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98" r:id="rId2"/>
    <p:sldId id="396" r:id="rId3"/>
    <p:sldId id="394" r:id="rId4"/>
    <p:sldId id="395" r:id="rId5"/>
    <p:sldId id="397" r:id="rId6"/>
    <p:sldId id="341" r:id="rId7"/>
    <p:sldId id="382" r:id="rId8"/>
    <p:sldId id="384" r:id="rId9"/>
    <p:sldId id="386" r:id="rId10"/>
    <p:sldId id="387" r:id="rId11"/>
    <p:sldId id="388" r:id="rId12"/>
    <p:sldId id="390" r:id="rId13"/>
    <p:sldId id="391" r:id="rId14"/>
    <p:sldId id="392" r:id="rId15"/>
    <p:sldId id="393" r:id="rId16"/>
    <p:sldId id="371" r:id="rId17"/>
    <p:sldId id="372" r:id="rId18"/>
    <p:sldId id="399" r:id="rId19"/>
  </p:sldIdLst>
  <p:sldSz cx="9144000" cy="6858000" type="screen4x3"/>
  <p:notesSz cx="6797675" cy="9926638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0050A8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0050A8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0050A8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0050A8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0050A8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50A8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50A8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50A8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50A8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50A8"/>
    <a:srgbClr val="339966"/>
    <a:srgbClr val="C850A8"/>
    <a:srgbClr val="A85000"/>
    <a:srgbClr val="FF0000"/>
    <a:srgbClr val="00CC99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050" autoAdjust="0"/>
  </p:normalViewPr>
  <p:slideViewPr>
    <p:cSldViewPr>
      <p:cViewPr varScale="1">
        <p:scale>
          <a:sx n="81" d="100"/>
          <a:sy n="81" d="100"/>
        </p:scale>
        <p:origin x="-4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890" y="-11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5936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5936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fld id="{EAD5C4EF-63B7-4671-94EC-2D740D553A83}" type="datetimeFigureOut">
              <a:rPr lang="tr-TR" smtClean="0"/>
              <a:pPr/>
              <a:t>23.06.2014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118"/>
            <a:ext cx="2945448" cy="495935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643" y="9429118"/>
            <a:ext cx="2945448" cy="495935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fld id="{B9A338CA-5B09-4F3C-8812-ECDDD093464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5936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0643" y="0"/>
            <a:ext cx="2945448" cy="495936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90623A8-C24B-4716-ADDE-DDA1D6BAF3B2}" type="datetimeFigureOut">
              <a:rPr lang="tr-TR"/>
              <a:pPr>
                <a:defRPr/>
              </a:pPr>
              <a:t>23.06.2014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5" tIns="45638" rIns="91275" bIns="45638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0085" y="4715351"/>
            <a:ext cx="5437506" cy="4466591"/>
          </a:xfrm>
          <a:prstGeom prst="rect">
            <a:avLst/>
          </a:prstGeom>
        </p:spPr>
        <p:txBody>
          <a:bodyPr vert="horz" lIns="91275" tIns="45638" rIns="91275" bIns="45638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9118"/>
            <a:ext cx="2945448" cy="495935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0643" y="9429118"/>
            <a:ext cx="2945448" cy="495935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A6B778E-91C4-4DFF-BF27-5E385E3D2CC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6B778E-91C4-4DFF-BF27-5E385E3D2CCC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tr-TR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degrade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73735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9" descr="HB_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59600" y="144463"/>
            <a:ext cx="18034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0" descr="cizgi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685800"/>
            <a:ext cx="9140825" cy="3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1560" y="4268688"/>
            <a:ext cx="7920880" cy="17526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0" cap="none" spc="0" normalizeH="0" baseline="0" noProof="0" dirty="0" smtClean="0">
              <a:ln>
                <a:noFill/>
              </a:ln>
              <a:solidFill>
                <a:srgbClr val="0050A8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r-TR" kern="0" dirty="0" smtClean="0">
              <a:latin typeface="+mn-lt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600" b="0" i="0" u="none" strike="noStrike" kern="0" cap="none" spc="0" normalizeH="0" baseline="0" noProof="0" dirty="0" smtClean="0">
              <a:ln>
                <a:noFill/>
              </a:ln>
              <a:solidFill>
                <a:srgbClr val="0050A8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Tuba TUNÇ YETER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b="1" kern="0" dirty="0" smtClean="0">
                <a:latin typeface="+mn-lt"/>
              </a:rPr>
              <a:t>KOBİ Pazarlama Daire Başkanlığı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Bölüm Müdürü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1560" y="2924944"/>
            <a:ext cx="7920880" cy="79208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600" b="1" kern="0" dirty="0" smtClean="0">
                <a:latin typeface="+mn-lt"/>
              </a:rPr>
              <a:t>HALKBANK ENERJİ KREDİLERİ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5629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79512" y="908720"/>
            <a:ext cx="89644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 smtClean="0">
                <a:solidFill>
                  <a:srgbClr val="FF6600"/>
                </a:solidFill>
              </a:rPr>
              <a:t>Etüt Tipleri</a:t>
            </a:r>
            <a:endParaRPr lang="tr-TR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132856"/>
            <a:ext cx="842493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Amaç: Müşterilerimizin enerji verimliliği yatırımlarının değerlendirilmesi ve raporlanması </a:t>
            </a:r>
          </a:p>
          <a:p>
            <a:endParaRPr lang="tr-TR" b="1" dirty="0" smtClean="0"/>
          </a:p>
          <a:p>
            <a:r>
              <a:rPr lang="tr-TR" b="1" dirty="0" smtClean="0"/>
              <a:t>Kapsam: </a:t>
            </a:r>
            <a:r>
              <a:rPr lang="tr-TR" dirty="0" smtClean="0"/>
              <a:t>Basit Etüt, Standart Etüt ve Kapsamlı Etüt olmak üzere 3’e ayrılmıştır.</a:t>
            </a:r>
          </a:p>
          <a:p>
            <a:r>
              <a:rPr lang="tr-TR" b="1" dirty="0" smtClean="0"/>
              <a:t> </a:t>
            </a:r>
          </a:p>
          <a:p>
            <a:endParaRPr lang="tr-TR" b="1" dirty="0" smtClean="0"/>
          </a:p>
          <a:p>
            <a:r>
              <a:rPr lang="tr-TR" b="1" dirty="0" smtClean="0"/>
              <a:t>Basit Etüt </a:t>
            </a:r>
          </a:p>
          <a:p>
            <a:endParaRPr lang="tr-TR" dirty="0" smtClean="0"/>
          </a:p>
          <a:p>
            <a:r>
              <a:rPr lang="sv-SE" dirty="0" smtClean="0"/>
              <a:t>●</a:t>
            </a:r>
            <a:r>
              <a:rPr lang="sv-SE" b="1" dirty="0" smtClean="0"/>
              <a:t>250.000 Euro’ya</a:t>
            </a:r>
            <a:r>
              <a:rPr lang="tr-TR" b="1" dirty="0" smtClean="0"/>
              <a:t>*</a:t>
            </a:r>
            <a:r>
              <a:rPr lang="sv-SE" b="1" dirty="0" smtClean="0"/>
              <a:t> kadar olan krediler</a:t>
            </a:r>
          </a:p>
          <a:p>
            <a:r>
              <a:rPr lang="tr-TR" dirty="0" smtClean="0"/>
              <a:t>●</a:t>
            </a:r>
            <a:r>
              <a:rPr lang="tr-TR" dirty="0" err="1" smtClean="0"/>
              <a:t>Halkbank</a:t>
            </a:r>
            <a:r>
              <a:rPr lang="tr-TR" dirty="0" smtClean="0"/>
              <a:t> Proje Finansman-Koordinasyon Bölümü ve Proje Finansman (Teknik) personeli tarafından yapılacak </a:t>
            </a:r>
            <a:r>
              <a:rPr lang="tr-TR" b="1" dirty="0" smtClean="0"/>
              <a:t>inceleme tipidir. </a:t>
            </a:r>
          </a:p>
          <a:p>
            <a:r>
              <a:rPr lang="tr-TR" dirty="0" smtClean="0"/>
              <a:t>●Değerlendirme, “</a:t>
            </a:r>
            <a:r>
              <a:rPr lang="tr-TR" b="1" dirty="0" smtClean="0"/>
              <a:t>Yatırım Malları Listesi”ne </a:t>
            </a:r>
            <a:r>
              <a:rPr lang="tr-TR" dirty="0" smtClean="0"/>
              <a:t>göre yapılacaktır. </a:t>
            </a:r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dirty="0" smtClean="0"/>
          </a:p>
          <a:p>
            <a:r>
              <a:rPr lang="tr-TR" sz="1400" b="1" dirty="0" smtClean="0"/>
              <a:t>* İstisnai olarak, yatırım malları listesine göre değerlendirme imkanı </a:t>
            </a:r>
            <a:r>
              <a:rPr lang="tr-TR" sz="1400" dirty="0" smtClean="0"/>
              <a:t>bulunmayan 250.000 Euro’nun altındaki krediler için teknik danışmanlık alınması mümkün olabilecektir. </a:t>
            </a:r>
            <a:endParaRPr lang="tr-TR" sz="1400" dirty="0"/>
          </a:p>
        </p:txBody>
      </p:sp>
      <p:sp>
        <p:nvSpPr>
          <p:cNvPr id="3" name="Rectangle 2"/>
          <p:cNvSpPr/>
          <p:nvPr/>
        </p:nvSpPr>
        <p:spPr>
          <a:xfrm>
            <a:off x="179512" y="908720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rgbClr val="FF6600"/>
                </a:solidFill>
              </a:rPr>
              <a:t>Enerji Verimliliği Etüdü – Basit Etüt </a:t>
            </a:r>
            <a:endParaRPr lang="tr-TR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83671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r>
              <a:rPr lang="tr-TR" sz="3200" dirty="0" smtClean="0">
                <a:solidFill>
                  <a:srgbClr val="FF6600"/>
                </a:solidFill>
              </a:rPr>
              <a:t>Enerji Verimliliği Projeleri Neler Olabilir?</a:t>
            </a:r>
            <a:endParaRPr lang="tr-TR" sz="3000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2060848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●Üretim tesislerinde kullanılan </a:t>
            </a:r>
            <a:r>
              <a:rPr lang="tr-TR" dirty="0" err="1" smtClean="0"/>
              <a:t>makinaların</a:t>
            </a:r>
            <a:r>
              <a:rPr lang="tr-TR" dirty="0" smtClean="0"/>
              <a:t> daha az enerji tüketen ve/veya daha fazla ürün işleyen yeni teknoloji </a:t>
            </a:r>
            <a:r>
              <a:rPr lang="tr-TR" dirty="0" err="1" smtClean="0"/>
              <a:t>makinalarla</a:t>
            </a:r>
            <a:r>
              <a:rPr lang="tr-TR" dirty="0" smtClean="0"/>
              <a:t> değiştirilmesi, </a:t>
            </a:r>
          </a:p>
          <a:p>
            <a:r>
              <a:rPr lang="tr-TR" dirty="0" smtClean="0"/>
              <a:t>●Motorların yüksek verimli olanlar ile değiştirilmesi, </a:t>
            </a:r>
          </a:p>
          <a:p>
            <a:r>
              <a:rPr lang="tr-TR" dirty="0" smtClean="0"/>
              <a:t>●Mevcut motorlara hız kontrol cihazlarının ilave edilmesiyle enerji tüketiminin azaltılması, </a:t>
            </a:r>
          </a:p>
          <a:p>
            <a:r>
              <a:rPr lang="tr-TR" dirty="0" smtClean="0"/>
              <a:t>●Aydınlatma sisteminin yenilenmesi, </a:t>
            </a:r>
          </a:p>
          <a:p>
            <a:r>
              <a:rPr lang="tr-TR" dirty="0" smtClean="0"/>
              <a:t>●Binalarda otomasyon sistemlerinin kullanılması, </a:t>
            </a:r>
          </a:p>
          <a:p>
            <a:r>
              <a:rPr lang="tr-TR" dirty="0" smtClean="0"/>
              <a:t>●</a:t>
            </a:r>
            <a:r>
              <a:rPr lang="tr-TR" dirty="0" err="1" smtClean="0"/>
              <a:t>Kojenerasyon</a:t>
            </a:r>
            <a:r>
              <a:rPr lang="tr-TR" dirty="0" smtClean="0"/>
              <a:t> sisteminin kurulması, </a:t>
            </a:r>
          </a:p>
          <a:p>
            <a:r>
              <a:rPr lang="tr-TR" dirty="0" smtClean="0"/>
              <a:t>●Eski kazanların yenileriyle değiştirilmesi, </a:t>
            </a:r>
          </a:p>
          <a:p>
            <a:r>
              <a:rPr lang="tr-TR" dirty="0" smtClean="0"/>
              <a:t>●Kazanların ve tesisatın yalıtılması, </a:t>
            </a:r>
          </a:p>
          <a:p>
            <a:r>
              <a:rPr lang="tr-TR" dirty="0" smtClean="0"/>
              <a:t>●Bina dış kabuğunun yalıtılması, </a:t>
            </a:r>
          </a:p>
          <a:p>
            <a:r>
              <a:rPr lang="tr-TR" dirty="0" smtClean="0"/>
              <a:t>●Klimaların A sınıfı ve üstü klimalarla değiştirilmesi, </a:t>
            </a:r>
          </a:p>
          <a:p>
            <a:r>
              <a:rPr lang="tr-TR" dirty="0" smtClean="0"/>
              <a:t>●</a:t>
            </a:r>
            <a:r>
              <a:rPr lang="tr-TR" dirty="0" err="1" smtClean="0"/>
              <a:t>Split</a:t>
            </a:r>
            <a:r>
              <a:rPr lang="tr-TR" dirty="0" smtClean="0"/>
              <a:t> klimalar yerine merkezi soğutma sistemlerinin kurulması, </a:t>
            </a:r>
          </a:p>
          <a:p>
            <a:r>
              <a:rPr lang="tr-TR" dirty="0" smtClean="0"/>
              <a:t>●Küçük ölçekli yenilenebilir enerji çözümlerinin uygulanması (rüzgar, güneş, vb) </a:t>
            </a:r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9"/>
            <a:ext cx="7303715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95536" y="90872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r>
              <a:rPr lang="tr-TR" sz="3200" dirty="0" smtClean="0">
                <a:solidFill>
                  <a:srgbClr val="FF6600"/>
                </a:solidFill>
              </a:rPr>
              <a:t>Örnek Proje: Üretim Hattı Modernizasyonu </a:t>
            </a:r>
            <a:endParaRPr lang="tr-TR" sz="3000" dirty="0">
              <a:solidFill>
                <a:srgbClr val="FF66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284984"/>
            <a:ext cx="720276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836712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rgbClr val="FF6600"/>
                </a:solidFill>
              </a:rPr>
              <a:t>Örnek Proje: Atık Isı Geri Kazanım Sistemi </a:t>
            </a:r>
            <a:endParaRPr lang="tr-TR" sz="3000" dirty="0">
              <a:solidFill>
                <a:srgbClr val="FF66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96655"/>
            <a:ext cx="6559302" cy="135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24944"/>
            <a:ext cx="7579631" cy="377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836712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rgbClr val="FF6600"/>
                </a:solidFill>
              </a:rPr>
              <a:t>Örnek Proje: Aydınlatma Sistemi </a:t>
            </a:r>
            <a:endParaRPr lang="tr-TR" sz="3000" dirty="0">
              <a:solidFill>
                <a:srgbClr val="FF66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t="1501"/>
          <a:stretch>
            <a:fillRect/>
          </a:stretch>
        </p:blipFill>
        <p:spPr bwMode="auto">
          <a:xfrm>
            <a:off x="0" y="2924944"/>
            <a:ext cx="5159127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924944"/>
            <a:ext cx="2502045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12776"/>
            <a:ext cx="6257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544" y="908720"/>
          <a:ext cx="8280920" cy="5774783"/>
        </p:xfrm>
        <a:graphic>
          <a:graphicData uri="http://schemas.openxmlformats.org/drawingml/2006/table">
            <a:tbl>
              <a:tblPr/>
              <a:tblGrid>
                <a:gridCol w="3423843"/>
                <a:gridCol w="4857077"/>
              </a:tblGrid>
              <a:tr h="37818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Enerji Verimliği Çözümleri </a:t>
                      </a:r>
                    </a:p>
                  </a:txBody>
                  <a:tcPr marL="7012" marR="7012" marT="70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Çözüm Kategorisi</a:t>
                      </a:r>
                    </a:p>
                  </a:txBody>
                  <a:tcPr marL="7012" marR="7012" marT="7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292233">
                <a:tc rowSpan="5"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latin typeface="Arial"/>
                        </a:rPr>
                        <a:t>Bina Çözümleri</a:t>
                      </a:r>
                    </a:p>
                  </a:txBody>
                  <a:tcPr marL="7012" marR="7012" marT="70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latin typeface="Arial"/>
                        </a:rPr>
                        <a:t>Bina Otomasyon Sistemleri</a:t>
                      </a:r>
                    </a:p>
                  </a:txBody>
                  <a:tcPr marL="7012" marR="7012" marT="7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3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latin typeface="Arial"/>
                        </a:rPr>
                        <a:t>Enerji verimli asansörler</a:t>
                      </a:r>
                    </a:p>
                  </a:txBody>
                  <a:tcPr marL="7012" marR="7012" marT="7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615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latin typeface="Arial"/>
                        </a:rPr>
                        <a:t>Enerji verimli Isıtma, Havalandırma Ve İklimlendirme Sistemleri (HVAC)</a:t>
                      </a:r>
                    </a:p>
                  </a:txBody>
                  <a:tcPr marL="7012" marR="7012" marT="7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030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latin typeface="Arial"/>
                        </a:rPr>
                        <a:t>Enerji verimliliğine katkıda bulunan ürün, ekipman, </a:t>
                      </a:r>
                      <a:r>
                        <a:rPr lang="tr-TR" sz="1100" b="0" i="0" u="none" strike="noStrike" dirty="0" err="1">
                          <a:latin typeface="Arial"/>
                        </a:rPr>
                        <a:t>makinalar</a:t>
                      </a:r>
                      <a:r>
                        <a:rPr lang="tr-TR" sz="1100" b="0" i="0" u="none" strike="noStrike" dirty="0">
                          <a:latin typeface="Arial"/>
                        </a:rPr>
                        <a:t> (</a:t>
                      </a:r>
                      <a:r>
                        <a:rPr lang="tr-TR" sz="1100" b="0" i="0" u="none" strike="noStrike" dirty="0" err="1">
                          <a:latin typeface="Arial"/>
                        </a:rPr>
                        <a:t>termostatik</a:t>
                      </a:r>
                      <a:r>
                        <a:rPr lang="tr-TR" sz="1100" b="0" i="0" u="none" strike="noStrike" dirty="0">
                          <a:latin typeface="Arial"/>
                        </a:rPr>
                        <a:t> vana, oda termostatı, su tasarruf cihazı, yüksek hızlı el kurutma </a:t>
                      </a:r>
                      <a:r>
                        <a:rPr lang="tr-TR" sz="1100" b="0" i="0" u="none" strike="noStrike" dirty="0" err="1">
                          <a:latin typeface="Arial"/>
                        </a:rPr>
                        <a:t>makinası</a:t>
                      </a:r>
                      <a:r>
                        <a:rPr lang="tr-TR" sz="1100" b="0" i="0" u="none" strike="noStrike" dirty="0">
                          <a:latin typeface="Arial"/>
                        </a:rPr>
                        <a:t>, </a:t>
                      </a:r>
                      <a:r>
                        <a:rPr lang="tr-TR" sz="1100" b="0" i="0" u="none" strike="noStrike" dirty="0" err="1">
                          <a:latin typeface="Arial"/>
                        </a:rPr>
                        <a:t>sensör</a:t>
                      </a:r>
                      <a:r>
                        <a:rPr lang="tr-TR" sz="1100" b="0" i="0" u="none" strike="noStrike" dirty="0">
                          <a:latin typeface="Arial"/>
                        </a:rPr>
                        <a:t> uygulamaları, hava perdesi, otomatik </a:t>
                      </a:r>
                      <a:r>
                        <a:rPr lang="tr-TR" sz="1100" b="0" i="0" u="none" strike="noStrike" dirty="0" err="1">
                          <a:latin typeface="Arial"/>
                        </a:rPr>
                        <a:t>kapılari</a:t>
                      </a:r>
                      <a:r>
                        <a:rPr lang="tr-TR" sz="1100" b="0" i="0" u="none" strike="noStrike" dirty="0">
                          <a:latin typeface="Arial"/>
                        </a:rPr>
                        <a:t> vb)</a:t>
                      </a:r>
                    </a:p>
                  </a:txBody>
                  <a:tcPr marL="7012" marR="7012" marT="7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942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latin typeface="Arial"/>
                        </a:rPr>
                        <a:t>Enerji Yönetim Sistemleri</a:t>
                      </a:r>
                    </a:p>
                  </a:txBody>
                  <a:tcPr marL="7012" marR="7012" marT="7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233">
                <a:tc rowSpan="11"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latin typeface="Arial"/>
                        </a:rPr>
                        <a:t>Termal Çözümler</a:t>
                      </a:r>
                    </a:p>
                  </a:txBody>
                  <a:tcPr marL="7012" marR="7012" marT="70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latin typeface="Arial"/>
                        </a:rPr>
                        <a:t>Otomatik Blöf Sistemleri ile Kazan verimliliği 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9223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latin typeface="Arial"/>
                        </a:rPr>
                        <a:t>Otomatik Yakma Sistemi (Kazanlar ve Fırınlar için)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9223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err="1">
                          <a:latin typeface="Arial"/>
                        </a:rPr>
                        <a:t>Reküperatör</a:t>
                      </a:r>
                      <a:endParaRPr lang="tr-TR" sz="1100" b="0" i="0" u="none" strike="noStrike" dirty="0">
                        <a:latin typeface="Arial"/>
                      </a:endParaRP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9223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latin typeface="Arial"/>
                        </a:rPr>
                        <a:t>Isı Değiştiriciler (</a:t>
                      </a:r>
                      <a:r>
                        <a:rPr lang="tr-TR" sz="1100" b="0" i="0" u="none" strike="noStrike" dirty="0" err="1">
                          <a:latin typeface="Arial"/>
                        </a:rPr>
                        <a:t>Eşanjör</a:t>
                      </a:r>
                      <a:r>
                        <a:rPr lang="tr-TR" sz="1100" b="0" i="0" u="none" strike="noStrike" dirty="0">
                          <a:latin typeface="Arial"/>
                        </a:rPr>
                        <a:t>)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40684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latin typeface="Arial"/>
                        </a:rPr>
                        <a:t>Isı Geri kazanım sistemleri (Kazan için </a:t>
                      </a:r>
                      <a:r>
                        <a:rPr lang="tr-TR" sz="1100" b="0" i="0" u="none" strike="noStrike" dirty="0" err="1">
                          <a:latin typeface="Arial"/>
                        </a:rPr>
                        <a:t>Ekonomizör</a:t>
                      </a:r>
                      <a:r>
                        <a:rPr lang="tr-TR" sz="1100" b="0" i="0" u="none" strike="noStrike" dirty="0">
                          <a:latin typeface="Arial"/>
                        </a:rPr>
                        <a:t>, Hava Ön-Isıtma Sistemi)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9223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latin typeface="Arial"/>
                        </a:rPr>
                        <a:t>Isı Pompaları</a:t>
                      </a:r>
                    </a:p>
                  </a:txBody>
                  <a:tcPr marL="7012" marR="7012" marT="7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9223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latin typeface="Arial"/>
                        </a:rPr>
                        <a:t>Kızılötesi Gazlı Isıtıcılar</a:t>
                      </a:r>
                    </a:p>
                  </a:txBody>
                  <a:tcPr marL="7012" marR="7012" marT="7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9223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latin typeface="Arial"/>
                        </a:rPr>
                        <a:t>Küçük </a:t>
                      </a:r>
                      <a:r>
                        <a:rPr lang="tr-TR" sz="1100" b="0" i="0" u="none" strike="noStrike" dirty="0" err="1">
                          <a:latin typeface="Arial"/>
                        </a:rPr>
                        <a:t>Kojenerasyon</a:t>
                      </a:r>
                      <a:r>
                        <a:rPr lang="tr-TR" sz="1100" b="0" i="0" u="none" strike="noStrike" dirty="0">
                          <a:latin typeface="Arial"/>
                        </a:rPr>
                        <a:t> Uygulamaları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9223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latin typeface="Arial"/>
                        </a:rPr>
                        <a:t>Enerji verimli Brülörler</a:t>
                      </a:r>
                    </a:p>
                  </a:txBody>
                  <a:tcPr marL="7012" marR="7012" marT="7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9223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 err="1">
                          <a:latin typeface="Arial"/>
                        </a:rPr>
                        <a:t>Yoğuşmalı</a:t>
                      </a:r>
                      <a:r>
                        <a:rPr lang="tr-TR" sz="1100" b="0" i="0" u="none" strike="noStrike" dirty="0">
                          <a:latin typeface="Arial"/>
                        </a:rPr>
                        <a:t> Kazanlar</a:t>
                      </a:r>
                    </a:p>
                  </a:txBody>
                  <a:tcPr marL="7012" marR="7012" marT="7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17893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latin typeface="Arial"/>
                        </a:rPr>
                        <a:t>Yüksek Verimli Sıcak Su, Buhar Ve Kızgın Yağ Kazanları </a:t>
                      </a:r>
                    </a:p>
                  </a:txBody>
                  <a:tcPr marL="7012" marR="7012" marT="7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0623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latin typeface="Arial"/>
                        </a:rPr>
                        <a:t>Soğutma Çözümleri</a:t>
                      </a:r>
                    </a:p>
                  </a:txBody>
                  <a:tcPr marL="7012" marR="7012" marT="70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latin typeface="Arial"/>
                        </a:rPr>
                        <a:t>Enerji verimli soğutma sistemleri</a:t>
                      </a:r>
                    </a:p>
                  </a:txBody>
                  <a:tcPr marL="7012" marR="7012" marT="7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908728"/>
          <a:ext cx="8496944" cy="5816746"/>
        </p:xfrm>
        <a:graphic>
          <a:graphicData uri="http://schemas.openxmlformats.org/drawingml/2006/table">
            <a:tbl>
              <a:tblPr/>
              <a:tblGrid>
                <a:gridCol w="2619456"/>
                <a:gridCol w="5877488"/>
              </a:tblGrid>
              <a:tr h="3600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Enerji Verimliği Çözümleri </a:t>
                      </a:r>
                    </a:p>
                  </a:txBody>
                  <a:tcPr marL="7012" marR="7012" marT="70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Çözüm Kategorisi</a:t>
                      </a:r>
                    </a:p>
                  </a:txBody>
                  <a:tcPr marL="7012" marR="7012" marT="7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234846">
                <a:tc rowSpan="13"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>
                          <a:latin typeface="Arial"/>
                        </a:rPr>
                        <a:t>Elektriksel Çözümler</a:t>
                      </a:r>
                    </a:p>
                  </a:txBody>
                  <a:tcPr marL="7012" marR="7012" marT="70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latin typeface="Arial"/>
                        </a:rPr>
                        <a:t>Aydınlatma (Armatürler, lambalar, balastlar, basit kontrol sistemleri, doğal aydınlatma)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84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latin typeface="Arial"/>
                        </a:rPr>
                        <a:t>Aydınlatma Otomasyonu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84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latin typeface="Arial"/>
                        </a:rPr>
                        <a:t>Değişken Hız Kontrol Cihazları (Gelişmiş İşlem </a:t>
                      </a:r>
                      <a:r>
                        <a:rPr lang="tr-TR" sz="1100" b="0" i="0" u="none" strike="noStrike" dirty="0" err="1">
                          <a:latin typeface="Arial"/>
                        </a:rPr>
                        <a:t>Enstrümantasyonu</a:t>
                      </a:r>
                      <a:r>
                        <a:rPr lang="tr-TR" sz="1100" b="0" i="0" u="none" strike="noStrike" dirty="0">
                          <a:latin typeface="Arial"/>
                        </a:rPr>
                        <a:t> Ve Kontrolü) </a:t>
                      </a:r>
                    </a:p>
                  </a:txBody>
                  <a:tcPr marL="7012" marR="7012" marT="7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84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latin typeface="Arial"/>
                        </a:rPr>
                        <a:t>Enerji Kalitesi – Enerji Güvenliği Sistemleri (</a:t>
                      </a:r>
                      <a:r>
                        <a:rPr lang="tr-TR" sz="1100" b="0" i="0" u="none" strike="noStrike" dirty="0" err="1">
                          <a:latin typeface="Arial"/>
                        </a:rPr>
                        <a:t>Harmonik</a:t>
                      </a:r>
                      <a:r>
                        <a:rPr lang="tr-TR" sz="1100" b="0" i="0" u="none" strike="noStrike" dirty="0">
                          <a:latin typeface="Arial"/>
                        </a:rPr>
                        <a:t>, UPS...)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84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latin typeface="Arial"/>
                        </a:rPr>
                        <a:t>Otomatik Yük Atma Sistemleri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84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err="1">
                          <a:latin typeface="Arial"/>
                        </a:rPr>
                        <a:t>Kapasitör</a:t>
                      </a:r>
                      <a:r>
                        <a:rPr lang="tr-TR" sz="1100" b="0" i="0" u="none" strike="noStrike" dirty="0">
                          <a:latin typeface="Arial"/>
                        </a:rPr>
                        <a:t> (</a:t>
                      </a:r>
                      <a:r>
                        <a:rPr lang="tr-TR" sz="1100" b="0" i="0" u="none" strike="noStrike" dirty="0" err="1">
                          <a:latin typeface="Arial"/>
                        </a:rPr>
                        <a:t>Kompanzasyon</a:t>
                      </a:r>
                      <a:r>
                        <a:rPr lang="tr-TR" sz="1100" b="0" i="0" u="none" strike="noStrike" dirty="0">
                          <a:latin typeface="Arial"/>
                        </a:rPr>
                        <a:t>)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84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latin typeface="Arial"/>
                        </a:rPr>
                        <a:t>Güç Faktörü </a:t>
                      </a:r>
                      <a:r>
                        <a:rPr lang="tr-TR" sz="1100" b="0" i="0" u="none" strike="noStrike" dirty="0" err="1">
                          <a:latin typeface="Arial"/>
                        </a:rPr>
                        <a:t>Kontrollörü</a:t>
                      </a:r>
                      <a:r>
                        <a:rPr lang="tr-TR" sz="1100" b="0" i="0" u="none" strike="noStrike" dirty="0">
                          <a:latin typeface="Arial"/>
                        </a:rPr>
                        <a:t> (PFC)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84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latin typeface="Arial"/>
                        </a:rPr>
                        <a:t>Yumuşak Yol Vericiler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84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latin typeface="Arial"/>
                        </a:rPr>
                        <a:t>Yüksek Enerji Verimli Performanslı Fanlar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84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latin typeface="Arial"/>
                        </a:rPr>
                        <a:t>Yüksek Enerji Verimli Performanslı Hava Kompresörleri</a:t>
                      </a:r>
                    </a:p>
                  </a:txBody>
                  <a:tcPr marL="7012" marR="7012" marT="7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84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 dirty="0">
                          <a:latin typeface="Arial"/>
                        </a:rPr>
                        <a:t>Yüksek Enerji Verimli Performanslı Pompalar </a:t>
                      </a:r>
                    </a:p>
                  </a:txBody>
                  <a:tcPr marL="7012" marR="7012" marT="7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84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latin typeface="Arial"/>
                        </a:rPr>
                        <a:t>Yüksek Verimli Elektrik Motorları</a:t>
                      </a:r>
                    </a:p>
                  </a:txBody>
                  <a:tcPr marL="7012" marR="7012" marT="7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66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latin typeface="Arial"/>
                        </a:rPr>
                        <a:t>Yüksek Verimli Elektrik Trafoları</a:t>
                      </a:r>
                    </a:p>
                  </a:txBody>
                  <a:tcPr marL="7012" marR="7012" marT="7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846">
                <a:tc rowSpan="3"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>
                          <a:latin typeface="Arial"/>
                        </a:rPr>
                        <a:t>Yalıtım Çözümleri</a:t>
                      </a:r>
                    </a:p>
                  </a:txBody>
                  <a:tcPr marL="7012" marR="7012" marT="70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latin typeface="Arial"/>
                        </a:rPr>
                        <a:t>Bina dış kabuğu, Çatı Ve Zemin Yalıtımı</a:t>
                      </a:r>
                    </a:p>
                  </a:txBody>
                  <a:tcPr marL="7012" marR="7012" marT="7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3484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latin typeface="Arial"/>
                        </a:rPr>
                        <a:t>Tesisat yalıtımı (sıcak ve soğuk hatlar)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4866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 err="1">
                          <a:latin typeface="Arial"/>
                        </a:rPr>
                        <a:t>Penceler</a:t>
                      </a:r>
                      <a:r>
                        <a:rPr lang="tr-TR" sz="1100" b="0" i="0" u="none" strike="noStrike" dirty="0">
                          <a:latin typeface="Arial"/>
                        </a:rPr>
                        <a:t>, Camlar</a:t>
                      </a:r>
                    </a:p>
                  </a:txBody>
                  <a:tcPr marL="7012" marR="7012" marT="7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34846">
                <a:tc rowSpan="4"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>
                          <a:latin typeface="Arial"/>
                        </a:rPr>
                        <a:t>Küçük Ölçekli Yenilenebilir Enerji Çözümleri</a:t>
                      </a:r>
                    </a:p>
                  </a:txBody>
                  <a:tcPr marL="7012" marR="7012" marT="70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err="1">
                          <a:latin typeface="Arial"/>
                        </a:rPr>
                        <a:t>Biyokütle</a:t>
                      </a:r>
                      <a:r>
                        <a:rPr lang="tr-TR" sz="1100" b="0" i="0" u="none" strike="noStrike" dirty="0">
                          <a:latin typeface="Arial"/>
                        </a:rPr>
                        <a:t> Kazanları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3484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latin typeface="Arial"/>
                        </a:rPr>
                        <a:t>Güneş Enerjili Su Isıtıcıları</a:t>
                      </a:r>
                    </a:p>
                  </a:txBody>
                  <a:tcPr marL="7012" marR="7012" marT="7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3484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latin typeface="Arial"/>
                        </a:rPr>
                        <a:t>Küçük Ölçekli PV uygulamaları</a:t>
                      </a:r>
                    </a:p>
                  </a:txBody>
                  <a:tcPr marL="7012" marR="7012" marT="7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4866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latin typeface="Arial"/>
                        </a:rPr>
                        <a:t>Küçük Ölçekli Rüzgar Türbini uygulamaları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34846">
                <a:tc rowSpan="3">
                  <a:txBody>
                    <a:bodyPr/>
                    <a:lstStyle/>
                    <a:p>
                      <a:pPr algn="l" fontAlgn="ctr"/>
                      <a:r>
                        <a:rPr lang="tr-TR" sz="1400" b="1" i="0" u="none" strike="noStrike" dirty="0">
                          <a:latin typeface="Arial"/>
                        </a:rPr>
                        <a:t>Diğer Çözümler</a:t>
                      </a:r>
                    </a:p>
                  </a:txBody>
                  <a:tcPr marL="7012" marR="7012" marT="70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latin typeface="Arial"/>
                        </a:rPr>
                        <a:t>Basınçlı hava sistemlerinde verimlilik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23484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latin typeface="Arial"/>
                        </a:rPr>
                        <a:t>Üretimde kullanılan yüksek verimli </a:t>
                      </a:r>
                      <a:r>
                        <a:rPr lang="tr-TR" sz="1100" b="0" i="0" u="none" strike="noStrike" dirty="0" err="1">
                          <a:latin typeface="Arial"/>
                        </a:rPr>
                        <a:t>makinalar</a:t>
                      </a:r>
                      <a:endParaRPr lang="tr-TR" sz="1100" b="0" i="0" u="none" strike="noStrike" dirty="0">
                        <a:latin typeface="Arial"/>
                      </a:endParaRP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24866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latin typeface="Arial"/>
                        </a:rPr>
                        <a:t>Yüksek verimli ekipmanlar (yüksek verimli soğutma ekipmanları, ev aletleri, vb)</a:t>
                      </a:r>
                    </a:p>
                  </a:txBody>
                  <a:tcPr marL="7012" marR="7012" marT="70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9" name="Rectangle 5"/>
          <p:cNvSpPr>
            <a:spLocks noChangeArrowheads="1"/>
          </p:cNvSpPr>
          <p:nvPr/>
        </p:nvSpPr>
        <p:spPr bwMode="auto">
          <a:xfrm>
            <a:off x="179388" y="1628775"/>
            <a:ext cx="8621712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tr-TR" sz="800" dirty="0">
              <a:solidFill>
                <a:srgbClr val="00497A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defRPr/>
            </a:pPr>
            <a:endParaRPr lang="tr-TR" sz="1400" b="1" dirty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tr-TR" dirty="0">
                <a:cs typeface="Arial" charset="0"/>
              </a:rPr>
              <a:t>FKA Yenilenebilir Enerji Kredisi kapsamında Hidroelektrik Santrali (HES), Rüzgar Enerjisi Santrali (RES), Güneş Enerjisi Santrali, Jeotermal Santrali, </a:t>
            </a:r>
            <a:r>
              <a:rPr lang="tr-TR" dirty="0" err="1">
                <a:cs typeface="Arial" charset="0"/>
              </a:rPr>
              <a:t>Biyokütle</a:t>
            </a:r>
            <a:r>
              <a:rPr lang="tr-TR" dirty="0">
                <a:cs typeface="Arial" charset="0"/>
              </a:rPr>
              <a:t> gibi tüm yenilenebilir enerji projeleri finanse edilebilecektir. 40 milyon EUR tutarında kaynak temin edilmiştir. </a:t>
            </a:r>
          </a:p>
          <a:p>
            <a:pPr eaLnBrk="1" hangingPunct="1">
              <a:defRPr/>
            </a:pPr>
            <a:endParaRPr lang="tr-TR" dirty="0">
              <a:cs typeface="Arial" charset="0"/>
            </a:endParaRPr>
          </a:p>
          <a:p>
            <a:pPr eaLnBrk="1" hangingPunct="1">
              <a:defRPr/>
            </a:pP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Hedef Kitlesi</a:t>
            </a:r>
            <a:r>
              <a:rPr lang="tr-TR" dirty="0"/>
              <a:t> </a:t>
            </a:r>
          </a:p>
          <a:p>
            <a:pPr eaLnBrk="1" hangingPunct="1">
              <a:defRPr/>
            </a:pPr>
            <a:r>
              <a:rPr lang="tr-TR" dirty="0">
                <a:cs typeface="Arial" charset="0"/>
              </a:rPr>
              <a:t>En fazla 10 MW kapasite gücü bulunan </a:t>
            </a:r>
            <a:r>
              <a:rPr lang="tr-TR" dirty="0" err="1">
                <a:cs typeface="Arial" charset="0"/>
              </a:rPr>
              <a:t>HES’ler</a:t>
            </a:r>
            <a:r>
              <a:rPr lang="tr-TR" dirty="0">
                <a:cs typeface="Arial" charset="0"/>
              </a:rPr>
              <a:t> bu krediden finanse edilebilecektir. </a:t>
            </a:r>
          </a:p>
          <a:p>
            <a:pPr eaLnBrk="1" hangingPunct="1">
              <a:defRPr/>
            </a:pPr>
            <a:endParaRPr lang="tr-TR" dirty="0">
              <a:cs typeface="Arial" charset="0"/>
            </a:endParaRPr>
          </a:p>
          <a:p>
            <a:pPr eaLnBrk="1" hangingPunct="1">
              <a:defRPr/>
            </a:pP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Vade</a:t>
            </a:r>
          </a:p>
          <a:p>
            <a:pPr eaLnBrk="1" hangingPunct="1">
              <a:defRPr/>
            </a:pPr>
            <a:r>
              <a:rPr lang="tr-TR" dirty="0"/>
              <a:t>Yatırım kredisi olarak 3 yıl ödemesiz dönem azami 10 yıl vadeli </a:t>
            </a:r>
          </a:p>
          <a:p>
            <a:pPr eaLnBrk="1" hangingPunct="1">
              <a:defRPr/>
            </a:pPr>
            <a:endParaRPr lang="tr-TR" dirty="0"/>
          </a:p>
          <a:p>
            <a:pPr eaLnBrk="1" hangingPunct="1">
              <a:defRPr/>
            </a:pP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Limit</a:t>
            </a:r>
          </a:p>
          <a:p>
            <a:pPr eaLnBrk="1" hangingPunct="1">
              <a:defRPr/>
            </a:pPr>
            <a:r>
              <a:rPr lang="tr-TR" dirty="0"/>
              <a:t>Kredinin üst limiti 5.000.000 </a:t>
            </a:r>
            <a:r>
              <a:rPr lang="tr-TR" dirty="0" err="1"/>
              <a:t>EUR’dur</a:t>
            </a:r>
            <a:r>
              <a:rPr lang="tr-TR" dirty="0"/>
              <a:t>.</a:t>
            </a:r>
            <a:endParaRPr lang="en-AU" dirty="0"/>
          </a:p>
          <a:p>
            <a:pPr eaLnBrk="1" hangingPunct="1">
              <a:defRPr/>
            </a:pPr>
            <a:endParaRPr lang="en-AU" sz="1400" dirty="0">
              <a:solidFill>
                <a:srgbClr val="336699"/>
              </a:solidFill>
              <a:cs typeface="Arial" charset="0"/>
            </a:endParaRPr>
          </a:p>
          <a:p>
            <a:pPr>
              <a:buClr>
                <a:schemeClr val="hlink"/>
              </a:buClr>
              <a:buFont typeface="Wingdings" pitchFamily="2" charset="2"/>
              <a:buNone/>
              <a:defRPr/>
            </a:pPr>
            <a:endParaRPr lang="en-AU" sz="2000" dirty="0">
              <a:solidFill>
                <a:srgbClr val="336699"/>
              </a:solidFill>
              <a:cs typeface="Arial" charset="0"/>
            </a:endParaRPr>
          </a:p>
        </p:txBody>
      </p:sp>
      <p:sp>
        <p:nvSpPr>
          <p:cNvPr id="748550" name="Rectangle 6"/>
          <p:cNvSpPr>
            <a:spLocks noChangeArrowheads="1"/>
          </p:cNvSpPr>
          <p:nvPr/>
        </p:nvSpPr>
        <p:spPr bwMode="auto">
          <a:xfrm>
            <a:off x="827088" y="836613"/>
            <a:ext cx="7643812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FKA Yenilenebilir Enerji Kredisi</a:t>
            </a:r>
          </a:p>
          <a:p>
            <a:pPr algn="ctr" eaLnBrk="1" hangingPunct="1">
              <a:defRPr/>
            </a:pPr>
            <a:endParaRPr lang="tr-TR" sz="28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4"/>
          <p:cNvSpPr>
            <a:spLocks noChangeAspect="1" noChangeArrowheads="1"/>
          </p:cNvSpPr>
          <p:nvPr/>
        </p:nvSpPr>
        <p:spPr bwMode="auto">
          <a:xfrm>
            <a:off x="7923213" y="1219200"/>
            <a:ext cx="61118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tr-TR" sz="2800">
              <a:solidFill>
                <a:srgbClr val="003399"/>
              </a:solidFill>
            </a:endParaRPr>
          </a:p>
        </p:txBody>
      </p:sp>
      <p:pic>
        <p:nvPicPr>
          <p:cNvPr id="39945" name="Picture 9" descr="afi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779463"/>
            <a:ext cx="4162425" cy="5962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1340768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FF6600"/>
                </a:solidFill>
              </a:rPr>
              <a:t>Enerji Sektörüne Bakış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75819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1305342"/>
            <a:ext cx="792088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6600"/>
                </a:solidFill>
              </a:rPr>
              <a:t>Enerji Verimliliği ve Tasarruf</a:t>
            </a:r>
          </a:p>
          <a:p>
            <a:endParaRPr lang="tr-TR" sz="2000" dirty="0" smtClean="0">
              <a:solidFill>
                <a:srgbClr val="FF6600"/>
              </a:solidFill>
            </a:endParaRPr>
          </a:p>
          <a:p>
            <a:r>
              <a:rPr lang="tr-TR" dirty="0" smtClean="0"/>
              <a:t>Enerji verimliliği, </a:t>
            </a:r>
            <a:r>
              <a:rPr lang="tr-TR" b="1" dirty="0" smtClean="0"/>
              <a:t>enerji tüketimini asgari seviyeye indirmektir  ve</a:t>
            </a:r>
          </a:p>
          <a:p>
            <a:r>
              <a:rPr lang="tr-TR" dirty="0" smtClean="0"/>
              <a:t>bunu da;</a:t>
            </a:r>
          </a:p>
          <a:p>
            <a:endParaRPr lang="tr-TR" dirty="0" smtClean="0"/>
          </a:p>
          <a:p>
            <a:r>
              <a:rPr lang="tr-TR" b="1" dirty="0" smtClean="0"/>
              <a:t>- hayat standardını,</a:t>
            </a:r>
          </a:p>
          <a:p>
            <a:r>
              <a:rPr lang="tr-TR" b="1" dirty="0" smtClean="0"/>
              <a:t>- üretim kalitesini, ve</a:t>
            </a:r>
          </a:p>
          <a:p>
            <a:r>
              <a:rPr lang="tr-TR" b="1" dirty="0" smtClean="0"/>
              <a:t>- isletme kârlılığını düşürmeden yapmaktır.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b="1" dirty="0" smtClean="0"/>
              <a:t>Örneğin; iki lambadan birini söndürmek tasarruf, aynı aydınlatmayı</a:t>
            </a:r>
          </a:p>
          <a:p>
            <a:r>
              <a:rPr lang="tr-TR" dirty="0" smtClean="0"/>
              <a:t>sağlayan, daha az enerji tüketen lambaların kullanılması ise </a:t>
            </a:r>
            <a:r>
              <a:rPr lang="tr-TR" b="1" dirty="0" smtClean="0"/>
              <a:t>verimliliktir!</a:t>
            </a:r>
          </a:p>
          <a:p>
            <a:endParaRPr lang="tr-TR" b="1" dirty="0" smtClean="0"/>
          </a:p>
          <a:p>
            <a:r>
              <a:rPr lang="tr-TR" b="1" dirty="0" smtClean="0"/>
              <a:t>Enerji verimliliği, tasarrufu da içine alan bir kavramdır.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spect="1" noChangeArrowheads="1"/>
          </p:cNvSpPr>
          <p:nvPr>
            <p:ph type="body" idx="4294967295"/>
          </p:nvPr>
        </p:nvSpPr>
        <p:spPr bwMode="auto">
          <a:xfrm>
            <a:off x="179388" y="1556793"/>
            <a:ext cx="8785225" cy="391184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just" eaLnBrk="1" hangingPunct="1">
              <a:buFontTx/>
              <a:buNone/>
            </a:pPr>
            <a:endParaRPr lang="tr-TR" sz="1600" b="1" dirty="0" smtClean="0">
              <a:solidFill>
                <a:srgbClr val="0050A8"/>
              </a:solidFill>
            </a:endParaRPr>
          </a:p>
          <a:p>
            <a:pPr marL="0" indent="0" algn="just" eaLnBrk="1" hangingPunct="1">
              <a:buFontTx/>
              <a:buNone/>
            </a:pPr>
            <a:r>
              <a:rPr lang="tr-TR" sz="1800" dirty="0" smtClean="0">
                <a:solidFill>
                  <a:srgbClr val="0050A8"/>
                </a:solidFill>
                <a:latin typeface="+mj-lt"/>
              </a:rPr>
              <a:t>AMAÇ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tr-TR" sz="1800" dirty="0" smtClean="0">
              <a:solidFill>
                <a:srgbClr val="0050A8"/>
              </a:solidFill>
              <a:latin typeface="+mj-lt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tr-TR" sz="1800" dirty="0" smtClean="0">
                <a:solidFill>
                  <a:srgbClr val="0050A8"/>
                </a:solidFill>
                <a:latin typeface="+mj-lt"/>
              </a:rPr>
              <a:t>Enerji Verimliliği ve Yenilenebilir Enerji yatırımlarının finansmanı ile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tr-TR" sz="1800" dirty="0" smtClean="0">
              <a:solidFill>
                <a:srgbClr val="0050A8"/>
              </a:solidFill>
              <a:latin typeface="+mj-lt"/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tr-TR" sz="1800" dirty="0" smtClean="0">
                <a:solidFill>
                  <a:srgbClr val="0050A8"/>
                </a:solidFill>
                <a:latin typeface="+mj-lt"/>
                <a:ea typeface="+mn-ea"/>
                <a:cs typeface="+mn-cs"/>
              </a:rPr>
              <a:t>Sera gazı emisyonunun “özellikle CO2  </a:t>
            </a:r>
            <a:r>
              <a:rPr lang="tr-TR" sz="1800" dirty="0" err="1" smtClean="0">
                <a:solidFill>
                  <a:srgbClr val="0050A8"/>
                </a:solidFill>
                <a:latin typeface="+mj-lt"/>
                <a:ea typeface="+mn-ea"/>
                <a:cs typeface="+mn-cs"/>
              </a:rPr>
              <a:t>salımının</a:t>
            </a:r>
            <a:r>
              <a:rPr lang="tr-TR" sz="1800" dirty="0" smtClean="0">
                <a:solidFill>
                  <a:srgbClr val="0050A8"/>
                </a:solidFill>
                <a:latin typeface="+mj-lt"/>
                <a:ea typeface="+mn-ea"/>
                <a:cs typeface="+mn-cs"/>
              </a:rPr>
              <a:t>” azaltılmasına katkı sağlamak,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tr-TR" sz="1800" dirty="0" smtClean="0">
                <a:solidFill>
                  <a:srgbClr val="0050A8"/>
                </a:solidFill>
                <a:latin typeface="+mj-lt"/>
                <a:ea typeface="+mn-ea"/>
                <a:cs typeface="+mn-cs"/>
              </a:rPr>
              <a:t>Böylece iklim değişikliği etkilerinin azaltılmasına destek olmak,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tr-TR" sz="1800" dirty="0" smtClean="0">
              <a:solidFill>
                <a:srgbClr val="0050A8"/>
              </a:solidFill>
              <a:latin typeface="+mj-lt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tr-TR" sz="1800" dirty="0" smtClean="0">
                <a:solidFill>
                  <a:srgbClr val="0050A8"/>
                </a:solidFill>
                <a:latin typeface="+mj-lt"/>
              </a:rPr>
              <a:t>Sonuç olarak sürdürülebilir kalkınmaya  katkı sağlamaktır.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tr-TR" sz="1800" dirty="0" smtClean="0">
              <a:solidFill>
                <a:srgbClr val="0050A8"/>
              </a:solidFill>
              <a:latin typeface="+mj-lt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tr-TR" sz="1800" dirty="0" smtClean="0">
                <a:solidFill>
                  <a:srgbClr val="0050A8"/>
                </a:solidFill>
                <a:latin typeface="+mj-lt"/>
              </a:rPr>
              <a:t>100 M </a:t>
            </a:r>
            <a:r>
              <a:rPr lang="tr-TR" sz="1800" dirty="0" err="1" smtClean="0">
                <a:solidFill>
                  <a:srgbClr val="0050A8"/>
                </a:solidFill>
                <a:latin typeface="+mj-lt"/>
              </a:rPr>
              <a:t>EUR’luk</a:t>
            </a:r>
            <a:r>
              <a:rPr lang="tr-TR" sz="1800" dirty="0" smtClean="0">
                <a:solidFill>
                  <a:srgbClr val="0050A8"/>
                </a:solidFill>
                <a:latin typeface="+mj-lt"/>
              </a:rPr>
              <a:t> toplam kaynağın %60’ı enerji verimliliği; %40’ı yenilenebilir enerji yatırımlarının finansmanına tahsis edilmiştir. </a:t>
            </a:r>
          </a:p>
        </p:txBody>
      </p:sp>
      <p:pic>
        <p:nvPicPr>
          <p:cNvPr id="31749" name="Picture 2" descr="G:\GÜRBÜZ YILMAZ\Yeni Klasör\FOTODİA\resim\8604688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4945" y="5157193"/>
            <a:ext cx="248753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8313" y="984250"/>
            <a:ext cx="8153400" cy="46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6" tIns="46033" rIns="92066" bIns="46033">
            <a:spAutoFit/>
          </a:bodyPr>
          <a:lstStyle/>
          <a:p>
            <a:pPr marL="0" indent="0" algn="just" eaLnBrk="1" hangingPunct="1">
              <a:buFontTx/>
              <a:buNone/>
            </a:pPr>
            <a:r>
              <a:rPr lang="tr-TR" sz="2400" b="1" dirty="0" smtClean="0">
                <a:solidFill>
                  <a:srgbClr val="FF6600"/>
                </a:solidFill>
              </a:rPr>
              <a:t>YENİLENEBİLİR ENERJİ VE ENERJİ VERİMLİLİĞİ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43834" y="148803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YENİ</a:t>
            </a:r>
            <a:endParaRPr lang="tr-T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xit" presetSubtype="4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9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spect="1" noChangeArrowheads="1"/>
          </p:cNvSpPr>
          <p:nvPr>
            <p:ph type="body" idx="4294967295"/>
          </p:nvPr>
        </p:nvSpPr>
        <p:spPr bwMode="auto">
          <a:xfrm>
            <a:off x="179512" y="2629150"/>
            <a:ext cx="8784976" cy="3958007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 algn="just" eaLnBrk="1" hangingPunct="1">
              <a:lnSpc>
                <a:spcPct val="90000"/>
              </a:lnSpc>
              <a:buNone/>
              <a:tabLst>
                <a:tab pos="1524000" algn="l"/>
              </a:tabLst>
              <a:defRPr/>
            </a:pPr>
            <a:r>
              <a:rPr lang="tr-TR" sz="1600" b="1" dirty="0" smtClean="0">
                <a:solidFill>
                  <a:srgbClr val="0050A8"/>
                </a:solidFill>
                <a:latin typeface="+mj-lt"/>
              </a:rPr>
              <a:t>AMAÇ </a:t>
            </a:r>
          </a:p>
          <a:p>
            <a:pPr marL="609600" indent="-609600" algn="just" eaLnBrk="1" hangingPunct="1">
              <a:lnSpc>
                <a:spcPct val="90000"/>
              </a:lnSpc>
              <a:buNone/>
              <a:tabLst>
                <a:tab pos="1524000" algn="l"/>
              </a:tabLst>
              <a:defRPr/>
            </a:pPr>
            <a:r>
              <a:rPr lang="tr-TR" sz="1600" dirty="0" smtClean="0">
                <a:solidFill>
                  <a:srgbClr val="0050A8"/>
                </a:solidFill>
                <a:latin typeface="+mj-lt"/>
              </a:rPr>
              <a:t>Enerji verimliliği ve yenilenebilir enerji yatırımlarının finansmanı ile </a:t>
            </a:r>
          </a:p>
          <a:p>
            <a:pPr marL="609600" indent="-609600" algn="just" eaLnBrk="1" hangingPunct="1">
              <a:lnSpc>
                <a:spcPct val="90000"/>
              </a:lnSpc>
              <a:buNone/>
              <a:tabLst>
                <a:tab pos="1524000" algn="l"/>
              </a:tabLst>
              <a:defRPr/>
            </a:pPr>
            <a:r>
              <a:rPr lang="tr-TR" sz="1600" dirty="0" smtClean="0">
                <a:solidFill>
                  <a:srgbClr val="0050A8"/>
                </a:solidFill>
                <a:latin typeface="+mj-lt"/>
              </a:rPr>
              <a:t>●Sera gazı emisyonunun “özellikle CO2 </a:t>
            </a:r>
            <a:r>
              <a:rPr lang="tr-TR" sz="1600" dirty="0" err="1" smtClean="0">
                <a:solidFill>
                  <a:srgbClr val="0050A8"/>
                </a:solidFill>
                <a:latin typeface="+mj-lt"/>
              </a:rPr>
              <a:t>salınımının</a:t>
            </a:r>
            <a:r>
              <a:rPr lang="tr-TR" sz="1600" dirty="0" smtClean="0">
                <a:solidFill>
                  <a:srgbClr val="0050A8"/>
                </a:solidFill>
                <a:latin typeface="+mj-lt"/>
              </a:rPr>
              <a:t>” azaltılmasına katkı sağlamak, </a:t>
            </a:r>
          </a:p>
          <a:p>
            <a:pPr marL="609600" indent="-609600" algn="just" eaLnBrk="1" hangingPunct="1">
              <a:lnSpc>
                <a:spcPct val="90000"/>
              </a:lnSpc>
              <a:buNone/>
              <a:tabLst>
                <a:tab pos="1524000" algn="l"/>
              </a:tabLst>
              <a:defRPr/>
            </a:pPr>
            <a:r>
              <a:rPr lang="tr-TR" sz="1600" dirty="0" smtClean="0">
                <a:solidFill>
                  <a:srgbClr val="0050A8"/>
                </a:solidFill>
                <a:latin typeface="+mj-lt"/>
              </a:rPr>
              <a:t>●Böylece iklim değişikliği etkilerinin azaltılmasına destek olmak ve</a:t>
            </a:r>
          </a:p>
          <a:p>
            <a:pPr marL="609600" indent="-609600" algn="just" eaLnBrk="1" hangingPunct="1">
              <a:lnSpc>
                <a:spcPct val="90000"/>
              </a:lnSpc>
              <a:buNone/>
              <a:tabLst>
                <a:tab pos="1524000" algn="l"/>
              </a:tabLst>
              <a:defRPr/>
            </a:pPr>
            <a:r>
              <a:rPr lang="tr-TR" sz="1600" dirty="0" smtClean="0">
                <a:solidFill>
                  <a:srgbClr val="0050A8"/>
                </a:solidFill>
                <a:latin typeface="+mj-lt"/>
              </a:rPr>
              <a:t>Sonuç olarak </a:t>
            </a:r>
            <a:r>
              <a:rPr lang="tr-TR" sz="1600" b="1" dirty="0" smtClean="0">
                <a:solidFill>
                  <a:srgbClr val="0050A8"/>
                </a:solidFill>
                <a:latin typeface="+mj-lt"/>
              </a:rPr>
              <a:t>sürdürülebilir kalkınmaya </a:t>
            </a:r>
            <a:r>
              <a:rPr lang="tr-TR" sz="1600" dirty="0" smtClean="0">
                <a:solidFill>
                  <a:srgbClr val="0050A8"/>
                </a:solidFill>
                <a:latin typeface="+mj-lt"/>
              </a:rPr>
              <a:t>katkı sağlamaktır. </a:t>
            </a:r>
          </a:p>
          <a:p>
            <a:pPr marL="609600" indent="-609600" algn="just" eaLnBrk="1" hangingPunct="1">
              <a:lnSpc>
                <a:spcPct val="90000"/>
              </a:lnSpc>
              <a:buNone/>
              <a:tabLst>
                <a:tab pos="1524000" algn="l"/>
              </a:tabLst>
              <a:defRPr/>
            </a:pPr>
            <a:endParaRPr lang="tr-TR" sz="1600" dirty="0" smtClean="0">
              <a:solidFill>
                <a:srgbClr val="0050A8"/>
              </a:solidFill>
              <a:latin typeface="+mj-lt"/>
            </a:endParaRPr>
          </a:p>
          <a:p>
            <a:pPr marL="609600" indent="-609600" algn="just" eaLnBrk="1" hangingPunct="1">
              <a:lnSpc>
                <a:spcPct val="90000"/>
              </a:lnSpc>
              <a:buNone/>
              <a:tabLst>
                <a:tab pos="1524000" algn="l"/>
              </a:tabLst>
              <a:defRPr/>
            </a:pPr>
            <a:r>
              <a:rPr lang="tr-TR" sz="1600" b="1" dirty="0" smtClean="0">
                <a:solidFill>
                  <a:srgbClr val="0050A8"/>
                </a:solidFill>
                <a:latin typeface="+mj-lt"/>
              </a:rPr>
              <a:t>KREDİ KONUSU YATIRIMLAR </a:t>
            </a:r>
          </a:p>
          <a:p>
            <a:pPr marL="609600" indent="-609600" algn="just" eaLnBrk="1" hangingPunct="1">
              <a:lnSpc>
                <a:spcPct val="90000"/>
              </a:lnSpc>
              <a:buNone/>
              <a:tabLst>
                <a:tab pos="1524000" algn="l"/>
              </a:tabLst>
              <a:defRPr/>
            </a:pPr>
            <a:r>
              <a:rPr lang="tr-TR" sz="1600" dirty="0" smtClean="0">
                <a:solidFill>
                  <a:srgbClr val="0050A8"/>
                </a:solidFill>
                <a:latin typeface="+mj-lt"/>
              </a:rPr>
              <a:t>Gerçekleştirilen projenin enerji verimliliği kredisine konu olabilmesi için; </a:t>
            </a:r>
          </a:p>
          <a:p>
            <a:pPr marL="609600" indent="-609600" algn="just" eaLnBrk="1" hangingPunct="1">
              <a:lnSpc>
                <a:spcPct val="90000"/>
              </a:lnSpc>
              <a:buNone/>
              <a:tabLst>
                <a:tab pos="1524000" algn="l"/>
              </a:tabLst>
              <a:defRPr/>
            </a:pPr>
            <a:endParaRPr lang="tr-TR" sz="1600" dirty="0" smtClean="0">
              <a:solidFill>
                <a:srgbClr val="0050A8"/>
              </a:solidFill>
              <a:latin typeface="+mj-lt"/>
            </a:endParaRPr>
          </a:p>
          <a:p>
            <a:pPr marL="609600" indent="-609600" algn="just" eaLnBrk="1" hangingPunct="1">
              <a:lnSpc>
                <a:spcPct val="90000"/>
              </a:lnSpc>
              <a:buNone/>
              <a:tabLst>
                <a:tab pos="1524000" algn="l"/>
              </a:tabLst>
              <a:defRPr/>
            </a:pPr>
            <a:r>
              <a:rPr lang="tr-TR" sz="1600" dirty="0" smtClean="0">
                <a:solidFill>
                  <a:srgbClr val="0050A8"/>
                </a:solidFill>
                <a:latin typeface="+mj-lt"/>
              </a:rPr>
              <a:t>●Sabit kapasite durumunda toplam </a:t>
            </a:r>
            <a:r>
              <a:rPr lang="tr-TR" sz="1600" b="1" dirty="0" smtClean="0">
                <a:solidFill>
                  <a:srgbClr val="0050A8"/>
                </a:solidFill>
                <a:latin typeface="+mj-lt"/>
              </a:rPr>
              <a:t>enerji giderlerinin </a:t>
            </a:r>
            <a:r>
              <a:rPr lang="tr-TR" sz="1600" dirty="0" smtClean="0">
                <a:solidFill>
                  <a:srgbClr val="0050A8"/>
                </a:solidFill>
                <a:latin typeface="+mj-lt"/>
              </a:rPr>
              <a:t>(elektrik, doğalgaz, kömür, </a:t>
            </a:r>
            <a:r>
              <a:rPr lang="tr-TR" sz="1600" dirty="0" err="1" smtClean="0">
                <a:solidFill>
                  <a:srgbClr val="0050A8"/>
                </a:solidFill>
                <a:latin typeface="+mj-lt"/>
              </a:rPr>
              <a:t>fuel</a:t>
            </a:r>
            <a:r>
              <a:rPr lang="tr-TR" sz="1600" dirty="0" smtClean="0">
                <a:solidFill>
                  <a:srgbClr val="0050A8"/>
                </a:solidFill>
                <a:latin typeface="+mj-lt"/>
              </a:rPr>
              <a:t> </a:t>
            </a:r>
            <a:r>
              <a:rPr lang="tr-TR" sz="1600" dirty="0" err="1" smtClean="0">
                <a:solidFill>
                  <a:srgbClr val="0050A8"/>
                </a:solidFill>
                <a:latin typeface="+mj-lt"/>
              </a:rPr>
              <a:t>oil</a:t>
            </a:r>
            <a:r>
              <a:rPr lang="tr-TR" sz="1600" dirty="0" smtClean="0">
                <a:solidFill>
                  <a:srgbClr val="0050A8"/>
                </a:solidFill>
                <a:latin typeface="+mj-lt"/>
              </a:rPr>
              <a:t>, vb.) </a:t>
            </a:r>
            <a:r>
              <a:rPr lang="tr-TR" sz="1600" b="1" dirty="0" smtClean="0">
                <a:solidFill>
                  <a:srgbClr val="0050A8"/>
                </a:solidFill>
                <a:latin typeface="+mj-lt"/>
              </a:rPr>
              <a:t>en az %20 azalması, </a:t>
            </a:r>
          </a:p>
          <a:p>
            <a:pPr marL="609600" indent="-609600" algn="just" eaLnBrk="1" hangingPunct="1">
              <a:lnSpc>
                <a:spcPct val="90000"/>
              </a:lnSpc>
              <a:buNone/>
              <a:tabLst>
                <a:tab pos="1524000" algn="l"/>
              </a:tabLst>
              <a:defRPr/>
            </a:pPr>
            <a:r>
              <a:rPr lang="tr-TR" sz="1600" dirty="0" smtClean="0">
                <a:solidFill>
                  <a:srgbClr val="0050A8"/>
                </a:solidFill>
                <a:latin typeface="+mj-lt"/>
              </a:rPr>
              <a:t>●Kapasite artışı amacıyla yapılan yatırımlarda birim çıktı başına </a:t>
            </a:r>
            <a:r>
              <a:rPr lang="tr-TR" sz="1600" b="1" dirty="0" smtClean="0">
                <a:solidFill>
                  <a:srgbClr val="0050A8"/>
                </a:solidFill>
                <a:latin typeface="+mj-lt"/>
              </a:rPr>
              <a:t>enerji tüketiminin en az %20 azalması, </a:t>
            </a:r>
          </a:p>
          <a:p>
            <a:pPr marL="609600" indent="-609600" eaLnBrk="1" hangingPunct="1">
              <a:lnSpc>
                <a:spcPct val="90000"/>
              </a:lnSpc>
              <a:buNone/>
              <a:tabLst>
                <a:tab pos="1524000" algn="l"/>
              </a:tabLst>
              <a:defRPr/>
            </a:pPr>
            <a:r>
              <a:rPr lang="tr-TR" sz="1600" dirty="0" smtClean="0">
                <a:solidFill>
                  <a:srgbClr val="0050A8"/>
                </a:solidFill>
                <a:latin typeface="+mj-lt"/>
              </a:rPr>
              <a:t>●Proje ile ortaya çıkan ilave </a:t>
            </a:r>
            <a:r>
              <a:rPr lang="tr-TR" sz="1600" b="1" dirty="0" smtClean="0">
                <a:solidFill>
                  <a:srgbClr val="0050A8"/>
                </a:solidFill>
                <a:latin typeface="+mj-lt"/>
              </a:rPr>
              <a:t>finansal kazanımın yarıdan fazlasının enerji verimliliğinden </a:t>
            </a:r>
            <a:r>
              <a:rPr lang="tr-TR" sz="1600" dirty="0" smtClean="0">
                <a:solidFill>
                  <a:srgbClr val="0050A8"/>
                </a:solidFill>
                <a:latin typeface="+mj-lt"/>
              </a:rPr>
              <a:t>gelmesi şartlarından en az birini sağlaması gerekmektedir. 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765175"/>
            <a:ext cx="8229600" cy="71913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pl-PL" sz="3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FKA </a:t>
            </a:r>
            <a:r>
              <a:rPr lang="tr-TR" sz="3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ENERJİ VERİMLİLİĞİ </a:t>
            </a:r>
            <a:r>
              <a:rPr lang="pl-PL" sz="3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KREDİ</a:t>
            </a:r>
            <a:r>
              <a:rPr lang="tr-TR" sz="3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Sİ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155679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  <a:defRPr/>
            </a:pPr>
            <a:r>
              <a:rPr lang="tr-TR" b="1" dirty="0" smtClean="0"/>
              <a:t>FKA Enerji Verimliliği Kredisi</a:t>
            </a:r>
            <a:r>
              <a:rPr lang="tr-TR" dirty="0" smtClean="0"/>
              <a:t> ile; üretim sürecinde </a:t>
            </a:r>
            <a:r>
              <a:rPr lang="tr-TR" b="1" dirty="0" smtClean="0"/>
              <a:t>harcanan enerjiyi azaltarak tasarruf etmek isteyen ve enerji verimliliği, ısı yalıtımı konularında yatırım yapmayı planlayan firmalara sunuyoruz!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700808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>
              <a:solidFill>
                <a:srgbClr val="000000"/>
              </a:solidFill>
              <a:latin typeface="Arial"/>
            </a:endParaRPr>
          </a:p>
          <a:p>
            <a:r>
              <a:rPr lang="tr-TR" b="1" dirty="0" smtClean="0">
                <a:latin typeface="Arial"/>
              </a:rPr>
              <a:t>Programın hedef kitlesi; </a:t>
            </a:r>
          </a:p>
          <a:p>
            <a:endParaRPr lang="tr-TR" dirty="0" smtClean="0">
              <a:latin typeface="Arial"/>
            </a:endParaRPr>
          </a:p>
          <a:p>
            <a:pPr>
              <a:buFont typeface="Wingdings"/>
              <a:buChar char="Ø"/>
            </a:pPr>
            <a:r>
              <a:rPr lang="tr-TR" dirty="0" smtClean="0">
                <a:latin typeface="Arial"/>
              </a:rPr>
              <a:t>Türkiye’de faaliyet gösteren ve çalışan sayısı en fazla beş yüz (500) olan özel sektör firmalarıdır. Birden fazla </a:t>
            </a:r>
            <a:r>
              <a:rPr lang="tr-TR" dirty="0" err="1" smtClean="0">
                <a:latin typeface="Arial"/>
              </a:rPr>
              <a:t>lokasyonda</a:t>
            </a:r>
            <a:r>
              <a:rPr lang="tr-TR" dirty="0" smtClean="0">
                <a:latin typeface="Arial"/>
              </a:rPr>
              <a:t> tesisi bulunan ve bu tesislerin hepsinin </a:t>
            </a:r>
            <a:r>
              <a:rPr lang="tr-TR" b="1" dirty="0" smtClean="0">
                <a:latin typeface="Arial"/>
              </a:rPr>
              <a:t>çalışan sayıları ayrı ayrı 500’den az ise </a:t>
            </a:r>
            <a:r>
              <a:rPr lang="tr-TR" dirty="0" err="1" smtClean="0">
                <a:latin typeface="Arial"/>
              </a:rPr>
              <a:t>FKA’dan</a:t>
            </a:r>
            <a:r>
              <a:rPr lang="tr-TR" dirty="0" smtClean="0">
                <a:latin typeface="Arial"/>
              </a:rPr>
              <a:t> ön onay alınmak kaydıyla, enerji verimliliği yatırımlarına da kredi verilebilecektir. </a:t>
            </a:r>
          </a:p>
          <a:p>
            <a:pPr>
              <a:buFont typeface="Wingdings"/>
              <a:buChar char="Ø"/>
            </a:pPr>
            <a:endParaRPr lang="tr-TR" dirty="0" smtClean="0">
              <a:latin typeface="Arial"/>
            </a:endParaRPr>
          </a:p>
          <a:p>
            <a:pPr>
              <a:buFont typeface="Wingdings"/>
              <a:buChar char="Ø"/>
            </a:pPr>
            <a:r>
              <a:rPr lang="tr-TR" dirty="0" err="1" smtClean="0">
                <a:latin typeface="Arial"/>
              </a:rPr>
              <a:t>FKA’dan</a:t>
            </a:r>
            <a:r>
              <a:rPr lang="tr-TR" dirty="0" smtClean="0">
                <a:latin typeface="Arial"/>
              </a:rPr>
              <a:t> ön onay alınmak kaydıyla, belediyeler ile devlet üniversite ve hastanelerinin enerji verimliliği yatırımlarına da kredi verilebilecektir. </a:t>
            </a:r>
          </a:p>
          <a:p>
            <a:endParaRPr lang="tr-TR" dirty="0" smtClean="0">
              <a:latin typeface="Arial"/>
            </a:endParaRPr>
          </a:p>
          <a:p>
            <a:pPr>
              <a:buFont typeface="Wingdings"/>
              <a:buChar char="Ø"/>
            </a:pPr>
            <a:r>
              <a:rPr lang="tr-TR" b="1" dirty="0" smtClean="0">
                <a:latin typeface="Arial"/>
              </a:rPr>
              <a:t>Proje yatırım tutarı en fazla 5.000.000 EUR </a:t>
            </a:r>
            <a:r>
              <a:rPr lang="tr-TR" dirty="0" smtClean="0">
                <a:latin typeface="Arial"/>
              </a:rPr>
              <a:t>olan yatırımlar finanse edilebilecektir. </a:t>
            </a:r>
          </a:p>
          <a:p>
            <a:pPr>
              <a:buFont typeface="Wingdings"/>
              <a:buChar char="Ø"/>
            </a:pPr>
            <a:endParaRPr lang="tr-TR" dirty="0" smtClean="0">
              <a:latin typeface="Arial"/>
            </a:endParaRPr>
          </a:p>
          <a:p>
            <a:pPr>
              <a:defRPr/>
            </a:pPr>
            <a:r>
              <a:rPr lang="tr-T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Vade: </a:t>
            </a:r>
            <a:r>
              <a:rPr lang="tr-TR" dirty="0" smtClean="0"/>
              <a:t>Yatırım kredisi olarak 2 yıl ödemesiz dönem azami 7 yıl vadeli </a:t>
            </a:r>
          </a:p>
          <a:p>
            <a:pPr>
              <a:defRPr/>
            </a:pPr>
            <a:endParaRPr lang="tr-TR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tr-T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Limit: </a:t>
            </a:r>
            <a:r>
              <a:rPr lang="tr-TR" dirty="0" smtClean="0"/>
              <a:t>Kredinin üst limiti 2.000.000 </a:t>
            </a:r>
            <a:r>
              <a:rPr lang="tr-TR" dirty="0" err="1" smtClean="0"/>
              <a:t>EUR’dur</a:t>
            </a:r>
            <a:r>
              <a:rPr lang="tr-TR" dirty="0" smtClean="0"/>
              <a:t>.</a:t>
            </a:r>
            <a:endParaRPr lang="en-AU" dirty="0" smtClean="0"/>
          </a:p>
          <a:p>
            <a:endParaRPr lang="tr-TR" dirty="0" smtClean="0">
              <a:latin typeface="Arial"/>
            </a:endParaRPr>
          </a:p>
          <a:p>
            <a:pPr>
              <a:buFont typeface="Wingdings"/>
              <a:buChar char="Ø"/>
            </a:pPr>
            <a:r>
              <a:rPr lang="tr-TR" dirty="0" smtClean="0"/>
              <a:t>Kredi </a:t>
            </a:r>
            <a:r>
              <a:rPr lang="tr-TR" b="1" dirty="0" smtClean="0"/>
              <a:t>Euro</a:t>
            </a:r>
            <a:r>
              <a:rPr lang="tr-TR" dirty="0" smtClean="0"/>
              <a:t> veya </a:t>
            </a:r>
            <a:r>
              <a:rPr lang="tr-TR" b="1" dirty="0" smtClean="0"/>
              <a:t>TL cinsinden </a:t>
            </a:r>
            <a:r>
              <a:rPr lang="tr-TR" dirty="0" smtClean="0"/>
              <a:t>ve yatırım kredisi olarak kullandırılacaktır. </a:t>
            </a:r>
            <a:endParaRPr lang="tr-TR" dirty="0" smtClean="0">
              <a:latin typeface="Arial"/>
            </a:endParaRPr>
          </a:p>
          <a:p>
            <a:endParaRPr lang="tr-TR" dirty="0" smtClean="0">
              <a:solidFill>
                <a:srgbClr val="000000"/>
              </a:solidFill>
              <a:latin typeface="Arial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Arial"/>
              </a:rPr>
              <a:t>	</a:t>
            </a:r>
          </a:p>
          <a:p>
            <a:pPr>
              <a:buFont typeface="Wingdings"/>
              <a:buChar char="Ø"/>
            </a:pPr>
            <a:endParaRPr lang="tr-TR" b="1" dirty="0" smtClean="0">
              <a:latin typeface="Arial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765175"/>
            <a:ext cx="8229600" cy="71913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endParaRPr lang="tr-TR" sz="2400" dirty="0" smtClean="0"/>
          </a:p>
          <a:p>
            <a:r>
              <a:rPr lang="it-IT" sz="3000" dirty="0" smtClean="0">
                <a:solidFill>
                  <a:srgbClr val="FF6600"/>
                </a:solidFill>
              </a:rPr>
              <a:t>Hedef Kitle, Kredi Vadesi ve Limiti </a:t>
            </a:r>
            <a:endParaRPr kumimoji="0" lang="tr-TR" sz="3000" b="1" i="0" u="none" strike="noStrike" kern="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765175"/>
            <a:ext cx="8229600" cy="71913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endParaRPr lang="tr-TR" sz="2400" dirty="0" smtClean="0"/>
          </a:p>
          <a:p>
            <a:r>
              <a:rPr lang="tr-TR" sz="3000" dirty="0" smtClean="0">
                <a:solidFill>
                  <a:srgbClr val="FF6600"/>
                </a:solidFill>
              </a:rPr>
              <a:t>Dikkat Edilmesi Gereken Hususlar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1988840"/>
            <a:ext cx="842493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Enerji verimliliği değerlendirmesinde dikkat edilmesi gereken hususlar şunlardır: </a:t>
            </a:r>
          </a:p>
          <a:p>
            <a:endParaRPr lang="tr-TR" dirty="0" smtClean="0"/>
          </a:p>
          <a:p>
            <a:r>
              <a:rPr lang="tr-TR" dirty="0" smtClean="0"/>
              <a:t>●</a:t>
            </a:r>
            <a:r>
              <a:rPr lang="tr-TR" b="1" dirty="0" smtClean="0"/>
              <a:t>İkinci el makine ve ekipman hiçbir durumda kredi ile finanse edilmeyecektir. </a:t>
            </a:r>
          </a:p>
          <a:p>
            <a:r>
              <a:rPr lang="tr-TR" dirty="0" smtClean="0"/>
              <a:t>●Üretime yeni bir tesiste devam edilecek olması halinde yatırımın enerji verimliliği kredisine konu olabilmesi için üretilen </a:t>
            </a:r>
            <a:r>
              <a:rPr lang="tr-TR" b="1" dirty="0" smtClean="0"/>
              <a:t>ürün portföyünde ve tipinde herhangi bir değişiklik olmaması gerekmektedir. </a:t>
            </a:r>
          </a:p>
          <a:p>
            <a:r>
              <a:rPr lang="tr-TR" dirty="0" smtClean="0"/>
              <a:t>●Kapasite artışı durumunda enerji verimliliği hesaplanabilmesi için </a:t>
            </a:r>
            <a:r>
              <a:rPr lang="tr-TR" b="1" dirty="0" smtClean="0"/>
              <a:t>ürün tipinin aynı olması gerekmektedir. </a:t>
            </a:r>
          </a:p>
          <a:p>
            <a:r>
              <a:rPr lang="tr-TR" dirty="0" smtClean="0"/>
              <a:t>●Firmanın </a:t>
            </a:r>
            <a:r>
              <a:rPr lang="tr-TR" b="1" dirty="0" smtClean="0"/>
              <a:t>faaliyeti bulunmayan bir iş kolunda yeni yatırım yapması ve bu yatırımda enerji verimli makine ekipman kullanması enerji verimliliği kredisine konu olmayacaktır. </a:t>
            </a:r>
          </a:p>
          <a:p>
            <a:r>
              <a:rPr lang="tr-TR" dirty="0" smtClean="0"/>
              <a:t>●Enerji verimli </a:t>
            </a:r>
            <a:r>
              <a:rPr lang="tr-TR" b="1" dirty="0" smtClean="0"/>
              <a:t>makine ekipman üreten firmaların yatırımları değil, bu tip makine ekipmanı kullanacak olan firmaların yatırımları enerji verimliliği kredisine konu olacaktır. </a:t>
            </a:r>
          </a:p>
          <a:p>
            <a:r>
              <a:rPr lang="tr-TR" dirty="0" smtClean="0"/>
              <a:t>●Firmaların enerji giderlerini azaltmak amacıyla yapmış oldukları, lisans gerektirmeyen (&lt;500 </a:t>
            </a:r>
            <a:r>
              <a:rPr lang="tr-TR" dirty="0" err="1" smtClean="0"/>
              <a:t>KWp</a:t>
            </a:r>
            <a:r>
              <a:rPr lang="tr-TR" dirty="0" smtClean="0"/>
              <a:t>) </a:t>
            </a:r>
            <a:r>
              <a:rPr lang="tr-TR" b="1" dirty="0" smtClean="0"/>
              <a:t>küçük ölçekli yenilenebilir enerji yatırımları da enerji verimliliği kapsamında değerlendirilecektir.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700808"/>
            <a:ext cx="83529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r>
              <a:rPr lang="tr-TR" sz="1800" b="1" dirty="0" smtClean="0"/>
              <a:t>ENERJİ ETÜDÜ </a:t>
            </a:r>
          </a:p>
          <a:p>
            <a:endParaRPr lang="tr-TR" b="1" dirty="0" smtClean="0"/>
          </a:p>
          <a:p>
            <a:r>
              <a:rPr lang="tr-TR" b="1" dirty="0" smtClean="0"/>
              <a:t>AMAÇ </a:t>
            </a:r>
          </a:p>
          <a:p>
            <a:endParaRPr lang="tr-TR" b="1" dirty="0" smtClean="0"/>
          </a:p>
          <a:p>
            <a:r>
              <a:rPr lang="tr-TR" dirty="0" smtClean="0"/>
              <a:t>Enerji verimliliği yatırımlarının değerlendirilmesi ve raporlanmasıdır. </a:t>
            </a:r>
          </a:p>
          <a:p>
            <a:endParaRPr lang="tr-TR" dirty="0" smtClean="0"/>
          </a:p>
          <a:p>
            <a:r>
              <a:rPr lang="tr-TR" b="1" dirty="0" smtClean="0"/>
              <a:t>Basit Etüt : 250.000 </a:t>
            </a:r>
            <a:r>
              <a:rPr lang="tr-TR" b="1" dirty="0" err="1" smtClean="0"/>
              <a:t>EUR’a</a:t>
            </a:r>
            <a:r>
              <a:rPr lang="tr-TR" b="1" dirty="0" smtClean="0"/>
              <a:t> kadar olan </a:t>
            </a:r>
            <a:r>
              <a:rPr lang="tr-TR" dirty="0" smtClean="0"/>
              <a:t>kredilerde </a:t>
            </a:r>
            <a:r>
              <a:rPr lang="tr-TR" dirty="0" err="1" smtClean="0"/>
              <a:t>Halkbank</a:t>
            </a:r>
            <a:r>
              <a:rPr lang="tr-TR" dirty="0" smtClean="0"/>
              <a:t> mühendisleri tarafından yapılacak bir günlük inceleme tipidir. Danışman, detaylı bir </a:t>
            </a:r>
            <a:r>
              <a:rPr lang="tr-TR" b="1" dirty="0" smtClean="0"/>
              <a:t>yatırım malları listesi </a:t>
            </a:r>
            <a:r>
              <a:rPr lang="tr-TR" dirty="0" smtClean="0"/>
              <a:t>oluşturulmuştur. </a:t>
            </a:r>
          </a:p>
          <a:p>
            <a:endParaRPr lang="tr-TR" b="1" dirty="0" smtClean="0"/>
          </a:p>
          <a:p>
            <a:r>
              <a:rPr lang="tr-TR" b="1" dirty="0" smtClean="0"/>
              <a:t>Standart Etüt : 250.000 EUR ila 500.000 EUR tutarlı kredilere </a:t>
            </a:r>
            <a:r>
              <a:rPr lang="tr-TR" dirty="0" smtClean="0"/>
              <a:t>ilişkin olarak danışmanın doğrudan firma mahallinde çalışmasını gerektiren inceleme tipidir</a:t>
            </a:r>
            <a:r>
              <a:rPr lang="tr-TR" b="1" dirty="0" smtClean="0"/>
              <a:t>.</a:t>
            </a:r>
          </a:p>
          <a:p>
            <a:r>
              <a:rPr lang="tr-TR" b="1" dirty="0" smtClean="0"/>
              <a:t> </a:t>
            </a:r>
          </a:p>
          <a:p>
            <a:r>
              <a:rPr lang="tr-TR" b="1" dirty="0" smtClean="0"/>
              <a:t>Kapsamlı Etüt: 500.000 EUR ila 2.000.000 EUR tutarlı kredilere </a:t>
            </a:r>
            <a:r>
              <a:rPr lang="tr-TR" dirty="0" smtClean="0"/>
              <a:t>ilişkin olarak danışmanın doğrudan firma mahallinde çalışmasını gerektiren inceleme tipidir. </a:t>
            </a:r>
            <a:endParaRPr lang="tr-TR" dirty="0"/>
          </a:p>
        </p:txBody>
      </p:sp>
      <p:sp>
        <p:nvSpPr>
          <p:cNvPr id="3" name="Rectangle 2"/>
          <p:cNvSpPr/>
          <p:nvPr/>
        </p:nvSpPr>
        <p:spPr>
          <a:xfrm>
            <a:off x="179512" y="908720"/>
            <a:ext cx="87849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r>
              <a:rPr lang="tr-TR" sz="3000" dirty="0" smtClean="0">
                <a:solidFill>
                  <a:srgbClr val="FF6600"/>
                </a:solidFill>
              </a:rPr>
              <a:t>Enerji Verimliliği Danışmanlığı </a:t>
            </a:r>
            <a:endParaRPr lang="tr-TR" sz="3000" dirty="0">
              <a:solidFill>
                <a:srgbClr val="FF66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661248"/>
            <a:ext cx="1328936" cy="99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6739</TotalTime>
  <Words>1185</Words>
  <Application>Microsoft Office PowerPoint</Application>
  <PresentationFormat>On-screen Show (4:3)</PresentationFormat>
  <Paragraphs>192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Slide 1</vt:lpstr>
      <vt:lpstr>Slide 2</vt:lpstr>
      <vt:lpstr>Slide 3</vt:lpstr>
      <vt:lpstr>Slide 4</vt:lpstr>
      <vt:lpstr>Slide 5</vt:lpstr>
      <vt:lpstr>FKA ENERJİ VERİMLİLİĞİ KREDİSİ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HALKBANK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DIŞ KAYNAKLI ORTA UZUN VADELİ KREDİLER</dc:title>
  <dc:creator>Administrator</dc:creator>
  <cp:lastModifiedBy>Tuba TUNÇ YETER </cp:lastModifiedBy>
  <cp:revision>698</cp:revision>
  <dcterms:created xsi:type="dcterms:W3CDTF">2008-11-17T14:36:53Z</dcterms:created>
  <dcterms:modified xsi:type="dcterms:W3CDTF">2014-06-23T06:52:38Z</dcterms:modified>
</cp:coreProperties>
</file>