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1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3" r:id="rId2"/>
    <p:sldId id="1029" r:id="rId3"/>
    <p:sldId id="1145" r:id="rId4"/>
    <p:sldId id="1146" r:id="rId5"/>
    <p:sldId id="1147" r:id="rId6"/>
    <p:sldId id="1148" r:id="rId7"/>
    <p:sldId id="1153" r:id="rId8"/>
    <p:sldId id="1149" r:id="rId9"/>
    <p:sldId id="1150" r:id="rId10"/>
    <p:sldId id="1151" r:id="rId11"/>
    <p:sldId id="1154" r:id="rId12"/>
    <p:sldId id="1155" r:id="rId13"/>
    <p:sldId id="1156" r:id="rId14"/>
    <p:sldId id="992" r:id="rId15"/>
    <p:sldId id="993" r:id="rId16"/>
    <p:sldId id="994" r:id="rId17"/>
    <p:sldId id="996" r:id="rId18"/>
    <p:sldId id="1165" r:id="rId19"/>
    <p:sldId id="1157" r:id="rId20"/>
    <p:sldId id="1158" r:id="rId21"/>
    <p:sldId id="1162" r:id="rId22"/>
    <p:sldId id="1166" r:id="rId23"/>
    <p:sldId id="1163" r:id="rId24"/>
    <p:sldId id="1164" r:id="rId25"/>
    <p:sldId id="1161" r:id="rId26"/>
    <p:sldId id="1167" r:id="rId27"/>
    <p:sldId id="1168" r:id="rId28"/>
    <p:sldId id="1169" r:id="rId29"/>
    <p:sldId id="1159" r:id="rId30"/>
    <p:sldId id="1160" r:id="rId31"/>
  </p:sldIdLst>
  <p:sldSz cx="9144000" cy="6858000" type="screen4x3"/>
  <p:notesSz cx="7102475" cy="1023302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 ZEN" initials="A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18D"/>
    <a:srgbClr val="8EC8CE"/>
    <a:srgbClr val="FFCC66"/>
    <a:srgbClr val="990033"/>
    <a:srgbClr val="FF0000"/>
    <a:srgbClr val="FFCCFF"/>
    <a:srgbClr val="CC6600"/>
    <a:srgbClr val="FF7C80"/>
    <a:srgbClr val="FF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0" autoAdjust="0"/>
    <p:restoredTop sz="92086" autoAdjust="0"/>
  </p:normalViewPr>
  <p:slideViewPr>
    <p:cSldViewPr>
      <p:cViewPr>
        <p:scale>
          <a:sx n="87" d="100"/>
          <a:sy n="87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ZEN%204\AppData\Local\Microsoft\Windows\Temporary%20Internet%20Files\Content.Outlook\XWMMF3Q0\illerin%20toplam%20expy%20degerine%20katkila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Sayfa2!$C$1</c:f>
              <c:strCache>
                <c:ptCount val="1"/>
                <c:pt idx="0">
                  <c:v>EXPY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Sayfa2!$B$2:$B$21</c:f>
              <c:strCache>
                <c:ptCount val="20"/>
                <c:pt idx="0">
                  <c:v>İsviçre</c:v>
                </c:pt>
                <c:pt idx="1">
                  <c:v>Japonya</c:v>
                </c:pt>
                <c:pt idx="2">
                  <c:v>Almanya</c:v>
                </c:pt>
                <c:pt idx="3">
                  <c:v>Birleşik Krallık</c:v>
                </c:pt>
                <c:pt idx="4">
                  <c:v>Fransa</c:v>
                </c:pt>
                <c:pt idx="5">
                  <c:v>Kore</c:v>
                </c:pt>
                <c:pt idx="6">
                  <c:v>ABD</c:v>
                </c:pt>
                <c:pt idx="7">
                  <c:v>Hollanda*</c:v>
                </c:pt>
                <c:pt idx="8">
                  <c:v>İtalya</c:v>
                </c:pt>
                <c:pt idx="9">
                  <c:v>İspanya*</c:v>
                </c:pt>
                <c:pt idx="10">
                  <c:v>Çin</c:v>
                </c:pt>
                <c:pt idx="11">
                  <c:v>Kanada</c:v>
                </c:pt>
                <c:pt idx="12">
                  <c:v>Meksika</c:v>
                </c:pt>
                <c:pt idx="13">
                  <c:v>S. Arabistan*</c:v>
                </c:pt>
                <c:pt idx="14">
                  <c:v>Rusya</c:v>
                </c:pt>
                <c:pt idx="15">
                  <c:v>Hindistan</c:v>
                </c:pt>
                <c:pt idx="16">
                  <c:v>Türkiye</c:v>
                </c:pt>
                <c:pt idx="17">
                  <c:v>Brezilya</c:v>
                </c:pt>
                <c:pt idx="18">
                  <c:v>Avustralya</c:v>
                </c:pt>
                <c:pt idx="19">
                  <c:v>Endonezya</c:v>
                </c:pt>
              </c:strCache>
            </c:strRef>
          </c:cat>
          <c:val>
            <c:numRef>
              <c:f>Sayfa2!$C$2:$C$21</c:f>
              <c:numCache>
                <c:formatCode>General</c:formatCode>
                <c:ptCount val="20"/>
                <c:pt idx="0">
                  <c:v>100</c:v>
                </c:pt>
                <c:pt idx="1">
                  <c:v>89.1</c:v>
                </c:pt>
                <c:pt idx="2">
                  <c:v>86.8</c:v>
                </c:pt>
                <c:pt idx="3">
                  <c:v>85</c:v>
                </c:pt>
                <c:pt idx="4">
                  <c:v>83.5</c:v>
                </c:pt>
                <c:pt idx="5">
                  <c:v>81.599999999999994</c:v>
                </c:pt>
                <c:pt idx="6">
                  <c:v>80.5</c:v>
                </c:pt>
                <c:pt idx="7">
                  <c:v>80.099999999999994</c:v>
                </c:pt>
                <c:pt idx="8">
                  <c:v>77</c:v>
                </c:pt>
                <c:pt idx="9">
                  <c:v>76.2</c:v>
                </c:pt>
                <c:pt idx="10">
                  <c:v>73.2</c:v>
                </c:pt>
                <c:pt idx="11">
                  <c:v>72.900000000000006</c:v>
                </c:pt>
                <c:pt idx="12">
                  <c:v>72.900000000000006</c:v>
                </c:pt>
                <c:pt idx="13">
                  <c:v>67.2</c:v>
                </c:pt>
                <c:pt idx="14">
                  <c:v>64.599999999999994</c:v>
                </c:pt>
                <c:pt idx="15">
                  <c:v>61.4</c:v>
                </c:pt>
                <c:pt idx="16">
                  <c:v>60.6</c:v>
                </c:pt>
                <c:pt idx="17">
                  <c:v>55.4</c:v>
                </c:pt>
                <c:pt idx="18">
                  <c:v>55.2</c:v>
                </c:pt>
                <c:pt idx="19">
                  <c:v>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"/>
        <c:axId val="189131392"/>
        <c:axId val="189809024"/>
      </c:barChart>
      <c:catAx>
        <c:axId val="18913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89809024"/>
        <c:crosses val="autoZero"/>
        <c:auto val="1"/>
        <c:lblAlgn val="ctr"/>
        <c:lblOffset val="100"/>
        <c:noMultiLvlLbl val="0"/>
      </c:catAx>
      <c:valAx>
        <c:axId val="189809024"/>
        <c:scaling>
          <c:orientation val="minMax"/>
          <c:max val="10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189131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2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l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2"/>
          </a:xfrm>
          <a:prstGeom prst="rect">
            <a:avLst/>
          </a:prstGeom>
        </p:spPr>
        <p:txBody>
          <a:bodyPr vert="horz" lIns="95482" tIns="47741" rIns="95482" bIns="47741" rtlCol="0"/>
          <a:lstStyle>
            <a:lvl1pPr algn="r">
              <a:defRPr sz="1300"/>
            </a:lvl1pPr>
          </a:lstStyle>
          <a:p>
            <a:pPr>
              <a:defRPr/>
            </a:pPr>
            <a:fld id="{2A911BB2-F448-4C07-9C17-E7AC39714BEB}" type="datetimeFigureOut">
              <a:rPr lang="tr-TR"/>
              <a:pPr>
                <a:defRPr/>
              </a:pPr>
              <a:t>14.07.2014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2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2"/>
          </a:xfrm>
          <a:prstGeom prst="rect">
            <a:avLst/>
          </a:prstGeom>
        </p:spPr>
        <p:txBody>
          <a:bodyPr vert="horz" lIns="95482" tIns="47741" rIns="95482" bIns="47741" rtlCol="0" anchor="b"/>
          <a:lstStyle>
            <a:lvl1pPr algn="r">
              <a:defRPr sz="1300"/>
            </a:lvl1pPr>
          </a:lstStyle>
          <a:p>
            <a:pPr>
              <a:defRPr/>
            </a:pPr>
            <a:fld id="{4288FCF4-F1BB-4A00-B0BC-0C31350D73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7811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19598"/>
            <a:ext cx="3077739" cy="5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C18D29-E03D-470E-9431-43366AD97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80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C37B0-B357-4023-9A9E-EABE4BDA25D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" name="5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7FEEE0-32D8-4493-A907-0CD65276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2133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762000"/>
            <a:ext cx="62484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4BE8B3-0E05-47E2-A60D-04908E556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36CEB9-8231-4052-900E-F7A9BF257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Nesne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6044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ikdörtgen 6"/>
          <p:cNvSpPr/>
          <p:nvPr userDrawn="1"/>
        </p:nvSpPr>
        <p:spPr bwMode="auto">
          <a:xfrm>
            <a:off x="0" y="6477000"/>
            <a:ext cx="7010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" name="Grup 10"/>
          <p:cNvGrpSpPr/>
          <p:nvPr userDrawn="1"/>
        </p:nvGrpSpPr>
        <p:grpSpPr>
          <a:xfrm>
            <a:off x="7106125" y="6400800"/>
            <a:ext cx="1796143" cy="381000"/>
            <a:chOff x="2994554" y="4876800"/>
            <a:chExt cx="5811989" cy="1143000"/>
          </a:xfrm>
        </p:grpSpPr>
        <p:grpSp>
          <p:nvGrpSpPr>
            <p:cNvPr id="12" name="8 Grup"/>
            <p:cNvGrpSpPr/>
            <p:nvPr/>
          </p:nvGrpSpPr>
          <p:grpSpPr>
            <a:xfrm>
              <a:off x="2994554" y="4876800"/>
              <a:ext cx="3711046" cy="1143000"/>
              <a:chOff x="2918354" y="4876800"/>
              <a:chExt cx="3711046" cy="114300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787"/>
              <a:stretch/>
            </p:blipFill>
            <p:spPr bwMode="auto">
              <a:xfrm>
                <a:off x="2918354" y="4953000"/>
                <a:ext cx="2415646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5 Dikdörtgen"/>
              <p:cNvSpPr/>
              <p:nvPr/>
            </p:nvSpPr>
            <p:spPr bwMode="auto">
              <a:xfrm>
                <a:off x="5334000" y="4876800"/>
                <a:ext cx="1295400" cy="1143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038428"/>
              <a:ext cx="1752600" cy="98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15"/>
            <a:stretch/>
          </p:blipFill>
          <p:spPr bwMode="auto">
            <a:xfrm>
              <a:off x="7162800" y="4953000"/>
              <a:ext cx="164374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Sl</a:t>
            </a:r>
            <a:r>
              <a:rPr lang="tr-TR" dirty="0" err="1" smtClean="0"/>
              <a:t>ayt</a:t>
            </a:r>
            <a:r>
              <a:rPr lang="en-US" dirty="0" smtClean="0"/>
              <a:t> </a:t>
            </a:r>
            <a:fld id="{D1840F43-827E-4648-B8A2-763F9072B5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Sl</a:t>
            </a:r>
            <a:r>
              <a:rPr lang="tr-TR" dirty="0" err="1" smtClean="0"/>
              <a:t>ayt</a:t>
            </a:r>
            <a:r>
              <a:rPr lang="en-US" dirty="0" smtClean="0"/>
              <a:t> </a:t>
            </a:r>
            <a:fld id="{A1B7A21E-BC25-4992-9AA2-DEECCEF83F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Sl</a:t>
            </a:r>
            <a:r>
              <a:rPr lang="tr-TR" dirty="0" err="1" smtClean="0"/>
              <a:t>ayt</a:t>
            </a:r>
            <a:r>
              <a:rPr lang="en-US" dirty="0" smtClean="0"/>
              <a:t> </a:t>
            </a:r>
            <a:fld id="{15411CE5-CD13-4C75-A469-73C95AEDD9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Connectivity in the Mediterranean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</a:t>
            </a:r>
            <a:r>
              <a:rPr lang="tr-TR" dirty="0" err="1" smtClean="0"/>
              <a:t>layt</a:t>
            </a:r>
            <a:r>
              <a:rPr lang="en-US" dirty="0" smtClean="0"/>
              <a:t> </a:t>
            </a:r>
            <a:fld id="{D9F579A2-C12F-4A20-836C-112348CAA3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304B80-4129-43C0-ADB7-8A51F3C7F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4BBD68-1C49-4B5A-B361-21F87CD6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0"/>
            <a:ext cx="6324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Connectivity in the Mediterranean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0"/>
            <a:ext cx="838200" cy="536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AE8520-76D8-4043-A6DE-24F2B91D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Nesne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8267700" y="95250"/>
            <a:ext cx="0" cy="34766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F318D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318D"/>
        </a:buClr>
        <a:buSzPct val="90000"/>
        <a:buFont typeface="Wingdings" pitchFamily="2" charset="2"/>
        <a:buChar char="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106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08.xml"/><Relationship Id="rId10" Type="http://schemas.openxmlformats.org/officeDocument/2006/relationships/image" Target="../media/image15.png"/><Relationship Id="rId4" Type="http://schemas.openxmlformats.org/officeDocument/2006/relationships/tags" Target="../tags/tag107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tags" Target="../tags/tag111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113.xml"/><Relationship Id="rId10" Type="http://schemas.openxmlformats.org/officeDocument/2006/relationships/image" Target="../media/image23.png"/><Relationship Id="rId4" Type="http://schemas.openxmlformats.org/officeDocument/2006/relationships/tags" Target="../tags/tag112.xm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29.emf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oleObject" Target="../embeddings/oleObject8.bin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vmlDrawing" Target="../drawings/vmlDrawing6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1.emf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50" Type="http://schemas.openxmlformats.org/officeDocument/2006/relationships/tags" Target="../tags/tag182.xml"/><Relationship Id="rId55" Type="http://schemas.openxmlformats.org/officeDocument/2006/relationships/image" Target="../media/image31.emf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tags" Target="../tags/tag178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tags" Target="../tags/tag161.xml"/><Relationship Id="rId41" Type="http://schemas.openxmlformats.org/officeDocument/2006/relationships/tags" Target="../tags/tag173.xml"/><Relationship Id="rId54" Type="http://schemas.openxmlformats.org/officeDocument/2006/relationships/oleObject" Target="../embeddings/oleObject10.bin"/><Relationship Id="rId1" Type="http://schemas.openxmlformats.org/officeDocument/2006/relationships/vmlDrawing" Target="../drawings/vmlDrawing7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3" Type="http://schemas.openxmlformats.org/officeDocument/2006/relationships/image" Target="../media/image30.emf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tags" Target="../tags/tag181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52" Type="http://schemas.openxmlformats.org/officeDocument/2006/relationships/oleObject" Target="../embeddings/oleObject9.bin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8" Type="http://schemas.openxmlformats.org/officeDocument/2006/relationships/tags" Target="../tags/tag140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tags" Target="../tags/tag6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image" Target="../media/image5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61" Type="http://schemas.openxmlformats.org/officeDocument/2006/relationships/tags" Target="../tags/tag65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1.emf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oleObject" Target="../embeddings/oleObject4.bin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image" Target="../media/image9.emf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0.emf"/><Relationship Id="rId2" Type="http://schemas.openxmlformats.org/officeDocument/2006/relationships/tags" Target="../tags/tag10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Nesn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6705600" cy="38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900" dirty="0" smtClean="0">
                <a:solidFill>
                  <a:schemeClr val="bg1"/>
                </a:solidFill>
              </a:rPr>
              <a:t>Türkiye Ekonomi Politikaları Araştırma Vakfı</a:t>
            </a:r>
            <a:endParaRPr lang="tr-TR" sz="1900" dirty="0">
              <a:solidFill>
                <a:schemeClr val="bg1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ctrTitle"/>
          </p:nvPr>
        </p:nvSpPr>
        <p:spPr>
          <a:xfrm>
            <a:off x="304800" y="1063625"/>
            <a:ext cx="8153400" cy="3965575"/>
          </a:xfrm>
        </p:spPr>
        <p:txBody>
          <a:bodyPr/>
          <a:lstStyle/>
          <a:p>
            <a:pPr algn="r"/>
            <a:r>
              <a:rPr lang="tr-TR" sz="3600" b="1" dirty="0" smtClean="0"/>
              <a:t>Makine Sektöründe Rekabetçiliğin Geliştirilmesi Projesi</a:t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2400" b="1" i="1" dirty="0" smtClean="0">
                <a:solidFill>
                  <a:srgbClr val="002060"/>
                </a:solidFill>
              </a:rPr>
              <a:t>Proje Tanıtım Toplantısı</a:t>
            </a:r>
            <a:r>
              <a:rPr lang="tr-TR" sz="2800" b="1" i="1" dirty="0" smtClean="0">
                <a:solidFill>
                  <a:srgbClr val="002060"/>
                </a:solidFill>
              </a:rPr>
              <a:t/>
            </a:r>
            <a:br>
              <a:rPr lang="tr-TR" sz="2800" b="1" i="1" dirty="0" smtClean="0">
                <a:solidFill>
                  <a:srgbClr val="002060"/>
                </a:solidFill>
              </a:rPr>
            </a:br>
            <a:r>
              <a:rPr lang="tr-TR" sz="2800" b="1" i="1" dirty="0" smtClean="0">
                <a:solidFill>
                  <a:srgbClr val="002060"/>
                </a:solidFill>
              </a:rPr>
              <a:t/>
            </a:r>
            <a:br>
              <a:rPr lang="tr-TR" sz="2800" b="1" i="1" dirty="0" smtClean="0">
                <a:solidFill>
                  <a:srgbClr val="002060"/>
                </a:solidFill>
              </a:rPr>
            </a:br>
            <a:r>
              <a:rPr lang="tr-TR" sz="1800" b="1" dirty="0" smtClean="0">
                <a:solidFill>
                  <a:srgbClr val="002060"/>
                </a:solidFill>
              </a:rPr>
              <a:t>Kocaeli Sanayi Odası, 15 Temmuz 2014</a:t>
            </a:r>
            <a:r>
              <a:rPr lang="tr-TR" sz="1800" b="1" i="1" dirty="0" smtClean="0">
                <a:solidFill>
                  <a:srgbClr val="002060"/>
                </a:solidFill>
              </a:rPr>
              <a:t/>
            </a:r>
            <a:br>
              <a:rPr lang="tr-TR" sz="1800" b="1" i="1" dirty="0" smtClean="0">
                <a:solidFill>
                  <a:srgbClr val="002060"/>
                </a:solidFill>
              </a:rPr>
            </a:br>
            <a:endParaRPr lang="tr-TR" sz="1400" b="1" i="1" dirty="0">
              <a:solidFill>
                <a:srgbClr val="002060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994554" y="4876800"/>
            <a:ext cx="5811989" cy="1143000"/>
            <a:chOff x="2994554" y="4876800"/>
            <a:chExt cx="5811989" cy="1143000"/>
          </a:xfrm>
        </p:grpSpPr>
        <p:grpSp>
          <p:nvGrpSpPr>
            <p:cNvPr id="9" name="8 Grup"/>
            <p:cNvGrpSpPr/>
            <p:nvPr/>
          </p:nvGrpSpPr>
          <p:grpSpPr>
            <a:xfrm>
              <a:off x="2994554" y="4876800"/>
              <a:ext cx="3711046" cy="1143000"/>
              <a:chOff x="2918354" y="4876800"/>
              <a:chExt cx="3711046" cy="1143000"/>
            </a:xfrm>
          </p:grpSpPr>
          <p:pic>
            <p:nvPicPr>
              <p:cNvPr id="23554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787"/>
              <a:stretch/>
            </p:blipFill>
            <p:spPr bwMode="auto">
              <a:xfrm>
                <a:off x="2918354" y="4953000"/>
                <a:ext cx="2415646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5 Dikdörtgen"/>
              <p:cNvSpPr/>
              <p:nvPr/>
            </p:nvSpPr>
            <p:spPr bwMode="auto">
              <a:xfrm>
                <a:off x="5334000" y="4876800"/>
                <a:ext cx="1295400" cy="1143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038428"/>
              <a:ext cx="1752600" cy="98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15"/>
            <a:stretch/>
          </p:blipFill>
          <p:spPr bwMode="auto">
            <a:xfrm>
              <a:off x="7162800" y="4953000"/>
              <a:ext cx="164374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908720"/>
            <a:ext cx="8839200" cy="838200"/>
          </a:xfrm>
        </p:spPr>
        <p:txBody>
          <a:bodyPr/>
          <a:lstStyle/>
          <a:p>
            <a:r>
              <a:rPr lang="tr-TR" sz="2800" b="1" dirty="0" smtClean="0"/>
              <a:t>Kocaeli, </a:t>
            </a:r>
            <a:r>
              <a:rPr lang="tr-TR" sz="2800" b="1" dirty="0" smtClean="0"/>
              <a:t>ilk 1000 sanayi kuruluşu listesindeki şirket sayısı </a:t>
            </a:r>
            <a:r>
              <a:rPr lang="tr-TR" sz="2800" b="1" dirty="0" smtClean="0"/>
              <a:t>artıyor, sanayi İstanbul’dan Kocaeli’ne kayıyor</a:t>
            </a:r>
            <a:endParaRPr lang="tr-TR" sz="2800" b="1" dirty="0"/>
          </a:p>
        </p:txBody>
      </p:sp>
      <p:pic>
        <p:nvPicPr>
          <p:cNvPr id="5" name="Picture 2" descr="C:\Users\ASUSZEN\Desktop\ISO1000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4892"/>
            <a:ext cx="9144000" cy="4762500"/>
          </a:xfrm>
          <a:prstGeom prst="rect">
            <a:avLst/>
          </a:prstGeom>
          <a:noFill/>
        </p:spPr>
      </p:pic>
      <p:sp>
        <p:nvSpPr>
          <p:cNvPr id="6" name="Dikdörtgen 401"/>
          <p:cNvSpPr/>
          <p:nvPr/>
        </p:nvSpPr>
        <p:spPr>
          <a:xfrm>
            <a:off x="0" y="2048272"/>
            <a:ext cx="9144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 smtClean="0">
                <a:solidFill>
                  <a:srgbClr val="FFFFFF"/>
                </a:solidFill>
              </a:rPr>
              <a:t>İSO-1000 içerisindeki </a:t>
            </a:r>
            <a:r>
              <a:rPr lang="tr-TR" sz="1200" dirty="0" smtClean="0">
                <a:solidFill>
                  <a:srgbClr val="FFFFFF"/>
                </a:solidFill>
              </a:rPr>
              <a:t>Kocaeli </a:t>
            </a:r>
            <a:r>
              <a:rPr lang="tr-TR" sz="1200" dirty="0" smtClean="0">
                <a:solidFill>
                  <a:srgbClr val="FFFFFF"/>
                </a:solidFill>
              </a:rPr>
              <a:t>firmalarının sayısı (2002-2012)</a:t>
            </a:r>
            <a:endParaRPr lang="tr-T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8382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Sonuç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Kocaeli’ndeki verimlili</a:t>
            </a:r>
            <a:r>
              <a:rPr lang="tr-TR" dirty="0" smtClean="0"/>
              <a:t>k sorununu </a:t>
            </a:r>
            <a:r>
              <a:rPr lang="tr-TR" dirty="0" smtClean="0"/>
              <a:t>çözmenin yolu, </a:t>
            </a:r>
            <a:r>
              <a:rPr lang="tr-TR" dirty="0" smtClean="0"/>
              <a:t>sanayinin katma değerini arttırmaktır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7 Grup"/>
          <p:cNvGrpSpPr/>
          <p:nvPr/>
        </p:nvGrpSpPr>
        <p:grpSpPr>
          <a:xfrm>
            <a:off x="457201" y="1203752"/>
            <a:ext cx="7869642" cy="5620542"/>
            <a:chOff x="120880" y="842191"/>
            <a:chExt cx="8039715" cy="5846249"/>
          </a:xfrm>
        </p:grpSpPr>
        <p:pic>
          <p:nvPicPr>
            <p:cNvPr id="4" name="3 Resim" descr="tr200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144" y="1184863"/>
              <a:ext cx="3232694" cy="2564741"/>
            </a:xfrm>
            <a:prstGeom prst="rect">
              <a:avLst/>
            </a:prstGeom>
          </p:spPr>
        </p:pic>
        <p:pic>
          <p:nvPicPr>
            <p:cNvPr id="5" name="4 Resim" descr="germany200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0024" y="1179788"/>
              <a:ext cx="3220571" cy="2574888"/>
            </a:xfrm>
            <a:prstGeom prst="rect">
              <a:avLst/>
            </a:prstGeom>
          </p:spPr>
        </p:pic>
        <p:pic>
          <p:nvPicPr>
            <p:cNvPr id="6" name="5 Resim" descr="italy20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7504" y="4120428"/>
              <a:ext cx="3222333" cy="2568012"/>
            </a:xfrm>
            <a:prstGeom prst="rect">
              <a:avLst/>
            </a:prstGeom>
          </p:spPr>
        </p:pic>
        <p:pic>
          <p:nvPicPr>
            <p:cNvPr id="7" name="6 Resim" descr="japan2005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7700" y="4122454"/>
              <a:ext cx="3204007" cy="2563960"/>
            </a:xfrm>
            <a:prstGeom prst="rect">
              <a:avLst/>
            </a:prstGeom>
          </p:spPr>
        </p:pic>
        <p:pic>
          <p:nvPicPr>
            <p:cNvPr id="13" name="Picture 33" descr="Türkei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0880" y="2292149"/>
              <a:ext cx="654383" cy="413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9" descr="italien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2904" y="5226930"/>
              <a:ext cx="642359" cy="406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19" descr="Japan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8047" y="5226930"/>
              <a:ext cx="636602" cy="402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" name="Picture 26" descr="deutschland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68047" y="2292149"/>
              <a:ext cx="590173" cy="37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214845" y="842191"/>
              <a:ext cx="5878285" cy="256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tr-TR" sz="1600" b="1" dirty="0" smtClean="0"/>
                <a:t>Seçilmiş ülkelerin ürün uzayında makine sektörü (2005)</a:t>
              </a:r>
              <a:endParaRPr lang="en-CA" sz="1600" b="1" dirty="0"/>
            </a:p>
          </p:txBody>
        </p:sp>
      </p:grpSp>
      <p:sp>
        <p:nvSpPr>
          <p:cNvPr id="20" name="18 Başlık"/>
          <p:cNvSpPr>
            <a:spLocks noGrp="1"/>
          </p:cNvSpPr>
          <p:nvPr>
            <p:ph type="title"/>
          </p:nvPr>
        </p:nvSpPr>
        <p:spPr>
          <a:xfrm>
            <a:off x="121491" y="234864"/>
            <a:ext cx="8794113" cy="565251"/>
          </a:xfrm>
        </p:spPr>
        <p:txBody>
          <a:bodyPr/>
          <a:lstStyle/>
          <a:p>
            <a:r>
              <a:rPr lang="tr-TR" sz="2800" b="1" dirty="0" smtClean="0"/>
              <a:t>Biz makine sektörünün önemli olduğunu düşünüyoruz. Neden?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633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457200" y="1416864"/>
            <a:ext cx="7789797" cy="5334774"/>
            <a:chOff x="120880" y="1062174"/>
            <a:chExt cx="7961464" cy="5555057"/>
          </a:xfrm>
        </p:grpSpPr>
        <p:pic>
          <p:nvPicPr>
            <p:cNvPr id="4" name="3 Resim" descr="tr200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9" y="1062175"/>
              <a:ext cx="3244587" cy="2691169"/>
            </a:xfrm>
            <a:prstGeom prst="rect">
              <a:avLst/>
            </a:prstGeom>
          </p:spPr>
        </p:pic>
        <p:pic>
          <p:nvPicPr>
            <p:cNvPr id="5" name="4 Resim" descr="germany200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5258" y="1062174"/>
              <a:ext cx="3237086" cy="2688057"/>
            </a:xfrm>
            <a:prstGeom prst="rect">
              <a:avLst/>
            </a:prstGeom>
          </p:spPr>
        </p:pic>
        <p:pic>
          <p:nvPicPr>
            <p:cNvPr id="6" name="5 Resim" descr="italy20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797" y="3927249"/>
              <a:ext cx="3234188" cy="2689982"/>
            </a:xfrm>
            <a:prstGeom prst="rect">
              <a:avLst/>
            </a:prstGeom>
          </p:spPr>
        </p:pic>
        <p:pic>
          <p:nvPicPr>
            <p:cNvPr id="7" name="6 Resim" descr="japan2005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259" y="3935377"/>
              <a:ext cx="3215795" cy="2673727"/>
            </a:xfrm>
            <a:prstGeom prst="rect">
              <a:avLst/>
            </a:prstGeom>
          </p:spPr>
        </p:pic>
        <p:pic>
          <p:nvPicPr>
            <p:cNvPr id="13" name="Picture 33" descr="Türkei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0880" y="2292149"/>
              <a:ext cx="654383" cy="4137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9" descr="italien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2904" y="5226930"/>
              <a:ext cx="642359" cy="4061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19" descr="Japan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8047" y="5226930"/>
              <a:ext cx="636602" cy="402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" name="Picture 26" descr="deutschland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68047" y="2292149"/>
              <a:ext cx="590173" cy="37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528024" y="1203752"/>
            <a:ext cx="57539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sz="1600" b="1" dirty="0" smtClean="0"/>
              <a:t>Seçilmiş ülkelerin ürün uzayında makine sektörü (2010)</a:t>
            </a:r>
            <a:endParaRPr lang="en-CA" sz="1600" b="1" dirty="0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121491" y="234864"/>
            <a:ext cx="8794113" cy="565251"/>
          </a:xfrm>
        </p:spPr>
        <p:txBody>
          <a:bodyPr/>
          <a:lstStyle/>
          <a:p>
            <a:r>
              <a:rPr lang="tr-TR" sz="2800" b="1" dirty="0" smtClean="0"/>
              <a:t>Neden makine sektörü?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30612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6479"/>
            <a:ext cx="8513763" cy="58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Başlık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534400" cy="838200"/>
          </a:xfrm>
        </p:spPr>
        <p:txBody>
          <a:bodyPr/>
          <a:lstStyle/>
          <a:p>
            <a:r>
              <a:rPr lang="tr-TR" sz="4000" b="1" dirty="0" smtClean="0"/>
              <a:t>Hangi makine?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794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Öncelikli sektörleri nasıl belirledik?</a:t>
            </a:r>
            <a:endParaRPr lang="tr-TR" sz="32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66800"/>
            <a:ext cx="84534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/>
          <a:lstStyle/>
          <a:p>
            <a:r>
              <a:rPr lang="tr-TR" sz="3600" b="1" dirty="0" smtClean="0"/>
              <a:t>39 alt sektöre odaklanıyoruz</a:t>
            </a:r>
            <a:endParaRPr lang="tr-TR" sz="3600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868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Nesne 6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760633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Dikdörtgen 5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tr-TR" sz="12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Tahoma"/>
              <a:ea typeface="Tahoma"/>
              <a:cs typeface="Arial"/>
              <a:sym typeface="Tahoma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Üretim desenini değiştirmeden refah seviyesinde yakınsamak mümkün değil</a:t>
            </a:r>
            <a:endParaRPr lang="tr-TR" sz="3200" b="1" dirty="0"/>
          </a:p>
        </p:txBody>
      </p:sp>
      <p:graphicFrame>
        <p:nvGraphicFramePr>
          <p:cNvPr id="122" name="11 Nesne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07108067"/>
              </p:ext>
            </p:extLst>
          </p:nvPr>
        </p:nvGraphicFramePr>
        <p:xfrm>
          <a:off x="1447800" y="1866900"/>
          <a:ext cx="2644194" cy="462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Çizelge" r:id="rId25" imgW="2644194" imgH="4625268" progId="MSGraph.Chart.8">
                  <p:embed followColorScheme="full"/>
                </p:oleObj>
              </mc:Choice>
              <mc:Fallback>
                <p:oleObj name="Çizelge" r:id="rId25" imgW="2644194" imgH="4625268" progId="MSGraph.Chart.8">
                  <p:embed followColorScheme="full"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66900"/>
                        <a:ext cx="2644194" cy="4625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43 Dikdörtgen"/>
          <p:cNvSpPr/>
          <p:nvPr>
            <p:custDataLst>
              <p:tags r:id="rId5"/>
            </p:custDataLst>
          </p:nvPr>
        </p:nvSpPr>
        <p:spPr bwMode="auto">
          <a:xfrm>
            <a:off x="871538" y="4887912"/>
            <a:ext cx="569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E68150AC-3926-4AFB-B38B-FB8C429747C9}" type="datetime'''''K''''''''''''''''''a''''''na''''''da'''''''">
              <a:rPr lang="en-US" sz="1200">
                <a:solidFill>
                  <a:schemeClr val="tx1"/>
                </a:solidFill>
              </a:rPr>
              <a:pPr algn="r"/>
              <a:t>Kanada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4" name="45 Dikdörtgen"/>
          <p:cNvSpPr/>
          <p:nvPr>
            <p:custDataLst>
              <p:tags r:id="rId6"/>
            </p:custDataLst>
          </p:nvPr>
        </p:nvSpPr>
        <p:spPr bwMode="auto">
          <a:xfrm>
            <a:off x="830263" y="5688012"/>
            <a:ext cx="6111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6D5FA94B-445A-4978-BA6C-575599A09B1E}" type="datetime'''B''''''''''''re''''''''''''''''''''''''''''zil''ya'''">
              <a:rPr lang="en-US" sz="1200">
                <a:solidFill>
                  <a:schemeClr val="tx1"/>
                </a:solidFill>
              </a:rPr>
              <a:pPr algn="r"/>
              <a:t>Brezilya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3" name="46 Dikdörtgen"/>
          <p:cNvSpPr/>
          <p:nvPr>
            <p:custDataLst>
              <p:tags r:id="rId7"/>
            </p:custDataLst>
          </p:nvPr>
        </p:nvSpPr>
        <p:spPr bwMode="auto">
          <a:xfrm>
            <a:off x="868363" y="6088062"/>
            <a:ext cx="5730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D946C855-153D-4E8C-B8B2-0FB3B3D17E90}" type="datetime'''''''''Tü''''''''''''''''''''rkiy''''''''''''''''''e'''">
              <a:rPr lang="en-US" sz="1200">
                <a:solidFill>
                  <a:schemeClr val="tx1"/>
                </a:solidFill>
              </a:rPr>
              <a:pPr algn="r"/>
              <a:t>Türkiye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5" name="44 Dikdörtgen"/>
          <p:cNvSpPr/>
          <p:nvPr>
            <p:custDataLst>
              <p:tags r:id="rId8"/>
            </p:custDataLst>
          </p:nvPr>
        </p:nvSpPr>
        <p:spPr bwMode="auto">
          <a:xfrm>
            <a:off x="712788" y="5287962"/>
            <a:ext cx="728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9688031A-35B7-41E8-AB55-90EA5753818D}" type="datetime'''''''''''''''''''''''H''i''n''''d''''i''''stan'''''''">
              <a:rPr lang="en-US" sz="1200">
                <a:solidFill>
                  <a:schemeClr val="tx1"/>
                </a:solidFill>
              </a:rPr>
              <a:pPr algn="r"/>
              <a:t>Hindistan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7" name="42 Dikdörtgen"/>
          <p:cNvSpPr/>
          <p:nvPr>
            <p:custDataLst>
              <p:tags r:id="rId9"/>
            </p:custDataLst>
          </p:nvPr>
        </p:nvSpPr>
        <p:spPr bwMode="auto">
          <a:xfrm>
            <a:off x="773113" y="4487862"/>
            <a:ext cx="6683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7E5F33E5-668E-470A-AC24-B36A60B34576}" type="datetime'''''''''''İ''n''''''''g''''''i''''''''lt''''''er''''''e'''''''">
              <a:rPr lang="en-US" sz="1200">
                <a:solidFill>
                  <a:schemeClr val="tx1"/>
                </a:solidFill>
              </a:rPr>
              <a:pPr algn="r"/>
              <a:t>İngiltere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44" name="41 Dikdörtgen"/>
          <p:cNvSpPr/>
          <p:nvPr>
            <p:custDataLst>
              <p:tags r:id="rId10"/>
            </p:custDataLst>
          </p:nvPr>
        </p:nvSpPr>
        <p:spPr bwMode="auto">
          <a:xfrm>
            <a:off x="990600" y="4087812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D11CB304-F808-48D7-8E4E-E64DB34ADB87}" type="datetime'''İ''''t''''''a''''''''''''l''y''a'''''''''''''''''''''''''''">
              <a:rPr lang="en-US" sz="1200">
                <a:solidFill>
                  <a:schemeClr val="tx1"/>
                </a:solidFill>
              </a:rPr>
              <a:pPr algn="r"/>
              <a:t>İtalya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4" name="21 Dikdörtgen"/>
          <p:cNvSpPr/>
          <p:nvPr>
            <p:custDataLst>
              <p:tags r:id="rId11"/>
            </p:custDataLst>
          </p:nvPr>
        </p:nvSpPr>
        <p:spPr bwMode="auto">
          <a:xfrm>
            <a:off x="930275" y="3687762"/>
            <a:ext cx="5111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lang="tr-TR" sz="1200" dirty="0" smtClean="0">
                <a:solidFill>
                  <a:schemeClr val="tx1"/>
                </a:solidFill>
                <a:sym typeface="Arial"/>
              </a:rPr>
              <a:t>Fransa</a:t>
            </a:r>
            <a:endParaRPr lang="tr-TR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6" name="13 Dikdörtgen"/>
          <p:cNvSpPr/>
          <p:nvPr>
            <p:custDataLst>
              <p:tags r:id="rId12"/>
            </p:custDataLst>
          </p:nvPr>
        </p:nvSpPr>
        <p:spPr bwMode="auto">
          <a:xfrm>
            <a:off x="811213" y="3287712"/>
            <a:ext cx="6302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B6C091B7-F025-4A34-86D8-44B97F72CAAA}" type="datetime'J''a''''''''''''p''''ony''''''''''''''''''a'">
              <a:rPr lang="en-US" sz="1200">
                <a:solidFill>
                  <a:schemeClr val="tx1"/>
                </a:solidFill>
              </a:rPr>
              <a:pPr algn="r"/>
              <a:t>Japonya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7" name="15 Dikdörtgen"/>
          <p:cNvSpPr/>
          <p:nvPr>
            <p:custDataLst>
              <p:tags r:id="rId13"/>
            </p:custDataLst>
          </p:nvPr>
        </p:nvSpPr>
        <p:spPr bwMode="auto">
          <a:xfrm>
            <a:off x="1116013" y="2887662"/>
            <a:ext cx="3254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C35EDF96-4F1E-452D-8740-F57D947D9457}" type="datetime'A''''''''''''''''''''''BD'''''">
              <a:rPr lang="en-US" sz="1200">
                <a:solidFill>
                  <a:schemeClr val="tx1"/>
                </a:solidFill>
              </a:rPr>
              <a:pPr algn="r"/>
              <a:t>ABD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8" name="16 Dikdörtgen"/>
          <p:cNvSpPr/>
          <p:nvPr>
            <p:custDataLst>
              <p:tags r:id="rId14"/>
            </p:custDataLst>
          </p:nvPr>
        </p:nvSpPr>
        <p:spPr bwMode="gray">
          <a:xfrm>
            <a:off x="3209925" y="2887662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fld id="{E218473C-9851-45E2-8BBE-6AF497DE15A7}" type="datetime'''''''1''''''''''.''18''0'''''''''''">
              <a:rPr lang="en-US" sz="1200">
                <a:solidFill>
                  <a:schemeClr val="tx1"/>
                </a:solidFill>
              </a:rPr>
              <a:pPr/>
              <a:t>1.180</a:t>
            </a:fld>
            <a:endParaRPr lang="tr-TR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29" name="17 Dikdörtgen"/>
          <p:cNvSpPr/>
          <p:nvPr>
            <p:custDataLst>
              <p:tags r:id="rId15"/>
            </p:custDataLst>
          </p:nvPr>
        </p:nvSpPr>
        <p:spPr bwMode="auto">
          <a:xfrm>
            <a:off x="779463" y="2487612"/>
            <a:ext cx="6619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2D342C98-BDC6-4F88-B131-ABDCD6A9776B}" type="datetime'''''''''A''''''''lm''a''''''''''''''n''''''''ya'''">
              <a:rPr lang="en-US" sz="1200">
                <a:solidFill>
                  <a:schemeClr val="tx1"/>
                </a:solidFill>
              </a:rPr>
              <a:pPr algn="r"/>
              <a:t>Almanya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0" name="18 Dikdörtgen"/>
          <p:cNvSpPr/>
          <p:nvPr>
            <p:custDataLst>
              <p:tags r:id="rId16"/>
            </p:custDataLst>
          </p:nvPr>
        </p:nvSpPr>
        <p:spPr bwMode="gray">
          <a:xfrm>
            <a:off x="3225800" y="2487612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fld id="{83075624-062F-4DC0-A9BB-BBF8B1B73368}" type="datetime'1''''''''''''''.''1''''9''''''''0'''''''''">
              <a:rPr lang="en-US" sz="1200">
                <a:solidFill>
                  <a:schemeClr val="tx1"/>
                </a:solidFill>
              </a:rPr>
              <a:pPr/>
              <a:t>1.190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1" name="19 Dikdörtgen"/>
          <p:cNvSpPr/>
          <p:nvPr>
            <p:custDataLst>
              <p:tags r:id="rId17"/>
            </p:custDataLst>
          </p:nvPr>
        </p:nvSpPr>
        <p:spPr bwMode="auto">
          <a:xfrm>
            <a:off x="1196975" y="2087562"/>
            <a:ext cx="2444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/>
            <a:fld id="{87424FB9-8B71-44F5-A8DF-A588EBF65281}" type="datetime'''''Ç''''''''''''''''''''''''in'''''''''''''''''">
              <a:rPr lang="en-US" sz="1200">
                <a:solidFill>
                  <a:schemeClr val="tx1"/>
                </a:solidFill>
              </a:rPr>
              <a:pPr algn="r"/>
              <a:t>Çin</a:t>
            </a:fld>
            <a:endParaRPr lang="tr-TR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2" name="20 Dikdörtgen"/>
          <p:cNvSpPr/>
          <p:nvPr>
            <p:custDataLst>
              <p:tags r:id="rId18"/>
            </p:custDataLst>
          </p:nvPr>
        </p:nvSpPr>
        <p:spPr bwMode="gray">
          <a:xfrm>
            <a:off x="4010025" y="2087562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rtlCol="0" anchor="ctr" anchorCtr="0">
            <a:noAutofit/>
          </a:bodyPr>
          <a:lstStyle/>
          <a:p>
            <a:fld id="{49FDF403-424E-4AA3-BCE7-8693B9500BAE}" type="datetime'''''''''1''''''''''.''''''7''''60'">
              <a:rPr lang="en-US" sz="1200">
                <a:solidFill>
                  <a:schemeClr val="tx1"/>
                </a:solidFill>
              </a:rPr>
              <a:pPr/>
              <a:t>1.760</a:t>
            </a:fld>
            <a:endParaRPr lang="tr-TR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grpSp>
        <p:nvGrpSpPr>
          <p:cNvPr id="145" name="Group 33"/>
          <p:cNvGrpSpPr>
            <a:grpSpLocks/>
          </p:cNvGrpSpPr>
          <p:nvPr/>
        </p:nvGrpSpPr>
        <p:grpSpPr bwMode="auto">
          <a:xfrm>
            <a:off x="771525" y="1182687"/>
            <a:ext cx="3592193" cy="572911"/>
            <a:chOff x="553" y="594"/>
            <a:chExt cx="1902" cy="234"/>
          </a:xfrm>
        </p:grpSpPr>
        <p:sp>
          <p:nvSpPr>
            <p:cNvPr id="146" name="Rectangle 3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553" y="594"/>
              <a:ext cx="1902" cy="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tr-TR" sz="1200" b="1" dirty="0" smtClean="0">
                  <a:solidFill>
                    <a:schemeClr val="hlink"/>
                  </a:solidFill>
                </a:rPr>
                <a:t>Dünyanın en büyük 10 ekonomisinde toplam ihracat  </a:t>
              </a:r>
              <a:r>
                <a:rPr lang="tr-TR" sz="1200" dirty="0" smtClean="0"/>
                <a:t>(2011, milyar dolar)</a:t>
              </a:r>
              <a:endParaRPr lang="en-US" sz="1200" dirty="0"/>
            </a:p>
          </p:txBody>
        </p:sp>
        <p:sp>
          <p:nvSpPr>
            <p:cNvPr id="147" name="Line 35"/>
            <p:cNvSpPr>
              <a:spLocks noChangeShapeType="1"/>
            </p:cNvSpPr>
            <p:nvPr/>
          </p:nvSpPr>
          <p:spPr bwMode="gray">
            <a:xfrm>
              <a:off x="553" y="828"/>
              <a:ext cx="1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1322" tIns="45662" rIns="91322" bIns="45662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8" name="Group 33"/>
          <p:cNvGrpSpPr>
            <a:grpSpLocks/>
          </p:cNvGrpSpPr>
          <p:nvPr/>
        </p:nvGrpSpPr>
        <p:grpSpPr bwMode="auto">
          <a:xfrm>
            <a:off x="4818063" y="1182687"/>
            <a:ext cx="1257163" cy="572911"/>
            <a:chOff x="553" y="594"/>
            <a:chExt cx="1902" cy="234"/>
          </a:xfrm>
        </p:grpSpPr>
        <p:sp>
          <p:nvSpPr>
            <p:cNvPr id="149" name="Rectangle 3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553" y="594"/>
              <a:ext cx="1902" cy="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algn="ctr" defTabSz="895350">
                <a:buClr>
                  <a:schemeClr val="tx2"/>
                </a:buClr>
              </a:pPr>
              <a:r>
                <a:rPr lang="tr-TR" sz="1200" b="1" dirty="0" smtClean="0">
                  <a:solidFill>
                    <a:schemeClr val="hlink"/>
                  </a:solidFill>
                </a:rPr>
                <a:t>Kişi başı gelir</a:t>
              </a:r>
              <a:endParaRPr lang="tr-TR" sz="1200" dirty="0" smtClean="0"/>
            </a:p>
            <a:p>
              <a:pPr algn="ctr" defTabSz="895350">
                <a:buClr>
                  <a:schemeClr val="tx2"/>
                </a:buClr>
              </a:pPr>
              <a:r>
                <a:rPr lang="tr-TR" sz="1200" dirty="0" smtClean="0"/>
                <a:t>(</a:t>
              </a:r>
              <a:r>
                <a:rPr lang="en-US" sz="1200" dirty="0" smtClean="0"/>
                <a:t>201</a:t>
              </a:r>
              <a:r>
                <a:rPr lang="tr-TR" sz="1200" dirty="0" smtClean="0"/>
                <a:t>1</a:t>
              </a:r>
              <a:r>
                <a:rPr lang="en-US" sz="1200" dirty="0" smtClean="0"/>
                <a:t>, </a:t>
              </a:r>
              <a:r>
                <a:rPr lang="tr-TR" sz="1200" dirty="0" smtClean="0"/>
                <a:t>bin dolar)</a:t>
              </a:r>
              <a:endParaRPr lang="en-US" sz="1200" dirty="0"/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gray">
            <a:xfrm>
              <a:off x="553" y="828"/>
              <a:ext cx="1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322" tIns="45662" rIns="91322" bIns="45662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1" name="Group 33"/>
          <p:cNvGrpSpPr>
            <a:grpSpLocks/>
          </p:cNvGrpSpPr>
          <p:nvPr/>
        </p:nvGrpSpPr>
        <p:grpSpPr bwMode="auto">
          <a:xfrm>
            <a:off x="5740400" y="1143000"/>
            <a:ext cx="2881442" cy="612081"/>
            <a:chOff x="553" y="578"/>
            <a:chExt cx="1919" cy="250"/>
          </a:xfrm>
        </p:grpSpPr>
        <p:sp>
          <p:nvSpPr>
            <p:cNvPr id="152" name="Rectangle 3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70" y="578"/>
              <a:ext cx="1902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algn="ctr" defTabSz="895350">
                <a:buClr>
                  <a:schemeClr val="tx2"/>
                </a:buClr>
              </a:pPr>
              <a:r>
                <a:rPr lang="tr-TR" sz="1200" b="1" dirty="0" smtClean="0">
                  <a:solidFill>
                    <a:schemeClr val="hlink"/>
                  </a:solidFill>
                </a:rPr>
                <a:t>39 sektörün</a:t>
              </a:r>
            </a:p>
            <a:p>
              <a:pPr algn="ctr" defTabSz="895350">
                <a:buClr>
                  <a:schemeClr val="tx2"/>
                </a:buClr>
              </a:pPr>
              <a:r>
                <a:rPr lang="tr-TR" sz="1200" b="1" dirty="0" smtClean="0">
                  <a:solidFill>
                    <a:schemeClr val="hlink"/>
                  </a:solidFill>
                </a:rPr>
                <a:t> ihracattaki payı</a:t>
              </a:r>
            </a:p>
            <a:p>
              <a:pPr algn="ctr" defTabSz="895350">
                <a:buClr>
                  <a:schemeClr val="tx2"/>
                </a:buClr>
              </a:pPr>
              <a:r>
                <a:rPr lang="tr-TR" sz="1200" dirty="0" smtClean="0"/>
                <a:t>(2011, %)</a:t>
              </a:r>
              <a:endParaRPr lang="en-US" sz="1200" dirty="0"/>
            </a:p>
          </p:txBody>
        </p:sp>
        <p:sp>
          <p:nvSpPr>
            <p:cNvPr id="153" name="Line 35"/>
            <p:cNvSpPr>
              <a:spLocks noChangeShapeType="1"/>
            </p:cNvSpPr>
            <p:nvPr/>
          </p:nvSpPr>
          <p:spPr bwMode="gray">
            <a:xfrm>
              <a:off x="553" y="828"/>
              <a:ext cx="1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1322" tIns="45662" rIns="91322" bIns="45662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4" name="Oval 17"/>
          <p:cNvSpPr>
            <a:spLocks noChangeArrowheads="1"/>
          </p:cNvSpPr>
          <p:nvPr/>
        </p:nvSpPr>
        <p:spPr bwMode="auto">
          <a:xfrm>
            <a:off x="5199063" y="20653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4,4</a:t>
            </a:r>
            <a:endParaRPr lang="en-US" sz="1400" dirty="0"/>
          </a:p>
        </p:txBody>
      </p:sp>
      <p:sp>
        <p:nvSpPr>
          <p:cNvPr id="155" name="Oval 17"/>
          <p:cNvSpPr>
            <a:spLocks noChangeArrowheads="1"/>
          </p:cNvSpPr>
          <p:nvPr/>
        </p:nvSpPr>
        <p:spPr bwMode="auto">
          <a:xfrm>
            <a:off x="5199063" y="247491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39,9</a:t>
            </a:r>
            <a:endParaRPr lang="en-US" sz="1400" dirty="0"/>
          </a:p>
        </p:txBody>
      </p:sp>
      <p:sp>
        <p:nvSpPr>
          <p:cNvPr id="156" name="Oval 17"/>
          <p:cNvSpPr>
            <a:spLocks noChangeArrowheads="1"/>
          </p:cNvSpPr>
          <p:nvPr/>
        </p:nvSpPr>
        <p:spPr bwMode="auto">
          <a:xfrm>
            <a:off x="5199063" y="28654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46,7</a:t>
            </a:r>
            <a:endParaRPr lang="en-US" sz="1400" dirty="0"/>
          </a:p>
        </p:txBody>
      </p:sp>
      <p:sp>
        <p:nvSpPr>
          <p:cNvPr id="157" name="Oval 17"/>
          <p:cNvSpPr>
            <a:spLocks noChangeArrowheads="1"/>
          </p:cNvSpPr>
          <p:nvPr/>
        </p:nvSpPr>
        <p:spPr bwMode="auto">
          <a:xfrm>
            <a:off x="5199063" y="32464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43,1</a:t>
            </a:r>
            <a:endParaRPr lang="en-US" sz="1400" dirty="0"/>
          </a:p>
        </p:txBody>
      </p:sp>
      <p:sp>
        <p:nvSpPr>
          <p:cNvPr id="158" name="Oval 17"/>
          <p:cNvSpPr>
            <a:spLocks noChangeArrowheads="1"/>
          </p:cNvSpPr>
          <p:nvPr/>
        </p:nvSpPr>
        <p:spPr bwMode="auto">
          <a:xfrm>
            <a:off x="5199063" y="36274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39,2</a:t>
            </a:r>
            <a:endParaRPr lang="en-US" sz="1400" dirty="0"/>
          </a:p>
        </p:txBody>
      </p:sp>
      <p:sp>
        <p:nvSpPr>
          <p:cNvPr id="159" name="Oval 17"/>
          <p:cNvSpPr>
            <a:spLocks noChangeArrowheads="1"/>
          </p:cNvSpPr>
          <p:nvPr/>
        </p:nvSpPr>
        <p:spPr bwMode="auto">
          <a:xfrm>
            <a:off x="5208588" y="402748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33,8</a:t>
            </a:r>
            <a:endParaRPr lang="en-US" sz="1400" dirty="0"/>
          </a:p>
        </p:txBody>
      </p:sp>
      <p:sp>
        <p:nvSpPr>
          <p:cNvPr id="160" name="Oval 17"/>
          <p:cNvSpPr>
            <a:spLocks noChangeArrowheads="1"/>
          </p:cNvSpPr>
          <p:nvPr/>
        </p:nvSpPr>
        <p:spPr bwMode="auto">
          <a:xfrm>
            <a:off x="5208588" y="440848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36,2</a:t>
            </a:r>
            <a:endParaRPr lang="en-US" sz="1400" dirty="0"/>
          </a:p>
        </p:txBody>
      </p:sp>
      <p:sp>
        <p:nvSpPr>
          <p:cNvPr id="161" name="Oval 17"/>
          <p:cNvSpPr>
            <a:spLocks noChangeArrowheads="1"/>
          </p:cNvSpPr>
          <p:nvPr/>
        </p:nvSpPr>
        <p:spPr bwMode="auto">
          <a:xfrm>
            <a:off x="5202238" y="48053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46,2</a:t>
            </a:r>
            <a:endParaRPr lang="en-US" sz="1400" dirty="0"/>
          </a:p>
        </p:txBody>
      </p:sp>
      <p:sp>
        <p:nvSpPr>
          <p:cNvPr id="162" name="Oval 17"/>
          <p:cNvSpPr>
            <a:spLocks noChangeArrowheads="1"/>
          </p:cNvSpPr>
          <p:nvPr/>
        </p:nvSpPr>
        <p:spPr bwMode="auto">
          <a:xfrm>
            <a:off x="5191125" y="51990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1,4</a:t>
            </a:r>
            <a:endParaRPr lang="en-US" sz="1400" dirty="0"/>
          </a:p>
        </p:txBody>
      </p:sp>
      <p:sp>
        <p:nvSpPr>
          <p:cNvPr id="163" name="Oval 17"/>
          <p:cNvSpPr>
            <a:spLocks noChangeArrowheads="1"/>
          </p:cNvSpPr>
          <p:nvPr/>
        </p:nvSpPr>
        <p:spPr bwMode="auto">
          <a:xfrm>
            <a:off x="5191125" y="560228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11,0</a:t>
            </a:r>
            <a:endParaRPr lang="en-US" sz="1400" dirty="0"/>
          </a:p>
        </p:txBody>
      </p:sp>
      <p:sp>
        <p:nvSpPr>
          <p:cNvPr id="164" name="Oval 17"/>
          <p:cNvSpPr>
            <a:spLocks noChangeArrowheads="1"/>
          </p:cNvSpPr>
          <p:nvPr/>
        </p:nvSpPr>
        <p:spPr bwMode="auto">
          <a:xfrm>
            <a:off x="5202238" y="599598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b="1" dirty="0" smtClean="0"/>
              <a:t>11,0</a:t>
            </a:r>
            <a:endParaRPr lang="en-US" sz="1400" b="1" dirty="0"/>
          </a:p>
        </p:txBody>
      </p:sp>
      <p:sp>
        <p:nvSpPr>
          <p:cNvPr id="165" name="Oval 17"/>
          <p:cNvSpPr>
            <a:spLocks noChangeArrowheads="1"/>
          </p:cNvSpPr>
          <p:nvPr/>
        </p:nvSpPr>
        <p:spPr bwMode="auto">
          <a:xfrm>
            <a:off x="6908800" y="206851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7,3</a:t>
            </a:r>
            <a:endParaRPr lang="en-US" sz="1400" dirty="0"/>
          </a:p>
        </p:txBody>
      </p:sp>
      <p:sp>
        <p:nvSpPr>
          <p:cNvPr id="166" name="Oval 17"/>
          <p:cNvSpPr>
            <a:spLocks noChangeArrowheads="1"/>
          </p:cNvSpPr>
          <p:nvPr/>
        </p:nvSpPr>
        <p:spPr bwMode="auto">
          <a:xfrm>
            <a:off x="6908800" y="247491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12,4</a:t>
            </a:r>
            <a:endParaRPr lang="en-US" sz="1400" dirty="0"/>
          </a:p>
        </p:txBody>
      </p:sp>
      <p:sp>
        <p:nvSpPr>
          <p:cNvPr id="167" name="72 Oval"/>
          <p:cNvSpPr>
            <a:spLocks noChangeArrowheads="1"/>
          </p:cNvSpPr>
          <p:nvPr/>
        </p:nvSpPr>
        <p:spPr bwMode="auto">
          <a:xfrm>
            <a:off x="6908800" y="28654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dirty="0" smtClean="0"/>
              <a:t>10,2</a:t>
            </a:r>
            <a:endParaRPr lang="en-US" sz="1400" dirty="0"/>
          </a:p>
        </p:txBody>
      </p:sp>
      <p:sp>
        <p:nvSpPr>
          <p:cNvPr id="168" name="Oval 17"/>
          <p:cNvSpPr>
            <a:spLocks noChangeArrowheads="1"/>
          </p:cNvSpPr>
          <p:nvPr/>
        </p:nvSpPr>
        <p:spPr bwMode="auto">
          <a:xfrm>
            <a:off x="6908800" y="324643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15,6</a:t>
            </a:r>
            <a:endParaRPr lang="en-US" sz="1400" dirty="0"/>
          </a:p>
        </p:txBody>
      </p:sp>
      <p:sp>
        <p:nvSpPr>
          <p:cNvPr id="169" name="Oval 17"/>
          <p:cNvSpPr>
            <a:spLocks noChangeArrowheads="1"/>
          </p:cNvSpPr>
          <p:nvPr/>
        </p:nvSpPr>
        <p:spPr bwMode="auto">
          <a:xfrm>
            <a:off x="6900863" y="36115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7,1</a:t>
            </a:r>
            <a:endParaRPr lang="en-US" sz="1400" dirty="0"/>
          </a:p>
        </p:txBody>
      </p:sp>
      <p:sp>
        <p:nvSpPr>
          <p:cNvPr id="170" name="Oval 17"/>
          <p:cNvSpPr>
            <a:spLocks noChangeArrowheads="1"/>
          </p:cNvSpPr>
          <p:nvPr/>
        </p:nvSpPr>
        <p:spPr bwMode="auto">
          <a:xfrm>
            <a:off x="6900863" y="40052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14,8</a:t>
            </a:r>
            <a:endParaRPr lang="en-US" sz="1400" dirty="0"/>
          </a:p>
        </p:txBody>
      </p:sp>
      <p:sp>
        <p:nvSpPr>
          <p:cNvPr id="171" name="Oval 17"/>
          <p:cNvSpPr>
            <a:spLocks noChangeArrowheads="1"/>
          </p:cNvSpPr>
          <p:nvPr/>
        </p:nvSpPr>
        <p:spPr bwMode="auto">
          <a:xfrm>
            <a:off x="6900863" y="43989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7,9</a:t>
            </a:r>
            <a:endParaRPr lang="en-US" sz="1400" dirty="0"/>
          </a:p>
        </p:txBody>
      </p:sp>
      <p:sp>
        <p:nvSpPr>
          <p:cNvPr id="172" name="Oval 17"/>
          <p:cNvSpPr>
            <a:spLocks noChangeArrowheads="1"/>
          </p:cNvSpPr>
          <p:nvPr/>
        </p:nvSpPr>
        <p:spPr bwMode="auto">
          <a:xfrm>
            <a:off x="6891338" y="4802187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4,3</a:t>
            </a:r>
            <a:endParaRPr lang="en-US" sz="1400" dirty="0"/>
          </a:p>
        </p:txBody>
      </p:sp>
      <p:sp>
        <p:nvSpPr>
          <p:cNvPr id="173" name="Oval 17"/>
          <p:cNvSpPr>
            <a:spLocks noChangeArrowheads="1"/>
          </p:cNvSpPr>
          <p:nvPr/>
        </p:nvSpPr>
        <p:spPr bwMode="auto">
          <a:xfrm>
            <a:off x="6900863" y="5175250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3,3</a:t>
            </a:r>
            <a:endParaRPr lang="en-US" sz="1400" dirty="0"/>
          </a:p>
        </p:txBody>
      </p:sp>
      <p:sp>
        <p:nvSpPr>
          <p:cNvPr id="174" name="Oval 17"/>
          <p:cNvSpPr>
            <a:spLocks noChangeArrowheads="1"/>
          </p:cNvSpPr>
          <p:nvPr/>
        </p:nvSpPr>
        <p:spPr bwMode="auto">
          <a:xfrm>
            <a:off x="6900863" y="5567362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dirty="0" smtClean="0"/>
              <a:t>3,8</a:t>
            </a:r>
            <a:endParaRPr lang="en-US" sz="1400" dirty="0"/>
          </a:p>
        </p:txBody>
      </p:sp>
      <p:sp>
        <p:nvSpPr>
          <p:cNvPr id="175" name="Oval 17"/>
          <p:cNvSpPr>
            <a:spLocks noChangeArrowheads="1"/>
          </p:cNvSpPr>
          <p:nvPr/>
        </p:nvSpPr>
        <p:spPr bwMode="auto">
          <a:xfrm>
            <a:off x="6900863" y="5972175"/>
            <a:ext cx="461962" cy="315913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 b="1" dirty="0" smtClean="0"/>
              <a:t>4,0</a:t>
            </a:r>
            <a:endParaRPr lang="en-US" sz="1400" b="1" dirty="0"/>
          </a:p>
        </p:txBody>
      </p:sp>
      <p:sp>
        <p:nvSpPr>
          <p:cNvPr id="177" name="92 Metin kutusu"/>
          <p:cNvSpPr txBox="1"/>
          <p:nvPr/>
        </p:nvSpPr>
        <p:spPr>
          <a:xfrm>
            <a:off x="826911" y="6645275"/>
            <a:ext cx="82408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Kaynak: Birleşmiş Milletler COMTRADE, TEPAV hesaplamaları</a:t>
            </a:r>
          </a:p>
          <a:p>
            <a:r>
              <a:rPr lang="tr-TR" sz="900" dirty="0" smtClean="0"/>
              <a:t> </a:t>
            </a:r>
          </a:p>
          <a:p>
            <a:pPr>
              <a:buFont typeface="Arial" charset="0"/>
              <a:buChar char="•"/>
            </a:pP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4449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Nesn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6134878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0" name="think-cell Slide" r:id="rId52" imgW="360" imgH="360" progId="TCLayout.ActiveDocument.1">
                  <p:embed/>
                </p:oleObj>
              </mc:Choice>
              <mc:Fallback>
                <p:oleObj name="think-cell Slide" r:id="rId5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Dikdörtgen" hidden="1"/>
          <p:cNvSpPr/>
          <p:nvPr>
            <p:custDataLst>
              <p:tags r:id="rId3"/>
            </p:custDataLst>
          </p:nvPr>
        </p:nvSpPr>
        <p:spPr bwMode="auto">
          <a:xfrm>
            <a:off x="1" y="0"/>
            <a:ext cx="161983" cy="16197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tr-TR" sz="1000" b="0">
              <a:latin typeface="Arial"/>
              <a:sym typeface="Arial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91" y="234869"/>
            <a:ext cx="8794113" cy="565251"/>
          </a:xfrm>
        </p:spPr>
        <p:txBody>
          <a:bodyPr/>
          <a:lstStyle/>
          <a:p>
            <a:r>
              <a:rPr lang="tr-TR" sz="1800" dirty="0"/>
              <a:t>Türkiye için öncelikli 39 makine alt sektörü dünya ticaretinde gelişmiş ülkelerin öneminin azaldığı, gelişmekte olan ülkelerin payının arttığı görülmektedir</a:t>
            </a:r>
            <a:endParaRPr lang="tr-TR" sz="1800" dirty="0"/>
          </a:p>
        </p:txBody>
      </p:sp>
      <p:cxnSp>
        <p:nvCxnSpPr>
          <p:cNvPr id="72" name="71 Düz Bağlayıcı"/>
          <p:cNvCxnSpPr/>
          <p:nvPr>
            <p:custDataLst>
              <p:tags r:id="rId4"/>
            </p:custDataLst>
          </p:nvPr>
        </p:nvCxnSpPr>
        <p:spPr bwMode="auto">
          <a:xfrm>
            <a:off x="2952750" y="1562100"/>
            <a:ext cx="0" cy="408622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Nesne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0191049"/>
              </p:ext>
            </p:extLst>
          </p:nvPr>
        </p:nvGraphicFramePr>
        <p:xfrm>
          <a:off x="381001" y="1295400"/>
          <a:ext cx="7715385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Çizelge" r:id="rId54" imgW="7715385" imgH="4600575" progId="MSGraph.Chart.8">
                  <p:embed followColorScheme="full"/>
                </p:oleObj>
              </mc:Choice>
              <mc:Fallback>
                <p:oleObj name="Çizelge" r:id="rId54" imgW="7715385" imgH="46005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295400"/>
                        <a:ext cx="7715385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Metin Yer Tutucusu 19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69436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501CF225-70AE-4D3A-8024-B941FE2D7B98}" type="datetime'''''''''''4''''''''''''''.''5'''''''''''">
              <a:rPr lang="en-US" sz="1000">
                <a:latin typeface="Arial"/>
                <a:sym typeface="Arial"/>
              </a:rPr>
              <a:pPr marL="0" indent="0" algn="ctr"/>
              <a:t>4.5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1" name="Metin Yer Tutucusu 1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38003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CB587936-526D-40F3-A28C-04EC755A676B}" type="datetime'''''''''''''''''''''''''4''''''''''''''.''''''0'''''">
              <a:rPr lang="en-US" sz="1000">
                <a:latin typeface="Arial"/>
                <a:sym typeface="Arial"/>
              </a:rPr>
              <a:pPr marL="0" indent="0" algn="ctr"/>
              <a:t>4.0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0" name="Metin Yer Tutucusu 1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06571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8ED58F64-30AE-4341-B541-5CB984D9A7FF}" type="datetime'''''''''3.''''''''''''''''''''''''''''''''5'''''''''''''''''''">
              <a:rPr lang="en-US" sz="1000">
                <a:latin typeface="Arial"/>
                <a:sym typeface="Arial"/>
              </a:rPr>
              <a:pPr marL="0" indent="0" algn="ctr"/>
              <a:t>3.5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9" name="Metin Yer Tutucusu 16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75138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41D0824D-5AC2-416E-A807-E72D39282453}" type="datetime'''''''''''''''''''''''''''''3''''.''''''''''''''0'">
              <a:rPr lang="en-US" sz="1000">
                <a:latin typeface="Arial"/>
                <a:sym typeface="Arial"/>
              </a:rPr>
              <a:pPr marL="0" indent="0" algn="ctr"/>
              <a:t>3.0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7" name="Metin Yer Tutucusu 1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12273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84C37F0B-0009-4539-9714-8981735A2ADC}" type="datetime'''''''2''''''''.''''''0'''''''''''''''''''''''''''''''">
              <a:rPr lang="en-US" sz="1000">
                <a:latin typeface="Arial"/>
                <a:sym typeface="Arial"/>
              </a:rPr>
              <a:pPr marL="0" indent="0" algn="ctr"/>
              <a:t>2.0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2" name="Metin Yer Tutucusu 9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530475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5CA15D93-D807-4C9C-844F-37D587A1F9A8}" type="datetime'''''-''0''''''''''''''.''''''''5'">
              <a:rPr lang="en-US" sz="1000">
                <a:latin typeface="Arial"/>
                <a:sym typeface="Arial"/>
              </a:rPr>
              <a:pPr marL="0" indent="0" algn="ctr"/>
              <a:t>-0.5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1" name="Metin Yer Tutucusu 8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206625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D87FFF80-6A2F-455B-A47C-87C1B65FFAC0}" type="datetime'''-1''''''.''''''0'''''''''''''''''''''''''''''''''''">
              <a:rPr lang="en-US" sz="1000">
                <a:latin typeface="Arial"/>
                <a:sym typeface="Arial"/>
              </a:rPr>
              <a:pPr marL="0" indent="0" algn="ctr"/>
              <a:t>-1.0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0" name="Metin Yer Tutucusu 7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892300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E25BE3BC-0F17-4032-A7B6-3D5A57E5EB43}" type="datetime'''''''''-''''''''''1.''5'''''''''''">
              <a:rPr lang="en-US" sz="1000">
                <a:latin typeface="Arial"/>
                <a:sym typeface="Arial"/>
              </a:rPr>
              <a:pPr marL="0" indent="0" algn="ctr"/>
              <a:t>-1.5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49" name="Metin Yer Tutucusu 6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577975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7AB8B404-4DA0-40DE-B703-9721074F017E}" type="datetime'''''''''''''''''-''''''2''''''''.''''''''0'''''''''''''">
              <a:rPr lang="en-US" sz="1000">
                <a:latin typeface="Arial"/>
                <a:sym typeface="Arial"/>
              </a:rPr>
              <a:pPr marL="0" indent="0" algn="ctr"/>
              <a:t>-2.0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48" name="Metin Yer Tutucusu 5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263650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BF62F16E-EE7F-4189-B8D2-F2414E0A1C08}" type="datetime'''-''''''2.''''''''''''''''''''''''''''''''''''''''''5'''">
              <a:rPr lang="en-US" sz="1000">
                <a:latin typeface="Arial"/>
                <a:sym typeface="Arial"/>
              </a:rPr>
              <a:pPr marL="0" indent="0" algn="ctr"/>
              <a:t>-2.5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34" name="Metin Yer Tutucusu 4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949226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05A1B771-7B46-4284-9D65-FC6FF9F89A88}" type="datetime'''''''''''''-''''''3''.''''''''''''''''''''''''0'''''''">
              <a:rPr lang="en-US" sz="1000">
                <a:latin typeface="Arial"/>
                <a:sym typeface="Arial"/>
              </a:rPr>
              <a:pPr marL="0" indent="0" algn="ctr"/>
              <a:t>-3.0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6" name="Metin Yer Tutucusu 1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80841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D55687F6-3C33-4165-9468-09D241E7EC55}" type="datetime'1''''''''''''''''''''''''''''''''.''''''5'''''''''''">
              <a:rPr lang="en-US" sz="1000">
                <a:latin typeface="Arial"/>
                <a:sym typeface="Arial"/>
              </a:rPr>
              <a:pPr marL="0" indent="0" algn="ctr"/>
              <a:t>1.5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76" name="Metin Yer Tutucusu 26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90416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F15CE706-0B9B-45E3-B1BD-61969F6A3788}" type="datetime'8''''''''''''''.''''''''''0'''''''''''''''''''''''''''''''''''">
              <a:rPr lang="en-US" sz="1000">
                <a:latin typeface="Arial"/>
                <a:sym typeface="Arial"/>
              </a:rPr>
              <a:pPr marL="0" indent="0" algn="ctr"/>
              <a:t>8.0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70" name="Metin Yer Tutucusu 25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58983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1F086A7B-6C87-480B-B5C8-030441975AC2}" type="datetime'7''.5'''''''''''''''''''''''''''''''''''''''''''''''''''">
              <a:rPr lang="en-US" sz="1000">
                <a:latin typeface="Arial"/>
                <a:sym typeface="Arial"/>
              </a:rPr>
              <a:pPr marL="0" indent="0" algn="ctr"/>
              <a:t>7.5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8" name="Metin Yer Tutucusu 24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7551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107B7D36-3225-426A-99BD-549B7835AB6B}" type="datetime'''''7''''''''''''''''''''''''''''''''.''0'''''">
              <a:rPr lang="en-US" sz="1000">
                <a:latin typeface="Arial"/>
                <a:sym typeface="Arial"/>
              </a:rPr>
              <a:pPr marL="0" indent="0" algn="ctr"/>
              <a:t>7.0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7" name="Metin Yer Tutucusu 2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96118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4C0E0903-0A5D-4377-92A3-A887198F3EED}" type="datetime'''''''''6''''''''''''''''''''''''''''''''.''''5'''''''''">
              <a:rPr lang="en-US" sz="1000">
                <a:latin typeface="Arial"/>
                <a:sym typeface="Arial"/>
              </a:rPr>
              <a:pPr marL="0" indent="0" algn="ctr"/>
              <a:t>6.5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6" name="Metin Yer Tutucusu 2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64686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C5FF0C70-D696-4513-BF90-77D65009B93C}" type="datetime'6''''''''''''''''''''''.''''''''''''''0'''''''''''''''''''''">
              <a:rPr lang="en-US" sz="1000">
                <a:latin typeface="Arial"/>
                <a:sym typeface="Arial"/>
              </a:rPr>
              <a:pPr marL="0" indent="0" algn="ctr"/>
              <a:t>6.0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3" name="Metin Yer Tutucusu 20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00868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F98797D1-E58D-4068-94AE-261338ABBF2D}" type="datetime'''''5''.''0'">
              <a:rPr lang="en-US" sz="1000">
                <a:latin typeface="Arial"/>
                <a:sym typeface="Arial"/>
              </a:rPr>
              <a:pPr marL="0" indent="0" algn="ctr"/>
              <a:t>5.0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5" name="Metin Yer Tutucusu 1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49408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5B5D8C7B-C72A-41EE-9149-2CC58A4F2B84}" type="datetime'''''''''1''''''.''''''0'''''''''''''''''''''''''''">
              <a:rPr lang="en-US" sz="1000">
                <a:latin typeface="Arial"/>
                <a:sym typeface="Arial"/>
              </a:rPr>
              <a:pPr marL="0" indent="0" algn="ctr"/>
              <a:t>1.0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4" name="Metin Yer Tutucusu 11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17976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9E5D088F-0639-4C98-82CD-D77DD7DF6A3F}" type="datetime'''0.''''''''''''''''''''''''''''5'''''''''''''''''''''''''">
              <a:rPr lang="en-US" sz="1000">
                <a:latin typeface="Arial"/>
                <a:sym typeface="Arial"/>
              </a:rPr>
              <a:pPr marL="0" indent="0" algn="ctr"/>
              <a:t>0.5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3" name="Metin Yer Tutucusu 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86543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227A8C29-A977-471E-8030-67D5493BDEAF}" type="datetime'0.''''''''''''''''''''''''''''''0'''''''''''">
              <a:rPr lang="en-US" sz="1000">
                <a:latin typeface="Arial"/>
                <a:sym typeface="Arial"/>
              </a:rPr>
              <a:pPr marL="0" indent="0" algn="ctr"/>
              <a:t>0.0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33" name="Metin Yer Tutucusu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35000" y="5765800"/>
            <a:ext cx="217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8AFDBDFB-89C3-479E-AD2D-62C8276C2C1C}" type="datetime'''''''''-''''''''3''''''''''''.''''5'''''''''''''''''''''''">
              <a:rPr lang="en-US" sz="1000">
                <a:latin typeface="Arial"/>
                <a:sym typeface="Arial"/>
              </a:rPr>
              <a:pPr marL="0" indent="0" algn="ctr"/>
              <a:t>-3.5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58" name="Metin Yer Tutucusu 15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437063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F181B7A2-A93D-4086-A1C2-30325DF7CC03}" type="datetime'''''''''''''''2.5'''''''''''''''''''''''''''">
              <a:rPr lang="en-US" sz="1000">
                <a:latin typeface="Arial"/>
                <a:sym typeface="Arial"/>
              </a:rPr>
              <a:pPr marL="0" indent="0" algn="ctr"/>
              <a:t>2.5</a:t>
            </a:fld>
            <a:endParaRPr lang="tr-TR" sz="1000" dirty="0">
              <a:latin typeface="Arial"/>
              <a:sym typeface="Arial"/>
            </a:endParaRPr>
          </a:p>
        </p:txBody>
      </p:sp>
      <p:sp>
        <p:nvSpPr>
          <p:cNvPr id="64" name="Metin Yer Tutucusu 21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332538" y="5765800"/>
            <a:ext cx="174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42900" indent="-342900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fld id="{0215661C-75DB-481D-96A8-2C6AED4814AF}" type="datetime'''''''''''''''''''''''5''''''''''''''''.''''''''''''''''5'''''">
              <a:rPr lang="en-US" sz="1000">
                <a:latin typeface="Arial"/>
                <a:sym typeface="Arial"/>
              </a:rPr>
              <a:pPr marL="0" indent="0" algn="ctr"/>
              <a:t>5.5</a:t>
            </a:fld>
            <a:endParaRPr lang="tr-TR" sz="1000" dirty="0">
              <a:latin typeface="Arial"/>
              <a:sym typeface="Arial"/>
            </a:endParaRPr>
          </a:p>
        </p:txBody>
      </p:sp>
      <p:cxnSp>
        <p:nvCxnSpPr>
          <p:cNvPr id="69" name="68 Düz Bağlayıcı"/>
          <p:cNvCxnSpPr/>
          <p:nvPr>
            <p:custDataLst>
              <p:tags r:id="rId30"/>
            </p:custDataLst>
          </p:nvPr>
        </p:nvCxnSpPr>
        <p:spPr bwMode="auto">
          <a:xfrm flipV="1">
            <a:off x="2262188" y="4805363"/>
            <a:ext cx="171450" cy="1143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Bağlayıcı"/>
          <p:cNvCxnSpPr/>
          <p:nvPr>
            <p:custDataLst>
              <p:tags r:id="rId31"/>
            </p:custDataLst>
          </p:nvPr>
        </p:nvCxnSpPr>
        <p:spPr bwMode="auto">
          <a:xfrm flipV="1">
            <a:off x="2836863" y="4932363"/>
            <a:ext cx="25400" cy="1698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>
            <p:custDataLst>
              <p:tags r:id="rId32"/>
            </p:custDataLst>
          </p:nvPr>
        </p:nvCxnSpPr>
        <p:spPr bwMode="auto">
          <a:xfrm flipV="1">
            <a:off x="2489200" y="4911725"/>
            <a:ext cx="123825" cy="3429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>
            <p:custDataLst>
              <p:tags r:id="rId33"/>
            </p:custDataLst>
          </p:nvPr>
        </p:nvSpPr>
        <p:spPr bwMode="auto">
          <a:xfrm flipV="1">
            <a:off x="217488" y="1485900"/>
            <a:ext cx="182563" cy="16367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b" anchorCtr="0">
            <a:noAutofit/>
          </a:bodyPr>
          <a:lstStyle/>
          <a:p>
            <a:pPr algn="r"/>
            <a:fld id="{7813237A-5A3C-4E9E-89F7-3BC77EE2261E}" type="datetime'Pazar'''''''''''' payı'''''' ''(2''''''01''''''''0,'' ''%'')'">
              <a:rPr lang="en-US" sz="1200">
                <a:solidFill>
                  <a:schemeClr val="tx1"/>
                </a:solidFill>
              </a:rPr>
              <a:pPr algn="r"/>
              <a:t>Pazar payı (2010, %)</a:t>
            </a:fld>
            <a:endParaRPr lang="tr-TR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" name="4 Dikdörtgen"/>
          <p:cNvSpPr/>
          <p:nvPr>
            <p:custDataLst>
              <p:tags r:id="rId34"/>
            </p:custDataLst>
          </p:nvPr>
        </p:nvSpPr>
        <p:spPr bwMode="auto">
          <a:xfrm>
            <a:off x="5815013" y="6019800"/>
            <a:ext cx="22637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r"/>
            <a:fld id="{62F106A7-D94D-4346-850F-EF4CAAC4FD16}" type="datetime'Pa''y ''de''''ği''''''ş''im''i (''20''05-201''''''''0,'' ''%)'">
              <a:rPr lang="en-US" sz="1200">
                <a:solidFill>
                  <a:schemeClr val="tx1"/>
                </a:solidFill>
              </a:rPr>
              <a:pPr algn="r"/>
              <a:t>Pay değişimi (2005-2010, %)</a:t>
            </a:fld>
            <a:endParaRPr lang="tr-TR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44" name="43 Dikdörtgen"/>
          <p:cNvSpPr/>
          <p:nvPr>
            <p:custDataLst>
              <p:tags r:id="rId35"/>
            </p:custDataLst>
          </p:nvPr>
        </p:nvSpPr>
        <p:spPr bwMode="gray">
          <a:xfrm>
            <a:off x="1958975" y="4919663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28E2C920-302B-40C7-A5D7-0BB2FEFFC971}" type="datetime'''''İs''''''''''v''''''e''ç'''''''''''''''''''''''''''">
              <a:rPr lang="en-US" sz="1000">
                <a:solidFill>
                  <a:schemeClr val="tx1"/>
                </a:solidFill>
              </a:rPr>
              <a:pPr/>
              <a:t>İsveç</a:t>
            </a:fld>
            <a:endParaRPr lang="tr-TR" sz="10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43" name="42 Dikdörtgen"/>
          <p:cNvSpPr/>
          <p:nvPr>
            <p:custDataLst>
              <p:tags r:id="rId36"/>
            </p:custDataLst>
          </p:nvPr>
        </p:nvSpPr>
        <p:spPr bwMode="gray">
          <a:xfrm>
            <a:off x="1793875" y="5254625"/>
            <a:ext cx="1336675" cy="152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B9EA72BF-6437-4E9B-8036-01339907DC90}" type="datetime'''B''''''el''çi''k''''''''a-''''L''üks''e''mbur''''g'''">
              <a:rPr lang="en-US" sz="1000">
                <a:solidFill>
                  <a:schemeClr val="tx1"/>
                </a:solidFill>
              </a:rPr>
              <a:pPr/>
              <a:t>Belçika-Lüksemburg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39" name="38 Dikdörtgen"/>
          <p:cNvSpPr/>
          <p:nvPr>
            <p:custDataLst>
              <p:tags r:id="rId37"/>
            </p:custDataLst>
          </p:nvPr>
        </p:nvSpPr>
        <p:spPr bwMode="gray">
          <a:xfrm>
            <a:off x="3057525" y="4041775"/>
            <a:ext cx="46831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7782AF32-479B-4C0B-9059-71F258AEC946}" type="datetime'''''G.''''K''''''''''''o''r''''''''''''''''''e'''''''''''''">
              <a:rPr lang="en-US" sz="1000">
                <a:solidFill>
                  <a:schemeClr val="tx1"/>
                </a:solidFill>
              </a:rPr>
              <a:pPr/>
              <a:t>G.Kore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38" name="37 Dikdörtgen"/>
          <p:cNvSpPr/>
          <p:nvPr>
            <p:custDataLst>
              <p:tags r:id="rId38"/>
            </p:custDataLst>
          </p:nvPr>
        </p:nvSpPr>
        <p:spPr bwMode="gray">
          <a:xfrm>
            <a:off x="3721100" y="4376738"/>
            <a:ext cx="5984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2CE2A823-8ECB-4015-BC21-6400EE19DF1B}" type="datetime'H''''''o''''''l''''''''''''l''''''an''''''''d''a'">
              <a:rPr lang="en-US" sz="1000">
                <a:solidFill>
                  <a:schemeClr val="tx1"/>
                </a:solidFill>
              </a:rPr>
              <a:pPr/>
              <a:t>Hollanda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36" name="35 Dikdörtgen"/>
          <p:cNvSpPr/>
          <p:nvPr>
            <p:custDataLst>
              <p:tags r:id="rId39"/>
            </p:custDataLst>
          </p:nvPr>
        </p:nvSpPr>
        <p:spPr bwMode="gray">
          <a:xfrm>
            <a:off x="1646238" y="3767138"/>
            <a:ext cx="4127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pPr algn="ctr"/>
            <a:fld id="{8FED792B-D0F4-4B8B-9A0B-3E925A25D0EE}" type="datetime'''''''''''''''''İ''''t''a''l''y''''''a'''''''''''''''''''">
              <a:rPr lang="en-US" sz="1000">
                <a:solidFill>
                  <a:schemeClr val="tx1"/>
                </a:solidFill>
              </a:rPr>
              <a:pPr algn="ctr"/>
              <a:t>İtalya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24" name="23 Dikdörtgen"/>
          <p:cNvSpPr/>
          <p:nvPr>
            <p:custDataLst>
              <p:tags r:id="rId40"/>
            </p:custDataLst>
          </p:nvPr>
        </p:nvSpPr>
        <p:spPr bwMode="gray">
          <a:xfrm>
            <a:off x="3067050" y="2633663"/>
            <a:ext cx="5619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pPr algn="ctr"/>
            <a:fld id="{A4B09A9E-73B4-4F0F-8BB6-34DAB8C2C6CC}" type="datetime'''''''J''a''p''''''''o''''''''''''''''''nya'''''''''">
              <a:rPr lang="en-US" sz="1000">
                <a:solidFill>
                  <a:schemeClr val="tx1"/>
                </a:solidFill>
              </a:rPr>
              <a:pPr algn="ctr"/>
              <a:t>Japonya</a:t>
            </a:fld>
            <a:endParaRPr lang="tr-TR" sz="10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23" name="22 Dikdörtgen"/>
          <p:cNvSpPr/>
          <p:nvPr>
            <p:custDataLst>
              <p:tags r:id="rId41"/>
            </p:custDataLst>
          </p:nvPr>
        </p:nvSpPr>
        <p:spPr bwMode="gray">
          <a:xfrm>
            <a:off x="6924675" y="2500313"/>
            <a:ext cx="2381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pPr algn="ctr"/>
            <a:fld id="{5181A6EB-B1AE-40C4-B9CB-868141D7E353}" type="datetime'''''''''''''''''''''Ç''''''i''''''n'''''">
              <a:rPr lang="en-US" sz="1000">
                <a:solidFill>
                  <a:schemeClr val="tx1"/>
                </a:solidFill>
              </a:rPr>
              <a:pPr algn="ctr"/>
              <a:t>Çin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22" name="21 Dikdörtgen"/>
          <p:cNvSpPr/>
          <p:nvPr>
            <p:custDataLst>
              <p:tags r:id="rId42"/>
            </p:custDataLst>
          </p:nvPr>
        </p:nvSpPr>
        <p:spPr bwMode="gray">
          <a:xfrm>
            <a:off x="1073150" y="2157413"/>
            <a:ext cx="5873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pPr algn="ctr"/>
            <a:fld id="{E92D551A-4926-423F-A0A6-4214C663801D}" type="datetime'''''''A''l''m''''''''''''''''an''''''''y''''''''''''''''a'">
              <a:rPr lang="en-US" sz="1000">
                <a:solidFill>
                  <a:schemeClr val="tx1"/>
                </a:solidFill>
              </a:rPr>
              <a:pPr algn="ctr"/>
              <a:t>Almanya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35" name="34 Dikdörtgen"/>
          <p:cNvSpPr/>
          <p:nvPr>
            <p:custDataLst>
              <p:tags r:id="rId43"/>
            </p:custDataLst>
          </p:nvPr>
        </p:nvSpPr>
        <p:spPr bwMode="gray">
          <a:xfrm>
            <a:off x="2128838" y="2681288"/>
            <a:ext cx="3063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pPr algn="ctr"/>
            <a:fld id="{42656CAC-B468-4493-A629-FF4B689FB337}" type="datetime'''''A''''''''B''''''''''''''''''D'''''''''''''''''">
              <a:rPr lang="en-US" sz="1000">
                <a:solidFill>
                  <a:schemeClr val="tx1"/>
                </a:solidFill>
              </a:rPr>
              <a:pPr algn="ctr"/>
              <a:t>ABD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45" name="44 Dikdörtgen"/>
          <p:cNvSpPr/>
          <p:nvPr>
            <p:custDataLst>
              <p:tags r:id="rId44"/>
            </p:custDataLst>
          </p:nvPr>
        </p:nvSpPr>
        <p:spPr bwMode="gray">
          <a:xfrm>
            <a:off x="2547938" y="5102225"/>
            <a:ext cx="555625" cy="152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5312D26A-2942-4539-83D4-5E71064B1DEC}" type="datetime'Me''''k''''''s''i''''''''''''''''''''''''''''''''''ka'''''''">
              <a:rPr lang="en-US" sz="1000">
                <a:solidFill>
                  <a:schemeClr val="tx1"/>
                </a:solidFill>
              </a:rPr>
              <a:pPr/>
              <a:t>Meksika</a:t>
            </a:fld>
            <a:endParaRPr lang="tr-TR" sz="10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42" name="41 Dikdörtgen"/>
          <p:cNvSpPr/>
          <p:nvPr>
            <p:custDataLst>
              <p:tags r:id="rId45"/>
            </p:custDataLst>
          </p:nvPr>
        </p:nvSpPr>
        <p:spPr bwMode="gray">
          <a:xfrm>
            <a:off x="3635375" y="4683125"/>
            <a:ext cx="6064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B949F1BE-5EA9-4B32-AD93-D40407400E7F}" type="datetime'''Si''''''n''''''g''a''''''p''''''u''''r'''''''">
              <a:rPr lang="en-US" sz="1000">
                <a:solidFill>
                  <a:schemeClr val="tx1"/>
                </a:solidFill>
              </a:rPr>
              <a:pPr/>
              <a:t>Singapur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1" name="40 Dikdörtgen"/>
          <p:cNvSpPr/>
          <p:nvPr>
            <p:custDataLst>
              <p:tags r:id="rId46"/>
            </p:custDataLst>
          </p:nvPr>
        </p:nvSpPr>
        <p:spPr bwMode="gray">
          <a:xfrm>
            <a:off x="2493963" y="4346575"/>
            <a:ext cx="471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6083F06C-17DB-4D35-96E1-2E6DAEDC4B25}" type="datetime'''İ''''''''''''s''''''vi''''''''''çr''''e'''''''">
              <a:rPr lang="en-US" sz="1000">
                <a:solidFill>
                  <a:schemeClr val="tx1"/>
                </a:solidFill>
              </a:rPr>
              <a:pPr/>
              <a:t>İsviçre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0" name="39 Dikdörtgen"/>
          <p:cNvSpPr/>
          <p:nvPr>
            <p:custDataLst>
              <p:tags r:id="rId47"/>
            </p:custDataLst>
          </p:nvPr>
        </p:nvSpPr>
        <p:spPr bwMode="gray">
          <a:xfrm>
            <a:off x="1322388" y="4476750"/>
            <a:ext cx="593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D086E81C-1257-4233-B9E2-1CE9EDD321AB}" type="datetime'İn''''''g''''''''''''ilt''e''''''''re'''''''''">
              <a:rPr lang="en-US" sz="1000">
                <a:solidFill>
                  <a:schemeClr val="tx1"/>
                </a:solidFill>
              </a:rPr>
              <a:pPr/>
              <a:t>İngiltere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37" name="36 Dikdörtgen"/>
          <p:cNvSpPr/>
          <p:nvPr>
            <p:custDataLst>
              <p:tags r:id="rId48"/>
            </p:custDataLst>
          </p:nvPr>
        </p:nvSpPr>
        <p:spPr bwMode="gray">
          <a:xfrm>
            <a:off x="1427163" y="4281488"/>
            <a:ext cx="4619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B1B34E02-F5B6-48F7-929C-A74CAC741150}" type="datetime'''''''''''''F''''''''''''ran''''''''''sa'''''''''">
              <a:rPr lang="en-US" sz="1000">
                <a:solidFill>
                  <a:schemeClr val="tx1"/>
                </a:solidFill>
              </a:rPr>
              <a:pPr/>
              <a:t>Fransa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 useBgFill="1">
        <p:nvSpPr>
          <p:cNvPr id="47" name="46 Dikdörtgen"/>
          <p:cNvSpPr/>
          <p:nvPr>
            <p:custDataLst>
              <p:tags r:id="rId49"/>
            </p:custDataLst>
          </p:nvPr>
        </p:nvSpPr>
        <p:spPr bwMode="gray">
          <a:xfrm>
            <a:off x="3121025" y="4910138"/>
            <a:ext cx="512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BDE0360D-0D8E-481F-8560-46459F27337F}" type="datetime'''''''T''''''''''''ü''r''''''''''''k''i''ye'''''''''''''''''''">
              <a:rPr lang="en-US" sz="1000">
                <a:solidFill>
                  <a:schemeClr val="tx1"/>
                </a:solidFill>
              </a:rPr>
              <a:pPr/>
              <a:t>Türkiye</a:t>
            </a:fld>
            <a:endParaRPr lang="tr-TR" sz="10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6" name="45 Dikdörtgen"/>
          <p:cNvSpPr/>
          <p:nvPr>
            <p:custDataLst>
              <p:tags r:id="rId50"/>
            </p:custDataLst>
          </p:nvPr>
        </p:nvSpPr>
        <p:spPr bwMode="gray">
          <a:xfrm>
            <a:off x="1795463" y="4721225"/>
            <a:ext cx="512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 anchorCtr="0">
            <a:noAutofit/>
          </a:bodyPr>
          <a:lstStyle/>
          <a:p>
            <a:fld id="{B1D55208-15A1-4174-92F2-9B23D81E2405}" type="datetime'''K''a''n''''''a''''''''''''''''''''''''''''''''''''d''a'">
              <a:rPr lang="en-US" sz="1000">
                <a:solidFill>
                  <a:schemeClr val="tx1"/>
                </a:solidFill>
              </a:rPr>
              <a:pPr/>
              <a:t>Kanada</a:t>
            </a:fld>
            <a:endParaRPr lang="tr-TR" sz="10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17" name="Rectangle 13"/>
          <p:cNvSpPr>
            <a:spLocks noChangeArrowheads="1"/>
          </p:cNvSpPr>
          <p:nvPr/>
        </p:nvSpPr>
        <p:spPr bwMode="auto">
          <a:xfrm>
            <a:off x="168464" y="1120862"/>
            <a:ext cx="76392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tr-TR" sz="1400" b="1" dirty="0" smtClean="0"/>
              <a:t>Odak sektörlerde dünya pazar payı en yüksek olan 15 ülkede ve Türkiye’de rekabet gücü</a:t>
            </a:r>
            <a:endParaRPr lang="en-US" sz="1400" b="1" dirty="0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124728" y="1081989"/>
            <a:ext cx="8508464" cy="52879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tr-TR"/>
          </a:p>
        </p:txBody>
      </p:sp>
      <p:sp>
        <p:nvSpPr>
          <p:cNvPr id="75" name="74 Metin kutusu"/>
          <p:cNvSpPr txBox="1"/>
          <p:nvPr/>
        </p:nvSpPr>
        <p:spPr>
          <a:xfrm>
            <a:off x="3" y="6475524"/>
            <a:ext cx="8408772" cy="518146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tr-TR" sz="900" dirty="0"/>
              <a:t>Kaynak: Birleşmiş Milletler COMTRADE, TEPAV hesaplamaları</a:t>
            </a:r>
          </a:p>
          <a:p>
            <a:r>
              <a:rPr lang="tr-TR" sz="900" dirty="0"/>
              <a:t> </a:t>
            </a:r>
          </a:p>
          <a:p>
            <a:pPr>
              <a:buFont typeface="Arial" charset="0"/>
              <a:buChar char="•"/>
            </a:pP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3348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Makine </a:t>
            </a:r>
            <a:r>
              <a:rPr lang="tr-TR" sz="2400" b="1" dirty="0"/>
              <a:t>Sektöründe Rekabetçiliğin Geliştirilmesi Projesi, </a:t>
            </a:r>
            <a:r>
              <a:rPr lang="tr-TR" sz="2400" b="1" dirty="0" smtClean="0"/>
              <a:t>T.C. Ekonomi Bakanlığı’nın destekleriyle gerçekleştirilen </a:t>
            </a:r>
            <a:r>
              <a:rPr lang="tr-TR" sz="2400" b="1" dirty="0"/>
              <a:t>bir URGE projesidir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9875"/>
            <a:ext cx="822960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Çerçeve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 ve </a:t>
            </a:r>
            <a:r>
              <a:rPr lang="tr-TR" dirty="0" smtClean="0"/>
              <a:t>Kocaeli’ndeki </a:t>
            </a:r>
            <a:r>
              <a:rPr lang="tr-TR" dirty="0" err="1" smtClean="0"/>
              <a:t>sanayisizleşme</a:t>
            </a:r>
            <a:r>
              <a:rPr lang="tr-TR" dirty="0" smtClean="0"/>
              <a:t> süreci üzerine bazı gözlemler</a:t>
            </a:r>
          </a:p>
          <a:p>
            <a:r>
              <a:rPr lang="tr-TR" dirty="0" smtClean="0"/>
              <a:t>Neden makine? Hangi makine? </a:t>
            </a:r>
          </a:p>
          <a:p>
            <a:r>
              <a:rPr lang="tr-TR" dirty="0" smtClean="0"/>
              <a:t>2023 hedefleri ve öncelikli sektörler</a:t>
            </a:r>
          </a:p>
          <a:p>
            <a:r>
              <a:rPr lang="tr-TR" dirty="0" smtClean="0"/>
              <a:t>Ne yapıyoruz? Neden yapıyoruz?</a:t>
            </a:r>
          </a:p>
          <a:p>
            <a:r>
              <a:rPr lang="tr-TR" dirty="0" smtClean="0"/>
              <a:t>Sonuç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2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Şimdiye kadar yapılanlar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tr-TR" dirty="0" smtClean="0"/>
              <a:t>Eskişehir, Denizli, Konya, Kayseri, Bursa, Gaziantep’teki firmaları ziyaret ettik ve ihtiyaç analizlerini tamamladık</a:t>
            </a:r>
          </a:p>
          <a:p>
            <a:r>
              <a:rPr lang="tr-TR" dirty="0"/>
              <a:t>Raporun içinde ne var?</a:t>
            </a:r>
          </a:p>
          <a:p>
            <a:pPr lvl="1"/>
            <a:r>
              <a:rPr lang="tr-TR" dirty="0"/>
              <a:t> Makine üreticileri sınıflandırması </a:t>
            </a:r>
          </a:p>
          <a:p>
            <a:pPr lvl="1"/>
            <a:r>
              <a:rPr lang="tr-TR" dirty="0"/>
              <a:t> Dış çevre analizi</a:t>
            </a:r>
          </a:p>
          <a:p>
            <a:pPr lvl="1"/>
            <a:r>
              <a:rPr lang="tr-TR" dirty="0"/>
              <a:t> Sektör analizleri</a:t>
            </a:r>
          </a:p>
          <a:p>
            <a:pPr lvl="1"/>
            <a:r>
              <a:rPr lang="tr-TR" dirty="0"/>
              <a:t> Firma yapısı ve performans analizi</a:t>
            </a:r>
          </a:p>
          <a:p>
            <a:pPr lvl="1"/>
            <a:r>
              <a:rPr lang="tr-TR" dirty="0"/>
              <a:t> Değer zinciri analizi</a:t>
            </a:r>
          </a:p>
          <a:p>
            <a:pPr lvl="1"/>
            <a:r>
              <a:rPr lang="tr-TR" dirty="0"/>
              <a:t> UR-GE yol </a:t>
            </a:r>
            <a:r>
              <a:rPr lang="tr-TR" dirty="0" smtClean="0"/>
              <a:t>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4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1104"/>
            <a:ext cx="3581400" cy="20145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16770" b="14197"/>
          <a:stretch/>
        </p:blipFill>
        <p:spPr>
          <a:xfrm rot="5400000">
            <a:off x="3760139" y="1868165"/>
            <a:ext cx="2705878" cy="16917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r="30787"/>
          <a:stretch/>
        </p:blipFill>
        <p:spPr>
          <a:xfrm>
            <a:off x="381000" y="3723304"/>
            <a:ext cx="1865487" cy="23431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7870" r="9724"/>
          <a:stretch/>
        </p:blipFill>
        <p:spPr>
          <a:xfrm>
            <a:off x="2789853" y="4194528"/>
            <a:ext cx="2848947" cy="18719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8067" r="20373"/>
          <a:stretch/>
        </p:blipFill>
        <p:spPr>
          <a:xfrm>
            <a:off x="6172200" y="1361104"/>
            <a:ext cx="2836506" cy="185737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0385" r="26288"/>
          <a:stretch/>
        </p:blipFill>
        <p:spPr>
          <a:xfrm>
            <a:off x="6105330" y="3958123"/>
            <a:ext cx="2962470" cy="2137877"/>
          </a:xfrm>
          <a:prstGeom prst="rect">
            <a:avLst/>
          </a:prstGeom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838200"/>
          </a:xfrm>
        </p:spPr>
        <p:txBody>
          <a:bodyPr/>
          <a:lstStyle/>
          <a:p>
            <a:r>
              <a:rPr lang="tr-TR" sz="3200" b="1" dirty="0" smtClean="0"/>
              <a:t>1-2 Ekim 2013 tarihlerinde Denizli’deydik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847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486744"/>
          </a:xfrm>
        </p:spPr>
        <p:txBody>
          <a:bodyPr/>
          <a:lstStyle/>
          <a:p>
            <a:r>
              <a:rPr lang="tr-TR" sz="3200" dirty="0"/>
              <a:t>9-10 </a:t>
            </a:r>
            <a:r>
              <a:rPr lang="tr-TR" sz="3200" dirty="0"/>
              <a:t>Ekim 2013 tarihlerinde </a:t>
            </a:r>
            <a:r>
              <a:rPr lang="tr-TR" sz="3200" dirty="0"/>
              <a:t>Gaziantep’teydik</a:t>
            </a:r>
            <a:endParaRPr lang="tr-TR" sz="3200" dirty="0"/>
          </a:p>
        </p:txBody>
      </p:sp>
      <p:pic>
        <p:nvPicPr>
          <p:cNvPr id="395266" name="Picture 2" descr="C:\Users\ASUSZE~1\AppData\Local\Temp\Rar$DRa0.750\2013-10-09 17.13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4" y="893003"/>
            <a:ext cx="4406156" cy="28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67" name="Picture 3" descr="C:\Users\ASUSZE~1\AppData\Local\Temp\Rar$DRa0.694\2013-10-09 17.13.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5"/>
          <a:stretch/>
        </p:blipFill>
        <p:spPr bwMode="auto">
          <a:xfrm>
            <a:off x="4883735" y="893003"/>
            <a:ext cx="3937624" cy="28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0" name="Picture 6" descr="C:\Users\ASUS ZEN 23\Downloads\2013-10-10 11.43.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94" y="3845384"/>
            <a:ext cx="5090684" cy="286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144000" cy="838200"/>
          </a:xfrm>
        </p:spPr>
        <p:txBody>
          <a:bodyPr/>
          <a:lstStyle/>
          <a:p>
            <a:r>
              <a:rPr lang="tr-TR" sz="3200" b="1" dirty="0" smtClean="0">
                <a:solidFill>
                  <a:schemeClr val="accent6"/>
                </a:solidFill>
              </a:rPr>
              <a:t>7-8 Kasım 2013</a:t>
            </a:r>
            <a:r>
              <a:rPr lang="tr-TR" sz="3200" b="1" dirty="0" smtClean="0"/>
              <a:t> tarihlerinde Kayseri’deydik</a:t>
            </a:r>
            <a:endParaRPr lang="tr-TR" sz="3200" b="1" dirty="0"/>
          </a:p>
        </p:txBody>
      </p:sp>
      <p:pic>
        <p:nvPicPr>
          <p:cNvPr id="3" name="Picture 4" descr="C:\Users\ASUS ZEN\Desktop\KAYSERI_Fimsa_makina_2013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914400"/>
            <a:ext cx="4565650" cy="2573562"/>
          </a:xfrm>
          <a:prstGeom prst="rect">
            <a:avLst/>
          </a:prstGeom>
          <a:noFill/>
        </p:spPr>
      </p:pic>
      <p:pic>
        <p:nvPicPr>
          <p:cNvPr id="5" name="Picture 6" descr="C:\Users\ASUS ZEN\Desktop\KAYSERI_Mekosan_2013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644898" cy="2725560"/>
          </a:xfrm>
          <a:prstGeom prst="rect">
            <a:avLst/>
          </a:prstGeom>
          <a:noFill/>
        </p:spPr>
      </p:pic>
      <p:pic>
        <p:nvPicPr>
          <p:cNvPr id="51207" name="Picture 7" descr="C:\Users\ASUS ZEN\Desktop\KAYSERI_Mert Makine_2013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3587750" cy="2682828"/>
          </a:xfrm>
          <a:prstGeom prst="rect">
            <a:avLst/>
          </a:prstGeom>
          <a:noFill/>
        </p:spPr>
      </p:pic>
      <p:pic>
        <p:nvPicPr>
          <p:cNvPr id="51208" name="Picture 8" descr="C:\Users\ASUS ZEN\Desktop\Kayseri_MegaVin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900" y="3609438"/>
            <a:ext cx="3797300" cy="283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1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838200"/>
          </a:xfrm>
        </p:spPr>
        <p:txBody>
          <a:bodyPr/>
          <a:lstStyle/>
          <a:p>
            <a:r>
              <a:rPr lang="tr-TR" sz="3200" b="1" dirty="0" smtClean="0"/>
              <a:t>6-7 Ocak 2014 tarihlerinde Konya’daydık</a:t>
            </a:r>
            <a:endParaRPr lang="tr-TR" sz="3200" b="1" dirty="0"/>
          </a:p>
        </p:txBody>
      </p:sp>
      <p:pic>
        <p:nvPicPr>
          <p:cNvPr id="51206" name="Picture 6" descr="C:\Users\ASUS ZEN\Desktop\önall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251200" cy="2438400"/>
          </a:xfrm>
          <a:prstGeom prst="rect">
            <a:avLst/>
          </a:prstGeom>
          <a:noFill/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1505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r="30279"/>
          <a:stretch/>
        </p:blipFill>
        <p:spPr bwMode="auto">
          <a:xfrm rot="5400000">
            <a:off x="1155940" y="3111261"/>
            <a:ext cx="2539074" cy="393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r="15980"/>
          <a:stretch/>
        </p:blipFill>
        <p:spPr bwMode="auto">
          <a:xfrm rot="5400000">
            <a:off x="5764649" y="3679460"/>
            <a:ext cx="2675003" cy="293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838200"/>
          </a:xfrm>
        </p:spPr>
        <p:txBody>
          <a:bodyPr/>
          <a:lstStyle/>
          <a:p>
            <a:r>
              <a:rPr lang="tr-TR" sz="3200" b="1" dirty="0" smtClean="0"/>
              <a:t>16-17 Nisan 2014 tarihlerinde Eskişehir’deydik</a:t>
            </a:r>
            <a:endParaRPr lang="tr-TR" sz="3200" b="1" dirty="0"/>
          </a:p>
        </p:txBody>
      </p:sp>
      <p:pic>
        <p:nvPicPr>
          <p:cNvPr id="51201" name="Picture 1" descr="C:\Users\ASUS ZEN\Desktop\20140417_154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025900" cy="2262640"/>
          </a:xfrm>
          <a:prstGeom prst="rect">
            <a:avLst/>
          </a:prstGeom>
          <a:noFill/>
        </p:spPr>
      </p:pic>
      <p:pic>
        <p:nvPicPr>
          <p:cNvPr id="51202" name="Picture 2" descr="C:\Users\ASUS ZEN\Desktop\Ç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163888" cy="2370137"/>
          </a:xfrm>
          <a:prstGeom prst="rect">
            <a:avLst/>
          </a:prstGeom>
          <a:noFill/>
        </p:spPr>
      </p:pic>
      <p:pic>
        <p:nvPicPr>
          <p:cNvPr id="2" name="Picture 3" descr="C:\Users\ASUS ZEN\Desktop\20140417_121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4397374" cy="2471418"/>
          </a:xfrm>
          <a:prstGeom prst="rect">
            <a:avLst/>
          </a:prstGeom>
          <a:noFill/>
        </p:spPr>
      </p:pic>
      <p:pic>
        <p:nvPicPr>
          <p:cNvPr id="3" name="Picture 4" descr="C:\Users\ASUS ZEN\Desktop\P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71875"/>
            <a:ext cx="2333625" cy="313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100" dirty="0">
                <a:solidFill>
                  <a:srgbClr val="002060"/>
                </a:solidFill>
              </a:rPr>
              <a:t>Firmalarla ilgili öne çıkan gözlemler</a:t>
            </a:r>
            <a:endParaRPr lang="tr-TR" sz="41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1054746"/>
            <a:ext cx="8534400" cy="5105400"/>
          </a:xfrm>
        </p:spPr>
        <p:txBody>
          <a:bodyPr/>
          <a:lstStyle/>
          <a:p>
            <a:r>
              <a:rPr lang="tr-TR" sz="2900" dirty="0"/>
              <a:t>En önemli avantaj, projeye dahil olan firmalarda ciddi bir üretim kapasitesi mevcut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Sofistike bir ürünü pazara çıkarma becerisi</a:t>
            </a:r>
          </a:p>
          <a:p>
            <a:r>
              <a:rPr lang="tr-TR" sz="2900" dirty="0"/>
              <a:t>İhracat performansı zayıf ama potansiyel çok yüksek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Firmaların gelirleri için ihracatın payı </a:t>
            </a:r>
            <a:r>
              <a:rPr lang="tr-TR" sz="2400" dirty="0" err="1"/>
              <a:t>ort.</a:t>
            </a:r>
            <a:r>
              <a:rPr lang="tr-TR" sz="2400" dirty="0"/>
              <a:t> %10 ve ihracat yapmayan firmaların oranı %40</a:t>
            </a:r>
          </a:p>
          <a:p>
            <a:r>
              <a:rPr lang="tr-TR" sz="2900" dirty="0"/>
              <a:t>İhracatta en önemli pazar Ortadoğu ve Orta Asya ülkeleri, Avrupa’nın payı çok sınırlı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Firmaların çoğunun hedefi ise Avrupa pazarı</a:t>
            </a:r>
          </a:p>
          <a:p>
            <a:pPr lvl="1"/>
            <a:endParaRPr lang="tr-TR" sz="2400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84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100" b="1" dirty="0">
                <a:solidFill>
                  <a:srgbClr val="002060"/>
                </a:solidFill>
              </a:rPr>
              <a:t>İhracat performansının artmasının önündeki engeller</a:t>
            </a:r>
            <a:endParaRPr lang="tr-TR" sz="41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1243866"/>
            <a:ext cx="8534400" cy="5105400"/>
          </a:xfrm>
        </p:spPr>
        <p:txBody>
          <a:bodyPr/>
          <a:lstStyle/>
          <a:p>
            <a:r>
              <a:rPr lang="tr-TR" sz="2900" dirty="0"/>
              <a:t>Rekabet gücünü olumsuz etkileyen unsurları iki başlık altında, firma içi ve dışı olmak üzere inceleyebiliriz. </a:t>
            </a:r>
          </a:p>
          <a:p>
            <a:r>
              <a:rPr lang="tr-TR" sz="2900" dirty="0"/>
              <a:t>Firma içi unsurlar;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Şirketlerin organizasyon yapıları zayıf (firma sahibi hem YK Başkanı hem de genel müdür, hem de …)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Kararlar günlük alınıyor, strateji dahilinde hareket etme alışkanlığı bulunmuyor,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Maliyet muhasebesi yapılmıyor, çalışanların verimliliği ölçülmüyor, 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Sektördeki gelişmeler takip edilmiyor, danışmanlık hizmeti alma kültürü eksik,</a:t>
            </a:r>
          </a:p>
          <a:p>
            <a:pPr lvl="1"/>
            <a:r>
              <a:rPr lang="tr-TR" sz="2400" dirty="0"/>
              <a:t> </a:t>
            </a:r>
            <a:r>
              <a:rPr lang="tr-TR" sz="2400" dirty="0"/>
              <a:t>Potansiyel pazarlarla ilgili bilgi eksik</a:t>
            </a: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37625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300" b="1" dirty="0">
                <a:solidFill>
                  <a:srgbClr val="002060"/>
                </a:solidFill>
              </a:rPr>
              <a:t>Rekabet gücü artışının önündeki engeller firma içi unsurlarla sınırlı değil</a:t>
            </a:r>
            <a:endParaRPr lang="tr-TR" sz="3300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1265849"/>
            <a:ext cx="8534400" cy="5105400"/>
          </a:xfrm>
        </p:spPr>
        <p:txBody>
          <a:bodyPr/>
          <a:lstStyle/>
          <a:p>
            <a:r>
              <a:rPr lang="tr-TR" dirty="0" smtClean="0"/>
              <a:t>Almanya, İtalya ve İsviçre’de olmakla Türkiye’de olmak arasındaki fark nedir? </a:t>
            </a:r>
          </a:p>
          <a:p>
            <a:r>
              <a:rPr lang="tr-TR" dirty="0" smtClean="0"/>
              <a:t>Firma dışı unsurlar,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Nitelikli işgücü eksikliği, sanayide çalışma konusundaki isteksizlik,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İhracat bankalarının işleyiş yapısındaki farklılıklar,</a:t>
            </a:r>
          </a:p>
          <a:p>
            <a:pPr lvl="1"/>
            <a:r>
              <a:rPr lang="tr-TR" dirty="0" smtClean="0"/>
              <a:t> İşletme sermayesi eksikliği ve finansmana erişimdeki güçlükler</a:t>
            </a:r>
          </a:p>
          <a:p>
            <a:pPr lvl="1"/>
            <a:r>
              <a:rPr lang="tr-TR" dirty="0" smtClean="0"/>
              <a:t> Sanayi arsası bulma konusundaki problemler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Türk malı algısındaki olumsuzluklar…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7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İhtiyaç analizi sonrasında, </a:t>
            </a:r>
            <a:r>
              <a:rPr lang="tr-TR" sz="2400" dirty="0" smtClean="0"/>
              <a:t>Kocaeli Sanayi Odası’nın öncülüğünde</a:t>
            </a:r>
            <a:r>
              <a:rPr lang="tr-TR" sz="2400" dirty="0" smtClean="0"/>
              <a:t>, 3 yıl boyunca düzenlenecek faaliyetlere %75 destek veriliyor (3-4 milyon TL)</a:t>
            </a:r>
            <a:endParaRPr lang="tr-TR" sz="2400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709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Türkiye sanayileşmiş ülkeler liginden düşüyor mu?</a:t>
            </a:r>
            <a:endParaRPr lang="tr-TR" sz="3600" dirty="0"/>
          </a:p>
        </p:txBody>
      </p:sp>
      <p:grpSp>
        <p:nvGrpSpPr>
          <p:cNvPr id="3" name="Grup 4"/>
          <p:cNvGrpSpPr/>
          <p:nvPr/>
        </p:nvGrpSpPr>
        <p:grpSpPr>
          <a:xfrm>
            <a:off x="390933" y="1541527"/>
            <a:ext cx="8829267" cy="4803037"/>
            <a:chOff x="589757" y="1111020"/>
            <a:chExt cx="8184914" cy="5558340"/>
          </a:xfrm>
        </p:grpSpPr>
        <p:pic>
          <p:nvPicPr>
            <p:cNvPr id="6" name="Picture 2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3" y="1404820"/>
              <a:ext cx="7264651" cy="5264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Dikdörtgen 6"/>
            <p:cNvSpPr/>
            <p:nvPr>
              <p:custDataLst>
                <p:tags r:id="rId2"/>
              </p:custDataLst>
            </p:nvPr>
          </p:nvSpPr>
          <p:spPr>
            <a:xfrm>
              <a:off x="2203554" y="178256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ABD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Dikdörtgen 7"/>
            <p:cNvSpPr/>
            <p:nvPr>
              <p:custDataLst>
                <p:tags r:id="rId3"/>
              </p:custDataLst>
            </p:nvPr>
          </p:nvSpPr>
          <p:spPr>
            <a:xfrm>
              <a:off x="2203554" y="209736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Almanya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Dikdörtgen 8"/>
            <p:cNvSpPr/>
            <p:nvPr>
              <p:custDataLst>
                <p:tags r:id="rId4"/>
              </p:custDataLst>
            </p:nvPr>
          </p:nvSpPr>
          <p:spPr>
            <a:xfrm>
              <a:off x="2188564" y="241215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Japonya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Dikdörtgen 9"/>
            <p:cNvSpPr/>
            <p:nvPr>
              <p:custDataLst>
                <p:tags r:id="rId5"/>
              </p:custDataLst>
            </p:nvPr>
          </p:nvSpPr>
          <p:spPr>
            <a:xfrm>
              <a:off x="2203554" y="272694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İngiltere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Dikdörtgen 10"/>
            <p:cNvSpPr/>
            <p:nvPr>
              <p:custDataLst>
                <p:tags r:id="rId6"/>
              </p:custDataLst>
            </p:nvPr>
          </p:nvSpPr>
          <p:spPr>
            <a:xfrm>
              <a:off x="2203554" y="3041742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Fransa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Dikdörtgen 11"/>
            <p:cNvSpPr/>
            <p:nvPr>
              <p:custDataLst>
                <p:tags r:id="rId7"/>
              </p:custDataLst>
            </p:nvPr>
          </p:nvSpPr>
          <p:spPr>
            <a:xfrm>
              <a:off x="2188564" y="335653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İtalya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Dikdörtgen 12"/>
            <p:cNvSpPr/>
            <p:nvPr>
              <p:custDataLst>
                <p:tags r:id="rId8"/>
              </p:custDataLst>
            </p:nvPr>
          </p:nvSpPr>
          <p:spPr>
            <a:xfrm>
              <a:off x="2198207" y="3679924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Çin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Dikdörtgen 13"/>
            <p:cNvSpPr/>
            <p:nvPr>
              <p:custDataLst>
                <p:tags r:id="rId9"/>
              </p:custDataLst>
            </p:nvPr>
          </p:nvSpPr>
          <p:spPr>
            <a:xfrm>
              <a:off x="2203554" y="401610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Brezilya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Dikdörtgen 14"/>
            <p:cNvSpPr/>
            <p:nvPr>
              <p:custDataLst>
                <p:tags r:id="rId10"/>
              </p:custDataLst>
            </p:nvPr>
          </p:nvSpPr>
          <p:spPr>
            <a:xfrm>
              <a:off x="2188564" y="433090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İspanya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Dikdörtgen 15"/>
            <p:cNvSpPr/>
            <p:nvPr>
              <p:custDataLst>
                <p:tags r:id="rId11"/>
              </p:custDataLst>
            </p:nvPr>
          </p:nvSpPr>
          <p:spPr>
            <a:xfrm>
              <a:off x="2203554" y="464569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Kanada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Dikdörtgen 16"/>
            <p:cNvSpPr/>
            <p:nvPr>
              <p:custDataLst>
                <p:tags r:id="rId12"/>
              </p:custDataLst>
            </p:nvPr>
          </p:nvSpPr>
          <p:spPr>
            <a:xfrm>
              <a:off x="2203554" y="496048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Meksika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Dikdörtgen 17"/>
            <p:cNvSpPr/>
            <p:nvPr>
              <p:custDataLst>
                <p:tags r:id="rId13"/>
              </p:custDataLst>
            </p:nvPr>
          </p:nvSpPr>
          <p:spPr>
            <a:xfrm>
              <a:off x="2188564" y="5310907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Avustralya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Dikdörtgen 18"/>
            <p:cNvSpPr/>
            <p:nvPr>
              <p:custDataLst>
                <p:tags r:id="rId14"/>
              </p:custDataLst>
            </p:nvPr>
          </p:nvSpPr>
          <p:spPr>
            <a:xfrm>
              <a:off x="2203554" y="5668339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Hollanda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Dikdörtgen 19"/>
            <p:cNvSpPr/>
            <p:nvPr>
              <p:custDataLst>
                <p:tags r:id="rId15"/>
              </p:custDataLst>
            </p:nvPr>
          </p:nvSpPr>
          <p:spPr>
            <a:xfrm>
              <a:off x="2188564" y="5983133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Arjantin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Dikdörtgen 20"/>
            <p:cNvSpPr/>
            <p:nvPr>
              <p:custDataLst>
                <p:tags r:id="rId16"/>
              </p:custDataLst>
            </p:nvPr>
          </p:nvSpPr>
          <p:spPr>
            <a:xfrm>
              <a:off x="2198207" y="6273591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100" dirty="0" smtClean="0">
                  <a:solidFill>
                    <a:srgbClr val="000000"/>
                  </a:solidFill>
                </a:rPr>
                <a:t>Hindistan</a:t>
              </a:r>
              <a:endParaRPr lang="tr-TR" sz="1100" dirty="0">
                <a:solidFill>
                  <a:srgbClr val="000000"/>
                </a:solidFill>
              </a:endParaRPr>
            </a:p>
          </p:txBody>
        </p:sp>
        <p:sp>
          <p:nvSpPr>
            <p:cNvPr id="22" name="Dikdörtgen 21"/>
            <p:cNvSpPr/>
            <p:nvPr>
              <p:custDataLst>
                <p:tags r:id="rId17"/>
              </p:custDataLst>
            </p:nvPr>
          </p:nvSpPr>
          <p:spPr>
            <a:xfrm>
              <a:off x="3842349" y="178256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ABD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Dikdörtgen 22"/>
            <p:cNvSpPr/>
            <p:nvPr>
              <p:custDataLst>
                <p:tags r:id="rId18"/>
              </p:custDataLst>
            </p:nvPr>
          </p:nvSpPr>
          <p:spPr>
            <a:xfrm>
              <a:off x="3842349" y="209736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Japonya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Dikdörtgen 23"/>
            <p:cNvSpPr/>
            <p:nvPr>
              <p:custDataLst>
                <p:tags r:id="rId19"/>
              </p:custDataLst>
            </p:nvPr>
          </p:nvSpPr>
          <p:spPr>
            <a:xfrm>
              <a:off x="3827359" y="241215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Almanya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Dikdörtgen 24"/>
            <p:cNvSpPr/>
            <p:nvPr>
              <p:custDataLst>
                <p:tags r:id="rId20"/>
              </p:custDataLst>
            </p:nvPr>
          </p:nvSpPr>
          <p:spPr>
            <a:xfrm>
              <a:off x="3842349" y="272694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İtalya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Dikdörtgen 25"/>
            <p:cNvSpPr/>
            <p:nvPr>
              <p:custDataLst>
                <p:tags r:id="rId21"/>
              </p:custDataLst>
            </p:nvPr>
          </p:nvSpPr>
          <p:spPr>
            <a:xfrm>
              <a:off x="3842349" y="3041742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İngiltere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Dikdörtgen 26"/>
            <p:cNvSpPr/>
            <p:nvPr>
              <p:custDataLst>
                <p:tags r:id="rId22"/>
              </p:custDataLst>
            </p:nvPr>
          </p:nvSpPr>
          <p:spPr>
            <a:xfrm>
              <a:off x="3827359" y="335653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Fransa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Dikdörtgen 27"/>
            <p:cNvSpPr/>
            <p:nvPr>
              <p:custDataLst>
                <p:tags r:id="rId23"/>
              </p:custDataLst>
            </p:nvPr>
          </p:nvSpPr>
          <p:spPr>
            <a:xfrm>
              <a:off x="3837002" y="3679924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Çin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Dikdörtgen 28"/>
            <p:cNvSpPr/>
            <p:nvPr>
              <p:custDataLst>
                <p:tags r:id="rId24"/>
              </p:custDataLst>
            </p:nvPr>
          </p:nvSpPr>
          <p:spPr>
            <a:xfrm>
              <a:off x="3842349" y="401610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Brezilya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Dikdörtgen 29"/>
            <p:cNvSpPr/>
            <p:nvPr>
              <p:custDataLst>
                <p:tags r:id="rId25"/>
              </p:custDataLst>
            </p:nvPr>
          </p:nvSpPr>
          <p:spPr>
            <a:xfrm>
              <a:off x="3827359" y="433090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İspanya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1" name="Dikdörtgen 30"/>
            <p:cNvSpPr/>
            <p:nvPr>
              <p:custDataLst>
                <p:tags r:id="rId26"/>
              </p:custDataLst>
            </p:nvPr>
          </p:nvSpPr>
          <p:spPr>
            <a:xfrm>
              <a:off x="3842349" y="464569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Kanada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Dikdörtgen 31"/>
            <p:cNvSpPr/>
            <p:nvPr>
              <p:custDataLst>
                <p:tags r:id="rId27"/>
              </p:custDataLst>
            </p:nvPr>
          </p:nvSpPr>
          <p:spPr>
            <a:xfrm>
              <a:off x="3842349" y="496048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err="1" smtClean="0">
                  <a:solidFill>
                    <a:srgbClr val="000000"/>
                  </a:solidFill>
                </a:rPr>
                <a:t>G.Kore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3" name="Dikdörtgen 32"/>
            <p:cNvSpPr/>
            <p:nvPr>
              <p:custDataLst>
                <p:tags r:id="rId28"/>
              </p:custDataLst>
            </p:nvPr>
          </p:nvSpPr>
          <p:spPr>
            <a:xfrm>
              <a:off x="3827359" y="5310907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Meksika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Dikdörtgen 33"/>
            <p:cNvSpPr/>
            <p:nvPr>
              <p:custDataLst>
                <p:tags r:id="rId29"/>
              </p:custDataLst>
            </p:nvPr>
          </p:nvSpPr>
          <p:spPr>
            <a:xfrm>
              <a:off x="3842349" y="5644589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Türkiye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Dikdörtgen 34"/>
            <p:cNvSpPr/>
            <p:nvPr>
              <p:custDataLst>
                <p:tags r:id="rId30"/>
              </p:custDataLst>
            </p:nvPr>
          </p:nvSpPr>
          <p:spPr>
            <a:xfrm>
              <a:off x="3837002" y="5926882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Hindistan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ikdörtgen 35"/>
            <p:cNvSpPr/>
            <p:nvPr>
              <p:custDataLst>
                <p:tags r:id="rId31"/>
              </p:custDataLst>
            </p:nvPr>
          </p:nvSpPr>
          <p:spPr>
            <a:xfrm>
              <a:off x="3827359" y="6285095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Tayvan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ikdörtgen 36"/>
            <p:cNvSpPr/>
            <p:nvPr>
              <p:custDataLst>
                <p:tags r:id="rId32"/>
              </p:custDataLst>
            </p:nvPr>
          </p:nvSpPr>
          <p:spPr>
            <a:xfrm>
              <a:off x="5481144" y="178256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ABD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8" name="Dikdörtgen 37"/>
            <p:cNvSpPr/>
            <p:nvPr>
              <p:custDataLst>
                <p:tags r:id="rId33"/>
              </p:custDataLst>
            </p:nvPr>
          </p:nvSpPr>
          <p:spPr>
            <a:xfrm>
              <a:off x="5481144" y="209736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Japonya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Dikdörtgen 38"/>
            <p:cNvSpPr/>
            <p:nvPr>
              <p:custDataLst>
                <p:tags r:id="rId34"/>
              </p:custDataLst>
            </p:nvPr>
          </p:nvSpPr>
          <p:spPr>
            <a:xfrm>
              <a:off x="5466154" y="241215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Almanya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0" name="Dikdörtgen 39"/>
            <p:cNvSpPr/>
            <p:nvPr>
              <p:custDataLst>
                <p:tags r:id="rId35"/>
              </p:custDataLst>
            </p:nvPr>
          </p:nvSpPr>
          <p:spPr>
            <a:xfrm>
              <a:off x="5481144" y="3041742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İngiltere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1" name="Dikdörtgen 40"/>
            <p:cNvSpPr/>
            <p:nvPr>
              <p:custDataLst>
                <p:tags r:id="rId36"/>
              </p:custDataLst>
            </p:nvPr>
          </p:nvSpPr>
          <p:spPr>
            <a:xfrm>
              <a:off x="5466154" y="335653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İtalya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2" name="Dikdörtgen 41"/>
            <p:cNvSpPr/>
            <p:nvPr>
              <p:custDataLst>
                <p:tags r:id="rId37"/>
              </p:custDataLst>
            </p:nvPr>
          </p:nvSpPr>
          <p:spPr>
            <a:xfrm>
              <a:off x="5481144" y="401610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G. Kore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Dikdörtgen 42"/>
            <p:cNvSpPr/>
            <p:nvPr>
              <p:custDataLst>
                <p:tags r:id="rId38"/>
              </p:custDataLst>
            </p:nvPr>
          </p:nvSpPr>
          <p:spPr>
            <a:xfrm>
              <a:off x="5489904" y="433090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Kanada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Dikdörtgen 43"/>
            <p:cNvSpPr/>
            <p:nvPr>
              <p:custDataLst>
                <p:tags r:id="rId39"/>
              </p:custDataLst>
            </p:nvPr>
          </p:nvSpPr>
          <p:spPr>
            <a:xfrm>
              <a:off x="5481144" y="464569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Meksika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Dikdörtgen 44"/>
            <p:cNvSpPr/>
            <p:nvPr>
              <p:custDataLst>
                <p:tags r:id="rId40"/>
              </p:custDataLst>
            </p:nvPr>
          </p:nvSpPr>
          <p:spPr>
            <a:xfrm>
              <a:off x="5481144" y="496048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İspanya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6" name="Dikdörtgen 45"/>
            <p:cNvSpPr/>
            <p:nvPr>
              <p:custDataLst>
                <p:tags r:id="rId41"/>
              </p:custDataLst>
            </p:nvPr>
          </p:nvSpPr>
          <p:spPr>
            <a:xfrm>
              <a:off x="5466154" y="5310907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Brezilya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7" name="Dikdörtgen 46"/>
            <p:cNvSpPr/>
            <p:nvPr>
              <p:custDataLst>
                <p:tags r:id="rId42"/>
              </p:custDataLst>
            </p:nvPr>
          </p:nvSpPr>
          <p:spPr>
            <a:xfrm>
              <a:off x="5481144" y="5644589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Tayvan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8" name="Dikdörtgen 47"/>
            <p:cNvSpPr/>
            <p:nvPr>
              <p:custDataLst>
                <p:tags r:id="rId43"/>
              </p:custDataLst>
            </p:nvPr>
          </p:nvSpPr>
          <p:spPr>
            <a:xfrm>
              <a:off x="5475797" y="5926882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Hindistan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49" name="Dikdörtgen 48"/>
            <p:cNvSpPr/>
            <p:nvPr>
              <p:custDataLst>
                <p:tags r:id="rId44"/>
              </p:custDataLst>
            </p:nvPr>
          </p:nvSpPr>
          <p:spPr>
            <a:xfrm>
              <a:off x="5466154" y="6285095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Türkiye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0" name="Dikdörtgen 49"/>
            <p:cNvSpPr/>
            <p:nvPr>
              <p:custDataLst>
                <p:tags r:id="rId45"/>
              </p:custDataLst>
            </p:nvPr>
          </p:nvSpPr>
          <p:spPr>
            <a:xfrm>
              <a:off x="5475752" y="2696967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Çin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1" name="Dikdörtgen 50"/>
            <p:cNvSpPr/>
            <p:nvPr>
              <p:custDataLst>
                <p:tags r:id="rId46"/>
              </p:custDataLst>
            </p:nvPr>
          </p:nvSpPr>
          <p:spPr>
            <a:xfrm>
              <a:off x="5466154" y="3691799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Fransa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2" name="Dikdörtgen 51"/>
            <p:cNvSpPr/>
            <p:nvPr>
              <p:custDataLst>
                <p:tags r:id="rId47"/>
              </p:custDataLst>
            </p:nvPr>
          </p:nvSpPr>
          <p:spPr>
            <a:xfrm>
              <a:off x="7072437" y="178256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ABD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3" name="Dikdörtgen 52"/>
            <p:cNvSpPr/>
            <p:nvPr>
              <p:custDataLst>
                <p:tags r:id="rId48"/>
              </p:custDataLst>
            </p:nvPr>
          </p:nvSpPr>
          <p:spPr>
            <a:xfrm>
              <a:off x="7057447" y="2412154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Japonya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4" name="Dikdörtgen 53"/>
            <p:cNvSpPr/>
            <p:nvPr>
              <p:custDataLst>
                <p:tags r:id="rId49"/>
              </p:custDataLst>
            </p:nvPr>
          </p:nvSpPr>
          <p:spPr>
            <a:xfrm>
              <a:off x="7072437" y="3041742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İtalya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5" name="Dikdörtgen 54"/>
            <p:cNvSpPr/>
            <p:nvPr>
              <p:custDataLst>
                <p:tags r:id="rId50"/>
              </p:custDataLst>
            </p:nvPr>
          </p:nvSpPr>
          <p:spPr>
            <a:xfrm>
              <a:off x="7057447" y="335653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Brezilya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6" name="Dikdörtgen 55"/>
            <p:cNvSpPr/>
            <p:nvPr>
              <p:custDataLst>
                <p:tags r:id="rId51"/>
              </p:custDataLst>
            </p:nvPr>
          </p:nvSpPr>
          <p:spPr>
            <a:xfrm>
              <a:off x="7072437" y="4016106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Fransa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7" name="Dikdörtgen 56"/>
            <p:cNvSpPr/>
            <p:nvPr>
              <p:custDataLst>
                <p:tags r:id="rId52"/>
              </p:custDataLst>
            </p:nvPr>
          </p:nvSpPr>
          <p:spPr>
            <a:xfrm>
              <a:off x="7069322" y="4330900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İngiltere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8" name="Dikdörtgen 57"/>
            <p:cNvSpPr/>
            <p:nvPr>
              <p:custDataLst>
                <p:tags r:id="rId53"/>
              </p:custDataLst>
            </p:nvPr>
          </p:nvSpPr>
          <p:spPr>
            <a:xfrm>
              <a:off x="7128697" y="5310907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Meksika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59" name="Dikdörtgen 58"/>
            <p:cNvSpPr/>
            <p:nvPr>
              <p:custDataLst>
                <p:tags r:id="rId54"/>
              </p:custDataLst>
            </p:nvPr>
          </p:nvSpPr>
          <p:spPr>
            <a:xfrm>
              <a:off x="7057447" y="6285095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Türkiye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0" name="Dikdörtgen 59"/>
            <p:cNvSpPr/>
            <p:nvPr>
              <p:custDataLst>
                <p:tags r:id="rId55"/>
              </p:custDataLst>
            </p:nvPr>
          </p:nvSpPr>
          <p:spPr>
            <a:xfrm>
              <a:off x="7057447" y="3691799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G. Kore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1" name="Dikdörtgen 60"/>
            <p:cNvSpPr/>
            <p:nvPr>
              <p:custDataLst>
                <p:tags r:id="rId56"/>
              </p:custDataLst>
            </p:nvPr>
          </p:nvSpPr>
          <p:spPr>
            <a:xfrm>
              <a:off x="7132397" y="2055504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Çin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2" name="Dikdörtgen 61"/>
            <p:cNvSpPr/>
            <p:nvPr>
              <p:custDataLst>
                <p:tags r:id="rId57"/>
              </p:custDataLst>
            </p:nvPr>
          </p:nvSpPr>
          <p:spPr>
            <a:xfrm>
              <a:off x="7057447" y="272733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Almanya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Dikdörtgen 62"/>
            <p:cNvSpPr/>
            <p:nvPr>
              <p:custDataLst>
                <p:tags r:id="rId58"/>
              </p:custDataLst>
            </p:nvPr>
          </p:nvSpPr>
          <p:spPr>
            <a:xfrm>
              <a:off x="7150172" y="4645694"/>
              <a:ext cx="974361" cy="3147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Hindistan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4" name="Dikdörtgen 63"/>
            <p:cNvSpPr/>
            <p:nvPr>
              <p:custDataLst>
                <p:tags r:id="rId59"/>
              </p:custDataLst>
            </p:nvPr>
          </p:nvSpPr>
          <p:spPr>
            <a:xfrm>
              <a:off x="7150172" y="4960488"/>
              <a:ext cx="974361" cy="31479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Rusya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Dikdörtgen 64"/>
            <p:cNvSpPr/>
            <p:nvPr>
              <p:custDataLst>
                <p:tags r:id="rId60"/>
              </p:custDataLst>
            </p:nvPr>
          </p:nvSpPr>
          <p:spPr>
            <a:xfrm>
              <a:off x="7138297" y="5584628"/>
              <a:ext cx="974361" cy="3147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Endonezya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6" name="Dikdörtgen 65"/>
            <p:cNvSpPr/>
            <p:nvPr>
              <p:custDataLst>
                <p:tags r:id="rId61"/>
              </p:custDataLst>
            </p:nvPr>
          </p:nvSpPr>
          <p:spPr>
            <a:xfrm>
              <a:off x="7128697" y="5975925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İspanya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7" name="Dikdörtgen 66"/>
            <p:cNvSpPr/>
            <p:nvPr>
              <p:custDataLst>
                <p:tags r:id="rId62"/>
              </p:custDataLst>
            </p:nvPr>
          </p:nvSpPr>
          <p:spPr>
            <a:xfrm>
              <a:off x="7128697" y="6278258"/>
              <a:ext cx="1124263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Kanada</a:t>
              </a:r>
              <a:endParaRPr lang="tr-TR" sz="1200" dirty="0">
                <a:solidFill>
                  <a:srgbClr val="000000"/>
                </a:solidFill>
              </a:endParaRPr>
            </a:p>
          </p:txBody>
        </p:sp>
        <p:sp>
          <p:nvSpPr>
            <p:cNvPr id="68" name="Dikdörtgen 67"/>
            <p:cNvSpPr/>
            <p:nvPr>
              <p:custDataLst>
                <p:tags r:id="rId63"/>
              </p:custDataLst>
            </p:nvPr>
          </p:nvSpPr>
          <p:spPr>
            <a:xfrm>
              <a:off x="589757" y="1468358"/>
              <a:ext cx="1194452" cy="254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100" dirty="0" smtClean="0">
                  <a:solidFill>
                    <a:srgbClr val="002960"/>
                  </a:solidFill>
                </a:rPr>
                <a:t>Sıralama</a:t>
              </a:r>
              <a:endParaRPr lang="tr-TR" sz="1100" dirty="0">
                <a:solidFill>
                  <a:srgbClr val="002960"/>
                </a:solidFill>
              </a:endParaRPr>
            </a:p>
          </p:txBody>
        </p:sp>
        <p:sp>
          <p:nvSpPr>
            <p:cNvPr id="69" name="Dikdörtgen 68"/>
            <p:cNvSpPr/>
            <p:nvPr/>
          </p:nvSpPr>
          <p:spPr>
            <a:xfrm>
              <a:off x="3837002" y="5620839"/>
              <a:ext cx="974361" cy="2785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FFFFFF"/>
                  </a:solidFill>
                </a:rPr>
                <a:t>Türkiye</a:t>
              </a:r>
              <a:endParaRPr lang="tr-TR" sz="1200" dirty="0">
                <a:solidFill>
                  <a:srgbClr val="FFFFFF"/>
                </a:solidFill>
              </a:endParaRPr>
            </a:p>
          </p:txBody>
        </p:sp>
        <p:sp>
          <p:nvSpPr>
            <p:cNvPr id="70" name="Dikdörtgen 69"/>
            <p:cNvSpPr/>
            <p:nvPr/>
          </p:nvSpPr>
          <p:spPr>
            <a:xfrm>
              <a:off x="5463922" y="6273964"/>
              <a:ext cx="974361" cy="2785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dirty="0" smtClean="0">
                  <a:solidFill>
                    <a:srgbClr val="FFFFFF"/>
                  </a:solidFill>
                </a:rPr>
                <a:t>Türkiye</a:t>
              </a:r>
              <a:endParaRPr lang="tr-TR" sz="1200" dirty="0">
                <a:solidFill>
                  <a:srgbClr val="FFFFFF"/>
                </a:solidFill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V="1">
              <a:off x="863105" y="1111020"/>
              <a:ext cx="7911566" cy="284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tr-TR" sz="1600" dirty="0" smtClean="0">
                  <a:solidFill>
                    <a:srgbClr val="000000"/>
                  </a:solidFill>
                </a:rPr>
                <a:t>İmalat sanayi üretimi en büyük olan 15 ülke </a:t>
              </a:r>
              <a:endParaRPr lang="en-CA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2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/>
          <a:lstStyle/>
          <a:p>
            <a:r>
              <a:rPr lang="tr-TR" dirty="0" smtClean="0"/>
              <a:t>Sonuç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105400"/>
          </a:xfrm>
        </p:spPr>
        <p:txBody>
          <a:bodyPr/>
          <a:lstStyle/>
          <a:p>
            <a:r>
              <a:rPr lang="tr-TR" dirty="0" smtClean="0"/>
              <a:t>Kocaeli </a:t>
            </a:r>
            <a:r>
              <a:rPr lang="tr-TR" dirty="0" smtClean="0"/>
              <a:t>makine sektörünün gelişimi için oldukça elverişli bir altyapıya </a:t>
            </a:r>
            <a:r>
              <a:rPr lang="tr-TR" dirty="0" smtClean="0"/>
              <a:t>sahip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Ulaştırma, insan kaynağı, </a:t>
            </a:r>
            <a:r>
              <a:rPr lang="tr-TR" dirty="0" err="1" smtClean="0"/>
              <a:t>yaşanabilirlik</a:t>
            </a:r>
            <a:endParaRPr lang="tr-TR" dirty="0" smtClean="0"/>
          </a:p>
          <a:p>
            <a:r>
              <a:rPr lang="tr-TR" dirty="0" smtClean="0"/>
              <a:t>Projenin </a:t>
            </a:r>
            <a:r>
              <a:rPr lang="tr-TR" dirty="0" smtClean="0"/>
              <a:t>Kocaeli’ndeki </a:t>
            </a:r>
            <a:r>
              <a:rPr lang="tr-TR" dirty="0" smtClean="0"/>
              <a:t>makine üreticilerinin rekabet gücüne katkı yapacağına inanıyoruz</a:t>
            </a:r>
          </a:p>
          <a:p>
            <a:pPr lvl="1"/>
            <a:r>
              <a:rPr lang="tr-TR" dirty="0" smtClean="0"/>
              <a:t>Ağustos 2014’te </a:t>
            </a:r>
            <a:r>
              <a:rPr lang="tr-TR" dirty="0" smtClean="0"/>
              <a:t>Kocaeli aşamasını </a:t>
            </a:r>
            <a:r>
              <a:rPr lang="tr-TR" dirty="0" smtClean="0"/>
              <a:t>tamamlamayı hedefliyoruz</a:t>
            </a:r>
          </a:p>
          <a:p>
            <a:r>
              <a:rPr lang="tr-TR" dirty="0" smtClean="0"/>
              <a:t>Türkiye’nin </a:t>
            </a:r>
            <a:r>
              <a:rPr lang="tr-TR" dirty="0" err="1" smtClean="0"/>
              <a:t>sanayisizleşme</a:t>
            </a:r>
            <a:r>
              <a:rPr lang="tr-TR" dirty="0" smtClean="0"/>
              <a:t> sürecini tersine çevirmesi, tekil sanayi işletmelerinin rekabet gücünü arttırmaktan geçmektedir</a:t>
            </a:r>
          </a:p>
          <a:p>
            <a:r>
              <a:rPr lang="tr-TR" dirty="0" smtClean="0"/>
              <a:t>Projede yer almanızı bekliyoruz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1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838200"/>
          </a:xfrm>
        </p:spPr>
        <p:txBody>
          <a:bodyPr/>
          <a:lstStyle/>
          <a:p>
            <a:r>
              <a:rPr lang="tr-TR" sz="3200" b="1" dirty="0" smtClean="0"/>
              <a:t>Türkiye zaten orta gelir tuzağında</a:t>
            </a:r>
            <a:br>
              <a:rPr lang="tr-TR" sz="3200" b="1" dirty="0" smtClean="0"/>
            </a:br>
            <a:r>
              <a:rPr lang="tr-TR" sz="3200" b="1" dirty="0" smtClean="0"/>
              <a:t>Çıkış yolu: Üretimin niteliğini iyileştirmek</a:t>
            </a:r>
            <a:endParaRPr lang="tr-TR" sz="3200" b="1" dirty="0"/>
          </a:p>
        </p:txBody>
      </p:sp>
      <p:pic>
        <p:nvPicPr>
          <p:cNvPr id="6" name="Picture 2" descr="C:\Users\ASUSZEN 3\AppData\Local\Microsoft\Windows\Temporary Internet Files\Content.Outlook\6BKI04EI\1960 (6)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530043"/>
            <a:ext cx="6178552" cy="4794557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0" y="1239416"/>
            <a:ext cx="9144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Ülkelerin kişi başına milli gelirinin ABD’nin kişi başına milli gelirine oranının logaritması</a:t>
            </a:r>
            <a:endParaRPr lang="tr-TR" sz="1600" b="1" dirty="0">
              <a:solidFill>
                <a:schemeClr val="bg1"/>
              </a:solidFill>
            </a:endParaRPr>
          </a:p>
        </p:txBody>
      </p:sp>
      <p:cxnSp>
        <p:nvCxnSpPr>
          <p:cNvPr id="11" name="10 Düz Ok Bağlayıcısı"/>
          <p:cNvCxnSpPr/>
          <p:nvPr/>
        </p:nvCxnSpPr>
        <p:spPr bwMode="auto">
          <a:xfrm>
            <a:off x="4067944" y="3615680"/>
            <a:ext cx="108012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34"/>
          <p:cNvSpPr txBox="1"/>
          <p:nvPr/>
        </p:nvSpPr>
        <p:spPr>
          <a:xfrm>
            <a:off x="5940152" y="6016823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0" dirty="0" smtClean="0"/>
              <a:t>Kaynak:</a:t>
            </a:r>
            <a:r>
              <a:rPr lang="tr-TR" sz="1400" b="0" dirty="0" err="1" smtClean="0"/>
              <a:t>Agênor</a:t>
            </a:r>
            <a:r>
              <a:rPr lang="tr-TR" sz="1400" b="0" dirty="0" smtClean="0"/>
              <a:t> ve </a:t>
            </a:r>
            <a:r>
              <a:rPr lang="tr-TR" sz="1400" b="0" dirty="0" err="1" smtClean="0"/>
              <a:t>Canuto</a:t>
            </a:r>
            <a:r>
              <a:rPr lang="tr-TR" sz="1400" b="0" dirty="0" smtClean="0"/>
              <a:t> (2012)</a:t>
            </a:r>
            <a:endParaRPr lang="tr-TR" sz="1400" b="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220072" y="419174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Türkiye</a:t>
            </a:r>
            <a:endParaRPr lang="tr-TR" sz="2000" b="1" dirty="0"/>
          </a:p>
        </p:txBody>
      </p:sp>
      <p:sp>
        <p:nvSpPr>
          <p:cNvPr id="16" name="15 Dikdörtgen"/>
          <p:cNvSpPr/>
          <p:nvPr/>
        </p:nvSpPr>
        <p:spPr bwMode="auto">
          <a:xfrm>
            <a:off x="539552" y="2247528"/>
            <a:ext cx="504056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2008</a:t>
            </a:r>
          </a:p>
        </p:txBody>
      </p:sp>
      <p:sp>
        <p:nvSpPr>
          <p:cNvPr id="18" name="17 Dikdörtgen"/>
          <p:cNvSpPr/>
          <p:nvPr/>
        </p:nvSpPr>
        <p:spPr bwMode="auto">
          <a:xfrm>
            <a:off x="1475656" y="5991944"/>
            <a:ext cx="4824536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9564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txBody>
          <a:bodyPr/>
          <a:lstStyle/>
          <a:p>
            <a:r>
              <a:rPr lang="tr-TR" sz="2800" b="1" dirty="0" smtClean="0"/>
              <a:t>Türkiye’nin büyümesi hem vasat hem de sanayisiz: OECD’nin en iyisi olmak yetmez</a:t>
            </a:r>
            <a:endParaRPr lang="tr-TR" sz="2800" b="1" dirty="0"/>
          </a:p>
        </p:txBody>
      </p:sp>
      <p:pic>
        <p:nvPicPr>
          <p:cNvPr id="6" name="5 Resim" descr="gs_sanayisizleşme grap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6480720" cy="34097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1772816"/>
            <a:ext cx="9144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Seçilmiş ülke gruplarında ve Türkiye’de 2000-2010  dönemindeki toplam büyüme (%)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76200" y="6553200"/>
            <a:ext cx="492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400" b="0" dirty="0" smtClean="0"/>
              <a:t>Kaynak: Dünya Kalkınma Göstergeleri, TEPAV hesaplamaları</a:t>
            </a:r>
            <a:endParaRPr lang="tr-TR" sz="1400" b="0" dirty="0"/>
          </a:p>
        </p:txBody>
      </p:sp>
    </p:spTree>
    <p:extLst>
      <p:ext uri="{BB962C8B-B14F-4D97-AF65-F5344CB8AC3E}">
        <p14:creationId xmlns:p14="http://schemas.microsoft.com/office/powerpoint/2010/main" val="31409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İmalattan çıkış hızı endişe verici</a:t>
            </a:r>
            <a:endParaRPr lang="tr-TR" sz="4000" b="1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34354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afik"/>
          <p:cNvGraphicFramePr/>
          <p:nvPr>
            <p:extLst>
              <p:ext uri="{D42A27DB-BD31-4B8C-83A1-F6EECF244321}">
                <p14:modId xmlns:p14="http://schemas.microsoft.com/office/powerpoint/2010/main" val="2434910616"/>
              </p:ext>
            </p:extLst>
          </p:nvPr>
        </p:nvGraphicFramePr>
        <p:xfrm>
          <a:off x="251520" y="1550917"/>
          <a:ext cx="8568952" cy="477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6012160" y="6606295"/>
            <a:ext cx="3131840" cy="23363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r"/>
            <a:r>
              <a:rPr lang="tr-TR" sz="900" dirty="0"/>
              <a:t>Kaynak: BM </a:t>
            </a:r>
            <a:r>
              <a:rPr lang="tr-TR" sz="900" dirty="0" err="1"/>
              <a:t>Comtrade</a:t>
            </a:r>
            <a:r>
              <a:rPr lang="tr-TR" sz="900" dirty="0"/>
              <a:t>, TEPAV hesapları</a:t>
            </a:r>
            <a:endParaRPr lang="en-US" sz="900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0543" y="234864"/>
            <a:ext cx="8869508" cy="565251"/>
          </a:xfrm>
        </p:spPr>
        <p:txBody>
          <a:bodyPr/>
          <a:lstStyle/>
          <a:p>
            <a:r>
              <a:rPr lang="tr-TR" sz="2000" b="1" dirty="0" smtClean="0"/>
              <a:t>Daha az sanayi ürünü ürettiğimiz için değil üretimin niteliğini iyileştiremediğimiz için </a:t>
            </a:r>
            <a:r>
              <a:rPr lang="tr-TR" sz="2000" b="1" dirty="0" err="1" smtClean="0"/>
              <a:t>sanayisizleşiyoruz</a:t>
            </a:r>
            <a:endParaRPr lang="tr-TR" sz="2000" b="1" dirty="0"/>
          </a:p>
        </p:txBody>
      </p:sp>
      <p:sp>
        <p:nvSpPr>
          <p:cNvPr id="13" name="Rectangle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4780" y="942936"/>
            <a:ext cx="8619304" cy="5381894"/>
          </a:xfrm>
          <a:prstGeom prst="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tr-TR"/>
          </a:p>
        </p:txBody>
      </p:sp>
      <p:sp>
        <p:nvSpPr>
          <p:cNvPr id="1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0800000" flipV="1">
            <a:off x="302603" y="976670"/>
            <a:ext cx="8581480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tr-TR" sz="1200" dirty="0"/>
              <a:t>Dünyanın en büyük 20 ekonomisinin ihracat </a:t>
            </a:r>
            <a:r>
              <a:rPr lang="tr-TR" sz="1200" dirty="0" err="1"/>
              <a:t>sofistikasyon</a:t>
            </a:r>
            <a:r>
              <a:rPr lang="tr-TR" sz="1200" dirty="0"/>
              <a:t> endeksi (EXPY) değeri, 2010</a:t>
            </a:r>
          </a:p>
          <a:p>
            <a:r>
              <a:rPr lang="tr-TR" sz="1200" dirty="0" err="1"/>
              <a:t>Normalize</a:t>
            </a:r>
            <a:r>
              <a:rPr lang="tr-TR" sz="1200" dirty="0"/>
              <a:t> edilmiş değerler, İsviçre = 100, Nijer=0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7537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116 Nesn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260711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2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000">
              <a:latin typeface="Tahoma"/>
              <a:cs typeface="Arial"/>
              <a:sym typeface="Tahoma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12750"/>
            <a:ext cx="9144000" cy="838200"/>
          </a:xfrm>
        </p:spPr>
        <p:txBody>
          <a:bodyPr/>
          <a:lstStyle/>
          <a:p>
            <a:r>
              <a:rPr lang="tr-TR" sz="3200" b="1" dirty="0" smtClean="0"/>
              <a:t>Sanayileşmiş bölgelerde verimlilik kayıpları göze çarpıyor, </a:t>
            </a:r>
            <a:r>
              <a:rPr lang="tr-TR" sz="3200" b="1" dirty="0" smtClean="0"/>
              <a:t>Kocaeli’nde de durum farlı değil</a:t>
            </a:r>
            <a:endParaRPr lang="en-US" sz="3200" b="1" dirty="0"/>
          </a:p>
        </p:txBody>
      </p:sp>
      <p:graphicFrame>
        <p:nvGraphicFramePr>
          <p:cNvPr id="3" name="2 Nesne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03740414"/>
              </p:ext>
            </p:extLst>
          </p:nvPr>
        </p:nvGraphicFramePr>
        <p:xfrm>
          <a:off x="3390900" y="2247900"/>
          <a:ext cx="5229157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3" name="Çizelge" r:id="rId35" imgW="5229157" imgH="4257675" progId="MSGraph.Chart.8">
                  <p:embed followColorScheme="full"/>
                </p:oleObj>
              </mc:Choice>
              <mc:Fallback>
                <p:oleObj name="Çizelge" r:id="rId35" imgW="5229157" imgH="42576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247900"/>
                        <a:ext cx="5229157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30 Dikdörtgen"/>
          <p:cNvSpPr/>
          <p:nvPr>
            <p:custDataLst>
              <p:tags r:id="rId5"/>
            </p:custDataLst>
          </p:nvPr>
        </p:nvSpPr>
        <p:spPr bwMode="auto">
          <a:xfrm>
            <a:off x="1725612" y="6243638"/>
            <a:ext cx="16779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424D118-B2C2-49B0-97B5-04D834BCFBF0}" type="datetime'K''as''''ta''monu'','''''''' Ça''nk''ırı,'''''' Sinop''''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Kastamonu, Çankırı, Sinop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0" name="29 Dikdörtgen"/>
          <p:cNvSpPr/>
          <p:nvPr>
            <p:custDataLst>
              <p:tags r:id="rId6"/>
            </p:custDataLst>
          </p:nvPr>
        </p:nvSpPr>
        <p:spPr bwMode="auto">
          <a:xfrm>
            <a:off x="1657350" y="6096000"/>
            <a:ext cx="17462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DFC9945-7627-4E18-B9D5-5C29B742A6ED}" type="datetime'''Zon''gu''ld''''a''k, K''a''''''ra''b''ük'', Ba''rtın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Zonguldak, Karabük, Bartın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9" name="28 Dikdörtgen"/>
          <p:cNvSpPr/>
          <p:nvPr>
            <p:custDataLst>
              <p:tags r:id="rId7"/>
            </p:custDataLst>
          </p:nvPr>
        </p:nvSpPr>
        <p:spPr bwMode="auto">
          <a:xfrm>
            <a:off x="1023937" y="5948363"/>
            <a:ext cx="23796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CD5D932-F0D7-4010-A169-9D97DCDFDFDB}" type="datetime'Ko''cae''li, Sa''''k''a''''''rya'', ''Düz''ce, ''Bolu, Yalova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Kocaeli, Sakarya, Düzce, Bolu, Yalova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27 Dikdörtgen"/>
          <p:cNvSpPr/>
          <p:nvPr>
            <p:custDataLst>
              <p:tags r:id="rId8"/>
            </p:custDataLst>
          </p:nvPr>
        </p:nvSpPr>
        <p:spPr bwMode="auto">
          <a:xfrm>
            <a:off x="2498725" y="5795963"/>
            <a:ext cx="9048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C0CF263-0ADC-4E73-8B3E-C4944FA3426A}" type="datetime'Ad''''''''''an''''''a, ''''''Me''r''''''''''si''''''''''''''n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Adana, Mersin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7" name="26 Dikdörtgen"/>
          <p:cNvSpPr/>
          <p:nvPr>
            <p:custDataLst>
              <p:tags r:id="rId9"/>
            </p:custDataLst>
          </p:nvPr>
        </p:nvSpPr>
        <p:spPr bwMode="auto">
          <a:xfrm>
            <a:off x="2006600" y="5643563"/>
            <a:ext cx="13970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059EA0A-7DD5-46C1-9507-43867E707FFF}" type="datetime'''''Ka''''''y''s''er''i,'' ''''''Sivas, Y''o''''zga''''''t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Kayseri, Sivas, Yozgat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6" name="25 Dikdörtgen"/>
          <p:cNvSpPr/>
          <p:nvPr>
            <p:custDataLst>
              <p:tags r:id="rId10"/>
            </p:custDataLst>
          </p:nvPr>
        </p:nvSpPr>
        <p:spPr bwMode="auto">
          <a:xfrm>
            <a:off x="1198562" y="5495925"/>
            <a:ext cx="22050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88CB941-4086-439C-982B-CA6F13AA535C}" type="datetime'H''at''a''''y, Ka''hraman''''ma''''ra''ş, O''sma''ni''''y''e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Hatay, Kahramanmaraş, Osmaniye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24 Dikdörtgen"/>
          <p:cNvSpPr/>
          <p:nvPr>
            <p:custDataLst>
              <p:tags r:id="rId11"/>
            </p:custDataLst>
          </p:nvPr>
        </p:nvSpPr>
        <p:spPr bwMode="auto">
          <a:xfrm>
            <a:off x="1433512" y="5348288"/>
            <a:ext cx="19700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A644E6B-F5F9-4495-902D-E16DFD258621}" type="datetime'''''Malatya'','' El''azığ'''''', ''Bin''göl'', T''un''celi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Malatya, Elazığ, Bingöl, Tunceli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23 Dikdörtgen"/>
          <p:cNvSpPr/>
          <p:nvPr>
            <p:custDataLst>
              <p:tags r:id="rId12"/>
            </p:custDataLst>
          </p:nvPr>
        </p:nvSpPr>
        <p:spPr bwMode="auto">
          <a:xfrm>
            <a:off x="3060700" y="5195888"/>
            <a:ext cx="3429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1B42ED7-2EB5-41EC-96C5-488F9F6C7EB8}" type="datetime'''İ''''''''''''z''''''''''''m''''''''i''''''''''r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İzmir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22 Dikdörtgen"/>
          <p:cNvSpPr/>
          <p:nvPr>
            <p:custDataLst>
              <p:tags r:id="rId13"/>
            </p:custDataLst>
          </p:nvPr>
        </p:nvSpPr>
        <p:spPr bwMode="auto">
          <a:xfrm>
            <a:off x="1858962" y="5048250"/>
            <a:ext cx="15446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37606D6-66AD-4B2A-89CD-6632513FF182}" type="datetime'''Va''n,'' Mu''''''ş,'''''' Bi''tl''i''s'','' ''Hak''ka''r''i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Van, Muş, Bitlis, Hakkari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21 Dikdörtgen"/>
          <p:cNvSpPr/>
          <p:nvPr>
            <p:custDataLst>
              <p:tags r:id="rId14"/>
            </p:custDataLst>
          </p:nvPr>
        </p:nvSpPr>
        <p:spPr bwMode="auto">
          <a:xfrm>
            <a:off x="2355850" y="4900613"/>
            <a:ext cx="10477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B5D7181-5918-4A7A-9143-AD9910F24B2A}" type="datetime'K''''o''n''''''y''a'''''''','' ''''K''ar''a''''ma''''''''n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Konya, Karaman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20 Dikdörtgen"/>
          <p:cNvSpPr/>
          <p:nvPr>
            <p:custDataLst>
              <p:tags r:id="rId15"/>
            </p:custDataLst>
          </p:nvPr>
        </p:nvSpPr>
        <p:spPr bwMode="auto">
          <a:xfrm>
            <a:off x="2951162" y="4748213"/>
            <a:ext cx="4524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37A04AD-7432-4E8A-8A77-9B9D807EEE1A}" type="datetime'''A''''''n''ka''''''''''''''''''''r''''''''''''''a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Ankara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20" name="19 Dikdörtgen"/>
          <p:cNvSpPr/>
          <p:nvPr>
            <p:custDataLst>
              <p:tags r:id="rId16"/>
            </p:custDataLst>
          </p:nvPr>
        </p:nvSpPr>
        <p:spPr bwMode="auto">
          <a:xfrm>
            <a:off x="1860550" y="4600575"/>
            <a:ext cx="15430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7A4A0FC-3D86-4D2A-827C-29A576D345A2}" type="datetime'An''ta''lya, I''''''s''p''''''a''rta'''''','' Burdu''''r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Antalya, Isparta, Burdur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18 Dikdörtgen"/>
          <p:cNvSpPr/>
          <p:nvPr>
            <p:custDataLst>
              <p:tags r:id="rId17"/>
            </p:custDataLst>
          </p:nvPr>
        </p:nvSpPr>
        <p:spPr bwMode="auto">
          <a:xfrm>
            <a:off x="2070100" y="4452938"/>
            <a:ext cx="13335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EB1CA55-4C16-4F18-A2CD-11D4237B26AB}" type="datetime'A''''y''''d''''ın'''''''''','' Denizli, ''''Mu''ğ''''''''la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Aydın, Denizli, Muğla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17 Dikdörtgen"/>
          <p:cNvSpPr/>
          <p:nvPr>
            <p:custDataLst>
              <p:tags r:id="rId18"/>
            </p:custDataLst>
          </p:nvPr>
        </p:nvSpPr>
        <p:spPr bwMode="auto">
          <a:xfrm>
            <a:off x="2925762" y="4300538"/>
            <a:ext cx="4778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86DB763-1112-4D37-8AE5-34ABE857E372}" type="datetime'''''T''''''''ü''r''''''''''k''''i''''''''''''''''''''''y''e'">
              <a:rPr lang="en-US" sz="1000" smtClean="0">
                <a:solidFill>
                  <a:srgbClr val="FF0000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Türkiye</a:t>
            </a:fld>
            <a:endParaRPr lang="en-US" sz="100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17" name="16 Dikdörtgen"/>
          <p:cNvSpPr/>
          <p:nvPr>
            <p:custDataLst>
              <p:tags r:id="rId19"/>
            </p:custDataLst>
          </p:nvPr>
        </p:nvSpPr>
        <p:spPr bwMode="auto">
          <a:xfrm>
            <a:off x="2867025" y="4148138"/>
            <a:ext cx="5365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EEBB4C1-B31A-4391-AF6E-A917BB3E4F36}" type="datetime'''''İ''''''''''''''''''''s''''''''t''anb''''''''''u''''''''l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İstanbul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6" name="15 Dikdörtgen"/>
          <p:cNvSpPr/>
          <p:nvPr>
            <p:custDataLst>
              <p:tags r:id="rId20"/>
            </p:custDataLst>
          </p:nvPr>
        </p:nvSpPr>
        <p:spPr bwMode="auto">
          <a:xfrm>
            <a:off x="555625" y="4000500"/>
            <a:ext cx="28479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4E97BE7-A5F0-4F35-BA24-80B02F78BEAD}" type="datetime'''Kırıkkale, Ak''saray'', N''iğd''e, Nevşehir, Kır''ş''ehir 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Kırıkkale, Aksaray, Niğde, Nevşehir, Kırşehir 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14 Dikdörtgen"/>
          <p:cNvSpPr/>
          <p:nvPr>
            <p:custDataLst>
              <p:tags r:id="rId21"/>
            </p:custDataLst>
          </p:nvPr>
        </p:nvSpPr>
        <p:spPr bwMode="auto">
          <a:xfrm>
            <a:off x="1778000" y="3852863"/>
            <a:ext cx="16256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8CB59C7-45EB-4951-93BE-2AD44C13BDA9}" type="datetime'Ağr''ı'', Kar''''''''s,'' I''ğd''''''ır,'''' Ardahan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Ağrı, Kars, Iğdır, Ardahan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13 Dikdörtgen"/>
          <p:cNvSpPr/>
          <p:nvPr>
            <p:custDataLst>
              <p:tags r:id="rId22"/>
            </p:custDataLst>
          </p:nvPr>
        </p:nvSpPr>
        <p:spPr bwMode="auto">
          <a:xfrm>
            <a:off x="2084387" y="3700463"/>
            <a:ext cx="131921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FF30D2A-A11A-411C-BF39-3F2374B1485F}" type="datetime'''Şa''''nl''ı''''''urfa'''','' Diyarb''''a''''''kı''''''''r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Şanlıurfa, Diyarbakır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12 Dikdörtgen"/>
          <p:cNvSpPr/>
          <p:nvPr>
            <p:custDataLst>
              <p:tags r:id="rId23"/>
            </p:custDataLst>
          </p:nvPr>
        </p:nvSpPr>
        <p:spPr bwMode="auto">
          <a:xfrm>
            <a:off x="1892300" y="3552825"/>
            <a:ext cx="15113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51DDB60-5818-433C-B045-4ED7072E409F}" type="datetime'B''ur''s''a, ''Eskişeh''''''''''''ir,'' Bi''l''e''c''''ik''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Bursa, Eskişehir, Bilecik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" name="11 Dikdörtgen"/>
          <p:cNvSpPr/>
          <p:nvPr>
            <p:custDataLst>
              <p:tags r:id="rId24"/>
            </p:custDataLst>
          </p:nvPr>
        </p:nvSpPr>
        <p:spPr bwMode="auto">
          <a:xfrm>
            <a:off x="1703387" y="3405188"/>
            <a:ext cx="170021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4F75DE5-42E6-47C2-BF70-43607ABF2A28}" type="datetime'Tek''ir''''da''''''ğ'''', ''''Ed''irne, Kırk''l''''are''li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Tekirdağ, Edirne, Kırklareli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" name="10 Dikdörtgen"/>
          <p:cNvSpPr/>
          <p:nvPr>
            <p:custDataLst>
              <p:tags r:id="rId25"/>
            </p:custDataLst>
          </p:nvPr>
        </p:nvSpPr>
        <p:spPr bwMode="auto">
          <a:xfrm>
            <a:off x="1709737" y="3252788"/>
            <a:ext cx="16938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ECCB753-9A3B-44B4-9900-E5AA70AB5DE5}" type="datetime'''G''''az''i''antep'''', Adıy''''''''a''man, Ki''''''l''''is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Gaziantep, Adıyaman, Kilis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9 Dikdörtgen"/>
          <p:cNvSpPr/>
          <p:nvPr>
            <p:custDataLst>
              <p:tags r:id="rId26"/>
            </p:custDataLst>
          </p:nvPr>
        </p:nvSpPr>
        <p:spPr bwMode="auto">
          <a:xfrm>
            <a:off x="1517650" y="3105150"/>
            <a:ext cx="18859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49E6CCA-153A-4587-90A7-4CA1B0E987A3}" type="datetime'''Manisa, A''f''''yo''n'''''', Kütahya,'''''' Uşak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Manisa, Afyon, Kütahya, Uşak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8 Dikdörtgen"/>
          <p:cNvSpPr/>
          <p:nvPr>
            <p:custDataLst>
              <p:tags r:id="rId27"/>
            </p:custDataLst>
          </p:nvPr>
        </p:nvSpPr>
        <p:spPr bwMode="auto">
          <a:xfrm>
            <a:off x="2116137" y="2957513"/>
            <a:ext cx="1287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DB9C08F-F1EF-47E6-8E5B-2905606AE387}" type="datetime'''''''B''''alıke''''si''r,'' ''Ç''''ana''kk''a''l''''e''''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Balıkesir, Çanakkale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7 Dikdörtgen"/>
          <p:cNvSpPr/>
          <p:nvPr>
            <p:custDataLst>
              <p:tags r:id="rId28"/>
            </p:custDataLst>
          </p:nvPr>
        </p:nvSpPr>
        <p:spPr bwMode="auto">
          <a:xfrm>
            <a:off x="1392237" y="2805113"/>
            <a:ext cx="20113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A0C083B-D910-451E-964E-685690885610}" type="datetime'''Sam''su''''n'', Tok''a''t'', Çorum'''''''', Ama''s''y''a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Samsun, Tokat, Çorum, Amasya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6 Dikdörtgen"/>
          <p:cNvSpPr/>
          <p:nvPr>
            <p:custDataLst>
              <p:tags r:id="rId29"/>
            </p:custDataLst>
          </p:nvPr>
        </p:nvSpPr>
        <p:spPr bwMode="auto">
          <a:xfrm>
            <a:off x="282575" y="2652713"/>
            <a:ext cx="31210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5EA15E2-F191-4BAF-AA0D-111E06915625}" type="datetime'Trabzon, Ordu, Gires''un,'' ''Rize, Art''v''in, Gümü''ş''hane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Trabzon, Ordu, Giresun, Rize, Artvin, Gümüşhane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6" name="5 Dikdörtgen"/>
          <p:cNvSpPr/>
          <p:nvPr>
            <p:custDataLst>
              <p:tags r:id="rId30"/>
            </p:custDataLst>
          </p:nvPr>
        </p:nvSpPr>
        <p:spPr bwMode="auto">
          <a:xfrm>
            <a:off x="1663700" y="2505075"/>
            <a:ext cx="17399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9F83926-A1DB-43DC-969A-D350DB6F0782}" type="datetime'''E''''''rz''urum, Erzincan'''','' B''ay''b''ur''t''''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Erzurum, Erzincan, Bayburt</a:t>
            </a:fld>
            <a:endParaRPr lang="en-US" sz="1000">
              <a:solidFill>
                <a:schemeClr val="tx1"/>
              </a:solidFill>
              <a:sym typeface="+mn-lt"/>
            </a:endParaRPr>
          </a:p>
        </p:txBody>
      </p:sp>
      <p:sp>
        <p:nvSpPr>
          <p:cNvPr id="4" name="3 Dikdörtgen"/>
          <p:cNvSpPr/>
          <p:nvPr>
            <p:custDataLst>
              <p:tags r:id="rId31"/>
            </p:custDataLst>
          </p:nvPr>
        </p:nvSpPr>
        <p:spPr bwMode="auto">
          <a:xfrm>
            <a:off x="1565275" y="2357438"/>
            <a:ext cx="18383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141999-C4CF-473B-AC1B-99180A098ED2}" type="datetime'M''''ard''i''n'', ''Ba''t''ma''n, Ş''''ır''n''ak'','' Sii''rt'">
              <a:rPr lang="en-US" sz="10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Mardin, Batman, Şırnak, Siirt</a:t>
            </a:fld>
            <a:endParaRPr lang="en-US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3" name="Dikdörtgen 401"/>
          <p:cNvSpPr/>
          <p:nvPr/>
        </p:nvSpPr>
        <p:spPr>
          <a:xfrm>
            <a:off x="0" y="1631950"/>
            <a:ext cx="9144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800" b="0" dirty="0">
                <a:solidFill>
                  <a:srgbClr val="FFFFFF"/>
                </a:solidFill>
              </a:rPr>
              <a:t>Çalışan başına katma değer değişimi (Bölgesel, 2004-2011)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7543800" y="208915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Sektör içi</a:t>
            </a:r>
            <a:endParaRPr lang="tr-TR" sz="1400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7543800" y="1860550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Yapısal</a:t>
            </a:r>
            <a:endParaRPr lang="tr-TR" sz="1400" dirty="0"/>
          </a:p>
        </p:txBody>
      </p:sp>
      <p:sp>
        <p:nvSpPr>
          <p:cNvPr id="40" name="39 Dikdörtgen"/>
          <p:cNvSpPr/>
          <p:nvPr/>
        </p:nvSpPr>
        <p:spPr bwMode="auto">
          <a:xfrm>
            <a:off x="6781800" y="2165350"/>
            <a:ext cx="6858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Dikdörtgen"/>
          <p:cNvSpPr/>
          <p:nvPr/>
        </p:nvSpPr>
        <p:spPr bwMode="auto">
          <a:xfrm>
            <a:off x="6781800" y="1936750"/>
            <a:ext cx="685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Yuvarlatılmış Dikdörtgen 3"/>
          <p:cNvSpPr/>
          <p:nvPr/>
        </p:nvSpPr>
        <p:spPr bwMode="auto">
          <a:xfrm>
            <a:off x="1023937" y="5943600"/>
            <a:ext cx="4844207" cy="157163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42 Metin kutusu"/>
          <p:cNvSpPr txBox="1"/>
          <p:nvPr/>
        </p:nvSpPr>
        <p:spPr>
          <a:xfrm>
            <a:off x="6012160" y="4676775"/>
            <a:ext cx="2880320" cy="1569660"/>
          </a:xfrm>
          <a:prstGeom prst="rect">
            <a:avLst/>
          </a:prstGeom>
          <a:noFill/>
          <a:ln w="25400" cap="rnd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Son dönemde, </a:t>
            </a:r>
            <a:r>
              <a:rPr lang="tr-TR" sz="1600" dirty="0" smtClean="0"/>
              <a:t>Kocaeli’ndeki</a:t>
            </a:r>
            <a:endParaRPr lang="tr-TR" sz="1600" dirty="0" smtClean="0"/>
          </a:p>
          <a:p>
            <a:r>
              <a:rPr lang="tr-TR" sz="1600" dirty="0" smtClean="0"/>
              <a:t>sektör içinden ya da sektörler arası geçişten kaynaklanan verimlilik </a:t>
            </a:r>
            <a:r>
              <a:rPr lang="tr-TR" sz="1600" dirty="0" smtClean="0"/>
              <a:t>azalıyor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86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116 Nesne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400">
              <a:latin typeface="Tahoma"/>
              <a:cs typeface="Arial"/>
              <a:sym typeface="Tahoma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Kocaeli’nin İstanbul’a </a:t>
            </a:r>
            <a:r>
              <a:rPr lang="tr-TR" sz="3200" b="1" dirty="0" smtClean="0"/>
              <a:t>oranla verimlilik kaybı yaşadığı görülüyor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24497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Yuvarlatılmış Dikdörtgen 3"/>
          <p:cNvSpPr/>
          <p:nvPr/>
        </p:nvSpPr>
        <p:spPr bwMode="auto">
          <a:xfrm>
            <a:off x="179512" y="2743200"/>
            <a:ext cx="8534400" cy="152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d.%m.%Y&lt;/m_strFormatTime&gt;&lt;/m_precDefaultDate&gt;&lt;m_precDefaultYear/&gt;&lt;m_precDefaultQuarter/&gt;&lt;m_precDefaultMonth/&gt;&lt;m_precDefaultWeek/&gt;&lt;m_precDefaultDay/&gt;&lt;m_mruColor&gt;&lt;m_vecMRU length=&quot;2&quot;&gt;&lt;elem m_fUsage=&quot;3.67803100000000030000E+000&quot;&gt;&lt;m_ppcolschidx val=&quot;0&quot;/&gt;&lt;m_rgb r=&quot;ff&quot; g=&quot;11&quot; b=&quot;11&quot;/&gt;&lt;m_nBrightness val=&quot;0&quot;/&gt;&lt;/elem&gt;&lt;elem m_fUsage=&quot;1.53899999999999990000E+000&quot;&gt;&lt;m_ppcolschidx val=&quot;0&quot;/&gt;&lt;m_rgb r=&quot;0&quot; g=&quot;ae&quot; b=&quot;1b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Lb2Q33GkaRSblX.mLQ9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35CTfXVEy.l29wxcTj4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w_1.9u302H38w864nY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7SNUov_ECFOZr79HrSW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DEidmFFUupS7Ct.fYA_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VgUi4uDUSpx.qjueJkW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S8rkYa90.KBj6uTN0pg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InKsZLGUCdIldau74qI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t8T7Hix0KDoaklZj6Ia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t8T7Hix0KDoaklZj6I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FRxJtR_kiEz8J50Hu7M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DEidmFFUupS7Ct.fYA_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VgUi4uDUSpx.qjueJkW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S8rkYa90.KBj6uTN0p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InKsZLGUCdIldau74qI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5xaSw6FEyl1Mp7n.qxX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B1XltYL0Oa5lmrjmWhm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mC6j9JU0mG09F6qoWq4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D_IyGtrkeYqcloReZlk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OTUwMzUuoBgHHJqKJi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chSNBipUeAvPi74Xomz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5Bt7sBESUUZUXyAcCL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XHYm3oBkGmQtlqb7G91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JPusykQE2Om4ElzyJxw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IkBDZlRU.26X1v_1CC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wY40MMN0qMEZPtswgqZ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3NPFyDUa5RGBNi2hXk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KSXSiKKUST5raCUDs6w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Rrf5owl0u7wQa0gIlJ_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SzLkSZl0aKdsGP4QAYF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v4JD3uQkqDxYiNTMuXL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Xni8CVO0OAa18YeSK33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T6enHuXEC3gN3oZBZE4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R_ssgfyU6kvae3N1JdD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R_ssgfyU6kvae3N1JdD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R_ssgfyU6kvae3N1JdD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ekHKVxeUiLb7w.SU_sa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qjWwLHVU2xtmAzr88cJ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1pZko6GkSBeora0ndVA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pzAPBqLEyDCMslaIWQw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cFTWyiMkuUwqYwLZPi9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CNwMa7606USqDEyCekz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i3qoXdDEq7MB0bPi_Mg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oiklaVx0qqj0TI7wTP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usMnz.LUWpgn8yxvXzf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QqihbJwkq6fR4v8t1dF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jkzOISpkeyOI4hjhkfu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nDynOEQkWNkeTw.Z5cR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CB4TraHkeGXD8oQ4.FA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CrnJ7CrUOjSB7YQ6s4W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9HLDcfmUWU6J.LEfuQq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vu_eGPmE.cY3zMEf04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ZP8xx2bkGrqj9OXQhxO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mXVH7lYEST8h3z8JXys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EwY_66.ES5oxRYrlOfE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vtxzrOwEaZ341.cDhce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onNOFZ7kSIQIA6VXN3f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a_cCn8zk2yCZXs.Kh_W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4OSUi4z0GW4F2eSRj3w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pXxf7Vm0GJV8BR3KC25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vD3vrhMUeaELBfWq_GZ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Vudmsk0ukZpBTRkwz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WBCrq4yUiNVSujIaqv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KFWw7Llku3sp3CSrjEC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OfLEoywUCRHdEd5fFtU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qiLC0vYUiTcC0tvngXm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sa3Iyh7EyDvTRQv.aPY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ldJk3ndEOTO8.33EqYK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ACkzRcf0yCaj2ewHbMo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gOS92q9k2xtS9f6r6nD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eBBbCds02XFk97CR6u_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itnW7vk2QsKqczAdAk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Nv6M00n0qFiROEicCDk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bFg6OTNUSdCgbgFJWO1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PblkVOsEevbmthimaB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6o7Hb5V0qNQ9uoVco.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eSJSpmQUi_WWUKullyh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9X5fC9e0Oe1LWuf.KQv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5Sf6fI6EG_1JofX51a7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fuuL7_E0GO._qzC8e9F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7.AZ6iUiWZjBc4M0wY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78c9swDEOhfKgl6905q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LzO8Af4EemdLN.vALEI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diduErBUGwEcLNYMpAT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zIF_TokaubZJv66Q.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.Vp1QhhEKOzY1khDJJx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f2lSi22kexVCIKZ.G62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XAaIxISkyyQPM2KiZsh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h_q.Z7fkK82N1z9KsQ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EFcjlXzUGcu.UJLnAc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ugwdsGW0u0BhTt4BkY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tXs1HR50Gdi285_s9W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yozOTvrU6.pjznQzGx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Rgv7XFokKrYs1CF230F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9Cy9fJ.k.j5iwPZSw_6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iN6SXfG02sL3G8FZbd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pRNnoB0yox8qUmDU6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pT2PdsM0OCOPgwRVA9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eMxorxTkmL.dbcvXth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Oh6ZzXMkeNKKFd6.6L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GQtca8AUGCHwUEY9Q.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V99RmSpkqECF35Q0I7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r3GX9Wf0yCrDjCTh9a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4Yfn8T6E..G3UektFb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oRNIw3dka91i21qH_V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3cBAZ2HEuJpISlEgAJ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kTPRnDmU6Kux5.R4bx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B96T1qYUWCovQuwLED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F9ymS87EunP3nluQIp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88KoiF_0CmlM5GAYsd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qRu24onEmgb.EhPHJwS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O8YeyjX0G713zRky.n.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Rulh45GEWwPv2WjwGm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BHv55lXk.byppqd0j_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vSO1JxR0e1qrsNJ1boe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T50XO_R02UNMjDcs..D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v5L7Bw5kWKRMQwabuQ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MuwNCkQkah8fStSNk_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Bmid2fx0eTML8Qt7tbS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5JiOn2QUG4PiU4yXZp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PMXXNQzkmyozITlocud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ZF5ip3VUOs.oBRteUw4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91hJdMX0eEzBln9EDX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Y0cX0NCU6seBGfe6LY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PhFBJ_bUKzDIihA.TE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CmaxTzekO3s77dDO3K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IOOxt6y0yjRaYevvfEw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VIqlgqEU.LHs4BzG5Pr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h4e6cbMEWivE3ZUtGaq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93CJeJOkGPQMZPVtuuS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0Ewp8ScUK78_DsUIgR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sHMnIKAEisE6NiCvbu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qd5W_Qn0C0S5riyqYIx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3ezuNev0S9tFwTBj791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rXSSY.l0m_9RNk7qKc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Dk8Ze7qE6s82Mhpvz1r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PkKEpcvESITR9yyEu7E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sXbTXq70KkmA58TdC.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0h.As_do0O8FJ_CCrdo9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a18npFuUK7x9h0k7pKk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fjXGKn90SVvzd41WsVq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BAmctF1kaC8HNe5CPB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VuHTDs70Orp.giTzgK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pJaksbe0W14ndxsjbUE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B4FlPaDkysIqhREFWH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7SNUov_ECFOZr79HrS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Ss33h7NkKQrOWBzpyM9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H.UT0EDUaYodoWCPJxl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Y6WuIpEKpAEaqMJk.4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BbXZB2y0y5TZuyp7C4n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zoFb97DUixdW_AHQka4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6wSux7N06l99i.clxI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Aysq26WUGlU6Z.Druc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M0KfeJ80uHLpJwKMOJ4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YZqLIV0kmZbYw.KfNDa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7h61b61EiqcH_PwszoP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PSxjJglUaqZyMC1NrW9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cvIZiHYU2ijX5ajjK6l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1uCuSgckyCyUxsKIpOI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.GnCa5GU2Ar0agMmHFJ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VtJXz_1UCB6gm51kYB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6ee0iVbEWFx7Xm4GQvB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fEe0nnDE2PDawharWE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iFw0dubU2ShaHdtPzJ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Rm90inK0G06Pj7x9rCM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K7CuWhb0yQe3srLuXW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0ciyzO10Klrv3Xd7rJ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pJ4jfGjE2P_RVaNeRVp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zouIDNtUulMDvfWHiNl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NJt28xCEalhbilRi4hJ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ypumvlz0.yKSXZhtYiG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BFwXkxVEud1RuXJJgw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hkkrAg0kiSj8jnnBUYm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riwQ1Q4k2ClGsxAaIPj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30479</TotalTime>
  <Words>916</Words>
  <Application>Microsoft Office PowerPoint</Application>
  <PresentationFormat>Ekran Gösterisi (4:3)</PresentationFormat>
  <Paragraphs>272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Default Design</vt:lpstr>
      <vt:lpstr>think-cell Slide</vt:lpstr>
      <vt:lpstr>Çizelge</vt:lpstr>
      <vt:lpstr>Microsoft Graph Chart</vt:lpstr>
      <vt:lpstr>Makine Sektöründe Rekabetçiliğin Geliştirilmesi Projesi  Proje Tanıtım Toplantısı  Kocaeli Sanayi Odası, 15 Temmuz 2014 </vt:lpstr>
      <vt:lpstr>Çerçeve</vt:lpstr>
      <vt:lpstr>Türkiye sanayileşmiş ülkeler liginden düşüyor mu?</vt:lpstr>
      <vt:lpstr>Türkiye zaten orta gelir tuzağında Çıkış yolu: Üretimin niteliğini iyileştirmek</vt:lpstr>
      <vt:lpstr>Türkiye’nin büyümesi hem vasat hem de sanayisiz: OECD’nin en iyisi olmak yetmez</vt:lpstr>
      <vt:lpstr>İmalattan çıkış hızı endişe verici</vt:lpstr>
      <vt:lpstr>Daha az sanayi ürünü ürettiğimiz için değil üretimin niteliğini iyileştiremediğimiz için sanayisizleşiyoruz</vt:lpstr>
      <vt:lpstr>Sanayileşmiş bölgelerde verimlilik kayıpları göze çarpıyor, Kocaeli’nde de durum farlı değil</vt:lpstr>
      <vt:lpstr>Kocaeli’nin İstanbul’a oranla verimlilik kaybı yaşadığı görülüyor</vt:lpstr>
      <vt:lpstr>Kocaeli, ilk 1000 sanayi kuruluşu listesindeki şirket sayısı artıyor, sanayi İstanbul’dan Kocaeli’ne kayıyor</vt:lpstr>
      <vt:lpstr>Sonuç  Kocaeli’ndeki verimlilik sorununu çözmenin yolu, sanayinin katma değerini arttırmaktır</vt:lpstr>
      <vt:lpstr>Biz makine sektörünün önemli olduğunu düşünüyoruz. Neden?</vt:lpstr>
      <vt:lpstr>Neden makine sektörü?</vt:lpstr>
      <vt:lpstr>Hangi makine?</vt:lpstr>
      <vt:lpstr>Öncelikli sektörleri nasıl belirledik?</vt:lpstr>
      <vt:lpstr>39 alt sektöre odaklanıyoruz</vt:lpstr>
      <vt:lpstr>Üretim desenini değiştirmeden refah seviyesinde yakınsamak mümkün değil</vt:lpstr>
      <vt:lpstr>Türkiye için öncelikli 39 makine alt sektörü dünya ticaretinde gelişmiş ülkelerin öneminin azaldığı, gelişmekte olan ülkelerin payının arttığı görülmektedir</vt:lpstr>
      <vt:lpstr>Makine Sektöründe Rekabetçiliğin Geliştirilmesi Projesi, T.C. Ekonomi Bakanlığı’nın destekleriyle gerçekleştirilen bir URGE projesidir</vt:lpstr>
      <vt:lpstr>Şimdiye kadar yapılanlar</vt:lpstr>
      <vt:lpstr>1-2 Ekim 2013 tarihlerinde Denizli’deydik</vt:lpstr>
      <vt:lpstr>9-10 Ekim 2013 tarihlerinde Gaziantep’teydik</vt:lpstr>
      <vt:lpstr>7-8 Kasım 2013 tarihlerinde Kayseri’deydik</vt:lpstr>
      <vt:lpstr>6-7 Ocak 2014 tarihlerinde Konya’daydık</vt:lpstr>
      <vt:lpstr>16-17 Nisan 2014 tarihlerinde Eskişehir’deydik</vt:lpstr>
      <vt:lpstr>Firmalarla ilgili öne çıkan gözlemler</vt:lpstr>
      <vt:lpstr>İhracat performansının artmasının önündeki engeller</vt:lpstr>
      <vt:lpstr>Rekabet gücü artışının önündeki engeller firma içi unsurlarla sınırlı değil</vt:lpstr>
      <vt:lpstr>İhtiyaç analizi sonrasında, Kocaeli Sanayi Odası’nın öncülüğünde, 3 yıl boyunca düzenlenecek faaliyetlere %75 destek veriliyor (3-4 milyon TL)</vt:lpstr>
      <vt:lpstr>Sonuç </vt:lpstr>
    </vt:vector>
  </TitlesOfParts>
  <Company>TEPAV Economc Policy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Sarp Kalkan</dc:creator>
  <cp:lastModifiedBy>ASUS ZEN 23</cp:lastModifiedBy>
  <cp:revision>1059</cp:revision>
  <cp:lastPrinted>2010-12-04T11:45:39Z</cp:lastPrinted>
  <dcterms:created xsi:type="dcterms:W3CDTF">2010-12-05T21:54:05Z</dcterms:created>
  <dcterms:modified xsi:type="dcterms:W3CDTF">2014-07-15T06:49:46Z</dcterms:modified>
</cp:coreProperties>
</file>