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customXml/itemProps1.xml" ContentType="application/vnd.openxmlformats-officedocument.customXmlProperties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docProps/custom.xml" ContentType="application/vnd.openxmlformats-officedocument.custom-properties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7.xml" ContentType="application/vnd.openxmlformats-officedocument.presentationml.notesSlide+xml"/>
  <Default Extension="xlsx" ContentType="application/vnd.openxmlformats-officedocument.spreadsheetml.sheet"/>
  <Override PartName="/ppt/diagrams/data2.xml" ContentType="application/vnd.openxmlformats-officedocument.drawingml.diagramData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3.xml" ContentType="application/vnd.openxmlformats-officedocument.presentationml.notes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emf" ContentType="image/x-emf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46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51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diagrams/layout2.xml" ContentType="application/vnd.openxmlformats-officedocument.drawingml.diagramLayout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10.xml" ContentType="application/vnd.openxmlformats-officedocument.presentationml.notesSlide+xml"/>
  <Override PartName="/customXml/itemProps4.xml" ContentType="application/vnd.openxmlformats-officedocument.customXmlProperties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notesSlides/notesSlide19.xml" ContentType="application/vnd.openxmlformats-officedocument.presentationml.notesSlide+xml"/>
  <Override PartName="/ppt/notesSlides/notesSlide48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5"/>
  </p:sldMasterIdLst>
  <p:notesMasterIdLst>
    <p:notesMasterId r:id="rId59"/>
  </p:notesMasterIdLst>
  <p:handoutMasterIdLst>
    <p:handoutMasterId r:id="rId60"/>
  </p:handoutMasterIdLst>
  <p:sldIdLst>
    <p:sldId id="256" r:id="rId6"/>
    <p:sldId id="257" r:id="rId7"/>
    <p:sldId id="258" r:id="rId8"/>
    <p:sldId id="337" r:id="rId9"/>
    <p:sldId id="353" r:id="rId10"/>
    <p:sldId id="261" r:id="rId11"/>
    <p:sldId id="345" r:id="rId12"/>
    <p:sldId id="263" r:id="rId13"/>
    <p:sldId id="267" r:id="rId14"/>
    <p:sldId id="347" r:id="rId15"/>
    <p:sldId id="269" r:id="rId16"/>
    <p:sldId id="270" r:id="rId17"/>
    <p:sldId id="272" r:id="rId18"/>
    <p:sldId id="335" r:id="rId19"/>
    <p:sldId id="266" r:id="rId20"/>
    <p:sldId id="273" r:id="rId21"/>
    <p:sldId id="317" r:id="rId22"/>
    <p:sldId id="275" r:id="rId23"/>
    <p:sldId id="276" r:id="rId24"/>
    <p:sldId id="277" r:id="rId25"/>
    <p:sldId id="278" r:id="rId26"/>
    <p:sldId id="316" r:id="rId27"/>
    <p:sldId id="279" r:id="rId28"/>
    <p:sldId id="336" r:id="rId29"/>
    <p:sldId id="280" r:id="rId30"/>
    <p:sldId id="282" r:id="rId31"/>
    <p:sldId id="281" r:id="rId32"/>
    <p:sldId id="283" r:id="rId33"/>
    <p:sldId id="284" r:id="rId34"/>
    <p:sldId id="285" r:id="rId35"/>
    <p:sldId id="286" r:id="rId36"/>
    <p:sldId id="321" r:id="rId37"/>
    <p:sldId id="333" r:id="rId38"/>
    <p:sldId id="339" r:id="rId39"/>
    <p:sldId id="340" r:id="rId40"/>
    <p:sldId id="341" r:id="rId41"/>
    <p:sldId id="342" r:id="rId42"/>
    <p:sldId id="343" r:id="rId43"/>
    <p:sldId id="344" r:id="rId44"/>
    <p:sldId id="334" r:id="rId45"/>
    <p:sldId id="262" r:id="rId46"/>
    <p:sldId id="306" r:id="rId47"/>
    <p:sldId id="349" r:id="rId48"/>
    <p:sldId id="350" r:id="rId49"/>
    <p:sldId id="351" r:id="rId50"/>
    <p:sldId id="329" r:id="rId51"/>
    <p:sldId id="352" r:id="rId52"/>
    <p:sldId id="356" r:id="rId53"/>
    <p:sldId id="354" r:id="rId54"/>
    <p:sldId id="355" r:id="rId55"/>
    <p:sldId id="311" r:id="rId56"/>
    <p:sldId id="325" r:id="rId57"/>
    <p:sldId id="290" r:id="rId58"/>
  </p:sldIdLst>
  <p:sldSz cx="9144000" cy="6858000" type="screen4x3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C8451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17" autoAdjust="0"/>
    <p:restoredTop sz="81589" autoAdjust="0"/>
  </p:normalViewPr>
  <p:slideViewPr>
    <p:cSldViewPr>
      <p:cViewPr varScale="1">
        <p:scale>
          <a:sx n="88" d="100"/>
          <a:sy n="88" d="100"/>
        </p:scale>
        <p:origin x="-52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slide" Target="slides/slide34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slide" Target="slides/slide37.xml"/><Relationship Id="rId47" Type="http://schemas.openxmlformats.org/officeDocument/2006/relationships/slide" Target="slides/slide42.xml"/><Relationship Id="rId50" Type="http://schemas.openxmlformats.org/officeDocument/2006/relationships/slide" Target="slides/slide45.xml"/><Relationship Id="rId55" Type="http://schemas.openxmlformats.org/officeDocument/2006/relationships/slide" Target="slides/slide50.xml"/><Relationship Id="rId63" Type="http://schemas.openxmlformats.org/officeDocument/2006/relationships/theme" Target="theme/theme1.xml"/><Relationship Id="rId7" Type="http://schemas.openxmlformats.org/officeDocument/2006/relationships/slide" Target="slides/slide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41" Type="http://schemas.openxmlformats.org/officeDocument/2006/relationships/slide" Target="slides/slide36.xml"/><Relationship Id="rId54" Type="http://schemas.openxmlformats.org/officeDocument/2006/relationships/slide" Target="slides/slide49.xml"/><Relationship Id="rId62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slide" Target="slides/slide35.xml"/><Relationship Id="rId45" Type="http://schemas.openxmlformats.org/officeDocument/2006/relationships/slide" Target="slides/slide40.xml"/><Relationship Id="rId53" Type="http://schemas.openxmlformats.org/officeDocument/2006/relationships/slide" Target="slides/slide48.xml"/><Relationship Id="rId58" Type="http://schemas.openxmlformats.org/officeDocument/2006/relationships/slide" Target="slides/slide53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49" Type="http://schemas.openxmlformats.org/officeDocument/2006/relationships/slide" Target="slides/slide44.xml"/><Relationship Id="rId57" Type="http://schemas.openxmlformats.org/officeDocument/2006/relationships/slide" Target="slides/slide52.xml"/><Relationship Id="rId61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4" Type="http://schemas.openxmlformats.org/officeDocument/2006/relationships/slide" Target="slides/slide39.xml"/><Relationship Id="rId52" Type="http://schemas.openxmlformats.org/officeDocument/2006/relationships/slide" Target="slides/slide47.xml"/><Relationship Id="rId60" Type="http://schemas.openxmlformats.org/officeDocument/2006/relationships/handoutMaster" Target="handoutMasters/handout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slide" Target="slides/slide38.xml"/><Relationship Id="rId48" Type="http://schemas.openxmlformats.org/officeDocument/2006/relationships/slide" Target="slides/slide43.xml"/><Relationship Id="rId56" Type="http://schemas.openxmlformats.org/officeDocument/2006/relationships/slide" Target="slides/slide51.xml"/><Relationship Id="rId64" Type="http://schemas.openxmlformats.org/officeDocument/2006/relationships/tableStyles" Target="tableStyles.xml"/><Relationship Id="rId8" Type="http://schemas.openxmlformats.org/officeDocument/2006/relationships/slide" Target="slides/slide3.xml"/><Relationship Id="rId51" Type="http://schemas.openxmlformats.org/officeDocument/2006/relationships/slide" Target="slides/slide46.xml"/><Relationship Id="rId3" Type="http://schemas.openxmlformats.org/officeDocument/2006/relationships/customXml" Target="../customXml/item3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46" Type="http://schemas.openxmlformats.org/officeDocument/2006/relationships/slide" Target="slides/slide41.xml"/><Relationship Id="rId5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tr-TR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1.2557414698162782E-3"/>
          <c:y val="4.3858267716535525E-3"/>
          <c:w val="0.99736562820951724"/>
          <c:h val="0.99561417322834644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0.19838738378041801"/>
                  <c:y val="-0.10292991153883542"/>
                </c:manualLayout>
              </c:layout>
              <c:showCatName val="1"/>
              <c:showPercent val="1"/>
            </c:dLbl>
            <c:dLbl>
              <c:idx val="1"/>
              <c:layout>
                <c:manualLayout>
                  <c:x val="8.5561857733885291E-2"/>
                  <c:y val="-9.4965004374453696E-2"/>
                </c:manualLayout>
              </c:layout>
              <c:showCatName val="1"/>
              <c:showPercent val="1"/>
            </c:dLbl>
            <c:dLbl>
              <c:idx val="2"/>
              <c:layout>
                <c:manualLayout>
                  <c:x val="0.17103483158355209"/>
                  <c:y val="0.12618560179977487"/>
                </c:manualLayout>
              </c:layout>
              <c:showCatName val="1"/>
              <c:showPercent val="1"/>
            </c:dLbl>
            <c:dLbl>
              <c:idx val="3"/>
              <c:layout>
                <c:manualLayout>
                  <c:x val="9.9201935695538063E-2"/>
                  <c:y val="3.5920509936257972E-4"/>
                </c:manualLayout>
              </c:layout>
              <c:tx>
                <c:rich>
                  <a:bodyPr/>
                  <a:lstStyle/>
                  <a:p>
                    <a:pPr>
                      <a:defRPr lang="tr-TR" sz="1200" b="1" noProof="0"/>
                    </a:pPr>
                    <a:r>
                      <a:rPr lang="tr-TR" sz="1100" noProof="0" dirty="0"/>
                      <a:t>Güney Amerika</a:t>
                    </a:r>
                    <a:r>
                      <a:rPr lang="tr-TR" sz="1200" noProof="0" dirty="0"/>
                      <a:t>
1%</a:t>
                    </a:r>
                  </a:p>
                </c:rich>
              </c:tx>
              <c:spPr/>
              <c:showCatName val="1"/>
              <c:showPercent val="1"/>
            </c:dLbl>
            <c:dLbl>
              <c:idx val="4"/>
              <c:layout>
                <c:manualLayout>
                  <c:x val="0.15612905378353134"/>
                  <c:y val="-2.9884806065908452E-3"/>
                </c:manualLayout>
              </c:layout>
              <c:showCatName val="1"/>
              <c:showPercent val="1"/>
            </c:dLbl>
            <c:dLbl>
              <c:idx val="5"/>
              <c:layout>
                <c:manualLayout>
                  <c:x val="-1.6404421904889086E-2"/>
                  <c:y val="-4.1029730254032191E-2"/>
                </c:manualLayout>
              </c:layout>
              <c:showCatName val="1"/>
              <c:showPercent val="1"/>
            </c:dLbl>
            <c:dLbl>
              <c:idx val="6"/>
              <c:layout>
                <c:manualLayout>
                  <c:x val="1.1661995640375528E-2"/>
                  <c:y val="-5.0850404842109058E-2"/>
                </c:manualLayout>
              </c:layout>
              <c:showCatName val="1"/>
              <c:showPercent val="1"/>
            </c:dLbl>
            <c:dLbl>
              <c:idx val="7"/>
              <c:layout>
                <c:manualLayout>
                  <c:x val="1.6710151697139661E-2"/>
                  <c:y val="-3.5012887867816943E-2"/>
                </c:manualLayout>
              </c:layout>
              <c:showCatName val="1"/>
              <c:showPercent val="1"/>
            </c:dLbl>
            <c:txPr>
              <a:bodyPr/>
              <a:lstStyle/>
              <a:p>
                <a:pPr>
                  <a:defRPr sz="1200" b="1"/>
                </a:pPr>
                <a:endParaRPr lang="tr-TR"/>
              </a:p>
            </c:txPr>
            <c:showCatName val="1"/>
            <c:showPercent val="1"/>
            <c:showLeaderLines val="1"/>
          </c:dLbls>
          <c:cat>
            <c:strRef>
              <c:f>Sheet1!$A$2:$A$5</c:f>
              <c:strCache>
                <c:ptCount val="4"/>
                <c:pt idx="0">
                  <c:v>Afrika</c:v>
                </c:pt>
                <c:pt idx="1">
                  <c:v>Asya</c:v>
                </c:pt>
                <c:pt idx="2">
                  <c:v>Avrupa</c:v>
                </c:pt>
                <c:pt idx="3">
                  <c:v>Güney Amerika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44</c:v>
                </c:pt>
                <c:pt idx="1">
                  <c:v>14</c:v>
                </c:pt>
                <c:pt idx="2">
                  <c:v>11</c:v>
                </c:pt>
                <c:pt idx="3">
                  <c:v>1</c:v>
                </c:pt>
              </c:numCache>
            </c:numRef>
          </c:val>
        </c:ser>
        <c:dLbls>
          <c:showPercent val="1"/>
        </c:dLbls>
      </c:pie3DChart>
    </c:plotArea>
    <c:plotVisOnly val="1"/>
  </c:chart>
  <c:txPr>
    <a:bodyPr/>
    <a:lstStyle/>
    <a:p>
      <a:pPr>
        <a:defRPr sz="1800"/>
      </a:pPr>
      <a:endParaRPr lang="tr-TR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tr-TR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0.10491282339707535"/>
          <c:y val="6.7344706911636298E-2"/>
          <c:w val="0.85244637523757805"/>
          <c:h val="0.9326552012588738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0.21338514797719313"/>
                  <c:y val="3.513330425664201E-2"/>
                </c:manualLayout>
              </c:layout>
              <c:showCatName val="1"/>
              <c:showPercent val="1"/>
            </c:dLbl>
            <c:dLbl>
              <c:idx val="3"/>
              <c:layout>
                <c:manualLayout>
                  <c:x val="0.15577475542829874"/>
                  <c:y val="2.5378558449424679E-3"/>
                </c:manualLayout>
              </c:layout>
              <c:showCatName val="1"/>
              <c:showPercent val="1"/>
            </c:dLbl>
            <c:txPr>
              <a:bodyPr/>
              <a:lstStyle/>
              <a:p>
                <a:pPr>
                  <a:defRPr sz="1200" b="1"/>
                </a:pPr>
                <a:endParaRPr lang="tr-TR"/>
              </a:p>
            </c:txPr>
            <c:showCatName val="1"/>
            <c:showPercent val="1"/>
            <c:showLeaderLines val="1"/>
          </c:dLbls>
          <c:cat>
            <c:strRef>
              <c:f>Sheet1!$A$2:$A$5</c:f>
              <c:strCache>
                <c:ptCount val="4"/>
                <c:pt idx="0">
                  <c:v>Asya</c:v>
                </c:pt>
                <c:pt idx="1">
                  <c:v>Avrupa</c:v>
                </c:pt>
                <c:pt idx="2">
                  <c:v>Afrika</c:v>
                </c:pt>
                <c:pt idx="3">
                  <c:v>Güney Amerika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11</c:v>
                </c:pt>
                <c:pt idx="1">
                  <c:v>4</c:v>
                </c:pt>
                <c:pt idx="2">
                  <c:v>7</c:v>
                </c:pt>
                <c:pt idx="3">
                  <c:v>1</c:v>
                </c:pt>
              </c:numCache>
            </c:numRef>
          </c:val>
        </c:ser>
        <c:dLbls>
          <c:showPercent val="1"/>
        </c:dLbls>
      </c:pie3DChart>
    </c:plotArea>
    <c:plotVisOnly val="1"/>
  </c:chart>
  <c:txPr>
    <a:bodyPr/>
    <a:lstStyle/>
    <a:p>
      <a:pPr>
        <a:defRPr sz="1800"/>
      </a:pPr>
      <a:endParaRPr lang="tr-TR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A7332F5-2D89-4D98-B98C-1A1F3038F8FE}" type="doc">
      <dgm:prSet loTypeId="urn:microsoft.com/office/officeart/2005/8/layout/vList2" loCatId="list" qsTypeId="urn:microsoft.com/office/officeart/2005/8/quickstyle/3d3" qsCatId="3D" csTypeId="urn:microsoft.com/office/officeart/2005/8/colors/accent2_5" csCatId="accent2" phldr="1"/>
      <dgm:spPr/>
      <dgm:t>
        <a:bodyPr/>
        <a:lstStyle/>
        <a:p>
          <a:endParaRPr lang="tr-TR"/>
        </a:p>
      </dgm:t>
    </dgm:pt>
    <dgm:pt modelId="{A49E89C9-D004-4CB2-BB4E-355ACC9148A6}">
      <dgm:prSet phldrT="[Text]" custT="1"/>
      <dgm:spPr/>
      <dgm:t>
        <a:bodyPr/>
        <a:lstStyle/>
        <a:p>
          <a:pPr algn="ctr"/>
          <a:r>
            <a:rPr lang="tr-TR" sz="2200" b="1" dirty="0" smtClean="0">
              <a:latin typeface="Times New Roman" pitchFamily="18" charset="0"/>
              <a:cs typeface="Times New Roman" pitchFamily="18" charset="0"/>
            </a:rPr>
            <a:t>İhracatın Geliştirilmesi</a:t>
          </a:r>
          <a:endParaRPr lang="tr-TR" sz="2200" b="1" dirty="0">
            <a:latin typeface="Times New Roman" pitchFamily="18" charset="0"/>
            <a:cs typeface="Times New Roman" pitchFamily="18" charset="0"/>
          </a:endParaRPr>
        </a:p>
      </dgm:t>
    </dgm:pt>
    <dgm:pt modelId="{7163C5DC-2B87-477C-ADA3-C8D49334A59E}" type="parTrans" cxnId="{C2342E0E-FE1C-49F0-919E-3D45ED415EC7}">
      <dgm:prSet/>
      <dgm:spPr/>
      <dgm:t>
        <a:bodyPr/>
        <a:lstStyle/>
        <a:p>
          <a:pPr algn="ctr"/>
          <a:endParaRPr lang="tr-TR" sz="2200">
            <a:latin typeface="Times New Roman" pitchFamily="18" charset="0"/>
            <a:cs typeface="Times New Roman" pitchFamily="18" charset="0"/>
          </a:endParaRPr>
        </a:p>
      </dgm:t>
    </dgm:pt>
    <dgm:pt modelId="{61955E46-9265-4AF1-91DE-C92F5132726A}" type="sibTrans" cxnId="{C2342E0E-FE1C-49F0-919E-3D45ED415EC7}">
      <dgm:prSet/>
      <dgm:spPr/>
      <dgm:t>
        <a:bodyPr/>
        <a:lstStyle/>
        <a:p>
          <a:pPr algn="ctr"/>
          <a:endParaRPr lang="tr-TR" sz="2200">
            <a:latin typeface="Times New Roman" pitchFamily="18" charset="0"/>
            <a:cs typeface="Times New Roman" pitchFamily="18" charset="0"/>
          </a:endParaRPr>
        </a:p>
      </dgm:t>
    </dgm:pt>
    <dgm:pt modelId="{B9A5A805-97F2-45AB-9C1C-D2672D074036}">
      <dgm:prSet phldrT="[Text]" custT="1"/>
      <dgm:spPr/>
      <dgm:t>
        <a:bodyPr/>
        <a:lstStyle/>
        <a:p>
          <a:pPr algn="ctr"/>
          <a:r>
            <a:rPr lang="tr-TR" sz="2200" b="1" dirty="0" smtClean="0">
              <a:latin typeface="Times New Roman" pitchFamily="18" charset="0"/>
              <a:cs typeface="Times New Roman" pitchFamily="18" charset="0"/>
            </a:rPr>
            <a:t>İhraç Ürünlerinin Çeşitlendirilmesi</a:t>
          </a:r>
          <a:endParaRPr lang="tr-TR" sz="2200" b="1" dirty="0">
            <a:latin typeface="Times New Roman" pitchFamily="18" charset="0"/>
            <a:cs typeface="Times New Roman" pitchFamily="18" charset="0"/>
          </a:endParaRPr>
        </a:p>
      </dgm:t>
    </dgm:pt>
    <dgm:pt modelId="{86D28B3E-8D60-4A8C-8905-589CC78791B8}" type="parTrans" cxnId="{E192F037-87AE-40FE-AEA8-CBCA74739F79}">
      <dgm:prSet/>
      <dgm:spPr/>
      <dgm:t>
        <a:bodyPr/>
        <a:lstStyle/>
        <a:p>
          <a:pPr algn="ctr"/>
          <a:endParaRPr lang="tr-TR" sz="2200">
            <a:latin typeface="Times New Roman" pitchFamily="18" charset="0"/>
            <a:cs typeface="Times New Roman" pitchFamily="18" charset="0"/>
          </a:endParaRPr>
        </a:p>
      </dgm:t>
    </dgm:pt>
    <dgm:pt modelId="{2A612F5B-6892-4028-962E-E8B3FF2F5A29}" type="sibTrans" cxnId="{E192F037-87AE-40FE-AEA8-CBCA74739F79}">
      <dgm:prSet/>
      <dgm:spPr/>
      <dgm:t>
        <a:bodyPr/>
        <a:lstStyle/>
        <a:p>
          <a:pPr algn="ctr"/>
          <a:endParaRPr lang="tr-TR" sz="2200">
            <a:latin typeface="Times New Roman" pitchFamily="18" charset="0"/>
            <a:cs typeface="Times New Roman" pitchFamily="18" charset="0"/>
          </a:endParaRPr>
        </a:p>
      </dgm:t>
    </dgm:pt>
    <dgm:pt modelId="{D8D4DBB0-A858-4D91-B8BC-A6825E857CAA}">
      <dgm:prSet phldrT="[Text]" custT="1"/>
      <dgm:spPr/>
      <dgm:t>
        <a:bodyPr/>
        <a:lstStyle/>
        <a:p>
          <a:pPr algn="ctr"/>
          <a:r>
            <a:rPr lang="tr-TR" sz="2200" b="1" dirty="0" smtClean="0">
              <a:latin typeface="Times New Roman" pitchFamily="18" charset="0"/>
              <a:cs typeface="Times New Roman" pitchFamily="18" charset="0"/>
            </a:rPr>
            <a:t>İhracatta Pazar Payı Artışı</a:t>
          </a:r>
          <a:endParaRPr lang="tr-TR" sz="2200" b="1" dirty="0">
            <a:latin typeface="Times New Roman" pitchFamily="18" charset="0"/>
            <a:cs typeface="Times New Roman" pitchFamily="18" charset="0"/>
          </a:endParaRPr>
        </a:p>
      </dgm:t>
    </dgm:pt>
    <dgm:pt modelId="{30F14E3E-E2E4-4ECC-9109-9F4EF1543A23}" type="parTrans" cxnId="{F57AD8E3-B56E-4268-8492-AFAB38720F7D}">
      <dgm:prSet/>
      <dgm:spPr/>
      <dgm:t>
        <a:bodyPr/>
        <a:lstStyle/>
        <a:p>
          <a:pPr algn="ctr"/>
          <a:endParaRPr lang="tr-TR" sz="2200">
            <a:latin typeface="Times New Roman" pitchFamily="18" charset="0"/>
            <a:cs typeface="Times New Roman" pitchFamily="18" charset="0"/>
          </a:endParaRPr>
        </a:p>
      </dgm:t>
    </dgm:pt>
    <dgm:pt modelId="{2E4E9727-763C-4BCD-B67E-2A574795CD65}" type="sibTrans" cxnId="{F57AD8E3-B56E-4268-8492-AFAB38720F7D}">
      <dgm:prSet/>
      <dgm:spPr/>
      <dgm:t>
        <a:bodyPr/>
        <a:lstStyle/>
        <a:p>
          <a:pPr algn="ctr"/>
          <a:endParaRPr lang="tr-TR" sz="2200">
            <a:latin typeface="Times New Roman" pitchFamily="18" charset="0"/>
            <a:cs typeface="Times New Roman" pitchFamily="18" charset="0"/>
          </a:endParaRPr>
        </a:p>
      </dgm:t>
    </dgm:pt>
    <dgm:pt modelId="{C59418FE-983F-4802-8F70-C0A06848E260}">
      <dgm:prSet phldrT="[Text]" custT="1"/>
      <dgm:spPr/>
      <dgm:t>
        <a:bodyPr/>
        <a:lstStyle/>
        <a:p>
          <a:pPr algn="ctr"/>
          <a:r>
            <a:rPr lang="tr-TR" sz="2200" b="1" dirty="0" smtClean="0">
              <a:latin typeface="Times New Roman" pitchFamily="18" charset="0"/>
              <a:cs typeface="Times New Roman" pitchFamily="18" charset="0"/>
            </a:rPr>
            <a:t>İhracatçılarımıza Rekabet Gücü Kazandırmak</a:t>
          </a:r>
          <a:endParaRPr lang="tr-TR" sz="2200" b="1" dirty="0">
            <a:latin typeface="Times New Roman" pitchFamily="18" charset="0"/>
            <a:cs typeface="Times New Roman" pitchFamily="18" charset="0"/>
          </a:endParaRPr>
        </a:p>
      </dgm:t>
    </dgm:pt>
    <dgm:pt modelId="{4F5A3B53-C7F6-406B-802C-C1E5CB562E37}" type="parTrans" cxnId="{30BE865A-F6CB-422B-843C-D7CE5A40BBCC}">
      <dgm:prSet/>
      <dgm:spPr/>
      <dgm:t>
        <a:bodyPr/>
        <a:lstStyle/>
        <a:p>
          <a:pPr algn="ctr"/>
          <a:endParaRPr lang="tr-TR" sz="2200">
            <a:latin typeface="Times New Roman" pitchFamily="18" charset="0"/>
            <a:cs typeface="Times New Roman" pitchFamily="18" charset="0"/>
          </a:endParaRPr>
        </a:p>
      </dgm:t>
    </dgm:pt>
    <dgm:pt modelId="{05CCDD02-899A-48B2-ACE2-E9D726D2F943}" type="sibTrans" cxnId="{30BE865A-F6CB-422B-843C-D7CE5A40BBCC}">
      <dgm:prSet/>
      <dgm:spPr/>
      <dgm:t>
        <a:bodyPr/>
        <a:lstStyle/>
        <a:p>
          <a:pPr algn="ctr"/>
          <a:endParaRPr lang="tr-TR" sz="2200">
            <a:latin typeface="Times New Roman" pitchFamily="18" charset="0"/>
            <a:cs typeface="Times New Roman" pitchFamily="18" charset="0"/>
          </a:endParaRPr>
        </a:p>
      </dgm:t>
    </dgm:pt>
    <dgm:pt modelId="{74920D4C-8BCB-45DB-B65D-D5116B708774}">
      <dgm:prSet phldrT="[Text]" custT="1"/>
      <dgm:spPr/>
      <dgm:t>
        <a:bodyPr/>
        <a:lstStyle/>
        <a:p>
          <a:pPr algn="ctr"/>
          <a:r>
            <a:rPr lang="tr-TR" sz="2200" b="1" dirty="0" smtClean="0">
              <a:latin typeface="Times New Roman" pitchFamily="18" charset="0"/>
              <a:cs typeface="Times New Roman" pitchFamily="18" charset="0"/>
            </a:rPr>
            <a:t>İhracatçılarımıza Güvence Sağlamak</a:t>
          </a:r>
          <a:endParaRPr lang="tr-TR" sz="2200" b="1" dirty="0">
            <a:latin typeface="Times New Roman" pitchFamily="18" charset="0"/>
            <a:cs typeface="Times New Roman" pitchFamily="18" charset="0"/>
          </a:endParaRPr>
        </a:p>
      </dgm:t>
    </dgm:pt>
    <dgm:pt modelId="{7F975288-7D58-46A5-B3C1-2012FD4CF7F5}" type="parTrans" cxnId="{A46F2ED3-EE01-4957-9166-21FD226CD320}">
      <dgm:prSet/>
      <dgm:spPr/>
      <dgm:t>
        <a:bodyPr/>
        <a:lstStyle/>
        <a:p>
          <a:pPr algn="ctr"/>
          <a:endParaRPr lang="tr-TR" sz="2200">
            <a:latin typeface="Times New Roman" pitchFamily="18" charset="0"/>
            <a:cs typeface="Times New Roman" pitchFamily="18" charset="0"/>
          </a:endParaRPr>
        </a:p>
      </dgm:t>
    </dgm:pt>
    <dgm:pt modelId="{A258B628-B28F-4D83-ABFD-B71D86070FCE}" type="sibTrans" cxnId="{A46F2ED3-EE01-4957-9166-21FD226CD320}">
      <dgm:prSet/>
      <dgm:spPr/>
      <dgm:t>
        <a:bodyPr/>
        <a:lstStyle/>
        <a:p>
          <a:pPr algn="ctr"/>
          <a:endParaRPr lang="tr-TR" sz="2200">
            <a:latin typeface="Times New Roman" pitchFamily="18" charset="0"/>
            <a:cs typeface="Times New Roman" pitchFamily="18" charset="0"/>
          </a:endParaRPr>
        </a:p>
      </dgm:t>
    </dgm:pt>
    <dgm:pt modelId="{9D6BA4B2-2254-4E9E-A8EF-E1A5E6BEA874}" type="pres">
      <dgm:prSet presAssocID="{5A7332F5-2D89-4D98-B98C-1A1F3038F8F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3E13115A-E4AF-47A3-B402-CEA5F5143723}" type="pres">
      <dgm:prSet presAssocID="{A49E89C9-D004-4CB2-BB4E-355ACC9148A6}" presName="parentText" presStyleLbl="node1" presStyleIdx="0" presStyleCnt="5" custLinFactNeighborY="-71063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A54AE78-E98D-42C2-85AD-3BD0FDBD9A2F}" type="pres">
      <dgm:prSet presAssocID="{61955E46-9265-4AF1-91DE-C92F5132726A}" presName="spacer" presStyleCnt="0"/>
      <dgm:spPr/>
      <dgm:t>
        <a:bodyPr/>
        <a:lstStyle/>
        <a:p>
          <a:endParaRPr lang="tr-TR"/>
        </a:p>
      </dgm:t>
    </dgm:pt>
    <dgm:pt modelId="{5606A1DB-31E4-44A7-8379-81B4F2A836E7}" type="pres">
      <dgm:prSet presAssocID="{B9A5A805-97F2-45AB-9C1C-D2672D074036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C54941F-5506-44C7-90E4-399CBFD3D0D2}" type="pres">
      <dgm:prSet presAssocID="{2A612F5B-6892-4028-962E-E8B3FF2F5A29}" presName="spacer" presStyleCnt="0"/>
      <dgm:spPr/>
      <dgm:t>
        <a:bodyPr/>
        <a:lstStyle/>
        <a:p>
          <a:endParaRPr lang="tr-TR"/>
        </a:p>
      </dgm:t>
    </dgm:pt>
    <dgm:pt modelId="{A6DE422B-4010-4B60-8C3B-D4BA0BF6A22E}" type="pres">
      <dgm:prSet presAssocID="{D8D4DBB0-A858-4D91-B8BC-A6825E857CAA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8E94DE7-AEF3-4B3F-9640-1970CBE27985}" type="pres">
      <dgm:prSet presAssocID="{2E4E9727-763C-4BCD-B67E-2A574795CD65}" presName="spacer" presStyleCnt="0"/>
      <dgm:spPr/>
      <dgm:t>
        <a:bodyPr/>
        <a:lstStyle/>
        <a:p>
          <a:endParaRPr lang="tr-TR"/>
        </a:p>
      </dgm:t>
    </dgm:pt>
    <dgm:pt modelId="{3FAAF01E-BD7B-4AC6-B825-442D8D154229}" type="pres">
      <dgm:prSet presAssocID="{C59418FE-983F-4802-8F70-C0A06848E260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70B56CD-9B55-4FD2-8837-A7921763F7E8}" type="pres">
      <dgm:prSet presAssocID="{05CCDD02-899A-48B2-ACE2-E9D726D2F943}" presName="spacer" presStyleCnt="0"/>
      <dgm:spPr/>
      <dgm:t>
        <a:bodyPr/>
        <a:lstStyle/>
        <a:p>
          <a:endParaRPr lang="tr-TR"/>
        </a:p>
      </dgm:t>
    </dgm:pt>
    <dgm:pt modelId="{1BB50A34-1EF1-4113-9103-F722DE96664E}" type="pres">
      <dgm:prSet presAssocID="{74920D4C-8BCB-45DB-B65D-D5116B708774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30BE865A-F6CB-422B-843C-D7CE5A40BBCC}" srcId="{5A7332F5-2D89-4D98-B98C-1A1F3038F8FE}" destId="{C59418FE-983F-4802-8F70-C0A06848E260}" srcOrd="3" destOrd="0" parTransId="{4F5A3B53-C7F6-406B-802C-C1E5CB562E37}" sibTransId="{05CCDD02-899A-48B2-ACE2-E9D726D2F943}"/>
    <dgm:cxn modelId="{A46F2ED3-EE01-4957-9166-21FD226CD320}" srcId="{5A7332F5-2D89-4D98-B98C-1A1F3038F8FE}" destId="{74920D4C-8BCB-45DB-B65D-D5116B708774}" srcOrd="4" destOrd="0" parTransId="{7F975288-7D58-46A5-B3C1-2012FD4CF7F5}" sibTransId="{A258B628-B28F-4D83-ABFD-B71D86070FCE}"/>
    <dgm:cxn modelId="{288B666D-92DA-48BD-9F2E-FA4BFB445064}" type="presOf" srcId="{74920D4C-8BCB-45DB-B65D-D5116B708774}" destId="{1BB50A34-1EF1-4113-9103-F722DE96664E}" srcOrd="0" destOrd="0" presId="urn:microsoft.com/office/officeart/2005/8/layout/vList2"/>
    <dgm:cxn modelId="{F57AD8E3-B56E-4268-8492-AFAB38720F7D}" srcId="{5A7332F5-2D89-4D98-B98C-1A1F3038F8FE}" destId="{D8D4DBB0-A858-4D91-B8BC-A6825E857CAA}" srcOrd="2" destOrd="0" parTransId="{30F14E3E-E2E4-4ECC-9109-9F4EF1543A23}" sibTransId="{2E4E9727-763C-4BCD-B67E-2A574795CD65}"/>
    <dgm:cxn modelId="{480C9837-4A5A-44D4-8767-07479FF6E908}" type="presOf" srcId="{B9A5A805-97F2-45AB-9C1C-D2672D074036}" destId="{5606A1DB-31E4-44A7-8379-81B4F2A836E7}" srcOrd="0" destOrd="0" presId="urn:microsoft.com/office/officeart/2005/8/layout/vList2"/>
    <dgm:cxn modelId="{F1DAAAA4-B8C4-4EFC-8F06-A3EFADD66131}" type="presOf" srcId="{C59418FE-983F-4802-8F70-C0A06848E260}" destId="{3FAAF01E-BD7B-4AC6-B825-442D8D154229}" srcOrd="0" destOrd="0" presId="urn:microsoft.com/office/officeart/2005/8/layout/vList2"/>
    <dgm:cxn modelId="{C2342E0E-FE1C-49F0-919E-3D45ED415EC7}" srcId="{5A7332F5-2D89-4D98-B98C-1A1F3038F8FE}" destId="{A49E89C9-D004-4CB2-BB4E-355ACC9148A6}" srcOrd="0" destOrd="0" parTransId="{7163C5DC-2B87-477C-ADA3-C8D49334A59E}" sibTransId="{61955E46-9265-4AF1-91DE-C92F5132726A}"/>
    <dgm:cxn modelId="{BB1109AC-B468-4756-9509-592429683972}" type="presOf" srcId="{A49E89C9-D004-4CB2-BB4E-355ACC9148A6}" destId="{3E13115A-E4AF-47A3-B402-CEA5F5143723}" srcOrd="0" destOrd="0" presId="urn:microsoft.com/office/officeart/2005/8/layout/vList2"/>
    <dgm:cxn modelId="{29EFBC9B-BF82-450C-8E4E-91EC9DFA2B42}" type="presOf" srcId="{5A7332F5-2D89-4D98-B98C-1A1F3038F8FE}" destId="{9D6BA4B2-2254-4E9E-A8EF-E1A5E6BEA874}" srcOrd="0" destOrd="0" presId="urn:microsoft.com/office/officeart/2005/8/layout/vList2"/>
    <dgm:cxn modelId="{E192F037-87AE-40FE-AEA8-CBCA74739F79}" srcId="{5A7332F5-2D89-4D98-B98C-1A1F3038F8FE}" destId="{B9A5A805-97F2-45AB-9C1C-D2672D074036}" srcOrd="1" destOrd="0" parTransId="{86D28B3E-8D60-4A8C-8905-589CC78791B8}" sibTransId="{2A612F5B-6892-4028-962E-E8B3FF2F5A29}"/>
    <dgm:cxn modelId="{09ED8CEF-6F92-480D-9C1C-4F64D787B318}" type="presOf" srcId="{D8D4DBB0-A858-4D91-B8BC-A6825E857CAA}" destId="{A6DE422B-4010-4B60-8C3B-D4BA0BF6A22E}" srcOrd="0" destOrd="0" presId="urn:microsoft.com/office/officeart/2005/8/layout/vList2"/>
    <dgm:cxn modelId="{1E98C094-E6C5-475B-937F-555FBCC9D089}" type="presParOf" srcId="{9D6BA4B2-2254-4E9E-A8EF-E1A5E6BEA874}" destId="{3E13115A-E4AF-47A3-B402-CEA5F5143723}" srcOrd="0" destOrd="0" presId="urn:microsoft.com/office/officeart/2005/8/layout/vList2"/>
    <dgm:cxn modelId="{19B23D60-B1F8-47A8-91E5-3C229AC8C810}" type="presParOf" srcId="{9D6BA4B2-2254-4E9E-A8EF-E1A5E6BEA874}" destId="{2A54AE78-E98D-42C2-85AD-3BD0FDBD9A2F}" srcOrd="1" destOrd="0" presId="urn:microsoft.com/office/officeart/2005/8/layout/vList2"/>
    <dgm:cxn modelId="{176AAEAA-912A-4321-A3DA-99C9227991CD}" type="presParOf" srcId="{9D6BA4B2-2254-4E9E-A8EF-E1A5E6BEA874}" destId="{5606A1DB-31E4-44A7-8379-81B4F2A836E7}" srcOrd="2" destOrd="0" presId="urn:microsoft.com/office/officeart/2005/8/layout/vList2"/>
    <dgm:cxn modelId="{CA6D82CE-C4FE-44EB-8E11-39270621BD88}" type="presParOf" srcId="{9D6BA4B2-2254-4E9E-A8EF-E1A5E6BEA874}" destId="{1C54941F-5506-44C7-90E4-399CBFD3D0D2}" srcOrd="3" destOrd="0" presId="urn:microsoft.com/office/officeart/2005/8/layout/vList2"/>
    <dgm:cxn modelId="{7D116672-13E2-4B91-8677-7A3BD7024BD9}" type="presParOf" srcId="{9D6BA4B2-2254-4E9E-A8EF-E1A5E6BEA874}" destId="{A6DE422B-4010-4B60-8C3B-D4BA0BF6A22E}" srcOrd="4" destOrd="0" presId="urn:microsoft.com/office/officeart/2005/8/layout/vList2"/>
    <dgm:cxn modelId="{7B3EE251-23DC-4B06-8138-FEB9813567EC}" type="presParOf" srcId="{9D6BA4B2-2254-4E9E-A8EF-E1A5E6BEA874}" destId="{C8E94DE7-AEF3-4B3F-9640-1970CBE27985}" srcOrd="5" destOrd="0" presId="urn:microsoft.com/office/officeart/2005/8/layout/vList2"/>
    <dgm:cxn modelId="{55CA9E6B-00AA-459C-941A-613F9CB0EA3F}" type="presParOf" srcId="{9D6BA4B2-2254-4E9E-A8EF-E1A5E6BEA874}" destId="{3FAAF01E-BD7B-4AC6-B825-442D8D154229}" srcOrd="6" destOrd="0" presId="urn:microsoft.com/office/officeart/2005/8/layout/vList2"/>
    <dgm:cxn modelId="{122031F6-91D5-47C1-883F-D9DAD8ED5988}" type="presParOf" srcId="{9D6BA4B2-2254-4E9E-A8EF-E1A5E6BEA874}" destId="{F70B56CD-9B55-4FD2-8837-A7921763F7E8}" srcOrd="7" destOrd="0" presId="urn:microsoft.com/office/officeart/2005/8/layout/vList2"/>
    <dgm:cxn modelId="{5FB1A84F-FF83-4DC1-9011-16C522CF0000}" type="presParOf" srcId="{9D6BA4B2-2254-4E9E-A8EF-E1A5E6BEA874}" destId="{1BB50A34-1EF1-4113-9103-F722DE96664E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0205455-8388-4E3A-B0B2-2C01BDEB5290}" type="doc">
      <dgm:prSet loTypeId="urn:microsoft.com/office/officeart/2005/8/layout/vList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0E7CF00C-753C-40A8-9D77-1B787ECFE1DA}" type="pres">
      <dgm:prSet presAssocID="{10205455-8388-4E3A-B0B2-2C01BDEB5290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</dgm:ptLst>
  <dgm:cxnLst>
    <dgm:cxn modelId="{47F213A9-4446-42BD-BEFB-E7FA50580CC9}" type="presOf" srcId="{10205455-8388-4E3A-B0B2-2C01BDEB5290}" destId="{0E7CF00C-753C-40A8-9D77-1B787ECFE1DA}" srcOrd="0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10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E13115A-E4AF-47A3-B402-CEA5F5143723}">
      <dsp:nvSpPr>
        <dsp:cNvPr id="0" name=""/>
        <dsp:cNvSpPr/>
      </dsp:nvSpPr>
      <dsp:spPr>
        <a:xfrm>
          <a:off x="0" y="0"/>
          <a:ext cx="7083700" cy="617760"/>
        </a:xfrm>
        <a:prstGeom prst="roundRect">
          <a:avLst/>
        </a:prstGeom>
        <a:solidFill>
          <a:schemeClr val="accent2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b="1" kern="1200" dirty="0" smtClean="0">
              <a:latin typeface="Times New Roman" pitchFamily="18" charset="0"/>
              <a:cs typeface="Times New Roman" pitchFamily="18" charset="0"/>
            </a:rPr>
            <a:t>İhracatın Geliştirilmesi</a:t>
          </a:r>
          <a:endParaRPr lang="tr-TR" sz="22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0"/>
        <a:ext cx="7083700" cy="617760"/>
      </dsp:txXfrm>
    </dsp:sp>
    <dsp:sp modelId="{5606A1DB-31E4-44A7-8379-81B4F2A836E7}">
      <dsp:nvSpPr>
        <dsp:cNvPr id="0" name=""/>
        <dsp:cNvSpPr/>
      </dsp:nvSpPr>
      <dsp:spPr>
        <a:xfrm>
          <a:off x="0" y="723188"/>
          <a:ext cx="7083700" cy="617760"/>
        </a:xfrm>
        <a:prstGeom prst="roundRect">
          <a:avLst/>
        </a:prstGeom>
        <a:solidFill>
          <a:schemeClr val="accent2">
            <a:alpha val="90000"/>
            <a:hueOff val="0"/>
            <a:satOff val="0"/>
            <a:lumOff val="0"/>
            <a:alphaOff val="-1000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b="1" kern="1200" dirty="0" smtClean="0">
              <a:latin typeface="Times New Roman" pitchFamily="18" charset="0"/>
              <a:cs typeface="Times New Roman" pitchFamily="18" charset="0"/>
            </a:rPr>
            <a:t>İhraç Ürünlerinin Çeşitlendirilmesi</a:t>
          </a:r>
          <a:endParaRPr lang="tr-TR" sz="22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723188"/>
        <a:ext cx="7083700" cy="617760"/>
      </dsp:txXfrm>
    </dsp:sp>
    <dsp:sp modelId="{A6DE422B-4010-4B60-8C3B-D4BA0BF6A22E}">
      <dsp:nvSpPr>
        <dsp:cNvPr id="0" name=""/>
        <dsp:cNvSpPr/>
      </dsp:nvSpPr>
      <dsp:spPr>
        <a:xfrm>
          <a:off x="0" y="1435988"/>
          <a:ext cx="7083700" cy="617760"/>
        </a:xfrm>
        <a:prstGeom prst="roundRect">
          <a:avLst/>
        </a:prstGeom>
        <a:solidFill>
          <a:schemeClr val="accent2">
            <a:alpha val="90000"/>
            <a:hueOff val="0"/>
            <a:satOff val="0"/>
            <a:lumOff val="0"/>
            <a:alphaOff val="-2000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b="1" kern="1200" dirty="0" smtClean="0">
              <a:latin typeface="Times New Roman" pitchFamily="18" charset="0"/>
              <a:cs typeface="Times New Roman" pitchFamily="18" charset="0"/>
            </a:rPr>
            <a:t>İhracatta Pazar Payı Artışı</a:t>
          </a:r>
          <a:endParaRPr lang="tr-TR" sz="22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1435988"/>
        <a:ext cx="7083700" cy="617760"/>
      </dsp:txXfrm>
    </dsp:sp>
    <dsp:sp modelId="{3FAAF01E-BD7B-4AC6-B825-442D8D154229}">
      <dsp:nvSpPr>
        <dsp:cNvPr id="0" name=""/>
        <dsp:cNvSpPr/>
      </dsp:nvSpPr>
      <dsp:spPr>
        <a:xfrm>
          <a:off x="0" y="2148788"/>
          <a:ext cx="7083700" cy="617760"/>
        </a:xfrm>
        <a:prstGeom prst="roundRect">
          <a:avLst/>
        </a:prstGeom>
        <a:solidFill>
          <a:schemeClr val="accent2">
            <a:alpha val="90000"/>
            <a:hueOff val="0"/>
            <a:satOff val="0"/>
            <a:lumOff val="0"/>
            <a:alphaOff val="-3000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b="1" kern="1200" dirty="0" smtClean="0">
              <a:latin typeface="Times New Roman" pitchFamily="18" charset="0"/>
              <a:cs typeface="Times New Roman" pitchFamily="18" charset="0"/>
            </a:rPr>
            <a:t>İhracatçılarımıza Rekabet Gücü Kazandırmak</a:t>
          </a:r>
          <a:endParaRPr lang="tr-TR" sz="22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2148788"/>
        <a:ext cx="7083700" cy="617760"/>
      </dsp:txXfrm>
    </dsp:sp>
    <dsp:sp modelId="{1BB50A34-1EF1-4113-9103-F722DE96664E}">
      <dsp:nvSpPr>
        <dsp:cNvPr id="0" name=""/>
        <dsp:cNvSpPr/>
      </dsp:nvSpPr>
      <dsp:spPr>
        <a:xfrm>
          <a:off x="0" y="2861588"/>
          <a:ext cx="7083700" cy="617760"/>
        </a:xfrm>
        <a:prstGeom prst="roundRect">
          <a:avLst/>
        </a:prstGeom>
        <a:solidFill>
          <a:schemeClr val="accent2">
            <a:alpha val="90000"/>
            <a:hueOff val="0"/>
            <a:satOff val="0"/>
            <a:lumOff val="0"/>
            <a:alphaOff val="-4000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b="1" kern="1200" dirty="0" smtClean="0">
              <a:latin typeface="Times New Roman" pitchFamily="18" charset="0"/>
              <a:cs typeface="Times New Roman" pitchFamily="18" charset="0"/>
            </a:rPr>
            <a:t>İhracatçılarımıza Güvence Sağlamak</a:t>
          </a:r>
          <a:endParaRPr lang="tr-TR" sz="22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2861588"/>
        <a:ext cx="7083700" cy="61776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C3A2E9C1-9585-4360-8AD5-C5D4C0842C7E}" type="datetimeFigureOut">
              <a:rPr lang="tr-TR"/>
              <a:pPr>
                <a:defRPr/>
              </a:pPr>
              <a:t>22.01.2014</a:t>
            </a:fld>
            <a:endParaRPr lang="tr-T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CE2C3E7-89F0-4729-B088-EC322A04E94D}" type="slidenum">
              <a:rPr lang="tr-TR"/>
              <a:pPr>
                <a:defRPr/>
              </a:pPr>
              <a:t>‹#›</a:t>
            </a:fld>
            <a:endParaRPr lang="tr-T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9E28687-0EE4-4777-B637-2198435B8EF6}" type="datetimeFigureOut">
              <a:rPr lang="tr-TR"/>
              <a:pPr>
                <a:defRPr/>
              </a:pPr>
              <a:t>22.01.2014</a:t>
            </a:fld>
            <a:endParaRPr lang="tr-TR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tr-TR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tr-TR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EC21E7BD-AF0E-45DE-9480-AEC4A4DF01DC}" type="slidenum">
              <a:rPr lang="tr-TR"/>
              <a:pPr>
                <a:defRPr/>
              </a:pPr>
              <a:t>‹#›</a:t>
            </a:fld>
            <a:endParaRPr lang="tr-T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***Çeyrek Asırlık Tecrübe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21E7BD-AF0E-45DE-9480-AEC4A4DF01DC}" type="slidenum">
              <a:rPr lang="tr-TR" smtClean="0"/>
              <a:pPr>
                <a:defRPr/>
              </a:pPr>
              <a:t>2</a:t>
            </a:fld>
            <a:endParaRPr lang="tr-TR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dirty="0" smtClean="0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8E1F2B5-9788-4CE3-8C20-19332F5DFCD5}" type="slidenum">
              <a:rPr lang="tr-TR" smtClean="0"/>
              <a:pPr/>
              <a:t>11</a:t>
            </a:fld>
            <a:endParaRPr lang="tr-TR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69D6914-83EF-470B-ABB4-CF4C60E5F5E1}" type="slidenum">
              <a:rPr lang="tr-TR" smtClean="0"/>
              <a:pPr/>
              <a:t>12</a:t>
            </a:fld>
            <a:endParaRPr lang="tr-TR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BCFF862-1892-4988-A9EC-C31FE70DEF6C}" type="slidenum">
              <a:rPr lang="tr-TR" smtClean="0"/>
              <a:pPr/>
              <a:t>13</a:t>
            </a:fld>
            <a:endParaRPr lang="tr-TR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8D10C7B-2DB2-4E95-8849-9CEDA602DA79}" type="slidenum">
              <a:rPr lang="tr-TR" smtClean="0"/>
              <a:pPr/>
              <a:t>14</a:t>
            </a:fld>
            <a:endParaRPr lang="tr-TR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9C471FB-5C3F-4E97-839F-1173F723BC1C}" type="slidenum">
              <a:rPr lang="tr-TR" smtClean="0"/>
              <a:pPr/>
              <a:t>15</a:t>
            </a:fld>
            <a:endParaRPr lang="tr-TR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2DA96A2-7453-457C-A702-0BDAAC2B7F52}" type="slidenum">
              <a:rPr lang="tr-TR" smtClean="0"/>
              <a:pPr/>
              <a:t>16</a:t>
            </a:fld>
            <a:endParaRPr lang="tr-TR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B96B250-F8FE-4BD6-8E9B-812428EB5BD2}" type="slidenum">
              <a:rPr lang="tr-TR" smtClean="0"/>
              <a:pPr/>
              <a:t>17</a:t>
            </a:fld>
            <a:endParaRPr lang="tr-TR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2794BBD-8A61-4CC2-8A2C-D820E5119802}" type="slidenum">
              <a:rPr lang="tr-TR" smtClean="0"/>
              <a:pPr/>
              <a:t>18</a:t>
            </a:fld>
            <a:endParaRPr lang="tr-TR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5B8D148-5769-4A7B-A583-7CD570CCED2C}" type="slidenum">
              <a:rPr lang="tr-TR" smtClean="0"/>
              <a:pPr/>
              <a:t>19</a:t>
            </a:fld>
            <a:endParaRPr lang="tr-TR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6EBCB3E-5909-4909-9A8A-2FD10D6CED1C}" type="slidenum">
              <a:rPr lang="tr-TR" smtClean="0"/>
              <a:pPr/>
              <a:t>20</a:t>
            </a:fld>
            <a:endParaRPr lang="tr-T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tr-TR" dirty="0" smtClean="0"/>
              <a:t>Sayılan beş amaç Türk Eximbank ana sözleşmesinde belirtilmiştir. Ve Bankamız bu amaçlar için her türlü faaliyeti yapmaya yetkilidir.  </a:t>
            </a:r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74691AD-E29D-4788-A93E-7634D71066A9}" type="slidenum">
              <a:rPr lang="tr-TR" smtClean="0"/>
              <a:pPr/>
              <a:t>3</a:t>
            </a:fld>
            <a:endParaRPr lang="tr-TR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0BA56A5-5299-4D6E-9175-6074DCD0D505}" type="slidenum">
              <a:rPr lang="tr-TR" smtClean="0"/>
              <a:pPr/>
              <a:t>21</a:t>
            </a:fld>
            <a:endParaRPr lang="tr-TR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696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A22C305-6643-4950-ADE4-8F2D7EE3F4B8}" type="slidenum">
              <a:rPr lang="tr-TR" smtClean="0"/>
              <a:pPr/>
              <a:t>22</a:t>
            </a:fld>
            <a:endParaRPr lang="tr-TR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706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6F8C839-0571-4668-A01F-3A8BBF6C73C8}" type="slidenum">
              <a:rPr lang="tr-TR" smtClean="0"/>
              <a:pPr/>
              <a:t>23</a:t>
            </a:fld>
            <a:endParaRPr lang="tr-TR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8D10C7B-2DB2-4E95-8849-9CEDA602DA79}" type="slidenum">
              <a:rPr lang="tr-TR" smtClean="0"/>
              <a:pPr/>
              <a:t>24</a:t>
            </a:fld>
            <a:endParaRPr lang="tr-TR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716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94B8182-6A7B-45E9-AECE-C127C1FC43EA}" type="slidenum">
              <a:rPr lang="tr-TR" smtClean="0"/>
              <a:pPr/>
              <a:t>25</a:t>
            </a:fld>
            <a:endParaRPr lang="tr-TR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727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A466705-FE59-40A9-9A27-44E230F3F977}" type="slidenum">
              <a:rPr lang="tr-TR" smtClean="0"/>
              <a:pPr/>
              <a:t>26</a:t>
            </a:fld>
            <a:endParaRPr lang="tr-TR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737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E60B854-3307-4C2A-9007-9AB18FAF8058}" type="slidenum">
              <a:rPr lang="tr-TR" smtClean="0"/>
              <a:pPr/>
              <a:t>27</a:t>
            </a:fld>
            <a:endParaRPr lang="tr-TR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747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95AC9E0-B6F5-4950-8500-968B7E82E97E}" type="slidenum">
              <a:rPr lang="tr-TR" smtClean="0"/>
              <a:pPr/>
              <a:t>28</a:t>
            </a:fld>
            <a:endParaRPr lang="tr-TR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757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92EFF64-A90B-4F6D-81DB-427FCBFD50CA}" type="slidenum">
              <a:rPr lang="tr-TR" smtClean="0"/>
              <a:pPr/>
              <a:t>29</a:t>
            </a:fld>
            <a:endParaRPr lang="tr-TR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768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FEC34FB-FB58-4C6A-9B7F-AF13CFB5473F}" type="slidenum">
              <a:rPr lang="tr-TR" smtClean="0"/>
              <a:pPr/>
              <a:t>30</a:t>
            </a:fld>
            <a:endParaRPr lang="tr-T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Burada grafik kendiliğinden akarken neden Türkiye Geneli’nde irtibat büroları açtığımızı ve bunların fonksiyonları açıklanabilir. 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21E7BD-AF0E-45DE-9480-AEC4A4DF01DC}" type="slidenum">
              <a:rPr lang="tr-TR" smtClean="0"/>
              <a:pPr>
                <a:defRPr/>
              </a:pPr>
              <a:t>4</a:t>
            </a:fld>
            <a:endParaRPr lang="tr-TR" dirty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778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8ED65A4-CA6C-4787-AA09-E4C5DE24A2A6}" type="slidenum">
              <a:rPr lang="tr-TR" smtClean="0"/>
              <a:pPr/>
              <a:t>31</a:t>
            </a:fld>
            <a:endParaRPr lang="tr-TR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42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942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C454B05-C4D9-4F80-A976-C25C00A40E5F}" type="slidenum">
              <a:rPr lang="tr-TR" smtClean="0"/>
              <a:pPr/>
              <a:t>32</a:t>
            </a:fld>
            <a:endParaRPr lang="tr-TR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dirty="0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BF42D4E-ACFB-42E9-A34D-264D06C36A35}" type="slidenum">
              <a:rPr lang="tr-TR" smtClean="0"/>
              <a:pPr/>
              <a:t>33</a:t>
            </a:fld>
            <a:endParaRPr lang="tr-TR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788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5B6F5E-AB4C-4382-AA95-57B7951BA374}" type="slidenum">
              <a:rPr lang="tr-TR" smtClean="0"/>
              <a:pPr/>
              <a:t>35</a:t>
            </a:fld>
            <a:endParaRPr lang="tr-TR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8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798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DE5EE33-CCEF-4258-8900-13431CC77F35}" type="slidenum">
              <a:rPr lang="tr-TR" smtClean="0"/>
              <a:pPr/>
              <a:t>36</a:t>
            </a:fld>
            <a:endParaRPr lang="tr-TR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dirty="0" smtClean="0"/>
          </a:p>
        </p:txBody>
      </p:sp>
      <p:sp>
        <p:nvSpPr>
          <p:cNvPr id="809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B0E9904-3BD9-4F2A-87F7-C159E13C948D}" type="slidenum">
              <a:rPr lang="tr-TR" smtClean="0"/>
              <a:pPr/>
              <a:t>37</a:t>
            </a:fld>
            <a:endParaRPr lang="tr-TR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8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798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DE5EE33-CCEF-4258-8900-13431CC77F35}" type="slidenum">
              <a:rPr lang="tr-TR" smtClean="0"/>
              <a:pPr/>
              <a:t>38</a:t>
            </a:fld>
            <a:endParaRPr lang="tr-TR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42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942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C454B05-C4D9-4F80-A976-C25C00A40E5F}" type="slidenum">
              <a:rPr lang="tr-TR" smtClean="0"/>
              <a:pPr/>
              <a:t>39</a:t>
            </a:fld>
            <a:endParaRPr lang="tr-TR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dirty="0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BF42D4E-ACFB-42E9-A34D-264D06C36A35}" type="slidenum">
              <a:rPr lang="tr-TR" smtClean="0"/>
              <a:pPr/>
              <a:t>40</a:t>
            </a:fld>
            <a:endParaRPr lang="tr-TR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8D10C7B-2DB2-4E95-8849-9CEDA602DA79}" type="slidenum">
              <a:rPr lang="tr-TR" smtClean="0"/>
              <a:pPr/>
              <a:t>41</a:t>
            </a:fld>
            <a:endParaRPr lang="tr-T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31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dirty="0" smtClean="0"/>
          </a:p>
        </p:txBody>
      </p:sp>
      <p:sp>
        <p:nvSpPr>
          <p:cNvPr id="931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7C9FCDC-BAC3-4CF7-B0B2-D2BE33A22ECC}" type="slidenum">
              <a:rPr lang="tr-TR" smtClean="0"/>
              <a:pPr/>
              <a:t>5</a:t>
            </a:fld>
            <a:endParaRPr lang="tr-TR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829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512F1B3-1665-4238-A9DA-A07E8E2C0D08}" type="slidenum">
              <a:rPr lang="tr-TR" smtClean="0"/>
              <a:pPr/>
              <a:t>42</a:t>
            </a:fld>
            <a:endParaRPr lang="tr-TR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839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F459A39-C316-4C1B-97E1-7E329CB7E562}" type="slidenum">
              <a:rPr lang="tr-TR" smtClean="0"/>
              <a:pPr/>
              <a:t>43</a:t>
            </a:fld>
            <a:endParaRPr lang="tr-TR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829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512F1B3-1665-4238-A9DA-A07E8E2C0D08}" type="slidenum">
              <a:rPr lang="tr-TR" smtClean="0"/>
              <a:pPr/>
              <a:t>44</a:t>
            </a:fld>
            <a:endParaRPr lang="tr-TR" smtClean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839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F459A39-C316-4C1B-97E1-7E329CB7E562}" type="slidenum">
              <a:rPr lang="tr-TR" smtClean="0"/>
              <a:pPr/>
              <a:t>45</a:t>
            </a:fld>
            <a:endParaRPr lang="tr-TR" smtClean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901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A0FF407-6B76-4067-984B-F2245213F85A}" type="slidenum">
              <a:rPr lang="tr-TR" smtClean="0"/>
              <a:pPr/>
              <a:t>46</a:t>
            </a:fld>
            <a:endParaRPr lang="tr-TR" smtClean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870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2C3BC7F-2529-4C69-AE16-1E5F7D1AC5E3}" type="slidenum">
              <a:rPr lang="tr-TR" smtClean="0"/>
              <a:pPr/>
              <a:t>47</a:t>
            </a:fld>
            <a:endParaRPr lang="tr-TR" smtClean="0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829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512F1B3-1665-4238-A9DA-A07E8E2C0D08}" type="slidenum">
              <a:rPr lang="tr-TR" smtClean="0"/>
              <a:pPr/>
              <a:t>48</a:t>
            </a:fld>
            <a:endParaRPr lang="tr-TR" smtClean="0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F30A537-3672-4794-8780-C849CD2B8CB6}" type="slidenum">
              <a:rPr lang="tr-TR" smtClean="0"/>
              <a:pPr/>
              <a:t>49</a:t>
            </a:fld>
            <a:endParaRPr lang="tr-TR" smtClean="0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829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512F1B3-1665-4238-A9DA-A07E8E2C0D08}" type="slidenum">
              <a:rPr lang="tr-TR" smtClean="0"/>
              <a:pPr/>
              <a:t>50</a:t>
            </a:fld>
            <a:endParaRPr lang="tr-TR" smtClean="0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890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7BC09FC-973B-4C18-9283-43B8D9BFAE8C}" type="slidenum">
              <a:rPr lang="tr-TR" smtClean="0"/>
              <a:pPr/>
              <a:t>51</a:t>
            </a:fld>
            <a:endParaRPr lang="tr-T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dirty="0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BF42D4E-ACFB-42E9-A34D-264D06C36A35}" type="slidenum">
              <a:rPr lang="tr-TR" smtClean="0"/>
              <a:pPr/>
              <a:t>6</a:t>
            </a:fld>
            <a:endParaRPr lang="tr-TR" smtClean="0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52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952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09E5964-D11E-4265-A342-586F53F4FFE0}" type="slidenum">
              <a:rPr lang="tr-TR" smtClean="0"/>
              <a:pPr/>
              <a:t>52</a:t>
            </a:fld>
            <a:endParaRPr lang="tr-TR" smtClean="0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62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dirty="0" smtClean="0"/>
          </a:p>
        </p:txBody>
      </p:sp>
      <p:sp>
        <p:nvSpPr>
          <p:cNvPr id="962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9D285EF-4440-4366-810A-5112EAFF50C6}" type="slidenum">
              <a:rPr lang="tr-TR" smtClean="0"/>
              <a:pPr/>
              <a:t>53</a:t>
            </a:fld>
            <a:endParaRPr lang="tr-T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dirty="0" smtClean="0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8D10C7B-2DB2-4E95-8849-9CEDA602DA79}" type="slidenum">
              <a:rPr lang="tr-TR" smtClean="0"/>
              <a:pPr/>
              <a:t>7</a:t>
            </a:fld>
            <a:endParaRPr lang="tr-TR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dirty="0" smtClean="0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09F69D0-B5CA-44DC-BE5C-313AB46AC8E3}" type="slidenum">
              <a:rPr lang="tr-TR" smtClean="0"/>
              <a:pPr/>
              <a:t>8</a:t>
            </a:fld>
            <a:endParaRPr lang="tr-TR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baseline="0" dirty="0" smtClean="0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97C3CA0-B331-4E56-9D63-48B647196787}" type="slidenum">
              <a:rPr lang="tr-TR" smtClean="0"/>
              <a:pPr/>
              <a:t>9</a:t>
            </a:fld>
            <a:endParaRPr lang="tr-TR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829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512F1B3-1665-4238-A9DA-A07E8E2C0D08}" type="slidenum">
              <a:rPr lang="tr-TR" smtClean="0"/>
              <a:pPr/>
              <a:t>10</a:t>
            </a:fld>
            <a:endParaRPr lang="tr-T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 useBgFill="1">
        <p:nvSpPr>
          <p:cNvPr id="11" name="Rounded Rectangle 10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 useBgFill="1">
        <p:nvSpPr>
          <p:cNvPr id="12" name="Rounded Rectangle 11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7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622D6DF2-45F4-4917-8602-0DF779AB5A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158EAA-163C-4B0B-AFAA-A6D4810B6D0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193E06-D61A-40E9-9A51-67E4ED5526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26EDC0-898C-4CB1-BFB1-62D2939CD52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1FA242-BF17-48A7-A382-71E05E3C52A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DCA777-E575-49F3-A74F-182E8DB8400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A3F5912-89FB-4E7D-A5FA-E37E95D280C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D559E3-19B7-4DEB-96E5-4F85E890494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160DDA-D4EA-4B01-AE68-436AB6CBC8D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3F2563-B233-49DD-8567-932CA0567B0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A9DA9E-861E-4D22-880B-822E63095C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5" name="Rectangle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8" name="Rectangle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9" name="Rectangle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40" name="Rectangle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039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40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CEF2E72-D489-45CD-AA4A-66A91B8BE35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3" r:id="rId1"/>
    <p:sldLayoutId id="2147483915" r:id="rId2"/>
    <p:sldLayoutId id="2147483916" r:id="rId3"/>
    <p:sldLayoutId id="2147483917" r:id="rId4"/>
    <p:sldLayoutId id="2147483924" r:id="rId5"/>
    <p:sldLayoutId id="2147483925" r:id="rId6"/>
    <p:sldLayoutId id="2147483918" r:id="rId7"/>
    <p:sldLayoutId id="2147483919" r:id="rId8"/>
    <p:sldLayoutId id="2147483920" r:id="rId9"/>
    <p:sldLayoutId id="2147483921" r:id="rId10"/>
    <p:sldLayoutId id="214748392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A28E6A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A28E6A"/>
        </a:buClr>
        <a:buFont typeface="Georgia" pitchFamily="18" charset="0"/>
        <a:buChar char="▫"/>
        <a:defRPr sz="2000" kern="1200">
          <a:solidFill>
            <a:srgbClr val="A28E6A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2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2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2.xml"/><Relationship Id="rId3" Type="http://schemas.openxmlformats.org/officeDocument/2006/relationships/chart" Target="../charts/chart1.xml"/><Relationship Id="rId7" Type="http://schemas.openxmlformats.org/officeDocument/2006/relationships/diagramLayout" Target="../diagrams/layout2.xm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4.xml"/><Relationship Id="rId6" Type="http://schemas.openxmlformats.org/officeDocument/2006/relationships/diagramData" Target="../diagrams/data2.xml"/><Relationship Id="rId5" Type="http://schemas.openxmlformats.org/officeDocument/2006/relationships/chart" Target="../charts/chart2.xml"/><Relationship Id="rId10" Type="http://schemas.microsoft.com/office/2007/relationships/diagramDrawing" Target="../diagrams/drawing2.xml"/><Relationship Id="rId4" Type="http://schemas.openxmlformats.org/officeDocument/2006/relationships/image" Target="../media/image2.png"/><Relationship Id="rId9" Type="http://schemas.openxmlformats.org/officeDocument/2006/relationships/diagramColors" Target="../diagrams/colors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13" Type="http://schemas.openxmlformats.org/officeDocument/2006/relationships/image" Target="../media/image13.emf"/><Relationship Id="rId3" Type="http://schemas.openxmlformats.org/officeDocument/2006/relationships/image" Target="../media/image2.png"/><Relationship Id="rId7" Type="http://schemas.openxmlformats.org/officeDocument/2006/relationships/image" Target="../media/image7.emf"/><Relationship Id="rId12" Type="http://schemas.openxmlformats.org/officeDocument/2006/relationships/image" Target="../media/image1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emf"/><Relationship Id="rId11" Type="http://schemas.openxmlformats.org/officeDocument/2006/relationships/image" Target="../media/image11.emf"/><Relationship Id="rId5" Type="http://schemas.openxmlformats.org/officeDocument/2006/relationships/image" Target="../media/image5.emf"/><Relationship Id="rId15" Type="http://schemas.openxmlformats.org/officeDocument/2006/relationships/image" Target="../media/image15.emf"/><Relationship Id="rId10" Type="http://schemas.openxmlformats.org/officeDocument/2006/relationships/image" Target="../media/image10.emf"/><Relationship Id="rId4" Type="http://schemas.openxmlformats.org/officeDocument/2006/relationships/image" Target="../media/image4.emf"/><Relationship Id="rId9" Type="http://schemas.openxmlformats.org/officeDocument/2006/relationships/image" Target="../media/image9.emf"/><Relationship Id="rId14" Type="http://schemas.openxmlformats.org/officeDocument/2006/relationships/image" Target="../media/image14.emf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4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3" descr="20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600" y="5791200"/>
            <a:ext cx="1800225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81000" y="533400"/>
            <a:ext cx="8133643" cy="101566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cene3d>
              <a:camera prst="orthographicFront"/>
              <a:lightRig rig="morning" dir="t"/>
            </a:scene3d>
            <a:sp3d extrusionH="76200" prstMaterial="powder">
              <a:bevelT w="50800" prst="softRound"/>
              <a:extrusionClr>
                <a:schemeClr val="bg2">
                  <a:lumMod val="50000"/>
                </a:schemeClr>
              </a:extrusionClr>
              <a:contourClr>
                <a:schemeClr val="bg1"/>
              </a:contourClr>
            </a:sp3d>
          </a:bodyPr>
          <a:lstStyle/>
          <a:p>
            <a:pPr>
              <a:defRPr/>
            </a:pPr>
            <a:r>
              <a:rPr lang="tr-TR" sz="4600" b="1" dirty="0">
                <a:ln w="19050">
                  <a:noFill/>
                </a:ln>
                <a:solidFill>
                  <a:schemeClr val="bg1"/>
                </a:solidFill>
                <a:effectLst>
                  <a:outerShdw blurRad="60007" dist="310007" dir="7680000" sy="30000" kx="1300200" algn="ctr" rotWithShape="0">
                    <a:prstClr val="black">
                      <a:alpha val="15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TÜRK EXİMBANK</a:t>
            </a:r>
            <a:endParaRPr lang="en-US" sz="4600" b="1" dirty="0">
              <a:ln w="19050">
                <a:noFill/>
              </a:ln>
              <a:solidFill>
                <a:schemeClr val="bg1"/>
              </a:solidFill>
              <a:effectLst>
                <a:outerShdw blurRad="60007" dist="310007" dir="7680000" sy="30000" kx="1300200" algn="ctr" rotWithShape="0">
                  <a:prstClr val="black">
                    <a:alpha val="15000"/>
                  </a:prst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1295400"/>
            <a:ext cx="8133643" cy="101566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cene3d>
              <a:camera prst="orthographicFront"/>
              <a:lightRig rig="morning" dir="t"/>
            </a:scene3d>
            <a:sp3d extrusionH="76200" prstMaterial="powder">
              <a:bevelT w="50800" prst="softRound"/>
              <a:extrusionClr>
                <a:schemeClr val="bg2">
                  <a:lumMod val="50000"/>
                </a:schemeClr>
              </a:extrusionClr>
              <a:contourClr>
                <a:schemeClr val="bg1"/>
              </a:contourClr>
            </a:sp3d>
          </a:bodyPr>
          <a:lstStyle/>
          <a:p>
            <a:pPr>
              <a:defRPr/>
            </a:pPr>
            <a:r>
              <a:rPr lang="tr-TR" sz="3600" b="1" dirty="0">
                <a:ln w="19050">
                  <a:noFill/>
                </a:ln>
                <a:solidFill>
                  <a:schemeClr val="bg1"/>
                </a:solidFill>
                <a:effectLst>
                  <a:outerShdw blurRad="60007" dist="310007" dir="7680000" sy="30000" kx="1300200" algn="ctr" rotWithShape="0">
                    <a:prstClr val="black">
                      <a:alpha val="15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İhracatın Finansmanı</a:t>
            </a:r>
            <a:endParaRPr lang="en-US" sz="3600" b="1" dirty="0">
              <a:ln w="19050">
                <a:noFill/>
              </a:ln>
              <a:solidFill>
                <a:schemeClr val="bg1"/>
              </a:solidFill>
              <a:effectLst>
                <a:outerShdw blurRad="60007" dist="310007" dir="7680000" sy="30000" kx="1300200" algn="ctr" rotWithShape="0">
                  <a:prstClr val="black">
                    <a:alpha val="15000"/>
                  </a:prst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4343400"/>
            <a:ext cx="9144000" cy="1447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cene3d>
              <a:camera prst="orthographicFront"/>
              <a:lightRig rig="morning" dir="t"/>
            </a:scene3d>
            <a:sp3d extrusionH="76200" prstMaterial="powder">
              <a:bevelT w="50800" prst="softRound"/>
              <a:extrusionClr>
                <a:schemeClr val="bg2">
                  <a:lumMod val="50000"/>
                </a:schemeClr>
              </a:extrusionClr>
              <a:contourClr>
                <a:schemeClr val="bg1"/>
              </a:contourClr>
            </a:sp3d>
          </a:bodyPr>
          <a:lstStyle/>
          <a:p>
            <a:pPr algn="ctr"/>
            <a:r>
              <a:rPr lang="tr-TR" b="1" dirty="0" smtClean="0">
                <a:solidFill>
                  <a:srgbClr val="000000"/>
                </a:solidFill>
                <a:latin typeface="Times New Roman"/>
              </a:rPr>
              <a:t>Metin </a:t>
            </a:r>
            <a:r>
              <a:rPr lang="tr-TR" b="1" dirty="0" smtClean="0">
                <a:solidFill>
                  <a:srgbClr val="000000"/>
                </a:solidFill>
                <a:latin typeface="Times New Roman"/>
              </a:rPr>
              <a:t>ÇELİK</a:t>
            </a:r>
          </a:p>
          <a:p>
            <a:pPr algn="ctr"/>
            <a:r>
              <a:rPr lang="tr-TR" b="1" dirty="0" smtClean="0">
                <a:solidFill>
                  <a:srgbClr val="000000"/>
                </a:solidFill>
                <a:latin typeface="Times New Roman"/>
              </a:rPr>
              <a:t>Müdür</a:t>
            </a:r>
            <a:r>
              <a:rPr lang="tr-TR" b="1" dirty="0" smtClean="0">
                <a:solidFill>
                  <a:srgbClr val="000000"/>
                </a:solidFill>
                <a:latin typeface="Times New Roman"/>
              </a:rPr>
              <a:t>  </a:t>
            </a:r>
            <a:endParaRPr lang="tr-TR" b="1" dirty="0" smtClean="0">
              <a:solidFill>
                <a:srgbClr val="000000"/>
              </a:solidFill>
              <a:latin typeface="Times New Roman"/>
            </a:endParaRPr>
          </a:p>
          <a:p>
            <a:pPr algn="ctr"/>
            <a:endParaRPr lang="tr-TR" b="1" dirty="0" smtClean="0">
              <a:solidFill>
                <a:srgbClr val="000000"/>
              </a:solidFill>
              <a:latin typeface="Times New Roman"/>
            </a:endParaRPr>
          </a:p>
          <a:p>
            <a:pPr algn="ctr"/>
            <a:r>
              <a:rPr lang="tr-TR" b="1" dirty="0" smtClean="0">
                <a:solidFill>
                  <a:srgbClr val="000000"/>
                </a:solidFill>
                <a:latin typeface="Times New Roman"/>
              </a:rPr>
              <a:t>Pazarlama ve Ürün Geliştirme Müdürlüğü</a:t>
            </a:r>
          </a:p>
          <a:p>
            <a:pPr algn="ctr"/>
            <a:endParaRPr lang="tr-TR" b="1" dirty="0" smtClean="0">
              <a:solidFill>
                <a:srgbClr val="000000"/>
              </a:solidFill>
              <a:latin typeface="Times New Roman"/>
            </a:endParaRPr>
          </a:p>
          <a:p>
            <a:endParaRPr lang="tr-TR" sz="2200" b="1" i="1" dirty="0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14" descr="20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57600" y="5791200"/>
            <a:ext cx="1800225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900" name="Title 26"/>
          <p:cNvSpPr>
            <a:spLocks noGrp="1"/>
          </p:cNvSpPr>
          <p:nvPr>
            <p:ph type="title"/>
          </p:nvPr>
        </p:nvSpPr>
        <p:spPr>
          <a:xfrm>
            <a:off x="457200" y="628650"/>
            <a:ext cx="8229600" cy="819150"/>
          </a:xfrm>
        </p:spPr>
        <p:txBody>
          <a:bodyPr/>
          <a:lstStyle/>
          <a:p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Reeskont Kredisi </a:t>
            </a:r>
          </a:p>
        </p:txBody>
      </p:sp>
      <p:sp>
        <p:nvSpPr>
          <p:cNvPr id="22" name="Round Same Side Corner Rectangle 21"/>
          <p:cNvSpPr/>
          <p:nvPr/>
        </p:nvSpPr>
        <p:spPr>
          <a:xfrm>
            <a:off x="323850" y="1371600"/>
            <a:ext cx="1828324" cy="647700"/>
          </a:xfrm>
          <a:prstGeom prst="round2SameRect">
            <a:avLst>
              <a:gd name="adj1" fmla="val 10417"/>
              <a:gd name="adj2" fmla="val 0"/>
            </a:avLst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50800" h="508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AB ONE"/>
          <p:cNvSpPr txBox="1"/>
          <p:nvPr/>
        </p:nvSpPr>
        <p:spPr>
          <a:xfrm>
            <a:off x="384157" y="1414844"/>
            <a:ext cx="1725956" cy="553594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tr-TR" sz="1400" b="1" dirty="0" smtClean="0">
                <a:solidFill>
                  <a:srgbClr val="F0F0F0"/>
                </a:solidFill>
                <a:latin typeface="Times New Roman" pitchFamily="18" charset="0"/>
                <a:cs typeface="Times New Roman" pitchFamily="18" charset="0"/>
              </a:rPr>
              <a:t>Neden </a:t>
            </a:r>
          </a:p>
          <a:p>
            <a:pPr algn="ctr">
              <a:lnSpc>
                <a:spcPct val="90000"/>
              </a:lnSpc>
            </a:pPr>
            <a:r>
              <a:rPr lang="tr-TR" sz="1400" b="1" dirty="0" smtClean="0">
                <a:solidFill>
                  <a:srgbClr val="F0F0F0"/>
                </a:solidFill>
                <a:latin typeface="Times New Roman" pitchFamily="18" charset="0"/>
                <a:cs typeface="Times New Roman" pitchFamily="18" charset="0"/>
              </a:rPr>
              <a:t>Reeskont Kredisi..?</a:t>
            </a:r>
            <a:endParaRPr lang="en-US" sz="1400" b="1" dirty="0">
              <a:solidFill>
                <a:srgbClr val="F0F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AB TWO"/>
          <p:cNvSpPr txBox="1"/>
          <p:nvPr/>
        </p:nvSpPr>
        <p:spPr>
          <a:xfrm>
            <a:off x="2863203" y="1372977"/>
            <a:ext cx="1727766" cy="514054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tr-TR" sz="1400" b="1" dirty="0" smtClean="0">
                <a:solidFill>
                  <a:srgbClr val="F0F0F0"/>
                </a:solidFill>
                <a:latin typeface="Times New Roman" pitchFamily="18" charset="0"/>
                <a:cs typeface="Times New Roman" pitchFamily="18" charset="0"/>
              </a:rPr>
              <a:t>Ancak vadesi kısa …?</a:t>
            </a:r>
            <a:endParaRPr lang="en-US" sz="1400" b="1" dirty="0">
              <a:solidFill>
                <a:srgbClr val="F0F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AB THREE"/>
          <p:cNvSpPr txBox="1"/>
          <p:nvPr/>
        </p:nvSpPr>
        <p:spPr>
          <a:xfrm>
            <a:off x="4889976" y="1372977"/>
            <a:ext cx="1727766" cy="514054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tr-TR" sz="1400" b="1" dirty="0" smtClean="0">
                <a:solidFill>
                  <a:srgbClr val="F0F0F0"/>
                </a:solidFill>
                <a:latin typeface="Times New Roman" pitchFamily="18" charset="0"/>
                <a:cs typeface="Times New Roman" pitchFamily="18" charset="0"/>
              </a:rPr>
              <a:t>Teminat yapısı nedir?</a:t>
            </a:r>
            <a:endParaRPr lang="en-US" sz="1400" b="1" dirty="0">
              <a:solidFill>
                <a:srgbClr val="F0F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AB FOUR"/>
          <p:cNvSpPr txBox="1"/>
          <p:nvPr/>
        </p:nvSpPr>
        <p:spPr>
          <a:xfrm>
            <a:off x="6916749" y="1372977"/>
            <a:ext cx="1727766" cy="514054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tr-TR" sz="1400" b="1" dirty="0" smtClean="0">
                <a:solidFill>
                  <a:srgbClr val="F0F0F0"/>
                </a:solidFill>
                <a:latin typeface="Times New Roman" pitchFamily="18" charset="0"/>
                <a:cs typeface="Times New Roman" pitchFamily="18" charset="0"/>
              </a:rPr>
              <a:t>Ne tür firmalara hitap etmektedir…?</a:t>
            </a:r>
            <a:endParaRPr lang="en-US" sz="1400" b="1" dirty="0">
              <a:solidFill>
                <a:srgbClr val="F0F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7150" y="1981200"/>
            <a:ext cx="9036000" cy="4571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52400" y="2286001"/>
            <a:ext cx="2438400" cy="1938992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tr-TR" sz="3000" b="1" dirty="0" smtClean="0">
                <a:latin typeface="Times New Roman" pitchFamily="18" charset="0"/>
                <a:cs typeface="Times New Roman" pitchFamily="18" charset="0"/>
              </a:rPr>
              <a:t>Eximbank’ın en uygun maliyetli kredisi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743200" y="2624554"/>
            <a:ext cx="1918500" cy="1446550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tr-TR" sz="2200" b="1" dirty="0" smtClean="0">
                <a:latin typeface="Times New Roman" pitchFamily="18" charset="0"/>
                <a:cs typeface="Times New Roman" pitchFamily="18" charset="0"/>
              </a:rPr>
              <a:t>Rotatif olarak kullanarak vadesi uzatılabilir…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953000" y="2209800"/>
            <a:ext cx="1676400" cy="3477875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tr-TR" sz="2200" b="1" dirty="0" smtClean="0">
                <a:latin typeface="Times New Roman" pitchFamily="18" charset="0"/>
                <a:cs typeface="Times New Roman" pitchFamily="18" charset="0"/>
              </a:rPr>
              <a:t>Ticari </a:t>
            </a:r>
          </a:p>
          <a:p>
            <a:r>
              <a:rPr lang="tr-TR" sz="2200" b="1" dirty="0" smtClean="0">
                <a:latin typeface="Times New Roman" pitchFamily="18" charset="0"/>
                <a:cs typeface="Times New Roman" pitchFamily="18" charset="0"/>
              </a:rPr>
              <a:t>bir bankanın avalini haiz </a:t>
            </a:r>
            <a:r>
              <a:rPr lang="tr-TR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bono, </a:t>
            </a:r>
          </a:p>
          <a:p>
            <a:r>
              <a:rPr lang="tr-TR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kesin banka teminat mektubu, KGF kefaleti…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010400" y="2286000"/>
            <a:ext cx="1676400" cy="3139321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tr-TR" sz="2200" b="1" dirty="0" smtClean="0">
                <a:latin typeface="Times New Roman" pitchFamily="18" charset="0"/>
                <a:cs typeface="Times New Roman" pitchFamily="18" charset="0"/>
              </a:rPr>
              <a:t>Yüksek hacimli ihracat yapabilen </a:t>
            </a:r>
            <a:r>
              <a:rPr lang="tr-TR" sz="2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tr-TR" sz="2200" b="1" dirty="0" smtClean="0">
                <a:latin typeface="Times New Roman" pitchFamily="18" charset="0"/>
                <a:cs typeface="Times New Roman" pitchFamily="18" charset="0"/>
              </a:rPr>
              <a:t> teminat sıkıntısı olmayan firmalara uygundur…</a:t>
            </a: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22222E-6 L 0.27292 -0.00278 " pathEditMode="relative" rAng="0" ptsTypes="AA">
                                      <p:cBhvr>
                                        <p:cTn id="1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6" y="-1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7291 -0.00278 L 0.49687 -0.00278 " pathEditMode="relative" rAng="0" ptsTypes="AA">
                                      <p:cBhvr>
                                        <p:cTn id="2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2" y="0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9688 -0.00278 L 0.71598 -0.00278 " pathEditMode="relative" rAng="0" ptsTypes="AA">
                                      <p:cBhvr>
                                        <p:cTn id="3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0" y="0"/>
                                    </p:animMotion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2" grpId="1" animBg="1"/>
      <p:bldP spid="23" grpId="0"/>
      <p:bldP spid="25" grpId="0"/>
      <p:bldP spid="26" grpId="0"/>
      <p:bldP spid="29" grpId="0" animBg="1"/>
      <p:bldP spid="14" grpId="0" animBg="1"/>
      <p:bldP spid="15" grpId="0" animBg="1"/>
      <p:bldP spid="1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rc 9"/>
          <p:cNvSpPr/>
          <p:nvPr/>
        </p:nvSpPr>
        <p:spPr>
          <a:xfrm>
            <a:off x="-599400" y="2829600"/>
            <a:ext cx="1198800" cy="1198800"/>
          </a:xfrm>
          <a:prstGeom prst="arc">
            <a:avLst>
              <a:gd name="adj1" fmla="val 16200000"/>
              <a:gd name="adj2" fmla="val 5412294"/>
            </a:avLst>
          </a:prstGeom>
          <a:noFill/>
          <a:ln>
            <a:solidFill>
              <a:schemeClr val="accent2">
                <a:lumMod val="75000"/>
              </a:schemeClr>
            </a:solidFill>
            <a:prstDash val="dash"/>
          </a:ln>
          <a:effectLst>
            <a:innerShdw blurRad="304800" dist="50800" dir="18900000">
              <a:prstClr val="black">
                <a:alpha val="14000"/>
              </a:prstClr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0" y="2151063"/>
            <a:ext cx="90488" cy="2555875"/>
            <a:chOff x="1143000" y="1066800"/>
            <a:chExt cx="90000" cy="2555400"/>
          </a:xfrm>
        </p:grpSpPr>
        <p:sp>
          <p:nvSpPr>
            <p:cNvPr id="4" name="Rounded Rectangle 3"/>
            <p:cNvSpPr/>
            <p:nvPr/>
          </p:nvSpPr>
          <p:spPr>
            <a:xfrm>
              <a:off x="1143000" y="2362200"/>
              <a:ext cx="90000" cy="1260000"/>
            </a:xfrm>
            <a:prstGeom prst="roundRect">
              <a:avLst>
                <a:gd name="adj" fmla="val 5217"/>
              </a:avLst>
            </a:prstGeom>
            <a:solidFill>
              <a:schemeClr val="accent2">
                <a:lumMod val="75000"/>
              </a:schemeClr>
            </a:solidFill>
            <a:ln>
              <a:noFill/>
            </a:ln>
            <a:effectLst>
              <a:outerShdw blurRad="107950" dist="12700" dir="5400000" algn="ctr" rotWithShape="0">
                <a:srgbClr val="000000"/>
              </a:outerShdw>
            </a:effectLst>
            <a:scene3d>
              <a:camera prst="orthographicFront"/>
              <a:lightRig rig="soft" dir="t"/>
            </a:scene3d>
            <a:sp3d prstMaterial="matte">
              <a:bevelT w="635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tr-TR"/>
            </a:p>
          </p:txBody>
        </p:sp>
        <p:sp>
          <p:nvSpPr>
            <p:cNvPr id="5" name="Rounded Rectangle 4"/>
            <p:cNvSpPr/>
            <p:nvPr/>
          </p:nvSpPr>
          <p:spPr>
            <a:xfrm>
              <a:off x="1143000" y="1066800"/>
              <a:ext cx="90000" cy="1260000"/>
            </a:xfrm>
            <a:prstGeom prst="roundRect">
              <a:avLst>
                <a:gd name="adj" fmla="val 5217"/>
              </a:avLst>
            </a:prstGeom>
            <a:noFill/>
            <a:ln>
              <a:noFill/>
            </a:ln>
            <a:effectLst>
              <a:outerShdw blurRad="107950" dist="12700" dir="5400000" algn="ctr" rotWithShape="0">
                <a:srgbClr val="000000"/>
              </a:outerShdw>
            </a:effectLst>
            <a:scene3d>
              <a:camera prst="orthographicFront"/>
              <a:lightRig rig="soft" dir="t"/>
            </a:scene3d>
            <a:sp3d prstMaterial="matte">
              <a:bevelT w="635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tr-TR"/>
            </a:p>
          </p:txBody>
        </p:sp>
      </p:grpSp>
      <p:pic>
        <p:nvPicPr>
          <p:cNvPr id="14342" name="Picture 14" descr="20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57600" y="5791200"/>
            <a:ext cx="1800225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Arc 8"/>
          <p:cNvSpPr/>
          <p:nvPr/>
        </p:nvSpPr>
        <p:spPr>
          <a:xfrm>
            <a:off x="-1349375" y="2079625"/>
            <a:ext cx="2698750" cy="2698750"/>
          </a:xfrm>
          <a:prstGeom prst="arc">
            <a:avLst>
              <a:gd name="adj1" fmla="val 16200000"/>
              <a:gd name="adj2" fmla="val 5412294"/>
            </a:avLst>
          </a:prstGeom>
          <a:ln>
            <a:solidFill>
              <a:schemeClr val="accent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11" name="Oval 10"/>
          <p:cNvSpPr/>
          <p:nvPr/>
        </p:nvSpPr>
        <p:spPr>
          <a:xfrm>
            <a:off x="720000" y="2258704"/>
            <a:ext cx="122400" cy="122400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107950" dist="12700" dir="5400000" algn="t" rotWithShape="0">
              <a:prstClr val="black"/>
            </a:outerShdw>
          </a:effectLst>
          <a:scene3d>
            <a:camera prst="orthographicFront"/>
            <a:lightRig rig="soft" dir="t"/>
          </a:scene3d>
          <a:sp3d extrusionH="44450" contourW="12700" prstMaterial="matte">
            <a:bevelT w="63500" h="63500" prst="artDeco"/>
            <a:extrusionClr>
              <a:schemeClr val="accent2">
                <a:lumMod val="75000"/>
              </a:schemeClr>
            </a:extrusionClr>
            <a:contourClr>
              <a:schemeClr val="bg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13" name="Oval 12"/>
          <p:cNvSpPr/>
          <p:nvPr/>
        </p:nvSpPr>
        <p:spPr>
          <a:xfrm>
            <a:off x="1176336" y="2819400"/>
            <a:ext cx="122400" cy="122400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107950" dist="12700" dir="5400000" algn="t" rotWithShape="0">
              <a:prstClr val="black"/>
            </a:outerShdw>
          </a:effectLst>
          <a:scene3d>
            <a:camera prst="orthographicFront"/>
            <a:lightRig rig="soft" dir="t"/>
          </a:scene3d>
          <a:sp3d extrusionH="44450" contourW="12700" prstMaterial="matte">
            <a:bevelT w="63500" h="63500" prst="artDeco"/>
            <a:extrusionClr>
              <a:schemeClr val="accent2">
                <a:lumMod val="75000"/>
              </a:schemeClr>
            </a:extrusionClr>
            <a:contourClr>
              <a:schemeClr val="bg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14" name="Oval 13"/>
          <p:cNvSpPr/>
          <p:nvPr/>
        </p:nvSpPr>
        <p:spPr>
          <a:xfrm>
            <a:off x="1147120" y="3989824"/>
            <a:ext cx="122400" cy="122400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107950" dist="12700" dir="5400000" algn="t" rotWithShape="0">
              <a:prstClr val="black"/>
            </a:outerShdw>
          </a:effectLst>
          <a:scene3d>
            <a:camera prst="orthographicFront"/>
            <a:lightRig rig="soft" dir="t"/>
          </a:scene3d>
          <a:sp3d extrusionH="44450" contourW="12700" prstMaterial="matte">
            <a:bevelT w="63500" h="63500" prst="artDeco"/>
            <a:extrusionClr>
              <a:schemeClr val="accent2">
                <a:lumMod val="75000"/>
              </a:schemeClr>
            </a:extrusionClr>
            <a:contourClr>
              <a:schemeClr val="bg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15" name="Oval 14"/>
          <p:cNvSpPr/>
          <p:nvPr/>
        </p:nvSpPr>
        <p:spPr>
          <a:xfrm>
            <a:off x="720000" y="4514400"/>
            <a:ext cx="122400" cy="122400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107950" dist="12700" dir="5400000" algn="t" rotWithShape="0">
              <a:prstClr val="black"/>
            </a:outerShdw>
          </a:effectLst>
          <a:scene3d>
            <a:camera prst="orthographicFront"/>
            <a:lightRig rig="soft" dir="t"/>
          </a:scene3d>
          <a:sp3d extrusionH="44450" contourW="12700" prstMaterial="matte">
            <a:bevelT w="63500" h="63500" prst="artDeco"/>
            <a:extrusionClr>
              <a:schemeClr val="accent2">
                <a:lumMod val="75000"/>
              </a:schemeClr>
            </a:extrusionClr>
            <a:contourClr>
              <a:schemeClr val="bg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19" name="TextBox 18"/>
          <p:cNvSpPr txBox="1"/>
          <p:nvPr/>
        </p:nvSpPr>
        <p:spPr>
          <a:xfrm>
            <a:off x="1143000" y="2122488"/>
            <a:ext cx="7086600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tr-TR" sz="22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Aracı Banka </a:t>
            </a:r>
            <a:r>
              <a:rPr lang="tr-TR" sz="2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kanalıyla kullandırılan </a:t>
            </a:r>
            <a:r>
              <a:rPr lang="tr-TR" sz="2200" b="1" u="sng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tek</a:t>
            </a:r>
            <a:r>
              <a:rPr lang="tr-TR" sz="22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kredi programı</a:t>
            </a:r>
            <a:endParaRPr lang="tr-TR" sz="22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433513" y="2655888"/>
            <a:ext cx="6705600" cy="4318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tr-TR" sz="2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25 </a:t>
            </a:r>
            <a:r>
              <a:rPr lang="tr-TR" sz="22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milyon ABD </a:t>
            </a:r>
            <a:r>
              <a:rPr lang="tr-TR" sz="2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Doları firma limiti </a:t>
            </a:r>
            <a:endParaRPr lang="tr-TR" sz="22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470025" y="3852863"/>
            <a:ext cx="6705600" cy="4302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tr-TR" sz="22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Yatırımda Öncelikli Bölgelere yönelik </a:t>
            </a:r>
            <a:r>
              <a:rPr lang="tr-TR" sz="2200" b="1" u="sng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indirim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100138" y="4419600"/>
            <a:ext cx="6705600" cy="4302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tr-TR" sz="2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KOBİ önceliği ile kullandırım</a:t>
            </a:r>
            <a:endParaRPr lang="tr-TR" sz="22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Oval 24"/>
          <p:cNvSpPr/>
          <p:nvPr/>
        </p:nvSpPr>
        <p:spPr>
          <a:xfrm>
            <a:off x="1295400" y="3362325"/>
            <a:ext cx="122400" cy="122400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107950" dist="12700" dir="5400000" algn="t" rotWithShape="0">
              <a:prstClr val="black"/>
            </a:outerShdw>
          </a:effectLst>
          <a:scene3d>
            <a:camera prst="orthographicFront"/>
            <a:lightRig rig="soft" dir="t"/>
          </a:scene3d>
          <a:sp3d extrusionH="44450" contourW="12700" prstMaterial="matte">
            <a:bevelT w="63500" h="63500" prst="artDeco"/>
            <a:extrusionClr>
              <a:schemeClr val="accent2">
                <a:lumMod val="75000"/>
              </a:schemeClr>
            </a:extrusionClr>
            <a:contourClr>
              <a:schemeClr val="bg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26" name="TextBox 25"/>
          <p:cNvSpPr txBox="1"/>
          <p:nvPr/>
        </p:nvSpPr>
        <p:spPr>
          <a:xfrm>
            <a:off x="1647825" y="3222625"/>
            <a:ext cx="6705600" cy="4318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tr-TR" sz="2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360 </a:t>
            </a:r>
            <a:r>
              <a:rPr lang="tr-TR" sz="22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güne kadar vade seçenekleriyle</a:t>
            </a:r>
          </a:p>
        </p:txBody>
      </p:sp>
      <p:sp>
        <p:nvSpPr>
          <p:cNvPr id="14364" name="Title 26"/>
          <p:cNvSpPr>
            <a:spLocks noGrp="1"/>
          </p:cNvSpPr>
          <p:nvPr>
            <p:ph type="title"/>
          </p:nvPr>
        </p:nvSpPr>
        <p:spPr>
          <a:xfrm>
            <a:off x="457200" y="628650"/>
            <a:ext cx="8229600" cy="1066800"/>
          </a:xfrm>
        </p:spPr>
        <p:txBody>
          <a:bodyPr/>
          <a:lstStyle/>
          <a:p>
            <a:r>
              <a:rPr lang="tr-TR" b="1" smtClean="0">
                <a:latin typeface="Times New Roman" pitchFamily="18" charset="0"/>
                <a:cs typeface="Times New Roman" pitchFamily="18" charset="0"/>
              </a:rPr>
              <a:t>Sevk Öncesi İhracat Kredisi</a:t>
            </a: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8820000">
                                      <p:cBhvr>
                                        <p:cTn id="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29975"/>
                                      </p:to>
                                    </p:animClr>
                                    <p:set>
                                      <p:cBhvr>
                                        <p:cTn id="1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860000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29975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560000">
                                      <p:cBhvr>
                                        <p:cTn id="2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29975"/>
                                      </p:to>
                                    </p:animClr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000"/>
                            </p:stCondLst>
                            <p:childTnLst>
                              <p:par>
                                <p:cTn id="38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680000">
                                      <p:cBhvr>
                                        <p:cTn id="3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7000"/>
                            </p:stCondLst>
                            <p:childTnLst>
                              <p:par>
                                <p:cTn id="41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29975"/>
                                      </p:to>
                                    </p:animClr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8000"/>
                            </p:stCondLst>
                            <p:childTnLst>
                              <p:par>
                                <p:cTn id="49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800000">
                                      <p:cBhvr>
                                        <p:cTn id="5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9000"/>
                            </p:stCondLst>
                            <p:childTnLst>
                              <p:par>
                                <p:cTn id="52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29975"/>
                                      </p:to>
                                    </p:animClr>
                                    <p:set>
                                      <p:cBhvr>
                                        <p:cTn id="5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2" grpId="0"/>
      <p:bldP spid="2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rc 9"/>
          <p:cNvSpPr/>
          <p:nvPr/>
        </p:nvSpPr>
        <p:spPr>
          <a:xfrm>
            <a:off x="-599400" y="2829600"/>
            <a:ext cx="1198800" cy="1198800"/>
          </a:xfrm>
          <a:prstGeom prst="arc">
            <a:avLst>
              <a:gd name="adj1" fmla="val 16200000"/>
              <a:gd name="adj2" fmla="val 5412294"/>
            </a:avLst>
          </a:prstGeom>
          <a:noFill/>
          <a:ln>
            <a:solidFill>
              <a:schemeClr val="accent2">
                <a:lumMod val="75000"/>
              </a:schemeClr>
            </a:solidFill>
            <a:prstDash val="dash"/>
          </a:ln>
          <a:effectLst>
            <a:innerShdw blurRad="304800" dist="50800" dir="18900000">
              <a:prstClr val="black">
                <a:alpha val="14000"/>
              </a:prstClr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0" y="2151063"/>
            <a:ext cx="90488" cy="2555875"/>
            <a:chOff x="1143000" y="1066800"/>
            <a:chExt cx="90000" cy="2555400"/>
          </a:xfrm>
        </p:grpSpPr>
        <p:sp>
          <p:nvSpPr>
            <p:cNvPr id="4" name="Rounded Rectangle 3"/>
            <p:cNvSpPr/>
            <p:nvPr/>
          </p:nvSpPr>
          <p:spPr>
            <a:xfrm>
              <a:off x="1143000" y="2362200"/>
              <a:ext cx="90000" cy="1260000"/>
            </a:xfrm>
            <a:prstGeom prst="roundRect">
              <a:avLst>
                <a:gd name="adj" fmla="val 5217"/>
              </a:avLst>
            </a:prstGeom>
            <a:solidFill>
              <a:schemeClr val="accent2">
                <a:lumMod val="75000"/>
              </a:schemeClr>
            </a:solidFill>
            <a:ln>
              <a:noFill/>
            </a:ln>
            <a:effectLst>
              <a:outerShdw blurRad="107950" dist="12700" dir="5400000" algn="ctr" rotWithShape="0">
                <a:srgbClr val="000000"/>
              </a:outerShdw>
            </a:effectLst>
            <a:scene3d>
              <a:camera prst="orthographicFront"/>
              <a:lightRig rig="soft" dir="t"/>
            </a:scene3d>
            <a:sp3d prstMaterial="matte">
              <a:bevelT w="635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tr-TR"/>
            </a:p>
          </p:txBody>
        </p:sp>
        <p:sp>
          <p:nvSpPr>
            <p:cNvPr id="5" name="Rounded Rectangle 4"/>
            <p:cNvSpPr/>
            <p:nvPr/>
          </p:nvSpPr>
          <p:spPr>
            <a:xfrm>
              <a:off x="1143000" y="1066800"/>
              <a:ext cx="90000" cy="1260000"/>
            </a:xfrm>
            <a:prstGeom prst="roundRect">
              <a:avLst>
                <a:gd name="adj" fmla="val 5217"/>
              </a:avLst>
            </a:prstGeom>
            <a:noFill/>
            <a:ln>
              <a:noFill/>
            </a:ln>
            <a:effectLst>
              <a:outerShdw blurRad="107950" dist="12700" dir="5400000" algn="ctr" rotWithShape="0">
                <a:srgbClr val="000000"/>
              </a:outerShdw>
            </a:effectLst>
            <a:scene3d>
              <a:camera prst="orthographicFront"/>
              <a:lightRig rig="soft" dir="t"/>
            </a:scene3d>
            <a:sp3d prstMaterial="matte">
              <a:bevelT w="635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tr-TR"/>
            </a:p>
          </p:txBody>
        </p:sp>
      </p:grpSp>
      <p:pic>
        <p:nvPicPr>
          <p:cNvPr id="15366" name="Picture 14" descr="20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57600" y="5791200"/>
            <a:ext cx="1800225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Arc 8"/>
          <p:cNvSpPr/>
          <p:nvPr/>
        </p:nvSpPr>
        <p:spPr>
          <a:xfrm>
            <a:off x="-1349375" y="2079625"/>
            <a:ext cx="2698750" cy="2698750"/>
          </a:xfrm>
          <a:prstGeom prst="arc">
            <a:avLst>
              <a:gd name="adj1" fmla="val 16200000"/>
              <a:gd name="adj2" fmla="val 5412294"/>
            </a:avLst>
          </a:prstGeom>
          <a:ln>
            <a:solidFill>
              <a:schemeClr val="accent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11" name="Oval 10"/>
          <p:cNvSpPr/>
          <p:nvPr/>
        </p:nvSpPr>
        <p:spPr>
          <a:xfrm>
            <a:off x="720000" y="2258704"/>
            <a:ext cx="122400" cy="122400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107950" dist="12700" dir="5400000" algn="t" rotWithShape="0">
              <a:prstClr val="black"/>
            </a:outerShdw>
          </a:effectLst>
          <a:scene3d>
            <a:camera prst="orthographicFront"/>
            <a:lightRig rig="soft" dir="t"/>
          </a:scene3d>
          <a:sp3d extrusionH="44450" contourW="12700" prstMaterial="matte">
            <a:bevelT w="63500" h="63500" prst="artDeco"/>
            <a:extrusionClr>
              <a:schemeClr val="accent2">
                <a:lumMod val="75000"/>
              </a:schemeClr>
            </a:extrusionClr>
            <a:contourClr>
              <a:schemeClr val="bg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13" name="Oval 12"/>
          <p:cNvSpPr/>
          <p:nvPr/>
        </p:nvSpPr>
        <p:spPr>
          <a:xfrm>
            <a:off x="1176336" y="2819400"/>
            <a:ext cx="122400" cy="122400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107950" dist="12700" dir="5400000" algn="t" rotWithShape="0">
              <a:prstClr val="black"/>
            </a:outerShdw>
          </a:effectLst>
          <a:scene3d>
            <a:camera prst="orthographicFront"/>
            <a:lightRig rig="soft" dir="t"/>
          </a:scene3d>
          <a:sp3d extrusionH="44450" contourW="12700" prstMaterial="matte">
            <a:bevelT w="63500" h="63500" prst="artDeco"/>
            <a:extrusionClr>
              <a:schemeClr val="accent2">
                <a:lumMod val="75000"/>
              </a:schemeClr>
            </a:extrusionClr>
            <a:contourClr>
              <a:schemeClr val="bg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14" name="Oval 13"/>
          <p:cNvSpPr/>
          <p:nvPr/>
        </p:nvSpPr>
        <p:spPr>
          <a:xfrm>
            <a:off x="1169154" y="3956773"/>
            <a:ext cx="122400" cy="122400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107950" dist="12700" dir="5400000" algn="t" rotWithShape="0">
              <a:prstClr val="black"/>
            </a:outerShdw>
          </a:effectLst>
          <a:scene3d>
            <a:camera prst="orthographicFront"/>
            <a:lightRig rig="soft" dir="t"/>
          </a:scene3d>
          <a:sp3d extrusionH="44450" contourW="12700" prstMaterial="matte">
            <a:bevelT w="63500" h="63500" prst="artDeco"/>
            <a:extrusionClr>
              <a:schemeClr val="accent2">
                <a:lumMod val="75000"/>
              </a:schemeClr>
            </a:extrusionClr>
            <a:contourClr>
              <a:schemeClr val="bg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15" name="Oval 14"/>
          <p:cNvSpPr/>
          <p:nvPr/>
        </p:nvSpPr>
        <p:spPr>
          <a:xfrm>
            <a:off x="653898" y="4547451"/>
            <a:ext cx="122400" cy="122400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107950" dist="12700" dir="5400000" algn="t" rotWithShape="0">
              <a:prstClr val="black"/>
            </a:outerShdw>
          </a:effectLst>
          <a:scene3d>
            <a:camera prst="orthographicFront"/>
            <a:lightRig rig="soft" dir="t"/>
          </a:scene3d>
          <a:sp3d extrusionH="44450" contourW="12700" prstMaterial="matte">
            <a:bevelT w="63500" h="63500" prst="artDeco"/>
            <a:extrusionClr>
              <a:schemeClr val="accent2">
                <a:lumMod val="75000"/>
              </a:schemeClr>
            </a:extrusionClr>
            <a:contourClr>
              <a:schemeClr val="bg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19" name="TextBox 18"/>
          <p:cNvSpPr txBox="1"/>
          <p:nvPr/>
        </p:nvSpPr>
        <p:spPr>
          <a:xfrm>
            <a:off x="1000125" y="2122488"/>
            <a:ext cx="6705600" cy="4302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tr-TR" sz="22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Firma limiti 25 milyon ABD Doları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433513" y="2655888"/>
            <a:ext cx="6705600" cy="4318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tr-TR" sz="2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360 </a:t>
            </a:r>
            <a:r>
              <a:rPr lang="tr-TR" sz="22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güne kadar vade seçenekleriyle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011238" y="4419600"/>
            <a:ext cx="7599362" cy="4302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tr-TR" sz="22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Bankamız tarafından sigortalı ihracatçılara </a:t>
            </a:r>
            <a:r>
              <a:rPr lang="tr-TR" sz="2200" b="1" u="sng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faiz indirimi</a:t>
            </a:r>
          </a:p>
        </p:txBody>
      </p:sp>
      <p:sp>
        <p:nvSpPr>
          <p:cNvPr id="25" name="Oval 24"/>
          <p:cNvSpPr/>
          <p:nvPr/>
        </p:nvSpPr>
        <p:spPr>
          <a:xfrm>
            <a:off x="1295400" y="3362325"/>
            <a:ext cx="122400" cy="122400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107950" dist="12700" dir="5400000" algn="t" rotWithShape="0">
              <a:prstClr val="black"/>
            </a:outerShdw>
          </a:effectLst>
          <a:scene3d>
            <a:camera prst="orthographicFront"/>
            <a:lightRig rig="soft" dir="t"/>
          </a:scene3d>
          <a:sp3d extrusionH="44450" contourW="12700" prstMaterial="matte">
            <a:bevelT w="63500" h="63500" prst="artDeco"/>
            <a:extrusionClr>
              <a:schemeClr val="accent2">
                <a:lumMod val="75000"/>
              </a:schemeClr>
            </a:extrusionClr>
            <a:contourClr>
              <a:schemeClr val="bg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26" name="TextBox 25"/>
          <p:cNvSpPr txBox="1"/>
          <p:nvPr/>
        </p:nvSpPr>
        <p:spPr>
          <a:xfrm>
            <a:off x="1592263" y="3211513"/>
            <a:ext cx="6705600" cy="4318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tr-TR" sz="2200" b="1" u="sng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KOBİ</a:t>
            </a:r>
            <a:r>
              <a:rPr lang="tr-TR" sz="22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ve </a:t>
            </a:r>
            <a:r>
              <a:rPr lang="tr-TR" sz="2200" b="1" u="sng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Serbest Bölge Firmaları</a:t>
            </a:r>
            <a:r>
              <a:rPr lang="tr-TR" sz="22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için </a:t>
            </a:r>
            <a:r>
              <a:rPr lang="tr-TR" sz="2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imkânlar</a:t>
            </a:r>
            <a:endParaRPr lang="tr-TR" sz="22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87" name="Title 26"/>
          <p:cNvSpPr>
            <a:spLocks noGrp="1"/>
          </p:cNvSpPr>
          <p:nvPr>
            <p:ph type="title"/>
          </p:nvPr>
        </p:nvSpPr>
        <p:spPr>
          <a:xfrm>
            <a:off x="457200" y="628650"/>
            <a:ext cx="8229600" cy="1066800"/>
          </a:xfrm>
        </p:spPr>
        <p:txBody>
          <a:bodyPr/>
          <a:lstStyle/>
          <a:p>
            <a:r>
              <a:rPr lang="tr-TR" b="1" smtClean="0">
                <a:latin typeface="Times New Roman" pitchFamily="18" charset="0"/>
                <a:cs typeface="Times New Roman" pitchFamily="18" charset="0"/>
              </a:rPr>
              <a:t>İhracata Hazırlık Kredileri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447800" y="3836988"/>
            <a:ext cx="7010400" cy="4302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defRPr/>
            </a:pPr>
            <a:r>
              <a:rPr lang="tr-TR" sz="22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Bankamız tarafından </a:t>
            </a:r>
            <a:r>
              <a:rPr lang="tr-TR" sz="2200" b="1" u="sng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doğrudan</a:t>
            </a:r>
            <a:r>
              <a:rPr lang="tr-TR" sz="22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kullandırım</a:t>
            </a: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8820000">
                                      <p:cBhvr>
                                        <p:cTn id="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29975"/>
                                      </p:to>
                                    </p:animClr>
                                    <p:set>
                                      <p:cBhvr>
                                        <p:cTn id="1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920000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29975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500000">
                                      <p:cBhvr>
                                        <p:cTn id="2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29975"/>
                                      </p:to>
                                    </p:animClr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000"/>
                            </p:stCondLst>
                            <p:childTnLst>
                              <p:par>
                                <p:cTn id="38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560000">
                                      <p:cBhvr>
                                        <p:cTn id="3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7000"/>
                            </p:stCondLst>
                            <p:childTnLst>
                              <p:par>
                                <p:cTn id="41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29975"/>
                                      </p:to>
                                    </p:animClr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8000"/>
                            </p:stCondLst>
                            <p:childTnLst>
                              <p:par>
                                <p:cTn id="49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980000">
                                      <p:cBhvr>
                                        <p:cTn id="5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9000"/>
                            </p:stCondLst>
                            <p:childTnLst>
                              <p:par>
                                <p:cTn id="52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29975"/>
                                      </p:to>
                                    </p:animClr>
                                    <p:set>
                                      <p:cBhvr>
                                        <p:cTn id="5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2" grpId="0"/>
      <p:bldP spid="26" grpId="0"/>
      <p:bldP spid="2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rc 9"/>
          <p:cNvSpPr/>
          <p:nvPr/>
        </p:nvSpPr>
        <p:spPr>
          <a:xfrm>
            <a:off x="-599400" y="2829600"/>
            <a:ext cx="1198800" cy="1198800"/>
          </a:xfrm>
          <a:prstGeom prst="arc">
            <a:avLst>
              <a:gd name="adj1" fmla="val 16200000"/>
              <a:gd name="adj2" fmla="val 5412294"/>
            </a:avLst>
          </a:prstGeom>
          <a:noFill/>
          <a:ln>
            <a:solidFill>
              <a:schemeClr val="accent2">
                <a:lumMod val="75000"/>
              </a:schemeClr>
            </a:solidFill>
            <a:prstDash val="dash"/>
          </a:ln>
          <a:effectLst>
            <a:innerShdw blurRad="304800" dist="50800" dir="18900000">
              <a:prstClr val="black">
                <a:alpha val="14000"/>
              </a:prstClr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0" y="2151063"/>
            <a:ext cx="90488" cy="2555875"/>
            <a:chOff x="1143000" y="1066800"/>
            <a:chExt cx="90000" cy="2555400"/>
          </a:xfrm>
        </p:grpSpPr>
        <p:sp>
          <p:nvSpPr>
            <p:cNvPr id="4" name="Rounded Rectangle 3"/>
            <p:cNvSpPr/>
            <p:nvPr/>
          </p:nvSpPr>
          <p:spPr>
            <a:xfrm>
              <a:off x="1143000" y="2362200"/>
              <a:ext cx="90000" cy="1260000"/>
            </a:xfrm>
            <a:prstGeom prst="roundRect">
              <a:avLst>
                <a:gd name="adj" fmla="val 5217"/>
              </a:avLst>
            </a:prstGeom>
            <a:solidFill>
              <a:schemeClr val="accent2">
                <a:lumMod val="75000"/>
              </a:schemeClr>
            </a:solidFill>
            <a:ln>
              <a:noFill/>
            </a:ln>
            <a:effectLst>
              <a:outerShdw blurRad="107950" dist="12700" dir="5400000" algn="ctr" rotWithShape="0">
                <a:srgbClr val="000000"/>
              </a:outerShdw>
            </a:effectLst>
            <a:scene3d>
              <a:camera prst="orthographicFront"/>
              <a:lightRig rig="soft" dir="t"/>
            </a:scene3d>
            <a:sp3d prstMaterial="matte">
              <a:bevelT w="635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tr-TR"/>
            </a:p>
          </p:txBody>
        </p:sp>
        <p:sp>
          <p:nvSpPr>
            <p:cNvPr id="5" name="Rounded Rectangle 4"/>
            <p:cNvSpPr/>
            <p:nvPr/>
          </p:nvSpPr>
          <p:spPr>
            <a:xfrm>
              <a:off x="1143000" y="1066800"/>
              <a:ext cx="90000" cy="1260000"/>
            </a:xfrm>
            <a:prstGeom prst="roundRect">
              <a:avLst>
                <a:gd name="adj" fmla="val 5217"/>
              </a:avLst>
            </a:prstGeom>
            <a:noFill/>
            <a:ln>
              <a:noFill/>
            </a:ln>
            <a:effectLst>
              <a:outerShdw blurRad="107950" dist="12700" dir="5400000" algn="ctr" rotWithShape="0">
                <a:srgbClr val="000000"/>
              </a:outerShdw>
            </a:effectLst>
            <a:scene3d>
              <a:camera prst="orthographicFront"/>
              <a:lightRig rig="soft" dir="t"/>
            </a:scene3d>
            <a:sp3d prstMaterial="matte">
              <a:bevelT w="635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tr-TR"/>
            </a:p>
          </p:txBody>
        </p:sp>
      </p:grpSp>
      <p:pic>
        <p:nvPicPr>
          <p:cNvPr id="16390" name="Picture 14" descr="20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57600" y="5791200"/>
            <a:ext cx="1800225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Arc 8"/>
          <p:cNvSpPr/>
          <p:nvPr/>
        </p:nvSpPr>
        <p:spPr>
          <a:xfrm>
            <a:off x="-1349375" y="2079625"/>
            <a:ext cx="2698750" cy="2698750"/>
          </a:xfrm>
          <a:prstGeom prst="arc">
            <a:avLst>
              <a:gd name="adj1" fmla="val 16200000"/>
              <a:gd name="adj2" fmla="val 5412294"/>
            </a:avLst>
          </a:prstGeom>
          <a:ln>
            <a:solidFill>
              <a:schemeClr val="accent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11" name="Oval 10"/>
          <p:cNvSpPr/>
          <p:nvPr/>
        </p:nvSpPr>
        <p:spPr>
          <a:xfrm>
            <a:off x="720000" y="2258704"/>
            <a:ext cx="122400" cy="122400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107950" dist="12700" dir="5400000" algn="t" rotWithShape="0">
              <a:prstClr val="black"/>
            </a:outerShdw>
          </a:effectLst>
          <a:scene3d>
            <a:camera prst="orthographicFront"/>
            <a:lightRig rig="soft" dir="t"/>
          </a:scene3d>
          <a:sp3d extrusionH="44450" contourW="12700" prstMaterial="matte">
            <a:bevelT w="63500" h="63500" prst="artDeco"/>
            <a:extrusionClr>
              <a:schemeClr val="accent2">
                <a:lumMod val="75000"/>
              </a:schemeClr>
            </a:extrusionClr>
            <a:contourClr>
              <a:schemeClr val="bg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13" name="Oval 12"/>
          <p:cNvSpPr/>
          <p:nvPr/>
        </p:nvSpPr>
        <p:spPr>
          <a:xfrm>
            <a:off x="1176336" y="2819400"/>
            <a:ext cx="122400" cy="122400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107950" dist="12700" dir="5400000" algn="t" rotWithShape="0">
              <a:prstClr val="black"/>
            </a:outerShdw>
          </a:effectLst>
          <a:scene3d>
            <a:camera prst="orthographicFront"/>
            <a:lightRig rig="soft" dir="t"/>
          </a:scene3d>
          <a:sp3d extrusionH="44450" contourW="12700" prstMaterial="matte">
            <a:bevelT w="63500" h="63500" prst="artDeco"/>
            <a:extrusionClr>
              <a:schemeClr val="accent2">
                <a:lumMod val="75000"/>
              </a:schemeClr>
            </a:extrusionClr>
            <a:contourClr>
              <a:schemeClr val="bg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14" name="Oval 13"/>
          <p:cNvSpPr/>
          <p:nvPr/>
        </p:nvSpPr>
        <p:spPr>
          <a:xfrm>
            <a:off x="1169154" y="3956773"/>
            <a:ext cx="122400" cy="122400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107950" dist="12700" dir="5400000" algn="t" rotWithShape="0">
              <a:prstClr val="black"/>
            </a:outerShdw>
          </a:effectLst>
          <a:scene3d>
            <a:camera prst="orthographicFront"/>
            <a:lightRig rig="soft" dir="t"/>
          </a:scene3d>
          <a:sp3d extrusionH="44450" contourW="12700" prstMaterial="matte">
            <a:bevelT w="63500" h="63500" prst="artDeco"/>
            <a:extrusionClr>
              <a:schemeClr val="accent2">
                <a:lumMod val="75000"/>
              </a:schemeClr>
            </a:extrusionClr>
            <a:contourClr>
              <a:schemeClr val="bg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15" name="Oval 14"/>
          <p:cNvSpPr/>
          <p:nvPr/>
        </p:nvSpPr>
        <p:spPr>
          <a:xfrm>
            <a:off x="653898" y="4547451"/>
            <a:ext cx="122400" cy="122400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107950" dist="12700" dir="5400000" algn="t" rotWithShape="0">
              <a:prstClr val="black"/>
            </a:outerShdw>
          </a:effectLst>
          <a:scene3d>
            <a:camera prst="orthographicFront"/>
            <a:lightRig rig="soft" dir="t"/>
          </a:scene3d>
          <a:sp3d extrusionH="44450" contourW="12700" prstMaterial="matte">
            <a:bevelT w="63500" h="63500" prst="artDeco"/>
            <a:extrusionClr>
              <a:schemeClr val="accent2">
                <a:lumMod val="75000"/>
              </a:schemeClr>
            </a:extrusionClr>
            <a:contourClr>
              <a:schemeClr val="bg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19" name="TextBox 18"/>
          <p:cNvSpPr txBox="1"/>
          <p:nvPr/>
        </p:nvSpPr>
        <p:spPr>
          <a:xfrm>
            <a:off x="1000125" y="2122488"/>
            <a:ext cx="7229475" cy="4302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tr-TR" sz="22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Dış Ticaret Sermaye Şirketi ve </a:t>
            </a:r>
            <a:r>
              <a:rPr lang="tr-TR" sz="22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Sektörel</a:t>
            </a:r>
            <a:r>
              <a:rPr lang="tr-TR" sz="22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Dış Ticaret Şirketi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433513" y="2655888"/>
            <a:ext cx="6705600" cy="4318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tr-TR" sz="22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İhracat performansına göre firma limiti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447800" y="3733800"/>
            <a:ext cx="7010400" cy="769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defRPr/>
            </a:pPr>
            <a:r>
              <a:rPr lang="tr-TR" sz="22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Banka Teminat Mektubu, KGF Kefaleti ve/veya Devlet İç ve Dış Borçlanma Senetleri ile Teminatlandırma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011238" y="4573588"/>
            <a:ext cx="6705600" cy="4302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tr-TR" sz="22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Kredi vadesi içerisinde ihracat taahhüdü </a:t>
            </a:r>
          </a:p>
        </p:txBody>
      </p:sp>
      <p:sp>
        <p:nvSpPr>
          <p:cNvPr id="25" name="Oval 24"/>
          <p:cNvSpPr/>
          <p:nvPr/>
        </p:nvSpPr>
        <p:spPr>
          <a:xfrm>
            <a:off x="1295400" y="3362325"/>
            <a:ext cx="122400" cy="122400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107950" dist="12700" dir="5400000" algn="t" rotWithShape="0">
              <a:prstClr val="black"/>
            </a:outerShdw>
          </a:effectLst>
          <a:scene3d>
            <a:camera prst="orthographicFront"/>
            <a:lightRig rig="soft" dir="t"/>
          </a:scene3d>
          <a:sp3d extrusionH="44450" contourW="12700" prstMaterial="matte">
            <a:bevelT w="63500" h="63500" prst="artDeco"/>
            <a:extrusionClr>
              <a:schemeClr val="accent2">
                <a:lumMod val="75000"/>
              </a:schemeClr>
            </a:extrusionClr>
            <a:contourClr>
              <a:schemeClr val="bg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26" name="TextBox 25"/>
          <p:cNvSpPr txBox="1"/>
          <p:nvPr/>
        </p:nvSpPr>
        <p:spPr>
          <a:xfrm>
            <a:off x="1592263" y="3211513"/>
            <a:ext cx="6705600" cy="4318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tr-TR" sz="22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180 güne kadar vade seçenekleriyle</a:t>
            </a:r>
          </a:p>
        </p:txBody>
      </p:sp>
      <p:sp>
        <p:nvSpPr>
          <p:cNvPr id="16412" name="Title 26"/>
          <p:cNvSpPr>
            <a:spLocks noGrp="1"/>
          </p:cNvSpPr>
          <p:nvPr>
            <p:ph type="title"/>
          </p:nvPr>
        </p:nvSpPr>
        <p:spPr>
          <a:xfrm>
            <a:off x="457200" y="628650"/>
            <a:ext cx="8229600" cy="1066800"/>
          </a:xfrm>
        </p:spPr>
        <p:txBody>
          <a:bodyPr/>
          <a:lstStyle/>
          <a:p>
            <a:r>
              <a:rPr lang="tr-TR" sz="3800" b="1" smtClean="0">
                <a:latin typeface="Times New Roman" pitchFamily="18" charset="0"/>
                <a:cs typeface="Times New Roman" pitchFamily="18" charset="0"/>
              </a:rPr>
              <a:t>Dış Ticaret Şirketleri İhracat Kredileri</a:t>
            </a: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8820000">
                                      <p:cBhvr>
                                        <p:cTn id="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29975"/>
                                      </p:to>
                                    </p:animClr>
                                    <p:set>
                                      <p:cBhvr>
                                        <p:cTn id="1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920000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29975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500000">
                                      <p:cBhvr>
                                        <p:cTn id="2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29975"/>
                                      </p:to>
                                    </p:animClr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000"/>
                            </p:stCondLst>
                            <p:childTnLst>
                              <p:par>
                                <p:cTn id="38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560000">
                                      <p:cBhvr>
                                        <p:cTn id="3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7000"/>
                            </p:stCondLst>
                            <p:childTnLst>
                              <p:par>
                                <p:cTn id="41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29975"/>
                                      </p:to>
                                    </p:animClr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8000"/>
                            </p:stCondLst>
                            <p:childTnLst>
                              <p:par>
                                <p:cTn id="49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980000">
                                      <p:cBhvr>
                                        <p:cTn id="5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9000"/>
                            </p:stCondLst>
                            <p:childTnLst>
                              <p:par>
                                <p:cTn id="52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29975"/>
                                      </p:to>
                                    </p:animClr>
                                    <p:set>
                                      <p:cBhvr>
                                        <p:cTn id="5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2" grpId="0"/>
      <p:bldP spid="2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1"/>
          <p:cNvSpPr>
            <a:spLocks noGrp="1"/>
          </p:cNvSpPr>
          <p:nvPr>
            <p:ph type="title"/>
          </p:nvPr>
        </p:nvSpPr>
        <p:spPr>
          <a:xfrm>
            <a:off x="457200" y="625475"/>
            <a:ext cx="8229600" cy="1066800"/>
          </a:xfrm>
        </p:spPr>
        <p:txBody>
          <a:bodyPr/>
          <a:lstStyle/>
          <a:p>
            <a:r>
              <a:rPr lang="tr-TR" b="1" smtClean="0">
                <a:latin typeface="Times New Roman" pitchFamily="18" charset="0"/>
                <a:cs typeface="Times New Roman" pitchFamily="18" charset="0"/>
              </a:rPr>
              <a:t>İhracat Kredileri</a:t>
            </a:r>
          </a:p>
        </p:txBody>
      </p:sp>
      <p:sp>
        <p:nvSpPr>
          <p:cNvPr id="6" name="Freeform 5"/>
          <p:cNvSpPr/>
          <p:nvPr/>
        </p:nvSpPr>
        <p:spPr>
          <a:xfrm>
            <a:off x="350838" y="1573213"/>
            <a:ext cx="7175500" cy="1206500"/>
          </a:xfrm>
          <a:custGeom>
            <a:avLst/>
            <a:gdLst>
              <a:gd name="connsiteX0" fmla="*/ 0 w 7175190"/>
              <a:gd name="connsiteY0" fmla="*/ 120618 h 1206180"/>
              <a:gd name="connsiteX1" fmla="*/ 35328 w 7175190"/>
              <a:gd name="connsiteY1" fmla="*/ 35328 h 1206180"/>
              <a:gd name="connsiteX2" fmla="*/ 120618 w 7175190"/>
              <a:gd name="connsiteY2" fmla="*/ 0 h 1206180"/>
              <a:gd name="connsiteX3" fmla="*/ 7054572 w 7175190"/>
              <a:gd name="connsiteY3" fmla="*/ 0 h 1206180"/>
              <a:gd name="connsiteX4" fmla="*/ 7139862 w 7175190"/>
              <a:gd name="connsiteY4" fmla="*/ 35328 h 1206180"/>
              <a:gd name="connsiteX5" fmla="*/ 7175190 w 7175190"/>
              <a:gd name="connsiteY5" fmla="*/ 120618 h 1206180"/>
              <a:gd name="connsiteX6" fmla="*/ 7175190 w 7175190"/>
              <a:gd name="connsiteY6" fmla="*/ 1085562 h 1206180"/>
              <a:gd name="connsiteX7" fmla="*/ 7139862 w 7175190"/>
              <a:gd name="connsiteY7" fmla="*/ 1170852 h 1206180"/>
              <a:gd name="connsiteX8" fmla="*/ 7054572 w 7175190"/>
              <a:gd name="connsiteY8" fmla="*/ 1206180 h 1206180"/>
              <a:gd name="connsiteX9" fmla="*/ 120618 w 7175190"/>
              <a:gd name="connsiteY9" fmla="*/ 1206180 h 1206180"/>
              <a:gd name="connsiteX10" fmla="*/ 35328 w 7175190"/>
              <a:gd name="connsiteY10" fmla="*/ 1170852 h 1206180"/>
              <a:gd name="connsiteX11" fmla="*/ 0 w 7175190"/>
              <a:gd name="connsiteY11" fmla="*/ 1085562 h 1206180"/>
              <a:gd name="connsiteX12" fmla="*/ 0 w 7175190"/>
              <a:gd name="connsiteY12" fmla="*/ 120618 h 1206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175190" h="1206180">
                <a:moveTo>
                  <a:pt x="0" y="120618"/>
                </a:moveTo>
                <a:cubicBezTo>
                  <a:pt x="0" y="88628"/>
                  <a:pt x="12708" y="57948"/>
                  <a:pt x="35328" y="35328"/>
                </a:cubicBezTo>
                <a:cubicBezTo>
                  <a:pt x="57948" y="12708"/>
                  <a:pt x="88628" y="0"/>
                  <a:pt x="120618" y="0"/>
                </a:cubicBezTo>
                <a:lnTo>
                  <a:pt x="7054572" y="0"/>
                </a:lnTo>
                <a:cubicBezTo>
                  <a:pt x="7086562" y="0"/>
                  <a:pt x="7117242" y="12708"/>
                  <a:pt x="7139862" y="35328"/>
                </a:cubicBezTo>
                <a:cubicBezTo>
                  <a:pt x="7162482" y="57948"/>
                  <a:pt x="7175190" y="88628"/>
                  <a:pt x="7175190" y="120618"/>
                </a:cubicBezTo>
                <a:lnTo>
                  <a:pt x="7175190" y="1085562"/>
                </a:lnTo>
                <a:cubicBezTo>
                  <a:pt x="7175190" y="1117552"/>
                  <a:pt x="7162482" y="1148232"/>
                  <a:pt x="7139862" y="1170852"/>
                </a:cubicBezTo>
                <a:cubicBezTo>
                  <a:pt x="7117242" y="1193472"/>
                  <a:pt x="7086562" y="1206180"/>
                  <a:pt x="7054572" y="1206180"/>
                </a:cubicBezTo>
                <a:lnTo>
                  <a:pt x="120618" y="1206180"/>
                </a:lnTo>
                <a:cubicBezTo>
                  <a:pt x="88628" y="1206180"/>
                  <a:pt x="57948" y="1193472"/>
                  <a:pt x="35328" y="1170852"/>
                </a:cubicBezTo>
                <a:cubicBezTo>
                  <a:pt x="12708" y="1148232"/>
                  <a:pt x="0" y="1117552"/>
                  <a:pt x="0" y="1085562"/>
                </a:cubicBezTo>
                <a:lnTo>
                  <a:pt x="0" y="12061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30578" tIns="130578" rIns="1361485" bIns="130578" spcCol="1270" anchor="ctr"/>
          <a:lstStyle/>
          <a:p>
            <a:pPr defTabSz="1111250">
              <a:lnSpc>
                <a:spcPct val="90000"/>
              </a:lnSpc>
              <a:spcAft>
                <a:spcPct val="35000"/>
              </a:spcAft>
              <a:defRPr/>
            </a:pPr>
            <a:r>
              <a:rPr lang="tr-TR" sz="2500" b="1" dirty="0">
                <a:latin typeface="Times New Roman" pitchFamily="18" charset="0"/>
                <a:cs typeface="Times New Roman" pitchFamily="18" charset="0"/>
              </a:rPr>
              <a:t>KISA VADELİ KREDİLER</a:t>
            </a:r>
          </a:p>
        </p:txBody>
      </p:sp>
      <p:sp>
        <p:nvSpPr>
          <p:cNvPr id="7" name="Freeform 6"/>
          <p:cNvSpPr/>
          <p:nvPr/>
        </p:nvSpPr>
        <p:spPr>
          <a:xfrm>
            <a:off x="984250" y="2979738"/>
            <a:ext cx="7175500" cy="1206500"/>
          </a:xfrm>
          <a:custGeom>
            <a:avLst/>
            <a:gdLst>
              <a:gd name="connsiteX0" fmla="*/ 0 w 7175190"/>
              <a:gd name="connsiteY0" fmla="*/ 120618 h 1206180"/>
              <a:gd name="connsiteX1" fmla="*/ 35328 w 7175190"/>
              <a:gd name="connsiteY1" fmla="*/ 35328 h 1206180"/>
              <a:gd name="connsiteX2" fmla="*/ 120618 w 7175190"/>
              <a:gd name="connsiteY2" fmla="*/ 0 h 1206180"/>
              <a:gd name="connsiteX3" fmla="*/ 7054572 w 7175190"/>
              <a:gd name="connsiteY3" fmla="*/ 0 h 1206180"/>
              <a:gd name="connsiteX4" fmla="*/ 7139862 w 7175190"/>
              <a:gd name="connsiteY4" fmla="*/ 35328 h 1206180"/>
              <a:gd name="connsiteX5" fmla="*/ 7175190 w 7175190"/>
              <a:gd name="connsiteY5" fmla="*/ 120618 h 1206180"/>
              <a:gd name="connsiteX6" fmla="*/ 7175190 w 7175190"/>
              <a:gd name="connsiteY6" fmla="*/ 1085562 h 1206180"/>
              <a:gd name="connsiteX7" fmla="*/ 7139862 w 7175190"/>
              <a:gd name="connsiteY7" fmla="*/ 1170852 h 1206180"/>
              <a:gd name="connsiteX8" fmla="*/ 7054572 w 7175190"/>
              <a:gd name="connsiteY8" fmla="*/ 1206180 h 1206180"/>
              <a:gd name="connsiteX9" fmla="*/ 120618 w 7175190"/>
              <a:gd name="connsiteY9" fmla="*/ 1206180 h 1206180"/>
              <a:gd name="connsiteX10" fmla="*/ 35328 w 7175190"/>
              <a:gd name="connsiteY10" fmla="*/ 1170852 h 1206180"/>
              <a:gd name="connsiteX11" fmla="*/ 0 w 7175190"/>
              <a:gd name="connsiteY11" fmla="*/ 1085562 h 1206180"/>
              <a:gd name="connsiteX12" fmla="*/ 0 w 7175190"/>
              <a:gd name="connsiteY12" fmla="*/ 120618 h 1206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175190" h="1206180">
                <a:moveTo>
                  <a:pt x="0" y="120618"/>
                </a:moveTo>
                <a:cubicBezTo>
                  <a:pt x="0" y="88628"/>
                  <a:pt x="12708" y="57948"/>
                  <a:pt x="35328" y="35328"/>
                </a:cubicBezTo>
                <a:cubicBezTo>
                  <a:pt x="57948" y="12708"/>
                  <a:pt x="88628" y="0"/>
                  <a:pt x="120618" y="0"/>
                </a:cubicBezTo>
                <a:lnTo>
                  <a:pt x="7054572" y="0"/>
                </a:lnTo>
                <a:cubicBezTo>
                  <a:pt x="7086562" y="0"/>
                  <a:pt x="7117242" y="12708"/>
                  <a:pt x="7139862" y="35328"/>
                </a:cubicBezTo>
                <a:cubicBezTo>
                  <a:pt x="7162482" y="57948"/>
                  <a:pt x="7175190" y="88628"/>
                  <a:pt x="7175190" y="120618"/>
                </a:cubicBezTo>
                <a:lnTo>
                  <a:pt x="7175190" y="1085562"/>
                </a:lnTo>
                <a:cubicBezTo>
                  <a:pt x="7175190" y="1117552"/>
                  <a:pt x="7162482" y="1148232"/>
                  <a:pt x="7139862" y="1170852"/>
                </a:cubicBezTo>
                <a:cubicBezTo>
                  <a:pt x="7117242" y="1193472"/>
                  <a:pt x="7086562" y="1206180"/>
                  <a:pt x="7054572" y="1206180"/>
                </a:cubicBezTo>
                <a:lnTo>
                  <a:pt x="120618" y="1206180"/>
                </a:lnTo>
                <a:cubicBezTo>
                  <a:pt x="88628" y="1206180"/>
                  <a:pt x="57948" y="1193472"/>
                  <a:pt x="35328" y="1170852"/>
                </a:cubicBezTo>
                <a:cubicBezTo>
                  <a:pt x="12708" y="1148232"/>
                  <a:pt x="0" y="1117552"/>
                  <a:pt x="0" y="1085562"/>
                </a:cubicBezTo>
                <a:lnTo>
                  <a:pt x="0" y="12061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30578" tIns="130578" rIns="1547701" bIns="130579" spcCol="1270" anchor="ctr"/>
          <a:lstStyle/>
          <a:p>
            <a:pPr defTabSz="1111250">
              <a:lnSpc>
                <a:spcPct val="90000"/>
              </a:lnSpc>
              <a:spcAft>
                <a:spcPct val="35000"/>
              </a:spcAft>
              <a:defRPr/>
            </a:pPr>
            <a:r>
              <a:rPr lang="tr-TR" sz="2500" b="1" dirty="0">
                <a:latin typeface="Times New Roman" pitchFamily="18" charset="0"/>
                <a:cs typeface="Times New Roman" pitchFamily="18" charset="0"/>
              </a:rPr>
              <a:t>ORTA UZUN VADELİ KREDİLER</a:t>
            </a:r>
          </a:p>
        </p:txBody>
      </p:sp>
      <p:sp>
        <p:nvSpPr>
          <p:cNvPr id="8" name="Freeform 7"/>
          <p:cNvSpPr/>
          <p:nvPr/>
        </p:nvSpPr>
        <p:spPr>
          <a:xfrm>
            <a:off x="1617663" y="4387850"/>
            <a:ext cx="7175500" cy="1204913"/>
          </a:xfrm>
          <a:custGeom>
            <a:avLst/>
            <a:gdLst>
              <a:gd name="connsiteX0" fmla="*/ 0 w 7175190"/>
              <a:gd name="connsiteY0" fmla="*/ 120618 h 1206180"/>
              <a:gd name="connsiteX1" fmla="*/ 35328 w 7175190"/>
              <a:gd name="connsiteY1" fmla="*/ 35328 h 1206180"/>
              <a:gd name="connsiteX2" fmla="*/ 120618 w 7175190"/>
              <a:gd name="connsiteY2" fmla="*/ 0 h 1206180"/>
              <a:gd name="connsiteX3" fmla="*/ 7054572 w 7175190"/>
              <a:gd name="connsiteY3" fmla="*/ 0 h 1206180"/>
              <a:gd name="connsiteX4" fmla="*/ 7139862 w 7175190"/>
              <a:gd name="connsiteY4" fmla="*/ 35328 h 1206180"/>
              <a:gd name="connsiteX5" fmla="*/ 7175190 w 7175190"/>
              <a:gd name="connsiteY5" fmla="*/ 120618 h 1206180"/>
              <a:gd name="connsiteX6" fmla="*/ 7175190 w 7175190"/>
              <a:gd name="connsiteY6" fmla="*/ 1085562 h 1206180"/>
              <a:gd name="connsiteX7" fmla="*/ 7139862 w 7175190"/>
              <a:gd name="connsiteY7" fmla="*/ 1170852 h 1206180"/>
              <a:gd name="connsiteX8" fmla="*/ 7054572 w 7175190"/>
              <a:gd name="connsiteY8" fmla="*/ 1206180 h 1206180"/>
              <a:gd name="connsiteX9" fmla="*/ 120618 w 7175190"/>
              <a:gd name="connsiteY9" fmla="*/ 1206180 h 1206180"/>
              <a:gd name="connsiteX10" fmla="*/ 35328 w 7175190"/>
              <a:gd name="connsiteY10" fmla="*/ 1170852 h 1206180"/>
              <a:gd name="connsiteX11" fmla="*/ 0 w 7175190"/>
              <a:gd name="connsiteY11" fmla="*/ 1085562 h 1206180"/>
              <a:gd name="connsiteX12" fmla="*/ 0 w 7175190"/>
              <a:gd name="connsiteY12" fmla="*/ 120618 h 1206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175190" h="1206180">
                <a:moveTo>
                  <a:pt x="0" y="120618"/>
                </a:moveTo>
                <a:cubicBezTo>
                  <a:pt x="0" y="88628"/>
                  <a:pt x="12708" y="57948"/>
                  <a:pt x="35328" y="35328"/>
                </a:cubicBezTo>
                <a:cubicBezTo>
                  <a:pt x="57948" y="12708"/>
                  <a:pt x="88628" y="0"/>
                  <a:pt x="120618" y="0"/>
                </a:cubicBezTo>
                <a:lnTo>
                  <a:pt x="7054572" y="0"/>
                </a:lnTo>
                <a:cubicBezTo>
                  <a:pt x="7086562" y="0"/>
                  <a:pt x="7117242" y="12708"/>
                  <a:pt x="7139862" y="35328"/>
                </a:cubicBezTo>
                <a:cubicBezTo>
                  <a:pt x="7162482" y="57948"/>
                  <a:pt x="7175190" y="88628"/>
                  <a:pt x="7175190" y="120618"/>
                </a:cubicBezTo>
                <a:lnTo>
                  <a:pt x="7175190" y="1085562"/>
                </a:lnTo>
                <a:cubicBezTo>
                  <a:pt x="7175190" y="1117552"/>
                  <a:pt x="7162482" y="1148232"/>
                  <a:pt x="7139862" y="1170852"/>
                </a:cubicBezTo>
                <a:cubicBezTo>
                  <a:pt x="7117242" y="1193472"/>
                  <a:pt x="7086562" y="1206180"/>
                  <a:pt x="7054572" y="1206180"/>
                </a:cubicBezTo>
                <a:lnTo>
                  <a:pt x="120618" y="1206180"/>
                </a:lnTo>
                <a:cubicBezTo>
                  <a:pt x="88628" y="1206180"/>
                  <a:pt x="57948" y="1193472"/>
                  <a:pt x="35328" y="1170852"/>
                </a:cubicBezTo>
                <a:cubicBezTo>
                  <a:pt x="12708" y="1148232"/>
                  <a:pt x="0" y="1117552"/>
                  <a:pt x="0" y="1085562"/>
                </a:cubicBezTo>
                <a:lnTo>
                  <a:pt x="0" y="12061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30578" tIns="130578" rIns="1547700" bIns="130579" spcCol="1270" anchor="ctr"/>
          <a:lstStyle/>
          <a:p>
            <a:pPr defTabSz="1111250">
              <a:lnSpc>
                <a:spcPct val="90000"/>
              </a:lnSpc>
              <a:spcAft>
                <a:spcPct val="35000"/>
              </a:spcAft>
              <a:defRPr/>
            </a:pPr>
            <a:r>
              <a:rPr lang="tr-TR" sz="2500" b="1" dirty="0">
                <a:latin typeface="Times New Roman" pitchFamily="18" charset="0"/>
                <a:cs typeface="Times New Roman" pitchFamily="18" charset="0"/>
              </a:rPr>
              <a:t>DÖVİZ KAZANDIRICI HİZMETLER KAPSAMINDAKİ  KREDİLER </a:t>
            </a:r>
          </a:p>
        </p:txBody>
      </p:sp>
      <p:sp>
        <p:nvSpPr>
          <p:cNvPr id="9" name="Freeform 8"/>
          <p:cNvSpPr/>
          <p:nvPr/>
        </p:nvSpPr>
        <p:spPr>
          <a:xfrm>
            <a:off x="6742113" y="2487613"/>
            <a:ext cx="784225" cy="784225"/>
          </a:xfrm>
          <a:custGeom>
            <a:avLst/>
            <a:gdLst>
              <a:gd name="connsiteX0" fmla="*/ 0 w 784017"/>
              <a:gd name="connsiteY0" fmla="*/ 431209 h 784017"/>
              <a:gd name="connsiteX1" fmla="*/ 176404 w 784017"/>
              <a:gd name="connsiteY1" fmla="*/ 431209 h 784017"/>
              <a:gd name="connsiteX2" fmla="*/ 176404 w 784017"/>
              <a:gd name="connsiteY2" fmla="*/ 0 h 784017"/>
              <a:gd name="connsiteX3" fmla="*/ 607613 w 784017"/>
              <a:gd name="connsiteY3" fmla="*/ 0 h 784017"/>
              <a:gd name="connsiteX4" fmla="*/ 607613 w 784017"/>
              <a:gd name="connsiteY4" fmla="*/ 431209 h 784017"/>
              <a:gd name="connsiteX5" fmla="*/ 784017 w 784017"/>
              <a:gd name="connsiteY5" fmla="*/ 431209 h 784017"/>
              <a:gd name="connsiteX6" fmla="*/ 392009 w 784017"/>
              <a:gd name="connsiteY6" fmla="*/ 784017 h 784017"/>
              <a:gd name="connsiteX7" fmla="*/ 0 w 784017"/>
              <a:gd name="connsiteY7" fmla="*/ 431209 h 7840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84017" h="784017">
                <a:moveTo>
                  <a:pt x="0" y="431209"/>
                </a:moveTo>
                <a:lnTo>
                  <a:pt x="176404" y="431209"/>
                </a:lnTo>
                <a:lnTo>
                  <a:pt x="176404" y="0"/>
                </a:lnTo>
                <a:lnTo>
                  <a:pt x="607613" y="0"/>
                </a:lnTo>
                <a:lnTo>
                  <a:pt x="607613" y="431209"/>
                </a:lnTo>
                <a:lnTo>
                  <a:pt x="784017" y="431209"/>
                </a:lnTo>
                <a:lnTo>
                  <a:pt x="392009" y="784017"/>
                </a:lnTo>
                <a:lnTo>
                  <a:pt x="0" y="431209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222124" rIns="222124" bIns="239764" spcCol="1270" anchor="ctr"/>
          <a:lstStyle/>
          <a:p>
            <a:pPr algn="ctr" defTabSz="1600200">
              <a:lnSpc>
                <a:spcPct val="90000"/>
              </a:lnSpc>
              <a:spcAft>
                <a:spcPct val="35000"/>
              </a:spcAft>
              <a:defRPr/>
            </a:pPr>
            <a:endParaRPr lang="tr-TR" sz="3600"/>
          </a:p>
        </p:txBody>
      </p:sp>
      <p:sp>
        <p:nvSpPr>
          <p:cNvPr id="10" name="Freeform 9"/>
          <p:cNvSpPr/>
          <p:nvPr/>
        </p:nvSpPr>
        <p:spPr>
          <a:xfrm>
            <a:off x="7375525" y="3886200"/>
            <a:ext cx="784225" cy="784225"/>
          </a:xfrm>
          <a:custGeom>
            <a:avLst/>
            <a:gdLst>
              <a:gd name="connsiteX0" fmla="*/ 0 w 784017"/>
              <a:gd name="connsiteY0" fmla="*/ 431209 h 784017"/>
              <a:gd name="connsiteX1" fmla="*/ 176404 w 784017"/>
              <a:gd name="connsiteY1" fmla="*/ 431209 h 784017"/>
              <a:gd name="connsiteX2" fmla="*/ 176404 w 784017"/>
              <a:gd name="connsiteY2" fmla="*/ 0 h 784017"/>
              <a:gd name="connsiteX3" fmla="*/ 607613 w 784017"/>
              <a:gd name="connsiteY3" fmla="*/ 0 h 784017"/>
              <a:gd name="connsiteX4" fmla="*/ 607613 w 784017"/>
              <a:gd name="connsiteY4" fmla="*/ 431209 h 784017"/>
              <a:gd name="connsiteX5" fmla="*/ 784017 w 784017"/>
              <a:gd name="connsiteY5" fmla="*/ 431209 h 784017"/>
              <a:gd name="connsiteX6" fmla="*/ 392009 w 784017"/>
              <a:gd name="connsiteY6" fmla="*/ 784017 h 784017"/>
              <a:gd name="connsiteX7" fmla="*/ 0 w 784017"/>
              <a:gd name="connsiteY7" fmla="*/ 431209 h 7840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84017" h="784017">
                <a:moveTo>
                  <a:pt x="0" y="431209"/>
                </a:moveTo>
                <a:lnTo>
                  <a:pt x="176404" y="431209"/>
                </a:lnTo>
                <a:lnTo>
                  <a:pt x="176404" y="0"/>
                </a:lnTo>
                <a:lnTo>
                  <a:pt x="607613" y="0"/>
                </a:lnTo>
                <a:lnTo>
                  <a:pt x="607613" y="431209"/>
                </a:lnTo>
                <a:lnTo>
                  <a:pt x="784017" y="431209"/>
                </a:lnTo>
                <a:lnTo>
                  <a:pt x="392009" y="784017"/>
                </a:lnTo>
                <a:lnTo>
                  <a:pt x="0" y="431209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222124" rIns="222124" bIns="239764" spcCol="1270" anchor="ctr"/>
          <a:lstStyle/>
          <a:p>
            <a:pPr algn="ctr" defTabSz="1600200">
              <a:lnSpc>
                <a:spcPct val="90000"/>
              </a:lnSpc>
              <a:spcAft>
                <a:spcPct val="35000"/>
              </a:spcAft>
              <a:defRPr/>
            </a:pPr>
            <a:endParaRPr lang="tr-TR" sz="3600"/>
          </a:p>
        </p:txBody>
      </p:sp>
      <p:pic>
        <p:nvPicPr>
          <p:cNvPr id="10248" name="Picture 3" descr="20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57600" y="5791200"/>
            <a:ext cx="1800225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53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53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53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reeform 18"/>
          <p:cNvSpPr/>
          <p:nvPr/>
        </p:nvSpPr>
        <p:spPr>
          <a:xfrm>
            <a:off x="2362200" y="1676400"/>
            <a:ext cx="6781800" cy="4343400"/>
          </a:xfrm>
          <a:custGeom>
            <a:avLst/>
            <a:gdLst>
              <a:gd name="connsiteX0" fmla="*/ 0 w 7112000"/>
              <a:gd name="connsiteY0" fmla="*/ 0 h 4064000"/>
              <a:gd name="connsiteX1" fmla="*/ 7112000 w 7112000"/>
              <a:gd name="connsiteY1" fmla="*/ 0 h 4064000"/>
              <a:gd name="connsiteX2" fmla="*/ 7112000 w 7112000"/>
              <a:gd name="connsiteY2" fmla="*/ 4064000 h 4064000"/>
              <a:gd name="connsiteX3" fmla="*/ 0 w 7112000"/>
              <a:gd name="connsiteY3" fmla="*/ 4064000 h 4064000"/>
              <a:gd name="connsiteX4" fmla="*/ 0 w 7112000"/>
              <a:gd name="connsiteY4" fmla="*/ 0 h 406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12000" h="4064000">
                <a:moveTo>
                  <a:pt x="0" y="0"/>
                </a:moveTo>
                <a:lnTo>
                  <a:pt x="7112000" y="0"/>
                </a:lnTo>
                <a:lnTo>
                  <a:pt x="7112000" y="4064000"/>
                </a:lnTo>
                <a:lnTo>
                  <a:pt x="0" y="406400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2">
              <a:shade val="50000"/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45720" rIns="45720" bIns="3703321" spcCol="1270"/>
          <a:lstStyle/>
          <a:p>
            <a:pPr algn="ctr" defTabSz="533400">
              <a:lnSpc>
                <a:spcPct val="90000"/>
              </a:lnSpc>
              <a:spcAft>
                <a:spcPct val="35000"/>
              </a:spcAft>
              <a:defRPr/>
            </a:pPr>
            <a:r>
              <a:rPr lang="tr-TR" sz="1300" b="1" dirty="0"/>
              <a:t>İHRACATA YÖNELİK İŞLETME SERMAYESİ KREDİSİ</a:t>
            </a:r>
          </a:p>
        </p:txBody>
      </p:sp>
      <p:sp>
        <p:nvSpPr>
          <p:cNvPr id="20" name="Pie 19"/>
          <p:cNvSpPr/>
          <p:nvPr/>
        </p:nvSpPr>
        <p:spPr>
          <a:xfrm>
            <a:off x="19050" y="1673225"/>
            <a:ext cx="4724400" cy="4343400"/>
          </a:xfrm>
          <a:prstGeom prst="pie">
            <a:avLst>
              <a:gd name="adj1" fmla="val 5400000"/>
              <a:gd name="adj2" fmla="val 1620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shade val="50000"/>
              <a:hueOff val="-72343"/>
              <a:satOff val="-13847"/>
              <a:lumOff val="15790"/>
              <a:alphaOff val="0"/>
            </a:schemeClr>
          </a:fillRef>
          <a:effectRef idx="0">
            <a:schemeClr val="accent2">
              <a:shade val="50000"/>
              <a:hueOff val="-72343"/>
              <a:satOff val="-13847"/>
              <a:lumOff val="15790"/>
              <a:alphaOff val="0"/>
            </a:schemeClr>
          </a:effectRef>
          <a:fontRef idx="minor">
            <a:schemeClr val="lt1"/>
          </a:fontRef>
        </p:style>
      </p:sp>
      <p:sp>
        <p:nvSpPr>
          <p:cNvPr id="17412" name="Title 26"/>
          <p:cNvSpPr>
            <a:spLocks noGrp="1"/>
          </p:cNvSpPr>
          <p:nvPr>
            <p:ph type="title"/>
          </p:nvPr>
        </p:nvSpPr>
        <p:spPr>
          <a:xfrm>
            <a:off x="457200" y="628650"/>
            <a:ext cx="8229600" cy="1066800"/>
          </a:xfrm>
        </p:spPr>
        <p:txBody>
          <a:bodyPr/>
          <a:lstStyle/>
          <a:p>
            <a:r>
              <a:rPr lang="tr-TR" b="1" smtClean="0">
                <a:latin typeface="Times New Roman" pitchFamily="18" charset="0"/>
                <a:cs typeface="Times New Roman" pitchFamily="18" charset="0"/>
              </a:rPr>
              <a:t>Orta Uzun Vadeli Krediler</a:t>
            </a:r>
            <a:endParaRPr lang="tr-TR" b="1" smtClean="0"/>
          </a:p>
        </p:txBody>
      </p:sp>
      <p:sp>
        <p:nvSpPr>
          <p:cNvPr id="28" name="Pie 27"/>
          <p:cNvSpPr/>
          <p:nvPr/>
        </p:nvSpPr>
        <p:spPr>
          <a:xfrm>
            <a:off x="342900" y="2006600"/>
            <a:ext cx="4064000" cy="3759200"/>
          </a:xfrm>
          <a:prstGeom prst="pie">
            <a:avLst>
              <a:gd name="adj1" fmla="val 5400000"/>
              <a:gd name="adj2" fmla="val 1620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shade val="5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shade val="5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9" name="Freeform 28"/>
          <p:cNvSpPr/>
          <p:nvPr/>
        </p:nvSpPr>
        <p:spPr>
          <a:xfrm>
            <a:off x="2362200" y="2082800"/>
            <a:ext cx="6781800" cy="3657600"/>
          </a:xfrm>
          <a:custGeom>
            <a:avLst/>
            <a:gdLst>
              <a:gd name="connsiteX0" fmla="*/ 0 w 7112000"/>
              <a:gd name="connsiteY0" fmla="*/ 0 h 4064000"/>
              <a:gd name="connsiteX1" fmla="*/ 7112000 w 7112000"/>
              <a:gd name="connsiteY1" fmla="*/ 0 h 4064000"/>
              <a:gd name="connsiteX2" fmla="*/ 7112000 w 7112000"/>
              <a:gd name="connsiteY2" fmla="*/ 4064000 h 4064000"/>
              <a:gd name="connsiteX3" fmla="*/ 0 w 7112000"/>
              <a:gd name="connsiteY3" fmla="*/ 4064000 h 4064000"/>
              <a:gd name="connsiteX4" fmla="*/ 0 w 7112000"/>
              <a:gd name="connsiteY4" fmla="*/ 0 h 406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12000" h="4064000">
                <a:moveTo>
                  <a:pt x="0" y="0"/>
                </a:moveTo>
                <a:lnTo>
                  <a:pt x="7112000" y="0"/>
                </a:lnTo>
                <a:lnTo>
                  <a:pt x="7112000" y="4064000"/>
                </a:lnTo>
                <a:lnTo>
                  <a:pt x="0" y="406400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2">
              <a:shade val="50000"/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45720" rIns="45720" bIns="3703321" spcCol="1270" anchor="ctr"/>
          <a:lstStyle/>
          <a:p>
            <a:pPr algn="ctr" defTabSz="533400">
              <a:lnSpc>
                <a:spcPct val="90000"/>
              </a:lnSpc>
              <a:spcAft>
                <a:spcPct val="35000"/>
              </a:spcAft>
              <a:defRPr/>
            </a:pPr>
            <a:endParaRPr lang="tr-TR" sz="1300" b="1" dirty="0"/>
          </a:p>
          <a:p>
            <a:pPr algn="ctr" defTabSz="533400">
              <a:lnSpc>
                <a:spcPct val="90000"/>
              </a:lnSpc>
              <a:spcAft>
                <a:spcPct val="35000"/>
              </a:spcAft>
              <a:defRPr/>
            </a:pPr>
            <a:r>
              <a:rPr lang="tr-TR" sz="1300" b="1" dirty="0"/>
              <a:t>İHRACATA YÖNELİK YATIRIM KREDİSİ</a:t>
            </a:r>
          </a:p>
        </p:txBody>
      </p:sp>
      <p:sp>
        <p:nvSpPr>
          <p:cNvPr id="30" name="Pie 29"/>
          <p:cNvSpPr/>
          <p:nvPr/>
        </p:nvSpPr>
        <p:spPr>
          <a:xfrm>
            <a:off x="647700" y="2366963"/>
            <a:ext cx="3454400" cy="3195637"/>
          </a:xfrm>
          <a:prstGeom prst="pie">
            <a:avLst>
              <a:gd name="adj1" fmla="val 5400000"/>
              <a:gd name="adj2" fmla="val 1620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shade val="50000"/>
              <a:hueOff val="-72343"/>
              <a:satOff val="-13847"/>
              <a:lumOff val="15790"/>
              <a:alphaOff val="0"/>
            </a:schemeClr>
          </a:fillRef>
          <a:effectRef idx="0">
            <a:schemeClr val="accent2">
              <a:shade val="50000"/>
              <a:hueOff val="-72343"/>
              <a:satOff val="-13847"/>
              <a:lumOff val="15790"/>
              <a:alphaOff val="0"/>
            </a:schemeClr>
          </a:effectRef>
          <a:fontRef idx="minor">
            <a:schemeClr val="lt1"/>
          </a:fontRef>
        </p:style>
      </p:sp>
      <p:sp>
        <p:nvSpPr>
          <p:cNvPr id="31" name="Freeform 30"/>
          <p:cNvSpPr/>
          <p:nvPr/>
        </p:nvSpPr>
        <p:spPr>
          <a:xfrm>
            <a:off x="2362200" y="2428875"/>
            <a:ext cx="6781800" cy="3108325"/>
          </a:xfrm>
          <a:custGeom>
            <a:avLst/>
            <a:gdLst>
              <a:gd name="connsiteX0" fmla="*/ 0 w 7112000"/>
              <a:gd name="connsiteY0" fmla="*/ 0 h 3454400"/>
              <a:gd name="connsiteX1" fmla="*/ 7112000 w 7112000"/>
              <a:gd name="connsiteY1" fmla="*/ 0 h 3454400"/>
              <a:gd name="connsiteX2" fmla="*/ 7112000 w 7112000"/>
              <a:gd name="connsiteY2" fmla="*/ 3454400 h 3454400"/>
              <a:gd name="connsiteX3" fmla="*/ 0 w 7112000"/>
              <a:gd name="connsiteY3" fmla="*/ 3454400 h 3454400"/>
              <a:gd name="connsiteX4" fmla="*/ 0 w 7112000"/>
              <a:gd name="connsiteY4" fmla="*/ 0 h 345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12000" h="3454400">
                <a:moveTo>
                  <a:pt x="0" y="0"/>
                </a:moveTo>
                <a:lnTo>
                  <a:pt x="7112000" y="0"/>
                </a:lnTo>
                <a:lnTo>
                  <a:pt x="7112000" y="3454400"/>
                </a:lnTo>
                <a:lnTo>
                  <a:pt x="0" y="345440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2">
              <a:shade val="50000"/>
              <a:hueOff val="-71071"/>
              <a:satOff val="-13560"/>
              <a:lumOff val="14332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45720" rIns="45720" bIns="3093721" spcCol="1270" anchor="ctr"/>
          <a:lstStyle/>
          <a:p>
            <a:pPr algn="ctr" defTabSz="533400">
              <a:lnSpc>
                <a:spcPct val="90000"/>
              </a:lnSpc>
              <a:spcAft>
                <a:spcPct val="35000"/>
              </a:spcAft>
              <a:defRPr/>
            </a:pPr>
            <a:endParaRPr lang="tr-TR" sz="1300" b="1" dirty="0"/>
          </a:p>
          <a:p>
            <a:pPr algn="ctr" defTabSz="533400">
              <a:lnSpc>
                <a:spcPct val="90000"/>
              </a:lnSpc>
              <a:spcAft>
                <a:spcPct val="35000"/>
              </a:spcAft>
              <a:defRPr/>
            </a:pPr>
            <a:r>
              <a:rPr lang="tr-TR" sz="1300" b="1" dirty="0"/>
              <a:t>AVRUPA YATIRIM BANKASI KREDİSİ</a:t>
            </a:r>
          </a:p>
        </p:txBody>
      </p:sp>
      <p:sp>
        <p:nvSpPr>
          <p:cNvPr id="32" name="Pie 31"/>
          <p:cNvSpPr/>
          <p:nvPr/>
        </p:nvSpPr>
        <p:spPr>
          <a:xfrm>
            <a:off x="952500" y="2727325"/>
            <a:ext cx="2844800" cy="2632075"/>
          </a:xfrm>
          <a:prstGeom prst="pie">
            <a:avLst>
              <a:gd name="adj1" fmla="val 5400000"/>
              <a:gd name="adj2" fmla="val 1620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shade val="50000"/>
              <a:hueOff val="-217028"/>
              <a:satOff val="-41541"/>
              <a:lumOff val="47371"/>
              <a:alphaOff val="0"/>
            </a:schemeClr>
          </a:fillRef>
          <a:effectRef idx="0">
            <a:schemeClr val="accent2">
              <a:shade val="50000"/>
              <a:hueOff val="-217028"/>
              <a:satOff val="-41541"/>
              <a:lumOff val="47371"/>
              <a:alphaOff val="0"/>
            </a:schemeClr>
          </a:effectRef>
          <a:fontRef idx="minor">
            <a:schemeClr val="lt1"/>
          </a:fontRef>
        </p:style>
      </p:sp>
      <p:sp>
        <p:nvSpPr>
          <p:cNvPr id="33" name="Freeform 32"/>
          <p:cNvSpPr/>
          <p:nvPr/>
        </p:nvSpPr>
        <p:spPr>
          <a:xfrm>
            <a:off x="2362200" y="2743200"/>
            <a:ext cx="6781800" cy="2560638"/>
          </a:xfrm>
          <a:custGeom>
            <a:avLst/>
            <a:gdLst>
              <a:gd name="connsiteX0" fmla="*/ 0 w 7112000"/>
              <a:gd name="connsiteY0" fmla="*/ 0 h 2844801"/>
              <a:gd name="connsiteX1" fmla="*/ 7112000 w 7112000"/>
              <a:gd name="connsiteY1" fmla="*/ 0 h 2844801"/>
              <a:gd name="connsiteX2" fmla="*/ 7112000 w 7112000"/>
              <a:gd name="connsiteY2" fmla="*/ 2844801 h 2844801"/>
              <a:gd name="connsiteX3" fmla="*/ 0 w 7112000"/>
              <a:gd name="connsiteY3" fmla="*/ 2844801 h 2844801"/>
              <a:gd name="connsiteX4" fmla="*/ 0 w 7112000"/>
              <a:gd name="connsiteY4" fmla="*/ 0 h 28448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12000" h="2844801">
                <a:moveTo>
                  <a:pt x="0" y="0"/>
                </a:moveTo>
                <a:lnTo>
                  <a:pt x="7112000" y="0"/>
                </a:lnTo>
                <a:lnTo>
                  <a:pt x="7112000" y="2844801"/>
                </a:lnTo>
                <a:lnTo>
                  <a:pt x="0" y="284480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2">
              <a:shade val="50000"/>
              <a:hueOff val="-142142"/>
              <a:satOff val="-27120"/>
              <a:lumOff val="28664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45720" rIns="45720" bIns="2484122" spcCol="1270" anchor="ctr"/>
          <a:lstStyle/>
          <a:p>
            <a:pPr algn="ctr" defTabSz="533400">
              <a:lnSpc>
                <a:spcPct val="90000"/>
              </a:lnSpc>
              <a:spcAft>
                <a:spcPct val="35000"/>
              </a:spcAft>
              <a:defRPr/>
            </a:pPr>
            <a:endParaRPr lang="tr-TR" sz="1300" b="1" dirty="0"/>
          </a:p>
          <a:p>
            <a:pPr algn="ctr" defTabSz="533400">
              <a:lnSpc>
                <a:spcPct val="90000"/>
              </a:lnSpc>
              <a:spcAft>
                <a:spcPct val="35000"/>
              </a:spcAft>
              <a:defRPr/>
            </a:pPr>
            <a:r>
              <a:rPr lang="tr-TR" sz="1300" b="1" dirty="0"/>
              <a:t>DÜNYA BANKASI İHRACAT FİNANSMANI ARACILIK KREDİSİ  (EFIL-IV)</a:t>
            </a:r>
          </a:p>
        </p:txBody>
      </p:sp>
      <p:sp>
        <p:nvSpPr>
          <p:cNvPr id="34" name="Pie 33"/>
          <p:cNvSpPr/>
          <p:nvPr/>
        </p:nvSpPr>
        <p:spPr>
          <a:xfrm>
            <a:off x="1257300" y="3089275"/>
            <a:ext cx="2235200" cy="2066925"/>
          </a:xfrm>
          <a:prstGeom prst="pie">
            <a:avLst>
              <a:gd name="adj1" fmla="val 5400000"/>
              <a:gd name="adj2" fmla="val 1620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shade val="50000"/>
              <a:hueOff val="-144685"/>
              <a:satOff val="-27694"/>
              <a:lumOff val="31581"/>
              <a:alphaOff val="0"/>
            </a:schemeClr>
          </a:fillRef>
          <a:effectRef idx="0">
            <a:schemeClr val="accent2">
              <a:shade val="50000"/>
              <a:hueOff val="-144685"/>
              <a:satOff val="-27694"/>
              <a:lumOff val="31581"/>
              <a:alphaOff val="0"/>
            </a:schemeClr>
          </a:effectRef>
          <a:fontRef idx="minor">
            <a:schemeClr val="lt1"/>
          </a:fontRef>
        </p:style>
      </p:sp>
      <p:sp>
        <p:nvSpPr>
          <p:cNvPr id="35" name="Freeform 34"/>
          <p:cNvSpPr/>
          <p:nvPr/>
        </p:nvSpPr>
        <p:spPr>
          <a:xfrm>
            <a:off x="2362200" y="3119438"/>
            <a:ext cx="6781800" cy="2011362"/>
          </a:xfrm>
          <a:custGeom>
            <a:avLst/>
            <a:gdLst>
              <a:gd name="connsiteX0" fmla="*/ 0 w 7112000"/>
              <a:gd name="connsiteY0" fmla="*/ 0 h 2235201"/>
              <a:gd name="connsiteX1" fmla="*/ 7112000 w 7112000"/>
              <a:gd name="connsiteY1" fmla="*/ 0 h 2235201"/>
              <a:gd name="connsiteX2" fmla="*/ 7112000 w 7112000"/>
              <a:gd name="connsiteY2" fmla="*/ 2235201 h 2235201"/>
              <a:gd name="connsiteX3" fmla="*/ 0 w 7112000"/>
              <a:gd name="connsiteY3" fmla="*/ 2235201 h 2235201"/>
              <a:gd name="connsiteX4" fmla="*/ 0 w 7112000"/>
              <a:gd name="connsiteY4" fmla="*/ 0 h 22352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12000" h="2235201">
                <a:moveTo>
                  <a:pt x="0" y="0"/>
                </a:moveTo>
                <a:lnTo>
                  <a:pt x="7112000" y="0"/>
                </a:lnTo>
                <a:lnTo>
                  <a:pt x="7112000" y="2235201"/>
                </a:lnTo>
                <a:lnTo>
                  <a:pt x="0" y="223520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2">
              <a:shade val="50000"/>
              <a:hueOff val="-213213"/>
              <a:satOff val="-40680"/>
              <a:lumOff val="42996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45720" rIns="45720" bIns="1874518" spcCol="1270"/>
          <a:lstStyle/>
          <a:p>
            <a:pPr algn="ctr" defTabSz="533400">
              <a:lnSpc>
                <a:spcPct val="90000"/>
              </a:lnSpc>
              <a:spcAft>
                <a:spcPct val="35000"/>
              </a:spcAft>
              <a:defRPr/>
            </a:pPr>
            <a:r>
              <a:rPr lang="tr-TR" sz="1300" b="1" dirty="0"/>
              <a:t>MARKA KREDİSİ </a:t>
            </a:r>
          </a:p>
        </p:txBody>
      </p:sp>
      <p:sp>
        <p:nvSpPr>
          <p:cNvPr id="36" name="Pie 35"/>
          <p:cNvSpPr/>
          <p:nvPr/>
        </p:nvSpPr>
        <p:spPr>
          <a:xfrm>
            <a:off x="1562100" y="3449638"/>
            <a:ext cx="1625600" cy="1503362"/>
          </a:xfrm>
          <a:prstGeom prst="pie">
            <a:avLst>
              <a:gd name="adj1" fmla="val 5400000"/>
              <a:gd name="adj2" fmla="val 1620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shade val="50000"/>
              <a:hueOff val="-217028"/>
              <a:satOff val="-41541"/>
              <a:lumOff val="47371"/>
              <a:alphaOff val="0"/>
            </a:schemeClr>
          </a:fillRef>
          <a:effectRef idx="0">
            <a:schemeClr val="accent2">
              <a:shade val="50000"/>
              <a:hueOff val="-217028"/>
              <a:satOff val="-41541"/>
              <a:lumOff val="47371"/>
              <a:alphaOff val="0"/>
            </a:schemeClr>
          </a:effectRef>
          <a:fontRef idx="minor">
            <a:schemeClr val="lt1"/>
          </a:fontRef>
        </p:style>
      </p:sp>
      <p:sp>
        <p:nvSpPr>
          <p:cNvPr id="37" name="Freeform 36"/>
          <p:cNvSpPr/>
          <p:nvPr/>
        </p:nvSpPr>
        <p:spPr>
          <a:xfrm>
            <a:off x="2362200" y="3463925"/>
            <a:ext cx="6781800" cy="1463675"/>
          </a:xfrm>
          <a:custGeom>
            <a:avLst/>
            <a:gdLst>
              <a:gd name="connsiteX0" fmla="*/ 0 w 7112000"/>
              <a:gd name="connsiteY0" fmla="*/ 0 h 1625598"/>
              <a:gd name="connsiteX1" fmla="*/ 7112000 w 7112000"/>
              <a:gd name="connsiteY1" fmla="*/ 0 h 1625598"/>
              <a:gd name="connsiteX2" fmla="*/ 7112000 w 7112000"/>
              <a:gd name="connsiteY2" fmla="*/ 1625598 h 1625598"/>
              <a:gd name="connsiteX3" fmla="*/ 0 w 7112000"/>
              <a:gd name="connsiteY3" fmla="*/ 1625598 h 1625598"/>
              <a:gd name="connsiteX4" fmla="*/ 0 w 7112000"/>
              <a:gd name="connsiteY4" fmla="*/ 0 h 1625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12000" h="1625598">
                <a:moveTo>
                  <a:pt x="0" y="0"/>
                </a:moveTo>
                <a:lnTo>
                  <a:pt x="7112000" y="0"/>
                </a:lnTo>
                <a:lnTo>
                  <a:pt x="7112000" y="1625598"/>
                </a:lnTo>
                <a:lnTo>
                  <a:pt x="0" y="162559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2">
              <a:shade val="50000"/>
              <a:hueOff val="-213213"/>
              <a:satOff val="-40680"/>
              <a:lumOff val="42996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45720" rIns="45720" bIns="1264919" spcCol="1270" anchor="ctr"/>
          <a:lstStyle/>
          <a:p>
            <a:pPr algn="ctr" defTabSz="533400">
              <a:lnSpc>
                <a:spcPct val="90000"/>
              </a:lnSpc>
              <a:spcAft>
                <a:spcPct val="35000"/>
              </a:spcAft>
              <a:defRPr/>
            </a:pPr>
            <a:r>
              <a:rPr lang="tr-TR" sz="1300" b="1" dirty="0"/>
              <a:t>YURT DIŞI MAĞAZALAR YATIRIM KREDİSİ</a:t>
            </a:r>
          </a:p>
        </p:txBody>
      </p:sp>
      <p:sp>
        <p:nvSpPr>
          <p:cNvPr id="38" name="Pie 37"/>
          <p:cNvSpPr/>
          <p:nvPr/>
        </p:nvSpPr>
        <p:spPr>
          <a:xfrm>
            <a:off x="1866900" y="3810000"/>
            <a:ext cx="1016000" cy="939800"/>
          </a:xfrm>
          <a:prstGeom prst="pie">
            <a:avLst>
              <a:gd name="adj1" fmla="val 5400000"/>
              <a:gd name="adj2" fmla="val 1620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shade val="50000"/>
              <a:hueOff val="-144685"/>
              <a:satOff val="-27694"/>
              <a:lumOff val="31581"/>
              <a:alphaOff val="0"/>
            </a:schemeClr>
          </a:fillRef>
          <a:effectRef idx="0">
            <a:schemeClr val="accent2">
              <a:shade val="50000"/>
              <a:hueOff val="-144685"/>
              <a:satOff val="-27694"/>
              <a:lumOff val="31581"/>
              <a:alphaOff val="0"/>
            </a:schemeClr>
          </a:effectRef>
          <a:fontRef idx="minor">
            <a:schemeClr val="lt1"/>
          </a:fontRef>
        </p:style>
      </p:sp>
      <p:sp>
        <p:nvSpPr>
          <p:cNvPr id="39" name="Freeform 38"/>
          <p:cNvSpPr/>
          <p:nvPr/>
        </p:nvSpPr>
        <p:spPr>
          <a:xfrm>
            <a:off x="2362200" y="3810000"/>
            <a:ext cx="6781800" cy="914400"/>
          </a:xfrm>
          <a:custGeom>
            <a:avLst/>
            <a:gdLst>
              <a:gd name="connsiteX0" fmla="*/ 0 w 7112000"/>
              <a:gd name="connsiteY0" fmla="*/ 0 h 1015998"/>
              <a:gd name="connsiteX1" fmla="*/ 7112000 w 7112000"/>
              <a:gd name="connsiteY1" fmla="*/ 0 h 1015998"/>
              <a:gd name="connsiteX2" fmla="*/ 7112000 w 7112000"/>
              <a:gd name="connsiteY2" fmla="*/ 1015998 h 1015998"/>
              <a:gd name="connsiteX3" fmla="*/ 0 w 7112000"/>
              <a:gd name="connsiteY3" fmla="*/ 1015998 h 1015998"/>
              <a:gd name="connsiteX4" fmla="*/ 0 w 7112000"/>
              <a:gd name="connsiteY4" fmla="*/ 0 h 1015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12000" h="1015998">
                <a:moveTo>
                  <a:pt x="0" y="0"/>
                </a:moveTo>
                <a:lnTo>
                  <a:pt x="7112000" y="0"/>
                </a:lnTo>
                <a:lnTo>
                  <a:pt x="7112000" y="1015998"/>
                </a:lnTo>
                <a:lnTo>
                  <a:pt x="0" y="101599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2">
              <a:shade val="50000"/>
              <a:hueOff val="-142142"/>
              <a:satOff val="-27120"/>
              <a:lumOff val="28664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45720" rIns="45720" bIns="655319" spcCol="1270" anchor="ctr"/>
          <a:lstStyle/>
          <a:p>
            <a:pPr algn="ctr" defTabSz="533400">
              <a:lnSpc>
                <a:spcPct val="90000"/>
              </a:lnSpc>
              <a:spcAft>
                <a:spcPct val="35000"/>
              </a:spcAft>
              <a:defRPr/>
            </a:pPr>
            <a:endParaRPr lang="tr-TR" sz="1300" b="1" dirty="0"/>
          </a:p>
          <a:p>
            <a:pPr algn="ctr" defTabSz="533400">
              <a:lnSpc>
                <a:spcPct val="90000"/>
              </a:lnSpc>
              <a:spcAft>
                <a:spcPct val="35000"/>
              </a:spcAft>
              <a:defRPr/>
            </a:pPr>
            <a:r>
              <a:rPr lang="tr-TR" sz="1300" b="1" dirty="0"/>
              <a:t>GEMİ İNŞA VE İHRACATI FİNANSMAN PROGRAMI</a:t>
            </a:r>
          </a:p>
          <a:p>
            <a:pPr algn="ctr" defTabSz="533400">
              <a:lnSpc>
                <a:spcPct val="90000"/>
              </a:lnSpc>
              <a:spcAft>
                <a:spcPct val="35000"/>
              </a:spcAft>
              <a:defRPr/>
            </a:pPr>
            <a:endParaRPr lang="tr-TR" sz="1300" b="1" dirty="0"/>
          </a:p>
        </p:txBody>
      </p:sp>
      <p:sp>
        <p:nvSpPr>
          <p:cNvPr id="40" name="Pie 39"/>
          <p:cNvSpPr/>
          <p:nvPr/>
        </p:nvSpPr>
        <p:spPr>
          <a:xfrm>
            <a:off x="2171700" y="4170363"/>
            <a:ext cx="406400" cy="376237"/>
          </a:xfrm>
          <a:prstGeom prst="pie">
            <a:avLst>
              <a:gd name="adj1" fmla="val 5400000"/>
              <a:gd name="adj2" fmla="val 1620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shade val="50000"/>
              <a:hueOff val="-72343"/>
              <a:satOff val="-13847"/>
              <a:lumOff val="15790"/>
              <a:alphaOff val="0"/>
            </a:schemeClr>
          </a:fillRef>
          <a:effectRef idx="0">
            <a:schemeClr val="accent2">
              <a:shade val="50000"/>
              <a:hueOff val="-72343"/>
              <a:satOff val="-13847"/>
              <a:lumOff val="15790"/>
              <a:alphaOff val="0"/>
            </a:schemeClr>
          </a:effectRef>
          <a:fontRef idx="minor">
            <a:schemeClr val="lt1"/>
          </a:fontRef>
        </p:style>
      </p:sp>
      <p:sp>
        <p:nvSpPr>
          <p:cNvPr id="41" name="Freeform 40"/>
          <p:cNvSpPr/>
          <p:nvPr/>
        </p:nvSpPr>
        <p:spPr>
          <a:xfrm>
            <a:off x="2362200" y="4156075"/>
            <a:ext cx="6781800" cy="365125"/>
          </a:xfrm>
          <a:custGeom>
            <a:avLst/>
            <a:gdLst>
              <a:gd name="connsiteX0" fmla="*/ 0 w 7112000"/>
              <a:gd name="connsiteY0" fmla="*/ 0 h 406399"/>
              <a:gd name="connsiteX1" fmla="*/ 7112000 w 7112000"/>
              <a:gd name="connsiteY1" fmla="*/ 0 h 406399"/>
              <a:gd name="connsiteX2" fmla="*/ 7112000 w 7112000"/>
              <a:gd name="connsiteY2" fmla="*/ 406399 h 406399"/>
              <a:gd name="connsiteX3" fmla="*/ 0 w 7112000"/>
              <a:gd name="connsiteY3" fmla="*/ 406399 h 406399"/>
              <a:gd name="connsiteX4" fmla="*/ 0 w 7112000"/>
              <a:gd name="connsiteY4" fmla="*/ 0 h 406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12000" h="406399">
                <a:moveTo>
                  <a:pt x="0" y="0"/>
                </a:moveTo>
                <a:lnTo>
                  <a:pt x="7112000" y="0"/>
                </a:lnTo>
                <a:lnTo>
                  <a:pt x="7112000" y="406399"/>
                </a:lnTo>
                <a:lnTo>
                  <a:pt x="0" y="406399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2">
              <a:shade val="50000"/>
              <a:hueOff val="-71071"/>
              <a:satOff val="-13560"/>
              <a:lumOff val="14332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45720" rIns="45720" spcCol="1270" anchor="ctr"/>
          <a:lstStyle/>
          <a:p>
            <a:pPr algn="ctr" defTabSz="533400">
              <a:lnSpc>
                <a:spcPct val="90000"/>
              </a:lnSpc>
              <a:spcAft>
                <a:spcPct val="35000"/>
              </a:spcAft>
              <a:defRPr/>
            </a:pPr>
            <a:r>
              <a:rPr lang="tr-TR" sz="1300" b="1" dirty="0"/>
              <a:t>ÖZELLİKLİ İHRACAT KREDİSİ </a:t>
            </a:r>
          </a:p>
        </p:txBody>
      </p:sp>
      <p:pic>
        <p:nvPicPr>
          <p:cNvPr id="17427" name="Picture 14" descr="20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57600" y="5791200"/>
            <a:ext cx="1800225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1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8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0"/>
                            </p:stCondLst>
                            <p:childTnLst>
                              <p:par>
                                <p:cTn id="40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2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5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6000"/>
                            </p:stCondLst>
                            <p:childTnLst>
                              <p:par>
                                <p:cTn id="47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9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2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7000"/>
                            </p:stCondLst>
                            <p:childTnLst>
                              <p:par>
                                <p:cTn id="54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6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9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9" grpId="0" animBg="1"/>
      <p:bldP spid="31" grpId="0" animBg="1"/>
      <p:bldP spid="33" grpId="0" animBg="1"/>
      <p:bldP spid="35" grpId="0" animBg="1"/>
      <p:bldP spid="37" grpId="0" animBg="1"/>
      <p:bldP spid="39" grpId="0" animBg="1"/>
      <p:bldP spid="4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26"/>
          <p:cNvSpPr>
            <a:spLocks noGrp="1"/>
          </p:cNvSpPr>
          <p:nvPr>
            <p:ph type="title"/>
          </p:nvPr>
        </p:nvSpPr>
        <p:spPr>
          <a:xfrm>
            <a:off x="457200" y="628650"/>
            <a:ext cx="8229600" cy="1066800"/>
          </a:xfrm>
        </p:spPr>
        <p:txBody>
          <a:bodyPr/>
          <a:lstStyle/>
          <a:p>
            <a:pPr defTabSz="533400">
              <a:lnSpc>
                <a:spcPct val="90000"/>
              </a:lnSpc>
              <a:spcAft>
                <a:spcPct val="35000"/>
              </a:spcAft>
            </a:pPr>
            <a:r>
              <a:rPr lang="tr-TR" b="1" smtClean="0">
                <a:latin typeface="Times New Roman" pitchFamily="18" charset="0"/>
                <a:cs typeface="Times New Roman" pitchFamily="18" charset="0"/>
              </a:rPr>
              <a:t>İhracata Yönelik İşletme Sermayesi Kredisi</a:t>
            </a:r>
          </a:p>
        </p:txBody>
      </p:sp>
      <p:sp>
        <p:nvSpPr>
          <p:cNvPr id="30" name="Pie 29"/>
          <p:cNvSpPr/>
          <p:nvPr/>
        </p:nvSpPr>
        <p:spPr>
          <a:xfrm>
            <a:off x="304800" y="2082800"/>
            <a:ext cx="3454400" cy="3454400"/>
          </a:xfrm>
          <a:prstGeom prst="pie">
            <a:avLst>
              <a:gd name="adj1" fmla="val 5400000"/>
              <a:gd name="adj2" fmla="val 1620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shade val="5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shade val="5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1" name="Freeform 30"/>
          <p:cNvSpPr/>
          <p:nvPr/>
        </p:nvSpPr>
        <p:spPr>
          <a:xfrm>
            <a:off x="2032000" y="2082800"/>
            <a:ext cx="7112000" cy="3454400"/>
          </a:xfrm>
          <a:custGeom>
            <a:avLst/>
            <a:gdLst>
              <a:gd name="connsiteX0" fmla="*/ 0 w 7112000"/>
              <a:gd name="connsiteY0" fmla="*/ 0 h 3454400"/>
              <a:gd name="connsiteX1" fmla="*/ 7112000 w 7112000"/>
              <a:gd name="connsiteY1" fmla="*/ 0 h 3454400"/>
              <a:gd name="connsiteX2" fmla="*/ 7112000 w 7112000"/>
              <a:gd name="connsiteY2" fmla="*/ 3454400 h 3454400"/>
              <a:gd name="connsiteX3" fmla="*/ 0 w 7112000"/>
              <a:gd name="connsiteY3" fmla="*/ 3454400 h 3454400"/>
              <a:gd name="connsiteX4" fmla="*/ 0 w 7112000"/>
              <a:gd name="connsiteY4" fmla="*/ 0 h 345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12000" h="3454400">
                <a:moveTo>
                  <a:pt x="0" y="0"/>
                </a:moveTo>
                <a:lnTo>
                  <a:pt x="7112000" y="0"/>
                </a:lnTo>
                <a:lnTo>
                  <a:pt x="7112000" y="3454400"/>
                </a:lnTo>
                <a:lnTo>
                  <a:pt x="0" y="345440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2">
              <a:shade val="50000"/>
              <a:hueOff val="-71071"/>
              <a:satOff val="-13560"/>
              <a:lumOff val="14332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45720" rIns="45720" bIns="3093721" spcCol="1270" anchor="ctr"/>
          <a:lstStyle/>
          <a:p>
            <a:pPr defTabSz="533400">
              <a:lnSpc>
                <a:spcPct val="90000"/>
              </a:lnSpc>
              <a:spcAft>
                <a:spcPct val="35000"/>
              </a:spcAft>
              <a:defRPr/>
            </a:pPr>
            <a:r>
              <a:rPr lang="tr-TR" sz="2000" b="1" dirty="0">
                <a:latin typeface="Times New Roman" pitchFamily="18" charset="0"/>
                <a:cs typeface="Times New Roman" pitchFamily="18" charset="0"/>
              </a:rPr>
              <a:t>İşletme sermayesi harcamalarına yönelik</a:t>
            </a:r>
          </a:p>
        </p:txBody>
      </p:sp>
      <p:sp>
        <p:nvSpPr>
          <p:cNvPr id="32" name="Pie 31"/>
          <p:cNvSpPr/>
          <p:nvPr/>
        </p:nvSpPr>
        <p:spPr>
          <a:xfrm>
            <a:off x="609600" y="2489200"/>
            <a:ext cx="2844800" cy="2844800"/>
          </a:xfrm>
          <a:prstGeom prst="pie">
            <a:avLst>
              <a:gd name="adj1" fmla="val 5400000"/>
              <a:gd name="adj2" fmla="val 1620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shade val="50000"/>
              <a:hueOff val="-72343"/>
              <a:satOff val="-13847"/>
              <a:lumOff val="15790"/>
              <a:alphaOff val="0"/>
            </a:schemeClr>
          </a:fillRef>
          <a:effectRef idx="0">
            <a:schemeClr val="accent2">
              <a:shade val="50000"/>
              <a:hueOff val="-72343"/>
              <a:satOff val="-13847"/>
              <a:lumOff val="15790"/>
              <a:alphaOff val="0"/>
            </a:schemeClr>
          </a:effectRef>
          <a:fontRef idx="minor">
            <a:schemeClr val="lt1"/>
          </a:fontRef>
        </p:style>
      </p:sp>
      <p:sp>
        <p:nvSpPr>
          <p:cNvPr id="33" name="Freeform 32"/>
          <p:cNvSpPr/>
          <p:nvPr/>
        </p:nvSpPr>
        <p:spPr>
          <a:xfrm>
            <a:off x="2032000" y="2489200"/>
            <a:ext cx="7112000" cy="2844800"/>
          </a:xfrm>
          <a:custGeom>
            <a:avLst/>
            <a:gdLst>
              <a:gd name="connsiteX0" fmla="*/ 0 w 7112000"/>
              <a:gd name="connsiteY0" fmla="*/ 0 h 2844801"/>
              <a:gd name="connsiteX1" fmla="*/ 7112000 w 7112000"/>
              <a:gd name="connsiteY1" fmla="*/ 0 h 2844801"/>
              <a:gd name="connsiteX2" fmla="*/ 7112000 w 7112000"/>
              <a:gd name="connsiteY2" fmla="*/ 2844801 h 2844801"/>
              <a:gd name="connsiteX3" fmla="*/ 0 w 7112000"/>
              <a:gd name="connsiteY3" fmla="*/ 2844801 h 2844801"/>
              <a:gd name="connsiteX4" fmla="*/ 0 w 7112000"/>
              <a:gd name="connsiteY4" fmla="*/ 0 h 28448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12000" h="2844801">
                <a:moveTo>
                  <a:pt x="0" y="0"/>
                </a:moveTo>
                <a:lnTo>
                  <a:pt x="7112000" y="0"/>
                </a:lnTo>
                <a:lnTo>
                  <a:pt x="7112000" y="2844801"/>
                </a:lnTo>
                <a:lnTo>
                  <a:pt x="0" y="284480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2">
              <a:shade val="50000"/>
              <a:hueOff val="-142142"/>
              <a:satOff val="-27120"/>
              <a:lumOff val="28664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45720" rIns="45720" bIns="2484122" spcCol="1270" anchor="ctr"/>
          <a:lstStyle/>
          <a:p>
            <a:pPr defTabSz="533400">
              <a:lnSpc>
                <a:spcPct val="90000"/>
              </a:lnSpc>
              <a:spcAft>
                <a:spcPct val="35000"/>
              </a:spcAft>
              <a:defRPr/>
            </a:pPr>
            <a:r>
              <a:rPr lang="tr-TR" sz="2000" b="1" dirty="0">
                <a:latin typeface="Times New Roman" pitchFamily="18" charset="0"/>
                <a:cs typeface="Times New Roman" pitchFamily="18" charset="0"/>
              </a:rPr>
              <a:t>Harcama belgelerine dayalı </a:t>
            </a:r>
          </a:p>
        </p:txBody>
      </p:sp>
      <p:sp>
        <p:nvSpPr>
          <p:cNvPr id="34" name="Pie 33"/>
          <p:cNvSpPr/>
          <p:nvPr/>
        </p:nvSpPr>
        <p:spPr>
          <a:xfrm>
            <a:off x="914400" y="2895600"/>
            <a:ext cx="2235200" cy="2235200"/>
          </a:xfrm>
          <a:prstGeom prst="pie">
            <a:avLst>
              <a:gd name="adj1" fmla="val 5400000"/>
              <a:gd name="adj2" fmla="val 1620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shade val="50000"/>
              <a:hueOff val="-144685"/>
              <a:satOff val="-27694"/>
              <a:lumOff val="31581"/>
              <a:alphaOff val="0"/>
            </a:schemeClr>
          </a:fillRef>
          <a:effectRef idx="0">
            <a:schemeClr val="accent2">
              <a:shade val="50000"/>
              <a:hueOff val="-144685"/>
              <a:satOff val="-27694"/>
              <a:lumOff val="31581"/>
              <a:alphaOff val="0"/>
            </a:schemeClr>
          </a:effectRef>
          <a:fontRef idx="minor">
            <a:schemeClr val="lt1"/>
          </a:fontRef>
        </p:style>
      </p:sp>
      <p:sp>
        <p:nvSpPr>
          <p:cNvPr id="35" name="Freeform 34"/>
          <p:cNvSpPr/>
          <p:nvPr/>
        </p:nvSpPr>
        <p:spPr>
          <a:xfrm>
            <a:off x="2032000" y="2895600"/>
            <a:ext cx="7112000" cy="2235200"/>
          </a:xfrm>
          <a:custGeom>
            <a:avLst/>
            <a:gdLst>
              <a:gd name="connsiteX0" fmla="*/ 0 w 7112000"/>
              <a:gd name="connsiteY0" fmla="*/ 0 h 2235201"/>
              <a:gd name="connsiteX1" fmla="*/ 7112000 w 7112000"/>
              <a:gd name="connsiteY1" fmla="*/ 0 h 2235201"/>
              <a:gd name="connsiteX2" fmla="*/ 7112000 w 7112000"/>
              <a:gd name="connsiteY2" fmla="*/ 2235201 h 2235201"/>
              <a:gd name="connsiteX3" fmla="*/ 0 w 7112000"/>
              <a:gd name="connsiteY3" fmla="*/ 2235201 h 2235201"/>
              <a:gd name="connsiteX4" fmla="*/ 0 w 7112000"/>
              <a:gd name="connsiteY4" fmla="*/ 0 h 22352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12000" h="2235201">
                <a:moveTo>
                  <a:pt x="0" y="0"/>
                </a:moveTo>
                <a:lnTo>
                  <a:pt x="7112000" y="0"/>
                </a:lnTo>
                <a:lnTo>
                  <a:pt x="7112000" y="2235201"/>
                </a:lnTo>
                <a:lnTo>
                  <a:pt x="0" y="223520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2">
              <a:shade val="50000"/>
              <a:hueOff val="-213213"/>
              <a:satOff val="-40680"/>
              <a:lumOff val="42996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45720" rIns="45720" bIns="1874518" spcCol="1270" anchor="ctr"/>
          <a:lstStyle/>
          <a:p>
            <a:pPr defTabSz="533400">
              <a:lnSpc>
                <a:spcPct val="90000"/>
              </a:lnSpc>
              <a:spcAft>
                <a:spcPct val="35000"/>
              </a:spcAft>
              <a:defRPr/>
            </a:pPr>
            <a:r>
              <a:rPr lang="tr-TR" sz="2000" b="1" dirty="0">
                <a:latin typeface="Times New Roman" pitchFamily="18" charset="0"/>
                <a:cs typeface="Times New Roman" pitchFamily="18" charset="0"/>
              </a:rPr>
              <a:t>1 yılı geri ödemesiz </a:t>
            </a:r>
            <a:r>
              <a:rPr lang="tr-TR" sz="2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tr-TR" sz="2000" b="1" u="sng" dirty="0">
                <a:latin typeface="Times New Roman" pitchFamily="18" charset="0"/>
                <a:cs typeface="Times New Roman" pitchFamily="18" charset="0"/>
              </a:rPr>
              <a:t>yıla</a:t>
            </a:r>
            <a:r>
              <a:rPr lang="tr-TR" sz="2000" b="1" dirty="0">
                <a:latin typeface="Times New Roman" pitchFamily="18" charset="0"/>
                <a:cs typeface="Times New Roman" pitchFamily="18" charset="0"/>
              </a:rPr>
              <a:t> kadar vadeli</a:t>
            </a:r>
          </a:p>
        </p:txBody>
      </p:sp>
      <p:sp>
        <p:nvSpPr>
          <p:cNvPr id="36" name="Pie 35"/>
          <p:cNvSpPr/>
          <p:nvPr/>
        </p:nvSpPr>
        <p:spPr>
          <a:xfrm>
            <a:off x="1219200" y="3302000"/>
            <a:ext cx="1625600" cy="1625600"/>
          </a:xfrm>
          <a:prstGeom prst="pie">
            <a:avLst>
              <a:gd name="adj1" fmla="val 5400000"/>
              <a:gd name="adj2" fmla="val 1620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shade val="50000"/>
              <a:hueOff val="-217028"/>
              <a:satOff val="-41541"/>
              <a:lumOff val="47371"/>
              <a:alphaOff val="0"/>
            </a:schemeClr>
          </a:fillRef>
          <a:effectRef idx="0">
            <a:schemeClr val="accent2">
              <a:shade val="50000"/>
              <a:hueOff val="-217028"/>
              <a:satOff val="-41541"/>
              <a:lumOff val="47371"/>
              <a:alphaOff val="0"/>
            </a:schemeClr>
          </a:effectRef>
          <a:fontRef idx="minor">
            <a:schemeClr val="lt1"/>
          </a:fontRef>
        </p:style>
      </p:sp>
      <p:sp>
        <p:nvSpPr>
          <p:cNvPr id="38" name="Pie 37"/>
          <p:cNvSpPr/>
          <p:nvPr/>
        </p:nvSpPr>
        <p:spPr>
          <a:xfrm>
            <a:off x="1524000" y="3708400"/>
            <a:ext cx="1016000" cy="1016000"/>
          </a:xfrm>
          <a:prstGeom prst="pie">
            <a:avLst>
              <a:gd name="adj1" fmla="val 5400000"/>
              <a:gd name="adj2" fmla="val 1620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shade val="50000"/>
              <a:hueOff val="-144685"/>
              <a:satOff val="-27694"/>
              <a:lumOff val="31581"/>
              <a:alphaOff val="0"/>
            </a:schemeClr>
          </a:fillRef>
          <a:effectRef idx="0">
            <a:schemeClr val="accent2">
              <a:shade val="50000"/>
              <a:hueOff val="-144685"/>
              <a:satOff val="-27694"/>
              <a:lumOff val="31581"/>
              <a:alphaOff val="0"/>
            </a:schemeClr>
          </a:effectRef>
          <a:fontRef idx="minor">
            <a:schemeClr val="lt1"/>
          </a:fontRef>
        </p:style>
      </p:sp>
      <p:sp>
        <p:nvSpPr>
          <p:cNvPr id="37" name="Freeform 36"/>
          <p:cNvSpPr/>
          <p:nvPr/>
        </p:nvSpPr>
        <p:spPr>
          <a:xfrm>
            <a:off x="2032000" y="3302000"/>
            <a:ext cx="7112000" cy="1625600"/>
          </a:xfrm>
          <a:custGeom>
            <a:avLst/>
            <a:gdLst>
              <a:gd name="connsiteX0" fmla="*/ 0 w 7112000"/>
              <a:gd name="connsiteY0" fmla="*/ 0 h 1625598"/>
              <a:gd name="connsiteX1" fmla="*/ 7112000 w 7112000"/>
              <a:gd name="connsiteY1" fmla="*/ 0 h 1625598"/>
              <a:gd name="connsiteX2" fmla="*/ 7112000 w 7112000"/>
              <a:gd name="connsiteY2" fmla="*/ 1625598 h 1625598"/>
              <a:gd name="connsiteX3" fmla="*/ 0 w 7112000"/>
              <a:gd name="connsiteY3" fmla="*/ 1625598 h 1625598"/>
              <a:gd name="connsiteX4" fmla="*/ 0 w 7112000"/>
              <a:gd name="connsiteY4" fmla="*/ 0 h 1625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12000" h="1625598">
                <a:moveTo>
                  <a:pt x="0" y="0"/>
                </a:moveTo>
                <a:lnTo>
                  <a:pt x="7112000" y="0"/>
                </a:lnTo>
                <a:lnTo>
                  <a:pt x="7112000" y="1625598"/>
                </a:lnTo>
                <a:lnTo>
                  <a:pt x="0" y="162559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2">
              <a:shade val="50000"/>
              <a:hueOff val="-213213"/>
              <a:satOff val="-40680"/>
              <a:lumOff val="42996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45720" rIns="45720" bIns="1264919" spcCol="1270" anchor="ctr"/>
          <a:lstStyle/>
          <a:p>
            <a:pPr defTabSz="533400">
              <a:lnSpc>
                <a:spcPct val="90000"/>
              </a:lnSpc>
              <a:spcAft>
                <a:spcPct val="35000"/>
              </a:spcAft>
              <a:defRPr/>
            </a:pPr>
            <a:r>
              <a:rPr lang="tr-TR" sz="2000" b="1" dirty="0">
                <a:latin typeface="Times New Roman" pitchFamily="18" charset="0"/>
                <a:cs typeface="Times New Roman" pitchFamily="18" charset="0"/>
              </a:rPr>
              <a:t>Firma limiti 50 milyon ABD Doları</a:t>
            </a:r>
          </a:p>
        </p:txBody>
      </p:sp>
      <p:sp>
        <p:nvSpPr>
          <p:cNvPr id="40" name="Pie 39"/>
          <p:cNvSpPr/>
          <p:nvPr/>
        </p:nvSpPr>
        <p:spPr>
          <a:xfrm>
            <a:off x="1839913" y="4114800"/>
            <a:ext cx="406400" cy="406400"/>
          </a:xfrm>
          <a:prstGeom prst="pie">
            <a:avLst>
              <a:gd name="adj1" fmla="val 5400000"/>
              <a:gd name="adj2" fmla="val 1620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shade val="50000"/>
              <a:hueOff val="-72343"/>
              <a:satOff val="-13847"/>
              <a:lumOff val="15790"/>
              <a:alphaOff val="0"/>
            </a:schemeClr>
          </a:fillRef>
          <a:effectRef idx="0">
            <a:schemeClr val="accent2">
              <a:shade val="50000"/>
              <a:hueOff val="-72343"/>
              <a:satOff val="-13847"/>
              <a:lumOff val="15790"/>
              <a:alphaOff val="0"/>
            </a:schemeClr>
          </a:effectRef>
          <a:fontRef idx="minor">
            <a:schemeClr val="lt1"/>
          </a:fontRef>
        </p:style>
      </p:sp>
      <p:sp>
        <p:nvSpPr>
          <p:cNvPr id="39" name="Freeform 38"/>
          <p:cNvSpPr/>
          <p:nvPr/>
        </p:nvSpPr>
        <p:spPr>
          <a:xfrm>
            <a:off x="2032000" y="3733800"/>
            <a:ext cx="7112000" cy="1016000"/>
          </a:xfrm>
          <a:custGeom>
            <a:avLst/>
            <a:gdLst>
              <a:gd name="connsiteX0" fmla="*/ 0 w 7112000"/>
              <a:gd name="connsiteY0" fmla="*/ 0 h 1015998"/>
              <a:gd name="connsiteX1" fmla="*/ 7112000 w 7112000"/>
              <a:gd name="connsiteY1" fmla="*/ 0 h 1015998"/>
              <a:gd name="connsiteX2" fmla="*/ 7112000 w 7112000"/>
              <a:gd name="connsiteY2" fmla="*/ 1015998 h 1015998"/>
              <a:gd name="connsiteX3" fmla="*/ 0 w 7112000"/>
              <a:gd name="connsiteY3" fmla="*/ 1015998 h 1015998"/>
              <a:gd name="connsiteX4" fmla="*/ 0 w 7112000"/>
              <a:gd name="connsiteY4" fmla="*/ 0 h 1015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12000" h="1015998">
                <a:moveTo>
                  <a:pt x="0" y="0"/>
                </a:moveTo>
                <a:lnTo>
                  <a:pt x="7112000" y="0"/>
                </a:lnTo>
                <a:lnTo>
                  <a:pt x="7112000" y="1015998"/>
                </a:lnTo>
                <a:lnTo>
                  <a:pt x="0" y="101599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2">
              <a:shade val="50000"/>
              <a:hueOff val="-142142"/>
              <a:satOff val="-27120"/>
              <a:lumOff val="28664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45720" rIns="45720" bIns="655319" spcCol="1270" anchor="ctr"/>
          <a:lstStyle/>
          <a:p>
            <a:pPr algn="just">
              <a:defRPr/>
            </a:pPr>
            <a:endParaRPr lang="tr-TR" sz="2000" b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endParaRPr lang="tr-TR" sz="2000" b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tr-TR" sz="2000" b="1" dirty="0">
                <a:latin typeface="Times New Roman" pitchFamily="18" charset="0"/>
                <a:cs typeface="Times New Roman" pitchFamily="18" charset="0"/>
              </a:rPr>
              <a:t>Banka Teminat Mektubu, KGF Kefaleti ve/veya Devlet İç ve Dış Borçlanma Senetleri ile Teminatlandırma</a:t>
            </a:r>
          </a:p>
        </p:txBody>
      </p:sp>
      <p:pic>
        <p:nvPicPr>
          <p:cNvPr id="18446" name="Picture 14" descr="20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57600" y="5791200"/>
            <a:ext cx="1800225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1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000"/>
                            </p:stCondLst>
                            <p:childTnLst>
                              <p:par>
                                <p:cTn id="33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5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8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1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3" grpId="0" animBg="1"/>
      <p:bldP spid="35" grpId="0" animBg="1"/>
      <p:bldP spid="37" grpId="0" animBg="1"/>
      <p:bldP spid="3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26"/>
          <p:cNvSpPr>
            <a:spLocks noGrp="1"/>
          </p:cNvSpPr>
          <p:nvPr>
            <p:ph type="title"/>
          </p:nvPr>
        </p:nvSpPr>
        <p:spPr>
          <a:xfrm>
            <a:off x="457200" y="628650"/>
            <a:ext cx="8229600" cy="1066800"/>
          </a:xfrm>
        </p:spPr>
        <p:txBody>
          <a:bodyPr/>
          <a:lstStyle/>
          <a:p>
            <a:pPr defTabSz="533400">
              <a:lnSpc>
                <a:spcPct val="90000"/>
              </a:lnSpc>
              <a:spcAft>
                <a:spcPct val="35000"/>
              </a:spcAft>
            </a:pPr>
            <a:r>
              <a:rPr lang="tr-TR" b="1" smtClean="0">
                <a:latin typeface="Times New Roman" pitchFamily="18" charset="0"/>
                <a:cs typeface="Times New Roman" pitchFamily="18" charset="0"/>
              </a:rPr>
              <a:t>İhracata Yönelik Yatırım Kredisi</a:t>
            </a:r>
          </a:p>
        </p:txBody>
      </p:sp>
      <p:sp>
        <p:nvSpPr>
          <p:cNvPr id="30" name="Pie 29"/>
          <p:cNvSpPr/>
          <p:nvPr/>
        </p:nvSpPr>
        <p:spPr>
          <a:xfrm>
            <a:off x="304800" y="2082800"/>
            <a:ext cx="3454400" cy="3454400"/>
          </a:xfrm>
          <a:prstGeom prst="pie">
            <a:avLst>
              <a:gd name="adj1" fmla="val 5400000"/>
              <a:gd name="adj2" fmla="val 1620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shade val="5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shade val="5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1" name="Freeform 30"/>
          <p:cNvSpPr/>
          <p:nvPr/>
        </p:nvSpPr>
        <p:spPr>
          <a:xfrm>
            <a:off x="2032000" y="2082800"/>
            <a:ext cx="7112000" cy="3454400"/>
          </a:xfrm>
          <a:custGeom>
            <a:avLst/>
            <a:gdLst>
              <a:gd name="connsiteX0" fmla="*/ 0 w 7112000"/>
              <a:gd name="connsiteY0" fmla="*/ 0 h 3454400"/>
              <a:gd name="connsiteX1" fmla="*/ 7112000 w 7112000"/>
              <a:gd name="connsiteY1" fmla="*/ 0 h 3454400"/>
              <a:gd name="connsiteX2" fmla="*/ 7112000 w 7112000"/>
              <a:gd name="connsiteY2" fmla="*/ 3454400 h 3454400"/>
              <a:gd name="connsiteX3" fmla="*/ 0 w 7112000"/>
              <a:gd name="connsiteY3" fmla="*/ 3454400 h 3454400"/>
              <a:gd name="connsiteX4" fmla="*/ 0 w 7112000"/>
              <a:gd name="connsiteY4" fmla="*/ 0 h 345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12000" h="3454400">
                <a:moveTo>
                  <a:pt x="0" y="0"/>
                </a:moveTo>
                <a:lnTo>
                  <a:pt x="7112000" y="0"/>
                </a:lnTo>
                <a:lnTo>
                  <a:pt x="7112000" y="3454400"/>
                </a:lnTo>
                <a:lnTo>
                  <a:pt x="0" y="345440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2">
              <a:shade val="50000"/>
              <a:hueOff val="-71071"/>
              <a:satOff val="-13560"/>
              <a:lumOff val="14332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45720" rIns="45720" bIns="3093721" spcCol="1270" anchor="ctr"/>
          <a:lstStyle/>
          <a:p>
            <a:pPr defTabSz="533400">
              <a:lnSpc>
                <a:spcPct val="90000"/>
              </a:lnSpc>
              <a:spcAft>
                <a:spcPct val="35000"/>
              </a:spcAft>
              <a:defRPr/>
            </a:pPr>
            <a:r>
              <a:rPr lang="tr-TR" sz="2000" b="1" dirty="0">
                <a:latin typeface="Times New Roman" pitchFamily="18" charset="0"/>
                <a:cs typeface="Times New Roman" pitchFamily="18" charset="0"/>
              </a:rPr>
              <a:t>Yatırım harcamalarına yönelik</a:t>
            </a:r>
          </a:p>
        </p:txBody>
      </p:sp>
      <p:sp>
        <p:nvSpPr>
          <p:cNvPr id="32" name="Pie 31"/>
          <p:cNvSpPr/>
          <p:nvPr/>
        </p:nvSpPr>
        <p:spPr>
          <a:xfrm>
            <a:off x="609600" y="2489200"/>
            <a:ext cx="2844800" cy="2844800"/>
          </a:xfrm>
          <a:prstGeom prst="pie">
            <a:avLst>
              <a:gd name="adj1" fmla="val 5400000"/>
              <a:gd name="adj2" fmla="val 1620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shade val="50000"/>
              <a:hueOff val="-72343"/>
              <a:satOff val="-13847"/>
              <a:lumOff val="15790"/>
              <a:alphaOff val="0"/>
            </a:schemeClr>
          </a:fillRef>
          <a:effectRef idx="0">
            <a:schemeClr val="accent2">
              <a:shade val="50000"/>
              <a:hueOff val="-72343"/>
              <a:satOff val="-13847"/>
              <a:lumOff val="15790"/>
              <a:alphaOff val="0"/>
            </a:schemeClr>
          </a:effectRef>
          <a:fontRef idx="minor">
            <a:schemeClr val="lt1"/>
          </a:fontRef>
        </p:style>
      </p:sp>
      <p:sp>
        <p:nvSpPr>
          <p:cNvPr id="33" name="Freeform 32"/>
          <p:cNvSpPr/>
          <p:nvPr/>
        </p:nvSpPr>
        <p:spPr>
          <a:xfrm>
            <a:off x="2032000" y="2489200"/>
            <a:ext cx="7112000" cy="2844800"/>
          </a:xfrm>
          <a:custGeom>
            <a:avLst/>
            <a:gdLst>
              <a:gd name="connsiteX0" fmla="*/ 0 w 7112000"/>
              <a:gd name="connsiteY0" fmla="*/ 0 h 2844801"/>
              <a:gd name="connsiteX1" fmla="*/ 7112000 w 7112000"/>
              <a:gd name="connsiteY1" fmla="*/ 0 h 2844801"/>
              <a:gd name="connsiteX2" fmla="*/ 7112000 w 7112000"/>
              <a:gd name="connsiteY2" fmla="*/ 2844801 h 2844801"/>
              <a:gd name="connsiteX3" fmla="*/ 0 w 7112000"/>
              <a:gd name="connsiteY3" fmla="*/ 2844801 h 2844801"/>
              <a:gd name="connsiteX4" fmla="*/ 0 w 7112000"/>
              <a:gd name="connsiteY4" fmla="*/ 0 h 28448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12000" h="2844801">
                <a:moveTo>
                  <a:pt x="0" y="0"/>
                </a:moveTo>
                <a:lnTo>
                  <a:pt x="7112000" y="0"/>
                </a:lnTo>
                <a:lnTo>
                  <a:pt x="7112000" y="2844801"/>
                </a:lnTo>
                <a:lnTo>
                  <a:pt x="0" y="284480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2">
              <a:shade val="50000"/>
              <a:hueOff val="-142142"/>
              <a:satOff val="-27120"/>
              <a:lumOff val="28664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45720" rIns="45720" bIns="2484122" spcCol="1270" anchor="ctr"/>
          <a:lstStyle/>
          <a:p>
            <a:pPr defTabSz="533400">
              <a:lnSpc>
                <a:spcPct val="90000"/>
              </a:lnSpc>
              <a:spcAft>
                <a:spcPct val="35000"/>
              </a:spcAft>
              <a:defRPr/>
            </a:pPr>
            <a:r>
              <a:rPr lang="tr-TR" sz="2000" b="1" dirty="0">
                <a:latin typeface="Times New Roman" pitchFamily="18" charset="0"/>
                <a:cs typeface="Times New Roman" pitchFamily="18" charset="0"/>
              </a:rPr>
              <a:t>Harcama belgelerine dayalı </a:t>
            </a:r>
          </a:p>
        </p:txBody>
      </p:sp>
      <p:sp>
        <p:nvSpPr>
          <p:cNvPr id="34" name="Pie 33"/>
          <p:cNvSpPr/>
          <p:nvPr/>
        </p:nvSpPr>
        <p:spPr>
          <a:xfrm>
            <a:off x="914400" y="2895600"/>
            <a:ext cx="2235200" cy="2235200"/>
          </a:xfrm>
          <a:prstGeom prst="pie">
            <a:avLst>
              <a:gd name="adj1" fmla="val 5400000"/>
              <a:gd name="adj2" fmla="val 1620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shade val="50000"/>
              <a:hueOff val="-144685"/>
              <a:satOff val="-27694"/>
              <a:lumOff val="31581"/>
              <a:alphaOff val="0"/>
            </a:schemeClr>
          </a:fillRef>
          <a:effectRef idx="0">
            <a:schemeClr val="accent2">
              <a:shade val="50000"/>
              <a:hueOff val="-144685"/>
              <a:satOff val="-27694"/>
              <a:lumOff val="31581"/>
              <a:alphaOff val="0"/>
            </a:schemeClr>
          </a:effectRef>
          <a:fontRef idx="minor">
            <a:schemeClr val="lt1"/>
          </a:fontRef>
        </p:style>
      </p:sp>
      <p:sp>
        <p:nvSpPr>
          <p:cNvPr id="35" name="Freeform 34"/>
          <p:cNvSpPr/>
          <p:nvPr/>
        </p:nvSpPr>
        <p:spPr>
          <a:xfrm>
            <a:off x="2032000" y="2895600"/>
            <a:ext cx="7112000" cy="2235200"/>
          </a:xfrm>
          <a:custGeom>
            <a:avLst/>
            <a:gdLst>
              <a:gd name="connsiteX0" fmla="*/ 0 w 7112000"/>
              <a:gd name="connsiteY0" fmla="*/ 0 h 2235201"/>
              <a:gd name="connsiteX1" fmla="*/ 7112000 w 7112000"/>
              <a:gd name="connsiteY1" fmla="*/ 0 h 2235201"/>
              <a:gd name="connsiteX2" fmla="*/ 7112000 w 7112000"/>
              <a:gd name="connsiteY2" fmla="*/ 2235201 h 2235201"/>
              <a:gd name="connsiteX3" fmla="*/ 0 w 7112000"/>
              <a:gd name="connsiteY3" fmla="*/ 2235201 h 2235201"/>
              <a:gd name="connsiteX4" fmla="*/ 0 w 7112000"/>
              <a:gd name="connsiteY4" fmla="*/ 0 h 22352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12000" h="2235201">
                <a:moveTo>
                  <a:pt x="0" y="0"/>
                </a:moveTo>
                <a:lnTo>
                  <a:pt x="7112000" y="0"/>
                </a:lnTo>
                <a:lnTo>
                  <a:pt x="7112000" y="2235201"/>
                </a:lnTo>
                <a:lnTo>
                  <a:pt x="0" y="223520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2">
              <a:shade val="50000"/>
              <a:hueOff val="-213213"/>
              <a:satOff val="-40680"/>
              <a:lumOff val="42996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45720" rIns="45720" bIns="1874518" spcCol="1270" anchor="ctr"/>
          <a:lstStyle/>
          <a:p>
            <a:pPr defTabSz="533400">
              <a:lnSpc>
                <a:spcPct val="90000"/>
              </a:lnSpc>
              <a:spcAft>
                <a:spcPct val="35000"/>
              </a:spcAft>
              <a:defRPr/>
            </a:pPr>
            <a:r>
              <a:rPr lang="tr-TR" sz="2000" b="1" dirty="0">
                <a:latin typeface="Times New Roman" pitchFamily="18" charset="0"/>
                <a:cs typeface="Times New Roman" pitchFamily="18" charset="0"/>
              </a:rPr>
              <a:t>2 yılı geri ödemesiz </a:t>
            </a:r>
            <a:r>
              <a:rPr lang="tr-TR" sz="2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7 </a:t>
            </a:r>
            <a:r>
              <a:rPr lang="tr-TR" sz="2000" b="1" u="sng" dirty="0">
                <a:latin typeface="Times New Roman" pitchFamily="18" charset="0"/>
                <a:cs typeface="Times New Roman" pitchFamily="18" charset="0"/>
              </a:rPr>
              <a:t>yıla</a:t>
            </a:r>
            <a:r>
              <a:rPr lang="tr-TR" sz="2000" b="1" dirty="0">
                <a:latin typeface="Times New Roman" pitchFamily="18" charset="0"/>
                <a:cs typeface="Times New Roman" pitchFamily="18" charset="0"/>
              </a:rPr>
              <a:t> kadar vadeli</a:t>
            </a:r>
          </a:p>
        </p:txBody>
      </p:sp>
      <p:sp>
        <p:nvSpPr>
          <p:cNvPr id="36" name="Pie 35"/>
          <p:cNvSpPr/>
          <p:nvPr/>
        </p:nvSpPr>
        <p:spPr>
          <a:xfrm>
            <a:off x="1219200" y="3302000"/>
            <a:ext cx="1625600" cy="1625600"/>
          </a:xfrm>
          <a:prstGeom prst="pie">
            <a:avLst>
              <a:gd name="adj1" fmla="val 5400000"/>
              <a:gd name="adj2" fmla="val 1620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shade val="50000"/>
              <a:hueOff val="-217028"/>
              <a:satOff val="-41541"/>
              <a:lumOff val="47371"/>
              <a:alphaOff val="0"/>
            </a:schemeClr>
          </a:fillRef>
          <a:effectRef idx="0">
            <a:schemeClr val="accent2">
              <a:shade val="50000"/>
              <a:hueOff val="-217028"/>
              <a:satOff val="-41541"/>
              <a:lumOff val="47371"/>
              <a:alphaOff val="0"/>
            </a:schemeClr>
          </a:effectRef>
          <a:fontRef idx="minor">
            <a:schemeClr val="lt1"/>
          </a:fontRef>
        </p:style>
      </p:sp>
      <p:sp>
        <p:nvSpPr>
          <p:cNvPr id="38" name="Pie 37"/>
          <p:cNvSpPr/>
          <p:nvPr/>
        </p:nvSpPr>
        <p:spPr>
          <a:xfrm>
            <a:off x="1524000" y="3708400"/>
            <a:ext cx="1016000" cy="1016000"/>
          </a:xfrm>
          <a:prstGeom prst="pie">
            <a:avLst>
              <a:gd name="adj1" fmla="val 5400000"/>
              <a:gd name="adj2" fmla="val 1620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shade val="50000"/>
              <a:hueOff val="-144685"/>
              <a:satOff val="-27694"/>
              <a:lumOff val="31581"/>
              <a:alphaOff val="0"/>
            </a:schemeClr>
          </a:fillRef>
          <a:effectRef idx="0">
            <a:schemeClr val="accent2">
              <a:shade val="50000"/>
              <a:hueOff val="-144685"/>
              <a:satOff val="-27694"/>
              <a:lumOff val="31581"/>
              <a:alphaOff val="0"/>
            </a:schemeClr>
          </a:effectRef>
          <a:fontRef idx="minor">
            <a:schemeClr val="lt1"/>
          </a:fontRef>
        </p:style>
      </p:sp>
      <p:sp>
        <p:nvSpPr>
          <p:cNvPr id="37" name="Freeform 36"/>
          <p:cNvSpPr/>
          <p:nvPr/>
        </p:nvSpPr>
        <p:spPr>
          <a:xfrm>
            <a:off x="2032000" y="3302000"/>
            <a:ext cx="7112000" cy="1625600"/>
          </a:xfrm>
          <a:custGeom>
            <a:avLst/>
            <a:gdLst>
              <a:gd name="connsiteX0" fmla="*/ 0 w 7112000"/>
              <a:gd name="connsiteY0" fmla="*/ 0 h 1625598"/>
              <a:gd name="connsiteX1" fmla="*/ 7112000 w 7112000"/>
              <a:gd name="connsiteY1" fmla="*/ 0 h 1625598"/>
              <a:gd name="connsiteX2" fmla="*/ 7112000 w 7112000"/>
              <a:gd name="connsiteY2" fmla="*/ 1625598 h 1625598"/>
              <a:gd name="connsiteX3" fmla="*/ 0 w 7112000"/>
              <a:gd name="connsiteY3" fmla="*/ 1625598 h 1625598"/>
              <a:gd name="connsiteX4" fmla="*/ 0 w 7112000"/>
              <a:gd name="connsiteY4" fmla="*/ 0 h 1625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12000" h="1625598">
                <a:moveTo>
                  <a:pt x="0" y="0"/>
                </a:moveTo>
                <a:lnTo>
                  <a:pt x="7112000" y="0"/>
                </a:lnTo>
                <a:lnTo>
                  <a:pt x="7112000" y="1625598"/>
                </a:lnTo>
                <a:lnTo>
                  <a:pt x="0" y="162559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2">
              <a:shade val="50000"/>
              <a:hueOff val="-213213"/>
              <a:satOff val="-40680"/>
              <a:lumOff val="42996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45720" rIns="45720" bIns="1264919" spcCol="1270" anchor="ctr"/>
          <a:lstStyle/>
          <a:p>
            <a:pPr defTabSz="533400">
              <a:lnSpc>
                <a:spcPct val="90000"/>
              </a:lnSpc>
              <a:spcAft>
                <a:spcPct val="35000"/>
              </a:spcAft>
              <a:defRPr/>
            </a:pPr>
            <a:r>
              <a:rPr lang="tr-TR" sz="2000" b="1" dirty="0">
                <a:latin typeface="Times New Roman" pitchFamily="18" charset="0"/>
                <a:cs typeface="Times New Roman" pitchFamily="18" charset="0"/>
              </a:rPr>
              <a:t>Firma limiti 50 milyon ABD Doları</a:t>
            </a:r>
          </a:p>
        </p:txBody>
      </p:sp>
      <p:sp>
        <p:nvSpPr>
          <p:cNvPr id="40" name="Pie 39"/>
          <p:cNvSpPr/>
          <p:nvPr/>
        </p:nvSpPr>
        <p:spPr>
          <a:xfrm>
            <a:off x="1839913" y="4114800"/>
            <a:ext cx="406400" cy="406400"/>
          </a:xfrm>
          <a:prstGeom prst="pie">
            <a:avLst>
              <a:gd name="adj1" fmla="val 5400000"/>
              <a:gd name="adj2" fmla="val 1620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shade val="50000"/>
              <a:hueOff val="-72343"/>
              <a:satOff val="-13847"/>
              <a:lumOff val="15790"/>
              <a:alphaOff val="0"/>
            </a:schemeClr>
          </a:fillRef>
          <a:effectRef idx="0">
            <a:schemeClr val="accent2">
              <a:shade val="50000"/>
              <a:hueOff val="-72343"/>
              <a:satOff val="-13847"/>
              <a:lumOff val="15790"/>
              <a:alphaOff val="0"/>
            </a:schemeClr>
          </a:effectRef>
          <a:fontRef idx="minor">
            <a:schemeClr val="lt1"/>
          </a:fontRef>
        </p:style>
      </p:sp>
      <p:sp>
        <p:nvSpPr>
          <p:cNvPr id="39" name="Freeform 38"/>
          <p:cNvSpPr/>
          <p:nvPr/>
        </p:nvSpPr>
        <p:spPr>
          <a:xfrm>
            <a:off x="2032000" y="3733800"/>
            <a:ext cx="7112000" cy="1016000"/>
          </a:xfrm>
          <a:custGeom>
            <a:avLst/>
            <a:gdLst>
              <a:gd name="connsiteX0" fmla="*/ 0 w 7112000"/>
              <a:gd name="connsiteY0" fmla="*/ 0 h 1015998"/>
              <a:gd name="connsiteX1" fmla="*/ 7112000 w 7112000"/>
              <a:gd name="connsiteY1" fmla="*/ 0 h 1015998"/>
              <a:gd name="connsiteX2" fmla="*/ 7112000 w 7112000"/>
              <a:gd name="connsiteY2" fmla="*/ 1015998 h 1015998"/>
              <a:gd name="connsiteX3" fmla="*/ 0 w 7112000"/>
              <a:gd name="connsiteY3" fmla="*/ 1015998 h 1015998"/>
              <a:gd name="connsiteX4" fmla="*/ 0 w 7112000"/>
              <a:gd name="connsiteY4" fmla="*/ 0 h 1015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12000" h="1015998">
                <a:moveTo>
                  <a:pt x="0" y="0"/>
                </a:moveTo>
                <a:lnTo>
                  <a:pt x="7112000" y="0"/>
                </a:lnTo>
                <a:lnTo>
                  <a:pt x="7112000" y="1015998"/>
                </a:lnTo>
                <a:lnTo>
                  <a:pt x="0" y="101599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2">
              <a:shade val="50000"/>
              <a:hueOff val="-142142"/>
              <a:satOff val="-27120"/>
              <a:lumOff val="28664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45720" rIns="45720" bIns="655319" spcCol="1270" anchor="ctr"/>
          <a:lstStyle/>
          <a:p>
            <a:pPr algn="just">
              <a:defRPr/>
            </a:pPr>
            <a:endParaRPr lang="tr-TR" sz="2000" b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endParaRPr lang="tr-TR" sz="2000" b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tr-TR" sz="2000" b="1" dirty="0">
                <a:latin typeface="Times New Roman" pitchFamily="18" charset="0"/>
                <a:cs typeface="Times New Roman" pitchFamily="18" charset="0"/>
              </a:rPr>
              <a:t>Yatırım Teşvik Belgesi kapsamında  </a:t>
            </a:r>
            <a:r>
              <a:rPr lang="tr-TR" sz="2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faiz desteği </a:t>
            </a: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b="1" dirty="0">
                <a:latin typeface="Times New Roman" pitchFamily="18" charset="0"/>
                <a:cs typeface="Times New Roman" pitchFamily="18" charset="0"/>
              </a:rPr>
              <a:t>imkanı</a:t>
            </a:r>
          </a:p>
        </p:txBody>
      </p:sp>
      <p:pic>
        <p:nvPicPr>
          <p:cNvPr id="19470" name="Picture 14" descr="20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57600" y="5791200"/>
            <a:ext cx="1800225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1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000"/>
                            </p:stCondLst>
                            <p:childTnLst>
                              <p:par>
                                <p:cTn id="33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5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8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1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3" grpId="0" animBg="1"/>
      <p:bldP spid="35" grpId="0" animBg="1"/>
      <p:bldP spid="37" grpId="0" animBg="1"/>
      <p:bldP spid="3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26"/>
          <p:cNvSpPr>
            <a:spLocks noGrp="1"/>
          </p:cNvSpPr>
          <p:nvPr>
            <p:ph type="title"/>
          </p:nvPr>
        </p:nvSpPr>
        <p:spPr>
          <a:xfrm>
            <a:off x="457200" y="628650"/>
            <a:ext cx="8229600" cy="1066800"/>
          </a:xfrm>
        </p:spPr>
        <p:txBody>
          <a:bodyPr/>
          <a:lstStyle/>
          <a:p>
            <a:pPr defTabSz="533400">
              <a:lnSpc>
                <a:spcPct val="90000"/>
              </a:lnSpc>
              <a:spcAft>
                <a:spcPct val="35000"/>
              </a:spcAft>
            </a:pPr>
            <a:r>
              <a:rPr lang="tr-TR" b="1" smtClean="0">
                <a:latin typeface="Times New Roman" pitchFamily="18" charset="0"/>
                <a:cs typeface="Times New Roman" pitchFamily="18" charset="0"/>
              </a:rPr>
              <a:t>Avrupa Yatırım Bankası Kredisi</a:t>
            </a:r>
          </a:p>
        </p:txBody>
      </p:sp>
      <p:sp>
        <p:nvSpPr>
          <p:cNvPr id="30" name="Pie 29"/>
          <p:cNvSpPr/>
          <p:nvPr/>
        </p:nvSpPr>
        <p:spPr>
          <a:xfrm>
            <a:off x="304800" y="2082800"/>
            <a:ext cx="3454400" cy="3454400"/>
          </a:xfrm>
          <a:prstGeom prst="pie">
            <a:avLst>
              <a:gd name="adj1" fmla="val 5400000"/>
              <a:gd name="adj2" fmla="val 1620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shade val="5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shade val="5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1" name="Freeform 30"/>
          <p:cNvSpPr/>
          <p:nvPr/>
        </p:nvSpPr>
        <p:spPr>
          <a:xfrm>
            <a:off x="2032000" y="2082800"/>
            <a:ext cx="7112000" cy="3454400"/>
          </a:xfrm>
          <a:custGeom>
            <a:avLst/>
            <a:gdLst>
              <a:gd name="connsiteX0" fmla="*/ 0 w 7112000"/>
              <a:gd name="connsiteY0" fmla="*/ 0 h 3454400"/>
              <a:gd name="connsiteX1" fmla="*/ 7112000 w 7112000"/>
              <a:gd name="connsiteY1" fmla="*/ 0 h 3454400"/>
              <a:gd name="connsiteX2" fmla="*/ 7112000 w 7112000"/>
              <a:gd name="connsiteY2" fmla="*/ 3454400 h 3454400"/>
              <a:gd name="connsiteX3" fmla="*/ 0 w 7112000"/>
              <a:gd name="connsiteY3" fmla="*/ 3454400 h 3454400"/>
              <a:gd name="connsiteX4" fmla="*/ 0 w 7112000"/>
              <a:gd name="connsiteY4" fmla="*/ 0 h 345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12000" h="3454400">
                <a:moveTo>
                  <a:pt x="0" y="0"/>
                </a:moveTo>
                <a:lnTo>
                  <a:pt x="7112000" y="0"/>
                </a:lnTo>
                <a:lnTo>
                  <a:pt x="7112000" y="3454400"/>
                </a:lnTo>
                <a:lnTo>
                  <a:pt x="0" y="345440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2">
              <a:shade val="50000"/>
              <a:hueOff val="-71071"/>
              <a:satOff val="-13560"/>
              <a:lumOff val="14332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45720" rIns="45720" bIns="3093721" spcCol="1270" anchor="ctr"/>
          <a:lstStyle/>
          <a:p>
            <a:pPr defTabSz="533400">
              <a:lnSpc>
                <a:spcPct val="90000"/>
              </a:lnSpc>
              <a:spcAft>
                <a:spcPct val="35000"/>
              </a:spcAft>
              <a:defRPr/>
            </a:pPr>
            <a:r>
              <a:rPr lang="tr-TR" sz="2000" b="1" dirty="0">
                <a:latin typeface="Times New Roman" pitchFamily="18" charset="0"/>
                <a:cs typeface="Times New Roman" pitchFamily="18" charset="0"/>
              </a:rPr>
              <a:t>Avrupa Yatırım Bankası kaynaklı</a:t>
            </a:r>
          </a:p>
        </p:txBody>
      </p:sp>
      <p:sp>
        <p:nvSpPr>
          <p:cNvPr id="32" name="Pie 31"/>
          <p:cNvSpPr/>
          <p:nvPr/>
        </p:nvSpPr>
        <p:spPr>
          <a:xfrm>
            <a:off x="609600" y="2489200"/>
            <a:ext cx="2844800" cy="2844800"/>
          </a:xfrm>
          <a:prstGeom prst="pie">
            <a:avLst>
              <a:gd name="adj1" fmla="val 5400000"/>
              <a:gd name="adj2" fmla="val 1620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shade val="50000"/>
              <a:hueOff val="-72343"/>
              <a:satOff val="-13847"/>
              <a:lumOff val="15790"/>
              <a:alphaOff val="0"/>
            </a:schemeClr>
          </a:fillRef>
          <a:effectRef idx="0">
            <a:schemeClr val="accent2">
              <a:shade val="50000"/>
              <a:hueOff val="-72343"/>
              <a:satOff val="-13847"/>
              <a:lumOff val="15790"/>
              <a:alphaOff val="0"/>
            </a:schemeClr>
          </a:effectRef>
          <a:fontRef idx="minor">
            <a:schemeClr val="lt1"/>
          </a:fontRef>
        </p:style>
      </p:sp>
      <p:sp>
        <p:nvSpPr>
          <p:cNvPr id="33" name="Freeform 32"/>
          <p:cNvSpPr/>
          <p:nvPr/>
        </p:nvSpPr>
        <p:spPr>
          <a:xfrm>
            <a:off x="2032000" y="2489200"/>
            <a:ext cx="7112000" cy="2844800"/>
          </a:xfrm>
          <a:custGeom>
            <a:avLst/>
            <a:gdLst>
              <a:gd name="connsiteX0" fmla="*/ 0 w 7112000"/>
              <a:gd name="connsiteY0" fmla="*/ 0 h 2844801"/>
              <a:gd name="connsiteX1" fmla="*/ 7112000 w 7112000"/>
              <a:gd name="connsiteY1" fmla="*/ 0 h 2844801"/>
              <a:gd name="connsiteX2" fmla="*/ 7112000 w 7112000"/>
              <a:gd name="connsiteY2" fmla="*/ 2844801 h 2844801"/>
              <a:gd name="connsiteX3" fmla="*/ 0 w 7112000"/>
              <a:gd name="connsiteY3" fmla="*/ 2844801 h 2844801"/>
              <a:gd name="connsiteX4" fmla="*/ 0 w 7112000"/>
              <a:gd name="connsiteY4" fmla="*/ 0 h 28448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12000" h="2844801">
                <a:moveTo>
                  <a:pt x="0" y="0"/>
                </a:moveTo>
                <a:lnTo>
                  <a:pt x="7112000" y="0"/>
                </a:lnTo>
                <a:lnTo>
                  <a:pt x="7112000" y="2844801"/>
                </a:lnTo>
                <a:lnTo>
                  <a:pt x="0" y="284480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2">
              <a:shade val="50000"/>
              <a:hueOff val="-142142"/>
              <a:satOff val="-27120"/>
              <a:lumOff val="28664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45720" rIns="45720" bIns="2484122" spcCol="1270" anchor="ctr"/>
          <a:lstStyle/>
          <a:p>
            <a:pPr defTabSz="533400">
              <a:lnSpc>
                <a:spcPct val="90000"/>
              </a:lnSpc>
              <a:spcAft>
                <a:spcPct val="35000"/>
              </a:spcAft>
              <a:defRPr/>
            </a:pPr>
            <a:r>
              <a:rPr lang="tr-TR" sz="2000" b="1" dirty="0">
                <a:latin typeface="Times New Roman" pitchFamily="18" charset="0"/>
                <a:cs typeface="Times New Roman" pitchFamily="18" charset="0"/>
              </a:rPr>
              <a:t>Yatırım ve işletme sermayesi ihtiyaçlarının finansmanı</a:t>
            </a:r>
          </a:p>
        </p:txBody>
      </p:sp>
      <p:sp>
        <p:nvSpPr>
          <p:cNvPr id="34" name="Pie 33"/>
          <p:cNvSpPr/>
          <p:nvPr/>
        </p:nvSpPr>
        <p:spPr>
          <a:xfrm>
            <a:off x="914400" y="2895600"/>
            <a:ext cx="2235200" cy="2235200"/>
          </a:xfrm>
          <a:prstGeom prst="pie">
            <a:avLst>
              <a:gd name="adj1" fmla="val 5400000"/>
              <a:gd name="adj2" fmla="val 1620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shade val="50000"/>
              <a:hueOff val="-144685"/>
              <a:satOff val="-27694"/>
              <a:lumOff val="31581"/>
              <a:alphaOff val="0"/>
            </a:schemeClr>
          </a:fillRef>
          <a:effectRef idx="0">
            <a:schemeClr val="accent2">
              <a:shade val="50000"/>
              <a:hueOff val="-144685"/>
              <a:satOff val="-27694"/>
              <a:lumOff val="31581"/>
              <a:alphaOff val="0"/>
            </a:schemeClr>
          </a:effectRef>
          <a:fontRef idx="minor">
            <a:schemeClr val="lt1"/>
          </a:fontRef>
        </p:style>
      </p:sp>
      <p:sp>
        <p:nvSpPr>
          <p:cNvPr id="35" name="Freeform 34"/>
          <p:cNvSpPr/>
          <p:nvPr/>
        </p:nvSpPr>
        <p:spPr>
          <a:xfrm>
            <a:off x="2032000" y="2895600"/>
            <a:ext cx="7112000" cy="2235200"/>
          </a:xfrm>
          <a:custGeom>
            <a:avLst/>
            <a:gdLst>
              <a:gd name="connsiteX0" fmla="*/ 0 w 7112000"/>
              <a:gd name="connsiteY0" fmla="*/ 0 h 2235201"/>
              <a:gd name="connsiteX1" fmla="*/ 7112000 w 7112000"/>
              <a:gd name="connsiteY1" fmla="*/ 0 h 2235201"/>
              <a:gd name="connsiteX2" fmla="*/ 7112000 w 7112000"/>
              <a:gd name="connsiteY2" fmla="*/ 2235201 h 2235201"/>
              <a:gd name="connsiteX3" fmla="*/ 0 w 7112000"/>
              <a:gd name="connsiteY3" fmla="*/ 2235201 h 2235201"/>
              <a:gd name="connsiteX4" fmla="*/ 0 w 7112000"/>
              <a:gd name="connsiteY4" fmla="*/ 0 h 22352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12000" h="2235201">
                <a:moveTo>
                  <a:pt x="0" y="0"/>
                </a:moveTo>
                <a:lnTo>
                  <a:pt x="7112000" y="0"/>
                </a:lnTo>
                <a:lnTo>
                  <a:pt x="7112000" y="2235201"/>
                </a:lnTo>
                <a:lnTo>
                  <a:pt x="0" y="223520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2">
              <a:shade val="50000"/>
              <a:hueOff val="-213213"/>
              <a:satOff val="-40680"/>
              <a:lumOff val="42996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45720" rIns="45720" bIns="1874518" spcCol="1270" anchor="ctr"/>
          <a:lstStyle/>
          <a:p>
            <a:pPr defTabSz="533400">
              <a:lnSpc>
                <a:spcPct val="90000"/>
              </a:lnSpc>
              <a:spcAft>
                <a:spcPct val="35000"/>
              </a:spcAft>
              <a:defRPr/>
            </a:pPr>
            <a:r>
              <a:rPr lang="tr-TR" sz="2000" b="1" dirty="0">
                <a:latin typeface="Times New Roman" pitchFamily="18" charset="0"/>
                <a:cs typeface="Times New Roman" pitchFamily="18" charset="0"/>
              </a:rPr>
              <a:t>Bankamız tarafından proje bazında belirlenen vade yapısı </a:t>
            </a:r>
          </a:p>
        </p:txBody>
      </p:sp>
      <p:sp>
        <p:nvSpPr>
          <p:cNvPr id="36" name="Pie 35"/>
          <p:cNvSpPr/>
          <p:nvPr/>
        </p:nvSpPr>
        <p:spPr>
          <a:xfrm>
            <a:off x="1219200" y="3302000"/>
            <a:ext cx="1625600" cy="1625600"/>
          </a:xfrm>
          <a:prstGeom prst="pie">
            <a:avLst>
              <a:gd name="adj1" fmla="val 5400000"/>
              <a:gd name="adj2" fmla="val 1620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shade val="50000"/>
              <a:hueOff val="-217028"/>
              <a:satOff val="-41541"/>
              <a:lumOff val="47371"/>
              <a:alphaOff val="0"/>
            </a:schemeClr>
          </a:fillRef>
          <a:effectRef idx="0">
            <a:schemeClr val="accent2">
              <a:shade val="50000"/>
              <a:hueOff val="-217028"/>
              <a:satOff val="-41541"/>
              <a:lumOff val="47371"/>
              <a:alphaOff val="0"/>
            </a:schemeClr>
          </a:effectRef>
          <a:fontRef idx="minor">
            <a:schemeClr val="lt1"/>
          </a:fontRef>
        </p:style>
      </p:sp>
      <p:sp>
        <p:nvSpPr>
          <p:cNvPr id="38" name="Pie 37"/>
          <p:cNvSpPr/>
          <p:nvPr/>
        </p:nvSpPr>
        <p:spPr>
          <a:xfrm>
            <a:off x="1524000" y="3708400"/>
            <a:ext cx="1016000" cy="1016000"/>
          </a:xfrm>
          <a:prstGeom prst="pie">
            <a:avLst>
              <a:gd name="adj1" fmla="val 5400000"/>
              <a:gd name="adj2" fmla="val 1620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shade val="50000"/>
              <a:hueOff val="-144685"/>
              <a:satOff val="-27694"/>
              <a:lumOff val="31581"/>
              <a:alphaOff val="0"/>
            </a:schemeClr>
          </a:fillRef>
          <a:effectRef idx="0">
            <a:schemeClr val="accent2">
              <a:shade val="50000"/>
              <a:hueOff val="-144685"/>
              <a:satOff val="-27694"/>
              <a:lumOff val="31581"/>
              <a:alphaOff val="0"/>
            </a:schemeClr>
          </a:effectRef>
          <a:fontRef idx="minor">
            <a:schemeClr val="lt1"/>
          </a:fontRef>
        </p:style>
      </p:sp>
      <p:sp>
        <p:nvSpPr>
          <p:cNvPr id="37" name="Freeform 36"/>
          <p:cNvSpPr/>
          <p:nvPr/>
        </p:nvSpPr>
        <p:spPr>
          <a:xfrm>
            <a:off x="2032000" y="3302000"/>
            <a:ext cx="7112000" cy="1625600"/>
          </a:xfrm>
          <a:custGeom>
            <a:avLst/>
            <a:gdLst>
              <a:gd name="connsiteX0" fmla="*/ 0 w 7112000"/>
              <a:gd name="connsiteY0" fmla="*/ 0 h 1625598"/>
              <a:gd name="connsiteX1" fmla="*/ 7112000 w 7112000"/>
              <a:gd name="connsiteY1" fmla="*/ 0 h 1625598"/>
              <a:gd name="connsiteX2" fmla="*/ 7112000 w 7112000"/>
              <a:gd name="connsiteY2" fmla="*/ 1625598 h 1625598"/>
              <a:gd name="connsiteX3" fmla="*/ 0 w 7112000"/>
              <a:gd name="connsiteY3" fmla="*/ 1625598 h 1625598"/>
              <a:gd name="connsiteX4" fmla="*/ 0 w 7112000"/>
              <a:gd name="connsiteY4" fmla="*/ 0 h 1625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12000" h="1625598">
                <a:moveTo>
                  <a:pt x="0" y="0"/>
                </a:moveTo>
                <a:lnTo>
                  <a:pt x="7112000" y="0"/>
                </a:lnTo>
                <a:lnTo>
                  <a:pt x="7112000" y="1625598"/>
                </a:lnTo>
                <a:lnTo>
                  <a:pt x="0" y="162559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2">
              <a:shade val="50000"/>
              <a:hueOff val="-213213"/>
              <a:satOff val="-40680"/>
              <a:lumOff val="42996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45720" rIns="45720" bIns="1264919" spcCol="1270" anchor="ctr"/>
          <a:lstStyle/>
          <a:p>
            <a:pPr defTabSz="533400">
              <a:lnSpc>
                <a:spcPct val="90000"/>
              </a:lnSpc>
              <a:spcAft>
                <a:spcPct val="35000"/>
              </a:spcAft>
              <a:defRPr/>
            </a:pPr>
            <a:r>
              <a:rPr lang="tr-TR" sz="2000" b="1" dirty="0">
                <a:latin typeface="Times New Roman" pitchFamily="18" charset="0"/>
                <a:cs typeface="Times New Roman" pitchFamily="18" charset="0"/>
              </a:rPr>
              <a:t>Firma limiti 12,5 milyon EURO</a:t>
            </a:r>
          </a:p>
        </p:txBody>
      </p:sp>
      <p:sp>
        <p:nvSpPr>
          <p:cNvPr id="40" name="Pie 39"/>
          <p:cNvSpPr/>
          <p:nvPr/>
        </p:nvSpPr>
        <p:spPr>
          <a:xfrm>
            <a:off x="1839913" y="4114800"/>
            <a:ext cx="406400" cy="406400"/>
          </a:xfrm>
          <a:prstGeom prst="pie">
            <a:avLst>
              <a:gd name="adj1" fmla="val 5400000"/>
              <a:gd name="adj2" fmla="val 1620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shade val="50000"/>
              <a:hueOff val="-72343"/>
              <a:satOff val="-13847"/>
              <a:lumOff val="15790"/>
              <a:alphaOff val="0"/>
            </a:schemeClr>
          </a:fillRef>
          <a:effectRef idx="0">
            <a:schemeClr val="accent2">
              <a:shade val="50000"/>
              <a:hueOff val="-72343"/>
              <a:satOff val="-13847"/>
              <a:lumOff val="15790"/>
              <a:alphaOff val="0"/>
            </a:schemeClr>
          </a:effectRef>
          <a:fontRef idx="minor">
            <a:schemeClr val="lt1"/>
          </a:fontRef>
        </p:style>
      </p:sp>
      <p:sp>
        <p:nvSpPr>
          <p:cNvPr id="39" name="Freeform 38"/>
          <p:cNvSpPr/>
          <p:nvPr/>
        </p:nvSpPr>
        <p:spPr>
          <a:xfrm>
            <a:off x="2032000" y="3708400"/>
            <a:ext cx="7112000" cy="1016000"/>
          </a:xfrm>
          <a:custGeom>
            <a:avLst/>
            <a:gdLst>
              <a:gd name="connsiteX0" fmla="*/ 0 w 7112000"/>
              <a:gd name="connsiteY0" fmla="*/ 0 h 1015998"/>
              <a:gd name="connsiteX1" fmla="*/ 7112000 w 7112000"/>
              <a:gd name="connsiteY1" fmla="*/ 0 h 1015998"/>
              <a:gd name="connsiteX2" fmla="*/ 7112000 w 7112000"/>
              <a:gd name="connsiteY2" fmla="*/ 1015998 h 1015998"/>
              <a:gd name="connsiteX3" fmla="*/ 0 w 7112000"/>
              <a:gd name="connsiteY3" fmla="*/ 1015998 h 1015998"/>
              <a:gd name="connsiteX4" fmla="*/ 0 w 7112000"/>
              <a:gd name="connsiteY4" fmla="*/ 0 h 1015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12000" h="1015998">
                <a:moveTo>
                  <a:pt x="0" y="0"/>
                </a:moveTo>
                <a:lnTo>
                  <a:pt x="7112000" y="0"/>
                </a:lnTo>
                <a:lnTo>
                  <a:pt x="7112000" y="1015998"/>
                </a:lnTo>
                <a:lnTo>
                  <a:pt x="0" y="101599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2">
              <a:shade val="50000"/>
              <a:hueOff val="-142142"/>
              <a:satOff val="-27120"/>
              <a:lumOff val="28664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45720" rIns="45720" bIns="655319" spcCol="1270" anchor="ctr"/>
          <a:lstStyle/>
          <a:p>
            <a:pPr algn="just">
              <a:defRPr/>
            </a:pPr>
            <a:endParaRPr lang="tr-TR" sz="2000" b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endParaRPr lang="tr-TR" sz="2000" b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tr-TR" sz="2000" b="1" dirty="0">
                <a:latin typeface="Times New Roman" pitchFamily="18" charset="0"/>
                <a:cs typeface="Times New Roman" pitchFamily="18" charset="0"/>
              </a:rPr>
              <a:t>Banka Teminat Mektubu, KGF Kefaleti ve/veya Devlet İç ve Dış Borçlanma Senetleri ile Teminatlandırma</a:t>
            </a:r>
          </a:p>
        </p:txBody>
      </p:sp>
      <p:pic>
        <p:nvPicPr>
          <p:cNvPr id="20494" name="Picture 14" descr="20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57600" y="5791200"/>
            <a:ext cx="1800225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1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000"/>
                            </p:stCondLst>
                            <p:childTnLst>
                              <p:par>
                                <p:cTn id="33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5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8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1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3" grpId="0" animBg="1"/>
      <p:bldP spid="35" grpId="0" animBg="1"/>
      <p:bldP spid="37" grpId="0" animBg="1"/>
      <p:bldP spid="3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26"/>
          <p:cNvSpPr>
            <a:spLocks noGrp="1"/>
          </p:cNvSpPr>
          <p:nvPr>
            <p:ph type="title"/>
          </p:nvPr>
        </p:nvSpPr>
        <p:spPr>
          <a:xfrm>
            <a:off x="457200" y="628650"/>
            <a:ext cx="8229600" cy="1066800"/>
          </a:xfrm>
        </p:spPr>
        <p:txBody>
          <a:bodyPr/>
          <a:lstStyle/>
          <a:p>
            <a:pPr defTabSz="533400">
              <a:lnSpc>
                <a:spcPct val="90000"/>
              </a:lnSpc>
              <a:spcAft>
                <a:spcPct val="35000"/>
              </a:spcAft>
            </a:pPr>
            <a:r>
              <a:rPr lang="tr-TR" sz="3400" b="1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3400" b="1" smtClean="0">
                <a:latin typeface="Times New Roman" pitchFamily="18" charset="0"/>
                <a:cs typeface="Times New Roman" pitchFamily="18" charset="0"/>
              </a:rPr>
            </a:br>
            <a:r>
              <a:rPr lang="tr-TR" sz="3400" b="1" smtClean="0">
                <a:latin typeface="Times New Roman" pitchFamily="18" charset="0"/>
                <a:cs typeface="Times New Roman" pitchFamily="18" charset="0"/>
              </a:rPr>
              <a:t>Dünya Bankası Kaynaklı İhracat Finansmanı Aracılık Kredisi (EFIL-IV)</a:t>
            </a:r>
            <a:r>
              <a:rPr lang="tr-TR" sz="3600" b="1" smtClean="0"/>
              <a:t/>
            </a:r>
            <a:br>
              <a:rPr lang="tr-TR" sz="3600" b="1" smtClean="0"/>
            </a:br>
            <a:endParaRPr lang="tr-TR" sz="3400" b="1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Pie 29"/>
          <p:cNvSpPr/>
          <p:nvPr/>
        </p:nvSpPr>
        <p:spPr>
          <a:xfrm>
            <a:off x="304800" y="2082800"/>
            <a:ext cx="3454400" cy="3454400"/>
          </a:xfrm>
          <a:prstGeom prst="pie">
            <a:avLst>
              <a:gd name="adj1" fmla="val 5400000"/>
              <a:gd name="adj2" fmla="val 1620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shade val="5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shade val="5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1" name="Freeform 30"/>
          <p:cNvSpPr/>
          <p:nvPr/>
        </p:nvSpPr>
        <p:spPr>
          <a:xfrm>
            <a:off x="2032000" y="2082800"/>
            <a:ext cx="7112000" cy="3454400"/>
          </a:xfrm>
          <a:custGeom>
            <a:avLst/>
            <a:gdLst>
              <a:gd name="connsiteX0" fmla="*/ 0 w 7112000"/>
              <a:gd name="connsiteY0" fmla="*/ 0 h 3454400"/>
              <a:gd name="connsiteX1" fmla="*/ 7112000 w 7112000"/>
              <a:gd name="connsiteY1" fmla="*/ 0 h 3454400"/>
              <a:gd name="connsiteX2" fmla="*/ 7112000 w 7112000"/>
              <a:gd name="connsiteY2" fmla="*/ 3454400 h 3454400"/>
              <a:gd name="connsiteX3" fmla="*/ 0 w 7112000"/>
              <a:gd name="connsiteY3" fmla="*/ 3454400 h 3454400"/>
              <a:gd name="connsiteX4" fmla="*/ 0 w 7112000"/>
              <a:gd name="connsiteY4" fmla="*/ 0 h 345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12000" h="3454400">
                <a:moveTo>
                  <a:pt x="0" y="0"/>
                </a:moveTo>
                <a:lnTo>
                  <a:pt x="7112000" y="0"/>
                </a:lnTo>
                <a:lnTo>
                  <a:pt x="7112000" y="3454400"/>
                </a:lnTo>
                <a:lnTo>
                  <a:pt x="0" y="345440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2">
              <a:shade val="50000"/>
              <a:hueOff val="-71071"/>
              <a:satOff val="-13560"/>
              <a:lumOff val="14332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45720" rIns="45720" bIns="3093721" spcCol="1270" anchor="ctr"/>
          <a:lstStyle/>
          <a:p>
            <a:pPr defTabSz="533400">
              <a:lnSpc>
                <a:spcPct val="90000"/>
              </a:lnSpc>
              <a:spcAft>
                <a:spcPct val="35000"/>
              </a:spcAft>
              <a:defRPr/>
            </a:pPr>
            <a:r>
              <a:rPr lang="tr-TR" sz="2000" b="1" dirty="0">
                <a:latin typeface="Times New Roman" pitchFamily="18" charset="0"/>
                <a:cs typeface="Times New Roman" pitchFamily="18" charset="0"/>
              </a:rPr>
              <a:t>Dünya Bankası kaynaklı</a:t>
            </a:r>
          </a:p>
        </p:txBody>
      </p:sp>
      <p:sp>
        <p:nvSpPr>
          <p:cNvPr id="32" name="Pie 31"/>
          <p:cNvSpPr/>
          <p:nvPr/>
        </p:nvSpPr>
        <p:spPr>
          <a:xfrm>
            <a:off x="609600" y="2489200"/>
            <a:ext cx="2844800" cy="2844800"/>
          </a:xfrm>
          <a:prstGeom prst="pie">
            <a:avLst>
              <a:gd name="adj1" fmla="val 5400000"/>
              <a:gd name="adj2" fmla="val 1620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shade val="50000"/>
              <a:hueOff val="-72343"/>
              <a:satOff val="-13847"/>
              <a:lumOff val="15790"/>
              <a:alphaOff val="0"/>
            </a:schemeClr>
          </a:fillRef>
          <a:effectRef idx="0">
            <a:schemeClr val="accent2">
              <a:shade val="50000"/>
              <a:hueOff val="-72343"/>
              <a:satOff val="-13847"/>
              <a:lumOff val="15790"/>
              <a:alphaOff val="0"/>
            </a:schemeClr>
          </a:effectRef>
          <a:fontRef idx="minor">
            <a:schemeClr val="lt1"/>
          </a:fontRef>
        </p:style>
      </p:sp>
      <p:sp>
        <p:nvSpPr>
          <p:cNvPr id="33" name="Freeform 32"/>
          <p:cNvSpPr/>
          <p:nvPr/>
        </p:nvSpPr>
        <p:spPr>
          <a:xfrm>
            <a:off x="2032000" y="2489200"/>
            <a:ext cx="7112000" cy="2844800"/>
          </a:xfrm>
          <a:custGeom>
            <a:avLst/>
            <a:gdLst>
              <a:gd name="connsiteX0" fmla="*/ 0 w 7112000"/>
              <a:gd name="connsiteY0" fmla="*/ 0 h 2844801"/>
              <a:gd name="connsiteX1" fmla="*/ 7112000 w 7112000"/>
              <a:gd name="connsiteY1" fmla="*/ 0 h 2844801"/>
              <a:gd name="connsiteX2" fmla="*/ 7112000 w 7112000"/>
              <a:gd name="connsiteY2" fmla="*/ 2844801 h 2844801"/>
              <a:gd name="connsiteX3" fmla="*/ 0 w 7112000"/>
              <a:gd name="connsiteY3" fmla="*/ 2844801 h 2844801"/>
              <a:gd name="connsiteX4" fmla="*/ 0 w 7112000"/>
              <a:gd name="connsiteY4" fmla="*/ 0 h 28448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12000" h="2844801">
                <a:moveTo>
                  <a:pt x="0" y="0"/>
                </a:moveTo>
                <a:lnTo>
                  <a:pt x="7112000" y="0"/>
                </a:lnTo>
                <a:lnTo>
                  <a:pt x="7112000" y="2844801"/>
                </a:lnTo>
                <a:lnTo>
                  <a:pt x="0" y="284480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2">
              <a:shade val="50000"/>
              <a:hueOff val="-142142"/>
              <a:satOff val="-27120"/>
              <a:lumOff val="28664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45720" rIns="45720" bIns="2484122" spcCol="1270" anchor="ctr"/>
          <a:lstStyle/>
          <a:p>
            <a:pPr defTabSz="533400">
              <a:lnSpc>
                <a:spcPct val="90000"/>
              </a:lnSpc>
              <a:spcAft>
                <a:spcPct val="35000"/>
              </a:spcAft>
              <a:defRPr/>
            </a:pPr>
            <a:r>
              <a:rPr lang="tr-TR" sz="2000" b="1" dirty="0">
                <a:latin typeface="Times New Roman" pitchFamily="18" charset="0"/>
                <a:cs typeface="Times New Roman" pitchFamily="18" charset="0"/>
              </a:rPr>
              <a:t>İşletme sermayesi ve sabit sermaye yatırımlarının finansmanı</a:t>
            </a:r>
          </a:p>
        </p:txBody>
      </p:sp>
      <p:sp>
        <p:nvSpPr>
          <p:cNvPr id="34" name="Pie 33"/>
          <p:cNvSpPr/>
          <p:nvPr/>
        </p:nvSpPr>
        <p:spPr>
          <a:xfrm>
            <a:off x="914400" y="2895600"/>
            <a:ext cx="2235200" cy="2235200"/>
          </a:xfrm>
          <a:prstGeom prst="pie">
            <a:avLst>
              <a:gd name="adj1" fmla="val 5400000"/>
              <a:gd name="adj2" fmla="val 1620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shade val="50000"/>
              <a:hueOff val="-144685"/>
              <a:satOff val="-27694"/>
              <a:lumOff val="31581"/>
              <a:alphaOff val="0"/>
            </a:schemeClr>
          </a:fillRef>
          <a:effectRef idx="0">
            <a:schemeClr val="accent2">
              <a:shade val="50000"/>
              <a:hueOff val="-144685"/>
              <a:satOff val="-27694"/>
              <a:lumOff val="31581"/>
              <a:alphaOff val="0"/>
            </a:schemeClr>
          </a:effectRef>
          <a:fontRef idx="minor">
            <a:schemeClr val="lt1"/>
          </a:fontRef>
        </p:style>
      </p:sp>
      <p:sp>
        <p:nvSpPr>
          <p:cNvPr id="35" name="Freeform 34"/>
          <p:cNvSpPr/>
          <p:nvPr/>
        </p:nvSpPr>
        <p:spPr>
          <a:xfrm>
            <a:off x="2032000" y="2895600"/>
            <a:ext cx="7112000" cy="2235200"/>
          </a:xfrm>
          <a:custGeom>
            <a:avLst/>
            <a:gdLst>
              <a:gd name="connsiteX0" fmla="*/ 0 w 7112000"/>
              <a:gd name="connsiteY0" fmla="*/ 0 h 2235201"/>
              <a:gd name="connsiteX1" fmla="*/ 7112000 w 7112000"/>
              <a:gd name="connsiteY1" fmla="*/ 0 h 2235201"/>
              <a:gd name="connsiteX2" fmla="*/ 7112000 w 7112000"/>
              <a:gd name="connsiteY2" fmla="*/ 2235201 h 2235201"/>
              <a:gd name="connsiteX3" fmla="*/ 0 w 7112000"/>
              <a:gd name="connsiteY3" fmla="*/ 2235201 h 2235201"/>
              <a:gd name="connsiteX4" fmla="*/ 0 w 7112000"/>
              <a:gd name="connsiteY4" fmla="*/ 0 h 22352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12000" h="2235201">
                <a:moveTo>
                  <a:pt x="0" y="0"/>
                </a:moveTo>
                <a:lnTo>
                  <a:pt x="7112000" y="0"/>
                </a:lnTo>
                <a:lnTo>
                  <a:pt x="7112000" y="2235201"/>
                </a:lnTo>
                <a:lnTo>
                  <a:pt x="0" y="223520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2">
              <a:shade val="50000"/>
              <a:hueOff val="-213213"/>
              <a:satOff val="-40680"/>
              <a:lumOff val="42996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45720" rIns="45720" bIns="1874518" spcCol="1270" anchor="ctr"/>
          <a:lstStyle/>
          <a:p>
            <a:pPr defTabSz="533400">
              <a:lnSpc>
                <a:spcPct val="90000"/>
              </a:lnSpc>
              <a:spcAft>
                <a:spcPct val="35000"/>
              </a:spcAft>
              <a:defRPr/>
            </a:pPr>
            <a:r>
              <a:rPr lang="tr-TR" sz="2000" b="1" dirty="0">
                <a:latin typeface="Times New Roman" pitchFamily="18" charset="0"/>
                <a:cs typeface="Times New Roman" pitchFamily="18" charset="0"/>
              </a:rPr>
              <a:t>Bankamız tarafından proje bazında belirlenen vade yapısı </a:t>
            </a:r>
          </a:p>
        </p:txBody>
      </p:sp>
      <p:sp>
        <p:nvSpPr>
          <p:cNvPr id="36" name="Pie 35"/>
          <p:cNvSpPr/>
          <p:nvPr/>
        </p:nvSpPr>
        <p:spPr>
          <a:xfrm>
            <a:off x="1219200" y="3302000"/>
            <a:ext cx="1625600" cy="1625600"/>
          </a:xfrm>
          <a:prstGeom prst="pie">
            <a:avLst>
              <a:gd name="adj1" fmla="val 5400000"/>
              <a:gd name="adj2" fmla="val 1620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shade val="50000"/>
              <a:hueOff val="-217028"/>
              <a:satOff val="-41541"/>
              <a:lumOff val="47371"/>
              <a:alphaOff val="0"/>
            </a:schemeClr>
          </a:fillRef>
          <a:effectRef idx="0">
            <a:schemeClr val="accent2">
              <a:shade val="50000"/>
              <a:hueOff val="-217028"/>
              <a:satOff val="-41541"/>
              <a:lumOff val="47371"/>
              <a:alphaOff val="0"/>
            </a:schemeClr>
          </a:effectRef>
          <a:fontRef idx="minor">
            <a:schemeClr val="lt1"/>
          </a:fontRef>
        </p:style>
      </p:sp>
      <p:sp>
        <p:nvSpPr>
          <p:cNvPr id="38" name="Pie 37"/>
          <p:cNvSpPr/>
          <p:nvPr/>
        </p:nvSpPr>
        <p:spPr>
          <a:xfrm>
            <a:off x="1524000" y="3708400"/>
            <a:ext cx="1016000" cy="1016000"/>
          </a:xfrm>
          <a:prstGeom prst="pie">
            <a:avLst>
              <a:gd name="adj1" fmla="val 5400000"/>
              <a:gd name="adj2" fmla="val 1620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shade val="50000"/>
              <a:hueOff val="-144685"/>
              <a:satOff val="-27694"/>
              <a:lumOff val="31581"/>
              <a:alphaOff val="0"/>
            </a:schemeClr>
          </a:fillRef>
          <a:effectRef idx="0">
            <a:schemeClr val="accent2">
              <a:shade val="50000"/>
              <a:hueOff val="-144685"/>
              <a:satOff val="-27694"/>
              <a:lumOff val="31581"/>
              <a:alphaOff val="0"/>
            </a:schemeClr>
          </a:effectRef>
          <a:fontRef idx="minor">
            <a:schemeClr val="lt1"/>
          </a:fontRef>
        </p:style>
      </p:sp>
      <p:sp>
        <p:nvSpPr>
          <p:cNvPr id="37" name="Freeform 36"/>
          <p:cNvSpPr/>
          <p:nvPr/>
        </p:nvSpPr>
        <p:spPr>
          <a:xfrm>
            <a:off x="2032000" y="3302000"/>
            <a:ext cx="7112000" cy="1625600"/>
          </a:xfrm>
          <a:custGeom>
            <a:avLst/>
            <a:gdLst>
              <a:gd name="connsiteX0" fmla="*/ 0 w 7112000"/>
              <a:gd name="connsiteY0" fmla="*/ 0 h 1625598"/>
              <a:gd name="connsiteX1" fmla="*/ 7112000 w 7112000"/>
              <a:gd name="connsiteY1" fmla="*/ 0 h 1625598"/>
              <a:gd name="connsiteX2" fmla="*/ 7112000 w 7112000"/>
              <a:gd name="connsiteY2" fmla="*/ 1625598 h 1625598"/>
              <a:gd name="connsiteX3" fmla="*/ 0 w 7112000"/>
              <a:gd name="connsiteY3" fmla="*/ 1625598 h 1625598"/>
              <a:gd name="connsiteX4" fmla="*/ 0 w 7112000"/>
              <a:gd name="connsiteY4" fmla="*/ 0 h 1625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12000" h="1625598">
                <a:moveTo>
                  <a:pt x="0" y="0"/>
                </a:moveTo>
                <a:lnTo>
                  <a:pt x="7112000" y="0"/>
                </a:lnTo>
                <a:lnTo>
                  <a:pt x="7112000" y="1625598"/>
                </a:lnTo>
                <a:lnTo>
                  <a:pt x="0" y="162559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2">
              <a:shade val="50000"/>
              <a:hueOff val="-213213"/>
              <a:satOff val="-40680"/>
              <a:lumOff val="42996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45720" rIns="45720" bIns="1264919" spcCol="1270" anchor="ctr"/>
          <a:lstStyle/>
          <a:p>
            <a:pPr defTabSz="533400">
              <a:lnSpc>
                <a:spcPct val="90000"/>
              </a:lnSpc>
              <a:spcAft>
                <a:spcPct val="35000"/>
              </a:spcAft>
              <a:defRPr/>
            </a:pPr>
            <a:r>
              <a:rPr lang="tr-TR" sz="2000" b="1" dirty="0">
                <a:latin typeface="Times New Roman" pitchFamily="18" charset="0"/>
                <a:cs typeface="Times New Roman" pitchFamily="18" charset="0"/>
              </a:rPr>
              <a:t>Firma limiti 20 milyon ABD Doları</a:t>
            </a:r>
          </a:p>
        </p:txBody>
      </p:sp>
      <p:sp>
        <p:nvSpPr>
          <p:cNvPr id="40" name="Pie 39"/>
          <p:cNvSpPr/>
          <p:nvPr/>
        </p:nvSpPr>
        <p:spPr>
          <a:xfrm>
            <a:off x="1839913" y="4114800"/>
            <a:ext cx="406400" cy="406400"/>
          </a:xfrm>
          <a:prstGeom prst="pie">
            <a:avLst>
              <a:gd name="adj1" fmla="val 5400000"/>
              <a:gd name="adj2" fmla="val 1620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shade val="50000"/>
              <a:hueOff val="-72343"/>
              <a:satOff val="-13847"/>
              <a:lumOff val="15790"/>
              <a:alphaOff val="0"/>
            </a:schemeClr>
          </a:fillRef>
          <a:effectRef idx="0">
            <a:schemeClr val="accent2">
              <a:shade val="50000"/>
              <a:hueOff val="-72343"/>
              <a:satOff val="-13847"/>
              <a:lumOff val="15790"/>
              <a:alphaOff val="0"/>
            </a:schemeClr>
          </a:effectRef>
          <a:fontRef idx="minor">
            <a:schemeClr val="lt1"/>
          </a:fontRef>
        </p:style>
      </p:sp>
      <p:sp>
        <p:nvSpPr>
          <p:cNvPr id="39" name="Freeform 38"/>
          <p:cNvSpPr/>
          <p:nvPr/>
        </p:nvSpPr>
        <p:spPr>
          <a:xfrm>
            <a:off x="2032000" y="3708400"/>
            <a:ext cx="7112000" cy="1016000"/>
          </a:xfrm>
          <a:custGeom>
            <a:avLst/>
            <a:gdLst>
              <a:gd name="connsiteX0" fmla="*/ 0 w 7112000"/>
              <a:gd name="connsiteY0" fmla="*/ 0 h 1015998"/>
              <a:gd name="connsiteX1" fmla="*/ 7112000 w 7112000"/>
              <a:gd name="connsiteY1" fmla="*/ 0 h 1015998"/>
              <a:gd name="connsiteX2" fmla="*/ 7112000 w 7112000"/>
              <a:gd name="connsiteY2" fmla="*/ 1015998 h 1015998"/>
              <a:gd name="connsiteX3" fmla="*/ 0 w 7112000"/>
              <a:gd name="connsiteY3" fmla="*/ 1015998 h 1015998"/>
              <a:gd name="connsiteX4" fmla="*/ 0 w 7112000"/>
              <a:gd name="connsiteY4" fmla="*/ 0 h 1015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12000" h="1015998">
                <a:moveTo>
                  <a:pt x="0" y="0"/>
                </a:moveTo>
                <a:lnTo>
                  <a:pt x="7112000" y="0"/>
                </a:lnTo>
                <a:lnTo>
                  <a:pt x="7112000" y="1015998"/>
                </a:lnTo>
                <a:lnTo>
                  <a:pt x="0" y="101599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2">
              <a:shade val="50000"/>
              <a:hueOff val="-142142"/>
              <a:satOff val="-27120"/>
              <a:lumOff val="28664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45720" rIns="45720" bIns="655319" spcCol="1270" anchor="ctr"/>
          <a:lstStyle/>
          <a:p>
            <a:pPr algn="just">
              <a:defRPr/>
            </a:pPr>
            <a:endParaRPr lang="tr-TR" sz="2000" b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endParaRPr lang="tr-TR" sz="2000" b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tr-TR" sz="2000" b="1" dirty="0">
                <a:latin typeface="Times New Roman" pitchFamily="18" charset="0"/>
                <a:cs typeface="Times New Roman" pitchFamily="18" charset="0"/>
              </a:rPr>
              <a:t>Banka Teminat Mektubu, KGF Kefaleti ve/veya Devlet İç ve Dış Borçlanma Senetleri ile Teminatlandırma</a:t>
            </a:r>
          </a:p>
        </p:txBody>
      </p:sp>
      <p:pic>
        <p:nvPicPr>
          <p:cNvPr id="21518" name="Picture 14" descr="20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57600" y="5791200"/>
            <a:ext cx="1800225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1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000"/>
                            </p:stCondLst>
                            <p:childTnLst>
                              <p:par>
                                <p:cTn id="33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5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8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1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3" grpId="0" animBg="1"/>
      <p:bldP spid="35" grpId="0" animBg="1"/>
      <p:bldP spid="37" grpId="0" animBg="1"/>
      <p:bldP spid="3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1066800"/>
          </a:xfrm>
        </p:spPr>
        <p:txBody>
          <a:bodyPr/>
          <a:lstStyle/>
          <a:p>
            <a:pPr eaLnBrk="1" hangingPunct="1"/>
            <a:r>
              <a:rPr lang="tr-TR" b="1" smtClean="0">
                <a:latin typeface="Times New Roman" pitchFamily="18" charset="0"/>
                <a:cs typeface="Times New Roman" pitchFamily="18" charset="0"/>
              </a:rPr>
              <a:t>Tarihçe</a:t>
            </a:r>
          </a:p>
        </p:txBody>
      </p:sp>
      <p:sp>
        <p:nvSpPr>
          <p:cNvPr id="8" name="Oval 7"/>
          <p:cNvSpPr/>
          <p:nvPr/>
        </p:nvSpPr>
        <p:spPr>
          <a:xfrm>
            <a:off x="6206970" y="2557462"/>
            <a:ext cx="2771775" cy="1743076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1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anchor="ctr"/>
          <a:lstStyle/>
          <a:p>
            <a:pPr algn="ctr">
              <a:defRPr/>
            </a:pPr>
            <a:r>
              <a:rPr lang="tr-TR" sz="2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Resmi İhracat Destek Kurumu</a:t>
            </a:r>
          </a:p>
        </p:txBody>
      </p:sp>
      <p:sp>
        <p:nvSpPr>
          <p:cNvPr id="9" name="Oval 8"/>
          <p:cNvSpPr/>
          <p:nvPr/>
        </p:nvSpPr>
        <p:spPr>
          <a:xfrm>
            <a:off x="165255" y="2528888"/>
            <a:ext cx="2771775" cy="1800225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1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anchor="ctr"/>
          <a:lstStyle/>
          <a:p>
            <a:pPr algn="ctr">
              <a:defRPr/>
            </a:pPr>
            <a:r>
              <a:rPr lang="tr-TR" sz="2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Türkiye İhracat Kredi Bankası A.Ş.</a:t>
            </a:r>
          </a:p>
        </p:txBody>
      </p:sp>
      <p:sp>
        <p:nvSpPr>
          <p:cNvPr id="10" name="Oval 9"/>
          <p:cNvSpPr/>
          <p:nvPr/>
        </p:nvSpPr>
        <p:spPr>
          <a:xfrm>
            <a:off x="3186113" y="2557462"/>
            <a:ext cx="2771775" cy="1743076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1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anchor="ctr"/>
          <a:lstStyle/>
          <a:p>
            <a:pPr algn="ctr">
              <a:defRPr/>
            </a:pPr>
            <a:r>
              <a:rPr lang="tr-TR" sz="4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1987</a:t>
            </a:r>
          </a:p>
        </p:txBody>
      </p:sp>
      <p:sp>
        <p:nvSpPr>
          <p:cNvPr id="4102" name="TextBox 10"/>
          <p:cNvSpPr txBox="1">
            <a:spLocks noChangeArrowheads="1"/>
          </p:cNvSpPr>
          <p:nvPr/>
        </p:nvSpPr>
        <p:spPr bwMode="auto">
          <a:xfrm>
            <a:off x="6324600" y="4495800"/>
            <a:ext cx="2514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r-TR" b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olarak kurulmuştur.</a:t>
            </a:r>
          </a:p>
        </p:txBody>
      </p:sp>
      <p:sp>
        <p:nvSpPr>
          <p:cNvPr id="4103" name="TextBox 12"/>
          <p:cNvSpPr txBox="1">
            <a:spLocks noChangeArrowheads="1"/>
          </p:cNvSpPr>
          <p:nvPr/>
        </p:nvSpPr>
        <p:spPr bwMode="auto">
          <a:xfrm>
            <a:off x="306388" y="4500563"/>
            <a:ext cx="25146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r-TR" b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“ Türk Eximbank ”</a:t>
            </a:r>
          </a:p>
          <a:p>
            <a:pPr algn="ctr"/>
            <a:r>
              <a:rPr lang="tr-TR" b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işletme adıyla</a:t>
            </a:r>
          </a:p>
        </p:txBody>
      </p:sp>
      <p:sp>
        <p:nvSpPr>
          <p:cNvPr id="4104" name="TextBox 13"/>
          <p:cNvSpPr txBox="1">
            <a:spLocks noChangeArrowheads="1"/>
          </p:cNvSpPr>
          <p:nvPr/>
        </p:nvSpPr>
        <p:spPr bwMode="auto">
          <a:xfrm>
            <a:off x="3352800" y="4495800"/>
            <a:ext cx="25146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r-TR" b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Yılında Bakanlar Kurulu kararıyla</a:t>
            </a:r>
          </a:p>
        </p:txBody>
      </p:sp>
      <p:pic>
        <p:nvPicPr>
          <p:cNvPr id="6159" name="Picture 14" descr="20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57600" y="5791200"/>
            <a:ext cx="1800225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4102" grpId="0"/>
      <p:bldP spid="4103" grpId="0"/>
      <p:bldP spid="410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26"/>
          <p:cNvSpPr>
            <a:spLocks noGrp="1"/>
          </p:cNvSpPr>
          <p:nvPr>
            <p:ph type="title"/>
          </p:nvPr>
        </p:nvSpPr>
        <p:spPr>
          <a:xfrm>
            <a:off x="457200" y="628650"/>
            <a:ext cx="8229600" cy="1066800"/>
          </a:xfrm>
        </p:spPr>
        <p:txBody>
          <a:bodyPr/>
          <a:lstStyle/>
          <a:p>
            <a:pPr defTabSz="533400">
              <a:lnSpc>
                <a:spcPct val="90000"/>
              </a:lnSpc>
              <a:spcAft>
                <a:spcPct val="35000"/>
              </a:spcAft>
            </a:pPr>
            <a:r>
              <a:rPr lang="tr-TR" b="1" smtClean="0">
                <a:latin typeface="Times New Roman" pitchFamily="18" charset="0"/>
                <a:cs typeface="Times New Roman" pitchFamily="18" charset="0"/>
              </a:rPr>
              <a:t>Marka Kredisi</a:t>
            </a:r>
          </a:p>
        </p:txBody>
      </p:sp>
      <p:sp>
        <p:nvSpPr>
          <p:cNvPr id="30" name="Pie 29"/>
          <p:cNvSpPr/>
          <p:nvPr/>
        </p:nvSpPr>
        <p:spPr>
          <a:xfrm>
            <a:off x="304800" y="2082800"/>
            <a:ext cx="3454400" cy="3454400"/>
          </a:xfrm>
          <a:prstGeom prst="pie">
            <a:avLst>
              <a:gd name="adj1" fmla="val 5400000"/>
              <a:gd name="adj2" fmla="val 1620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shade val="5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shade val="5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1" name="Freeform 30"/>
          <p:cNvSpPr/>
          <p:nvPr/>
        </p:nvSpPr>
        <p:spPr>
          <a:xfrm>
            <a:off x="2032000" y="2082800"/>
            <a:ext cx="7112000" cy="3454400"/>
          </a:xfrm>
          <a:custGeom>
            <a:avLst/>
            <a:gdLst>
              <a:gd name="connsiteX0" fmla="*/ 0 w 7112000"/>
              <a:gd name="connsiteY0" fmla="*/ 0 h 3454400"/>
              <a:gd name="connsiteX1" fmla="*/ 7112000 w 7112000"/>
              <a:gd name="connsiteY1" fmla="*/ 0 h 3454400"/>
              <a:gd name="connsiteX2" fmla="*/ 7112000 w 7112000"/>
              <a:gd name="connsiteY2" fmla="*/ 3454400 h 3454400"/>
              <a:gd name="connsiteX3" fmla="*/ 0 w 7112000"/>
              <a:gd name="connsiteY3" fmla="*/ 3454400 h 3454400"/>
              <a:gd name="connsiteX4" fmla="*/ 0 w 7112000"/>
              <a:gd name="connsiteY4" fmla="*/ 0 h 345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12000" h="3454400">
                <a:moveTo>
                  <a:pt x="0" y="0"/>
                </a:moveTo>
                <a:lnTo>
                  <a:pt x="7112000" y="0"/>
                </a:lnTo>
                <a:lnTo>
                  <a:pt x="7112000" y="3454400"/>
                </a:lnTo>
                <a:lnTo>
                  <a:pt x="0" y="345440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2">
              <a:shade val="50000"/>
              <a:hueOff val="-71071"/>
              <a:satOff val="-13560"/>
              <a:lumOff val="14332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45720" rIns="45720" bIns="3093721" spcCol="1270" anchor="ctr"/>
          <a:lstStyle/>
          <a:p>
            <a:pPr defTabSz="533400">
              <a:lnSpc>
                <a:spcPct val="90000"/>
              </a:lnSpc>
              <a:spcAft>
                <a:spcPct val="35000"/>
              </a:spcAft>
              <a:defRPr/>
            </a:pPr>
            <a:r>
              <a:rPr lang="tr-TR" sz="2000" b="1" dirty="0">
                <a:latin typeface="Times New Roman" pitchFamily="18" charset="0"/>
                <a:cs typeface="Times New Roman" pitchFamily="18" charset="0"/>
              </a:rPr>
              <a:t>Firmaların </a:t>
            </a:r>
            <a:r>
              <a:rPr lang="tr-TR" sz="2000" b="1" dirty="0" smtClean="0">
                <a:latin typeface="Times New Roman" pitchFamily="18" charset="0"/>
                <a:cs typeface="Times New Roman" pitchFamily="18" charset="0"/>
              </a:rPr>
              <a:t>marka değerini </a:t>
            </a:r>
            <a:r>
              <a:rPr lang="tr-TR" sz="2000" b="1" dirty="0">
                <a:latin typeface="Times New Roman" pitchFamily="18" charset="0"/>
                <a:cs typeface="Times New Roman" pitchFamily="18" charset="0"/>
              </a:rPr>
              <a:t>destekleyen</a:t>
            </a:r>
          </a:p>
        </p:txBody>
      </p:sp>
      <p:sp>
        <p:nvSpPr>
          <p:cNvPr id="32" name="Pie 31"/>
          <p:cNvSpPr/>
          <p:nvPr/>
        </p:nvSpPr>
        <p:spPr>
          <a:xfrm>
            <a:off x="609600" y="2489200"/>
            <a:ext cx="2844800" cy="2844800"/>
          </a:xfrm>
          <a:prstGeom prst="pie">
            <a:avLst>
              <a:gd name="adj1" fmla="val 5400000"/>
              <a:gd name="adj2" fmla="val 1620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shade val="50000"/>
              <a:hueOff val="-72343"/>
              <a:satOff val="-13847"/>
              <a:lumOff val="15790"/>
              <a:alphaOff val="0"/>
            </a:schemeClr>
          </a:fillRef>
          <a:effectRef idx="0">
            <a:schemeClr val="accent2">
              <a:shade val="50000"/>
              <a:hueOff val="-72343"/>
              <a:satOff val="-13847"/>
              <a:lumOff val="15790"/>
              <a:alphaOff val="0"/>
            </a:schemeClr>
          </a:effectRef>
          <a:fontRef idx="minor">
            <a:schemeClr val="lt1"/>
          </a:fontRef>
        </p:style>
      </p:sp>
      <p:sp>
        <p:nvSpPr>
          <p:cNvPr id="33" name="Freeform 32"/>
          <p:cNvSpPr/>
          <p:nvPr/>
        </p:nvSpPr>
        <p:spPr>
          <a:xfrm>
            <a:off x="2032000" y="2489200"/>
            <a:ext cx="7112000" cy="2844800"/>
          </a:xfrm>
          <a:custGeom>
            <a:avLst/>
            <a:gdLst>
              <a:gd name="connsiteX0" fmla="*/ 0 w 7112000"/>
              <a:gd name="connsiteY0" fmla="*/ 0 h 2844801"/>
              <a:gd name="connsiteX1" fmla="*/ 7112000 w 7112000"/>
              <a:gd name="connsiteY1" fmla="*/ 0 h 2844801"/>
              <a:gd name="connsiteX2" fmla="*/ 7112000 w 7112000"/>
              <a:gd name="connsiteY2" fmla="*/ 2844801 h 2844801"/>
              <a:gd name="connsiteX3" fmla="*/ 0 w 7112000"/>
              <a:gd name="connsiteY3" fmla="*/ 2844801 h 2844801"/>
              <a:gd name="connsiteX4" fmla="*/ 0 w 7112000"/>
              <a:gd name="connsiteY4" fmla="*/ 0 h 28448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12000" h="2844801">
                <a:moveTo>
                  <a:pt x="0" y="0"/>
                </a:moveTo>
                <a:lnTo>
                  <a:pt x="7112000" y="0"/>
                </a:lnTo>
                <a:lnTo>
                  <a:pt x="7112000" y="2844801"/>
                </a:lnTo>
                <a:lnTo>
                  <a:pt x="0" y="284480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2">
              <a:shade val="50000"/>
              <a:hueOff val="-142142"/>
              <a:satOff val="-27120"/>
              <a:lumOff val="28664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45720" rIns="45720" bIns="2484122" spcCol="1270" anchor="ctr"/>
          <a:lstStyle/>
          <a:p>
            <a:pPr defTabSz="533400">
              <a:lnSpc>
                <a:spcPct val="90000"/>
              </a:lnSpc>
              <a:spcAft>
                <a:spcPct val="35000"/>
              </a:spcAft>
              <a:defRPr/>
            </a:pPr>
            <a:r>
              <a:rPr lang="tr-TR" sz="2000" b="1" dirty="0">
                <a:latin typeface="Times New Roman" pitchFamily="18" charset="0"/>
                <a:cs typeface="Times New Roman" pitchFamily="18" charset="0"/>
              </a:rPr>
              <a:t>Harcama Belgelerine dayalı</a:t>
            </a:r>
          </a:p>
        </p:txBody>
      </p:sp>
      <p:sp>
        <p:nvSpPr>
          <p:cNvPr id="34" name="Pie 33"/>
          <p:cNvSpPr/>
          <p:nvPr/>
        </p:nvSpPr>
        <p:spPr>
          <a:xfrm>
            <a:off x="914400" y="2895600"/>
            <a:ext cx="2235200" cy="2235200"/>
          </a:xfrm>
          <a:prstGeom prst="pie">
            <a:avLst>
              <a:gd name="adj1" fmla="val 5400000"/>
              <a:gd name="adj2" fmla="val 1620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shade val="50000"/>
              <a:hueOff val="-144685"/>
              <a:satOff val="-27694"/>
              <a:lumOff val="31581"/>
              <a:alphaOff val="0"/>
            </a:schemeClr>
          </a:fillRef>
          <a:effectRef idx="0">
            <a:schemeClr val="accent2">
              <a:shade val="50000"/>
              <a:hueOff val="-144685"/>
              <a:satOff val="-27694"/>
              <a:lumOff val="31581"/>
              <a:alphaOff val="0"/>
            </a:schemeClr>
          </a:effectRef>
          <a:fontRef idx="minor">
            <a:schemeClr val="lt1"/>
          </a:fontRef>
        </p:style>
      </p:sp>
      <p:sp>
        <p:nvSpPr>
          <p:cNvPr id="35" name="Freeform 34"/>
          <p:cNvSpPr/>
          <p:nvPr/>
        </p:nvSpPr>
        <p:spPr>
          <a:xfrm>
            <a:off x="2032000" y="2895600"/>
            <a:ext cx="7112000" cy="2235200"/>
          </a:xfrm>
          <a:custGeom>
            <a:avLst/>
            <a:gdLst>
              <a:gd name="connsiteX0" fmla="*/ 0 w 7112000"/>
              <a:gd name="connsiteY0" fmla="*/ 0 h 2235201"/>
              <a:gd name="connsiteX1" fmla="*/ 7112000 w 7112000"/>
              <a:gd name="connsiteY1" fmla="*/ 0 h 2235201"/>
              <a:gd name="connsiteX2" fmla="*/ 7112000 w 7112000"/>
              <a:gd name="connsiteY2" fmla="*/ 2235201 h 2235201"/>
              <a:gd name="connsiteX3" fmla="*/ 0 w 7112000"/>
              <a:gd name="connsiteY3" fmla="*/ 2235201 h 2235201"/>
              <a:gd name="connsiteX4" fmla="*/ 0 w 7112000"/>
              <a:gd name="connsiteY4" fmla="*/ 0 h 22352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12000" h="2235201">
                <a:moveTo>
                  <a:pt x="0" y="0"/>
                </a:moveTo>
                <a:lnTo>
                  <a:pt x="7112000" y="0"/>
                </a:lnTo>
                <a:lnTo>
                  <a:pt x="7112000" y="2235201"/>
                </a:lnTo>
                <a:lnTo>
                  <a:pt x="0" y="223520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2">
              <a:shade val="50000"/>
              <a:hueOff val="-213213"/>
              <a:satOff val="-40680"/>
              <a:lumOff val="42996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45720" rIns="45720" bIns="1874518" spcCol="1270" anchor="ctr"/>
          <a:lstStyle/>
          <a:p>
            <a:pPr defTabSz="533400">
              <a:lnSpc>
                <a:spcPct val="90000"/>
              </a:lnSpc>
              <a:spcAft>
                <a:spcPct val="35000"/>
              </a:spcAft>
              <a:defRPr/>
            </a:pPr>
            <a:r>
              <a:rPr lang="tr-TR" sz="2000" b="1" dirty="0">
                <a:latin typeface="Times New Roman" pitchFamily="18" charset="0"/>
                <a:cs typeface="Times New Roman" pitchFamily="18" charset="0"/>
              </a:rPr>
              <a:t>3 yılı geri ödemesiz </a:t>
            </a:r>
            <a:r>
              <a:rPr lang="tr-TR" sz="2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10 </a:t>
            </a:r>
            <a:r>
              <a:rPr lang="tr-TR" sz="2000" b="1" u="sng" dirty="0">
                <a:latin typeface="Times New Roman" pitchFamily="18" charset="0"/>
                <a:cs typeface="Times New Roman" pitchFamily="18" charset="0"/>
              </a:rPr>
              <a:t>yıla</a:t>
            </a:r>
            <a:r>
              <a:rPr lang="tr-TR" sz="2000" b="1" dirty="0">
                <a:latin typeface="Times New Roman" pitchFamily="18" charset="0"/>
                <a:cs typeface="Times New Roman" pitchFamily="18" charset="0"/>
              </a:rPr>
              <a:t> kadar vadeli</a:t>
            </a:r>
          </a:p>
        </p:txBody>
      </p:sp>
      <p:sp>
        <p:nvSpPr>
          <p:cNvPr id="36" name="Pie 35"/>
          <p:cNvSpPr/>
          <p:nvPr/>
        </p:nvSpPr>
        <p:spPr>
          <a:xfrm>
            <a:off x="1219200" y="3302000"/>
            <a:ext cx="1625600" cy="1625600"/>
          </a:xfrm>
          <a:prstGeom prst="pie">
            <a:avLst>
              <a:gd name="adj1" fmla="val 5400000"/>
              <a:gd name="adj2" fmla="val 1620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shade val="50000"/>
              <a:hueOff val="-217028"/>
              <a:satOff val="-41541"/>
              <a:lumOff val="47371"/>
              <a:alphaOff val="0"/>
            </a:schemeClr>
          </a:fillRef>
          <a:effectRef idx="0">
            <a:schemeClr val="accent2">
              <a:shade val="50000"/>
              <a:hueOff val="-217028"/>
              <a:satOff val="-41541"/>
              <a:lumOff val="47371"/>
              <a:alphaOff val="0"/>
            </a:schemeClr>
          </a:effectRef>
          <a:fontRef idx="minor">
            <a:schemeClr val="lt1"/>
          </a:fontRef>
        </p:style>
      </p:sp>
      <p:sp>
        <p:nvSpPr>
          <p:cNvPr id="38" name="Pie 37"/>
          <p:cNvSpPr/>
          <p:nvPr/>
        </p:nvSpPr>
        <p:spPr>
          <a:xfrm>
            <a:off x="1524000" y="3708400"/>
            <a:ext cx="1016000" cy="1016000"/>
          </a:xfrm>
          <a:prstGeom prst="pie">
            <a:avLst>
              <a:gd name="adj1" fmla="val 5400000"/>
              <a:gd name="adj2" fmla="val 1620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shade val="50000"/>
              <a:hueOff val="-144685"/>
              <a:satOff val="-27694"/>
              <a:lumOff val="31581"/>
              <a:alphaOff val="0"/>
            </a:schemeClr>
          </a:fillRef>
          <a:effectRef idx="0">
            <a:schemeClr val="accent2">
              <a:shade val="50000"/>
              <a:hueOff val="-144685"/>
              <a:satOff val="-27694"/>
              <a:lumOff val="31581"/>
              <a:alphaOff val="0"/>
            </a:schemeClr>
          </a:effectRef>
          <a:fontRef idx="minor">
            <a:schemeClr val="lt1"/>
          </a:fontRef>
        </p:style>
      </p:sp>
      <p:sp>
        <p:nvSpPr>
          <p:cNvPr id="37" name="Freeform 36"/>
          <p:cNvSpPr/>
          <p:nvPr/>
        </p:nvSpPr>
        <p:spPr>
          <a:xfrm>
            <a:off x="2032000" y="3302000"/>
            <a:ext cx="7112000" cy="1625600"/>
          </a:xfrm>
          <a:custGeom>
            <a:avLst/>
            <a:gdLst>
              <a:gd name="connsiteX0" fmla="*/ 0 w 7112000"/>
              <a:gd name="connsiteY0" fmla="*/ 0 h 1625598"/>
              <a:gd name="connsiteX1" fmla="*/ 7112000 w 7112000"/>
              <a:gd name="connsiteY1" fmla="*/ 0 h 1625598"/>
              <a:gd name="connsiteX2" fmla="*/ 7112000 w 7112000"/>
              <a:gd name="connsiteY2" fmla="*/ 1625598 h 1625598"/>
              <a:gd name="connsiteX3" fmla="*/ 0 w 7112000"/>
              <a:gd name="connsiteY3" fmla="*/ 1625598 h 1625598"/>
              <a:gd name="connsiteX4" fmla="*/ 0 w 7112000"/>
              <a:gd name="connsiteY4" fmla="*/ 0 h 1625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12000" h="1625598">
                <a:moveTo>
                  <a:pt x="0" y="0"/>
                </a:moveTo>
                <a:lnTo>
                  <a:pt x="7112000" y="0"/>
                </a:lnTo>
                <a:lnTo>
                  <a:pt x="7112000" y="1625598"/>
                </a:lnTo>
                <a:lnTo>
                  <a:pt x="0" y="162559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2">
              <a:shade val="50000"/>
              <a:hueOff val="-213213"/>
              <a:satOff val="-40680"/>
              <a:lumOff val="42996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45720" rIns="45720" bIns="1264919" spcCol="1270" anchor="ctr"/>
          <a:lstStyle/>
          <a:p>
            <a:pPr defTabSz="533400">
              <a:lnSpc>
                <a:spcPct val="90000"/>
              </a:lnSpc>
              <a:spcAft>
                <a:spcPct val="35000"/>
              </a:spcAft>
              <a:defRPr/>
            </a:pPr>
            <a:r>
              <a:rPr lang="tr-TR" sz="2000" b="1" dirty="0">
                <a:latin typeface="Times New Roman" pitchFamily="18" charset="0"/>
                <a:cs typeface="Times New Roman" pitchFamily="18" charset="0"/>
              </a:rPr>
              <a:t>Bankamız tarafından proje bazında belirlenen firma limiti</a:t>
            </a:r>
          </a:p>
        </p:txBody>
      </p:sp>
      <p:sp>
        <p:nvSpPr>
          <p:cNvPr id="40" name="Pie 39"/>
          <p:cNvSpPr/>
          <p:nvPr/>
        </p:nvSpPr>
        <p:spPr>
          <a:xfrm>
            <a:off x="1839913" y="4114800"/>
            <a:ext cx="406400" cy="406400"/>
          </a:xfrm>
          <a:prstGeom prst="pie">
            <a:avLst>
              <a:gd name="adj1" fmla="val 5400000"/>
              <a:gd name="adj2" fmla="val 1620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shade val="50000"/>
              <a:hueOff val="-72343"/>
              <a:satOff val="-13847"/>
              <a:lumOff val="15790"/>
              <a:alphaOff val="0"/>
            </a:schemeClr>
          </a:fillRef>
          <a:effectRef idx="0">
            <a:schemeClr val="accent2">
              <a:shade val="50000"/>
              <a:hueOff val="-72343"/>
              <a:satOff val="-13847"/>
              <a:lumOff val="15790"/>
              <a:alphaOff val="0"/>
            </a:schemeClr>
          </a:effectRef>
          <a:fontRef idx="minor">
            <a:schemeClr val="lt1"/>
          </a:fontRef>
        </p:style>
      </p:sp>
      <p:sp>
        <p:nvSpPr>
          <p:cNvPr id="39" name="Freeform 38"/>
          <p:cNvSpPr/>
          <p:nvPr/>
        </p:nvSpPr>
        <p:spPr>
          <a:xfrm>
            <a:off x="2032000" y="3708400"/>
            <a:ext cx="7112000" cy="1016000"/>
          </a:xfrm>
          <a:custGeom>
            <a:avLst/>
            <a:gdLst>
              <a:gd name="connsiteX0" fmla="*/ 0 w 7112000"/>
              <a:gd name="connsiteY0" fmla="*/ 0 h 1015998"/>
              <a:gd name="connsiteX1" fmla="*/ 7112000 w 7112000"/>
              <a:gd name="connsiteY1" fmla="*/ 0 h 1015998"/>
              <a:gd name="connsiteX2" fmla="*/ 7112000 w 7112000"/>
              <a:gd name="connsiteY2" fmla="*/ 1015998 h 1015998"/>
              <a:gd name="connsiteX3" fmla="*/ 0 w 7112000"/>
              <a:gd name="connsiteY3" fmla="*/ 1015998 h 1015998"/>
              <a:gd name="connsiteX4" fmla="*/ 0 w 7112000"/>
              <a:gd name="connsiteY4" fmla="*/ 0 h 1015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12000" h="1015998">
                <a:moveTo>
                  <a:pt x="0" y="0"/>
                </a:moveTo>
                <a:lnTo>
                  <a:pt x="7112000" y="0"/>
                </a:lnTo>
                <a:lnTo>
                  <a:pt x="7112000" y="1015998"/>
                </a:lnTo>
                <a:lnTo>
                  <a:pt x="0" y="101599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2">
              <a:shade val="50000"/>
              <a:hueOff val="-142142"/>
              <a:satOff val="-27120"/>
              <a:lumOff val="28664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45720" rIns="45720" bIns="655319" spcCol="1270" anchor="ctr"/>
          <a:lstStyle/>
          <a:p>
            <a:pPr algn="just">
              <a:defRPr/>
            </a:pPr>
            <a:endParaRPr lang="tr-TR" sz="2000" b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endParaRPr lang="tr-TR" sz="2000" b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tr-TR" sz="2000" b="1" dirty="0">
                <a:latin typeface="Times New Roman" pitchFamily="18" charset="0"/>
                <a:cs typeface="Times New Roman" pitchFamily="18" charset="0"/>
              </a:rPr>
              <a:t>Yurt dışında var olan marka/şirket ve/veya marka ile ilgili mağaza/tesis satın </a:t>
            </a:r>
            <a:r>
              <a:rPr lang="tr-TR" sz="2000" b="1" dirty="0" smtClean="0">
                <a:latin typeface="Times New Roman" pitchFamily="18" charset="0"/>
                <a:cs typeface="Times New Roman" pitchFamily="18" charset="0"/>
              </a:rPr>
              <a:t>alınması, </a:t>
            </a:r>
            <a:endParaRPr lang="tr-TR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542" name="Picture 14" descr="20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57600" y="5791200"/>
            <a:ext cx="1800225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1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000"/>
                            </p:stCondLst>
                            <p:childTnLst>
                              <p:par>
                                <p:cTn id="33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5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8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1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3" grpId="0" animBg="1"/>
      <p:bldP spid="35" grpId="0" animBg="1"/>
      <p:bldP spid="37" grpId="0" animBg="1"/>
      <p:bldP spid="3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26"/>
          <p:cNvSpPr>
            <a:spLocks noGrp="1"/>
          </p:cNvSpPr>
          <p:nvPr>
            <p:ph type="title"/>
          </p:nvPr>
        </p:nvSpPr>
        <p:spPr>
          <a:xfrm>
            <a:off x="457200" y="628650"/>
            <a:ext cx="8229600" cy="1066800"/>
          </a:xfrm>
        </p:spPr>
        <p:txBody>
          <a:bodyPr/>
          <a:lstStyle/>
          <a:p>
            <a:pPr defTabSz="533400">
              <a:lnSpc>
                <a:spcPct val="90000"/>
              </a:lnSpc>
              <a:spcAft>
                <a:spcPct val="35000"/>
              </a:spcAft>
            </a:pPr>
            <a:r>
              <a:rPr lang="tr-TR" b="1" smtClean="0">
                <a:latin typeface="Times New Roman" pitchFamily="18" charset="0"/>
                <a:cs typeface="Times New Roman" pitchFamily="18" charset="0"/>
              </a:rPr>
              <a:t>Yurt Dışı Mağazalar Yatırım Kredisi</a:t>
            </a:r>
          </a:p>
        </p:txBody>
      </p:sp>
      <p:sp>
        <p:nvSpPr>
          <p:cNvPr id="30" name="Pie 29"/>
          <p:cNvSpPr/>
          <p:nvPr/>
        </p:nvSpPr>
        <p:spPr>
          <a:xfrm>
            <a:off x="304800" y="2082800"/>
            <a:ext cx="3454400" cy="3454400"/>
          </a:xfrm>
          <a:prstGeom prst="pie">
            <a:avLst>
              <a:gd name="adj1" fmla="val 5400000"/>
              <a:gd name="adj2" fmla="val 1620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shade val="5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shade val="5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1" name="Freeform 30"/>
          <p:cNvSpPr/>
          <p:nvPr/>
        </p:nvSpPr>
        <p:spPr>
          <a:xfrm>
            <a:off x="2032000" y="2082800"/>
            <a:ext cx="7112000" cy="3454400"/>
          </a:xfrm>
          <a:custGeom>
            <a:avLst/>
            <a:gdLst>
              <a:gd name="connsiteX0" fmla="*/ 0 w 7112000"/>
              <a:gd name="connsiteY0" fmla="*/ 0 h 3454400"/>
              <a:gd name="connsiteX1" fmla="*/ 7112000 w 7112000"/>
              <a:gd name="connsiteY1" fmla="*/ 0 h 3454400"/>
              <a:gd name="connsiteX2" fmla="*/ 7112000 w 7112000"/>
              <a:gd name="connsiteY2" fmla="*/ 3454400 h 3454400"/>
              <a:gd name="connsiteX3" fmla="*/ 0 w 7112000"/>
              <a:gd name="connsiteY3" fmla="*/ 3454400 h 3454400"/>
              <a:gd name="connsiteX4" fmla="*/ 0 w 7112000"/>
              <a:gd name="connsiteY4" fmla="*/ 0 h 345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12000" h="3454400">
                <a:moveTo>
                  <a:pt x="0" y="0"/>
                </a:moveTo>
                <a:lnTo>
                  <a:pt x="7112000" y="0"/>
                </a:lnTo>
                <a:lnTo>
                  <a:pt x="7112000" y="3454400"/>
                </a:lnTo>
                <a:lnTo>
                  <a:pt x="0" y="345440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2">
              <a:shade val="50000"/>
              <a:hueOff val="-71071"/>
              <a:satOff val="-13560"/>
              <a:lumOff val="14332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45720" rIns="45720" bIns="3093721" spcCol="1270" anchor="ctr"/>
          <a:lstStyle/>
          <a:p>
            <a:pPr defTabSz="533400">
              <a:lnSpc>
                <a:spcPct val="90000"/>
              </a:lnSpc>
              <a:spcAft>
                <a:spcPct val="35000"/>
              </a:spcAft>
              <a:defRPr/>
            </a:pPr>
            <a:r>
              <a:rPr lang="tr-TR" sz="2000" b="1" dirty="0">
                <a:latin typeface="Times New Roman" pitchFamily="18" charset="0"/>
                <a:cs typeface="Times New Roman" pitchFamily="18" charset="0"/>
              </a:rPr>
              <a:t>Yurt dışında mağaza ve AVM açılmasına yönelik harcamalar </a:t>
            </a:r>
          </a:p>
        </p:txBody>
      </p:sp>
      <p:sp>
        <p:nvSpPr>
          <p:cNvPr id="32" name="Pie 31"/>
          <p:cNvSpPr/>
          <p:nvPr/>
        </p:nvSpPr>
        <p:spPr>
          <a:xfrm>
            <a:off x="609600" y="2489200"/>
            <a:ext cx="2844800" cy="2844800"/>
          </a:xfrm>
          <a:prstGeom prst="pie">
            <a:avLst>
              <a:gd name="adj1" fmla="val 5400000"/>
              <a:gd name="adj2" fmla="val 1620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shade val="50000"/>
              <a:hueOff val="-72343"/>
              <a:satOff val="-13847"/>
              <a:lumOff val="15790"/>
              <a:alphaOff val="0"/>
            </a:schemeClr>
          </a:fillRef>
          <a:effectRef idx="0">
            <a:schemeClr val="accent2">
              <a:shade val="50000"/>
              <a:hueOff val="-72343"/>
              <a:satOff val="-13847"/>
              <a:lumOff val="15790"/>
              <a:alphaOff val="0"/>
            </a:schemeClr>
          </a:effectRef>
          <a:fontRef idx="minor">
            <a:schemeClr val="lt1"/>
          </a:fontRef>
        </p:style>
      </p:sp>
      <p:sp>
        <p:nvSpPr>
          <p:cNvPr id="33" name="Freeform 32"/>
          <p:cNvSpPr/>
          <p:nvPr/>
        </p:nvSpPr>
        <p:spPr>
          <a:xfrm>
            <a:off x="2032000" y="2489200"/>
            <a:ext cx="7112000" cy="2844800"/>
          </a:xfrm>
          <a:custGeom>
            <a:avLst/>
            <a:gdLst>
              <a:gd name="connsiteX0" fmla="*/ 0 w 7112000"/>
              <a:gd name="connsiteY0" fmla="*/ 0 h 2844801"/>
              <a:gd name="connsiteX1" fmla="*/ 7112000 w 7112000"/>
              <a:gd name="connsiteY1" fmla="*/ 0 h 2844801"/>
              <a:gd name="connsiteX2" fmla="*/ 7112000 w 7112000"/>
              <a:gd name="connsiteY2" fmla="*/ 2844801 h 2844801"/>
              <a:gd name="connsiteX3" fmla="*/ 0 w 7112000"/>
              <a:gd name="connsiteY3" fmla="*/ 2844801 h 2844801"/>
              <a:gd name="connsiteX4" fmla="*/ 0 w 7112000"/>
              <a:gd name="connsiteY4" fmla="*/ 0 h 28448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12000" h="2844801">
                <a:moveTo>
                  <a:pt x="0" y="0"/>
                </a:moveTo>
                <a:lnTo>
                  <a:pt x="7112000" y="0"/>
                </a:lnTo>
                <a:lnTo>
                  <a:pt x="7112000" y="2844801"/>
                </a:lnTo>
                <a:lnTo>
                  <a:pt x="0" y="284480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2">
              <a:shade val="50000"/>
              <a:hueOff val="-142142"/>
              <a:satOff val="-27120"/>
              <a:lumOff val="28664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45720" rIns="45720" bIns="2484122" spcCol="1270" anchor="ctr"/>
          <a:lstStyle/>
          <a:p>
            <a:pPr defTabSz="533400">
              <a:lnSpc>
                <a:spcPct val="90000"/>
              </a:lnSpc>
              <a:spcAft>
                <a:spcPct val="35000"/>
              </a:spcAft>
              <a:defRPr/>
            </a:pPr>
            <a:r>
              <a:rPr lang="tr-TR" sz="2000" b="1" dirty="0">
                <a:latin typeface="Times New Roman" pitchFamily="18" charset="0"/>
                <a:cs typeface="Times New Roman" pitchFamily="18" charset="0"/>
              </a:rPr>
              <a:t>Vergi, Resim ve Harç İstisnası Belgesi kapsamında</a:t>
            </a:r>
          </a:p>
        </p:txBody>
      </p:sp>
      <p:sp>
        <p:nvSpPr>
          <p:cNvPr id="34" name="Pie 33"/>
          <p:cNvSpPr/>
          <p:nvPr/>
        </p:nvSpPr>
        <p:spPr>
          <a:xfrm>
            <a:off x="914400" y="2895600"/>
            <a:ext cx="2235200" cy="2235200"/>
          </a:xfrm>
          <a:prstGeom prst="pie">
            <a:avLst>
              <a:gd name="adj1" fmla="val 5400000"/>
              <a:gd name="adj2" fmla="val 1620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shade val="50000"/>
              <a:hueOff val="-144685"/>
              <a:satOff val="-27694"/>
              <a:lumOff val="31581"/>
              <a:alphaOff val="0"/>
            </a:schemeClr>
          </a:fillRef>
          <a:effectRef idx="0">
            <a:schemeClr val="accent2">
              <a:shade val="50000"/>
              <a:hueOff val="-144685"/>
              <a:satOff val="-27694"/>
              <a:lumOff val="31581"/>
              <a:alphaOff val="0"/>
            </a:schemeClr>
          </a:effectRef>
          <a:fontRef idx="minor">
            <a:schemeClr val="lt1"/>
          </a:fontRef>
        </p:style>
      </p:sp>
      <p:sp>
        <p:nvSpPr>
          <p:cNvPr id="35" name="Freeform 34"/>
          <p:cNvSpPr/>
          <p:nvPr/>
        </p:nvSpPr>
        <p:spPr>
          <a:xfrm>
            <a:off x="2032000" y="2895600"/>
            <a:ext cx="7112000" cy="2235200"/>
          </a:xfrm>
          <a:custGeom>
            <a:avLst/>
            <a:gdLst>
              <a:gd name="connsiteX0" fmla="*/ 0 w 7112000"/>
              <a:gd name="connsiteY0" fmla="*/ 0 h 2235201"/>
              <a:gd name="connsiteX1" fmla="*/ 7112000 w 7112000"/>
              <a:gd name="connsiteY1" fmla="*/ 0 h 2235201"/>
              <a:gd name="connsiteX2" fmla="*/ 7112000 w 7112000"/>
              <a:gd name="connsiteY2" fmla="*/ 2235201 h 2235201"/>
              <a:gd name="connsiteX3" fmla="*/ 0 w 7112000"/>
              <a:gd name="connsiteY3" fmla="*/ 2235201 h 2235201"/>
              <a:gd name="connsiteX4" fmla="*/ 0 w 7112000"/>
              <a:gd name="connsiteY4" fmla="*/ 0 h 22352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12000" h="2235201">
                <a:moveTo>
                  <a:pt x="0" y="0"/>
                </a:moveTo>
                <a:lnTo>
                  <a:pt x="7112000" y="0"/>
                </a:lnTo>
                <a:lnTo>
                  <a:pt x="7112000" y="2235201"/>
                </a:lnTo>
                <a:lnTo>
                  <a:pt x="0" y="223520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2">
              <a:shade val="50000"/>
              <a:hueOff val="-213213"/>
              <a:satOff val="-40680"/>
              <a:lumOff val="42996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45720" rIns="45720" bIns="1874518" spcCol="1270" anchor="ctr"/>
          <a:lstStyle/>
          <a:p>
            <a:pPr defTabSz="533400">
              <a:lnSpc>
                <a:spcPct val="90000"/>
              </a:lnSpc>
              <a:spcAft>
                <a:spcPct val="35000"/>
              </a:spcAft>
              <a:defRPr/>
            </a:pPr>
            <a:r>
              <a:rPr lang="tr-TR" sz="2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7 </a:t>
            </a:r>
            <a:r>
              <a:rPr lang="tr-TR" sz="2000" b="1" u="sng" dirty="0">
                <a:latin typeface="Times New Roman" pitchFamily="18" charset="0"/>
                <a:cs typeface="Times New Roman" pitchFamily="18" charset="0"/>
              </a:rPr>
              <a:t>yıla</a:t>
            </a:r>
            <a:r>
              <a:rPr lang="tr-TR" sz="2000" b="1" dirty="0">
                <a:latin typeface="Times New Roman" pitchFamily="18" charset="0"/>
                <a:cs typeface="Times New Roman" pitchFamily="18" charset="0"/>
              </a:rPr>
              <a:t> kadar </a:t>
            </a:r>
            <a:r>
              <a:rPr lang="tr-TR" sz="2000" b="1" dirty="0" smtClean="0">
                <a:latin typeface="Times New Roman" pitchFamily="18" charset="0"/>
                <a:cs typeface="Times New Roman" pitchFamily="18" charset="0"/>
              </a:rPr>
              <a:t>vade seçenekleri</a:t>
            </a:r>
            <a:endParaRPr lang="tr-TR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Pie 35"/>
          <p:cNvSpPr/>
          <p:nvPr/>
        </p:nvSpPr>
        <p:spPr>
          <a:xfrm>
            <a:off x="1219200" y="3302000"/>
            <a:ext cx="1625600" cy="1625600"/>
          </a:xfrm>
          <a:prstGeom prst="pie">
            <a:avLst>
              <a:gd name="adj1" fmla="val 5400000"/>
              <a:gd name="adj2" fmla="val 1620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shade val="50000"/>
              <a:hueOff val="-217028"/>
              <a:satOff val="-41541"/>
              <a:lumOff val="47371"/>
              <a:alphaOff val="0"/>
            </a:schemeClr>
          </a:fillRef>
          <a:effectRef idx="0">
            <a:schemeClr val="accent2">
              <a:shade val="50000"/>
              <a:hueOff val="-217028"/>
              <a:satOff val="-41541"/>
              <a:lumOff val="47371"/>
              <a:alphaOff val="0"/>
            </a:schemeClr>
          </a:effectRef>
          <a:fontRef idx="minor">
            <a:schemeClr val="lt1"/>
          </a:fontRef>
        </p:style>
      </p:sp>
      <p:sp>
        <p:nvSpPr>
          <p:cNvPr id="38" name="Pie 37"/>
          <p:cNvSpPr/>
          <p:nvPr/>
        </p:nvSpPr>
        <p:spPr>
          <a:xfrm>
            <a:off x="1524000" y="3708400"/>
            <a:ext cx="1016000" cy="1016000"/>
          </a:xfrm>
          <a:prstGeom prst="pie">
            <a:avLst>
              <a:gd name="adj1" fmla="val 5400000"/>
              <a:gd name="adj2" fmla="val 1620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shade val="50000"/>
              <a:hueOff val="-144685"/>
              <a:satOff val="-27694"/>
              <a:lumOff val="31581"/>
              <a:alphaOff val="0"/>
            </a:schemeClr>
          </a:fillRef>
          <a:effectRef idx="0">
            <a:schemeClr val="accent2">
              <a:shade val="50000"/>
              <a:hueOff val="-144685"/>
              <a:satOff val="-27694"/>
              <a:lumOff val="31581"/>
              <a:alphaOff val="0"/>
            </a:schemeClr>
          </a:effectRef>
          <a:fontRef idx="minor">
            <a:schemeClr val="lt1"/>
          </a:fontRef>
        </p:style>
      </p:sp>
      <p:sp>
        <p:nvSpPr>
          <p:cNvPr id="37" name="Freeform 36"/>
          <p:cNvSpPr/>
          <p:nvPr/>
        </p:nvSpPr>
        <p:spPr>
          <a:xfrm>
            <a:off x="2032000" y="3302000"/>
            <a:ext cx="7112000" cy="1625600"/>
          </a:xfrm>
          <a:custGeom>
            <a:avLst/>
            <a:gdLst>
              <a:gd name="connsiteX0" fmla="*/ 0 w 7112000"/>
              <a:gd name="connsiteY0" fmla="*/ 0 h 1625598"/>
              <a:gd name="connsiteX1" fmla="*/ 7112000 w 7112000"/>
              <a:gd name="connsiteY1" fmla="*/ 0 h 1625598"/>
              <a:gd name="connsiteX2" fmla="*/ 7112000 w 7112000"/>
              <a:gd name="connsiteY2" fmla="*/ 1625598 h 1625598"/>
              <a:gd name="connsiteX3" fmla="*/ 0 w 7112000"/>
              <a:gd name="connsiteY3" fmla="*/ 1625598 h 1625598"/>
              <a:gd name="connsiteX4" fmla="*/ 0 w 7112000"/>
              <a:gd name="connsiteY4" fmla="*/ 0 h 1625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12000" h="1625598">
                <a:moveTo>
                  <a:pt x="0" y="0"/>
                </a:moveTo>
                <a:lnTo>
                  <a:pt x="7112000" y="0"/>
                </a:lnTo>
                <a:lnTo>
                  <a:pt x="7112000" y="1625598"/>
                </a:lnTo>
                <a:lnTo>
                  <a:pt x="0" y="162559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2">
              <a:shade val="50000"/>
              <a:hueOff val="-213213"/>
              <a:satOff val="-40680"/>
              <a:lumOff val="42996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45720" rIns="45720" bIns="1264919" spcCol="1270" anchor="ctr"/>
          <a:lstStyle/>
          <a:p>
            <a:pPr defTabSz="533400">
              <a:lnSpc>
                <a:spcPct val="90000"/>
              </a:lnSpc>
              <a:spcAft>
                <a:spcPct val="35000"/>
              </a:spcAft>
              <a:defRPr/>
            </a:pPr>
            <a:r>
              <a:rPr lang="tr-TR" sz="2000" b="1" dirty="0" smtClean="0">
                <a:latin typeface="Times New Roman" pitchFamily="18" charset="0"/>
                <a:cs typeface="Times New Roman" pitchFamily="18" charset="0"/>
              </a:rPr>
              <a:t>Firma limiti 25 milyon ABD Doları</a:t>
            </a:r>
            <a:endParaRPr lang="tr-TR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Pie 39"/>
          <p:cNvSpPr/>
          <p:nvPr/>
        </p:nvSpPr>
        <p:spPr>
          <a:xfrm>
            <a:off x="1839913" y="4114800"/>
            <a:ext cx="406400" cy="406400"/>
          </a:xfrm>
          <a:prstGeom prst="pie">
            <a:avLst>
              <a:gd name="adj1" fmla="val 5400000"/>
              <a:gd name="adj2" fmla="val 1620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shade val="50000"/>
              <a:hueOff val="-72343"/>
              <a:satOff val="-13847"/>
              <a:lumOff val="15790"/>
              <a:alphaOff val="0"/>
            </a:schemeClr>
          </a:fillRef>
          <a:effectRef idx="0">
            <a:schemeClr val="accent2">
              <a:shade val="50000"/>
              <a:hueOff val="-72343"/>
              <a:satOff val="-13847"/>
              <a:lumOff val="15790"/>
              <a:alphaOff val="0"/>
            </a:schemeClr>
          </a:effectRef>
          <a:fontRef idx="minor">
            <a:schemeClr val="lt1"/>
          </a:fontRef>
        </p:style>
      </p:sp>
      <p:sp>
        <p:nvSpPr>
          <p:cNvPr id="39" name="Freeform 38"/>
          <p:cNvSpPr/>
          <p:nvPr/>
        </p:nvSpPr>
        <p:spPr>
          <a:xfrm>
            <a:off x="2032000" y="3708400"/>
            <a:ext cx="7112000" cy="1016000"/>
          </a:xfrm>
          <a:custGeom>
            <a:avLst/>
            <a:gdLst>
              <a:gd name="connsiteX0" fmla="*/ 0 w 7112000"/>
              <a:gd name="connsiteY0" fmla="*/ 0 h 1015998"/>
              <a:gd name="connsiteX1" fmla="*/ 7112000 w 7112000"/>
              <a:gd name="connsiteY1" fmla="*/ 0 h 1015998"/>
              <a:gd name="connsiteX2" fmla="*/ 7112000 w 7112000"/>
              <a:gd name="connsiteY2" fmla="*/ 1015998 h 1015998"/>
              <a:gd name="connsiteX3" fmla="*/ 0 w 7112000"/>
              <a:gd name="connsiteY3" fmla="*/ 1015998 h 1015998"/>
              <a:gd name="connsiteX4" fmla="*/ 0 w 7112000"/>
              <a:gd name="connsiteY4" fmla="*/ 0 h 1015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12000" h="1015998">
                <a:moveTo>
                  <a:pt x="0" y="0"/>
                </a:moveTo>
                <a:lnTo>
                  <a:pt x="7112000" y="0"/>
                </a:lnTo>
                <a:lnTo>
                  <a:pt x="7112000" y="1015998"/>
                </a:lnTo>
                <a:lnTo>
                  <a:pt x="0" y="101599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2">
              <a:shade val="50000"/>
              <a:hueOff val="-142142"/>
              <a:satOff val="-27120"/>
              <a:lumOff val="28664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45720" rIns="45720" bIns="655319" spcCol="1270" anchor="ctr"/>
          <a:lstStyle/>
          <a:p>
            <a:pPr algn="just">
              <a:defRPr/>
            </a:pPr>
            <a:endParaRPr lang="tr-TR" sz="2000" b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endParaRPr lang="tr-TR" sz="2000" b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tr-TR" sz="2000" b="1" dirty="0">
                <a:latin typeface="Times New Roman" pitchFamily="18" charset="0"/>
                <a:cs typeface="Times New Roman" pitchFamily="18" charset="0"/>
              </a:rPr>
              <a:t>Banka Teminat Mektubu, KGF Kefaleti ve/veya Devlet İç ve Dış Borçlanma Senetleri ile Teminatlandırma</a:t>
            </a:r>
          </a:p>
        </p:txBody>
      </p:sp>
      <p:pic>
        <p:nvPicPr>
          <p:cNvPr id="23566" name="Picture 14" descr="20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57600" y="5791200"/>
            <a:ext cx="1800225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1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000"/>
                            </p:stCondLst>
                            <p:childTnLst>
                              <p:par>
                                <p:cTn id="33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5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8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1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3" grpId="0" animBg="1"/>
      <p:bldP spid="35" grpId="0" animBg="1"/>
      <p:bldP spid="37" grpId="0" animBg="1"/>
      <p:bldP spid="3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26"/>
          <p:cNvSpPr>
            <a:spLocks noGrp="1"/>
          </p:cNvSpPr>
          <p:nvPr>
            <p:ph type="title"/>
          </p:nvPr>
        </p:nvSpPr>
        <p:spPr>
          <a:xfrm>
            <a:off x="457200" y="628650"/>
            <a:ext cx="8229600" cy="1066800"/>
          </a:xfrm>
        </p:spPr>
        <p:txBody>
          <a:bodyPr/>
          <a:lstStyle/>
          <a:p>
            <a:pPr defTabSz="533400">
              <a:lnSpc>
                <a:spcPct val="90000"/>
              </a:lnSpc>
              <a:spcAft>
                <a:spcPct val="35000"/>
              </a:spcAft>
            </a:pPr>
            <a:r>
              <a:rPr lang="tr-TR" b="1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b="1" smtClean="0">
                <a:latin typeface="Times New Roman" pitchFamily="18" charset="0"/>
                <a:cs typeface="Times New Roman" pitchFamily="18" charset="0"/>
              </a:rPr>
            </a:br>
            <a:r>
              <a:rPr lang="tr-TR" b="1" smtClean="0">
                <a:latin typeface="Times New Roman" pitchFamily="18" charset="0"/>
                <a:cs typeface="Times New Roman" pitchFamily="18" charset="0"/>
              </a:rPr>
              <a:t>Gemi İnşa ve İhracatı Finansman Programı</a:t>
            </a:r>
            <a:br>
              <a:rPr lang="tr-TR" b="1" smtClean="0">
                <a:latin typeface="Times New Roman" pitchFamily="18" charset="0"/>
                <a:cs typeface="Times New Roman" pitchFamily="18" charset="0"/>
              </a:rPr>
            </a:br>
            <a:endParaRPr lang="tr-TR" b="1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Pie 29"/>
          <p:cNvSpPr/>
          <p:nvPr/>
        </p:nvSpPr>
        <p:spPr>
          <a:xfrm>
            <a:off x="304800" y="2082800"/>
            <a:ext cx="3454400" cy="3454400"/>
          </a:xfrm>
          <a:prstGeom prst="pie">
            <a:avLst>
              <a:gd name="adj1" fmla="val 5400000"/>
              <a:gd name="adj2" fmla="val 1620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shade val="5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shade val="5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1" name="Freeform 30"/>
          <p:cNvSpPr/>
          <p:nvPr/>
        </p:nvSpPr>
        <p:spPr>
          <a:xfrm>
            <a:off x="2032000" y="2082800"/>
            <a:ext cx="7112000" cy="3454400"/>
          </a:xfrm>
          <a:custGeom>
            <a:avLst/>
            <a:gdLst>
              <a:gd name="connsiteX0" fmla="*/ 0 w 7112000"/>
              <a:gd name="connsiteY0" fmla="*/ 0 h 3454400"/>
              <a:gd name="connsiteX1" fmla="*/ 7112000 w 7112000"/>
              <a:gd name="connsiteY1" fmla="*/ 0 h 3454400"/>
              <a:gd name="connsiteX2" fmla="*/ 7112000 w 7112000"/>
              <a:gd name="connsiteY2" fmla="*/ 3454400 h 3454400"/>
              <a:gd name="connsiteX3" fmla="*/ 0 w 7112000"/>
              <a:gd name="connsiteY3" fmla="*/ 3454400 h 3454400"/>
              <a:gd name="connsiteX4" fmla="*/ 0 w 7112000"/>
              <a:gd name="connsiteY4" fmla="*/ 0 h 345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12000" h="3454400">
                <a:moveTo>
                  <a:pt x="0" y="0"/>
                </a:moveTo>
                <a:lnTo>
                  <a:pt x="7112000" y="0"/>
                </a:lnTo>
                <a:lnTo>
                  <a:pt x="7112000" y="3454400"/>
                </a:lnTo>
                <a:lnTo>
                  <a:pt x="0" y="345440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2">
              <a:shade val="50000"/>
              <a:hueOff val="-71071"/>
              <a:satOff val="-13560"/>
              <a:lumOff val="14332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45720" rIns="45720" bIns="3093721" spcCol="1270" anchor="ctr"/>
          <a:lstStyle/>
          <a:p>
            <a:pPr defTabSz="533400">
              <a:lnSpc>
                <a:spcPct val="90000"/>
              </a:lnSpc>
              <a:spcAft>
                <a:spcPct val="35000"/>
              </a:spcAft>
              <a:defRPr/>
            </a:pPr>
            <a:r>
              <a:rPr lang="tr-TR" sz="2000" b="1" dirty="0">
                <a:latin typeface="Times New Roman" pitchFamily="18" charset="0"/>
                <a:cs typeface="Times New Roman" pitchFamily="18" charset="0"/>
              </a:rPr>
              <a:t>Gemi inşa/ihraç edecek Türk firmalarına yönelik</a:t>
            </a:r>
          </a:p>
        </p:txBody>
      </p:sp>
      <p:sp>
        <p:nvSpPr>
          <p:cNvPr id="32" name="Pie 31"/>
          <p:cNvSpPr/>
          <p:nvPr/>
        </p:nvSpPr>
        <p:spPr>
          <a:xfrm>
            <a:off x="609600" y="2489200"/>
            <a:ext cx="2844800" cy="2844800"/>
          </a:xfrm>
          <a:prstGeom prst="pie">
            <a:avLst>
              <a:gd name="adj1" fmla="val 5400000"/>
              <a:gd name="adj2" fmla="val 1620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shade val="50000"/>
              <a:hueOff val="-72343"/>
              <a:satOff val="-13847"/>
              <a:lumOff val="15790"/>
              <a:alphaOff val="0"/>
            </a:schemeClr>
          </a:fillRef>
          <a:effectRef idx="0">
            <a:schemeClr val="accent2">
              <a:shade val="50000"/>
              <a:hueOff val="-72343"/>
              <a:satOff val="-13847"/>
              <a:lumOff val="15790"/>
              <a:alphaOff val="0"/>
            </a:schemeClr>
          </a:effectRef>
          <a:fontRef idx="minor">
            <a:schemeClr val="lt1"/>
          </a:fontRef>
        </p:style>
      </p:sp>
      <p:sp>
        <p:nvSpPr>
          <p:cNvPr id="33" name="Freeform 32"/>
          <p:cNvSpPr/>
          <p:nvPr/>
        </p:nvSpPr>
        <p:spPr>
          <a:xfrm>
            <a:off x="2032000" y="2489200"/>
            <a:ext cx="7112000" cy="2844800"/>
          </a:xfrm>
          <a:custGeom>
            <a:avLst/>
            <a:gdLst>
              <a:gd name="connsiteX0" fmla="*/ 0 w 7112000"/>
              <a:gd name="connsiteY0" fmla="*/ 0 h 2844801"/>
              <a:gd name="connsiteX1" fmla="*/ 7112000 w 7112000"/>
              <a:gd name="connsiteY1" fmla="*/ 0 h 2844801"/>
              <a:gd name="connsiteX2" fmla="*/ 7112000 w 7112000"/>
              <a:gd name="connsiteY2" fmla="*/ 2844801 h 2844801"/>
              <a:gd name="connsiteX3" fmla="*/ 0 w 7112000"/>
              <a:gd name="connsiteY3" fmla="*/ 2844801 h 2844801"/>
              <a:gd name="connsiteX4" fmla="*/ 0 w 7112000"/>
              <a:gd name="connsiteY4" fmla="*/ 0 h 28448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12000" h="2844801">
                <a:moveTo>
                  <a:pt x="0" y="0"/>
                </a:moveTo>
                <a:lnTo>
                  <a:pt x="7112000" y="0"/>
                </a:lnTo>
                <a:lnTo>
                  <a:pt x="7112000" y="2844801"/>
                </a:lnTo>
                <a:lnTo>
                  <a:pt x="0" y="284480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2">
              <a:shade val="50000"/>
              <a:hueOff val="-142142"/>
              <a:satOff val="-27120"/>
              <a:lumOff val="28664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45720" rIns="45720" bIns="2484122" spcCol="1270" anchor="ctr"/>
          <a:lstStyle/>
          <a:p>
            <a:pPr defTabSz="533400">
              <a:lnSpc>
                <a:spcPct val="90000"/>
              </a:lnSpc>
              <a:spcAft>
                <a:spcPct val="35000"/>
              </a:spcAft>
              <a:defRPr/>
            </a:pPr>
            <a:r>
              <a:rPr lang="tr-TR" sz="2000" b="1" dirty="0">
                <a:latin typeface="Times New Roman" pitchFamily="18" charset="0"/>
                <a:cs typeface="Times New Roman" pitchFamily="18" charset="0"/>
              </a:rPr>
              <a:t>Nakdi kredi ve Teminat Mektubu olarak finansman</a:t>
            </a:r>
          </a:p>
        </p:txBody>
      </p:sp>
      <p:sp>
        <p:nvSpPr>
          <p:cNvPr id="34" name="Pie 33"/>
          <p:cNvSpPr/>
          <p:nvPr/>
        </p:nvSpPr>
        <p:spPr>
          <a:xfrm>
            <a:off x="914400" y="2895600"/>
            <a:ext cx="2235200" cy="2235200"/>
          </a:xfrm>
          <a:prstGeom prst="pie">
            <a:avLst>
              <a:gd name="adj1" fmla="val 5400000"/>
              <a:gd name="adj2" fmla="val 1620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shade val="50000"/>
              <a:hueOff val="-144685"/>
              <a:satOff val="-27694"/>
              <a:lumOff val="31581"/>
              <a:alphaOff val="0"/>
            </a:schemeClr>
          </a:fillRef>
          <a:effectRef idx="0">
            <a:schemeClr val="accent2">
              <a:shade val="50000"/>
              <a:hueOff val="-144685"/>
              <a:satOff val="-27694"/>
              <a:lumOff val="31581"/>
              <a:alphaOff val="0"/>
            </a:schemeClr>
          </a:effectRef>
          <a:fontRef idx="minor">
            <a:schemeClr val="lt1"/>
          </a:fontRef>
        </p:style>
      </p:sp>
      <p:sp>
        <p:nvSpPr>
          <p:cNvPr id="35" name="Freeform 34"/>
          <p:cNvSpPr/>
          <p:nvPr/>
        </p:nvSpPr>
        <p:spPr>
          <a:xfrm>
            <a:off x="2032000" y="2895600"/>
            <a:ext cx="7112000" cy="2235200"/>
          </a:xfrm>
          <a:custGeom>
            <a:avLst/>
            <a:gdLst>
              <a:gd name="connsiteX0" fmla="*/ 0 w 7112000"/>
              <a:gd name="connsiteY0" fmla="*/ 0 h 2235201"/>
              <a:gd name="connsiteX1" fmla="*/ 7112000 w 7112000"/>
              <a:gd name="connsiteY1" fmla="*/ 0 h 2235201"/>
              <a:gd name="connsiteX2" fmla="*/ 7112000 w 7112000"/>
              <a:gd name="connsiteY2" fmla="*/ 2235201 h 2235201"/>
              <a:gd name="connsiteX3" fmla="*/ 0 w 7112000"/>
              <a:gd name="connsiteY3" fmla="*/ 2235201 h 2235201"/>
              <a:gd name="connsiteX4" fmla="*/ 0 w 7112000"/>
              <a:gd name="connsiteY4" fmla="*/ 0 h 22352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12000" h="2235201">
                <a:moveTo>
                  <a:pt x="0" y="0"/>
                </a:moveTo>
                <a:lnTo>
                  <a:pt x="7112000" y="0"/>
                </a:lnTo>
                <a:lnTo>
                  <a:pt x="7112000" y="2235201"/>
                </a:lnTo>
                <a:lnTo>
                  <a:pt x="0" y="223520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2">
              <a:shade val="50000"/>
              <a:hueOff val="-213213"/>
              <a:satOff val="-40680"/>
              <a:lumOff val="42996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45720" rIns="45720" bIns="1874518" spcCol="1270" anchor="ctr"/>
          <a:lstStyle/>
          <a:p>
            <a:pPr defTabSz="533400">
              <a:lnSpc>
                <a:spcPct val="90000"/>
              </a:lnSpc>
              <a:spcAft>
                <a:spcPct val="35000"/>
              </a:spcAft>
              <a:defRPr/>
            </a:pPr>
            <a:r>
              <a:rPr lang="tr-TR" sz="2000" b="1" dirty="0">
                <a:latin typeface="Times New Roman" pitchFamily="18" charset="0"/>
                <a:cs typeface="Times New Roman" pitchFamily="18" charset="0"/>
              </a:rPr>
              <a:t>720 güne kadar vadeli</a:t>
            </a:r>
          </a:p>
        </p:txBody>
      </p:sp>
      <p:sp>
        <p:nvSpPr>
          <p:cNvPr id="36" name="Pie 35"/>
          <p:cNvSpPr/>
          <p:nvPr/>
        </p:nvSpPr>
        <p:spPr>
          <a:xfrm>
            <a:off x="1219200" y="3302000"/>
            <a:ext cx="1625600" cy="1625600"/>
          </a:xfrm>
          <a:prstGeom prst="pie">
            <a:avLst>
              <a:gd name="adj1" fmla="val 5400000"/>
              <a:gd name="adj2" fmla="val 1620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shade val="50000"/>
              <a:hueOff val="-217028"/>
              <a:satOff val="-41541"/>
              <a:lumOff val="47371"/>
              <a:alphaOff val="0"/>
            </a:schemeClr>
          </a:fillRef>
          <a:effectRef idx="0">
            <a:schemeClr val="accent2">
              <a:shade val="50000"/>
              <a:hueOff val="-217028"/>
              <a:satOff val="-41541"/>
              <a:lumOff val="47371"/>
              <a:alphaOff val="0"/>
            </a:schemeClr>
          </a:effectRef>
          <a:fontRef idx="minor">
            <a:schemeClr val="lt1"/>
          </a:fontRef>
        </p:style>
      </p:sp>
      <p:sp>
        <p:nvSpPr>
          <p:cNvPr id="38" name="Pie 37"/>
          <p:cNvSpPr/>
          <p:nvPr/>
        </p:nvSpPr>
        <p:spPr>
          <a:xfrm>
            <a:off x="1524000" y="3708400"/>
            <a:ext cx="1016000" cy="1016000"/>
          </a:xfrm>
          <a:prstGeom prst="pie">
            <a:avLst>
              <a:gd name="adj1" fmla="val 5400000"/>
              <a:gd name="adj2" fmla="val 1620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shade val="50000"/>
              <a:hueOff val="-144685"/>
              <a:satOff val="-27694"/>
              <a:lumOff val="31581"/>
              <a:alphaOff val="0"/>
            </a:schemeClr>
          </a:fillRef>
          <a:effectRef idx="0">
            <a:schemeClr val="accent2">
              <a:shade val="50000"/>
              <a:hueOff val="-144685"/>
              <a:satOff val="-27694"/>
              <a:lumOff val="31581"/>
              <a:alphaOff val="0"/>
            </a:schemeClr>
          </a:effectRef>
          <a:fontRef idx="minor">
            <a:schemeClr val="lt1"/>
          </a:fontRef>
        </p:style>
      </p:sp>
      <p:sp>
        <p:nvSpPr>
          <p:cNvPr id="37" name="Freeform 36"/>
          <p:cNvSpPr/>
          <p:nvPr/>
        </p:nvSpPr>
        <p:spPr>
          <a:xfrm>
            <a:off x="2032000" y="3302000"/>
            <a:ext cx="7112000" cy="1625600"/>
          </a:xfrm>
          <a:custGeom>
            <a:avLst/>
            <a:gdLst>
              <a:gd name="connsiteX0" fmla="*/ 0 w 7112000"/>
              <a:gd name="connsiteY0" fmla="*/ 0 h 1625598"/>
              <a:gd name="connsiteX1" fmla="*/ 7112000 w 7112000"/>
              <a:gd name="connsiteY1" fmla="*/ 0 h 1625598"/>
              <a:gd name="connsiteX2" fmla="*/ 7112000 w 7112000"/>
              <a:gd name="connsiteY2" fmla="*/ 1625598 h 1625598"/>
              <a:gd name="connsiteX3" fmla="*/ 0 w 7112000"/>
              <a:gd name="connsiteY3" fmla="*/ 1625598 h 1625598"/>
              <a:gd name="connsiteX4" fmla="*/ 0 w 7112000"/>
              <a:gd name="connsiteY4" fmla="*/ 0 h 1625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12000" h="1625598">
                <a:moveTo>
                  <a:pt x="0" y="0"/>
                </a:moveTo>
                <a:lnTo>
                  <a:pt x="7112000" y="0"/>
                </a:lnTo>
                <a:lnTo>
                  <a:pt x="7112000" y="1625598"/>
                </a:lnTo>
                <a:lnTo>
                  <a:pt x="0" y="162559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2">
              <a:shade val="50000"/>
              <a:hueOff val="-213213"/>
              <a:satOff val="-40680"/>
              <a:lumOff val="42996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45720" rIns="45720" bIns="1264919" spcCol="1270" anchor="ctr"/>
          <a:lstStyle/>
          <a:p>
            <a:pPr defTabSz="533400">
              <a:lnSpc>
                <a:spcPct val="90000"/>
              </a:lnSpc>
              <a:spcAft>
                <a:spcPct val="35000"/>
              </a:spcAft>
              <a:defRPr/>
            </a:pPr>
            <a:r>
              <a:rPr lang="tr-TR" sz="2000" b="1" dirty="0">
                <a:latin typeface="Times New Roman" pitchFamily="18" charset="0"/>
                <a:cs typeface="Times New Roman" pitchFamily="18" charset="0"/>
              </a:rPr>
              <a:t>Firma limiti 25 milyon ABD Doları </a:t>
            </a:r>
          </a:p>
        </p:txBody>
      </p:sp>
      <p:sp>
        <p:nvSpPr>
          <p:cNvPr id="40" name="Pie 39"/>
          <p:cNvSpPr/>
          <p:nvPr/>
        </p:nvSpPr>
        <p:spPr>
          <a:xfrm>
            <a:off x="1839913" y="4114800"/>
            <a:ext cx="406400" cy="406400"/>
          </a:xfrm>
          <a:prstGeom prst="pie">
            <a:avLst>
              <a:gd name="adj1" fmla="val 5400000"/>
              <a:gd name="adj2" fmla="val 1620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shade val="50000"/>
              <a:hueOff val="-72343"/>
              <a:satOff val="-13847"/>
              <a:lumOff val="15790"/>
              <a:alphaOff val="0"/>
            </a:schemeClr>
          </a:fillRef>
          <a:effectRef idx="0">
            <a:schemeClr val="accent2">
              <a:shade val="50000"/>
              <a:hueOff val="-72343"/>
              <a:satOff val="-13847"/>
              <a:lumOff val="15790"/>
              <a:alphaOff val="0"/>
            </a:schemeClr>
          </a:effectRef>
          <a:fontRef idx="minor">
            <a:schemeClr val="lt1"/>
          </a:fontRef>
        </p:style>
      </p:sp>
      <p:sp>
        <p:nvSpPr>
          <p:cNvPr id="39" name="Freeform 38"/>
          <p:cNvSpPr/>
          <p:nvPr/>
        </p:nvSpPr>
        <p:spPr>
          <a:xfrm>
            <a:off x="2032000" y="3708400"/>
            <a:ext cx="7112000" cy="1016000"/>
          </a:xfrm>
          <a:custGeom>
            <a:avLst/>
            <a:gdLst>
              <a:gd name="connsiteX0" fmla="*/ 0 w 7112000"/>
              <a:gd name="connsiteY0" fmla="*/ 0 h 1015998"/>
              <a:gd name="connsiteX1" fmla="*/ 7112000 w 7112000"/>
              <a:gd name="connsiteY1" fmla="*/ 0 h 1015998"/>
              <a:gd name="connsiteX2" fmla="*/ 7112000 w 7112000"/>
              <a:gd name="connsiteY2" fmla="*/ 1015998 h 1015998"/>
              <a:gd name="connsiteX3" fmla="*/ 0 w 7112000"/>
              <a:gd name="connsiteY3" fmla="*/ 1015998 h 1015998"/>
              <a:gd name="connsiteX4" fmla="*/ 0 w 7112000"/>
              <a:gd name="connsiteY4" fmla="*/ 0 h 1015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12000" h="1015998">
                <a:moveTo>
                  <a:pt x="0" y="0"/>
                </a:moveTo>
                <a:lnTo>
                  <a:pt x="7112000" y="0"/>
                </a:lnTo>
                <a:lnTo>
                  <a:pt x="7112000" y="1015998"/>
                </a:lnTo>
                <a:lnTo>
                  <a:pt x="0" y="101599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2">
              <a:shade val="50000"/>
              <a:hueOff val="-142142"/>
              <a:satOff val="-27120"/>
              <a:lumOff val="28664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45720" rIns="45720" bIns="655319" spcCol="1270" anchor="ctr"/>
          <a:lstStyle/>
          <a:p>
            <a:pPr algn="just">
              <a:defRPr/>
            </a:pPr>
            <a:endParaRPr lang="tr-TR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tr-TR" sz="2000" b="1" dirty="0" smtClean="0">
                <a:latin typeface="Times New Roman" pitchFamily="18" charset="0"/>
                <a:cs typeface="Times New Roman" pitchFamily="18" charset="0"/>
              </a:rPr>
              <a:t>Geminin </a:t>
            </a:r>
            <a:r>
              <a:rPr lang="tr-TR" sz="2000" b="1" dirty="0">
                <a:latin typeface="Times New Roman" pitchFamily="18" charset="0"/>
                <a:cs typeface="Times New Roman" pitchFamily="18" charset="0"/>
              </a:rPr>
              <a:t>ihracı ile taahhüt kapatma</a:t>
            </a:r>
          </a:p>
        </p:txBody>
      </p:sp>
      <p:pic>
        <p:nvPicPr>
          <p:cNvPr id="24590" name="Picture 14" descr="20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57600" y="5791200"/>
            <a:ext cx="1800225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1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000"/>
                            </p:stCondLst>
                            <p:childTnLst>
                              <p:par>
                                <p:cTn id="33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5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8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1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3" grpId="0" animBg="1"/>
      <p:bldP spid="35" grpId="0" animBg="1"/>
      <p:bldP spid="37" grpId="0" animBg="1"/>
      <p:bldP spid="39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26"/>
          <p:cNvSpPr>
            <a:spLocks noGrp="1"/>
          </p:cNvSpPr>
          <p:nvPr>
            <p:ph type="title"/>
          </p:nvPr>
        </p:nvSpPr>
        <p:spPr>
          <a:xfrm>
            <a:off x="457200" y="628650"/>
            <a:ext cx="8229600" cy="1066800"/>
          </a:xfrm>
        </p:spPr>
        <p:txBody>
          <a:bodyPr/>
          <a:lstStyle/>
          <a:p>
            <a:pPr defTabSz="533400">
              <a:lnSpc>
                <a:spcPct val="90000"/>
              </a:lnSpc>
              <a:spcAft>
                <a:spcPct val="35000"/>
              </a:spcAft>
            </a:pPr>
            <a:r>
              <a:rPr lang="tr-TR" b="1" smtClean="0">
                <a:latin typeface="Times New Roman" pitchFamily="18" charset="0"/>
                <a:cs typeface="Times New Roman" pitchFamily="18" charset="0"/>
              </a:rPr>
              <a:t>Özellikli İhracat Kredisi</a:t>
            </a:r>
          </a:p>
        </p:txBody>
      </p:sp>
      <p:sp>
        <p:nvSpPr>
          <p:cNvPr id="30" name="Pie 29"/>
          <p:cNvSpPr/>
          <p:nvPr/>
        </p:nvSpPr>
        <p:spPr>
          <a:xfrm>
            <a:off x="304800" y="2082800"/>
            <a:ext cx="3454400" cy="3454400"/>
          </a:xfrm>
          <a:prstGeom prst="pie">
            <a:avLst>
              <a:gd name="adj1" fmla="val 5400000"/>
              <a:gd name="adj2" fmla="val 1620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shade val="5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shade val="5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1" name="Freeform 30"/>
          <p:cNvSpPr/>
          <p:nvPr/>
        </p:nvSpPr>
        <p:spPr>
          <a:xfrm>
            <a:off x="2032000" y="2082800"/>
            <a:ext cx="7112000" cy="3454400"/>
          </a:xfrm>
          <a:custGeom>
            <a:avLst/>
            <a:gdLst>
              <a:gd name="connsiteX0" fmla="*/ 0 w 7112000"/>
              <a:gd name="connsiteY0" fmla="*/ 0 h 3454400"/>
              <a:gd name="connsiteX1" fmla="*/ 7112000 w 7112000"/>
              <a:gd name="connsiteY1" fmla="*/ 0 h 3454400"/>
              <a:gd name="connsiteX2" fmla="*/ 7112000 w 7112000"/>
              <a:gd name="connsiteY2" fmla="*/ 3454400 h 3454400"/>
              <a:gd name="connsiteX3" fmla="*/ 0 w 7112000"/>
              <a:gd name="connsiteY3" fmla="*/ 3454400 h 3454400"/>
              <a:gd name="connsiteX4" fmla="*/ 0 w 7112000"/>
              <a:gd name="connsiteY4" fmla="*/ 0 h 345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12000" h="3454400">
                <a:moveTo>
                  <a:pt x="0" y="0"/>
                </a:moveTo>
                <a:lnTo>
                  <a:pt x="7112000" y="0"/>
                </a:lnTo>
                <a:lnTo>
                  <a:pt x="7112000" y="3454400"/>
                </a:lnTo>
                <a:lnTo>
                  <a:pt x="0" y="345440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2">
              <a:shade val="50000"/>
              <a:hueOff val="-71071"/>
              <a:satOff val="-13560"/>
              <a:lumOff val="14332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45720" rIns="45720" bIns="3093721" spcCol="1270" anchor="ctr"/>
          <a:lstStyle/>
          <a:p>
            <a:pPr defTabSz="533400">
              <a:lnSpc>
                <a:spcPct val="90000"/>
              </a:lnSpc>
              <a:spcAft>
                <a:spcPct val="35000"/>
              </a:spcAft>
              <a:defRPr/>
            </a:pPr>
            <a:r>
              <a:rPr lang="tr-TR" sz="2000" b="1" dirty="0">
                <a:latin typeface="Times New Roman" pitchFamily="18" charset="0"/>
                <a:cs typeface="Times New Roman" pitchFamily="18" charset="0"/>
              </a:rPr>
              <a:t>Mevcut kredi programları çerçevesinde </a:t>
            </a: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kredilendirilemeyen </a:t>
            </a:r>
          </a:p>
        </p:txBody>
      </p:sp>
      <p:sp>
        <p:nvSpPr>
          <p:cNvPr id="32" name="Pie 31"/>
          <p:cNvSpPr/>
          <p:nvPr/>
        </p:nvSpPr>
        <p:spPr>
          <a:xfrm>
            <a:off x="609600" y="2489200"/>
            <a:ext cx="2844800" cy="2844800"/>
          </a:xfrm>
          <a:prstGeom prst="pie">
            <a:avLst>
              <a:gd name="adj1" fmla="val 5400000"/>
              <a:gd name="adj2" fmla="val 1620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shade val="50000"/>
              <a:hueOff val="-72343"/>
              <a:satOff val="-13847"/>
              <a:lumOff val="15790"/>
              <a:alphaOff val="0"/>
            </a:schemeClr>
          </a:fillRef>
          <a:effectRef idx="0">
            <a:schemeClr val="accent2">
              <a:shade val="50000"/>
              <a:hueOff val="-72343"/>
              <a:satOff val="-13847"/>
              <a:lumOff val="15790"/>
              <a:alphaOff val="0"/>
            </a:schemeClr>
          </a:effectRef>
          <a:fontRef idx="minor">
            <a:schemeClr val="lt1"/>
          </a:fontRef>
        </p:style>
      </p:sp>
      <p:sp>
        <p:nvSpPr>
          <p:cNvPr id="33" name="Freeform 32"/>
          <p:cNvSpPr/>
          <p:nvPr/>
        </p:nvSpPr>
        <p:spPr>
          <a:xfrm>
            <a:off x="2032000" y="2489200"/>
            <a:ext cx="7112000" cy="2844800"/>
          </a:xfrm>
          <a:custGeom>
            <a:avLst/>
            <a:gdLst>
              <a:gd name="connsiteX0" fmla="*/ 0 w 7112000"/>
              <a:gd name="connsiteY0" fmla="*/ 0 h 2844801"/>
              <a:gd name="connsiteX1" fmla="*/ 7112000 w 7112000"/>
              <a:gd name="connsiteY1" fmla="*/ 0 h 2844801"/>
              <a:gd name="connsiteX2" fmla="*/ 7112000 w 7112000"/>
              <a:gd name="connsiteY2" fmla="*/ 2844801 h 2844801"/>
              <a:gd name="connsiteX3" fmla="*/ 0 w 7112000"/>
              <a:gd name="connsiteY3" fmla="*/ 2844801 h 2844801"/>
              <a:gd name="connsiteX4" fmla="*/ 0 w 7112000"/>
              <a:gd name="connsiteY4" fmla="*/ 0 h 28448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12000" h="2844801">
                <a:moveTo>
                  <a:pt x="0" y="0"/>
                </a:moveTo>
                <a:lnTo>
                  <a:pt x="7112000" y="0"/>
                </a:lnTo>
                <a:lnTo>
                  <a:pt x="7112000" y="2844801"/>
                </a:lnTo>
                <a:lnTo>
                  <a:pt x="0" y="284480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2">
              <a:shade val="50000"/>
              <a:hueOff val="-142142"/>
              <a:satOff val="-27120"/>
              <a:lumOff val="28664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45720" rIns="45720" bIns="2484122" spcCol="1270" anchor="ctr"/>
          <a:lstStyle/>
          <a:p>
            <a:pPr defTabSz="533400">
              <a:lnSpc>
                <a:spcPct val="90000"/>
              </a:lnSpc>
              <a:spcAft>
                <a:spcPct val="35000"/>
              </a:spcAft>
              <a:defRPr/>
            </a:pPr>
            <a:r>
              <a:rPr lang="tr-TR" sz="2000" b="1" dirty="0">
                <a:latin typeface="Times New Roman" pitchFamily="18" charset="0"/>
                <a:cs typeface="Times New Roman" pitchFamily="18" charset="0"/>
              </a:rPr>
              <a:t>Bankamız tarafından uygun bulunan projelere yönelik</a:t>
            </a:r>
          </a:p>
        </p:txBody>
      </p:sp>
      <p:sp>
        <p:nvSpPr>
          <p:cNvPr id="34" name="Pie 33"/>
          <p:cNvSpPr/>
          <p:nvPr/>
        </p:nvSpPr>
        <p:spPr>
          <a:xfrm>
            <a:off x="914400" y="2895600"/>
            <a:ext cx="2235200" cy="2235200"/>
          </a:xfrm>
          <a:prstGeom prst="pie">
            <a:avLst>
              <a:gd name="adj1" fmla="val 5400000"/>
              <a:gd name="adj2" fmla="val 1620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shade val="50000"/>
              <a:hueOff val="-144685"/>
              <a:satOff val="-27694"/>
              <a:lumOff val="31581"/>
              <a:alphaOff val="0"/>
            </a:schemeClr>
          </a:fillRef>
          <a:effectRef idx="0">
            <a:schemeClr val="accent2">
              <a:shade val="50000"/>
              <a:hueOff val="-144685"/>
              <a:satOff val="-27694"/>
              <a:lumOff val="31581"/>
              <a:alphaOff val="0"/>
            </a:schemeClr>
          </a:effectRef>
          <a:fontRef idx="minor">
            <a:schemeClr val="lt1"/>
          </a:fontRef>
        </p:style>
      </p:sp>
      <p:sp>
        <p:nvSpPr>
          <p:cNvPr id="35" name="Freeform 34"/>
          <p:cNvSpPr/>
          <p:nvPr/>
        </p:nvSpPr>
        <p:spPr>
          <a:xfrm>
            <a:off x="2032000" y="2895600"/>
            <a:ext cx="7112000" cy="2235200"/>
          </a:xfrm>
          <a:custGeom>
            <a:avLst/>
            <a:gdLst>
              <a:gd name="connsiteX0" fmla="*/ 0 w 7112000"/>
              <a:gd name="connsiteY0" fmla="*/ 0 h 2235201"/>
              <a:gd name="connsiteX1" fmla="*/ 7112000 w 7112000"/>
              <a:gd name="connsiteY1" fmla="*/ 0 h 2235201"/>
              <a:gd name="connsiteX2" fmla="*/ 7112000 w 7112000"/>
              <a:gd name="connsiteY2" fmla="*/ 2235201 h 2235201"/>
              <a:gd name="connsiteX3" fmla="*/ 0 w 7112000"/>
              <a:gd name="connsiteY3" fmla="*/ 2235201 h 2235201"/>
              <a:gd name="connsiteX4" fmla="*/ 0 w 7112000"/>
              <a:gd name="connsiteY4" fmla="*/ 0 h 22352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12000" h="2235201">
                <a:moveTo>
                  <a:pt x="0" y="0"/>
                </a:moveTo>
                <a:lnTo>
                  <a:pt x="7112000" y="0"/>
                </a:lnTo>
                <a:lnTo>
                  <a:pt x="7112000" y="2235201"/>
                </a:lnTo>
                <a:lnTo>
                  <a:pt x="0" y="223520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2">
              <a:shade val="50000"/>
              <a:hueOff val="-213213"/>
              <a:satOff val="-40680"/>
              <a:lumOff val="42996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45720" rIns="45720" bIns="1874518" spcCol="1270" anchor="ctr"/>
          <a:lstStyle/>
          <a:p>
            <a:pPr defTabSz="533400">
              <a:lnSpc>
                <a:spcPct val="90000"/>
              </a:lnSpc>
              <a:spcAft>
                <a:spcPct val="35000"/>
              </a:spcAft>
              <a:defRPr/>
            </a:pPr>
            <a:r>
              <a:rPr lang="tr-TR" sz="2000" b="1" dirty="0">
                <a:latin typeface="Times New Roman" pitchFamily="18" charset="0"/>
                <a:cs typeface="Times New Roman" pitchFamily="18" charset="0"/>
              </a:rPr>
              <a:t>Projeye uygun vade yapısı</a:t>
            </a:r>
          </a:p>
        </p:txBody>
      </p:sp>
      <p:sp>
        <p:nvSpPr>
          <p:cNvPr id="36" name="Pie 35"/>
          <p:cNvSpPr/>
          <p:nvPr/>
        </p:nvSpPr>
        <p:spPr>
          <a:xfrm>
            <a:off x="1219200" y="3302000"/>
            <a:ext cx="1625600" cy="1625600"/>
          </a:xfrm>
          <a:prstGeom prst="pie">
            <a:avLst>
              <a:gd name="adj1" fmla="val 5400000"/>
              <a:gd name="adj2" fmla="val 1620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shade val="50000"/>
              <a:hueOff val="-217028"/>
              <a:satOff val="-41541"/>
              <a:lumOff val="47371"/>
              <a:alphaOff val="0"/>
            </a:schemeClr>
          </a:fillRef>
          <a:effectRef idx="0">
            <a:schemeClr val="accent2">
              <a:shade val="50000"/>
              <a:hueOff val="-217028"/>
              <a:satOff val="-41541"/>
              <a:lumOff val="47371"/>
              <a:alphaOff val="0"/>
            </a:schemeClr>
          </a:effectRef>
          <a:fontRef idx="minor">
            <a:schemeClr val="lt1"/>
          </a:fontRef>
        </p:style>
      </p:sp>
      <p:sp>
        <p:nvSpPr>
          <p:cNvPr id="38" name="Pie 37"/>
          <p:cNvSpPr/>
          <p:nvPr/>
        </p:nvSpPr>
        <p:spPr>
          <a:xfrm>
            <a:off x="1524000" y="3708400"/>
            <a:ext cx="1016000" cy="1016000"/>
          </a:xfrm>
          <a:prstGeom prst="pie">
            <a:avLst>
              <a:gd name="adj1" fmla="val 5400000"/>
              <a:gd name="adj2" fmla="val 1620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shade val="50000"/>
              <a:hueOff val="-144685"/>
              <a:satOff val="-27694"/>
              <a:lumOff val="31581"/>
              <a:alphaOff val="0"/>
            </a:schemeClr>
          </a:fillRef>
          <a:effectRef idx="0">
            <a:schemeClr val="accent2">
              <a:shade val="50000"/>
              <a:hueOff val="-144685"/>
              <a:satOff val="-27694"/>
              <a:lumOff val="31581"/>
              <a:alphaOff val="0"/>
            </a:schemeClr>
          </a:effectRef>
          <a:fontRef idx="minor">
            <a:schemeClr val="lt1"/>
          </a:fontRef>
        </p:style>
      </p:sp>
      <p:sp>
        <p:nvSpPr>
          <p:cNvPr id="37" name="Freeform 36"/>
          <p:cNvSpPr/>
          <p:nvPr/>
        </p:nvSpPr>
        <p:spPr>
          <a:xfrm>
            <a:off x="2032000" y="3302000"/>
            <a:ext cx="7112000" cy="1625600"/>
          </a:xfrm>
          <a:custGeom>
            <a:avLst/>
            <a:gdLst>
              <a:gd name="connsiteX0" fmla="*/ 0 w 7112000"/>
              <a:gd name="connsiteY0" fmla="*/ 0 h 1625598"/>
              <a:gd name="connsiteX1" fmla="*/ 7112000 w 7112000"/>
              <a:gd name="connsiteY1" fmla="*/ 0 h 1625598"/>
              <a:gd name="connsiteX2" fmla="*/ 7112000 w 7112000"/>
              <a:gd name="connsiteY2" fmla="*/ 1625598 h 1625598"/>
              <a:gd name="connsiteX3" fmla="*/ 0 w 7112000"/>
              <a:gd name="connsiteY3" fmla="*/ 1625598 h 1625598"/>
              <a:gd name="connsiteX4" fmla="*/ 0 w 7112000"/>
              <a:gd name="connsiteY4" fmla="*/ 0 h 1625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12000" h="1625598">
                <a:moveTo>
                  <a:pt x="0" y="0"/>
                </a:moveTo>
                <a:lnTo>
                  <a:pt x="7112000" y="0"/>
                </a:lnTo>
                <a:lnTo>
                  <a:pt x="7112000" y="1625598"/>
                </a:lnTo>
                <a:lnTo>
                  <a:pt x="0" y="162559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2">
              <a:shade val="50000"/>
              <a:hueOff val="-213213"/>
              <a:satOff val="-40680"/>
              <a:lumOff val="42996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45720" rIns="45720" bIns="1264919" spcCol="1270" anchor="ctr"/>
          <a:lstStyle/>
          <a:p>
            <a:pPr defTabSz="533400">
              <a:lnSpc>
                <a:spcPct val="90000"/>
              </a:lnSpc>
              <a:spcAft>
                <a:spcPct val="35000"/>
              </a:spcAft>
              <a:defRPr/>
            </a:pPr>
            <a:r>
              <a:rPr lang="tr-TR" sz="2000" b="1" dirty="0">
                <a:latin typeface="Times New Roman" pitchFamily="18" charset="0"/>
                <a:cs typeface="Times New Roman" pitchFamily="18" charset="0"/>
              </a:rPr>
              <a:t>Projeye göre belirlenen firma limiti</a:t>
            </a:r>
          </a:p>
        </p:txBody>
      </p:sp>
      <p:sp>
        <p:nvSpPr>
          <p:cNvPr id="40" name="Pie 39"/>
          <p:cNvSpPr/>
          <p:nvPr/>
        </p:nvSpPr>
        <p:spPr>
          <a:xfrm>
            <a:off x="1839913" y="4114800"/>
            <a:ext cx="406400" cy="406400"/>
          </a:xfrm>
          <a:prstGeom prst="pie">
            <a:avLst>
              <a:gd name="adj1" fmla="val 5400000"/>
              <a:gd name="adj2" fmla="val 1620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shade val="50000"/>
              <a:hueOff val="-72343"/>
              <a:satOff val="-13847"/>
              <a:lumOff val="15790"/>
              <a:alphaOff val="0"/>
            </a:schemeClr>
          </a:fillRef>
          <a:effectRef idx="0">
            <a:schemeClr val="accent2">
              <a:shade val="50000"/>
              <a:hueOff val="-72343"/>
              <a:satOff val="-13847"/>
              <a:lumOff val="15790"/>
              <a:alphaOff val="0"/>
            </a:schemeClr>
          </a:effectRef>
          <a:fontRef idx="minor">
            <a:schemeClr val="lt1"/>
          </a:fontRef>
        </p:style>
      </p:sp>
      <p:sp>
        <p:nvSpPr>
          <p:cNvPr id="39" name="Freeform 38"/>
          <p:cNvSpPr/>
          <p:nvPr/>
        </p:nvSpPr>
        <p:spPr>
          <a:xfrm>
            <a:off x="2032000" y="3708400"/>
            <a:ext cx="7112000" cy="1016000"/>
          </a:xfrm>
          <a:custGeom>
            <a:avLst/>
            <a:gdLst>
              <a:gd name="connsiteX0" fmla="*/ 0 w 7112000"/>
              <a:gd name="connsiteY0" fmla="*/ 0 h 1015998"/>
              <a:gd name="connsiteX1" fmla="*/ 7112000 w 7112000"/>
              <a:gd name="connsiteY1" fmla="*/ 0 h 1015998"/>
              <a:gd name="connsiteX2" fmla="*/ 7112000 w 7112000"/>
              <a:gd name="connsiteY2" fmla="*/ 1015998 h 1015998"/>
              <a:gd name="connsiteX3" fmla="*/ 0 w 7112000"/>
              <a:gd name="connsiteY3" fmla="*/ 1015998 h 1015998"/>
              <a:gd name="connsiteX4" fmla="*/ 0 w 7112000"/>
              <a:gd name="connsiteY4" fmla="*/ 0 h 1015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12000" h="1015998">
                <a:moveTo>
                  <a:pt x="0" y="0"/>
                </a:moveTo>
                <a:lnTo>
                  <a:pt x="7112000" y="0"/>
                </a:lnTo>
                <a:lnTo>
                  <a:pt x="7112000" y="1015998"/>
                </a:lnTo>
                <a:lnTo>
                  <a:pt x="0" y="101599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2">
              <a:shade val="50000"/>
              <a:hueOff val="-142142"/>
              <a:satOff val="-27120"/>
              <a:lumOff val="28664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45720" rIns="45720" bIns="655319" spcCol="1270" anchor="ctr"/>
          <a:lstStyle/>
          <a:p>
            <a:pPr defTabSz="533400">
              <a:lnSpc>
                <a:spcPct val="90000"/>
              </a:lnSpc>
              <a:spcAft>
                <a:spcPct val="35000"/>
              </a:spcAft>
              <a:defRPr/>
            </a:pPr>
            <a:endParaRPr lang="tr-TR" sz="2000" b="1" dirty="0">
              <a:latin typeface="Times New Roman" pitchFamily="18" charset="0"/>
              <a:cs typeface="Times New Roman" pitchFamily="18" charset="0"/>
            </a:endParaRPr>
          </a:p>
          <a:p>
            <a:pPr defTabSz="533400">
              <a:lnSpc>
                <a:spcPct val="90000"/>
              </a:lnSpc>
              <a:spcAft>
                <a:spcPct val="35000"/>
              </a:spcAft>
              <a:defRPr/>
            </a:pPr>
            <a:r>
              <a:rPr lang="tr-TR" sz="2000" b="1" dirty="0">
                <a:latin typeface="Times New Roman" pitchFamily="18" charset="0"/>
                <a:cs typeface="Times New Roman" pitchFamily="18" charset="0"/>
              </a:rPr>
              <a:t>Bankamız tarafından proje bazında belirlenen teminat tutarı ve kompozisyonu</a:t>
            </a:r>
          </a:p>
        </p:txBody>
      </p:sp>
      <p:pic>
        <p:nvPicPr>
          <p:cNvPr id="25614" name="Picture 14" descr="20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57600" y="5791200"/>
            <a:ext cx="1800225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1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000"/>
                            </p:stCondLst>
                            <p:childTnLst>
                              <p:par>
                                <p:cTn id="33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5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8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1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3" grpId="0" animBg="1"/>
      <p:bldP spid="35" grpId="0" animBg="1"/>
      <p:bldP spid="37" grpId="0" animBg="1"/>
      <p:bldP spid="39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1"/>
          <p:cNvSpPr>
            <a:spLocks noGrp="1"/>
          </p:cNvSpPr>
          <p:nvPr>
            <p:ph type="title"/>
          </p:nvPr>
        </p:nvSpPr>
        <p:spPr>
          <a:xfrm>
            <a:off x="457200" y="625475"/>
            <a:ext cx="8229600" cy="1066800"/>
          </a:xfrm>
        </p:spPr>
        <p:txBody>
          <a:bodyPr/>
          <a:lstStyle/>
          <a:p>
            <a:r>
              <a:rPr lang="tr-TR" b="1" smtClean="0">
                <a:latin typeface="Times New Roman" pitchFamily="18" charset="0"/>
                <a:cs typeface="Times New Roman" pitchFamily="18" charset="0"/>
              </a:rPr>
              <a:t>İhracat Kredileri</a:t>
            </a:r>
          </a:p>
        </p:txBody>
      </p:sp>
      <p:sp>
        <p:nvSpPr>
          <p:cNvPr id="6" name="Freeform 5"/>
          <p:cNvSpPr/>
          <p:nvPr/>
        </p:nvSpPr>
        <p:spPr>
          <a:xfrm>
            <a:off x="350838" y="1573213"/>
            <a:ext cx="7175500" cy="1206500"/>
          </a:xfrm>
          <a:custGeom>
            <a:avLst/>
            <a:gdLst>
              <a:gd name="connsiteX0" fmla="*/ 0 w 7175190"/>
              <a:gd name="connsiteY0" fmla="*/ 120618 h 1206180"/>
              <a:gd name="connsiteX1" fmla="*/ 35328 w 7175190"/>
              <a:gd name="connsiteY1" fmla="*/ 35328 h 1206180"/>
              <a:gd name="connsiteX2" fmla="*/ 120618 w 7175190"/>
              <a:gd name="connsiteY2" fmla="*/ 0 h 1206180"/>
              <a:gd name="connsiteX3" fmla="*/ 7054572 w 7175190"/>
              <a:gd name="connsiteY3" fmla="*/ 0 h 1206180"/>
              <a:gd name="connsiteX4" fmla="*/ 7139862 w 7175190"/>
              <a:gd name="connsiteY4" fmla="*/ 35328 h 1206180"/>
              <a:gd name="connsiteX5" fmla="*/ 7175190 w 7175190"/>
              <a:gd name="connsiteY5" fmla="*/ 120618 h 1206180"/>
              <a:gd name="connsiteX6" fmla="*/ 7175190 w 7175190"/>
              <a:gd name="connsiteY6" fmla="*/ 1085562 h 1206180"/>
              <a:gd name="connsiteX7" fmla="*/ 7139862 w 7175190"/>
              <a:gd name="connsiteY7" fmla="*/ 1170852 h 1206180"/>
              <a:gd name="connsiteX8" fmla="*/ 7054572 w 7175190"/>
              <a:gd name="connsiteY8" fmla="*/ 1206180 h 1206180"/>
              <a:gd name="connsiteX9" fmla="*/ 120618 w 7175190"/>
              <a:gd name="connsiteY9" fmla="*/ 1206180 h 1206180"/>
              <a:gd name="connsiteX10" fmla="*/ 35328 w 7175190"/>
              <a:gd name="connsiteY10" fmla="*/ 1170852 h 1206180"/>
              <a:gd name="connsiteX11" fmla="*/ 0 w 7175190"/>
              <a:gd name="connsiteY11" fmla="*/ 1085562 h 1206180"/>
              <a:gd name="connsiteX12" fmla="*/ 0 w 7175190"/>
              <a:gd name="connsiteY12" fmla="*/ 120618 h 1206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175190" h="1206180">
                <a:moveTo>
                  <a:pt x="0" y="120618"/>
                </a:moveTo>
                <a:cubicBezTo>
                  <a:pt x="0" y="88628"/>
                  <a:pt x="12708" y="57948"/>
                  <a:pt x="35328" y="35328"/>
                </a:cubicBezTo>
                <a:cubicBezTo>
                  <a:pt x="57948" y="12708"/>
                  <a:pt x="88628" y="0"/>
                  <a:pt x="120618" y="0"/>
                </a:cubicBezTo>
                <a:lnTo>
                  <a:pt x="7054572" y="0"/>
                </a:lnTo>
                <a:cubicBezTo>
                  <a:pt x="7086562" y="0"/>
                  <a:pt x="7117242" y="12708"/>
                  <a:pt x="7139862" y="35328"/>
                </a:cubicBezTo>
                <a:cubicBezTo>
                  <a:pt x="7162482" y="57948"/>
                  <a:pt x="7175190" y="88628"/>
                  <a:pt x="7175190" y="120618"/>
                </a:cubicBezTo>
                <a:lnTo>
                  <a:pt x="7175190" y="1085562"/>
                </a:lnTo>
                <a:cubicBezTo>
                  <a:pt x="7175190" y="1117552"/>
                  <a:pt x="7162482" y="1148232"/>
                  <a:pt x="7139862" y="1170852"/>
                </a:cubicBezTo>
                <a:cubicBezTo>
                  <a:pt x="7117242" y="1193472"/>
                  <a:pt x="7086562" y="1206180"/>
                  <a:pt x="7054572" y="1206180"/>
                </a:cubicBezTo>
                <a:lnTo>
                  <a:pt x="120618" y="1206180"/>
                </a:lnTo>
                <a:cubicBezTo>
                  <a:pt x="88628" y="1206180"/>
                  <a:pt x="57948" y="1193472"/>
                  <a:pt x="35328" y="1170852"/>
                </a:cubicBezTo>
                <a:cubicBezTo>
                  <a:pt x="12708" y="1148232"/>
                  <a:pt x="0" y="1117552"/>
                  <a:pt x="0" y="1085562"/>
                </a:cubicBezTo>
                <a:lnTo>
                  <a:pt x="0" y="12061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30578" tIns="130578" rIns="1361485" bIns="130578" spcCol="1270" anchor="ctr"/>
          <a:lstStyle/>
          <a:p>
            <a:pPr defTabSz="1111250">
              <a:lnSpc>
                <a:spcPct val="90000"/>
              </a:lnSpc>
              <a:spcAft>
                <a:spcPct val="35000"/>
              </a:spcAft>
              <a:defRPr/>
            </a:pPr>
            <a:r>
              <a:rPr lang="tr-TR" sz="2500" b="1" dirty="0">
                <a:latin typeface="Times New Roman" pitchFamily="18" charset="0"/>
                <a:cs typeface="Times New Roman" pitchFamily="18" charset="0"/>
              </a:rPr>
              <a:t>KISA VADELİ KREDİLER</a:t>
            </a:r>
          </a:p>
        </p:txBody>
      </p:sp>
      <p:sp>
        <p:nvSpPr>
          <p:cNvPr id="7" name="Freeform 6"/>
          <p:cNvSpPr/>
          <p:nvPr/>
        </p:nvSpPr>
        <p:spPr>
          <a:xfrm>
            <a:off x="984250" y="2979738"/>
            <a:ext cx="7175500" cy="1206500"/>
          </a:xfrm>
          <a:custGeom>
            <a:avLst/>
            <a:gdLst>
              <a:gd name="connsiteX0" fmla="*/ 0 w 7175190"/>
              <a:gd name="connsiteY0" fmla="*/ 120618 h 1206180"/>
              <a:gd name="connsiteX1" fmla="*/ 35328 w 7175190"/>
              <a:gd name="connsiteY1" fmla="*/ 35328 h 1206180"/>
              <a:gd name="connsiteX2" fmla="*/ 120618 w 7175190"/>
              <a:gd name="connsiteY2" fmla="*/ 0 h 1206180"/>
              <a:gd name="connsiteX3" fmla="*/ 7054572 w 7175190"/>
              <a:gd name="connsiteY3" fmla="*/ 0 h 1206180"/>
              <a:gd name="connsiteX4" fmla="*/ 7139862 w 7175190"/>
              <a:gd name="connsiteY4" fmla="*/ 35328 h 1206180"/>
              <a:gd name="connsiteX5" fmla="*/ 7175190 w 7175190"/>
              <a:gd name="connsiteY5" fmla="*/ 120618 h 1206180"/>
              <a:gd name="connsiteX6" fmla="*/ 7175190 w 7175190"/>
              <a:gd name="connsiteY6" fmla="*/ 1085562 h 1206180"/>
              <a:gd name="connsiteX7" fmla="*/ 7139862 w 7175190"/>
              <a:gd name="connsiteY7" fmla="*/ 1170852 h 1206180"/>
              <a:gd name="connsiteX8" fmla="*/ 7054572 w 7175190"/>
              <a:gd name="connsiteY8" fmla="*/ 1206180 h 1206180"/>
              <a:gd name="connsiteX9" fmla="*/ 120618 w 7175190"/>
              <a:gd name="connsiteY9" fmla="*/ 1206180 h 1206180"/>
              <a:gd name="connsiteX10" fmla="*/ 35328 w 7175190"/>
              <a:gd name="connsiteY10" fmla="*/ 1170852 h 1206180"/>
              <a:gd name="connsiteX11" fmla="*/ 0 w 7175190"/>
              <a:gd name="connsiteY11" fmla="*/ 1085562 h 1206180"/>
              <a:gd name="connsiteX12" fmla="*/ 0 w 7175190"/>
              <a:gd name="connsiteY12" fmla="*/ 120618 h 1206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175190" h="1206180">
                <a:moveTo>
                  <a:pt x="0" y="120618"/>
                </a:moveTo>
                <a:cubicBezTo>
                  <a:pt x="0" y="88628"/>
                  <a:pt x="12708" y="57948"/>
                  <a:pt x="35328" y="35328"/>
                </a:cubicBezTo>
                <a:cubicBezTo>
                  <a:pt x="57948" y="12708"/>
                  <a:pt x="88628" y="0"/>
                  <a:pt x="120618" y="0"/>
                </a:cubicBezTo>
                <a:lnTo>
                  <a:pt x="7054572" y="0"/>
                </a:lnTo>
                <a:cubicBezTo>
                  <a:pt x="7086562" y="0"/>
                  <a:pt x="7117242" y="12708"/>
                  <a:pt x="7139862" y="35328"/>
                </a:cubicBezTo>
                <a:cubicBezTo>
                  <a:pt x="7162482" y="57948"/>
                  <a:pt x="7175190" y="88628"/>
                  <a:pt x="7175190" y="120618"/>
                </a:cubicBezTo>
                <a:lnTo>
                  <a:pt x="7175190" y="1085562"/>
                </a:lnTo>
                <a:cubicBezTo>
                  <a:pt x="7175190" y="1117552"/>
                  <a:pt x="7162482" y="1148232"/>
                  <a:pt x="7139862" y="1170852"/>
                </a:cubicBezTo>
                <a:cubicBezTo>
                  <a:pt x="7117242" y="1193472"/>
                  <a:pt x="7086562" y="1206180"/>
                  <a:pt x="7054572" y="1206180"/>
                </a:cubicBezTo>
                <a:lnTo>
                  <a:pt x="120618" y="1206180"/>
                </a:lnTo>
                <a:cubicBezTo>
                  <a:pt x="88628" y="1206180"/>
                  <a:pt x="57948" y="1193472"/>
                  <a:pt x="35328" y="1170852"/>
                </a:cubicBezTo>
                <a:cubicBezTo>
                  <a:pt x="12708" y="1148232"/>
                  <a:pt x="0" y="1117552"/>
                  <a:pt x="0" y="1085562"/>
                </a:cubicBezTo>
                <a:lnTo>
                  <a:pt x="0" y="12061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30578" tIns="130578" rIns="1547701" bIns="130579" spcCol="1270" anchor="ctr"/>
          <a:lstStyle/>
          <a:p>
            <a:pPr defTabSz="1111250">
              <a:lnSpc>
                <a:spcPct val="90000"/>
              </a:lnSpc>
              <a:spcAft>
                <a:spcPct val="35000"/>
              </a:spcAft>
              <a:defRPr/>
            </a:pPr>
            <a:r>
              <a:rPr lang="tr-TR" sz="2500" b="1" dirty="0">
                <a:latin typeface="Times New Roman" pitchFamily="18" charset="0"/>
                <a:cs typeface="Times New Roman" pitchFamily="18" charset="0"/>
              </a:rPr>
              <a:t>ORTA UZUN VADELİ KREDİLER</a:t>
            </a:r>
          </a:p>
        </p:txBody>
      </p:sp>
      <p:sp>
        <p:nvSpPr>
          <p:cNvPr id="8" name="Freeform 7"/>
          <p:cNvSpPr/>
          <p:nvPr/>
        </p:nvSpPr>
        <p:spPr>
          <a:xfrm>
            <a:off x="1617663" y="4387850"/>
            <a:ext cx="7175500" cy="1204913"/>
          </a:xfrm>
          <a:custGeom>
            <a:avLst/>
            <a:gdLst>
              <a:gd name="connsiteX0" fmla="*/ 0 w 7175190"/>
              <a:gd name="connsiteY0" fmla="*/ 120618 h 1206180"/>
              <a:gd name="connsiteX1" fmla="*/ 35328 w 7175190"/>
              <a:gd name="connsiteY1" fmla="*/ 35328 h 1206180"/>
              <a:gd name="connsiteX2" fmla="*/ 120618 w 7175190"/>
              <a:gd name="connsiteY2" fmla="*/ 0 h 1206180"/>
              <a:gd name="connsiteX3" fmla="*/ 7054572 w 7175190"/>
              <a:gd name="connsiteY3" fmla="*/ 0 h 1206180"/>
              <a:gd name="connsiteX4" fmla="*/ 7139862 w 7175190"/>
              <a:gd name="connsiteY4" fmla="*/ 35328 h 1206180"/>
              <a:gd name="connsiteX5" fmla="*/ 7175190 w 7175190"/>
              <a:gd name="connsiteY5" fmla="*/ 120618 h 1206180"/>
              <a:gd name="connsiteX6" fmla="*/ 7175190 w 7175190"/>
              <a:gd name="connsiteY6" fmla="*/ 1085562 h 1206180"/>
              <a:gd name="connsiteX7" fmla="*/ 7139862 w 7175190"/>
              <a:gd name="connsiteY7" fmla="*/ 1170852 h 1206180"/>
              <a:gd name="connsiteX8" fmla="*/ 7054572 w 7175190"/>
              <a:gd name="connsiteY8" fmla="*/ 1206180 h 1206180"/>
              <a:gd name="connsiteX9" fmla="*/ 120618 w 7175190"/>
              <a:gd name="connsiteY9" fmla="*/ 1206180 h 1206180"/>
              <a:gd name="connsiteX10" fmla="*/ 35328 w 7175190"/>
              <a:gd name="connsiteY10" fmla="*/ 1170852 h 1206180"/>
              <a:gd name="connsiteX11" fmla="*/ 0 w 7175190"/>
              <a:gd name="connsiteY11" fmla="*/ 1085562 h 1206180"/>
              <a:gd name="connsiteX12" fmla="*/ 0 w 7175190"/>
              <a:gd name="connsiteY12" fmla="*/ 120618 h 1206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175190" h="1206180">
                <a:moveTo>
                  <a:pt x="0" y="120618"/>
                </a:moveTo>
                <a:cubicBezTo>
                  <a:pt x="0" y="88628"/>
                  <a:pt x="12708" y="57948"/>
                  <a:pt x="35328" y="35328"/>
                </a:cubicBezTo>
                <a:cubicBezTo>
                  <a:pt x="57948" y="12708"/>
                  <a:pt x="88628" y="0"/>
                  <a:pt x="120618" y="0"/>
                </a:cubicBezTo>
                <a:lnTo>
                  <a:pt x="7054572" y="0"/>
                </a:lnTo>
                <a:cubicBezTo>
                  <a:pt x="7086562" y="0"/>
                  <a:pt x="7117242" y="12708"/>
                  <a:pt x="7139862" y="35328"/>
                </a:cubicBezTo>
                <a:cubicBezTo>
                  <a:pt x="7162482" y="57948"/>
                  <a:pt x="7175190" y="88628"/>
                  <a:pt x="7175190" y="120618"/>
                </a:cubicBezTo>
                <a:lnTo>
                  <a:pt x="7175190" y="1085562"/>
                </a:lnTo>
                <a:cubicBezTo>
                  <a:pt x="7175190" y="1117552"/>
                  <a:pt x="7162482" y="1148232"/>
                  <a:pt x="7139862" y="1170852"/>
                </a:cubicBezTo>
                <a:cubicBezTo>
                  <a:pt x="7117242" y="1193472"/>
                  <a:pt x="7086562" y="1206180"/>
                  <a:pt x="7054572" y="1206180"/>
                </a:cubicBezTo>
                <a:lnTo>
                  <a:pt x="120618" y="1206180"/>
                </a:lnTo>
                <a:cubicBezTo>
                  <a:pt x="88628" y="1206180"/>
                  <a:pt x="57948" y="1193472"/>
                  <a:pt x="35328" y="1170852"/>
                </a:cubicBezTo>
                <a:cubicBezTo>
                  <a:pt x="12708" y="1148232"/>
                  <a:pt x="0" y="1117552"/>
                  <a:pt x="0" y="1085562"/>
                </a:cubicBezTo>
                <a:lnTo>
                  <a:pt x="0" y="12061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30578" tIns="130578" rIns="1547700" bIns="130579" spcCol="1270" anchor="ctr"/>
          <a:lstStyle/>
          <a:p>
            <a:pPr defTabSz="1111250">
              <a:lnSpc>
                <a:spcPct val="90000"/>
              </a:lnSpc>
              <a:spcAft>
                <a:spcPct val="35000"/>
              </a:spcAft>
              <a:defRPr/>
            </a:pPr>
            <a:r>
              <a:rPr lang="tr-TR" sz="2500" b="1" dirty="0">
                <a:latin typeface="Times New Roman" pitchFamily="18" charset="0"/>
                <a:cs typeface="Times New Roman" pitchFamily="18" charset="0"/>
              </a:rPr>
              <a:t>DÖVİZ KAZANDIRICI HİZMETLER KAPSAMINDAKİ  KREDİLER </a:t>
            </a:r>
          </a:p>
        </p:txBody>
      </p:sp>
      <p:sp>
        <p:nvSpPr>
          <p:cNvPr id="9" name="Freeform 8"/>
          <p:cNvSpPr/>
          <p:nvPr/>
        </p:nvSpPr>
        <p:spPr>
          <a:xfrm>
            <a:off x="6742113" y="2487613"/>
            <a:ext cx="784225" cy="784225"/>
          </a:xfrm>
          <a:custGeom>
            <a:avLst/>
            <a:gdLst>
              <a:gd name="connsiteX0" fmla="*/ 0 w 784017"/>
              <a:gd name="connsiteY0" fmla="*/ 431209 h 784017"/>
              <a:gd name="connsiteX1" fmla="*/ 176404 w 784017"/>
              <a:gd name="connsiteY1" fmla="*/ 431209 h 784017"/>
              <a:gd name="connsiteX2" fmla="*/ 176404 w 784017"/>
              <a:gd name="connsiteY2" fmla="*/ 0 h 784017"/>
              <a:gd name="connsiteX3" fmla="*/ 607613 w 784017"/>
              <a:gd name="connsiteY3" fmla="*/ 0 h 784017"/>
              <a:gd name="connsiteX4" fmla="*/ 607613 w 784017"/>
              <a:gd name="connsiteY4" fmla="*/ 431209 h 784017"/>
              <a:gd name="connsiteX5" fmla="*/ 784017 w 784017"/>
              <a:gd name="connsiteY5" fmla="*/ 431209 h 784017"/>
              <a:gd name="connsiteX6" fmla="*/ 392009 w 784017"/>
              <a:gd name="connsiteY6" fmla="*/ 784017 h 784017"/>
              <a:gd name="connsiteX7" fmla="*/ 0 w 784017"/>
              <a:gd name="connsiteY7" fmla="*/ 431209 h 7840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84017" h="784017">
                <a:moveTo>
                  <a:pt x="0" y="431209"/>
                </a:moveTo>
                <a:lnTo>
                  <a:pt x="176404" y="431209"/>
                </a:lnTo>
                <a:lnTo>
                  <a:pt x="176404" y="0"/>
                </a:lnTo>
                <a:lnTo>
                  <a:pt x="607613" y="0"/>
                </a:lnTo>
                <a:lnTo>
                  <a:pt x="607613" y="431209"/>
                </a:lnTo>
                <a:lnTo>
                  <a:pt x="784017" y="431209"/>
                </a:lnTo>
                <a:lnTo>
                  <a:pt x="392009" y="784017"/>
                </a:lnTo>
                <a:lnTo>
                  <a:pt x="0" y="431209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222124" rIns="222124" bIns="239764" spcCol="1270" anchor="ctr"/>
          <a:lstStyle/>
          <a:p>
            <a:pPr algn="ctr" defTabSz="1600200">
              <a:lnSpc>
                <a:spcPct val="90000"/>
              </a:lnSpc>
              <a:spcAft>
                <a:spcPct val="35000"/>
              </a:spcAft>
              <a:defRPr/>
            </a:pPr>
            <a:endParaRPr lang="tr-TR" sz="3600"/>
          </a:p>
        </p:txBody>
      </p:sp>
      <p:sp>
        <p:nvSpPr>
          <p:cNvPr id="10" name="Freeform 9"/>
          <p:cNvSpPr/>
          <p:nvPr/>
        </p:nvSpPr>
        <p:spPr>
          <a:xfrm>
            <a:off x="7375525" y="3886200"/>
            <a:ext cx="784225" cy="784225"/>
          </a:xfrm>
          <a:custGeom>
            <a:avLst/>
            <a:gdLst>
              <a:gd name="connsiteX0" fmla="*/ 0 w 784017"/>
              <a:gd name="connsiteY0" fmla="*/ 431209 h 784017"/>
              <a:gd name="connsiteX1" fmla="*/ 176404 w 784017"/>
              <a:gd name="connsiteY1" fmla="*/ 431209 h 784017"/>
              <a:gd name="connsiteX2" fmla="*/ 176404 w 784017"/>
              <a:gd name="connsiteY2" fmla="*/ 0 h 784017"/>
              <a:gd name="connsiteX3" fmla="*/ 607613 w 784017"/>
              <a:gd name="connsiteY3" fmla="*/ 0 h 784017"/>
              <a:gd name="connsiteX4" fmla="*/ 607613 w 784017"/>
              <a:gd name="connsiteY4" fmla="*/ 431209 h 784017"/>
              <a:gd name="connsiteX5" fmla="*/ 784017 w 784017"/>
              <a:gd name="connsiteY5" fmla="*/ 431209 h 784017"/>
              <a:gd name="connsiteX6" fmla="*/ 392009 w 784017"/>
              <a:gd name="connsiteY6" fmla="*/ 784017 h 784017"/>
              <a:gd name="connsiteX7" fmla="*/ 0 w 784017"/>
              <a:gd name="connsiteY7" fmla="*/ 431209 h 7840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84017" h="784017">
                <a:moveTo>
                  <a:pt x="0" y="431209"/>
                </a:moveTo>
                <a:lnTo>
                  <a:pt x="176404" y="431209"/>
                </a:lnTo>
                <a:lnTo>
                  <a:pt x="176404" y="0"/>
                </a:lnTo>
                <a:lnTo>
                  <a:pt x="607613" y="0"/>
                </a:lnTo>
                <a:lnTo>
                  <a:pt x="607613" y="431209"/>
                </a:lnTo>
                <a:lnTo>
                  <a:pt x="784017" y="431209"/>
                </a:lnTo>
                <a:lnTo>
                  <a:pt x="392009" y="784017"/>
                </a:lnTo>
                <a:lnTo>
                  <a:pt x="0" y="431209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222124" rIns="222124" bIns="239764" spcCol="1270" anchor="ctr"/>
          <a:lstStyle/>
          <a:p>
            <a:pPr algn="ctr" defTabSz="1600200">
              <a:lnSpc>
                <a:spcPct val="90000"/>
              </a:lnSpc>
              <a:spcAft>
                <a:spcPct val="35000"/>
              </a:spcAft>
              <a:defRPr/>
            </a:pPr>
            <a:endParaRPr lang="tr-TR" sz="3600"/>
          </a:p>
        </p:txBody>
      </p:sp>
      <p:pic>
        <p:nvPicPr>
          <p:cNvPr id="10248" name="Picture 3" descr="20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57600" y="5791200"/>
            <a:ext cx="1800225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53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53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53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56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3.7037E-6 L -0.08594 -0.17199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" y="-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26"/>
          <p:cNvSpPr>
            <a:spLocks noGrp="1"/>
          </p:cNvSpPr>
          <p:nvPr>
            <p:ph type="title"/>
          </p:nvPr>
        </p:nvSpPr>
        <p:spPr>
          <a:xfrm>
            <a:off x="457200" y="628650"/>
            <a:ext cx="8229600" cy="1066800"/>
          </a:xfrm>
        </p:spPr>
        <p:txBody>
          <a:bodyPr/>
          <a:lstStyle/>
          <a:p>
            <a:pPr defTabSz="533400">
              <a:lnSpc>
                <a:spcPct val="90000"/>
              </a:lnSpc>
              <a:spcAft>
                <a:spcPct val="35000"/>
              </a:spcAft>
            </a:pPr>
            <a:r>
              <a:rPr lang="tr-TR" sz="3400" b="1" smtClean="0">
                <a:latin typeface="Times New Roman" pitchFamily="18" charset="0"/>
                <a:cs typeface="Times New Roman" pitchFamily="18" charset="0"/>
              </a:rPr>
              <a:t>Döviz Kazandırıcı Hizmetler Kapsamındaki Krediler</a:t>
            </a:r>
          </a:p>
        </p:txBody>
      </p:sp>
      <p:pic>
        <p:nvPicPr>
          <p:cNvPr id="26627" name="Picture 14" descr="20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57600" y="5791200"/>
            <a:ext cx="1800225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Arc 15"/>
          <p:cNvSpPr/>
          <p:nvPr/>
        </p:nvSpPr>
        <p:spPr>
          <a:xfrm>
            <a:off x="-4953000" y="1752600"/>
            <a:ext cx="7239000" cy="7924800"/>
          </a:xfrm>
          <a:prstGeom prst="arc">
            <a:avLst>
              <a:gd name="adj1" fmla="val 17468211"/>
              <a:gd name="adj2" fmla="val 46928"/>
            </a:avLst>
          </a:prstGeom>
          <a:ln w="76200" cmpd="dbl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17" name="Oval 16"/>
          <p:cNvSpPr/>
          <p:nvPr/>
        </p:nvSpPr>
        <p:spPr>
          <a:xfrm>
            <a:off x="1066800" y="2819400"/>
            <a:ext cx="381000" cy="228600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18" name="Oval 17"/>
          <p:cNvSpPr/>
          <p:nvPr/>
        </p:nvSpPr>
        <p:spPr>
          <a:xfrm>
            <a:off x="1447800" y="3352800"/>
            <a:ext cx="381000" cy="228600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19" name="Oval 18"/>
          <p:cNvSpPr/>
          <p:nvPr/>
        </p:nvSpPr>
        <p:spPr>
          <a:xfrm>
            <a:off x="1752600" y="3962400"/>
            <a:ext cx="381000" cy="228600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20" name="Oval 19"/>
          <p:cNvSpPr/>
          <p:nvPr/>
        </p:nvSpPr>
        <p:spPr>
          <a:xfrm>
            <a:off x="1981200" y="4572000"/>
            <a:ext cx="381000" cy="228600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21" name="Oval 20"/>
          <p:cNvSpPr/>
          <p:nvPr/>
        </p:nvSpPr>
        <p:spPr>
          <a:xfrm>
            <a:off x="2087563" y="5181600"/>
            <a:ext cx="381000" cy="228600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27" name="TextBox 26"/>
          <p:cNvSpPr txBox="1"/>
          <p:nvPr/>
        </p:nvSpPr>
        <p:spPr>
          <a:xfrm>
            <a:off x="1447800" y="2689225"/>
            <a:ext cx="80772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tr-TR" sz="20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YURT DIŞI MÜTEAHHİTLİK HİZMETLERİ KÖPRÜ KREDİSİ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828800" y="3200400"/>
            <a:ext cx="75438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tr-TR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ULUSLARARASI NAKLİYAT PAZARLAMA KREDİSİ 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209800" y="3832225"/>
            <a:ext cx="7086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tr-TR" sz="20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DÖVİZ KAZANDIRICI HİZMETLER KREDİSİ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2362200" y="4495800"/>
            <a:ext cx="67818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tr-TR" sz="20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YURT DIŞI FUAR KATILIM KREDİSİ 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2514600" y="5105400"/>
            <a:ext cx="66294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tr-TR" sz="20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TURİZM KREDİSİ </a:t>
            </a:r>
          </a:p>
        </p:txBody>
      </p:sp>
      <p:sp>
        <p:nvSpPr>
          <p:cNvPr id="43" name="Oval 42"/>
          <p:cNvSpPr/>
          <p:nvPr/>
        </p:nvSpPr>
        <p:spPr>
          <a:xfrm>
            <a:off x="457200" y="2286000"/>
            <a:ext cx="381000" cy="228600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44" name="TextBox 43"/>
          <p:cNvSpPr txBox="1"/>
          <p:nvPr/>
        </p:nvSpPr>
        <p:spPr>
          <a:xfrm>
            <a:off x="990600" y="1981200"/>
            <a:ext cx="853440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tr-TR" sz="20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YURT DIŞI MÜTEAHHİTLİK HİZMETLERİNE YÖNELİK TEMİNAT MEKTUBU PROGRAMI</a:t>
            </a: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0"/>
                            </p:stCondLst>
                            <p:childTnLst>
                              <p:par>
                                <p:cTn id="4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6000"/>
                            </p:stCondLst>
                            <p:childTnLst>
                              <p:par>
                                <p:cTn id="5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0" grpId="0" animBg="1"/>
      <p:bldP spid="21" grpId="0" animBg="1"/>
      <p:bldP spid="27" grpId="0"/>
      <p:bldP spid="28" grpId="0"/>
      <p:bldP spid="29" grpId="0"/>
      <p:bldP spid="41" grpId="0"/>
      <p:bldP spid="42" grpId="0"/>
      <p:bldP spid="43" grpId="0" animBg="1"/>
      <p:bldP spid="4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8" name="Title 26"/>
          <p:cNvSpPr>
            <a:spLocks noGrp="1"/>
          </p:cNvSpPr>
          <p:nvPr>
            <p:ph type="title"/>
          </p:nvPr>
        </p:nvSpPr>
        <p:spPr>
          <a:xfrm>
            <a:off x="457200" y="628650"/>
            <a:ext cx="8229600" cy="1066800"/>
          </a:xfrm>
        </p:spPr>
        <p:txBody>
          <a:bodyPr/>
          <a:lstStyle/>
          <a:p>
            <a:pPr>
              <a:defRPr/>
            </a:pPr>
            <a:r>
              <a:rPr lang="tr-TR" sz="3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3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tr-TR" sz="3000" b="1" dirty="0" smtClean="0">
                <a:latin typeface="Times New Roman" pitchFamily="18" charset="0"/>
                <a:cs typeface="Times New Roman" pitchFamily="18" charset="0"/>
              </a:rPr>
              <a:t>Yurt Dışı Müteahhitlik Hizmetlerine Yönelik Teminat Mektubu Programı</a:t>
            </a:r>
            <a:r>
              <a:rPr lang="tr-TR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tr-TR" sz="3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7651" name="Picture 14" descr="20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57600" y="5791200"/>
            <a:ext cx="1800225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Arc 15"/>
          <p:cNvSpPr/>
          <p:nvPr/>
        </p:nvSpPr>
        <p:spPr>
          <a:xfrm>
            <a:off x="-4953000" y="1905000"/>
            <a:ext cx="7239000" cy="7543800"/>
          </a:xfrm>
          <a:prstGeom prst="arc">
            <a:avLst>
              <a:gd name="adj1" fmla="val 17407749"/>
              <a:gd name="adj2" fmla="val 46928"/>
            </a:avLst>
          </a:prstGeom>
          <a:ln w="76200" cmpd="dbl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17" name="Oval 16"/>
          <p:cNvSpPr/>
          <p:nvPr/>
        </p:nvSpPr>
        <p:spPr>
          <a:xfrm>
            <a:off x="354013" y="2339975"/>
            <a:ext cx="381000" cy="228600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18" name="Oval 17"/>
          <p:cNvSpPr/>
          <p:nvPr/>
        </p:nvSpPr>
        <p:spPr>
          <a:xfrm>
            <a:off x="1028700" y="2895600"/>
            <a:ext cx="381000" cy="228600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19" name="Oval 18"/>
          <p:cNvSpPr/>
          <p:nvPr/>
        </p:nvSpPr>
        <p:spPr>
          <a:xfrm>
            <a:off x="1508125" y="3505200"/>
            <a:ext cx="381000" cy="228600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20" name="Oval 19"/>
          <p:cNvSpPr/>
          <p:nvPr/>
        </p:nvSpPr>
        <p:spPr>
          <a:xfrm>
            <a:off x="1866900" y="4191000"/>
            <a:ext cx="381000" cy="228600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21" name="Oval 20"/>
          <p:cNvSpPr/>
          <p:nvPr/>
        </p:nvSpPr>
        <p:spPr>
          <a:xfrm>
            <a:off x="2052638" y="4953000"/>
            <a:ext cx="381000" cy="228600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27" name="TextBox 26"/>
          <p:cNvSpPr txBox="1"/>
          <p:nvPr/>
        </p:nvSpPr>
        <p:spPr>
          <a:xfrm>
            <a:off x="1066800" y="2209800"/>
            <a:ext cx="8077200" cy="415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tr-TR" sz="21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Müteahhitlik sektöründe faaliyet gösteren firmalara yönelik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600200" y="2819400"/>
            <a:ext cx="7543800" cy="415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tr-TR" sz="21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Yurt dışında üstlenilen projeler için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057400" y="3440113"/>
            <a:ext cx="7086600" cy="3825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533400">
              <a:lnSpc>
                <a:spcPct val="90000"/>
              </a:lnSpc>
              <a:spcAft>
                <a:spcPct val="35000"/>
              </a:spcAft>
              <a:defRPr/>
            </a:pPr>
            <a:r>
              <a:rPr lang="tr-TR" sz="21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Teminat Limiti 25 milyon ABD Doları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2362200" y="4114800"/>
            <a:ext cx="6781800" cy="4302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tr-TR" sz="2100" b="1" u="sng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%0,5 (Binde Beş)</a:t>
            </a:r>
            <a:r>
              <a:rPr lang="tr-TR" sz="21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1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Komisyon Oranı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2514600" y="4718050"/>
            <a:ext cx="6629400" cy="739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defRPr/>
            </a:pPr>
            <a:r>
              <a:rPr lang="tr-TR" sz="21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Türk bankalarının Türk </a:t>
            </a:r>
            <a:r>
              <a:rPr lang="tr-TR" sz="21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Eximbank'a</a:t>
            </a:r>
            <a:r>
              <a:rPr lang="tr-TR" sz="21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muhatap </a:t>
            </a:r>
            <a:r>
              <a:rPr lang="tr-TR" sz="21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kontrgarantileri</a:t>
            </a:r>
            <a:r>
              <a:rPr lang="tr-TR" sz="21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karşılığında </a:t>
            </a: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0"/>
                            </p:stCondLst>
                            <p:childTnLst>
                              <p:par>
                                <p:cTn id="4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0" grpId="0" animBg="1"/>
      <p:bldP spid="21" grpId="0" animBg="1"/>
      <p:bldP spid="27" grpId="0"/>
      <p:bldP spid="28" grpId="0"/>
      <p:bldP spid="29" grpId="0"/>
      <p:bldP spid="41" grpId="0"/>
      <p:bldP spid="4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26"/>
          <p:cNvSpPr>
            <a:spLocks noGrp="1"/>
          </p:cNvSpPr>
          <p:nvPr>
            <p:ph type="title"/>
          </p:nvPr>
        </p:nvSpPr>
        <p:spPr>
          <a:xfrm>
            <a:off x="457200" y="628650"/>
            <a:ext cx="8229600" cy="1066800"/>
          </a:xfrm>
        </p:spPr>
        <p:txBody>
          <a:bodyPr/>
          <a:lstStyle/>
          <a:p>
            <a:r>
              <a:rPr lang="tr-TR" sz="3000" b="1" smtClean="0">
                <a:latin typeface="Times New Roman" pitchFamily="18" charset="0"/>
                <a:cs typeface="Times New Roman" pitchFamily="18" charset="0"/>
              </a:rPr>
              <a:t>Yurt Dışı Müteahhitlik Hizmetleri Köprü Kredisi</a:t>
            </a:r>
          </a:p>
        </p:txBody>
      </p:sp>
      <p:pic>
        <p:nvPicPr>
          <p:cNvPr id="28675" name="Picture 14" descr="20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57600" y="5791200"/>
            <a:ext cx="1800225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Arc 15"/>
          <p:cNvSpPr/>
          <p:nvPr/>
        </p:nvSpPr>
        <p:spPr>
          <a:xfrm>
            <a:off x="-4953000" y="1905000"/>
            <a:ext cx="7239000" cy="7543800"/>
          </a:xfrm>
          <a:prstGeom prst="arc">
            <a:avLst>
              <a:gd name="adj1" fmla="val 17407749"/>
              <a:gd name="adj2" fmla="val 46928"/>
            </a:avLst>
          </a:prstGeom>
          <a:ln w="76200" cmpd="dbl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17" name="Oval 16"/>
          <p:cNvSpPr/>
          <p:nvPr/>
        </p:nvSpPr>
        <p:spPr>
          <a:xfrm>
            <a:off x="354013" y="2339975"/>
            <a:ext cx="381000" cy="228600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18" name="Oval 17"/>
          <p:cNvSpPr/>
          <p:nvPr/>
        </p:nvSpPr>
        <p:spPr>
          <a:xfrm>
            <a:off x="1028700" y="2895600"/>
            <a:ext cx="381000" cy="228600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19" name="Oval 18"/>
          <p:cNvSpPr/>
          <p:nvPr/>
        </p:nvSpPr>
        <p:spPr>
          <a:xfrm>
            <a:off x="1508125" y="3505200"/>
            <a:ext cx="381000" cy="228600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20" name="Oval 19"/>
          <p:cNvSpPr/>
          <p:nvPr/>
        </p:nvSpPr>
        <p:spPr>
          <a:xfrm>
            <a:off x="1866900" y="4191000"/>
            <a:ext cx="381000" cy="228600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21" name="Oval 20"/>
          <p:cNvSpPr/>
          <p:nvPr/>
        </p:nvSpPr>
        <p:spPr>
          <a:xfrm>
            <a:off x="2052638" y="4953000"/>
            <a:ext cx="381000" cy="228600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27" name="TextBox 26"/>
          <p:cNvSpPr txBox="1"/>
          <p:nvPr/>
        </p:nvSpPr>
        <p:spPr>
          <a:xfrm>
            <a:off x="1066800" y="2209800"/>
            <a:ext cx="8077200" cy="415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tr-TR" sz="21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Müteahhitlik sektöründe faaliyet gösteren firmalara yönelik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600200" y="2819400"/>
            <a:ext cx="7543800" cy="4302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tr-TR" sz="21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2008  Sonrasında </a:t>
            </a:r>
            <a:r>
              <a:rPr lang="tr-TR" sz="21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tahsil edilemeyen alacakları için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057400" y="3440113"/>
            <a:ext cx="7086600" cy="3825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533400">
              <a:lnSpc>
                <a:spcPct val="90000"/>
              </a:lnSpc>
              <a:spcAft>
                <a:spcPct val="35000"/>
              </a:spcAft>
              <a:defRPr/>
            </a:pPr>
            <a:r>
              <a:rPr lang="tr-TR" sz="21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Firma limiti 25 milyon ABD Doları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2362200" y="4114800"/>
            <a:ext cx="6781800" cy="4302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tr-TR" sz="21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720 güne kadar vadeli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2514600" y="4718050"/>
            <a:ext cx="6629400" cy="739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defRPr/>
            </a:pPr>
            <a:r>
              <a:rPr lang="tr-TR" sz="21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Banka Teminat Mektubu, KGF Kefaleti ve/veya Devlet İç ve Dış Borçlanma Senetleri ile Teminatlandırma</a:t>
            </a: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0"/>
                            </p:stCondLst>
                            <p:childTnLst>
                              <p:par>
                                <p:cTn id="4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0" grpId="0" animBg="1"/>
      <p:bldP spid="21" grpId="0" animBg="1"/>
      <p:bldP spid="27" grpId="0"/>
      <p:bldP spid="28" grpId="0"/>
      <p:bldP spid="29" grpId="0"/>
      <p:bldP spid="41" grpId="0"/>
      <p:bldP spid="4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26"/>
          <p:cNvSpPr>
            <a:spLocks noGrp="1"/>
          </p:cNvSpPr>
          <p:nvPr>
            <p:ph type="title"/>
          </p:nvPr>
        </p:nvSpPr>
        <p:spPr>
          <a:xfrm>
            <a:off x="457200" y="628650"/>
            <a:ext cx="8229600" cy="1066800"/>
          </a:xfrm>
        </p:spPr>
        <p:txBody>
          <a:bodyPr/>
          <a:lstStyle/>
          <a:p>
            <a:r>
              <a:rPr lang="tr-TR" sz="3000" b="1" smtClean="0">
                <a:latin typeface="Times New Roman" pitchFamily="18" charset="0"/>
                <a:cs typeface="Times New Roman" pitchFamily="18" charset="0"/>
              </a:rPr>
              <a:t>Uluslararası Nakliyat Pazarlama Kredisi </a:t>
            </a:r>
          </a:p>
        </p:txBody>
      </p:sp>
      <p:pic>
        <p:nvPicPr>
          <p:cNvPr id="29699" name="Picture 14" descr="20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57600" y="5791200"/>
            <a:ext cx="1800225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Arc 15"/>
          <p:cNvSpPr/>
          <p:nvPr/>
        </p:nvSpPr>
        <p:spPr>
          <a:xfrm>
            <a:off x="-4953000" y="1905000"/>
            <a:ext cx="7239000" cy="7543800"/>
          </a:xfrm>
          <a:prstGeom prst="arc">
            <a:avLst>
              <a:gd name="adj1" fmla="val 17407749"/>
              <a:gd name="adj2" fmla="val 46928"/>
            </a:avLst>
          </a:prstGeom>
          <a:ln w="76200" cmpd="dbl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17" name="Oval 16"/>
          <p:cNvSpPr/>
          <p:nvPr/>
        </p:nvSpPr>
        <p:spPr>
          <a:xfrm>
            <a:off x="354013" y="2339975"/>
            <a:ext cx="381000" cy="228600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18" name="Oval 17"/>
          <p:cNvSpPr/>
          <p:nvPr/>
        </p:nvSpPr>
        <p:spPr>
          <a:xfrm>
            <a:off x="1028700" y="2895600"/>
            <a:ext cx="381000" cy="228600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19" name="Oval 18"/>
          <p:cNvSpPr/>
          <p:nvPr/>
        </p:nvSpPr>
        <p:spPr>
          <a:xfrm>
            <a:off x="1508125" y="3505200"/>
            <a:ext cx="381000" cy="228600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20" name="Oval 19"/>
          <p:cNvSpPr/>
          <p:nvPr/>
        </p:nvSpPr>
        <p:spPr>
          <a:xfrm>
            <a:off x="1866900" y="4191000"/>
            <a:ext cx="381000" cy="228600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21" name="Oval 20"/>
          <p:cNvSpPr/>
          <p:nvPr/>
        </p:nvSpPr>
        <p:spPr>
          <a:xfrm>
            <a:off x="2052638" y="4953000"/>
            <a:ext cx="381000" cy="228600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27" name="TextBox 26"/>
          <p:cNvSpPr txBox="1"/>
          <p:nvPr/>
        </p:nvSpPr>
        <p:spPr>
          <a:xfrm>
            <a:off x="1066800" y="2209800"/>
            <a:ext cx="8077200" cy="415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tr-TR" sz="21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Karayolu, Denizyolu ve Havayolu taşımacılık hizmetleri finansmanı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600200" y="2819400"/>
            <a:ext cx="7543800" cy="3825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533400">
              <a:lnSpc>
                <a:spcPct val="90000"/>
              </a:lnSpc>
              <a:spcAft>
                <a:spcPct val="35000"/>
              </a:spcAft>
              <a:defRPr/>
            </a:pPr>
            <a:r>
              <a:rPr lang="tr-TR" sz="21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Firma limiti 25 milyon ABD Doları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057400" y="3440113"/>
            <a:ext cx="7086600" cy="415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tr-TR" sz="21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360 </a:t>
            </a:r>
            <a:r>
              <a:rPr lang="tr-TR" sz="21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güne kadar vadeli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2362200" y="4114800"/>
            <a:ext cx="6781800" cy="415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tr-TR" sz="21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Kredi vadesi içerisinde uluslararası navlun hizmeti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2514600" y="4718050"/>
            <a:ext cx="6629400" cy="739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defRPr/>
            </a:pPr>
            <a:r>
              <a:rPr lang="tr-TR" sz="21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Banka Teminat Mektubu, KGF Kefaleti ve/veya Devlet İç ve Dış Borçlanma Senetleri ile Teminatlandırma</a:t>
            </a: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0"/>
                            </p:stCondLst>
                            <p:childTnLst>
                              <p:par>
                                <p:cTn id="4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0" grpId="0" animBg="1"/>
      <p:bldP spid="21" grpId="0" animBg="1"/>
      <p:bldP spid="27" grpId="0"/>
      <p:bldP spid="28" grpId="0"/>
      <p:bldP spid="29" grpId="0"/>
      <p:bldP spid="41" grpId="0"/>
      <p:bldP spid="4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8" name="Title 26"/>
          <p:cNvSpPr>
            <a:spLocks noGrp="1"/>
          </p:cNvSpPr>
          <p:nvPr>
            <p:ph type="title"/>
          </p:nvPr>
        </p:nvSpPr>
        <p:spPr>
          <a:xfrm>
            <a:off x="457200" y="628650"/>
            <a:ext cx="8229600" cy="1066800"/>
          </a:xfrm>
        </p:spPr>
        <p:txBody>
          <a:bodyPr/>
          <a:lstStyle/>
          <a:p>
            <a:pPr>
              <a:defRPr/>
            </a:pPr>
            <a:r>
              <a:rPr lang="tr-TR" sz="3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3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tr-TR" sz="3000" b="1" dirty="0" smtClean="0">
                <a:latin typeface="Times New Roman" pitchFamily="18" charset="0"/>
                <a:cs typeface="Times New Roman" pitchFamily="18" charset="0"/>
              </a:rPr>
              <a:t>Döviz Kazandırıcı Hizmetler Kredisi</a:t>
            </a:r>
            <a:r>
              <a:rPr lang="tr-TR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tr-TR" sz="3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23" name="Picture 14" descr="20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57600" y="5791200"/>
            <a:ext cx="1800225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Arc 15"/>
          <p:cNvSpPr/>
          <p:nvPr/>
        </p:nvSpPr>
        <p:spPr>
          <a:xfrm>
            <a:off x="-4953000" y="1905000"/>
            <a:ext cx="7239000" cy="7543800"/>
          </a:xfrm>
          <a:prstGeom prst="arc">
            <a:avLst>
              <a:gd name="adj1" fmla="val 17407749"/>
              <a:gd name="adj2" fmla="val 46928"/>
            </a:avLst>
          </a:prstGeom>
          <a:ln w="76200" cmpd="dbl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17" name="Oval 16"/>
          <p:cNvSpPr/>
          <p:nvPr/>
        </p:nvSpPr>
        <p:spPr>
          <a:xfrm>
            <a:off x="354013" y="2339975"/>
            <a:ext cx="381000" cy="228600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18" name="Oval 17"/>
          <p:cNvSpPr/>
          <p:nvPr/>
        </p:nvSpPr>
        <p:spPr>
          <a:xfrm>
            <a:off x="1028700" y="2895600"/>
            <a:ext cx="381000" cy="228600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19" name="Oval 18"/>
          <p:cNvSpPr/>
          <p:nvPr/>
        </p:nvSpPr>
        <p:spPr>
          <a:xfrm>
            <a:off x="1508125" y="3505200"/>
            <a:ext cx="381000" cy="228600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20" name="Oval 19"/>
          <p:cNvSpPr/>
          <p:nvPr/>
        </p:nvSpPr>
        <p:spPr>
          <a:xfrm>
            <a:off x="1866900" y="4191000"/>
            <a:ext cx="381000" cy="228600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21" name="Oval 20"/>
          <p:cNvSpPr/>
          <p:nvPr/>
        </p:nvSpPr>
        <p:spPr>
          <a:xfrm>
            <a:off x="2052638" y="4953000"/>
            <a:ext cx="381000" cy="228600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27" name="TextBox 26"/>
          <p:cNvSpPr txBox="1"/>
          <p:nvPr/>
        </p:nvSpPr>
        <p:spPr>
          <a:xfrm>
            <a:off x="1066800" y="2051050"/>
            <a:ext cx="8077200" cy="739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tr-TR" sz="21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Müteahhitlik, müşavirlik, yazılım projelendirme ve mühendislik vb. kapsamında hizmetlere yönelik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600200" y="2819400"/>
            <a:ext cx="7543800" cy="3825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533400">
              <a:lnSpc>
                <a:spcPct val="90000"/>
              </a:lnSpc>
              <a:spcAft>
                <a:spcPct val="35000"/>
              </a:spcAft>
              <a:defRPr/>
            </a:pPr>
            <a:r>
              <a:rPr lang="tr-TR" sz="21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Vergi, Resim ve Harç İstisnası Belgesi kapsamında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057400" y="3440113"/>
            <a:ext cx="7086600" cy="3825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533400">
              <a:lnSpc>
                <a:spcPct val="90000"/>
              </a:lnSpc>
              <a:spcAft>
                <a:spcPct val="35000"/>
              </a:spcAft>
              <a:defRPr/>
            </a:pPr>
            <a:r>
              <a:rPr lang="tr-TR" sz="21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Firma limiti 25 milyon ABD Doları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2362200" y="4114800"/>
            <a:ext cx="6781800" cy="415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tr-TR" sz="21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720 güne kadar vadeli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2514600" y="4718050"/>
            <a:ext cx="6629400" cy="739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defRPr/>
            </a:pPr>
            <a:r>
              <a:rPr lang="tr-TR" sz="21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Banka Teminat Mektubu, KGF Kefaleti ve/veya Devlet İç ve Dış Borçlanma Senetleri ile Teminatlandırma</a:t>
            </a: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0"/>
                            </p:stCondLst>
                            <p:childTnLst>
                              <p:par>
                                <p:cTn id="4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0" grpId="0" animBg="1"/>
      <p:bldP spid="21" grpId="0" animBg="1"/>
      <p:bldP spid="27" grpId="0"/>
      <p:bldP spid="28" grpId="0"/>
      <p:bldP spid="29" grpId="0"/>
      <p:bldP spid="41" grpId="0"/>
      <p:bldP spid="4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57200" y="615950"/>
            <a:ext cx="8229600" cy="1066800"/>
          </a:xfrm>
        </p:spPr>
        <p:txBody>
          <a:bodyPr/>
          <a:lstStyle/>
          <a:p>
            <a:pPr eaLnBrk="1" hangingPunct="1"/>
            <a:r>
              <a:rPr lang="tr-TR" b="1" smtClean="0">
                <a:latin typeface="Times New Roman" pitchFamily="18" charset="0"/>
                <a:cs typeface="Times New Roman" pitchFamily="18" charset="0"/>
              </a:rPr>
              <a:t>Amaç</a:t>
            </a:r>
          </a:p>
        </p:txBody>
      </p:sp>
      <p:pic>
        <p:nvPicPr>
          <p:cNvPr id="8195" name="Picture 14" descr="20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57600" y="5791200"/>
            <a:ext cx="1800225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2" name="Diagram 11"/>
          <p:cNvGraphicFramePr/>
          <p:nvPr/>
        </p:nvGraphicFramePr>
        <p:xfrm>
          <a:off x="1041125" y="1768064"/>
          <a:ext cx="7083700" cy="34897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3E13115A-E4AF-47A3-B402-CEA5F51437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2">
                                            <p:graphicEl>
                                              <a:dgm id="{3E13115A-E4AF-47A3-B402-CEA5F51437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2">
                                            <p:graphicEl>
                                              <a:dgm id="{3E13115A-E4AF-47A3-B402-CEA5F51437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5606A1DB-31E4-44A7-8379-81B4F2A836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2">
                                            <p:graphicEl>
                                              <a:dgm id="{5606A1DB-31E4-44A7-8379-81B4F2A836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2">
                                            <p:graphicEl>
                                              <a:dgm id="{5606A1DB-31E4-44A7-8379-81B4F2A836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A6DE422B-4010-4B60-8C3B-D4BA0BF6A2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12">
                                            <p:graphicEl>
                                              <a:dgm id="{A6DE422B-4010-4B60-8C3B-D4BA0BF6A2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12">
                                            <p:graphicEl>
                                              <a:dgm id="{A6DE422B-4010-4B60-8C3B-D4BA0BF6A2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3FAAF01E-BD7B-4AC6-B825-442D8D1542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12">
                                            <p:graphicEl>
                                              <a:dgm id="{3FAAF01E-BD7B-4AC6-B825-442D8D1542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12">
                                            <p:graphicEl>
                                              <a:dgm id="{3FAAF01E-BD7B-4AC6-B825-442D8D1542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1BB50A34-1EF1-4113-9103-F722DE9666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12">
                                            <p:graphicEl>
                                              <a:dgm id="{1BB50A34-1EF1-4113-9103-F722DE9666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12">
                                            <p:graphicEl>
                                              <a:dgm id="{1BB50A34-1EF1-4113-9103-F722DE9666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2" grpId="0">
        <p:bldSub>
          <a:bldDgm bld="one"/>
        </p:bldSub>
      </p:bldGraphic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8" name="Title 26"/>
          <p:cNvSpPr>
            <a:spLocks noGrp="1"/>
          </p:cNvSpPr>
          <p:nvPr>
            <p:ph type="title"/>
          </p:nvPr>
        </p:nvSpPr>
        <p:spPr>
          <a:xfrm>
            <a:off x="457200" y="628650"/>
            <a:ext cx="8229600" cy="1066800"/>
          </a:xfrm>
        </p:spPr>
        <p:txBody>
          <a:bodyPr/>
          <a:lstStyle/>
          <a:p>
            <a:pPr>
              <a:defRPr/>
            </a:pPr>
            <a:r>
              <a:rPr lang="tr-TR" sz="3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3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tr-TR" sz="3000" b="1" dirty="0" smtClean="0">
                <a:latin typeface="Times New Roman" pitchFamily="18" charset="0"/>
                <a:cs typeface="Times New Roman" pitchFamily="18" charset="0"/>
              </a:rPr>
              <a:t>Yurt Dışı Fuar Katılım Kredisi </a:t>
            </a:r>
            <a:r>
              <a:rPr lang="tr-TR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tr-TR" sz="3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1747" name="Picture 14" descr="20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57600" y="5791200"/>
            <a:ext cx="1800225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Arc 15"/>
          <p:cNvSpPr/>
          <p:nvPr/>
        </p:nvSpPr>
        <p:spPr>
          <a:xfrm>
            <a:off x="-4953000" y="1905000"/>
            <a:ext cx="7239000" cy="7543800"/>
          </a:xfrm>
          <a:prstGeom prst="arc">
            <a:avLst>
              <a:gd name="adj1" fmla="val 17407749"/>
              <a:gd name="adj2" fmla="val 46928"/>
            </a:avLst>
          </a:prstGeom>
          <a:ln w="76200" cmpd="dbl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17" name="Oval 16"/>
          <p:cNvSpPr/>
          <p:nvPr/>
        </p:nvSpPr>
        <p:spPr>
          <a:xfrm>
            <a:off x="354013" y="2339975"/>
            <a:ext cx="381000" cy="228600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18" name="Oval 17"/>
          <p:cNvSpPr/>
          <p:nvPr/>
        </p:nvSpPr>
        <p:spPr>
          <a:xfrm>
            <a:off x="1028700" y="2895600"/>
            <a:ext cx="381000" cy="228600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19" name="Oval 18"/>
          <p:cNvSpPr/>
          <p:nvPr/>
        </p:nvSpPr>
        <p:spPr>
          <a:xfrm>
            <a:off x="1508125" y="3505200"/>
            <a:ext cx="381000" cy="228600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20" name="Oval 19"/>
          <p:cNvSpPr/>
          <p:nvPr/>
        </p:nvSpPr>
        <p:spPr>
          <a:xfrm>
            <a:off x="1866900" y="4191000"/>
            <a:ext cx="381000" cy="228600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21" name="Oval 20"/>
          <p:cNvSpPr/>
          <p:nvPr/>
        </p:nvSpPr>
        <p:spPr>
          <a:xfrm>
            <a:off x="2052638" y="4953000"/>
            <a:ext cx="381000" cy="228600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27" name="TextBox 26"/>
          <p:cNvSpPr txBox="1"/>
          <p:nvPr/>
        </p:nvSpPr>
        <p:spPr>
          <a:xfrm>
            <a:off x="1066800" y="2232025"/>
            <a:ext cx="8077200" cy="415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tr-TR" sz="21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Fuar organizasyonu ve katılım harcamalarının finansmanına yönelik 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600200" y="2819400"/>
            <a:ext cx="7543800" cy="3825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533400">
              <a:lnSpc>
                <a:spcPct val="90000"/>
              </a:lnSpc>
              <a:spcAft>
                <a:spcPct val="35000"/>
              </a:spcAft>
              <a:defRPr/>
            </a:pPr>
            <a:r>
              <a:rPr lang="tr-TR" sz="21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Katılımcı harcamalarının %80’i, Organizatörlerin ise %30’u 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057400" y="3440113"/>
            <a:ext cx="7086600" cy="3825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533400">
              <a:lnSpc>
                <a:spcPct val="90000"/>
              </a:lnSpc>
              <a:spcAft>
                <a:spcPct val="35000"/>
              </a:spcAft>
              <a:defRPr/>
            </a:pPr>
            <a:r>
              <a:rPr lang="tr-TR" sz="21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Firma limiti 2 milyon TL’ye kadar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2362200" y="4114800"/>
            <a:ext cx="6781800" cy="415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tr-TR" sz="21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360 </a:t>
            </a:r>
            <a:r>
              <a:rPr lang="tr-TR" sz="21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güne kadar vadeli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2514600" y="4718050"/>
            <a:ext cx="6629400" cy="1062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defRPr/>
            </a:pPr>
            <a:r>
              <a:rPr lang="tr-TR" sz="21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Banka Teminat Mektubu, KGF Kefaleti, Devlet İç ve Dış Borçlanma Senetleri ve/veya DFİF alacaklarının temliki ile Teminatlandırma</a:t>
            </a: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0"/>
                            </p:stCondLst>
                            <p:childTnLst>
                              <p:par>
                                <p:cTn id="4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0" grpId="0" animBg="1"/>
      <p:bldP spid="21" grpId="0" animBg="1"/>
      <p:bldP spid="27" grpId="0"/>
      <p:bldP spid="28" grpId="0"/>
      <p:bldP spid="29" grpId="0"/>
      <p:bldP spid="41" grpId="0"/>
      <p:bldP spid="42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26"/>
          <p:cNvSpPr>
            <a:spLocks noGrp="1"/>
          </p:cNvSpPr>
          <p:nvPr>
            <p:ph type="title"/>
          </p:nvPr>
        </p:nvSpPr>
        <p:spPr>
          <a:xfrm>
            <a:off x="457200" y="628650"/>
            <a:ext cx="8229600" cy="1066800"/>
          </a:xfrm>
        </p:spPr>
        <p:txBody>
          <a:bodyPr/>
          <a:lstStyle/>
          <a:p>
            <a:r>
              <a:rPr lang="tr-TR" sz="3000" b="1" smtClean="0">
                <a:latin typeface="Times New Roman" pitchFamily="18" charset="0"/>
                <a:cs typeface="Times New Roman" pitchFamily="18" charset="0"/>
              </a:rPr>
              <a:t>Turizm Kredisi </a:t>
            </a:r>
          </a:p>
        </p:txBody>
      </p:sp>
      <p:pic>
        <p:nvPicPr>
          <p:cNvPr id="32771" name="Picture 14" descr="20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57600" y="5791200"/>
            <a:ext cx="1800225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Arc 15"/>
          <p:cNvSpPr/>
          <p:nvPr/>
        </p:nvSpPr>
        <p:spPr>
          <a:xfrm>
            <a:off x="-4953000" y="1905000"/>
            <a:ext cx="7239000" cy="7543800"/>
          </a:xfrm>
          <a:prstGeom prst="arc">
            <a:avLst>
              <a:gd name="adj1" fmla="val 17407749"/>
              <a:gd name="adj2" fmla="val 46928"/>
            </a:avLst>
          </a:prstGeom>
          <a:ln w="76200" cmpd="dbl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17" name="Oval 16"/>
          <p:cNvSpPr/>
          <p:nvPr/>
        </p:nvSpPr>
        <p:spPr>
          <a:xfrm>
            <a:off x="354013" y="2339975"/>
            <a:ext cx="381000" cy="228600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18" name="Oval 17"/>
          <p:cNvSpPr/>
          <p:nvPr/>
        </p:nvSpPr>
        <p:spPr>
          <a:xfrm>
            <a:off x="1028700" y="2895600"/>
            <a:ext cx="381000" cy="228600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19" name="Oval 18"/>
          <p:cNvSpPr/>
          <p:nvPr/>
        </p:nvSpPr>
        <p:spPr>
          <a:xfrm>
            <a:off x="1508125" y="3505200"/>
            <a:ext cx="381000" cy="228600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20" name="Oval 19"/>
          <p:cNvSpPr/>
          <p:nvPr/>
        </p:nvSpPr>
        <p:spPr>
          <a:xfrm>
            <a:off x="1866900" y="4191000"/>
            <a:ext cx="381000" cy="228600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21" name="Oval 20"/>
          <p:cNvSpPr/>
          <p:nvPr/>
        </p:nvSpPr>
        <p:spPr>
          <a:xfrm>
            <a:off x="2052638" y="4953000"/>
            <a:ext cx="381000" cy="228600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27" name="TextBox 26"/>
          <p:cNvSpPr txBox="1"/>
          <p:nvPr/>
        </p:nvSpPr>
        <p:spPr>
          <a:xfrm>
            <a:off x="1066800" y="2219325"/>
            <a:ext cx="8077200" cy="415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tr-TR" sz="21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Turizm hizmetlerinin finansmanına yönelik 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600200" y="2819400"/>
            <a:ext cx="7543800" cy="3825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533400">
              <a:lnSpc>
                <a:spcPct val="90000"/>
              </a:lnSpc>
              <a:spcAft>
                <a:spcPct val="35000"/>
              </a:spcAft>
              <a:defRPr/>
            </a:pPr>
            <a:r>
              <a:rPr lang="tr-TR" sz="21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Firma limiti 25 milyon ABD Doları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057400" y="3440113"/>
            <a:ext cx="7086600" cy="415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tr-TR" sz="21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360 </a:t>
            </a:r>
            <a:r>
              <a:rPr lang="tr-TR" sz="21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güne kadar vadeli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2362200" y="3922713"/>
            <a:ext cx="6781800" cy="7381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tr-TR" sz="21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Turistlere verilen turizm hizmetlerine ilişkin faturalar karşılığında 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2514600" y="4718050"/>
            <a:ext cx="6629400" cy="739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defRPr/>
            </a:pPr>
            <a:r>
              <a:rPr lang="tr-TR" sz="21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Banka Teminat Mektubu, KGF Kefaleti ve/veya Devlet İç ve Dış Borçlanma Senetleri ile Teminatlandırma</a:t>
            </a: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0"/>
                            </p:stCondLst>
                            <p:childTnLst>
                              <p:par>
                                <p:cTn id="4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0" grpId="0" animBg="1"/>
      <p:bldP spid="21" grpId="0" animBg="1"/>
      <p:bldP spid="27" grpId="0"/>
      <p:bldP spid="28" grpId="0"/>
      <p:bldP spid="29" grpId="0"/>
      <p:bldP spid="41" grpId="0"/>
      <p:bldP spid="42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26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/>
          <a:lstStyle/>
          <a:p>
            <a:r>
              <a:rPr lang="tr-TR" sz="3200" b="1" dirty="0" smtClean="0">
                <a:latin typeface="Times New Roman" pitchFamily="18" charset="0"/>
                <a:cs typeface="Times New Roman" pitchFamily="18" charset="0"/>
              </a:rPr>
              <a:t>Kredilerimizin Bölgesel ve Sektörel Dağılım</a:t>
            </a:r>
          </a:p>
        </p:txBody>
      </p:sp>
      <p:pic>
        <p:nvPicPr>
          <p:cNvPr id="49155" name="Picture 14" descr="20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71888" y="5791200"/>
            <a:ext cx="1800225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89"/>
          <p:cNvGrpSpPr>
            <a:grpSpLocks/>
          </p:cNvGrpSpPr>
          <p:nvPr/>
        </p:nvGrpSpPr>
        <p:grpSpPr bwMode="auto">
          <a:xfrm>
            <a:off x="1678718" y="2260600"/>
            <a:ext cx="2028083" cy="2592388"/>
            <a:chOff x="1798638" y="2260593"/>
            <a:chExt cx="2028154" cy="2592395"/>
          </a:xfrm>
        </p:grpSpPr>
        <p:sp>
          <p:nvSpPr>
            <p:cNvPr id="49240" name="Freeform 21"/>
            <p:cNvSpPr>
              <a:spLocks/>
            </p:cNvSpPr>
            <p:nvPr/>
          </p:nvSpPr>
          <p:spPr bwMode="auto">
            <a:xfrm>
              <a:off x="1798638" y="2865438"/>
              <a:ext cx="996950" cy="1987550"/>
            </a:xfrm>
            <a:custGeom>
              <a:avLst/>
              <a:gdLst>
                <a:gd name="T0" fmla="*/ 0 w 5216"/>
                <a:gd name="T1" fmla="*/ 0 h 10415"/>
                <a:gd name="T2" fmla="*/ 2147483647 w 5216"/>
                <a:gd name="T3" fmla="*/ 2147483647 h 10415"/>
                <a:gd name="T4" fmla="*/ 2147483647 w 5216"/>
                <a:gd name="T5" fmla="*/ 2147483647 h 10415"/>
                <a:gd name="T6" fmla="*/ 2147483647 w 5216"/>
                <a:gd name="T7" fmla="*/ 2147483647 h 10415"/>
                <a:gd name="T8" fmla="*/ 0 w 5216"/>
                <a:gd name="T9" fmla="*/ 2147483647 h 10415"/>
                <a:gd name="T10" fmla="*/ 0 w 5216"/>
                <a:gd name="T11" fmla="*/ 0 h 1041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216"/>
                <a:gd name="T19" fmla="*/ 0 h 10415"/>
                <a:gd name="T20" fmla="*/ 5216 w 5216"/>
                <a:gd name="T21" fmla="*/ 10415 h 1041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216" h="10415">
                  <a:moveTo>
                    <a:pt x="0" y="0"/>
                  </a:moveTo>
                  <a:cubicBezTo>
                    <a:pt x="2881" y="0"/>
                    <a:pt x="5216" y="2336"/>
                    <a:pt x="5216" y="5216"/>
                  </a:cubicBezTo>
                  <a:cubicBezTo>
                    <a:pt x="5216" y="7932"/>
                    <a:pt x="3133" y="10193"/>
                    <a:pt x="427" y="10415"/>
                  </a:cubicBezTo>
                  <a:lnTo>
                    <a:pt x="0" y="52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45B5B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tr-TR" b="1"/>
            </a:p>
          </p:txBody>
        </p:sp>
        <p:sp>
          <p:nvSpPr>
            <p:cNvPr id="49241" name="Rectangle 42"/>
            <p:cNvSpPr>
              <a:spLocks noChangeArrowheads="1"/>
            </p:cNvSpPr>
            <p:nvPr/>
          </p:nvSpPr>
          <p:spPr bwMode="auto">
            <a:xfrm>
              <a:off x="2393950" y="3663950"/>
              <a:ext cx="333437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tr-TR" sz="1200" b="1" dirty="0">
                  <a:solidFill>
                    <a:srgbClr val="FFFFFF"/>
                  </a:solidFill>
                  <a:latin typeface="Georgia" pitchFamily="18" charset="0"/>
                </a:rPr>
                <a:t>49%</a:t>
              </a:r>
              <a:endParaRPr lang="tr-TR" sz="1200" b="1" dirty="0"/>
            </a:p>
          </p:txBody>
        </p:sp>
        <p:sp>
          <p:nvSpPr>
            <p:cNvPr id="49242" name="Freeform 51"/>
            <p:cNvSpPr>
              <a:spLocks noEditPoints="1"/>
            </p:cNvSpPr>
            <p:nvPr/>
          </p:nvSpPr>
          <p:spPr bwMode="auto">
            <a:xfrm>
              <a:off x="2960688" y="2508250"/>
              <a:ext cx="87313" cy="85725"/>
            </a:xfrm>
            <a:custGeom>
              <a:avLst/>
              <a:gdLst>
                <a:gd name="T0" fmla="*/ 0 w 912"/>
                <a:gd name="T1" fmla="*/ 2147483647 h 912"/>
                <a:gd name="T2" fmla="*/ 2147483647 w 912"/>
                <a:gd name="T3" fmla="*/ 0 h 912"/>
                <a:gd name="T4" fmla="*/ 2147483647 w 912"/>
                <a:gd name="T5" fmla="*/ 0 h 912"/>
                <a:gd name="T6" fmla="*/ 2147483647 w 912"/>
                <a:gd name="T7" fmla="*/ 2147483647 h 912"/>
                <a:gd name="T8" fmla="*/ 2147483647 w 912"/>
                <a:gd name="T9" fmla="*/ 2147483647 h 912"/>
                <a:gd name="T10" fmla="*/ 2147483647 w 912"/>
                <a:gd name="T11" fmla="*/ 2147483647 h 912"/>
                <a:gd name="T12" fmla="*/ 2147483647 w 912"/>
                <a:gd name="T13" fmla="*/ 2147483647 h 912"/>
                <a:gd name="T14" fmla="*/ 0 w 912"/>
                <a:gd name="T15" fmla="*/ 2147483647 h 912"/>
                <a:gd name="T16" fmla="*/ 0 w 912"/>
                <a:gd name="T17" fmla="*/ 2147483647 h 912"/>
                <a:gd name="T18" fmla="*/ 2147483647 w 912"/>
                <a:gd name="T19" fmla="*/ 2147483647 h 912"/>
                <a:gd name="T20" fmla="*/ 2147483647 w 912"/>
                <a:gd name="T21" fmla="*/ 2147483647 h 912"/>
                <a:gd name="T22" fmla="*/ 2147483647 w 912"/>
                <a:gd name="T23" fmla="*/ 2147483647 h 912"/>
                <a:gd name="T24" fmla="*/ 2147483647 w 912"/>
                <a:gd name="T25" fmla="*/ 2147483647 h 912"/>
                <a:gd name="T26" fmla="*/ 2147483647 w 912"/>
                <a:gd name="T27" fmla="*/ 2147483647 h 912"/>
                <a:gd name="T28" fmla="*/ 2147483647 w 912"/>
                <a:gd name="T29" fmla="*/ 2147483647 h 912"/>
                <a:gd name="T30" fmla="*/ 2147483647 w 912"/>
                <a:gd name="T31" fmla="*/ 2147483647 h 912"/>
                <a:gd name="T32" fmla="*/ 2147483647 w 912"/>
                <a:gd name="T33" fmla="*/ 2147483647 h 912"/>
                <a:gd name="T34" fmla="*/ 2147483647 w 912"/>
                <a:gd name="T35" fmla="*/ 2147483647 h 91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912"/>
                <a:gd name="T55" fmla="*/ 0 h 912"/>
                <a:gd name="T56" fmla="*/ 912 w 912"/>
                <a:gd name="T57" fmla="*/ 912 h 91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912" h="912">
                  <a:moveTo>
                    <a:pt x="0" y="48"/>
                  </a:moveTo>
                  <a:cubicBezTo>
                    <a:pt x="0" y="22"/>
                    <a:pt x="22" y="0"/>
                    <a:pt x="48" y="0"/>
                  </a:cubicBezTo>
                  <a:lnTo>
                    <a:pt x="864" y="0"/>
                  </a:lnTo>
                  <a:cubicBezTo>
                    <a:pt x="891" y="0"/>
                    <a:pt x="912" y="22"/>
                    <a:pt x="912" y="48"/>
                  </a:cubicBezTo>
                  <a:lnTo>
                    <a:pt x="912" y="864"/>
                  </a:lnTo>
                  <a:cubicBezTo>
                    <a:pt x="912" y="891"/>
                    <a:pt x="891" y="912"/>
                    <a:pt x="864" y="912"/>
                  </a:cubicBezTo>
                  <a:lnTo>
                    <a:pt x="48" y="912"/>
                  </a:lnTo>
                  <a:cubicBezTo>
                    <a:pt x="22" y="912"/>
                    <a:pt x="0" y="891"/>
                    <a:pt x="0" y="864"/>
                  </a:cubicBezTo>
                  <a:lnTo>
                    <a:pt x="0" y="48"/>
                  </a:lnTo>
                  <a:close/>
                  <a:moveTo>
                    <a:pt x="96" y="864"/>
                  </a:moveTo>
                  <a:lnTo>
                    <a:pt x="48" y="816"/>
                  </a:lnTo>
                  <a:lnTo>
                    <a:pt x="864" y="816"/>
                  </a:lnTo>
                  <a:lnTo>
                    <a:pt x="816" y="864"/>
                  </a:lnTo>
                  <a:lnTo>
                    <a:pt x="816" y="48"/>
                  </a:lnTo>
                  <a:lnTo>
                    <a:pt x="864" y="96"/>
                  </a:lnTo>
                  <a:lnTo>
                    <a:pt x="48" y="96"/>
                  </a:lnTo>
                  <a:lnTo>
                    <a:pt x="96" y="48"/>
                  </a:lnTo>
                  <a:lnTo>
                    <a:pt x="96" y="864"/>
                  </a:lnTo>
                  <a:close/>
                </a:path>
              </a:pathLst>
            </a:custGeom>
            <a:solidFill>
              <a:srgbClr val="FFFFFF"/>
            </a:solidFill>
            <a:ln w="1588" cap="flat">
              <a:solidFill>
                <a:srgbClr val="FFFFFF"/>
              </a:solidFill>
              <a:prstDash val="solid"/>
              <a:bevel/>
              <a:headEnd/>
              <a:tailEnd/>
            </a:ln>
          </p:spPr>
          <p:txBody>
            <a:bodyPr/>
            <a:lstStyle/>
            <a:p>
              <a:endParaRPr lang="tr-TR" b="1"/>
            </a:p>
          </p:txBody>
        </p:sp>
        <p:sp>
          <p:nvSpPr>
            <p:cNvPr id="49243" name="Rectangle 52"/>
            <p:cNvSpPr>
              <a:spLocks noChangeArrowheads="1"/>
            </p:cNvSpPr>
            <p:nvPr/>
          </p:nvSpPr>
          <p:spPr bwMode="auto">
            <a:xfrm>
              <a:off x="3078163" y="2260593"/>
              <a:ext cx="748629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tr-TR" sz="1200" b="1" dirty="0">
                  <a:solidFill>
                    <a:srgbClr val="000000"/>
                  </a:solidFill>
                  <a:latin typeface="Georgia" pitchFamily="18" charset="0"/>
                </a:rPr>
                <a:t>AVRUPA </a:t>
              </a:r>
              <a:endParaRPr lang="tr-TR" sz="1200" b="1" dirty="0"/>
            </a:p>
          </p:txBody>
        </p:sp>
        <p:sp>
          <p:nvSpPr>
            <p:cNvPr id="49244" name="Rectangle 53"/>
            <p:cNvSpPr>
              <a:spLocks noChangeArrowheads="1"/>
            </p:cNvSpPr>
            <p:nvPr/>
          </p:nvSpPr>
          <p:spPr bwMode="auto">
            <a:xfrm>
              <a:off x="3078163" y="2433631"/>
              <a:ext cx="676491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tr-TR" sz="1200" b="1" dirty="0">
                  <a:solidFill>
                    <a:srgbClr val="000000"/>
                  </a:solidFill>
                  <a:latin typeface="Georgia" pitchFamily="18" charset="0"/>
                </a:rPr>
                <a:t>BİRLİĞİ</a:t>
              </a:r>
              <a:endParaRPr lang="tr-TR" sz="1200" b="1" dirty="0"/>
            </a:p>
          </p:txBody>
        </p:sp>
      </p:grpSp>
      <p:grpSp>
        <p:nvGrpSpPr>
          <p:cNvPr id="3" name="Group 88"/>
          <p:cNvGrpSpPr>
            <a:grpSpLocks/>
          </p:cNvGrpSpPr>
          <p:nvPr/>
        </p:nvGrpSpPr>
        <p:grpSpPr bwMode="auto">
          <a:xfrm>
            <a:off x="300768" y="2724150"/>
            <a:ext cx="3888907" cy="2379663"/>
            <a:chOff x="420688" y="2724145"/>
            <a:chExt cx="3888430" cy="2379668"/>
          </a:xfrm>
        </p:grpSpPr>
        <p:sp>
          <p:nvSpPr>
            <p:cNvPr id="49236" name="Freeform 23"/>
            <p:cNvSpPr>
              <a:spLocks/>
            </p:cNvSpPr>
            <p:nvPr/>
          </p:nvSpPr>
          <p:spPr bwMode="auto">
            <a:xfrm>
              <a:off x="420688" y="4070350"/>
              <a:ext cx="1058863" cy="1033463"/>
            </a:xfrm>
            <a:custGeom>
              <a:avLst/>
              <a:gdLst>
                <a:gd name="T0" fmla="*/ 2147483647 w 5547"/>
                <a:gd name="T1" fmla="*/ 2147483647 h 5416"/>
                <a:gd name="T2" fmla="*/ 0 w 5547"/>
                <a:gd name="T3" fmla="*/ 2147483647 h 5416"/>
                <a:gd name="T4" fmla="*/ 0 w 5547"/>
                <a:gd name="T5" fmla="*/ 2147483647 h 5416"/>
                <a:gd name="T6" fmla="*/ 2147483647 w 5547"/>
                <a:gd name="T7" fmla="*/ 0 h 5416"/>
                <a:gd name="T8" fmla="*/ 2147483647 w 5547"/>
                <a:gd name="T9" fmla="*/ 2147483647 h 54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547"/>
                <a:gd name="T16" fmla="*/ 0 h 5416"/>
                <a:gd name="T17" fmla="*/ 5547 w 5547"/>
                <a:gd name="T18" fmla="*/ 5416 h 541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547" h="5416">
                  <a:moveTo>
                    <a:pt x="5547" y="5199"/>
                  </a:moveTo>
                  <a:cubicBezTo>
                    <a:pt x="2902" y="5416"/>
                    <a:pt x="516" y="3615"/>
                    <a:pt x="0" y="1014"/>
                  </a:cubicBezTo>
                  <a:lnTo>
                    <a:pt x="5120" y="0"/>
                  </a:lnTo>
                  <a:lnTo>
                    <a:pt x="5547" y="5199"/>
                  </a:lnTo>
                  <a:close/>
                </a:path>
              </a:pathLst>
            </a:custGeom>
            <a:solidFill>
              <a:srgbClr val="73696A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tr-TR" b="1"/>
            </a:p>
          </p:txBody>
        </p:sp>
        <p:sp>
          <p:nvSpPr>
            <p:cNvPr id="49237" name="Rectangle 43"/>
            <p:cNvSpPr>
              <a:spLocks noChangeArrowheads="1"/>
            </p:cNvSpPr>
            <p:nvPr/>
          </p:nvSpPr>
          <p:spPr bwMode="auto">
            <a:xfrm>
              <a:off x="760413" y="4589463"/>
              <a:ext cx="326973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tr-TR" sz="1200" b="1" dirty="0">
                  <a:solidFill>
                    <a:srgbClr val="FFFFFF"/>
                  </a:solidFill>
                  <a:latin typeface="Georgia" pitchFamily="18" charset="0"/>
                </a:rPr>
                <a:t>23%</a:t>
              </a:r>
              <a:endParaRPr lang="tr-TR" sz="1200" b="1" dirty="0"/>
            </a:p>
          </p:txBody>
        </p:sp>
        <p:sp>
          <p:nvSpPr>
            <p:cNvPr id="49238" name="Rectangle 56"/>
            <p:cNvSpPr>
              <a:spLocks noChangeArrowheads="1"/>
            </p:cNvSpPr>
            <p:nvPr/>
          </p:nvSpPr>
          <p:spPr bwMode="auto">
            <a:xfrm>
              <a:off x="3078163" y="2724145"/>
              <a:ext cx="1230955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tr-TR" sz="1200" b="1">
                  <a:solidFill>
                    <a:srgbClr val="000000"/>
                  </a:solidFill>
                  <a:latin typeface="Georgia" pitchFamily="18" charset="0"/>
                </a:rPr>
                <a:t>ORTADOĞU ve </a:t>
              </a:r>
              <a:endParaRPr lang="tr-TR" sz="1200" b="1"/>
            </a:p>
          </p:txBody>
        </p:sp>
        <p:sp>
          <p:nvSpPr>
            <p:cNvPr id="49239" name="Rectangle 57"/>
            <p:cNvSpPr>
              <a:spLocks noChangeArrowheads="1"/>
            </p:cNvSpPr>
            <p:nvPr/>
          </p:nvSpPr>
          <p:spPr bwMode="auto">
            <a:xfrm>
              <a:off x="3078163" y="2909883"/>
              <a:ext cx="830254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tr-TR" sz="1200" b="1">
                  <a:solidFill>
                    <a:srgbClr val="000000"/>
                  </a:solidFill>
                  <a:latin typeface="Georgia" pitchFamily="18" charset="0"/>
                </a:rPr>
                <a:t>K.AFRİKA</a:t>
              </a:r>
              <a:endParaRPr lang="tr-TR" sz="1200" b="1"/>
            </a:p>
          </p:txBody>
        </p:sp>
      </p:grpSp>
      <p:grpSp>
        <p:nvGrpSpPr>
          <p:cNvPr id="4" name="Group 87"/>
          <p:cNvGrpSpPr>
            <a:grpSpLocks/>
          </p:cNvGrpSpPr>
          <p:nvPr/>
        </p:nvGrpSpPr>
        <p:grpSpPr bwMode="auto">
          <a:xfrm>
            <a:off x="165830" y="3214688"/>
            <a:ext cx="3787488" cy="828675"/>
            <a:chOff x="285750" y="3214685"/>
            <a:chExt cx="3788017" cy="828678"/>
          </a:xfrm>
        </p:grpSpPr>
        <p:sp>
          <p:nvSpPr>
            <p:cNvPr id="49231" name="Freeform 25"/>
            <p:cNvSpPr>
              <a:spLocks/>
            </p:cNvSpPr>
            <p:nvPr/>
          </p:nvSpPr>
          <p:spPr bwMode="auto">
            <a:xfrm>
              <a:off x="285750" y="3492500"/>
              <a:ext cx="1014413" cy="550863"/>
            </a:xfrm>
            <a:custGeom>
              <a:avLst/>
              <a:gdLst>
                <a:gd name="T0" fmla="*/ 2147483647 w 5312"/>
                <a:gd name="T1" fmla="*/ 2147483647 h 2887"/>
                <a:gd name="T2" fmla="*/ 2147483647 w 5312"/>
                <a:gd name="T3" fmla="*/ 0 h 2887"/>
                <a:gd name="T4" fmla="*/ 2147483647 w 5312"/>
                <a:gd name="T5" fmla="*/ 0 h 2887"/>
                <a:gd name="T6" fmla="*/ 2147483647 w 5312"/>
                <a:gd name="T7" fmla="*/ 2147483647 h 2887"/>
                <a:gd name="T8" fmla="*/ 2147483647 w 5312"/>
                <a:gd name="T9" fmla="*/ 2147483647 h 288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312"/>
                <a:gd name="T16" fmla="*/ 0 h 2887"/>
                <a:gd name="T17" fmla="*/ 5312 w 5312"/>
                <a:gd name="T18" fmla="*/ 2887 h 288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312" h="2887">
                  <a:moveTo>
                    <a:pt x="192" y="2887"/>
                  </a:moveTo>
                  <a:cubicBezTo>
                    <a:pt x="0" y="1921"/>
                    <a:pt x="87" y="920"/>
                    <a:pt x="441" y="0"/>
                  </a:cubicBezTo>
                  <a:lnTo>
                    <a:pt x="5312" y="1873"/>
                  </a:lnTo>
                  <a:lnTo>
                    <a:pt x="192" y="2887"/>
                  </a:lnTo>
                  <a:close/>
                </a:path>
              </a:pathLst>
            </a:custGeom>
            <a:solidFill>
              <a:srgbClr val="807475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tr-TR" b="1"/>
            </a:p>
          </p:txBody>
        </p:sp>
        <p:sp>
          <p:nvSpPr>
            <p:cNvPr id="49232" name="Rectangle 44"/>
            <p:cNvSpPr>
              <a:spLocks noChangeArrowheads="1"/>
            </p:cNvSpPr>
            <p:nvPr/>
          </p:nvSpPr>
          <p:spPr bwMode="auto">
            <a:xfrm>
              <a:off x="627063" y="3700463"/>
              <a:ext cx="234071" cy="1846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tr-TR" sz="1200" b="1">
                  <a:solidFill>
                    <a:srgbClr val="FFFFFF"/>
                  </a:solidFill>
                  <a:latin typeface="Georgia" pitchFamily="18" charset="0"/>
                </a:rPr>
                <a:t>9%</a:t>
              </a:r>
              <a:endParaRPr lang="tr-TR" sz="1200" b="1"/>
            </a:p>
          </p:txBody>
        </p:sp>
        <p:sp>
          <p:nvSpPr>
            <p:cNvPr id="49233" name="Freeform 59"/>
            <p:cNvSpPr>
              <a:spLocks noEditPoints="1"/>
            </p:cNvSpPr>
            <p:nvPr/>
          </p:nvSpPr>
          <p:spPr bwMode="auto">
            <a:xfrm>
              <a:off x="2960688" y="3348038"/>
              <a:ext cx="79200" cy="79200"/>
            </a:xfrm>
            <a:custGeom>
              <a:avLst/>
              <a:gdLst>
                <a:gd name="T0" fmla="*/ 0 w 456"/>
                <a:gd name="T1" fmla="*/ 2147483647 h 456"/>
                <a:gd name="T2" fmla="*/ 2147483647 w 456"/>
                <a:gd name="T3" fmla="*/ 0 h 456"/>
                <a:gd name="T4" fmla="*/ 2147483647 w 456"/>
                <a:gd name="T5" fmla="*/ 0 h 456"/>
                <a:gd name="T6" fmla="*/ 2147483647 w 456"/>
                <a:gd name="T7" fmla="*/ 2147483647 h 456"/>
                <a:gd name="T8" fmla="*/ 2147483647 w 456"/>
                <a:gd name="T9" fmla="*/ 2147483647 h 456"/>
                <a:gd name="T10" fmla="*/ 2147483647 w 456"/>
                <a:gd name="T11" fmla="*/ 2147483647 h 456"/>
                <a:gd name="T12" fmla="*/ 2147483647 w 456"/>
                <a:gd name="T13" fmla="*/ 2147483647 h 456"/>
                <a:gd name="T14" fmla="*/ 0 w 456"/>
                <a:gd name="T15" fmla="*/ 2147483647 h 456"/>
                <a:gd name="T16" fmla="*/ 0 w 456"/>
                <a:gd name="T17" fmla="*/ 2147483647 h 456"/>
                <a:gd name="T18" fmla="*/ 2147483647 w 456"/>
                <a:gd name="T19" fmla="*/ 2147483647 h 456"/>
                <a:gd name="T20" fmla="*/ 2147483647 w 456"/>
                <a:gd name="T21" fmla="*/ 2147483647 h 456"/>
                <a:gd name="T22" fmla="*/ 2147483647 w 456"/>
                <a:gd name="T23" fmla="*/ 2147483647 h 456"/>
                <a:gd name="T24" fmla="*/ 2147483647 w 456"/>
                <a:gd name="T25" fmla="*/ 2147483647 h 456"/>
                <a:gd name="T26" fmla="*/ 2147483647 w 456"/>
                <a:gd name="T27" fmla="*/ 2147483647 h 456"/>
                <a:gd name="T28" fmla="*/ 2147483647 w 456"/>
                <a:gd name="T29" fmla="*/ 2147483647 h 456"/>
                <a:gd name="T30" fmla="*/ 2147483647 w 456"/>
                <a:gd name="T31" fmla="*/ 2147483647 h 456"/>
                <a:gd name="T32" fmla="*/ 2147483647 w 456"/>
                <a:gd name="T33" fmla="*/ 2147483647 h 456"/>
                <a:gd name="T34" fmla="*/ 2147483647 w 456"/>
                <a:gd name="T35" fmla="*/ 2147483647 h 45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456"/>
                <a:gd name="T55" fmla="*/ 0 h 456"/>
                <a:gd name="T56" fmla="*/ 456 w 456"/>
                <a:gd name="T57" fmla="*/ 456 h 45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456" h="456">
                  <a:moveTo>
                    <a:pt x="0" y="24"/>
                  </a:moveTo>
                  <a:cubicBezTo>
                    <a:pt x="0" y="11"/>
                    <a:pt x="11" y="0"/>
                    <a:pt x="24" y="0"/>
                  </a:cubicBezTo>
                  <a:lnTo>
                    <a:pt x="432" y="0"/>
                  </a:lnTo>
                  <a:cubicBezTo>
                    <a:pt x="446" y="0"/>
                    <a:pt x="456" y="11"/>
                    <a:pt x="456" y="24"/>
                  </a:cubicBezTo>
                  <a:lnTo>
                    <a:pt x="456" y="432"/>
                  </a:lnTo>
                  <a:cubicBezTo>
                    <a:pt x="456" y="446"/>
                    <a:pt x="446" y="456"/>
                    <a:pt x="432" y="456"/>
                  </a:cubicBezTo>
                  <a:lnTo>
                    <a:pt x="24" y="456"/>
                  </a:lnTo>
                  <a:cubicBezTo>
                    <a:pt x="11" y="456"/>
                    <a:pt x="0" y="446"/>
                    <a:pt x="0" y="432"/>
                  </a:cubicBezTo>
                  <a:lnTo>
                    <a:pt x="0" y="24"/>
                  </a:lnTo>
                  <a:close/>
                  <a:moveTo>
                    <a:pt x="48" y="432"/>
                  </a:moveTo>
                  <a:lnTo>
                    <a:pt x="24" y="408"/>
                  </a:lnTo>
                  <a:lnTo>
                    <a:pt x="432" y="408"/>
                  </a:lnTo>
                  <a:lnTo>
                    <a:pt x="408" y="432"/>
                  </a:lnTo>
                  <a:lnTo>
                    <a:pt x="408" y="24"/>
                  </a:lnTo>
                  <a:lnTo>
                    <a:pt x="432" y="48"/>
                  </a:lnTo>
                  <a:lnTo>
                    <a:pt x="24" y="48"/>
                  </a:lnTo>
                  <a:lnTo>
                    <a:pt x="48" y="24"/>
                  </a:lnTo>
                  <a:lnTo>
                    <a:pt x="48" y="432"/>
                  </a:lnTo>
                  <a:close/>
                </a:path>
              </a:pathLst>
            </a:custGeom>
            <a:solidFill>
              <a:srgbClr val="FFFFFF"/>
            </a:solidFill>
            <a:ln w="1588" cap="flat">
              <a:solidFill>
                <a:srgbClr val="FFFFFF"/>
              </a:solidFill>
              <a:prstDash val="solid"/>
              <a:bevel/>
              <a:headEnd/>
              <a:tailEnd/>
            </a:ln>
          </p:spPr>
          <p:txBody>
            <a:bodyPr/>
            <a:lstStyle/>
            <a:p>
              <a:endParaRPr lang="tr-TR" b="1"/>
            </a:p>
          </p:txBody>
        </p:sp>
        <p:sp>
          <p:nvSpPr>
            <p:cNvPr id="49234" name="Rectangle 60"/>
            <p:cNvSpPr>
              <a:spLocks noChangeArrowheads="1"/>
            </p:cNvSpPr>
            <p:nvPr/>
          </p:nvSpPr>
          <p:spPr bwMode="auto">
            <a:xfrm>
              <a:off x="3078163" y="3214685"/>
              <a:ext cx="985985" cy="1846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tr-TR" sz="1200" b="1">
                  <a:solidFill>
                    <a:srgbClr val="000000"/>
                  </a:solidFill>
                  <a:latin typeface="Georgia" pitchFamily="18" charset="0"/>
                </a:rPr>
                <a:t>KANADA ve </a:t>
              </a:r>
              <a:endParaRPr lang="tr-TR" sz="1200" b="1"/>
            </a:p>
          </p:txBody>
        </p:sp>
        <p:sp>
          <p:nvSpPr>
            <p:cNvPr id="49235" name="Rectangle 61"/>
            <p:cNvSpPr>
              <a:spLocks noChangeArrowheads="1"/>
            </p:cNvSpPr>
            <p:nvPr/>
          </p:nvSpPr>
          <p:spPr bwMode="auto">
            <a:xfrm>
              <a:off x="3078163" y="3387722"/>
              <a:ext cx="995604" cy="1846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tr-TR" sz="1200" b="1">
                  <a:solidFill>
                    <a:srgbClr val="000000"/>
                  </a:solidFill>
                  <a:latin typeface="Georgia" pitchFamily="18" charset="0"/>
                </a:rPr>
                <a:t>K.AMERİKA</a:t>
              </a:r>
              <a:endParaRPr lang="tr-TR" sz="1200" b="1"/>
            </a:p>
          </p:txBody>
        </p:sp>
      </p:grpSp>
      <p:grpSp>
        <p:nvGrpSpPr>
          <p:cNvPr id="5" name="Group 91"/>
          <p:cNvGrpSpPr>
            <a:grpSpLocks/>
          </p:cNvGrpSpPr>
          <p:nvPr/>
        </p:nvGrpSpPr>
        <p:grpSpPr bwMode="auto">
          <a:xfrm>
            <a:off x="134080" y="2271713"/>
            <a:ext cx="4049268" cy="3384578"/>
            <a:chOff x="254000" y="2271713"/>
            <a:chExt cx="4048678" cy="3385096"/>
          </a:xfrm>
        </p:grpSpPr>
        <p:sp>
          <p:nvSpPr>
            <p:cNvPr id="49206" name="Freeform 35"/>
            <p:cNvSpPr>
              <a:spLocks/>
            </p:cNvSpPr>
            <p:nvPr/>
          </p:nvSpPr>
          <p:spPr bwMode="auto">
            <a:xfrm>
              <a:off x="1509713" y="2627313"/>
              <a:ext cx="34925" cy="995363"/>
            </a:xfrm>
            <a:custGeom>
              <a:avLst/>
              <a:gdLst>
                <a:gd name="T0" fmla="*/ 0 w 184"/>
                <a:gd name="T1" fmla="*/ 2147483647 h 5216"/>
                <a:gd name="T2" fmla="*/ 2147483647 w 184"/>
                <a:gd name="T3" fmla="*/ 0 h 5216"/>
                <a:gd name="T4" fmla="*/ 2147483647 w 184"/>
                <a:gd name="T5" fmla="*/ 0 h 5216"/>
                <a:gd name="T6" fmla="*/ 2147483647 w 184"/>
                <a:gd name="T7" fmla="*/ 2147483647 h 5216"/>
                <a:gd name="T8" fmla="*/ 0 w 184"/>
                <a:gd name="T9" fmla="*/ 2147483647 h 52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84"/>
                <a:gd name="T16" fmla="*/ 0 h 5216"/>
                <a:gd name="T17" fmla="*/ 184 w 184"/>
                <a:gd name="T18" fmla="*/ 5216 h 521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84" h="5216">
                  <a:moveTo>
                    <a:pt x="0" y="4"/>
                  </a:moveTo>
                  <a:cubicBezTo>
                    <a:pt x="62" y="2"/>
                    <a:pt x="123" y="0"/>
                    <a:pt x="184" y="0"/>
                  </a:cubicBezTo>
                  <a:lnTo>
                    <a:pt x="184" y="5216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D6D2D2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tr-TR" b="1"/>
            </a:p>
          </p:txBody>
        </p:sp>
        <p:grpSp>
          <p:nvGrpSpPr>
            <p:cNvPr id="49207" name="Group 90"/>
            <p:cNvGrpSpPr>
              <a:grpSpLocks/>
            </p:cNvGrpSpPr>
            <p:nvPr/>
          </p:nvGrpSpPr>
          <p:grpSpPr bwMode="auto">
            <a:xfrm>
              <a:off x="254000" y="2271713"/>
              <a:ext cx="4048678" cy="3385096"/>
              <a:chOff x="254000" y="2271713"/>
              <a:chExt cx="4048678" cy="3385096"/>
            </a:xfrm>
          </p:grpSpPr>
          <p:sp>
            <p:nvSpPr>
              <p:cNvPr id="49208" name="Freeform 27"/>
              <p:cNvSpPr>
                <a:spLocks/>
              </p:cNvSpPr>
              <p:nvPr/>
            </p:nvSpPr>
            <p:spPr bwMode="auto">
              <a:xfrm>
                <a:off x="409575" y="3033713"/>
                <a:ext cx="930275" cy="701675"/>
              </a:xfrm>
              <a:custGeom>
                <a:avLst/>
                <a:gdLst>
                  <a:gd name="T0" fmla="*/ 0 w 4868"/>
                  <a:gd name="T1" fmla="*/ 2147483647 h 3677"/>
                  <a:gd name="T2" fmla="*/ 2147483647 w 4868"/>
                  <a:gd name="T3" fmla="*/ 0 h 3677"/>
                  <a:gd name="T4" fmla="*/ 2147483647 w 4868"/>
                  <a:gd name="T5" fmla="*/ 0 h 3677"/>
                  <a:gd name="T6" fmla="*/ 2147483647 w 4868"/>
                  <a:gd name="T7" fmla="*/ 2147483647 h 3677"/>
                  <a:gd name="T8" fmla="*/ 0 w 4868"/>
                  <a:gd name="T9" fmla="*/ 2147483647 h 367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868"/>
                  <a:gd name="T16" fmla="*/ 0 h 3677"/>
                  <a:gd name="T17" fmla="*/ 4868 w 4868"/>
                  <a:gd name="T18" fmla="*/ 3677 h 367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868" h="3677">
                    <a:moveTo>
                      <a:pt x="0" y="1806"/>
                    </a:moveTo>
                    <a:cubicBezTo>
                      <a:pt x="260" y="1129"/>
                      <a:pt x="658" y="514"/>
                      <a:pt x="1169" y="0"/>
                    </a:cubicBezTo>
                    <a:lnTo>
                      <a:pt x="4868" y="3677"/>
                    </a:lnTo>
                    <a:lnTo>
                      <a:pt x="0" y="1806"/>
                    </a:lnTo>
                    <a:close/>
                  </a:path>
                </a:pathLst>
              </a:custGeom>
              <a:solidFill>
                <a:srgbClr val="8C7F8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tr-TR" b="1"/>
              </a:p>
            </p:txBody>
          </p:sp>
          <p:sp>
            <p:nvSpPr>
              <p:cNvPr id="49209" name="Freeform 29"/>
              <p:cNvSpPr>
                <a:spLocks/>
              </p:cNvSpPr>
              <p:nvPr/>
            </p:nvSpPr>
            <p:spPr bwMode="auto">
              <a:xfrm>
                <a:off x="692150" y="2800350"/>
                <a:ext cx="706438" cy="871538"/>
              </a:xfrm>
              <a:custGeom>
                <a:avLst/>
                <a:gdLst>
                  <a:gd name="T0" fmla="*/ 0 w 3701"/>
                  <a:gd name="T1" fmla="*/ 2147483647 h 4566"/>
                  <a:gd name="T2" fmla="*/ 2147483647 w 3701"/>
                  <a:gd name="T3" fmla="*/ 1328255793 h 4566"/>
                  <a:gd name="T4" fmla="*/ 2147483647 w 3701"/>
                  <a:gd name="T5" fmla="*/ 0 h 4566"/>
                  <a:gd name="T6" fmla="*/ 2147483647 w 3701"/>
                  <a:gd name="T7" fmla="*/ 2147483647 h 4566"/>
                  <a:gd name="T8" fmla="*/ 0 w 3701"/>
                  <a:gd name="T9" fmla="*/ 2147483647 h 456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701"/>
                  <a:gd name="T16" fmla="*/ 0 h 4566"/>
                  <a:gd name="T17" fmla="*/ 3701 w 3701"/>
                  <a:gd name="T18" fmla="*/ 4566 h 456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701" h="4566">
                    <a:moveTo>
                      <a:pt x="0" y="886"/>
                    </a:moveTo>
                    <a:cubicBezTo>
                      <a:pt x="347" y="537"/>
                      <a:pt x="741" y="239"/>
                      <a:pt x="1172" y="1"/>
                    </a:cubicBezTo>
                    <a:lnTo>
                      <a:pt x="1172" y="0"/>
                    </a:lnTo>
                    <a:lnTo>
                      <a:pt x="3701" y="4566"/>
                    </a:lnTo>
                    <a:lnTo>
                      <a:pt x="0" y="886"/>
                    </a:lnTo>
                    <a:close/>
                  </a:path>
                </a:pathLst>
              </a:custGeom>
              <a:solidFill>
                <a:srgbClr val="9C9192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tr-TR" b="1"/>
              </a:p>
            </p:txBody>
          </p:sp>
          <p:sp>
            <p:nvSpPr>
              <p:cNvPr id="49210" name="Freeform 31"/>
              <p:cNvSpPr>
                <a:spLocks/>
              </p:cNvSpPr>
              <p:nvPr/>
            </p:nvSpPr>
            <p:spPr bwMode="auto">
              <a:xfrm>
                <a:off x="974725" y="2673350"/>
                <a:ext cx="482600" cy="965200"/>
              </a:xfrm>
              <a:custGeom>
                <a:avLst/>
                <a:gdLst>
                  <a:gd name="T0" fmla="*/ 0 w 2527"/>
                  <a:gd name="T1" fmla="*/ 2147483647 h 5062"/>
                  <a:gd name="T2" fmla="*/ 2147483647 w 2527"/>
                  <a:gd name="T3" fmla="*/ 0 h 5062"/>
                  <a:gd name="T4" fmla="*/ 2147483647 w 2527"/>
                  <a:gd name="T5" fmla="*/ 0 h 5062"/>
                  <a:gd name="T6" fmla="*/ 2147483647 w 2527"/>
                  <a:gd name="T7" fmla="*/ 2147483647 h 5062"/>
                  <a:gd name="T8" fmla="*/ 0 w 2527"/>
                  <a:gd name="T9" fmla="*/ 2147483647 h 506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27"/>
                  <a:gd name="T16" fmla="*/ 0 h 5062"/>
                  <a:gd name="T17" fmla="*/ 2527 w 2527"/>
                  <a:gd name="T18" fmla="*/ 5062 h 506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27" h="5062">
                    <a:moveTo>
                      <a:pt x="0" y="500"/>
                    </a:moveTo>
                    <a:cubicBezTo>
                      <a:pt x="399" y="278"/>
                      <a:pt x="827" y="110"/>
                      <a:pt x="1270" y="0"/>
                    </a:cubicBezTo>
                    <a:lnTo>
                      <a:pt x="2527" y="5062"/>
                    </a:lnTo>
                    <a:lnTo>
                      <a:pt x="0" y="500"/>
                    </a:lnTo>
                    <a:close/>
                  </a:path>
                </a:pathLst>
              </a:custGeom>
              <a:solidFill>
                <a:srgbClr val="B3ABAC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tr-TR" b="1"/>
              </a:p>
            </p:txBody>
          </p:sp>
          <p:sp>
            <p:nvSpPr>
              <p:cNvPr id="49211" name="Freeform 33"/>
              <p:cNvSpPr>
                <a:spLocks/>
              </p:cNvSpPr>
              <p:nvPr/>
            </p:nvSpPr>
            <p:spPr bwMode="auto">
              <a:xfrm>
                <a:off x="1273175" y="2628900"/>
                <a:ext cx="241300" cy="995363"/>
              </a:xfrm>
              <a:custGeom>
                <a:avLst/>
                <a:gdLst>
                  <a:gd name="T0" fmla="*/ 0 w 1257"/>
                  <a:gd name="T1" fmla="*/ 2147483647 h 5212"/>
                  <a:gd name="T2" fmla="*/ 2147483647 w 1257"/>
                  <a:gd name="T3" fmla="*/ 0 h 5212"/>
                  <a:gd name="T4" fmla="*/ 2147483647 w 1257"/>
                  <a:gd name="T5" fmla="*/ 0 h 5212"/>
                  <a:gd name="T6" fmla="*/ 2147483647 w 1257"/>
                  <a:gd name="T7" fmla="*/ 2147483647 h 5212"/>
                  <a:gd name="T8" fmla="*/ 0 w 1257"/>
                  <a:gd name="T9" fmla="*/ 2147483647 h 52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257"/>
                  <a:gd name="T16" fmla="*/ 0 h 5212"/>
                  <a:gd name="T17" fmla="*/ 1257 w 1257"/>
                  <a:gd name="T18" fmla="*/ 5212 h 521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257" h="5212">
                    <a:moveTo>
                      <a:pt x="0" y="150"/>
                    </a:moveTo>
                    <a:cubicBezTo>
                      <a:pt x="352" y="63"/>
                      <a:pt x="711" y="12"/>
                      <a:pt x="1073" y="0"/>
                    </a:cubicBezTo>
                    <a:lnTo>
                      <a:pt x="1257" y="5212"/>
                    </a:lnTo>
                    <a:lnTo>
                      <a:pt x="0" y="150"/>
                    </a:lnTo>
                    <a:close/>
                  </a:path>
                </a:pathLst>
              </a:custGeom>
              <a:solidFill>
                <a:srgbClr val="C5BFC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tr-TR" b="1"/>
              </a:p>
            </p:txBody>
          </p:sp>
          <p:sp>
            <p:nvSpPr>
              <p:cNvPr id="97316" name="Freeform 36"/>
              <p:cNvSpPr>
                <a:spLocks noEditPoints="1"/>
              </p:cNvSpPr>
              <p:nvPr/>
            </p:nvSpPr>
            <p:spPr bwMode="auto">
              <a:xfrm>
                <a:off x="1504768" y="2622604"/>
                <a:ext cx="44444" cy="1005042"/>
              </a:xfrm>
              <a:custGeom>
                <a:avLst/>
                <a:gdLst/>
                <a:ahLst/>
                <a:cxnLst>
                  <a:cxn ang="0">
                    <a:pos x="0" y="29"/>
                  </a:cxn>
                  <a:cxn ang="0">
                    <a:pos x="7" y="11"/>
                  </a:cxn>
                  <a:cxn ang="0">
                    <a:pos x="24" y="4"/>
                  </a:cxn>
                  <a:cxn ang="0">
                    <a:pos x="208" y="0"/>
                  </a:cxn>
                  <a:cxn ang="0">
                    <a:pos x="225" y="7"/>
                  </a:cxn>
                  <a:cxn ang="0">
                    <a:pos x="232" y="24"/>
                  </a:cxn>
                  <a:cxn ang="0">
                    <a:pos x="232" y="5240"/>
                  </a:cxn>
                  <a:cxn ang="0">
                    <a:pos x="209" y="5264"/>
                  </a:cxn>
                  <a:cxn ang="0">
                    <a:pos x="184" y="5241"/>
                  </a:cxn>
                  <a:cxn ang="0">
                    <a:pos x="0" y="29"/>
                  </a:cxn>
                  <a:cxn ang="0">
                    <a:pos x="232" y="5240"/>
                  </a:cxn>
                  <a:cxn ang="0">
                    <a:pos x="184" y="5240"/>
                  </a:cxn>
                  <a:cxn ang="0">
                    <a:pos x="184" y="24"/>
                  </a:cxn>
                  <a:cxn ang="0">
                    <a:pos x="209" y="48"/>
                  </a:cxn>
                  <a:cxn ang="0">
                    <a:pos x="25" y="52"/>
                  </a:cxn>
                  <a:cxn ang="0">
                    <a:pos x="48" y="27"/>
                  </a:cxn>
                  <a:cxn ang="0">
                    <a:pos x="232" y="5240"/>
                  </a:cxn>
                </a:cxnLst>
                <a:rect l="0" t="0" r="r" b="b"/>
                <a:pathLst>
                  <a:path w="232" h="5265">
                    <a:moveTo>
                      <a:pt x="0" y="29"/>
                    </a:moveTo>
                    <a:cubicBezTo>
                      <a:pt x="0" y="22"/>
                      <a:pt x="3" y="16"/>
                      <a:pt x="7" y="11"/>
                    </a:cubicBezTo>
                    <a:cubicBezTo>
                      <a:pt x="11" y="7"/>
                      <a:pt x="18" y="4"/>
                      <a:pt x="24" y="4"/>
                    </a:cubicBezTo>
                    <a:lnTo>
                      <a:pt x="208" y="0"/>
                    </a:lnTo>
                    <a:cubicBezTo>
                      <a:pt x="214" y="0"/>
                      <a:pt x="221" y="3"/>
                      <a:pt x="225" y="7"/>
                    </a:cubicBezTo>
                    <a:cubicBezTo>
                      <a:pt x="230" y="12"/>
                      <a:pt x="232" y="18"/>
                      <a:pt x="232" y="24"/>
                    </a:cubicBezTo>
                    <a:lnTo>
                      <a:pt x="232" y="5240"/>
                    </a:lnTo>
                    <a:cubicBezTo>
                      <a:pt x="232" y="5254"/>
                      <a:pt x="222" y="5264"/>
                      <a:pt x="209" y="5264"/>
                    </a:cubicBezTo>
                    <a:cubicBezTo>
                      <a:pt x="196" y="5265"/>
                      <a:pt x="185" y="5254"/>
                      <a:pt x="184" y="5241"/>
                    </a:cubicBezTo>
                    <a:lnTo>
                      <a:pt x="0" y="29"/>
                    </a:lnTo>
                    <a:close/>
                    <a:moveTo>
                      <a:pt x="232" y="5240"/>
                    </a:moveTo>
                    <a:lnTo>
                      <a:pt x="184" y="5240"/>
                    </a:lnTo>
                    <a:lnTo>
                      <a:pt x="184" y="24"/>
                    </a:lnTo>
                    <a:lnTo>
                      <a:pt x="209" y="48"/>
                    </a:lnTo>
                    <a:lnTo>
                      <a:pt x="25" y="52"/>
                    </a:lnTo>
                    <a:lnTo>
                      <a:pt x="48" y="27"/>
                    </a:lnTo>
                    <a:lnTo>
                      <a:pt x="232" y="5240"/>
                    </a:lnTo>
                    <a:close/>
                  </a:path>
                </a:pathLst>
              </a:custGeom>
              <a:solidFill>
                <a:schemeClr val="tx2">
                  <a:lumMod val="40000"/>
                  <a:lumOff val="60000"/>
                </a:schemeClr>
              </a:solidFill>
              <a:ln w="0" cap="flat">
                <a:solidFill>
                  <a:schemeClr val="tx2">
                    <a:lumMod val="7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200" b="1" dirty="0"/>
              </a:p>
            </p:txBody>
          </p:sp>
          <p:sp>
            <p:nvSpPr>
              <p:cNvPr id="49213" name="Freeform 37"/>
              <p:cNvSpPr>
                <a:spLocks/>
              </p:cNvSpPr>
              <p:nvPr/>
            </p:nvSpPr>
            <p:spPr bwMode="auto">
              <a:xfrm>
                <a:off x="479425" y="3089275"/>
                <a:ext cx="28575" cy="106363"/>
              </a:xfrm>
              <a:custGeom>
                <a:avLst/>
                <a:gdLst>
                  <a:gd name="T0" fmla="*/ 2147483647 w 18"/>
                  <a:gd name="T1" fmla="*/ 2147483647 h 67"/>
                  <a:gd name="T2" fmla="*/ 0 w 18"/>
                  <a:gd name="T3" fmla="*/ 2147483647 h 67"/>
                  <a:gd name="T4" fmla="*/ 2147483647 w 18"/>
                  <a:gd name="T5" fmla="*/ 0 h 67"/>
                  <a:gd name="T6" fmla="*/ 2147483647 w 18"/>
                  <a:gd name="T7" fmla="*/ 2147483647 h 67"/>
                  <a:gd name="T8" fmla="*/ 2147483647 w 18"/>
                  <a:gd name="T9" fmla="*/ 2147483647 h 6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8"/>
                  <a:gd name="T16" fmla="*/ 0 h 67"/>
                  <a:gd name="T17" fmla="*/ 18 w 18"/>
                  <a:gd name="T18" fmla="*/ 67 h 6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8" h="67">
                    <a:moveTo>
                      <a:pt x="12" y="67"/>
                    </a:moveTo>
                    <a:lnTo>
                      <a:pt x="0" y="2"/>
                    </a:lnTo>
                    <a:lnTo>
                      <a:pt x="6" y="0"/>
                    </a:lnTo>
                    <a:lnTo>
                      <a:pt x="18" y="66"/>
                    </a:lnTo>
                    <a:lnTo>
                      <a:pt x="12" y="67"/>
                    </a:lnTo>
                    <a:close/>
                  </a:path>
                </a:pathLst>
              </a:custGeom>
              <a:solidFill>
                <a:srgbClr val="000000"/>
              </a:solidFill>
              <a:ln w="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tr-TR" b="1"/>
              </a:p>
            </p:txBody>
          </p:sp>
          <p:sp>
            <p:nvSpPr>
              <p:cNvPr id="49214" name="Freeform 38"/>
              <p:cNvSpPr>
                <a:spLocks/>
              </p:cNvSpPr>
              <p:nvPr/>
            </p:nvSpPr>
            <p:spPr bwMode="auto">
              <a:xfrm>
                <a:off x="604838" y="2816225"/>
                <a:ext cx="193675" cy="65088"/>
              </a:xfrm>
              <a:custGeom>
                <a:avLst/>
                <a:gdLst>
                  <a:gd name="T0" fmla="*/ 2147483647 w 2035"/>
                  <a:gd name="T1" fmla="*/ 2147483647 h 685"/>
                  <a:gd name="T2" fmla="*/ 2147483647 w 2035"/>
                  <a:gd name="T3" fmla="*/ 2147483647 h 685"/>
                  <a:gd name="T4" fmla="*/ 2147483647 w 2035"/>
                  <a:gd name="T5" fmla="*/ 2147483647 h 685"/>
                  <a:gd name="T6" fmla="*/ 0 w 2035"/>
                  <a:gd name="T7" fmla="*/ 2147483647 h 685"/>
                  <a:gd name="T8" fmla="*/ 0 w 2035"/>
                  <a:gd name="T9" fmla="*/ 0 h 685"/>
                  <a:gd name="T10" fmla="*/ 2147483647 w 2035"/>
                  <a:gd name="T11" fmla="*/ 0 h 685"/>
                  <a:gd name="T12" fmla="*/ 2147483647 w 2035"/>
                  <a:gd name="T13" fmla="*/ 325995840 h 685"/>
                  <a:gd name="T14" fmla="*/ 2147483647 w 2035"/>
                  <a:gd name="T15" fmla="*/ 2147483647 h 685"/>
                  <a:gd name="T16" fmla="*/ 2147483647 w 2035"/>
                  <a:gd name="T17" fmla="*/ 2147483647 h 68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035"/>
                  <a:gd name="T28" fmla="*/ 0 h 685"/>
                  <a:gd name="T29" fmla="*/ 2035 w 2035"/>
                  <a:gd name="T30" fmla="*/ 685 h 685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035" h="685">
                    <a:moveTo>
                      <a:pt x="1998" y="685"/>
                    </a:moveTo>
                    <a:lnTo>
                      <a:pt x="579" y="93"/>
                    </a:lnTo>
                    <a:lnTo>
                      <a:pt x="597" y="96"/>
                    </a:lnTo>
                    <a:lnTo>
                      <a:pt x="0" y="96"/>
                    </a:lnTo>
                    <a:lnTo>
                      <a:pt x="0" y="0"/>
                    </a:lnTo>
                    <a:lnTo>
                      <a:pt x="597" y="0"/>
                    </a:lnTo>
                    <a:cubicBezTo>
                      <a:pt x="604" y="0"/>
                      <a:pt x="610" y="2"/>
                      <a:pt x="616" y="4"/>
                    </a:cubicBezTo>
                    <a:lnTo>
                      <a:pt x="2035" y="596"/>
                    </a:lnTo>
                    <a:lnTo>
                      <a:pt x="1998" y="685"/>
                    </a:lnTo>
                    <a:close/>
                  </a:path>
                </a:pathLst>
              </a:custGeom>
              <a:solidFill>
                <a:srgbClr val="000000"/>
              </a:solidFill>
              <a:ln w="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tr-TR" b="1"/>
              </a:p>
            </p:txBody>
          </p:sp>
          <p:sp>
            <p:nvSpPr>
              <p:cNvPr id="49215" name="Freeform 39"/>
              <p:cNvSpPr>
                <a:spLocks/>
              </p:cNvSpPr>
              <p:nvPr/>
            </p:nvSpPr>
            <p:spPr bwMode="auto">
              <a:xfrm>
                <a:off x="957263" y="2574925"/>
                <a:ext cx="139700" cy="139700"/>
              </a:xfrm>
              <a:custGeom>
                <a:avLst/>
                <a:gdLst>
                  <a:gd name="T0" fmla="*/ 2147483647 w 1450"/>
                  <a:gd name="T1" fmla="*/ 2147483647 h 1465"/>
                  <a:gd name="T2" fmla="*/ 2147483647 w 1450"/>
                  <a:gd name="T3" fmla="*/ 2147483647 h 1465"/>
                  <a:gd name="T4" fmla="*/ 2147483647 w 1450"/>
                  <a:gd name="T5" fmla="*/ 2147483647 h 1465"/>
                  <a:gd name="T6" fmla="*/ 0 w 1450"/>
                  <a:gd name="T7" fmla="*/ 2147483647 h 1465"/>
                  <a:gd name="T8" fmla="*/ 0 w 1450"/>
                  <a:gd name="T9" fmla="*/ 0 h 1465"/>
                  <a:gd name="T10" fmla="*/ 2147483647 w 1450"/>
                  <a:gd name="T11" fmla="*/ 0 h 1465"/>
                  <a:gd name="T12" fmla="*/ 2147483647 w 1450"/>
                  <a:gd name="T13" fmla="*/ 1984821084 h 1465"/>
                  <a:gd name="T14" fmla="*/ 2147483647 w 1450"/>
                  <a:gd name="T15" fmla="*/ 2147483647 h 1465"/>
                  <a:gd name="T16" fmla="*/ 2147483647 w 1450"/>
                  <a:gd name="T17" fmla="*/ 2147483647 h 146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450"/>
                  <a:gd name="T28" fmla="*/ 0 h 1465"/>
                  <a:gd name="T29" fmla="*/ 1450 w 1450"/>
                  <a:gd name="T30" fmla="*/ 1465 h 1465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450" h="1465">
                    <a:moveTo>
                      <a:pt x="1367" y="1465"/>
                    </a:moveTo>
                    <a:lnTo>
                      <a:pt x="555" y="73"/>
                    </a:lnTo>
                    <a:lnTo>
                      <a:pt x="596" y="96"/>
                    </a:lnTo>
                    <a:lnTo>
                      <a:pt x="0" y="96"/>
                    </a:lnTo>
                    <a:lnTo>
                      <a:pt x="0" y="0"/>
                    </a:lnTo>
                    <a:lnTo>
                      <a:pt x="596" y="0"/>
                    </a:lnTo>
                    <a:cubicBezTo>
                      <a:pt x="613" y="0"/>
                      <a:pt x="629" y="10"/>
                      <a:pt x="638" y="24"/>
                    </a:cubicBezTo>
                    <a:lnTo>
                      <a:pt x="1450" y="1416"/>
                    </a:lnTo>
                    <a:lnTo>
                      <a:pt x="1367" y="1465"/>
                    </a:lnTo>
                    <a:close/>
                  </a:path>
                </a:pathLst>
              </a:custGeom>
              <a:solidFill>
                <a:srgbClr val="000000"/>
              </a:solidFill>
              <a:ln w="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tr-TR" b="1"/>
              </a:p>
            </p:txBody>
          </p:sp>
          <p:sp>
            <p:nvSpPr>
              <p:cNvPr id="49216" name="Freeform 40"/>
              <p:cNvSpPr>
                <a:spLocks/>
              </p:cNvSpPr>
              <p:nvPr/>
            </p:nvSpPr>
            <p:spPr bwMode="auto">
              <a:xfrm>
                <a:off x="1314450" y="2405063"/>
                <a:ext cx="66675" cy="231775"/>
              </a:xfrm>
              <a:custGeom>
                <a:avLst/>
                <a:gdLst>
                  <a:gd name="T0" fmla="*/ 2147483647 w 704"/>
                  <a:gd name="T1" fmla="*/ 2147483647 h 2433"/>
                  <a:gd name="T2" fmla="*/ 2147483647 w 704"/>
                  <a:gd name="T3" fmla="*/ 2147483647 h 2433"/>
                  <a:gd name="T4" fmla="*/ 2147483647 w 704"/>
                  <a:gd name="T5" fmla="*/ 2147483647 h 2433"/>
                  <a:gd name="T6" fmla="*/ 0 w 704"/>
                  <a:gd name="T7" fmla="*/ 2147483647 h 2433"/>
                  <a:gd name="T8" fmla="*/ 0 w 704"/>
                  <a:gd name="T9" fmla="*/ 0 h 2433"/>
                  <a:gd name="T10" fmla="*/ 2147483647 w 704"/>
                  <a:gd name="T11" fmla="*/ 0 h 2433"/>
                  <a:gd name="T12" fmla="*/ 2147483647 w 704"/>
                  <a:gd name="T13" fmla="*/ 2147483647 h 2433"/>
                  <a:gd name="T14" fmla="*/ 2147483647 w 704"/>
                  <a:gd name="T15" fmla="*/ 2147483647 h 2433"/>
                  <a:gd name="T16" fmla="*/ 2147483647 w 704"/>
                  <a:gd name="T17" fmla="*/ 2147483647 h 243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704"/>
                  <a:gd name="T28" fmla="*/ 0 h 2433"/>
                  <a:gd name="T29" fmla="*/ 704 w 704"/>
                  <a:gd name="T30" fmla="*/ 2433 h 2433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704" h="2433">
                    <a:moveTo>
                      <a:pt x="608" y="2433"/>
                    </a:moveTo>
                    <a:lnTo>
                      <a:pt x="559" y="49"/>
                    </a:lnTo>
                    <a:lnTo>
                      <a:pt x="607" y="96"/>
                    </a:lnTo>
                    <a:lnTo>
                      <a:pt x="0" y="96"/>
                    </a:lnTo>
                    <a:lnTo>
                      <a:pt x="0" y="0"/>
                    </a:lnTo>
                    <a:lnTo>
                      <a:pt x="607" y="0"/>
                    </a:lnTo>
                    <a:cubicBezTo>
                      <a:pt x="633" y="0"/>
                      <a:pt x="654" y="21"/>
                      <a:pt x="655" y="47"/>
                    </a:cubicBezTo>
                    <a:lnTo>
                      <a:pt x="704" y="2431"/>
                    </a:lnTo>
                    <a:lnTo>
                      <a:pt x="608" y="2433"/>
                    </a:lnTo>
                    <a:close/>
                  </a:path>
                </a:pathLst>
              </a:custGeom>
              <a:solidFill>
                <a:srgbClr val="000000"/>
              </a:solidFill>
              <a:ln w="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tr-TR" b="1"/>
              </a:p>
            </p:txBody>
          </p:sp>
          <p:sp>
            <p:nvSpPr>
              <p:cNvPr id="49217" name="Freeform 41"/>
              <p:cNvSpPr>
                <a:spLocks/>
              </p:cNvSpPr>
              <p:nvPr/>
            </p:nvSpPr>
            <p:spPr bwMode="auto">
              <a:xfrm>
                <a:off x="1522413" y="2444750"/>
                <a:ext cx="7938" cy="182563"/>
              </a:xfrm>
              <a:custGeom>
                <a:avLst/>
                <a:gdLst>
                  <a:gd name="T0" fmla="*/ 0 w 5"/>
                  <a:gd name="T1" fmla="*/ 2147483647 h 115"/>
                  <a:gd name="T2" fmla="*/ 0 w 5"/>
                  <a:gd name="T3" fmla="*/ 2147483647 h 115"/>
                  <a:gd name="T4" fmla="*/ 0 w 5"/>
                  <a:gd name="T5" fmla="*/ 0 h 115"/>
                  <a:gd name="T6" fmla="*/ 2147483647 w 5"/>
                  <a:gd name="T7" fmla="*/ 0 h 115"/>
                  <a:gd name="T8" fmla="*/ 2147483647 w 5"/>
                  <a:gd name="T9" fmla="*/ 2147483647 h 115"/>
                  <a:gd name="T10" fmla="*/ 2147483647 w 5"/>
                  <a:gd name="T11" fmla="*/ 2147483647 h 115"/>
                  <a:gd name="T12" fmla="*/ 0 w 5"/>
                  <a:gd name="T13" fmla="*/ 2147483647 h 11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5"/>
                  <a:gd name="T22" fmla="*/ 0 h 115"/>
                  <a:gd name="T23" fmla="*/ 5 w 5"/>
                  <a:gd name="T24" fmla="*/ 115 h 11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5" h="115">
                    <a:moveTo>
                      <a:pt x="0" y="115"/>
                    </a:moveTo>
                    <a:lnTo>
                      <a:pt x="0" y="36"/>
                    </a:lnTo>
                    <a:lnTo>
                      <a:pt x="0" y="0"/>
                    </a:lnTo>
                    <a:lnTo>
                      <a:pt x="5" y="0"/>
                    </a:lnTo>
                    <a:lnTo>
                      <a:pt x="5" y="36"/>
                    </a:lnTo>
                    <a:lnTo>
                      <a:pt x="5" y="115"/>
                    </a:lnTo>
                    <a:lnTo>
                      <a:pt x="0" y="115"/>
                    </a:lnTo>
                    <a:close/>
                  </a:path>
                </a:pathLst>
              </a:custGeom>
              <a:solidFill>
                <a:srgbClr val="000000"/>
              </a:solidFill>
              <a:ln w="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tr-TR" b="1"/>
              </a:p>
            </p:txBody>
          </p:sp>
          <p:sp>
            <p:nvSpPr>
              <p:cNvPr id="49218" name="Rectangle 45"/>
              <p:cNvSpPr>
                <a:spLocks noChangeArrowheads="1"/>
              </p:cNvSpPr>
              <p:nvPr/>
            </p:nvSpPr>
            <p:spPr bwMode="auto">
              <a:xfrm>
                <a:off x="254000" y="2952750"/>
                <a:ext cx="219580" cy="1846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tr-TR" sz="1200" b="1">
                    <a:solidFill>
                      <a:srgbClr val="000000"/>
                    </a:solidFill>
                    <a:latin typeface="Georgia" pitchFamily="18" charset="0"/>
                  </a:rPr>
                  <a:t>7%</a:t>
                </a:r>
                <a:endParaRPr lang="tr-TR" sz="1200" b="1"/>
              </a:p>
            </p:txBody>
          </p:sp>
          <p:sp>
            <p:nvSpPr>
              <p:cNvPr id="49219" name="Rectangle 46"/>
              <p:cNvSpPr>
                <a:spLocks noChangeArrowheads="1"/>
              </p:cNvSpPr>
              <p:nvPr/>
            </p:nvSpPr>
            <p:spPr bwMode="auto">
              <a:xfrm>
                <a:off x="374650" y="2682875"/>
                <a:ext cx="234004" cy="1846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tr-TR" sz="1200" b="1">
                    <a:solidFill>
                      <a:srgbClr val="000000"/>
                    </a:solidFill>
                    <a:latin typeface="Georgia" pitchFamily="18" charset="0"/>
                  </a:rPr>
                  <a:t>4%</a:t>
                </a:r>
                <a:endParaRPr lang="tr-TR" sz="1200" b="1"/>
              </a:p>
            </p:txBody>
          </p:sp>
          <p:sp>
            <p:nvSpPr>
              <p:cNvPr id="49220" name="Rectangle 47"/>
              <p:cNvSpPr>
                <a:spLocks noChangeArrowheads="1"/>
              </p:cNvSpPr>
              <p:nvPr/>
            </p:nvSpPr>
            <p:spPr bwMode="auto">
              <a:xfrm>
                <a:off x="727075" y="2441575"/>
                <a:ext cx="234004" cy="1846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tr-TR" sz="1200" b="1">
                    <a:solidFill>
                      <a:srgbClr val="000000"/>
                    </a:solidFill>
                    <a:latin typeface="Georgia" pitchFamily="18" charset="0"/>
                  </a:rPr>
                  <a:t>4%</a:t>
                </a:r>
                <a:endParaRPr lang="tr-TR" sz="1200" b="1"/>
              </a:p>
            </p:txBody>
          </p:sp>
          <p:sp>
            <p:nvSpPr>
              <p:cNvPr id="49221" name="Rectangle 48"/>
              <p:cNvSpPr>
                <a:spLocks noChangeArrowheads="1"/>
              </p:cNvSpPr>
              <p:nvPr/>
            </p:nvSpPr>
            <p:spPr bwMode="auto">
              <a:xfrm>
                <a:off x="1085850" y="2271713"/>
                <a:ext cx="230798" cy="1846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tr-TR" sz="1200" b="1">
                    <a:solidFill>
                      <a:srgbClr val="000000"/>
                    </a:solidFill>
                    <a:latin typeface="Georgia" pitchFamily="18" charset="0"/>
                  </a:rPr>
                  <a:t>3%</a:t>
                </a:r>
                <a:endParaRPr lang="tr-TR" sz="1200" b="1"/>
              </a:p>
            </p:txBody>
          </p:sp>
          <p:sp>
            <p:nvSpPr>
              <p:cNvPr id="49222" name="Rectangle 49"/>
              <p:cNvSpPr>
                <a:spLocks noChangeArrowheads="1"/>
              </p:cNvSpPr>
              <p:nvPr/>
            </p:nvSpPr>
            <p:spPr bwMode="auto">
              <a:xfrm>
                <a:off x="1482725" y="2271713"/>
                <a:ext cx="209963" cy="1846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tr-TR" sz="1200" b="1">
                    <a:solidFill>
                      <a:srgbClr val="000000"/>
                    </a:solidFill>
                    <a:latin typeface="Georgia" pitchFamily="18" charset="0"/>
                  </a:rPr>
                  <a:t>1%</a:t>
                </a:r>
                <a:endParaRPr lang="tr-TR" sz="1200" b="1"/>
              </a:p>
            </p:txBody>
          </p:sp>
          <p:sp>
            <p:nvSpPr>
              <p:cNvPr id="49223" name="Freeform 63"/>
              <p:cNvSpPr>
                <a:spLocks noEditPoints="1"/>
              </p:cNvSpPr>
              <p:nvPr/>
            </p:nvSpPr>
            <p:spPr bwMode="auto">
              <a:xfrm>
                <a:off x="2960688" y="3767138"/>
                <a:ext cx="87313" cy="87313"/>
              </a:xfrm>
              <a:custGeom>
                <a:avLst/>
                <a:gdLst>
                  <a:gd name="T0" fmla="*/ 0 w 456"/>
                  <a:gd name="T1" fmla="*/ 2147483647 h 456"/>
                  <a:gd name="T2" fmla="*/ 2147483647 w 456"/>
                  <a:gd name="T3" fmla="*/ 0 h 456"/>
                  <a:gd name="T4" fmla="*/ 2147483647 w 456"/>
                  <a:gd name="T5" fmla="*/ 0 h 456"/>
                  <a:gd name="T6" fmla="*/ 2147483647 w 456"/>
                  <a:gd name="T7" fmla="*/ 2147483647 h 456"/>
                  <a:gd name="T8" fmla="*/ 2147483647 w 456"/>
                  <a:gd name="T9" fmla="*/ 2147483647 h 456"/>
                  <a:gd name="T10" fmla="*/ 2147483647 w 456"/>
                  <a:gd name="T11" fmla="*/ 2147483647 h 456"/>
                  <a:gd name="T12" fmla="*/ 2147483647 w 456"/>
                  <a:gd name="T13" fmla="*/ 2147483647 h 456"/>
                  <a:gd name="T14" fmla="*/ 0 w 456"/>
                  <a:gd name="T15" fmla="*/ 2147483647 h 456"/>
                  <a:gd name="T16" fmla="*/ 0 w 456"/>
                  <a:gd name="T17" fmla="*/ 2147483647 h 456"/>
                  <a:gd name="T18" fmla="*/ 2147483647 w 456"/>
                  <a:gd name="T19" fmla="*/ 2147483647 h 456"/>
                  <a:gd name="T20" fmla="*/ 2147483647 w 456"/>
                  <a:gd name="T21" fmla="*/ 2147483647 h 456"/>
                  <a:gd name="T22" fmla="*/ 2147483647 w 456"/>
                  <a:gd name="T23" fmla="*/ 2147483647 h 456"/>
                  <a:gd name="T24" fmla="*/ 2147483647 w 456"/>
                  <a:gd name="T25" fmla="*/ 2147483647 h 456"/>
                  <a:gd name="T26" fmla="*/ 2147483647 w 456"/>
                  <a:gd name="T27" fmla="*/ 2147483647 h 456"/>
                  <a:gd name="T28" fmla="*/ 2147483647 w 456"/>
                  <a:gd name="T29" fmla="*/ 2147483647 h 456"/>
                  <a:gd name="T30" fmla="*/ 2147483647 w 456"/>
                  <a:gd name="T31" fmla="*/ 2147483647 h 456"/>
                  <a:gd name="T32" fmla="*/ 2147483647 w 456"/>
                  <a:gd name="T33" fmla="*/ 2147483647 h 456"/>
                  <a:gd name="T34" fmla="*/ 2147483647 w 456"/>
                  <a:gd name="T35" fmla="*/ 2147483647 h 45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456"/>
                  <a:gd name="T55" fmla="*/ 0 h 456"/>
                  <a:gd name="T56" fmla="*/ 456 w 456"/>
                  <a:gd name="T57" fmla="*/ 456 h 45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456" h="456">
                    <a:moveTo>
                      <a:pt x="0" y="24"/>
                    </a:moveTo>
                    <a:cubicBezTo>
                      <a:pt x="0" y="11"/>
                      <a:pt x="11" y="0"/>
                      <a:pt x="24" y="0"/>
                    </a:cubicBezTo>
                    <a:lnTo>
                      <a:pt x="432" y="0"/>
                    </a:lnTo>
                    <a:cubicBezTo>
                      <a:pt x="446" y="0"/>
                      <a:pt x="456" y="11"/>
                      <a:pt x="456" y="24"/>
                    </a:cubicBezTo>
                    <a:lnTo>
                      <a:pt x="456" y="432"/>
                    </a:lnTo>
                    <a:cubicBezTo>
                      <a:pt x="456" y="446"/>
                      <a:pt x="446" y="456"/>
                      <a:pt x="432" y="456"/>
                    </a:cubicBezTo>
                    <a:lnTo>
                      <a:pt x="24" y="456"/>
                    </a:lnTo>
                    <a:cubicBezTo>
                      <a:pt x="11" y="456"/>
                      <a:pt x="0" y="446"/>
                      <a:pt x="0" y="432"/>
                    </a:cubicBezTo>
                    <a:lnTo>
                      <a:pt x="0" y="24"/>
                    </a:lnTo>
                    <a:close/>
                    <a:moveTo>
                      <a:pt x="48" y="432"/>
                    </a:moveTo>
                    <a:lnTo>
                      <a:pt x="24" y="408"/>
                    </a:lnTo>
                    <a:lnTo>
                      <a:pt x="432" y="408"/>
                    </a:lnTo>
                    <a:lnTo>
                      <a:pt x="408" y="432"/>
                    </a:lnTo>
                    <a:lnTo>
                      <a:pt x="408" y="24"/>
                    </a:lnTo>
                    <a:lnTo>
                      <a:pt x="432" y="48"/>
                    </a:lnTo>
                    <a:lnTo>
                      <a:pt x="24" y="48"/>
                    </a:lnTo>
                    <a:lnTo>
                      <a:pt x="48" y="24"/>
                    </a:lnTo>
                    <a:lnTo>
                      <a:pt x="48" y="432"/>
                    </a:lnTo>
                    <a:close/>
                  </a:path>
                </a:pathLst>
              </a:custGeom>
              <a:solidFill>
                <a:srgbClr val="FFFFFF"/>
              </a:solidFill>
              <a:ln w="1588" cap="flat">
                <a:solidFill>
                  <a:srgbClr val="FFFFFF"/>
                </a:solidFill>
                <a:prstDash val="solid"/>
                <a:bevel/>
                <a:headEnd/>
                <a:tailEnd/>
              </a:ln>
            </p:spPr>
            <p:txBody>
              <a:bodyPr/>
              <a:lstStyle/>
              <a:p>
                <a:endParaRPr lang="tr-TR" b="1"/>
              </a:p>
            </p:txBody>
          </p:sp>
          <p:sp>
            <p:nvSpPr>
              <p:cNvPr id="49224" name="Rectangle 64"/>
              <p:cNvSpPr>
                <a:spLocks noChangeArrowheads="1"/>
              </p:cNvSpPr>
              <p:nvPr/>
            </p:nvSpPr>
            <p:spPr bwMode="auto">
              <a:xfrm>
                <a:off x="3078163" y="3721100"/>
                <a:ext cx="676369" cy="1846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tr-TR" sz="1200" b="1">
                    <a:solidFill>
                      <a:srgbClr val="000000"/>
                    </a:solidFill>
                    <a:latin typeface="Georgia" pitchFamily="18" charset="0"/>
                  </a:rPr>
                  <a:t>AB DIŞI </a:t>
                </a:r>
                <a:endParaRPr lang="tr-TR" sz="1200" b="1"/>
              </a:p>
            </p:txBody>
          </p:sp>
          <p:sp>
            <p:nvSpPr>
              <p:cNvPr id="49225" name="Rectangle 65"/>
              <p:cNvSpPr>
                <a:spLocks noChangeArrowheads="1"/>
              </p:cNvSpPr>
              <p:nvPr/>
            </p:nvSpPr>
            <p:spPr bwMode="auto">
              <a:xfrm>
                <a:off x="3078163" y="3892550"/>
                <a:ext cx="710028" cy="1846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tr-TR" sz="1200" b="1">
                    <a:solidFill>
                      <a:srgbClr val="000000"/>
                    </a:solidFill>
                    <a:latin typeface="Georgia" pitchFamily="18" charset="0"/>
                  </a:rPr>
                  <a:t>AVRUPA</a:t>
                </a:r>
                <a:endParaRPr lang="tr-TR" sz="1200" b="1"/>
              </a:p>
            </p:txBody>
          </p:sp>
          <p:sp>
            <p:nvSpPr>
              <p:cNvPr id="49226" name="Rectangle 68"/>
              <p:cNvSpPr>
                <a:spLocks noChangeArrowheads="1"/>
              </p:cNvSpPr>
              <p:nvPr/>
            </p:nvSpPr>
            <p:spPr bwMode="auto">
              <a:xfrm>
                <a:off x="3078163" y="4254504"/>
                <a:ext cx="1020964" cy="1846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tr-TR" sz="1200" b="1">
                    <a:solidFill>
                      <a:srgbClr val="000000"/>
                    </a:solidFill>
                    <a:latin typeface="Georgia" pitchFamily="18" charset="0"/>
                  </a:rPr>
                  <a:t>UZAK DOĞU</a:t>
                </a:r>
                <a:endParaRPr lang="tr-TR" sz="1200" b="1"/>
              </a:p>
            </p:txBody>
          </p:sp>
          <p:sp>
            <p:nvSpPr>
              <p:cNvPr id="49227" name="Rectangle 71"/>
              <p:cNvSpPr>
                <a:spLocks noChangeArrowheads="1"/>
              </p:cNvSpPr>
              <p:nvPr/>
            </p:nvSpPr>
            <p:spPr bwMode="auto">
              <a:xfrm>
                <a:off x="3078163" y="4632328"/>
                <a:ext cx="554558" cy="1846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tr-TR" sz="1200" b="1">
                    <a:solidFill>
                      <a:srgbClr val="000000"/>
                    </a:solidFill>
                    <a:latin typeface="Georgia" pitchFamily="18" charset="0"/>
                  </a:rPr>
                  <a:t>DIĞER</a:t>
                </a:r>
                <a:endParaRPr lang="tr-TR" sz="1200" b="1"/>
              </a:p>
            </p:txBody>
          </p:sp>
          <p:sp>
            <p:nvSpPr>
              <p:cNvPr id="49228" name="Rectangle 74"/>
              <p:cNvSpPr>
                <a:spLocks noChangeArrowheads="1"/>
              </p:cNvSpPr>
              <p:nvPr/>
            </p:nvSpPr>
            <p:spPr bwMode="auto">
              <a:xfrm>
                <a:off x="3078162" y="4979988"/>
                <a:ext cx="1224516" cy="1846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tr-TR" sz="1200" b="1">
                    <a:solidFill>
                      <a:srgbClr val="000000"/>
                    </a:solidFill>
                    <a:latin typeface="Georgia" pitchFamily="18" charset="0"/>
                  </a:rPr>
                  <a:t>ORTA VE BATI </a:t>
                </a:r>
                <a:endParaRPr lang="tr-TR" sz="1200" b="1"/>
              </a:p>
            </p:txBody>
          </p:sp>
          <p:sp>
            <p:nvSpPr>
              <p:cNvPr id="49229" name="Rectangle 75"/>
              <p:cNvSpPr>
                <a:spLocks noChangeArrowheads="1"/>
              </p:cNvSpPr>
              <p:nvPr/>
            </p:nvSpPr>
            <p:spPr bwMode="auto">
              <a:xfrm>
                <a:off x="3078161" y="5153025"/>
                <a:ext cx="445570" cy="1846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tr-TR" sz="1200" b="1">
                    <a:solidFill>
                      <a:srgbClr val="000000"/>
                    </a:solidFill>
                    <a:latin typeface="Georgia" pitchFamily="18" charset="0"/>
                  </a:rPr>
                  <a:t>ASYA</a:t>
                </a:r>
                <a:endParaRPr lang="tr-TR" sz="1200" b="1"/>
              </a:p>
            </p:txBody>
          </p:sp>
          <p:sp>
            <p:nvSpPr>
              <p:cNvPr id="49230" name="Rectangle 78"/>
              <p:cNvSpPr>
                <a:spLocks noChangeArrowheads="1"/>
              </p:cNvSpPr>
              <p:nvPr/>
            </p:nvSpPr>
            <p:spPr bwMode="auto">
              <a:xfrm>
                <a:off x="3078161" y="5472115"/>
                <a:ext cx="801384" cy="1846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tr-TR" sz="1200" b="1">
                    <a:solidFill>
                      <a:srgbClr val="000000"/>
                    </a:solidFill>
                    <a:latin typeface="Georgia" pitchFamily="18" charset="0"/>
                  </a:rPr>
                  <a:t>JAPONYA</a:t>
                </a:r>
                <a:endParaRPr lang="tr-TR" sz="1200" b="1"/>
              </a:p>
            </p:txBody>
          </p:sp>
        </p:grpSp>
      </p:grpSp>
      <p:grpSp>
        <p:nvGrpSpPr>
          <p:cNvPr id="7" name="Group 170"/>
          <p:cNvGrpSpPr>
            <a:grpSpLocks/>
          </p:cNvGrpSpPr>
          <p:nvPr/>
        </p:nvGrpSpPr>
        <p:grpSpPr bwMode="auto">
          <a:xfrm>
            <a:off x="6166579" y="1928813"/>
            <a:ext cx="2344512" cy="1730375"/>
            <a:chOff x="6286500" y="1928816"/>
            <a:chExt cx="2344861" cy="1730372"/>
          </a:xfrm>
        </p:grpSpPr>
        <p:sp>
          <p:nvSpPr>
            <p:cNvPr id="49203" name="Freeform 82"/>
            <p:cNvSpPr>
              <a:spLocks/>
            </p:cNvSpPr>
            <p:nvPr/>
          </p:nvSpPr>
          <p:spPr bwMode="auto">
            <a:xfrm>
              <a:off x="6286500" y="2736850"/>
              <a:ext cx="830263" cy="922338"/>
            </a:xfrm>
            <a:custGeom>
              <a:avLst/>
              <a:gdLst>
                <a:gd name="T0" fmla="*/ 2147483647 w 2305"/>
                <a:gd name="T1" fmla="*/ 2147483647 h 2564"/>
                <a:gd name="T2" fmla="*/ 0 w 2305"/>
                <a:gd name="T3" fmla="*/ 0 h 2564"/>
                <a:gd name="T4" fmla="*/ 0 w 2305"/>
                <a:gd name="T5" fmla="*/ 2147483647 h 2564"/>
                <a:gd name="T6" fmla="*/ 2147483647 w 2305"/>
                <a:gd name="T7" fmla="*/ 2147483647 h 256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305"/>
                <a:gd name="T13" fmla="*/ 0 h 2564"/>
                <a:gd name="T14" fmla="*/ 2305 w 2305"/>
                <a:gd name="T15" fmla="*/ 2564 h 256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305" h="2564">
                  <a:moveTo>
                    <a:pt x="2305" y="1440"/>
                  </a:moveTo>
                  <a:cubicBezTo>
                    <a:pt x="1875" y="559"/>
                    <a:pt x="980" y="0"/>
                    <a:pt x="0" y="0"/>
                  </a:cubicBezTo>
                  <a:lnTo>
                    <a:pt x="0" y="2564"/>
                  </a:lnTo>
                  <a:lnTo>
                    <a:pt x="2305" y="1440"/>
                  </a:lnTo>
                  <a:close/>
                </a:path>
              </a:pathLst>
            </a:custGeom>
            <a:solidFill>
              <a:srgbClr val="6E0426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tr-TR" b="1"/>
            </a:p>
          </p:txBody>
        </p:sp>
        <p:sp>
          <p:nvSpPr>
            <p:cNvPr id="49204" name="Rectangle 111"/>
            <p:cNvSpPr>
              <a:spLocks noChangeArrowheads="1"/>
            </p:cNvSpPr>
            <p:nvPr/>
          </p:nvSpPr>
          <p:spPr bwMode="auto">
            <a:xfrm>
              <a:off x="6538913" y="2963863"/>
              <a:ext cx="307823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tr-TR" sz="1200" b="1">
                  <a:solidFill>
                    <a:srgbClr val="FFFFFF"/>
                  </a:solidFill>
                  <a:latin typeface="Times New Roman" pitchFamily="18" charset="0"/>
                </a:rPr>
                <a:t>18%</a:t>
              </a:r>
              <a:endParaRPr lang="tr-TR" sz="1200" b="1"/>
            </a:p>
          </p:txBody>
        </p:sp>
        <p:sp>
          <p:nvSpPr>
            <p:cNvPr id="49205" name="Rectangle 124"/>
            <p:cNvSpPr>
              <a:spLocks noChangeArrowheads="1"/>
            </p:cNvSpPr>
            <p:nvPr/>
          </p:nvSpPr>
          <p:spPr bwMode="auto">
            <a:xfrm>
              <a:off x="7483440" y="1928816"/>
              <a:ext cx="1147921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tr-TR" sz="1200" b="1">
                  <a:solidFill>
                    <a:srgbClr val="000000"/>
                  </a:solidFill>
                  <a:latin typeface="Georgia" pitchFamily="18" charset="0"/>
                </a:rPr>
                <a:t>DEMİR ÇELİK</a:t>
              </a:r>
              <a:endParaRPr lang="tr-TR" sz="1200" b="1"/>
            </a:p>
          </p:txBody>
        </p:sp>
      </p:grpSp>
      <p:grpSp>
        <p:nvGrpSpPr>
          <p:cNvPr id="8" name="Group 171"/>
          <p:cNvGrpSpPr>
            <a:grpSpLocks/>
          </p:cNvGrpSpPr>
          <p:nvPr/>
        </p:nvGrpSpPr>
        <p:grpSpPr bwMode="auto">
          <a:xfrm>
            <a:off x="6276118" y="2254250"/>
            <a:ext cx="2969176" cy="1993900"/>
            <a:chOff x="6396038" y="2254250"/>
            <a:chExt cx="2969176" cy="1993901"/>
          </a:xfrm>
        </p:grpSpPr>
        <p:sp>
          <p:nvSpPr>
            <p:cNvPr id="49199" name="Freeform 84"/>
            <p:cNvSpPr>
              <a:spLocks/>
            </p:cNvSpPr>
            <p:nvPr/>
          </p:nvSpPr>
          <p:spPr bwMode="auto">
            <a:xfrm>
              <a:off x="6396038" y="3449638"/>
              <a:ext cx="955675" cy="798513"/>
            </a:xfrm>
            <a:custGeom>
              <a:avLst/>
              <a:gdLst>
                <a:gd name="T0" fmla="*/ 2147483647 w 2651"/>
                <a:gd name="T1" fmla="*/ 2147483647 h 2223"/>
                <a:gd name="T2" fmla="*/ 2147483647 w 2651"/>
                <a:gd name="T3" fmla="*/ 0 h 2223"/>
                <a:gd name="T4" fmla="*/ 0 w 2651"/>
                <a:gd name="T5" fmla="*/ 2147483647 h 2223"/>
                <a:gd name="T6" fmla="*/ 2147483647 w 2651"/>
                <a:gd name="T7" fmla="*/ 2147483647 h 222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651"/>
                <a:gd name="T13" fmla="*/ 0 h 2223"/>
                <a:gd name="T14" fmla="*/ 2651 w 2651"/>
                <a:gd name="T15" fmla="*/ 2223 h 222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651" h="2223">
                  <a:moveTo>
                    <a:pt x="2317" y="2223"/>
                  </a:moveTo>
                  <a:cubicBezTo>
                    <a:pt x="2651" y="1518"/>
                    <a:pt x="2647" y="700"/>
                    <a:pt x="2305" y="0"/>
                  </a:cubicBezTo>
                  <a:lnTo>
                    <a:pt x="0" y="1124"/>
                  </a:lnTo>
                  <a:lnTo>
                    <a:pt x="2317" y="2223"/>
                  </a:lnTo>
                  <a:close/>
                </a:path>
              </a:pathLst>
            </a:custGeom>
            <a:solidFill>
              <a:srgbClr val="7C052C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tr-TR" b="1"/>
            </a:p>
          </p:txBody>
        </p:sp>
        <p:sp>
          <p:nvSpPr>
            <p:cNvPr id="49200" name="Rectangle 112"/>
            <p:cNvSpPr>
              <a:spLocks noChangeArrowheads="1"/>
            </p:cNvSpPr>
            <p:nvPr/>
          </p:nvSpPr>
          <p:spPr bwMode="auto">
            <a:xfrm>
              <a:off x="6745288" y="3736975"/>
              <a:ext cx="307777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tr-TR" sz="1200" b="1">
                  <a:solidFill>
                    <a:srgbClr val="FFFFFF"/>
                  </a:solidFill>
                  <a:latin typeface="Times New Roman" pitchFamily="18" charset="0"/>
                </a:rPr>
                <a:t>14%</a:t>
              </a:r>
              <a:endParaRPr lang="tr-TR" sz="1200" b="1"/>
            </a:p>
          </p:txBody>
        </p:sp>
        <p:sp>
          <p:nvSpPr>
            <p:cNvPr id="49201" name="Rectangle 127"/>
            <p:cNvSpPr>
              <a:spLocks noChangeArrowheads="1"/>
            </p:cNvSpPr>
            <p:nvPr/>
          </p:nvSpPr>
          <p:spPr bwMode="auto">
            <a:xfrm>
              <a:off x="7472067" y="2254250"/>
              <a:ext cx="1893147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tr-TR" sz="1200" b="1">
                  <a:solidFill>
                    <a:srgbClr val="000000"/>
                  </a:solidFill>
                  <a:latin typeface="Georgia" pitchFamily="18" charset="0"/>
                </a:rPr>
                <a:t>MAKİNA, ELEKTRİKLİ </a:t>
              </a:r>
              <a:endParaRPr lang="tr-TR" sz="1200" b="1"/>
            </a:p>
          </p:txBody>
        </p:sp>
        <p:sp>
          <p:nvSpPr>
            <p:cNvPr id="49202" name="Rectangle 128"/>
            <p:cNvSpPr>
              <a:spLocks noChangeArrowheads="1"/>
            </p:cNvSpPr>
            <p:nvPr/>
          </p:nvSpPr>
          <p:spPr bwMode="auto">
            <a:xfrm>
              <a:off x="7484084" y="2403475"/>
              <a:ext cx="889667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tr-TR" sz="1200" b="1">
                  <a:solidFill>
                    <a:srgbClr val="000000"/>
                  </a:solidFill>
                  <a:latin typeface="Georgia" pitchFamily="18" charset="0"/>
                </a:rPr>
                <a:t>CİHAZLAR</a:t>
              </a:r>
              <a:endParaRPr lang="tr-TR" sz="1200" b="1"/>
            </a:p>
          </p:txBody>
        </p:sp>
      </p:grpSp>
      <p:grpSp>
        <p:nvGrpSpPr>
          <p:cNvPr id="9" name="Group 172"/>
          <p:cNvGrpSpPr>
            <a:grpSpLocks/>
          </p:cNvGrpSpPr>
          <p:nvPr/>
        </p:nvGrpSpPr>
        <p:grpSpPr bwMode="auto">
          <a:xfrm>
            <a:off x="6206269" y="2720975"/>
            <a:ext cx="1878625" cy="2146300"/>
            <a:chOff x="6326188" y="2720977"/>
            <a:chExt cx="1878587" cy="2146298"/>
          </a:xfrm>
        </p:grpSpPr>
        <p:sp>
          <p:nvSpPr>
            <p:cNvPr id="49196" name="Freeform 86"/>
            <p:cNvSpPr>
              <a:spLocks/>
            </p:cNvSpPr>
            <p:nvPr/>
          </p:nvSpPr>
          <p:spPr bwMode="auto">
            <a:xfrm>
              <a:off x="6326188" y="4019550"/>
              <a:ext cx="833438" cy="847725"/>
            </a:xfrm>
            <a:custGeom>
              <a:avLst/>
              <a:gdLst>
                <a:gd name="T0" fmla="*/ 2147483647 w 2317"/>
                <a:gd name="T1" fmla="*/ 2147483647 h 2354"/>
                <a:gd name="T2" fmla="*/ 2147483647 w 2317"/>
                <a:gd name="T3" fmla="*/ 2147483647 h 2354"/>
                <a:gd name="T4" fmla="*/ 0 w 2317"/>
                <a:gd name="T5" fmla="*/ 0 h 2354"/>
                <a:gd name="T6" fmla="*/ 2147483647 w 2317"/>
                <a:gd name="T7" fmla="*/ 2147483647 h 235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317"/>
                <a:gd name="T13" fmla="*/ 0 h 2354"/>
                <a:gd name="T14" fmla="*/ 2317 w 2317"/>
                <a:gd name="T15" fmla="*/ 2354 h 235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317" h="2354">
                  <a:moveTo>
                    <a:pt x="1018" y="2354"/>
                  </a:moveTo>
                  <a:cubicBezTo>
                    <a:pt x="1589" y="2107"/>
                    <a:pt x="2051" y="1661"/>
                    <a:pt x="2317" y="1099"/>
                  </a:cubicBezTo>
                  <a:lnTo>
                    <a:pt x="0" y="0"/>
                  </a:lnTo>
                  <a:lnTo>
                    <a:pt x="1018" y="2354"/>
                  </a:lnTo>
                  <a:close/>
                </a:path>
              </a:pathLst>
            </a:custGeom>
            <a:solidFill>
              <a:srgbClr val="880631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tr-TR" b="1"/>
            </a:p>
          </p:txBody>
        </p:sp>
        <p:sp>
          <p:nvSpPr>
            <p:cNvPr id="49197" name="Rectangle 113"/>
            <p:cNvSpPr>
              <a:spLocks noChangeArrowheads="1"/>
            </p:cNvSpPr>
            <p:nvPr/>
          </p:nvSpPr>
          <p:spPr bwMode="auto">
            <a:xfrm>
              <a:off x="6610350" y="4367213"/>
              <a:ext cx="299307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tr-TR" sz="1200" b="1" dirty="0">
                  <a:solidFill>
                    <a:srgbClr val="FFFFFF"/>
                  </a:solidFill>
                  <a:latin typeface="Times New Roman" pitchFamily="18" charset="0"/>
                </a:rPr>
                <a:t>11%</a:t>
              </a:r>
              <a:endParaRPr lang="tr-TR" sz="1200" b="1" dirty="0"/>
            </a:p>
          </p:txBody>
        </p:sp>
        <p:sp>
          <p:nvSpPr>
            <p:cNvPr id="49198" name="Rectangle 131"/>
            <p:cNvSpPr>
              <a:spLocks noChangeArrowheads="1"/>
            </p:cNvSpPr>
            <p:nvPr/>
          </p:nvSpPr>
          <p:spPr bwMode="auto">
            <a:xfrm>
              <a:off x="7483438" y="2720977"/>
              <a:ext cx="721337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tr-TR" sz="1200" b="1">
                  <a:solidFill>
                    <a:srgbClr val="000000"/>
                  </a:solidFill>
                  <a:latin typeface="Georgia" pitchFamily="18" charset="0"/>
                </a:rPr>
                <a:t>TEKSTİL</a:t>
              </a:r>
              <a:endParaRPr lang="tr-TR" sz="1200" b="1"/>
            </a:p>
          </p:txBody>
        </p:sp>
      </p:grpSp>
      <p:grpSp>
        <p:nvGrpSpPr>
          <p:cNvPr id="10" name="Group 173"/>
          <p:cNvGrpSpPr>
            <a:grpSpLocks/>
          </p:cNvGrpSpPr>
          <p:nvPr/>
        </p:nvGrpSpPr>
        <p:grpSpPr bwMode="auto">
          <a:xfrm>
            <a:off x="4631468" y="2530475"/>
            <a:ext cx="4480444" cy="3529528"/>
            <a:chOff x="4751388" y="2530475"/>
            <a:chExt cx="4480881" cy="3529522"/>
          </a:xfrm>
        </p:grpSpPr>
        <p:sp>
          <p:nvSpPr>
            <p:cNvPr id="49164" name="Freeform 88"/>
            <p:cNvSpPr>
              <a:spLocks/>
            </p:cNvSpPr>
            <p:nvPr/>
          </p:nvSpPr>
          <p:spPr bwMode="auto">
            <a:xfrm>
              <a:off x="5994400" y="4083050"/>
              <a:ext cx="560388" cy="942975"/>
            </a:xfrm>
            <a:custGeom>
              <a:avLst/>
              <a:gdLst>
                <a:gd name="T0" fmla="*/ 0 w 3111"/>
                <a:gd name="T1" fmla="*/ 2147483647 h 5238"/>
                <a:gd name="T2" fmla="*/ 2147483647 w 3111"/>
                <a:gd name="T3" fmla="*/ 2147483647 h 5238"/>
                <a:gd name="T4" fmla="*/ 2147483647 w 3111"/>
                <a:gd name="T5" fmla="*/ 0 h 5238"/>
                <a:gd name="T6" fmla="*/ 0 w 3111"/>
                <a:gd name="T7" fmla="*/ 2147483647 h 523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111"/>
                <a:gd name="T13" fmla="*/ 0 h 5238"/>
                <a:gd name="T14" fmla="*/ 3111 w 3111"/>
                <a:gd name="T15" fmla="*/ 5238 h 523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111" h="5238">
                  <a:moveTo>
                    <a:pt x="0" y="5014"/>
                  </a:moveTo>
                  <a:cubicBezTo>
                    <a:pt x="1044" y="5238"/>
                    <a:pt x="2131" y="5131"/>
                    <a:pt x="3111" y="4707"/>
                  </a:cubicBezTo>
                  <a:lnTo>
                    <a:pt x="1075" y="0"/>
                  </a:lnTo>
                  <a:lnTo>
                    <a:pt x="0" y="5014"/>
                  </a:lnTo>
                  <a:close/>
                </a:path>
              </a:pathLst>
            </a:custGeom>
            <a:solidFill>
              <a:srgbClr val="930735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tr-TR" b="1"/>
            </a:p>
          </p:txBody>
        </p:sp>
        <p:sp>
          <p:nvSpPr>
            <p:cNvPr id="49165" name="Freeform 90"/>
            <p:cNvSpPr>
              <a:spLocks/>
            </p:cNvSpPr>
            <p:nvPr/>
          </p:nvSpPr>
          <p:spPr bwMode="auto">
            <a:xfrm>
              <a:off x="5464175" y="4062413"/>
              <a:ext cx="598488" cy="901700"/>
            </a:xfrm>
            <a:custGeom>
              <a:avLst/>
              <a:gdLst>
                <a:gd name="T0" fmla="*/ 0 w 3320"/>
                <a:gd name="T1" fmla="*/ 2147483647 h 5014"/>
                <a:gd name="T2" fmla="*/ 2147483647 w 3320"/>
                <a:gd name="T3" fmla="*/ 2147483647 h 5014"/>
                <a:gd name="T4" fmla="*/ 2147483647 w 3320"/>
                <a:gd name="T5" fmla="*/ 0 h 5014"/>
                <a:gd name="T6" fmla="*/ 0 w 3320"/>
                <a:gd name="T7" fmla="*/ 2147483647 h 501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320"/>
                <a:gd name="T13" fmla="*/ 0 h 5014"/>
                <a:gd name="T14" fmla="*/ 3320 w 3320"/>
                <a:gd name="T15" fmla="*/ 5014 h 501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320" h="5014">
                  <a:moveTo>
                    <a:pt x="0" y="3908"/>
                  </a:moveTo>
                  <a:cubicBezTo>
                    <a:pt x="646" y="4457"/>
                    <a:pt x="1417" y="4837"/>
                    <a:pt x="2245" y="5014"/>
                  </a:cubicBezTo>
                  <a:lnTo>
                    <a:pt x="3320" y="0"/>
                  </a:lnTo>
                  <a:lnTo>
                    <a:pt x="0" y="3908"/>
                  </a:lnTo>
                  <a:close/>
                </a:path>
              </a:pathLst>
            </a:custGeom>
            <a:solidFill>
              <a:srgbClr val="9D0839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tr-TR" b="1"/>
            </a:p>
          </p:txBody>
        </p:sp>
        <p:sp>
          <p:nvSpPr>
            <p:cNvPr id="49166" name="Freeform 92"/>
            <p:cNvSpPr>
              <a:spLocks/>
            </p:cNvSpPr>
            <p:nvPr/>
          </p:nvSpPr>
          <p:spPr bwMode="auto">
            <a:xfrm>
              <a:off x="5129213" y="3990975"/>
              <a:ext cx="849313" cy="703263"/>
            </a:xfrm>
            <a:custGeom>
              <a:avLst/>
              <a:gdLst>
                <a:gd name="T0" fmla="*/ 0 w 4720"/>
                <a:gd name="T1" fmla="*/ 2147483647 h 3908"/>
                <a:gd name="T2" fmla="*/ 2147483647 w 4720"/>
                <a:gd name="T3" fmla="*/ 2147483647 h 3908"/>
                <a:gd name="T4" fmla="*/ 2147483647 w 4720"/>
                <a:gd name="T5" fmla="*/ 0 h 3908"/>
                <a:gd name="T6" fmla="*/ 0 w 4720"/>
                <a:gd name="T7" fmla="*/ 2147483647 h 390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720"/>
                <a:gd name="T13" fmla="*/ 0 h 3908"/>
                <a:gd name="T14" fmla="*/ 4720 w 4720"/>
                <a:gd name="T15" fmla="*/ 3908 h 390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720" h="3908">
                  <a:moveTo>
                    <a:pt x="0" y="2005"/>
                  </a:moveTo>
                  <a:cubicBezTo>
                    <a:pt x="312" y="2740"/>
                    <a:pt x="792" y="3391"/>
                    <a:pt x="1400" y="3908"/>
                  </a:cubicBezTo>
                  <a:lnTo>
                    <a:pt x="4720" y="0"/>
                  </a:lnTo>
                  <a:lnTo>
                    <a:pt x="0" y="2005"/>
                  </a:lnTo>
                  <a:close/>
                </a:path>
              </a:pathLst>
            </a:custGeom>
            <a:solidFill>
              <a:srgbClr val="A6093D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tr-TR" b="1"/>
            </a:p>
          </p:txBody>
        </p:sp>
        <p:sp>
          <p:nvSpPr>
            <p:cNvPr id="49167" name="Freeform 94"/>
            <p:cNvSpPr>
              <a:spLocks/>
            </p:cNvSpPr>
            <p:nvPr/>
          </p:nvSpPr>
          <p:spPr bwMode="auto">
            <a:xfrm>
              <a:off x="5010150" y="3863975"/>
              <a:ext cx="928688" cy="393700"/>
            </a:xfrm>
            <a:custGeom>
              <a:avLst/>
              <a:gdLst>
                <a:gd name="T0" fmla="*/ 2147483647 w 5151"/>
                <a:gd name="T1" fmla="*/ 0 h 2184"/>
                <a:gd name="T2" fmla="*/ 2147483647 w 5151"/>
                <a:gd name="T3" fmla="*/ 2147483647 h 2184"/>
                <a:gd name="T4" fmla="*/ 2147483647 w 5151"/>
                <a:gd name="T5" fmla="*/ 2147483647 h 2184"/>
                <a:gd name="T6" fmla="*/ 2147483647 w 5151"/>
                <a:gd name="T7" fmla="*/ 0 h 218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151"/>
                <a:gd name="T13" fmla="*/ 0 h 2184"/>
                <a:gd name="T14" fmla="*/ 5151 w 5151"/>
                <a:gd name="T15" fmla="*/ 2184 h 218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151" h="2184">
                  <a:moveTo>
                    <a:pt x="27" y="0"/>
                  </a:moveTo>
                  <a:cubicBezTo>
                    <a:pt x="0" y="749"/>
                    <a:pt x="139" y="1494"/>
                    <a:pt x="431" y="2184"/>
                  </a:cubicBezTo>
                  <a:lnTo>
                    <a:pt x="5151" y="179"/>
                  </a:lnTo>
                  <a:lnTo>
                    <a:pt x="27" y="0"/>
                  </a:lnTo>
                  <a:close/>
                </a:path>
              </a:pathLst>
            </a:custGeom>
            <a:solidFill>
              <a:srgbClr val="B35E6D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tr-TR" b="1"/>
            </a:p>
          </p:txBody>
        </p:sp>
        <p:sp>
          <p:nvSpPr>
            <p:cNvPr id="49168" name="Freeform 96"/>
            <p:cNvSpPr>
              <a:spLocks/>
            </p:cNvSpPr>
            <p:nvPr/>
          </p:nvSpPr>
          <p:spPr bwMode="auto">
            <a:xfrm>
              <a:off x="5016500" y="3448050"/>
              <a:ext cx="922338" cy="357188"/>
            </a:xfrm>
            <a:custGeom>
              <a:avLst/>
              <a:gdLst>
                <a:gd name="T0" fmla="*/ 2147483647 w 5124"/>
                <a:gd name="T1" fmla="*/ 0 h 1986"/>
                <a:gd name="T2" fmla="*/ 0 w 5124"/>
                <a:gd name="T3" fmla="*/ 2147483647 h 1986"/>
                <a:gd name="T4" fmla="*/ 2147483647 w 5124"/>
                <a:gd name="T5" fmla="*/ 2147483647 h 1986"/>
                <a:gd name="T6" fmla="*/ 2147483647 w 5124"/>
                <a:gd name="T7" fmla="*/ 0 h 198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124"/>
                <a:gd name="T13" fmla="*/ 0 h 1986"/>
                <a:gd name="T14" fmla="*/ 5124 w 5124"/>
                <a:gd name="T15" fmla="*/ 1986 h 198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124" h="1986">
                  <a:moveTo>
                    <a:pt x="396" y="0"/>
                  </a:moveTo>
                  <a:cubicBezTo>
                    <a:pt x="156" y="573"/>
                    <a:pt x="21" y="1186"/>
                    <a:pt x="0" y="1807"/>
                  </a:cubicBezTo>
                  <a:lnTo>
                    <a:pt x="5124" y="1986"/>
                  </a:lnTo>
                  <a:lnTo>
                    <a:pt x="396" y="0"/>
                  </a:lnTo>
                  <a:close/>
                </a:path>
              </a:pathLst>
            </a:custGeom>
            <a:solidFill>
              <a:srgbClr val="BF848D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tr-TR" b="1"/>
            </a:p>
          </p:txBody>
        </p:sp>
        <p:sp>
          <p:nvSpPr>
            <p:cNvPr id="49169" name="Freeform 98"/>
            <p:cNvSpPr>
              <a:spLocks/>
            </p:cNvSpPr>
            <p:nvPr/>
          </p:nvSpPr>
          <p:spPr bwMode="auto">
            <a:xfrm>
              <a:off x="5119688" y="3103563"/>
              <a:ext cx="850900" cy="625475"/>
            </a:xfrm>
            <a:custGeom>
              <a:avLst/>
              <a:gdLst>
                <a:gd name="T0" fmla="*/ 2147483647 w 4727"/>
                <a:gd name="T1" fmla="*/ 0 h 3484"/>
                <a:gd name="T2" fmla="*/ 0 w 4727"/>
                <a:gd name="T3" fmla="*/ 2147483647 h 3484"/>
                <a:gd name="T4" fmla="*/ 2147483647 w 4727"/>
                <a:gd name="T5" fmla="*/ 2147483647 h 3484"/>
                <a:gd name="T6" fmla="*/ 2147483647 w 4727"/>
                <a:gd name="T7" fmla="*/ 0 h 348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727"/>
                <a:gd name="T13" fmla="*/ 0 h 3484"/>
                <a:gd name="T14" fmla="*/ 4727 w 4727"/>
                <a:gd name="T15" fmla="*/ 3484 h 348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727" h="3484">
                  <a:moveTo>
                    <a:pt x="965" y="0"/>
                  </a:moveTo>
                  <a:cubicBezTo>
                    <a:pt x="558" y="439"/>
                    <a:pt x="232" y="946"/>
                    <a:pt x="0" y="1498"/>
                  </a:cubicBezTo>
                  <a:lnTo>
                    <a:pt x="4727" y="3484"/>
                  </a:lnTo>
                  <a:lnTo>
                    <a:pt x="965" y="0"/>
                  </a:lnTo>
                  <a:close/>
                </a:path>
              </a:pathLst>
            </a:custGeom>
            <a:solidFill>
              <a:srgbClr val="CBA0A6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tr-TR" b="1"/>
            </a:p>
          </p:txBody>
        </p:sp>
        <p:sp>
          <p:nvSpPr>
            <p:cNvPr id="97381" name="Freeform 101"/>
            <p:cNvSpPr>
              <a:spLocks noEditPoints="1"/>
            </p:cNvSpPr>
            <p:nvPr/>
          </p:nvSpPr>
          <p:spPr bwMode="auto">
            <a:xfrm>
              <a:off x="5332470" y="2909887"/>
              <a:ext cx="687454" cy="774699"/>
            </a:xfrm>
            <a:custGeom>
              <a:avLst/>
              <a:gdLst/>
              <a:ahLst/>
              <a:cxnLst>
                <a:cxn ang="0">
                  <a:pos x="907" y="38"/>
                </a:cxn>
                <a:cxn ang="0">
                  <a:pos x="941" y="44"/>
                </a:cxn>
                <a:cxn ang="0">
                  <a:pos x="818" y="129"/>
                </a:cxn>
                <a:cxn ang="0">
                  <a:pos x="699" y="217"/>
                </a:cxn>
                <a:cxn ang="0">
                  <a:pos x="582" y="308"/>
                </a:cxn>
                <a:cxn ang="0">
                  <a:pos x="468" y="403"/>
                </a:cxn>
                <a:cxn ang="0">
                  <a:pos x="357" y="500"/>
                </a:cxn>
                <a:cxn ang="0">
                  <a:pos x="249" y="602"/>
                </a:cxn>
                <a:cxn ang="0">
                  <a:pos x="144" y="706"/>
                </a:cxn>
                <a:cxn ang="0">
                  <a:pos x="41" y="813"/>
                </a:cxn>
                <a:cxn ang="0">
                  <a:pos x="40" y="779"/>
                </a:cxn>
                <a:cxn ang="0">
                  <a:pos x="3803" y="4263"/>
                </a:cxn>
                <a:cxn ang="0">
                  <a:pos x="3767" y="4294"/>
                </a:cxn>
                <a:cxn ang="0">
                  <a:pos x="907" y="38"/>
                </a:cxn>
                <a:cxn ang="0">
                  <a:pos x="3806" y="4267"/>
                </a:cxn>
                <a:cxn ang="0">
                  <a:pos x="3802" y="4299"/>
                </a:cxn>
                <a:cxn ang="0">
                  <a:pos x="3770" y="4298"/>
                </a:cxn>
                <a:cxn ang="0">
                  <a:pos x="8" y="814"/>
                </a:cxn>
                <a:cxn ang="0">
                  <a:pos x="0" y="797"/>
                </a:cxn>
                <a:cxn ang="0">
                  <a:pos x="7" y="780"/>
                </a:cxn>
                <a:cxn ang="0">
                  <a:pos x="110" y="671"/>
                </a:cxn>
                <a:cxn ang="0">
                  <a:pos x="216" y="566"/>
                </a:cxn>
                <a:cxn ang="0">
                  <a:pos x="326" y="464"/>
                </a:cxn>
                <a:cxn ang="0">
                  <a:pos x="438" y="366"/>
                </a:cxn>
                <a:cxn ang="0">
                  <a:pos x="553" y="270"/>
                </a:cxn>
                <a:cxn ang="0">
                  <a:pos x="670" y="178"/>
                </a:cxn>
                <a:cxn ang="0">
                  <a:pos x="791" y="90"/>
                </a:cxn>
                <a:cxn ang="0">
                  <a:pos x="913" y="5"/>
                </a:cxn>
                <a:cxn ang="0">
                  <a:pos x="931" y="1"/>
                </a:cxn>
                <a:cxn ang="0">
                  <a:pos x="947" y="11"/>
                </a:cxn>
                <a:cxn ang="0">
                  <a:pos x="3806" y="4267"/>
                </a:cxn>
              </a:cxnLst>
              <a:rect l="0" t="0" r="r" b="b"/>
              <a:pathLst>
                <a:path w="3813" h="4307">
                  <a:moveTo>
                    <a:pt x="907" y="38"/>
                  </a:moveTo>
                  <a:lnTo>
                    <a:pt x="941" y="44"/>
                  </a:lnTo>
                  <a:lnTo>
                    <a:pt x="818" y="129"/>
                  </a:lnTo>
                  <a:lnTo>
                    <a:pt x="699" y="217"/>
                  </a:lnTo>
                  <a:lnTo>
                    <a:pt x="582" y="308"/>
                  </a:lnTo>
                  <a:lnTo>
                    <a:pt x="468" y="403"/>
                  </a:lnTo>
                  <a:lnTo>
                    <a:pt x="357" y="500"/>
                  </a:lnTo>
                  <a:lnTo>
                    <a:pt x="249" y="602"/>
                  </a:lnTo>
                  <a:lnTo>
                    <a:pt x="144" y="706"/>
                  </a:lnTo>
                  <a:lnTo>
                    <a:pt x="41" y="813"/>
                  </a:lnTo>
                  <a:lnTo>
                    <a:pt x="40" y="779"/>
                  </a:lnTo>
                  <a:lnTo>
                    <a:pt x="3803" y="4263"/>
                  </a:lnTo>
                  <a:lnTo>
                    <a:pt x="3767" y="4294"/>
                  </a:lnTo>
                  <a:lnTo>
                    <a:pt x="907" y="38"/>
                  </a:lnTo>
                  <a:close/>
                  <a:moveTo>
                    <a:pt x="3806" y="4267"/>
                  </a:moveTo>
                  <a:cubicBezTo>
                    <a:pt x="3813" y="4277"/>
                    <a:pt x="3811" y="4291"/>
                    <a:pt x="3802" y="4299"/>
                  </a:cubicBezTo>
                  <a:cubicBezTo>
                    <a:pt x="3793" y="4307"/>
                    <a:pt x="3779" y="4306"/>
                    <a:pt x="3770" y="4298"/>
                  </a:cubicBezTo>
                  <a:lnTo>
                    <a:pt x="8" y="814"/>
                  </a:lnTo>
                  <a:cubicBezTo>
                    <a:pt x="3" y="810"/>
                    <a:pt x="0" y="804"/>
                    <a:pt x="0" y="797"/>
                  </a:cubicBezTo>
                  <a:cubicBezTo>
                    <a:pt x="0" y="791"/>
                    <a:pt x="2" y="785"/>
                    <a:pt x="7" y="780"/>
                  </a:cubicBezTo>
                  <a:lnTo>
                    <a:pt x="110" y="671"/>
                  </a:lnTo>
                  <a:lnTo>
                    <a:pt x="216" y="566"/>
                  </a:lnTo>
                  <a:lnTo>
                    <a:pt x="326" y="464"/>
                  </a:lnTo>
                  <a:lnTo>
                    <a:pt x="438" y="366"/>
                  </a:lnTo>
                  <a:lnTo>
                    <a:pt x="553" y="270"/>
                  </a:lnTo>
                  <a:lnTo>
                    <a:pt x="670" y="178"/>
                  </a:lnTo>
                  <a:lnTo>
                    <a:pt x="791" y="90"/>
                  </a:lnTo>
                  <a:lnTo>
                    <a:pt x="913" y="5"/>
                  </a:lnTo>
                  <a:cubicBezTo>
                    <a:pt x="919" y="1"/>
                    <a:pt x="925" y="0"/>
                    <a:pt x="931" y="1"/>
                  </a:cubicBezTo>
                  <a:cubicBezTo>
                    <a:pt x="938" y="2"/>
                    <a:pt x="943" y="6"/>
                    <a:pt x="947" y="11"/>
                  </a:cubicBezTo>
                  <a:lnTo>
                    <a:pt x="3806" y="4267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1588" cap="flat">
              <a:solidFill>
                <a:srgbClr val="79052A"/>
              </a:solidFill>
              <a:prstDash val="solid"/>
              <a:bevel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200" b="1"/>
            </a:p>
          </p:txBody>
        </p:sp>
        <p:sp>
          <p:nvSpPr>
            <p:cNvPr id="49171" name="Freeform 102"/>
            <p:cNvSpPr>
              <a:spLocks/>
            </p:cNvSpPr>
            <p:nvPr/>
          </p:nvSpPr>
          <p:spPr bwMode="auto">
            <a:xfrm>
              <a:off x="5583238" y="2711450"/>
              <a:ext cx="514350" cy="923925"/>
            </a:xfrm>
            <a:custGeom>
              <a:avLst/>
              <a:gdLst>
                <a:gd name="T0" fmla="*/ 2147483647 w 2859"/>
                <a:gd name="T1" fmla="*/ 0 h 5128"/>
                <a:gd name="T2" fmla="*/ 0 w 2859"/>
                <a:gd name="T3" fmla="*/ 2147483647 h 5128"/>
                <a:gd name="T4" fmla="*/ 2147483647 w 2859"/>
                <a:gd name="T5" fmla="*/ 2147483647 h 5128"/>
                <a:gd name="T6" fmla="*/ 2147483647 w 2859"/>
                <a:gd name="T7" fmla="*/ 0 h 51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859"/>
                <a:gd name="T13" fmla="*/ 0 h 5128"/>
                <a:gd name="T14" fmla="*/ 2859 w 2859"/>
                <a:gd name="T15" fmla="*/ 5128 h 51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859" h="5128">
                  <a:moveTo>
                    <a:pt x="2859" y="0"/>
                  </a:moveTo>
                  <a:cubicBezTo>
                    <a:pt x="1841" y="0"/>
                    <a:pt x="845" y="304"/>
                    <a:pt x="0" y="872"/>
                  </a:cubicBezTo>
                  <a:lnTo>
                    <a:pt x="2859" y="5128"/>
                  </a:lnTo>
                  <a:lnTo>
                    <a:pt x="2859" y="0"/>
                  </a:lnTo>
                  <a:close/>
                </a:path>
              </a:pathLst>
            </a:custGeom>
            <a:solidFill>
              <a:srgbClr val="DFC9CB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tr-TR" b="1"/>
            </a:p>
          </p:txBody>
        </p:sp>
        <p:sp>
          <p:nvSpPr>
            <p:cNvPr id="49172" name="Freeform 104"/>
            <p:cNvSpPr>
              <a:spLocks/>
            </p:cNvSpPr>
            <p:nvPr/>
          </p:nvSpPr>
          <p:spPr bwMode="auto">
            <a:xfrm>
              <a:off x="6273800" y="5002213"/>
              <a:ext cx="7938" cy="77788"/>
            </a:xfrm>
            <a:custGeom>
              <a:avLst/>
              <a:gdLst>
                <a:gd name="T0" fmla="*/ 2147483647 w 5"/>
                <a:gd name="T1" fmla="*/ 0 h 49"/>
                <a:gd name="T2" fmla="*/ 2147483647 w 5"/>
                <a:gd name="T3" fmla="*/ 2147483647 h 49"/>
                <a:gd name="T4" fmla="*/ 2147483647 w 5"/>
                <a:gd name="T5" fmla="*/ 2147483647 h 49"/>
                <a:gd name="T6" fmla="*/ 0 w 5"/>
                <a:gd name="T7" fmla="*/ 2147483647 h 49"/>
                <a:gd name="T8" fmla="*/ 0 w 5"/>
                <a:gd name="T9" fmla="*/ 2147483647 h 49"/>
                <a:gd name="T10" fmla="*/ 0 w 5"/>
                <a:gd name="T11" fmla="*/ 0 h 49"/>
                <a:gd name="T12" fmla="*/ 2147483647 w 5"/>
                <a:gd name="T13" fmla="*/ 0 h 4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"/>
                <a:gd name="T22" fmla="*/ 0 h 49"/>
                <a:gd name="T23" fmla="*/ 5 w 5"/>
                <a:gd name="T24" fmla="*/ 49 h 4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" h="49">
                  <a:moveTo>
                    <a:pt x="5" y="0"/>
                  </a:moveTo>
                  <a:lnTo>
                    <a:pt x="5" y="15"/>
                  </a:lnTo>
                  <a:lnTo>
                    <a:pt x="5" y="49"/>
                  </a:lnTo>
                  <a:lnTo>
                    <a:pt x="0" y="49"/>
                  </a:lnTo>
                  <a:lnTo>
                    <a:pt x="0" y="15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tr-TR" b="1"/>
            </a:p>
          </p:txBody>
        </p:sp>
        <p:sp>
          <p:nvSpPr>
            <p:cNvPr id="49173" name="Freeform 105"/>
            <p:cNvSpPr>
              <a:spLocks/>
            </p:cNvSpPr>
            <p:nvPr/>
          </p:nvSpPr>
          <p:spPr bwMode="auto">
            <a:xfrm>
              <a:off x="5549900" y="4887913"/>
              <a:ext cx="109538" cy="196850"/>
            </a:xfrm>
            <a:custGeom>
              <a:avLst/>
              <a:gdLst>
                <a:gd name="T0" fmla="*/ 2147483647 w 600"/>
                <a:gd name="T1" fmla="*/ 2147483647 h 1094"/>
                <a:gd name="T2" fmla="*/ 2147483647 w 600"/>
                <a:gd name="T3" fmla="*/ 2147483647 h 1094"/>
                <a:gd name="T4" fmla="*/ 2147483647 w 600"/>
                <a:gd name="T5" fmla="*/ 2147483647 h 1094"/>
                <a:gd name="T6" fmla="*/ 0 w 600"/>
                <a:gd name="T7" fmla="*/ 2147483647 h 1094"/>
                <a:gd name="T8" fmla="*/ 0 w 600"/>
                <a:gd name="T9" fmla="*/ 2147483647 h 1094"/>
                <a:gd name="T10" fmla="*/ 2147483647 w 600"/>
                <a:gd name="T11" fmla="*/ 2147483647 h 1094"/>
                <a:gd name="T12" fmla="*/ 2147483647 w 600"/>
                <a:gd name="T13" fmla="*/ 2147483647 h 1094"/>
                <a:gd name="T14" fmla="*/ 2147483647 w 600"/>
                <a:gd name="T15" fmla="*/ 0 h 1094"/>
                <a:gd name="T16" fmla="*/ 2147483647 w 600"/>
                <a:gd name="T17" fmla="*/ 2147483647 h 109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600"/>
                <a:gd name="T28" fmla="*/ 0 h 1094"/>
                <a:gd name="T29" fmla="*/ 600 w 600"/>
                <a:gd name="T30" fmla="*/ 1094 h 109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00" h="1094">
                  <a:moveTo>
                    <a:pt x="600" y="12"/>
                  </a:moveTo>
                  <a:lnTo>
                    <a:pt x="324" y="1076"/>
                  </a:lnTo>
                  <a:cubicBezTo>
                    <a:pt x="321" y="1087"/>
                    <a:pt x="311" y="1094"/>
                    <a:pt x="300" y="1094"/>
                  </a:cubicBezTo>
                  <a:lnTo>
                    <a:pt x="0" y="1094"/>
                  </a:lnTo>
                  <a:lnTo>
                    <a:pt x="0" y="1046"/>
                  </a:lnTo>
                  <a:lnTo>
                    <a:pt x="300" y="1046"/>
                  </a:lnTo>
                  <a:lnTo>
                    <a:pt x="277" y="1064"/>
                  </a:lnTo>
                  <a:lnTo>
                    <a:pt x="553" y="0"/>
                  </a:lnTo>
                  <a:lnTo>
                    <a:pt x="600" y="12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tr-TR" b="1"/>
            </a:p>
          </p:txBody>
        </p:sp>
        <p:sp>
          <p:nvSpPr>
            <p:cNvPr id="49174" name="Freeform 106"/>
            <p:cNvSpPr>
              <a:spLocks/>
            </p:cNvSpPr>
            <p:nvPr/>
          </p:nvSpPr>
          <p:spPr bwMode="auto">
            <a:xfrm>
              <a:off x="5035550" y="4535488"/>
              <a:ext cx="201613" cy="117475"/>
            </a:xfrm>
            <a:custGeom>
              <a:avLst/>
              <a:gdLst>
                <a:gd name="T0" fmla="*/ 2147483647 w 1127"/>
                <a:gd name="T1" fmla="*/ 2147483647 h 659"/>
                <a:gd name="T2" fmla="*/ 2147483647 w 1127"/>
                <a:gd name="T3" fmla="*/ 2147483647 h 659"/>
                <a:gd name="T4" fmla="*/ 2147483647 w 1127"/>
                <a:gd name="T5" fmla="*/ 2147483647 h 659"/>
                <a:gd name="T6" fmla="*/ 0 w 1127"/>
                <a:gd name="T7" fmla="*/ 2147483647 h 659"/>
                <a:gd name="T8" fmla="*/ 0 w 1127"/>
                <a:gd name="T9" fmla="*/ 2147483647 h 659"/>
                <a:gd name="T10" fmla="*/ 2147483647 w 1127"/>
                <a:gd name="T11" fmla="*/ 2147483647 h 659"/>
                <a:gd name="T12" fmla="*/ 2147483647 w 1127"/>
                <a:gd name="T13" fmla="*/ 2147483647 h 659"/>
                <a:gd name="T14" fmla="*/ 2147483647 w 1127"/>
                <a:gd name="T15" fmla="*/ 0 h 659"/>
                <a:gd name="T16" fmla="*/ 2147483647 w 1127"/>
                <a:gd name="T17" fmla="*/ 2147483647 h 65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127"/>
                <a:gd name="T28" fmla="*/ 0 h 659"/>
                <a:gd name="T29" fmla="*/ 1127 w 1127"/>
                <a:gd name="T30" fmla="*/ 659 h 65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127" h="659">
                  <a:moveTo>
                    <a:pt x="1127" y="39"/>
                  </a:moveTo>
                  <a:lnTo>
                    <a:pt x="315" y="655"/>
                  </a:lnTo>
                  <a:cubicBezTo>
                    <a:pt x="311" y="658"/>
                    <a:pt x="306" y="659"/>
                    <a:pt x="301" y="659"/>
                  </a:cubicBezTo>
                  <a:lnTo>
                    <a:pt x="0" y="659"/>
                  </a:lnTo>
                  <a:lnTo>
                    <a:pt x="0" y="611"/>
                  </a:lnTo>
                  <a:lnTo>
                    <a:pt x="301" y="611"/>
                  </a:lnTo>
                  <a:lnTo>
                    <a:pt x="286" y="616"/>
                  </a:lnTo>
                  <a:lnTo>
                    <a:pt x="1098" y="0"/>
                  </a:lnTo>
                  <a:lnTo>
                    <a:pt x="1127" y="39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tr-TR" b="1"/>
            </a:p>
          </p:txBody>
        </p:sp>
        <p:sp>
          <p:nvSpPr>
            <p:cNvPr id="49175" name="Freeform 107"/>
            <p:cNvSpPr>
              <a:spLocks/>
            </p:cNvSpPr>
            <p:nvPr/>
          </p:nvSpPr>
          <p:spPr bwMode="auto">
            <a:xfrm>
              <a:off x="4960938" y="4060825"/>
              <a:ext cx="69850" cy="14288"/>
            </a:xfrm>
            <a:custGeom>
              <a:avLst/>
              <a:gdLst>
                <a:gd name="T0" fmla="*/ 2147483647 w 385"/>
                <a:gd name="T1" fmla="*/ 2147483647 h 78"/>
                <a:gd name="T2" fmla="*/ 2147483647 w 385"/>
                <a:gd name="T3" fmla="*/ 2147483647 h 78"/>
                <a:gd name="T4" fmla="*/ 2147483647 w 385"/>
                <a:gd name="T5" fmla="*/ 2147483647 h 78"/>
                <a:gd name="T6" fmla="*/ 0 w 385"/>
                <a:gd name="T7" fmla="*/ 2147483647 h 78"/>
                <a:gd name="T8" fmla="*/ 0 w 385"/>
                <a:gd name="T9" fmla="*/ 2147483647 h 78"/>
                <a:gd name="T10" fmla="*/ 2147483647 w 385"/>
                <a:gd name="T11" fmla="*/ 2147483647 h 78"/>
                <a:gd name="T12" fmla="*/ 2147483647 w 385"/>
                <a:gd name="T13" fmla="*/ 2147483647 h 78"/>
                <a:gd name="T14" fmla="*/ 2147483647 w 385"/>
                <a:gd name="T15" fmla="*/ 0 h 78"/>
                <a:gd name="T16" fmla="*/ 2147483647 w 385"/>
                <a:gd name="T17" fmla="*/ 2147483647 h 7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85"/>
                <a:gd name="T28" fmla="*/ 0 h 78"/>
                <a:gd name="T29" fmla="*/ 385 w 385"/>
                <a:gd name="T30" fmla="*/ 78 h 7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85" h="78">
                  <a:moveTo>
                    <a:pt x="385" y="45"/>
                  </a:moveTo>
                  <a:lnTo>
                    <a:pt x="306" y="77"/>
                  </a:lnTo>
                  <a:cubicBezTo>
                    <a:pt x="303" y="78"/>
                    <a:pt x="300" y="78"/>
                    <a:pt x="297" y="78"/>
                  </a:cubicBezTo>
                  <a:lnTo>
                    <a:pt x="0" y="78"/>
                  </a:lnTo>
                  <a:lnTo>
                    <a:pt x="0" y="30"/>
                  </a:lnTo>
                  <a:lnTo>
                    <a:pt x="297" y="30"/>
                  </a:lnTo>
                  <a:lnTo>
                    <a:pt x="288" y="32"/>
                  </a:lnTo>
                  <a:lnTo>
                    <a:pt x="367" y="0"/>
                  </a:lnTo>
                  <a:lnTo>
                    <a:pt x="385" y="45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tr-TR" b="1"/>
            </a:p>
          </p:txBody>
        </p:sp>
        <p:sp>
          <p:nvSpPr>
            <p:cNvPr id="49176" name="Freeform 108"/>
            <p:cNvSpPr>
              <a:spLocks/>
            </p:cNvSpPr>
            <p:nvPr/>
          </p:nvSpPr>
          <p:spPr bwMode="auto">
            <a:xfrm>
              <a:off x="5099050" y="3203575"/>
              <a:ext cx="98425" cy="30163"/>
            </a:xfrm>
            <a:custGeom>
              <a:avLst/>
              <a:gdLst>
                <a:gd name="T0" fmla="*/ 2147483647 w 540"/>
                <a:gd name="T1" fmla="*/ 2147483647 h 166"/>
                <a:gd name="T2" fmla="*/ 2147483647 w 540"/>
                <a:gd name="T3" fmla="*/ 2147483647 h 166"/>
                <a:gd name="T4" fmla="*/ 2147483647 w 540"/>
                <a:gd name="T5" fmla="*/ 2147483647 h 166"/>
                <a:gd name="T6" fmla="*/ 0 w 540"/>
                <a:gd name="T7" fmla="*/ 2147483647 h 166"/>
                <a:gd name="T8" fmla="*/ 0 w 540"/>
                <a:gd name="T9" fmla="*/ 0 h 166"/>
                <a:gd name="T10" fmla="*/ 2147483647 w 540"/>
                <a:gd name="T11" fmla="*/ 0 h 166"/>
                <a:gd name="T12" fmla="*/ 2147483647 w 540"/>
                <a:gd name="T13" fmla="*/ 2147483647 h 166"/>
                <a:gd name="T14" fmla="*/ 2147483647 w 540"/>
                <a:gd name="T15" fmla="*/ 2147483647 h 166"/>
                <a:gd name="T16" fmla="*/ 2147483647 w 540"/>
                <a:gd name="T17" fmla="*/ 2147483647 h 16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540"/>
                <a:gd name="T28" fmla="*/ 0 h 166"/>
                <a:gd name="T29" fmla="*/ 540 w 540"/>
                <a:gd name="T30" fmla="*/ 166 h 16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540" h="166">
                  <a:moveTo>
                    <a:pt x="517" y="166"/>
                  </a:moveTo>
                  <a:lnTo>
                    <a:pt x="292" y="46"/>
                  </a:lnTo>
                  <a:lnTo>
                    <a:pt x="303" y="48"/>
                  </a:lnTo>
                  <a:lnTo>
                    <a:pt x="0" y="48"/>
                  </a:lnTo>
                  <a:lnTo>
                    <a:pt x="0" y="0"/>
                  </a:lnTo>
                  <a:lnTo>
                    <a:pt x="303" y="0"/>
                  </a:lnTo>
                  <a:cubicBezTo>
                    <a:pt x="307" y="0"/>
                    <a:pt x="311" y="1"/>
                    <a:pt x="314" y="3"/>
                  </a:cubicBezTo>
                  <a:lnTo>
                    <a:pt x="540" y="123"/>
                  </a:lnTo>
                  <a:lnTo>
                    <a:pt x="517" y="166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tr-TR" b="1"/>
            </a:p>
          </p:txBody>
        </p:sp>
        <p:sp>
          <p:nvSpPr>
            <p:cNvPr id="49177" name="Freeform 109"/>
            <p:cNvSpPr>
              <a:spLocks/>
            </p:cNvSpPr>
            <p:nvPr/>
          </p:nvSpPr>
          <p:spPr bwMode="auto">
            <a:xfrm>
              <a:off x="5233988" y="2878138"/>
              <a:ext cx="182563" cy="103188"/>
            </a:xfrm>
            <a:custGeom>
              <a:avLst/>
              <a:gdLst>
                <a:gd name="T0" fmla="*/ 2147483647 w 1015"/>
                <a:gd name="T1" fmla="*/ 2147483647 h 580"/>
                <a:gd name="T2" fmla="*/ 2147483647 w 1015"/>
                <a:gd name="T3" fmla="*/ 2147483647 h 580"/>
                <a:gd name="T4" fmla="*/ 2147483647 w 1015"/>
                <a:gd name="T5" fmla="*/ 2147483647 h 580"/>
                <a:gd name="T6" fmla="*/ 0 w 1015"/>
                <a:gd name="T7" fmla="*/ 2147483647 h 580"/>
                <a:gd name="T8" fmla="*/ 0 w 1015"/>
                <a:gd name="T9" fmla="*/ 0 h 580"/>
                <a:gd name="T10" fmla="*/ 2147483647 w 1015"/>
                <a:gd name="T11" fmla="*/ 0 h 580"/>
                <a:gd name="T12" fmla="*/ 2147483647 w 1015"/>
                <a:gd name="T13" fmla="*/ 2147483647 h 580"/>
                <a:gd name="T14" fmla="*/ 2147483647 w 1015"/>
                <a:gd name="T15" fmla="*/ 2147483647 h 580"/>
                <a:gd name="T16" fmla="*/ 2147483647 w 1015"/>
                <a:gd name="T17" fmla="*/ 2147483647 h 58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015"/>
                <a:gd name="T28" fmla="*/ 0 h 580"/>
                <a:gd name="T29" fmla="*/ 1015 w 1015"/>
                <a:gd name="T30" fmla="*/ 580 h 58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015" h="580">
                  <a:moveTo>
                    <a:pt x="986" y="580"/>
                  </a:moveTo>
                  <a:lnTo>
                    <a:pt x="286" y="44"/>
                  </a:lnTo>
                  <a:lnTo>
                    <a:pt x="301" y="48"/>
                  </a:lnTo>
                  <a:lnTo>
                    <a:pt x="0" y="48"/>
                  </a:lnTo>
                  <a:lnTo>
                    <a:pt x="0" y="0"/>
                  </a:lnTo>
                  <a:lnTo>
                    <a:pt x="301" y="0"/>
                  </a:lnTo>
                  <a:cubicBezTo>
                    <a:pt x="306" y="0"/>
                    <a:pt x="311" y="2"/>
                    <a:pt x="315" y="5"/>
                  </a:cubicBezTo>
                  <a:lnTo>
                    <a:pt x="1015" y="541"/>
                  </a:lnTo>
                  <a:lnTo>
                    <a:pt x="986" y="580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tr-TR" b="1"/>
            </a:p>
          </p:txBody>
        </p:sp>
        <p:sp>
          <p:nvSpPr>
            <p:cNvPr id="49178" name="Freeform 110"/>
            <p:cNvSpPr>
              <a:spLocks/>
            </p:cNvSpPr>
            <p:nvPr/>
          </p:nvSpPr>
          <p:spPr bwMode="auto">
            <a:xfrm>
              <a:off x="5740400" y="2652713"/>
              <a:ext cx="92075" cy="100013"/>
            </a:xfrm>
            <a:custGeom>
              <a:avLst/>
              <a:gdLst>
                <a:gd name="T0" fmla="*/ 2147483647 w 511"/>
                <a:gd name="T1" fmla="*/ 2147483647 h 553"/>
                <a:gd name="T2" fmla="*/ 2147483647 w 511"/>
                <a:gd name="T3" fmla="*/ 2147483647 h 553"/>
                <a:gd name="T4" fmla="*/ 2147483647 w 511"/>
                <a:gd name="T5" fmla="*/ 2147483647 h 553"/>
                <a:gd name="T6" fmla="*/ 0 w 511"/>
                <a:gd name="T7" fmla="*/ 2147483647 h 553"/>
                <a:gd name="T8" fmla="*/ 0 w 511"/>
                <a:gd name="T9" fmla="*/ 0 h 553"/>
                <a:gd name="T10" fmla="*/ 2147483647 w 511"/>
                <a:gd name="T11" fmla="*/ 0 h 553"/>
                <a:gd name="T12" fmla="*/ 2147483647 w 511"/>
                <a:gd name="T13" fmla="*/ 2147483647 h 553"/>
                <a:gd name="T14" fmla="*/ 2147483647 w 511"/>
                <a:gd name="T15" fmla="*/ 2147483647 h 553"/>
                <a:gd name="T16" fmla="*/ 2147483647 w 511"/>
                <a:gd name="T17" fmla="*/ 2147483647 h 55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511"/>
                <a:gd name="T28" fmla="*/ 0 h 553"/>
                <a:gd name="T29" fmla="*/ 511 w 511"/>
                <a:gd name="T30" fmla="*/ 553 h 55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511" h="553">
                  <a:moveTo>
                    <a:pt x="466" y="553"/>
                  </a:moveTo>
                  <a:lnTo>
                    <a:pt x="280" y="33"/>
                  </a:lnTo>
                  <a:lnTo>
                    <a:pt x="303" y="48"/>
                  </a:lnTo>
                  <a:lnTo>
                    <a:pt x="0" y="48"/>
                  </a:lnTo>
                  <a:lnTo>
                    <a:pt x="0" y="0"/>
                  </a:lnTo>
                  <a:lnTo>
                    <a:pt x="303" y="0"/>
                  </a:lnTo>
                  <a:cubicBezTo>
                    <a:pt x="313" y="0"/>
                    <a:pt x="322" y="7"/>
                    <a:pt x="325" y="16"/>
                  </a:cubicBezTo>
                  <a:lnTo>
                    <a:pt x="511" y="536"/>
                  </a:lnTo>
                  <a:lnTo>
                    <a:pt x="466" y="553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tr-TR" b="1"/>
            </a:p>
          </p:txBody>
        </p:sp>
        <p:sp>
          <p:nvSpPr>
            <p:cNvPr id="49179" name="Rectangle 114"/>
            <p:cNvSpPr>
              <a:spLocks noChangeArrowheads="1"/>
            </p:cNvSpPr>
            <p:nvPr/>
          </p:nvSpPr>
          <p:spPr bwMode="auto">
            <a:xfrm>
              <a:off x="6108700" y="5087938"/>
              <a:ext cx="307807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tr-TR" sz="1200" b="1" dirty="0">
                  <a:solidFill>
                    <a:srgbClr val="000000"/>
                  </a:solidFill>
                  <a:latin typeface="Times New Roman" pitchFamily="18" charset="0"/>
                </a:rPr>
                <a:t>10%</a:t>
              </a:r>
              <a:endParaRPr lang="tr-TR" sz="1200" b="1" dirty="0"/>
            </a:p>
          </p:txBody>
        </p:sp>
        <p:sp>
          <p:nvSpPr>
            <p:cNvPr id="49180" name="Rectangle 115"/>
            <p:cNvSpPr>
              <a:spLocks noChangeArrowheads="1"/>
            </p:cNvSpPr>
            <p:nvPr/>
          </p:nvSpPr>
          <p:spPr bwMode="auto">
            <a:xfrm>
              <a:off x="5340350" y="4953000"/>
              <a:ext cx="230854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tr-TR" sz="1200" b="1" dirty="0">
                  <a:solidFill>
                    <a:srgbClr val="000000"/>
                  </a:solidFill>
                  <a:latin typeface="Times New Roman" pitchFamily="18" charset="0"/>
                </a:rPr>
                <a:t>8%</a:t>
              </a:r>
              <a:endParaRPr lang="tr-TR" sz="1200" b="1" dirty="0"/>
            </a:p>
          </p:txBody>
        </p:sp>
        <p:sp>
          <p:nvSpPr>
            <p:cNvPr id="49181" name="Rectangle 116"/>
            <p:cNvSpPr>
              <a:spLocks noChangeArrowheads="1"/>
            </p:cNvSpPr>
            <p:nvPr/>
          </p:nvSpPr>
          <p:spPr bwMode="auto">
            <a:xfrm>
              <a:off x="4824413" y="4521200"/>
              <a:ext cx="230854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tr-TR" sz="1200" b="1">
                  <a:solidFill>
                    <a:srgbClr val="000000"/>
                  </a:solidFill>
                  <a:latin typeface="Times New Roman" pitchFamily="18" charset="0"/>
                </a:rPr>
                <a:t>7%</a:t>
              </a:r>
              <a:endParaRPr lang="tr-TR" sz="1200" b="1"/>
            </a:p>
          </p:txBody>
        </p:sp>
        <p:sp>
          <p:nvSpPr>
            <p:cNvPr id="49182" name="Rectangle 117"/>
            <p:cNvSpPr>
              <a:spLocks noChangeArrowheads="1"/>
            </p:cNvSpPr>
            <p:nvPr/>
          </p:nvSpPr>
          <p:spPr bwMode="auto">
            <a:xfrm>
              <a:off x="4751388" y="3943350"/>
              <a:ext cx="230854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tr-TR" sz="1200" b="1">
                  <a:solidFill>
                    <a:srgbClr val="000000"/>
                  </a:solidFill>
                  <a:latin typeface="Times New Roman" pitchFamily="18" charset="0"/>
                </a:rPr>
                <a:t>7%</a:t>
              </a:r>
              <a:endParaRPr lang="tr-TR" sz="1200" b="1"/>
            </a:p>
          </p:txBody>
        </p:sp>
        <p:sp>
          <p:nvSpPr>
            <p:cNvPr id="49183" name="Rectangle 118"/>
            <p:cNvSpPr>
              <a:spLocks noChangeArrowheads="1"/>
            </p:cNvSpPr>
            <p:nvPr/>
          </p:nvSpPr>
          <p:spPr bwMode="auto">
            <a:xfrm>
              <a:off x="4759325" y="3576638"/>
              <a:ext cx="230854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tr-TR" sz="1200" b="1">
                  <a:solidFill>
                    <a:srgbClr val="000000"/>
                  </a:solidFill>
                  <a:latin typeface="Times New Roman" pitchFamily="18" charset="0"/>
                </a:rPr>
                <a:t>6%</a:t>
              </a:r>
              <a:endParaRPr lang="tr-TR" sz="1200" b="1"/>
            </a:p>
          </p:txBody>
        </p:sp>
        <p:sp>
          <p:nvSpPr>
            <p:cNvPr id="49184" name="Rectangle 119"/>
            <p:cNvSpPr>
              <a:spLocks noChangeArrowheads="1"/>
            </p:cNvSpPr>
            <p:nvPr/>
          </p:nvSpPr>
          <p:spPr bwMode="auto">
            <a:xfrm>
              <a:off x="4891088" y="3081338"/>
              <a:ext cx="230854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tr-TR" sz="1200" b="1">
                  <a:solidFill>
                    <a:srgbClr val="000000"/>
                  </a:solidFill>
                  <a:latin typeface="Times New Roman" pitchFamily="18" charset="0"/>
                </a:rPr>
                <a:t>6%</a:t>
              </a:r>
              <a:endParaRPr lang="tr-TR" sz="1200" b="1"/>
            </a:p>
          </p:txBody>
        </p:sp>
        <p:sp>
          <p:nvSpPr>
            <p:cNvPr id="49185" name="Rectangle 120"/>
            <p:cNvSpPr>
              <a:spLocks noChangeArrowheads="1"/>
            </p:cNvSpPr>
            <p:nvPr/>
          </p:nvSpPr>
          <p:spPr bwMode="auto">
            <a:xfrm>
              <a:off x="5024438" y="2754313"/>
              <a:ext cx="230854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tr-TR" sz="1200" b="1">
                  <a:solidFill>
                    <a:srgbClr val="000000"/>
                  </a:solidFill>
                  <a:latin typeface="Times New Roman" pitchFamily="18" charset="0"/>
                </a:rPr>
                <a:t>4%</a:t>
              </a:r>
              <a:endParaRPr lang="tr-TR" sz="1200" b="1"/>
            </a:p>
          </p:txBody>
        </p:sp>
        <p:sp>
          <p:nvSpPr>
            <p:cNvPr id="49186" name="Rectangle 121"/>
            <p:cNvSpPr>
              <a:spLocks noChangeArrowheads="1"/>
            </p:cNvSpPr>
            <p:nvPr/>
          </p:nvSpPr>
          <p:spPr bwMode="auto">
            <a:xfrm>
              <a:off x="5530850" y="2530475"/>
              <a:ext cx="230854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tr-TR" sz="1200" b="1">
                  <a:solidFill>
                    <a:srgbClr val="000000"/>
                  </a:solidFill>
                  <a:latin typeface="Times New Roman" pitchFamily="18" charset="0"/>
                </a:rPr>
                <a:t>9%</a:t>
              </a:r>
              <a:endParaRPr lang="tr-TR" sz="1200" b="1"/>
            </a:p>
          </p:txBody>
        </p:sp>
        <p:sp>
          <p:nvSpPr>
            <p:cNvPr id="49187" name="Rectangle 134"/>
            <p:cNvSpPr>
              <a:spLocks noChangeArrowheads="1"/>
            </p:cNvSpPr>
            <p:nvPr/>
          </p:nvSpPr>
          <p:spPr bwMode="auto">
            <a:xfrm>
              <a:off x="7463983" y="3103563"/>
              <a:ext cx="1189544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tr-TR" sz="1200" b="1" dirty="0">
                  <a:solidFill>
                    <a:srgbClr val="000000"/>
                  </a:solidFill>
                  <a:latin typeface="Georgia" pitchFamily="18" charset="0"/>
                </a:rPr>
                <a:t>MADENİ EŞYA</a:t>
              </a:r>
              <a:endParaRPr lang="tr-TR" sz="1200" b="1" dirty="0"/>
            </a:p>
          </p:txBody>
        </p:sp>
        <p:sp>
          <p:nvSpPr>
            <p:cNvPr id="49188" name="Rectangle 137"/>
            <p:cNvSpPr>
              <a:spLocks noChangeArrowheads="1"/>
            </p:cNvSpPr>
            <p:nvPr/>
          </p:nvSpPr>
          <p:spPr bwMode="auto">
            <a:xfrm>
              <a:off x="7463983" y="3527425"/>
              <a:ext cx="112541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tr-TR" sz="1200" b="1" dirty="0">
                  <a:solidFill>
                    <a:srgbClr val="000000"/>
                  </a:solidFill>
                  <a:latin typeface="Georgia" pitchFamily="18" charset="0"/>
                </a:rPr>
                <a:t>HAZIR GİYİM</a:t>
              </a:r>
              <a:endParaRPr lang="tr-TR" sz="1200" b="1" dirty="0"/>
            </a:p>
          </p:txBody>
        </p:sp>
        <p:sp>
          <p:nvSpPr>
            <p:cNvPr id="49189" name="Rectangle 140"/>
            <p:cNvSpPr>
              <a:spLocks noChangeArrowheads="1"/>
            </p:cNvSpPr>
            <p:nvPr/>
          </p:nvSpPr>
          <p:spPr bwMode="auto">
            <a:xfrm>
              <a:off x="7463983" y="3952875"/>
              <a:ext cx="437663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tr-TR" sz="1200" b="1" dirty="0">
                  <a:solidFill>
                    <a:srgbClr val="000000"/>
                  </a:solidFill>
                  <a:latin typeface="Georgia" pitchFamily="18" charset="0"/>
                </a:rPr>
                <a:t>GIDA</a:t>
              </a:r>
              <a:endParaRPr lang="tr-TR" sz="1200" b="1" dirty="0"/>
            </a:p>
          </p:txBody>
        </p:sp>
        <p:sp>
          <p:nvSpPr>
            <p:cNvPr id="49190" name="Rectangle 143"/>
            <p:cNvSpPr>
              <a:spLocks noChangeArrowheads="1"/>
            </p:cNvSpPr>
            <p:nvPr/>
          </p:nvSpPr>
          <p:spPr bwMode="auto">
            <a:xfrm>
              <a:off x="7463984" y="4376738"/>
              <a:ext cx="1768285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tr-TR" sz="1200" b="1" dirty="0">
                  <a:solidFill>
                    <a:srgbClr val="000000"/>
                  </a:solidFill>
                  <a:latin typeface="Georgia" pitchFamily="18" charset="0"/>
                </a:rPr>
                <a:t>PLASTİK VE KAUÇUK</a:t>
              </a:r>
              <a:endParaRPr lang="tr-TR" sz="1200" b="1" dirty="0"/>
            </a:p>
          </p:txBody>
        </p:sp>
        <p:sp>
          <p:nvSpPr>
            <p:cNvPr id="49191" name="Rectangle 146"/>
            <p:cNvSpPr>
              <a:spLocks noChangeArrowheads="1"/>
            </p:cNvSpPr>
            <p:nvPr/>
          </p:nvSpPr>
          <p:spPr bwMode="auto">
            <a:xfrm>
              <a:off x="7463985" y="4730748"/>
              <a:ext cx="824024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tr-TR" sz="1200" b="1" dirty="0">
                  <a:solidFill>
                    <a:srgbClr val="000000"/>
                  </a:solidFill>
                  <a:latin typeface="Georgia" pitchFamily="18" charset="0"/>
                </a:rPr>
                <a:t>TARIM ve </a:t>
              </a:r>
              <a:endParaRPr lang="tr-TR" sz="1200" b="1" dirty="0"/>
            </a:p>
          </p:txBody>
        </p:sp>
        <p:sp>
          <p:nvSpPr>
            <p:cNvPr id="49192" name="Rectangle 147"/>
            <p:cNvSpPr>
              <a:spLocks noChangeArrowheads="1"/>
            </p:cNvSpPr>
            <p:nvPr/>
          </p:nvSpPr>
          <p:spPr bwMode="auto">
            <a:xfrm>
              <a:off x="7463985" y="4908549"/>
              <a:ext cx="1213592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tr-TR" sz="1200" b="1" dirty="0">
                  <a:solidFill>
                    <a:srgbClr val="000000"/>
                  </a:solidFill>
                  <a:latin typeface="Georgia" pitchFamily="18" charset="0"/>
                </a:rPr>
                <a:t>HAYVANCILIK</a:t>
              </a:r>
              <a:endParaRPr lang="tr-TR" sz="1200" b="1" dirty="0"/>
            </a:p>
          </p:txBody>
        </p:sp>
        <p:sp>
          <p:nvSpPr>
            <p:cNvPr id="49193" name="Rectangle 150"/>
            <p:cNvSpPr>
              <a:spLocks noChangeArrowheads="1"/>
            </p:cNvSpPr>
            <p:nvPr/>
          </p:nvSpPr>
          <p:spPr bwMode="auto">
            <a:xfrm>
              <a:off x="7463985" y="5226050"/>
              <a:ext cx="1755460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tr-TR" sz="1200" b="1">
                  <a:solidFill>
                    <a:srgbClr val="000000"/>
                  </a:solidFill>
                  <a:latin typeface="Georgia" pitchFamily="18" charset="0"/>
                </a:rPr>
                <a:t>MOTORLU TAŞITLAR</a:t>
              </a:r>
              <a:endParaRPr lang="tr-TR" sz="1200" b="1"/>
            </a:p>
          </p:txBody>
        </p:sp>
        <p:sp>
          <p:nvSpPr>
            <p:cNvPr id="49194" name="Rectangle 153"/>
            <p:cNvSpPr>
              <a:spLocks noChangeArrowheads="1"/>
            </p:cNvSpPr>
            <p:nvPr/>
          </p:nvSpPr>
          <p:spPr bwMode="auto">
            <a:xfrm>
              <a:off x="7463985" y="5564185"/>
              <a:ext cx="580344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tr-TR" sz="1200" b="1" dirty="0">
                  <a:solidFill>
                    <a:srgbClr val="000000"/>
                  </a:solidFill>
                  <a:latin typeface="Georgia" pitchFamily="18" charset="0"/>
                </a:rPr>
                <a:t>KİMYA</a:t>
              </a:r>
              <a:endParaRPr lang="tr-TR" sz="1200" b="1" dirty="0"/>
            </a:p>
          </p:txBody>
        </p:sp>
        <p:sp>
          <p:nvSpPr>
            <p:cNvPr id="49195" name="Rectangle 156"/>
            <p:cNvSpPr>
              <a:spLocks noChangeArrowheads="1"/>
            </p:cNvSpPr>
            <p:nvPr/>
          </p:nvSpPr>
          <p:spPr bwMode="auto">
            <a:xfrm>
              <a:off x="7463985" y="5875331"/>
              <a:ext cx="554693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tr-TR" sz="1200" b="1" dirty="0">
                  <a:solidFill>
                    <a:srgbClr val="000000"/>
                  </a:solidFill>
                  <a:latin typeface="Georgia" pitchFamily="18" charset="0"/>
                </a:rPr>
                <a:t>DİĞER</a:t>
              </a:r>
              <a:endParaRPr lang="tr-TR" sz="1200" b="1" dirty="0"/>
            </a:p>
          </p:txBody>
        </p:sp>
      </p:grp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457200" y="625475"/>
            <a:ext cx="8229600" cy="1066800"/>
          </a:xfrm>
        </p:spPr>
        <p:txBody>
          <a:bodyPr/>
          <a:lstStyle/>
          <a:p>
            <a:pPr eaLnBrk="1" hangingPunct="1"/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Faaliyetler</a:t>
            </a:r>
          </a:p>
        </p:txBody>
      </p:sp>
      <p:pic>
        <p:nvPicPr>
          <p:cNvPr id="9219" name="Picture 14" descr="20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57600" y="5791200"/>
            <a:ext cx="1800225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Straight Connector 4"/>
          <p:cNvCxnSpPr>
            <a:cxnSpLocks noChangeShapeType="1"/>
          </p:cNvCxnSpPr>
          <p:nvPr/>
        </p:nvCxnSpPr>
        <p:spPr bwMode="auto">
          <a:xfrm>
            <a:off x="0" y="3429000"/>
            <a:ext cx="6858000" cy="1588"/>
          </a:xfrm>
          <a:prstGeom prst="line">
            <a:avLst/>
          </a:prstGeom>
          <a:noFill/>
          <a:ln w="76200" algn="ctr">
            <a:solidFill>
              <a:schemeClr val="tx2">
                <a:lumMod val="75000"/>
                <a:alpha val="70000"/>
              </a:schemeClr>
            </a:solidFill>
            <a:round/>
            <a:headEnd/>
            <a:tailEnd/>
          </a:ln>
        </p:spPr>
      </p:cxnSp>
      <p:cxnSp>
        <p:nvCxnSpPr>
          <p:cNvPr id="6" name="Straight Connector 5"/>
          <p:cNvCxnSpPr>
            <a:cxnSpLocks noChangeShapeType="1"/>
          </p:cNvCxnSpPr>
          <p:nvPr/>
        </p:nvCxnSpPr>
        <p:spPr bwMode="auto">
          <a:xfrm>
            <a:off x="1219200" y="3429000"/>
            <a:ext cx="6858000" cy="1588"/>
          </a:xfrm>
          <a:prstGeom prst="line">
            <a:avLst/>
          </a:prstGeom>
          <a:noFill/>
          <a:ln w="76200" algn="ctr">
            <a:solidFill>
              <a:schemeClr val="tx2">
                <a:lumMod val="75000"/>
                <a:alpha val="70000"/>
              </a:schemeClr>
            </a:solidFill>
            <a:round/>
            <a:headEnd/>
            <a:tailEnd/>
          </a:ln>
        </p:spPr>
      </p:cxnSp>
      <p:cxnSp>
        <p:nvCxnSpPr>
          <p:cNvPr id="7" name="Straight Connector 6"/>
          <p:cNvCxnSpPr>
            <a:cxnSpLocks noChangeShapeType="1"/>
          </p:cNvCxnSpPr>
          <p:nvPr/>
        </p:nvCxnSpPr>
        <p:spPr bwMode="auto">
          <a:xfrm>
            <a:off x="2286000" y="3429000"/>
            <a:ext cx="6858000" cy="1588"/>
          </a:xfrm>
          <a:prstGeom prst="line">
            <a:avLst/>
          </a:prstGeom>
          <a:noFill/>
          <a:ln w="76200" algn="ctr">
            <a:solidFill>
              <a:schemeClr val="tx2">
                <a:lumMod val="75000"/>
                <a:alpha val="70000"/>
              </a:schemeClr>
            </a:solidFill>
            <a:round/>
            <a:headEnd/>
            <a:tailEnd/>
          </a:ln>
        </p:spPr>
      </p:cxnSp>
      <p:sp>
        <p:nvSpPr>
          <p:cNvPr id="10" name="Rectangle 9"/>
          <p:cNvSpPr/>
          <p:nvPr/>
        </p:nvSpPr>
        <p:spPr>
          <a:xfrm>
            <a:off x="5996852" y="2359740"/>
            <a:ext cx="2160000" cy="2160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1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anchor="ctr"/>
          <a:lstStyle/>
          <a:p>
            <a:pPr algn="ctr">
              <a:defRPr/>
            </a:pPr>
            <a:r>
              <a:rPr lang="tr-T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Sigorta İşlemleri</a:t>
            </a:r>
          </a:p>
        </p:txBody>
      </p:sp>
      <p:sp>
        <p:nvSpPr>
          <p:cNvPr id="8" name="Rectangle 7"/>
          <p:cNvSpPr/>
          <p:nvPr/>
        </p:nvSpPr>
        <p:spPr>
          <a:xfrm>
            <a:off x="1251469" y="2359740"/>
            <a:ext cx="2160000" cy="2160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1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anchor="ctr"/>
          <a:lstStyle/>
          <a:p>
            <a:pPr algn="ctr">
              <a:defRPr/>
            </a:pPr>
            <a:r>
              <a:rPr lang="tr-T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İhracat Kredileri</a:t>
            </a:r>
          </a:p>
        </p:txBody>
      </p:sp>
      <p:sp>
        <p:nvSpPr>
          <p:cNvPr id="9" name="Rectangle 8"/>
          <p:cNvSpPr/>
          <p:nvPr/>
        </p:nvSpPr>
        <p:spPr>
          <a:xfrm>
            <a:off x="3618485" y="2359740"/>
            <a:ext cx="2160000" cy="2160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1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anchor="ctr"/>
          <a:lstStyle/>
          <a:p>
            <a:pPr algn="ctr">
              <a:defRPr/>
            </a:pPr>
            <a:r>
              <a:rPr lang="tr-T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Ülke Kredileri</a:t>
            </a: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53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53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8" grpId="0" animBg="1"/>
      <p:bldP spid="9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914400"/>
          </a:xfrm>
        </p:spPr>
        <p:txBody>
          <a:bodyPr/>
          <a:lstStyle/>
          <a:p>
            <a:r>
              <a:rPr lang="tr-TR" dirty="0" smtClean="0"/>
              <a:t>ÜLKE KREDİ ve GARANTİ PROGRAMI</a:t>
            </a:r>
            <a:endParaRPr lang="tr-TR" dirty="0"/>
          </a:p>
        </p:txBody>
      </p:sp>
      <p:sp>
        <p:nvSpPr>
          <p:cNvPr id="6" name="Freeform 5"/>
          <p:cNvSpPr/>
          <p:nvPr/>
        </p:nvSpPr>
        <p:spPr>
          <a:xfrm rot="21600000">
            <a:off x="457201" y="2285999"/>
            <a:ext cx="2660302" cy="3541712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000 w 10000"/>
              <a:gd name="connsiteY2" fmla="*/ 10000 h 10000"/>
              <a:gd name="connsiteX3" fmla="*/ 2000 w 10000"/>
              <a:gd name="connsiteY3" fmla="*/ 10000 h 10000"/>
              <a:gd name="connsiteX4" fmla="*/ 0 w 10000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0">
                <a:moveTo>
                  <a:pt x="0" y="10000"/>
                </a:moveTo>
                <a:lnTo>
                  <a:pt x="0" y="0"/>
                </a:lnTo>
                <a:lnTo>
                  <a:pt x="10000" y="2000"/>
                </a:lnTo>
                <a:lnTo>
                  <a:pt x="10000" y="8000"/>
                </a:lnTo>
                <a:lnTo>
                  <a:pt x="0" y="1000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52399" tIns="708342" rIns="152400" bIns="708342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sz="2400" b="1" kern="1200" dirty="0" smtClean="0"/>
              <a:t>ÜLKE KREDİLERİ</a:t>
            </a:r>
            <a:endParaRPr lang="tr-TR" sz="2400" b="1" kern="1200" dirty="0"/>
          </a:p>
        </p:txBody>
      </p:sp>
      <p:sp>
        <p:nvSpPr>
          <p:cNvPr id="7" name="Freeform 6"/>
          <p:cNvSpPr/>
          <p:nvPr/>
        </p:nvSpPr>
        <p:spPr>
          <a:xfrm rot="21600000">
            <a:off x="3318049" y="2285999"/>
            <a:ext cx="2660302" cy="3541712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000 w 10000"/>
              <a:gd name="connsiteY2" fmla="*/ 10000 h 10000"/>
              <a:gd name="connsiteX3" fmla="*/ 2000 w 10000"/>
              <a:gd name="connsiteY3" fmla="*/ 10000 h 10000"/>
              <a:gd name="connsiteX4" fmla="*/ 0 w 10000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0">
                <a:moveTo>
                  <a:pt x="0" y="10000"/>
                </a:moveTo>
                <a:lnTo>
                  <a:pt x="0" y="0"/>
                </a:lnTo>
                <a:lnTo>
                  <a:pt x="10000" y="2000"/>
                </a:lnTo>
                <a:lnTo>
                  <a:pt x="10000" y="8000"/>
                </a:lnTo>
                <a:lnTo>
                  <a:pt x="0" y="1000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9700" tIns="708342" rIns="139700" bIns="708342" numCol="1" spcCol="1270" anchor="ctr" anchorCtr="0">
            <a:noAutofit/>
          </a:bodyPr>
          <a:lstStyle/>
          <a:p>
            <a:pPr lvl="0" algn="ctr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sz="2200" b="1" kern="1200" dirty="0" smtClean="0"/>
              <a:t>GARANTİ PROGRAMLARI</a:t>
            </a:r>
            <a:endParaRPr lang="tr-TR" sz="2200" b="1" kern="1200" dirty="0"/>
          </a:p>
        </p:txBody>
      </p:sp>
      <p:sp>
        <p:nvSpPr>
          <p:cNvPr id="8" name="Freeform 7"/>
          <p:cNvSpPr/>
          <p:nvPr/>
        </p:nvSpPr>
        <p:spPr>
          <a:xfrm rot="21600000">
            <a:off x="6177874" y="2285999"/>
            <a:ext cx="2660302" cy="3541712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000 w 10000"/>
              <a:gd name="connsiteY2" fmla="*/ 10000 h 10000"/>
              <a:gd name="connsiteX3" fmla="*/ 2000 w 10000"/>
              <a:gd name="connsiteY3" fmla="*/ 10000 h 10000"/>
              <a:gd name="connsiteX4" fmla="*/ 0 w 10000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0">
                <a:moveTo>
                  <a:pt x="0" y="10000"/>
                </a:moveTo>
                <a:lnTo>
                  <a:pt x="0" y="0"/>
                </a:lnTo>
                <a:lnTo>
                  <a:pt x="10000" y="2000"/>
                </a:lnTo>
                <a:lnTo>
                  <a:pt x="10000" y="8000"/>
                </a:lnTo>
                <a:lnTo>
                  <a:pt x="0" y="10000"/>
                </a:lnTo>
                <a:close/>
              </a:path>
            </a:pathLst>
          </a:custGeom>
          <a:solidFill>
            <a:schemeClr val="accent2">
              <a:lumMod val="75000"/>
              <a:alpha val="42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52400" tIns="708342" rIns="152400" bIns="708342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sz="2400" b="1" kern="1200" dirty="0" smtClean="0"/>
              <a:t>NİYET MEKTUPLARI</a:t>
            </a:r>
            <a:endParaRPr lang="tr-TR" sz="2400" b="1" kern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2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2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2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2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" presetID="50" presetClass="exit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50" presetClass="exit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3.88889E-6 1.9334E-6 L 0.32951 -0.00255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5" y="-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Scale>
                                      <p:cBhvr>
                                        <p:cTn id="43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15000" y="11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 animBg="1"/>
      <p:bldP spid="8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26"/>
          <p:cNvSpPr>
            <a:spLocks noGrp="1"/>
          </p:cNvSpPr>
          <p:nvPr>
            <p:ph type="title"/>
          </p:nvPr>
        </p:nvSpPr>
        <p:spPr>
          <a:xfrm>
            <a:off x="457200" y="628650"/>
            <a:ext cx="8229600" cy="1066800"/>
          </a:xfrm>
        </p:spPr>
        <p:txBody>
          <a:bodyPr/>
          <a:lstStyle/>
          <a:p>
            <a:r>
              <a:rPr lang="tr-TR" sz="3200" b="1" dirty="0" smtClean="0">
                <a:latin typeface="Times New Roman" pitchFamily="18" charset="0"/>
                <a:cs typeface="Times New Roman" pitchFamily="18" charset="0"/>
              </a:rPr>
              <a:t>ÜLKE KREDİLERİ</a:t>
            </a:r>
          </a:p>
        </p:txBody>
      </p:sp>
      <p:pic>
        <p:nvPicPr>
          <p:cNvPr id="33795" name="Picture 14" descr="20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57600" y="5791200"/>
            <a:ext cx="1800225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Freeform 10"/>
          <p:cNvSpPr/>
          <p:nvPr/>
        </p:nvSpPr>
        <p:spPr>
          <a:xfrm>
            <a:off x="2895600" y="1828800"/>
            <a:ext cx="6019800" cy="720725"/>
          </a:xfrm>
          <a:custGeom>
            <a:avLst/>
            <a:gdLst>
              <a:gd name="connsiteX0" fmla="*/ 0 w 1842395"/>
              <a:gd name="connsiteY0" fmla="*/ 0 h 1165324"/>
              <a:gd name="connsiteX1" fmla="*/ 1842395 w 1842395"/>
              <a:gd name="connsiteY1" fmla="*/ 0 h 1165324"/>
              <a:gd name="connsiteX2" fmla="*/ 1842395 w 1842395"/>
              <a:gd name="connsiteY2" fmla="*/ 1165324 h 1165324"/>
              <a:gd name="connsiteX3" fmla="*/ 0 w 1842395"/>
              <a:gd name="connsiteY3" fmla="*/ 1165324 h 1165324"/>
              <a:gd name="connsiteX4" fmla="*/ 0 w 1842395"/>
              <a:gd name="connsiteY4" fmla="*/ 0 h 1165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42395" h="1165324">
                <a:moveTo>
                  <a:pt x="0" y="0"/>
                </a:moveTo>
                <a:lnTo>
                  <a:pt x="1842395" y="0"/>
                </a:lnTo>
                <a:lnTo>
                  <a:pt x="1842395" y="1165324"/>
                </a:lnTo>
                <a:lnTo>
                  <a:pt x="0" y="116532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0" tIns="0" rIns="0" bIns="0" spcCol="1270" anchor="ctr"/>
          <a:lstStyle/>
          <a:p>
            <a:pPr>
              <a:defRPr/>
            </a:pPr>
            <a:r>
              <a:rPr lang="tr-TR" sz="21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Alıcının “kredi borçlusu” olduğu </a:t>
            </a:r>
            <a:r>
              <a:rPr lang="tr-TR" sz="2100" b="1" u="sng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tek</a:t>
            </a:r>
            <a:r>
              <a:rPr lang="tr-TR" sz="21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kredi </a:t>
            </a:r>
            <a:r>
              <a:rPr lang="tr-TR" sz="21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programı</a:t>
            </a:r>
            <a:endParaRPr lang="tr-TR" sz="21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Freeform 13"/>
          <p:cNvSpPr/>
          <p:nvPr/>
        </p:nvSpPr>
        <p:spPr>
          <a:xfrm>
            <a:off x="3429000" y="2667000"/>
            <a:ext cx="5486400" cy="720725"/>
          </a:xfrm>
          <a:custGeom>
            <a:avLst/>
            <a:gdLst>
              <a:gd name="connsiteX0" fmla="*/ 0 w 1747986"/>
              <a:gd name="connsiteY0" fmla="*/ 0 h 1165324"/>
              <a:gd name="connsiteX1" fmla="*/ 1747986 w 1747986"/>
              <a:gd name="connsiteY1" fmla="*/ 0 h 1165324"/>
              <a:gd name="connsiteX2" fmla="*/ 1747986 w 1747986"/>
              <a:gd name="connsiteY2" fmla="*/ 1165324 h 1165324"/>
              <a:gd name="connsiteX3" fmla="*/ 0 w 1747986"/>
              <a:gd name="connsiteY3" fmla="*/ 1165324 h 1165324"/>
              <a:gd name="connsiteX4" fmla="*/ 0 w 1747986"/>
              <a:gd name="connsiteY4" fmla="*/ 0 h 1165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47986" h="1165324">
                <a:moveTo>
                  <a:pt x="0" y="0"/>
                </a:moveTo>
                <a:lnTo>
                  <a:pt x="1747986" y="0"/>
                </a:lnTo>
                <a:lnTo>
                  <a:pt x="1747986" y="1165324"/>
                </a:lnTo>
                <a:lnTo>
                  <a:pt x="0" y="116532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0" tIns="0" rIns="0" bIns="0" spcCol="1270" anchor="ctr"/>
          <a:lstStyle/>
          <a:p>
            <a:pPr lvl="0">
              <a:defRPr/>
            </a:pPr>
            <a:r>
              <a:rPr lang="tr-TR" sz="21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Devlet ya da muteber banka garantisi altında</a:t>
            </a:r>
            <a:endParaRPr lang="tr-TR" sz="21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Freeform 15"/>
          <p:cNvSpPr/>
          <p:nvPr/>
        </p:nvSpPr>
        <p:spPr>
          <a:xfrm>
            <a:off x="3200400" y="4267200"/>
            <a:ext cx="5257800" cy="720725"/>
          </a:xfrm>
          <a:custGeom>
            <a:avLst/>
            <a:gdLst>
              <a:gd name="connsiteX0" fmla="*/ 0 w 1747986"/>
              <a:gd name="connsiteY0" fmla="*/ 0 h 1165324"/>
              <a:gd name="connsiteX1" fmla="*/ 1747986 w 1747986"/>
              <a:gd name="connsiteY1" fmla="*/ 0 h 1165324"/>
              <a:gd name="connsiteX2" fmla="*/ 1747986 w 1747986"/>
              <a:gd name="connsiteY2" fmla="*/ 1165324 h 1165324"/>
              <a:gd name="connsiteX3" fmla="*/ 0 w 1747986"/>
              <a:gd name="connsiteY3" fmla="*/ 1165324 h 1165324"/>
              <a:gd name="connsiteX4" fmla="*/ 0 w 1747986"/>
              <a:gd name="connsiteY4" fmla="*/ 0 h 1165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47986" h="1165324">
                <a:moveTo>
                  <a:pt x="0" y="0"/>
                </a:moveTo>
                <a:lnTo>
                  <a:pt x="1747986" y="0"/>
                </a:lnTo>
                <a:lnTo>
                  <a:pt x="1747986" y="1165324"/>
                </a:lnTo>
                <a:lnTo>
                  <a:pt x="0" y="116532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0" tIns="0" rIns="0" bIns="0" spcCol="1270" anchor="ctr"/>
          <a:lstStyle/>
          <a:p>
            <a:pPr algn="just">
              <a:defRPr/>
            </a:pPr>
            <a:r>
              <a:rPr lang="tr-TR" sz="21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İhracat kontrat </a:t>
            </a:r>
            <a:r>
              <a:rPr lang="tr-TR" sz="21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tutarının </a:t>
            </a:r>
            <a:r>
              <a:rPr lang="tr-TR" sz="2100" b="1" u="sng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%85’ine kadar</a:t>
            </a:r>
            <a:r>
              <a:rPr lang="tr-TR" sz="21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kredi imkanı</a:t>
            </a:r>
          </a:p>
        </p:txBody>
      </p:sp>
      <p:pic>
        <p:nvPicPr>
          <p:cNvPr id="17" name="Picture 16" descr="dünyaaa.bmp"/>
          <p:cNvPicPr>
            <a:picLocks noChangeAspect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2362200"/>
            <a:ext cx="2795587" cy="2552700"/>
          </a:xfrm>
          <a:prstGeom prst="flowChartConnector">
            <a:avLst/>
          </a:prstGeom>
        </p:spPr>
      </p:pic>
      <p:sp>
        <p:nvSpPr>
          <p:cNvPr id="6" name="Freeform 5"/>
          <p:cNvSpPr/>
          <p:nvPr/>
        </p:nvSpPr>
        <p:spPr>
          <a:xfrm rot="1182056">
            <a:off x="2355355" y="4392223"/>
            <a:ext cx="608012" cy="38100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19116"/>
                </a:moveTo>
                <a:lnTo>
                  <a:pt x="607367" y="19116"/>
                </a:lnTo>
              </a:path>
            </a:pathLst>
          </a:custGeom>
          <a:noFill/>
          <a:ln w="31750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7" name="Freeform 6"/>
          <p:cNvSpPr/>
          <p:nvPr/>
        </p:nvSpPr>
        <p:spPr>
          <a:xfrm>
            <a:off x="2590800" y="3733800"/>
            <a:ext cx="676275" cy="38100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19116"/>
                </a:moveTo>
                <a:lnTo>
                  <a:pt x="676108" y="19116"/>
                </a:lnTo>
              </a:path>
            </a:pathLst>
          </a:custGeom>
          <a:noFill/>
          <a:ln w="31750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" name="Freeform 7"/>
          <p:cNvSpPr/>
          <p:nvPr/>
        </p:nvSpPr>
        <p:spPr>
          <a:xfrm rot="18868329">
            <a:off x="2306637" y="2597151"/>
            <a:ext cx="460375" cy="38100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19116"/>
                </a:moveTo>
                <a:lnTo>
                  <a:pt x="461422" y="19116"/>
                </a:lnTo>
              </a:path>
            </a:pathLst>
          </a:custGeom>
          <a:noFill/>
          <a:ln w="31750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9" name="Freeform 18"/>
          <p:cNvSpPr/>
          <p:nvPr/>
        </p:nvSpPr>
        <p:spPr>
          <a:xfrm rot="20413283">
            <a:off x="2590800" y="3200400"/>
            <a:ext cx="676275" cy="38100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19116"/>
                </a:moveTo>
                <a:lnTo>
                  <a:pt x="676108" y="19116"/>
                </a:lnTo>
              </a:path>
            </a:pathLst>
          </a:custGeom>
          <a:noFill/>
          <a:ln w="31750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0" name="Freeform 19"/>
          <p:cNvSpPr/>
          <p:nvPr/>
        </p:nvSpPr>
        <p:spPr>
          <a:xfrm>
            <a:off x="3429000" y="3429000"/>
            <a:ext cx="5562600" cy="719138"/>
          </a:xfrm>
          <a:custGeom>
            <a:avLst/>
            <a:gdLst>
              <a:gd name="connsiteX0" fmla="*/ 0 w 1747986"/>
              <a:gd name="connsiteY0" fmla="*/ 0 h 1165324"/>
              <a:gd name="connsiteX1" fmla="*/ 1747986 w 1747986"/>
              <a:gd name="connsiteY1" fmla="*/ 0 h 1165324"/>
              <a:gd name="connsiteX2" fmla="*/ 1747986 w 1747986"/>
              <a:gd name="connsiteY2" fmla="*/ 1165324 h 1165324"/>
              <a:gd name="connsiteX3" fmla="*/ 0 w 1747986"/>
              <a:gd name="connsiteY3" fmla="*/ 1165324 h 1165324"/>
              <a:gd name="connsiteX4" fmla="*/ 0 w 1747986"/>
              <a:gd name="connsiteY4" fmla="*/ 0 h 1165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47986" h="1165324">
                <a:moveTo>
                  <a:pt x="0" y="0"/>
                </a:moveTo>
                <a:lnTo>
                  <a:pt x="1747986" y="0"/>
                </a:lnTo>
                <a:lnTo>
                  <a:pt x="1747986" y="1165324"/>
                </a:lnTo>
                <a:lnTo>
                  <a:pt x="0" y="116532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0" tIns="0" rIns="0" bIns="0" spcCol="1270" anchor="ctr"/>
          <a:lstStyle/>
          <a:p>
            <a:pPr algn="just">
              <a:defRPr/>
            </a:pPr>
            <a:r>
              <a:rPr lang="tr-TR" sz="2100" b="1" u="sng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Sadece</a:t>
            </a:r>
            <a:r>
              <a:rPr lang="tr-TR" sz="21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Türk malı ve hizmetlerinin </a:t>
            </a:r>
            <a:r>
              <a:rPr lang="tr-TR" sz="21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finansmanına yönelik</a:t>
            </a:r>
            <a:endParaRPr lang="tr-TR" sz="21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  <p:bldP spid="16" grpId="0"/>
      <p:bldP spid="20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26"/>
          <p:cNvSpPr>
            <a:spLocks noGrp="1"/>
          </p:cNvSpPr>
          <p:nvPr>
            <p:ph type="title"/>
          </p:nvPr>
        </p:nvSpPr>
        <p:spPr>
          <a:xfrm>
            <a:off x="457200" y="628650"/>
            <a:ext cx="8229600" cy="1066800"/>
          </a:xfrm>
        </p:spPr>
        <p:txBody>
          <a:bodyPr/>
          <a:lstStyle/>
          <a:p>
            <a:r>
              <a:rPr lang="tr-TR" sz="3200" b="1" dirty="0" smtClean="0">
                <a:latin typeface="Times New Roman" pitchFamily="18" charset="0"/>
                <a:cs typeface="Times New Roman" pitchFamily="18" charset="0"/>
              </a:rPr>
              <a:t>VADE SEÇENEKLERİ</a:t>
            </a:r>
          </a:p>
        </p:txBody>
      </p:sp>
      <p:pic>
        <p:nvPicPr>
          <p:cNvPr id="34819" name="Picture 14" descr="20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57600" y="5791200"/>
            <a:ext cx="1800225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Freeform 10"/>
          <p:cNvSpPr/>
          <p:nvPr/>
        </p:nvSpPr>
        <p:spPr>
          <a:xfrm>
            <a:off x="2895600" y="1981200"/>
            <a:ext cx="6019800" cy="720725"/>
          </a:xfrm>
          <a:custGeom>
            <a:avLst/>
            <a:gdLst>
              <a:gd name="connsiteX0" fmla="*/ 0 w 1842395"/>
              <a:gd name="connsiteY0" fmla="*/ 0 h 1165324"/>
              <a:gd name="connsiteX1" fmla="*/ 1842395 w 1842395"/>
              <a:gd name="connsiteY1" fmla="*/ 0 h 1165324"/>
              <a:gd name="connsiteX2" fmla="*/ 1842395 w 1842395"/>
              <a:gd name="connsiteY2" fmla="*/ 1165324 h 1165324"/>
              <a:gd name="connsiteX3" fmla="*/ 0 w 1842395"/>
              <a:gd name="connsiteY3" fmla="*/ 1165324 h 1165324"/>
              <a:gd name="connsiteX4" fmla="*/ 0 w 1842395"/>
              <a:gd name="connsiteY4" fmla="*/ 0 h 1165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42395" h="1165324">
                <a:moveTo>
                  <a:pt x="0" y="0"/>
                </a:moveTo>
                <a:lnTo>
                  <a:pt x="1842395" y="0"/>
                </a:lnTo>
                <a:lnTo>
                  <a:pt x="1842395" y="1165324"/>
                </a:lnTo>
                <a:lnTo>
                  <a:pt x="0" y="116532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0" tIns="0" rIns="0" bIns="0" spcCol="1270" anchor="ctr"/>
          <a:lstStyle/>
          <a:p>
            <a:pPr>
              <a:defRPr/>
            </a:pPr>
            <a:endParaRPr lang="tr-TR" sz="24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Freeform 15"/>
          <p:cNvSpPr/>
          <p:nvPr/>
        </p:nvSpPr>
        <p:spPr>
          <a:xfrm>
            <a:off x="3200400" y="4572000"/>
            <a:ext cx="5257800" cy="796925"/>
          </a:xfrm>
          <a:custGeom>
            <a:avLst/>
            <a:gdLst>
              <a:gd name="connsiteX0" fmla="*/ 0 w 1747986"/>
              <a:gd name="connsiteY0" fmla="*/ 0 h 1165324"/>
              <a:gd name="connsiteX1" fmla="*/ 1747986 w 1747986"/>
              <a:gd name="connsiteY1" fmla="*/ 0 h 1165324"/>
              <a:gd name="connsiteX2" fmla="*/ 1747986 w 1747986"/>
              <a:gd name="connsiteY2" fmla="*/ 1165324 h 1165324"/>
              <a:gd name="connsiteX3" fmla="*/ 0 w 1747986"/>
              <a:gd name="connsiteY3" fmla="*/ 1165324 h 1165324"/>
              <a:gd name="connsiteX4" fmla="*/ 0 w 1747986"/>
              <a:gd name="connsiteY4" fmla="*/ 0 h 1165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47986" h="1165324">
                <a:moveTo>
                  <a:pt x="0" y="0"/>
                </a:moveTo>
                <a:lnTo>
                  <a:pt x="1747986" y="0"/>
                </a:lnTo>
                <a:lnTo>
                  <a:pt x="1747986" y="1165324"/>
                </a:lnTo>
                <a:lnTo>
                  <a:pt x="0" y="116532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0" tIns="0" rIns="0" bIns="0" spcCol="1270" anchor="ctr"/>
          <a:lstStyle/>
          <a:p>
            <a:pPr>
              <a:defRPr/>
            </a:pPr>
            <a:r>
              <a:rPr lang="tr-TR" sz="21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Tüketim Malları 	→ 2 yıl</a:t>
            </a:r>
          </a:p>
          <a:p>
            <a:pPr>
              <a:defRPr/>
            </a:pPr>
            <a:r>
              <a:rPr lang="tr-TR" sz="21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Sermaye Malları 	→ 7 yıl</a:t>
            </a:r>
          </a:p>
          <a:p>
            <a:pPr>
              <a:defRPr/>
            </a:pPr>
            <a:r>
              <a:rPr lang="tr-TR" sz="21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Proje 			→ 10 yıl</a:t>
            </a:r>
          </a:p>
        </p:txBody>
      </p:sp>
      <p:pic>
        <p:nvPicPr>
          <p:cNvPr id="17" name="Picture 16" descr="dünyaaa.bmp"/>
          <p:cNvPicPr>
            <a:picLocks noChangeAspect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2362200"/>
            <a:ext cx="2795587" cy="2552700"/>
          </a:xfrm>
          <a:prstGeom prst="flowChartConnector">
            <a:avLst/>
          </a:prstGeom>
        </p:spPr>
      </p:pic>
      <p:sp>
        <p:nvSpPr>
          <p:cNvPr id="6" name="Freeform 5"/>
          <p:cNvSpPr/>
          <p:nvPr/>
        </p:nvSpPr>
        <p:spPr>
          <a:xfrm rot="1085892">
            <a:off x="2353077" y="4436896"/>
            <a:ext cx="608012" cy="38100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19116"/>
                </a:moveTo>
                <a:lnTo>
                  <a:pt x="607367" y="19116"/>
                </a:lnTo>
              </a:path>
            </a:pathLst>
          </a:custGeom>
          <a:noFill/>
          <a:ln w="31750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" name="Freeform 7"/>
          <p:cNvSpPr/>
          <p:nvPr/>
        </p:nvSpPr>
        <p:spPr>
          <a:xfrm rot="18868329">
            <a:off x="2383066" y="2749355"/>
            <a:ext cx="460375" cy="38100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19116"/>
                </a:moveTo>
                <a:lnTo>
                  <a:pt x="461422" y="19116"/>
                </a:lnTo>
              </a:path>
            </a:pathLst>
          </a:custGeom>
          <a:noFill/>
          <a:ln w="31750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9" name="Freeform 18"/>
          <p:cNvSpPr/>
          <p:nvPr/>
        </p:nvSpPr>
        <p:spPr>
          <a:xfrm>
            <a:off x="2590800" y="3505200"/>
            <a:ext cx="609600" cy="76200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19116"/>
                </a:moveTo>
                <a:lnTo>
                  <a:pt x="676108" y="19116"/>
                </a:lnTo>
              </a:path>
            </a:pathLst>
          </a:custGeom>
          <a:noFill/>
          <a:ln w="31750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0" name="Freeform 19"/>
          <p:cNvSpPr/>
          <p:nvPr/>
        </p:nvSpPr>
        <p:spPr>
          <a:xfrm>
            <a:off x="3440113" y="3048000"/>
            <a:ext cx="5703887" cy="719138"/>
          </a:xfrm>
          <a:custGeom>
            <a:avLst/>
            <a:gdLst>
              <a:gd name="connsiteX0" fmla="*/ 0 w 1747986"/>
              <a:gd name="connsiteY0" fmla="*/ 0 h 1165324"/>
              <a:gd name="connsiteX1" fmla="*/ 1747986 w 1747986"/>
              <a:gd name="connsiteY1" fmla="*/ 0 h 1165324"/>
              <a:gd name="connsiteX2" fmla="*/ 1747986 w 1747986"/>
              <a:gd name="connsiteY2" fmla="*/ 1165324 h 1165324"/>
              <a:gd name="connsiteX3" fmla="*/ 0 w 1747986"/>
              <a:gd name="connsiteY3" fmla="*/ 1165324 h 1165324"/>
              <a:gd name="connsiteX4" fmla="*/ 0 w 1747986"/>
              <a:gd name="connsiteY4" fmla="*/ 0 h 1165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47986" h="1165324">
                <a:moveTo>
                  <a:pt x="0" y="0"/>
                </a:moveTo>
                <a:lnTo>
                  <a:pt x="1747986" y="0"/>
                </a:lnTo>
                <a:lnTo>
                  <a:pt x="1747986" y="1165324"/>
                </a:lnTo>
                <a:lnTo>
                  <a:pt x="0" y="116532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0" tIns="0" rIns="0" bIns="0" spcCol="1270" anchor="ctr"/>
          <a:lstStyle/>
          <a:p>
            <a:pPr>
              <a:defRPr/>
            </a:pPr>
            <a:r>
              <a:rPr lang="tr-TR" sz="2100" b="1" u="sng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Geri ödemesiz</a:t>
            </a:r>
            <a:r>
              <a:rPr lang="tr-TR" sz="21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dönem (ihracat/proje süresi + 6 ay)</a:t>
            </a:r>
          </a:p>
        </p:txBody>
      </p:sp>
      <p:sp>
        <p:nvSpPr>
          <p:cNvPr id="13" name="Freeform 12"/>
          <p:cNvSpPr/>
          <p:nvPr/>
        </p:nvSpPr>
        <p:spPr>
          <a:xfrm>
            <a:off x="3211512" y="3962400"/>
            <a:ext cx="5703888" cy="533400"/>
          </a:xfrm>
          <a:custGeom>
            <a:avLst/>
            <a:gdLst>
              <a:gd name="connsiteX0" fmla="*/ 0 w 1747986"/>
              <a:gd name="connsiteY0" fmla="*/ 0 h 1165324"/>
              <a:gd name="connsiteX1" fmla="*/ 1747986 w 1747986"/>
              <a:gd name="connsiteY1" fmla="*/ 0 h 1165324"/>
              <a:gd name="connsiteX2" fmla="*/ 1747986 w 1747986"/>
              <a:gd name="connsiteY2" fmla="*/ 1165324 h 1165324"/>
              <a:gd name="connsiteX3" fmla="*/ 0 w 1747986"/>
              <a:gd name="connsiteY3" fmla="*/ 1165324 h 1165324"/>
              <a:gd name="connsiteX4" fmla="*/ 0 w 1747986"/>
              <a:gd name="connsiteY4" fmla="*/ 0 h 1165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47986" h="1165324">
                <a:moveTo>
                  <a:pt x="0" y="0"/>
                </a:moveTo>
                <a:lnTo>
                  <a:pt x="1747986" y="0"/>
                </a:lnTo>
                <a:lnTo>
                  <a:pt x="1747986" y="1165324"/>
                </a:lnTo>
                <a:lnTo>
                  <a:pt x="0" y="116532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0" tIns="0" rIns="0" bIns="0" spcCol="1270" anchor="ctr"/>
          <a:lstStyle/>
          <a:p>
            <a:pPr>
              <a:defRPr/>
            </a:pPr>
            <a:r>
              <a:rPr lang="tr-TR" sz="2100" b="1" u="sng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Geri ödeme dönemi: </a:t>
            </a:r>
            <a:endParaRPr lang="tr-TR" sz="21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Freeform 13"/>
          <p:cNvSpPr/>
          <p:nvPr/>
        </p:nvSpPr>
        <p:spPr>
          <a:xfrm>
            <a:off x="2895600" y="2133600"/>
            <a:ext cx="6096000" cy="720725"/>
          </a:xfrm>
          <a:custGeom>
            <a:avLst/>
            <a:gdLst>
              <a:gd name="connsiteX0" fmla="*/ 0 w 1747986"/>
              <a:gd name="connsiteY0" fmla="*/ 0 h 1165324"/>
              <a:gd name="connsiteX1" fmla="*/ 1747986 w 1747986"/>
              <a:gd name="connsiteY1" fmla="*/ 0 h 1165324"/>
              <a:gd name="connsiteX2" fmla="*/ 1747986 w 1747986"/>
              <a:gd name="connsiteY2" fmla="*/ 1165324 h 1165324"/>
              <a:gd name="connsiteX3" fmla="*/ 0 w 1747986"/>
              <a:gd name="connsiteY3" fmla="*/ 1165324 h 1165324"/>
              <a:gd name="connsiteX4" fmla="*/ 0 w 1747986"/>
              <a:gd name="connsiteY4" fmla="*/ 0 h 1165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47986" h="1165324">
                <a:moveTo>
                  <a:pt x="0" y="0"/>
                </a:moveTo>
                <a:lnTo>
                  <a:pt x="1747986" y="0"/>
                </a:lnTo>
                <a:lnTo>
                  <a:pt x="1747986" y="1165324"/>
                </a:lnTo>
                <a:lnTo>
                  <a:pt x="0" y="116532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0" tIns="0" rIns="0" bIns="0" spcCol="1270" anchor="ctr"/>
          <a:lstStyle/>
          <a:p>
            <a:pPr defTabSz="533400">
              <a:lnSpc>
                <a:spcPct val="90000"/>
              </a:lnSpc>
              <a:spcAft>
                <a:spcPct val="35000"/>
              </a:spcAft>
              <a:defRPr/>
            </a:pPr>
            <a:r>
              <a:rPr lang="tr-TR" sz="21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Vade = Geri Ödemesiz Dönem + Geri Ödeme Dönemi</a:t>
            </a:r>
            <a:endParaRPr lang="tr-TR" sz="21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6" grpId="0"/>
      <p:bldP spid="20" grpId="0"/>
      <p:bldP spid="13" grpId="0"/>
      <p:bldP spid="14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bo1326\Documents\eximbank sunumu\world_map_us_state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362200"/>
            <a:ext cx="91313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3" name="Title 26"/>
          <p:cNvSpPr>
            <a:spLocks noGrp="1"/>
          </p:cNvSpPr>
          <p:nvPr>
            <p:ph type="title"/>
          </p:nvPr>
        </p:nvSpPr>
        <p:spPr>
          <a:xfrm>
            <a:off x="457200" y="628650"/>
            <a:ext cx="8229600" cy="1066800"/>
          </a:xfrm>
        </p:spPr>
        <p:txBody>
          <a:bodyPr/>
          <a:lstStyle/>
          <a:p>
            <a:pPr algn="ctr"/>
            <a:r>
              <a:rPr lang="tr-TR" sz="3200" b="1" dirty="0" smtClean="0">
                <a:latin typeface="Times New Roman" pitchFamily="18" charset="0"/>
                <a:cs typeface="Times New Roman" pitchFamily="18" charset="0"/>
              </a:rPr>
              <a:t>ÜLKE KREDİ LİMİTLERİ HARİTASI</a:t>
            </a:r>
          </a:p>
        </p:txBody>
      </p:sp>
      <p:pic>
        <p:nvPicPr>
          <p:cNvPr id="35844" name="Picture 14" descr="20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57600" y="5791200"/>
            <a:ext cx="1800225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4800" y="1447800"/>
            <a:ext cx="8686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26"/>
          <p:cNvSpPr>
            <a:spLocks noGrp="1"/>
          </p:cNvSpPr>
          <p:nvPr>
            <p:ph type="title"/>
          </p:nvPr>
        </p:nvSpPr>
        <p:spPr>
          <a:xfrm>
            <a:off x="304800" y="628650"/>
            <a:ext cx="8686800" cy="1066800"/>
          </a:xfrm>
        </p:spPr>
        <p:txBody>
          <a:bodyPr/>
          <a:lstStyle/>
          <a:p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GARANTİ PROGRAMI VE NİYET MEKTUPLARI..</a:t>
            </a:r>
          </a:p>
        </p:txBody>
      </p:sp>
      <p:pic>
        <p:nvPicPr>
          <p:cNvPr id="34819" name="Picture 14" descr="20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57600" y="5791200"/>
            <a:ext cx="1800225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Freeform 5"/>
          <p:cNvSpPr/>
          <p:nvPr/>
        </p:nvSpPr>
        <p:spPr>
          <a:xfrm rot="21600000">
            <a:off x="1057519" y="1601354"/>
            <a:ext cx="7352246" cy="1954961"/>
          </a:xfrm>
          <a:custGeom>
            <a:avLst/>
            <a:gdLst>
              <a:gd name="connsiteX0" fmla="*/ 0 w 7352246"/>
              <a:gd name="connsiteY0" fmla="*/ 0 h 1954959"/>
              <a:gd name="connsiteX1" fmla="*/ 6374767 w 7352246"/>
              <a:gd name="connsiteY1" fmla="*/ 0 h 1954959"/>
              <a:gd name="connsiteX2" fmla="*/ 7352246 w 7352246"/>
              <a:gd name="connsiteY2" fmla="*/ 977480 h 1954959"/>
              <a:gd name="connsiteX3" fmla="*/ 6374767 w 7352246"/>
              <a:gd name="connsiteY3" fmla="*/ 1954959 h 1954959"/>
              <a:gd name="connsiteX4" fmla="*/ 0 w 7352246"/>
              <a:gd name="connsiteY4" fmla="*/ 1954959 h 1954959"/>
              <a:gd name="connsiteX5" fmla="*/ 0 w 7352246"/>
              <a:gd name="connsiteY5" fmla="*/ 0 h 1954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352246" h="1954959">
                <a:moveTo>
                  <a:pt x="7352246" y="1954958"/>
                </a:moveTo>
                <a:lnTo>
                  <a:pt x="977479" y="1954958"/>
                </a:lnTo>
                <a:lnTo>
                  <a:pt x="0" y="977479"/>
                </a:lnTo>
                <a:lnTo>
                  <a:pt x="977479" y="1"/>
                </a:lnTo>
                <a:lnTo>
                  <a:pt x="7352246" y="1"/>
                </a:lnTo>
                <a:lnTo>
                  <a:pt x="7352246" y="195495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50826" tIns="76201" rIns="142240" bIns="76201" numCol="1" spcCol="1270" anchor="ctr" anchorCtr="0">
            <a:noAutofit/>
          </a:bodyPr>
          <a:lstStyle/>
          <a:p>
            <a:pPr marL="534988" lvl="0" indent="0" algn="ctr" defTabSz="889000">
              <a:lnSpc>
                <a:spcPct val="15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sz="2000" kern="1200" dirty="0" smtClean="0"/>
              <a:t>Yurtdışında iş üstlenecek veya uluslararası ihalelere katılacak Türk firmalarına yönelik, Bankamızca finansal destek sağlayabileceğini ifade eden </a:t>
            </a:r>
            <a:r>
              <a:rPr lang="tr-TR" sz="2000" b="1" u="sng" kern="1200" dirty="0" smtClean="0"/>
              <a:t>Niyet Mektubu..</a:t>
            </a:r>
            <a:r>
              <a:rPr lang="tr-TR" sz="2000" kern="1200" dirty="0" smtClean="0"/>
              <a:t> </a:t>
            </a:r>
            <a:endParaRPr lang="tr-TR" sz="2000" kern="1200" dirty="0"/>
          </a:p>
        </p:txBody>
      </p:sp>
      <p:sp>
        <p:nvSpPr>
          <p:cNvPr id="7" name="Oval 6"/>
          <p:cNvSpPr/>
          <p:nvPr/>
        </p:nvSpPr>
        <p:spPr>
          <a:xfrm>
            <a:off x="838194" y="1676406"/>
            <a:ext cx="2120368" cy="1954959"/>
          </a:xfrm>
          <a:prstGeom prst="ellipse">
            <a:avLst/>
          </a:prstGeom>
          <a:blipFill rotWithShape="0">
            <a:blip r:embed="rId4" cstate="print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" name="Freeform 7"/>
          <p:cNvSpPr/>
          <p:nvPr/>
        </p:nvSpPr>
        <p:spPr>
          <a:xfrm rot="21600000">
            <a:off x="1027088" y="3747992"/>
            <a:ext cx="7402120" cy="1954960"/>
          </a:xfrm>
          <a:custGeom>
            <a:avLst/>
            <a:gdLst>
              <a:gd name="connsiteX0" fmla="*/ 0 w 7402120"/>
              <a:gd name="connsiteY0" fmla="*/ 0 h 1954959"/>
              <a:gd name="connsiteX1" fmla="*/ 6424641 w 7402120"/>
              <a:gd name="connsiteY1" fmla="*/ 0 h 1954959"/>
              <a:gd name="connsiteX2" fmla="*/ 7402120 w 7402120"/>
              <a:gd name="connsiteY2" fmla="*/ 977480 h 1954959"/>
              <a:gd name="connsiteX3" fmla="*/ 6424641 w 7402120"/>
              <a:gd name="connsiteY3" fmla="*/ 1954959 h 1954959"/>
              <a:gd name="connsiteX4" fmla="*/ 0 w 7402120"/>
              <a:gd name="connsiteY4" fmla="*/ 1954959 h 1954959"/>
              <a:gd name="connsiteX5" fmla="*/ 0 w 7402120"/>
              <a:gd name="connsiteY5" fmla="*/ 0 h 1954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402120" h="1954959">
                <a:moveTo>
                  <a:pt x="7402120" y="1954958"/>
                </a:moveTo>
                <a:lnTo>
                  <a:pt x="977479" y="1954958"/>
                </a:lnTo>
                <a:lnTo>
                  <a:pt x="0" y="977479"/>
                </a:lnTo>
                <a:lnTo>
                  <a:pt x="977479" y="1"/>
                </a:lnTo>
                <a:lnTo>
                  <a:pt x="7402120" y="1"/>
                </a:lnTo>
                <a:lnTo>
                  <a:pt x="7402120" y="195495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50826" tIns="76201" rIns="142240" bIns="76200" numCol="1" spcCol="1270" anchor="ctr" anchorCtr="0">
            <a:noAutofit/>
          </a:bodyPr>
          <a:lstStyle/>
          <a:p>
            <a:pPr marL="712788" lvl="0" indent="0" algn="ctr" defTabSz="889000">
              <a:lnSpc>
                <a:spcPct val="15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sz="2000" b="0" kern="1200" dirty="0" smtClean="0"/>
              <a:t>Kredi borçlusunun geri ödemelerini teminat altına almak üzere kredi borçlusu lehine düzenlenen </a:t>
            </a:r>
            <a:r>
              <a:rPr lang="tr-TR" sz="2000" b="1" u="sng" kern="1200" dirty="0" smtClean="0"/>
              <a:t>Garanti Mektubu…</a:t>
            </a:r>
            <a:endParaRPr lang="tr-TR" sz="2000" kern="1200" dirty="0"/>
          </a:p>
        </p:txBody>
      </p:sp>
      <p:sp>
        <p:nvSpPr>
          <p:cNvPr id="9" name="Oval 8"/>
          <p:cNvSpPr/>
          <p:nvPr/>
        </p:nvSpPr>
        <p:spPr>
          <a:xfrm>
            <a:off x="838203" y="3810005"/>
            <a:ext cx="2148265" cy="1954959"/>
          </a:xfrm>
          <a:prstGeom prst="ellipse">
            <a:avLst/>
          </a:prstGeom>
          <a:blipFill rotWithShape="0">
            <a:blip r:embed="rId4" cstate="print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26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/>
          <a:lstStyle/>
          <a:p>
            <a:r>
              <a:rPr lang="tr-TR" sz="3200" b="1" dirty="0" smtClean="0">
                <a:latin typeface="Times New Roman" pitchFamily="18" charset="0"/>
                <a:cs typeface="Times New Roman" pitchFamily="18" charset="0"/>
              </a:rPr>
              <a:t>Tüm Dünyada Ülke Kredileri </a:t>
            </a:r>
          </a:p>
        </p:txBody>
      </p:sp>
      <p:graphicFrame>
        <p:nvGraphicFramePr>
          <p:cNvPr id="95" name="Content Placeholder 94"/>
          <p:cNvGraphicFramePr>
            <a:graphicFrameLocks noGrp="1"/>
          </p:cNvGraphicFramePr>
          <p:nvPr>
            <p:ph sz="half" idx="1"/>
          </p:nvPr>
        </p:nvGraphicFramePr>
        <p:xfrm>
          <a:off x="4876800" y="3886200"/>
          <a:ext cx="3657600" cy="2667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49155" name="Picture 14" descr="20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57600" y="5791200"/>
            <a:ext cx="1800225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9" name="Content Placeholder 98"/>
          <p:cNvGraphicFramePr>
            <a:graphicFrameLocks noGrp="1"/>
          </p:cNvGraphicFramePr>
          <p:nvPr>
            <p:ph sz="half" idx="2"/>
          </p:nvPr>
        </p:nvGraphicFramePr>
        <p:xfrm>
          <a:off x="4343400" y="1295400"/>
          <a:ext cx="4267200" cy="2819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pSp>
        <p:nvGrpSpPr>
          <p:cNvPr id="2" name="Group 7"/>
          <p:cNvGrpSpPr/>
          <p:nvPr/>
        </p:nvGrpSpPr>
        <p:grpSpPr>
          <a:xfrm>
            <a:off x="609063" y="1839639"/>
            <a:ext cx="4192109" cy="4141036"/>
            <a:chOff x="609063" y="1839639"/>
            <a:chExt cx="4192109" cy="4141036"/>
          </a:xfrm>
        </p:grpSpPr>
        <p:sp>
          <p:nvSpPr>
            <p:cNvPr id="9" name="Right Arrow 8"/>
            <p:cNvSpPr/>
            <p:nvPr/>
          </p:nvSpPr>
          <p:spPr>
            <a:xfrm>
              <a:off x="4114787" y="2571080"/>
              <a:ext cx="607966" cy="334013"/>
            </a:xfrm>
            <a:prstGeom prst="rightArrow">
              <a:avLst>
                <a:gd name="adj1" fmla="val 75000"/>
                <a:gd name="adj2" fmla="val 50000"/>
              </a:avLst>
            </a:prstGeom>
            <a:solidFill>
              <a:schemeClr val="accent2">
                <a:lumMod val="75000"/>
                <a:alpha val="90000"/>
              </a:schemeClr>
            </a:solidFill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611258" y="1839639"/>
              <a:ext cx="3198741" cy="1966465"/>
            </a:xfrm>
            <a:custGeom>
              <a:avLst/>
              <a:gdLst>
                <a:gd name="connsiteX0" fmla="*/ 0 w 3198741"/>
                <a:gd name="connsiteY0" fmla="*/ 327751 h 1966465"/>
                <a:gd name="connsiteX1" fmla="*/ 95996 w 3198741"/>
                <a:gd name="connsiteY1" fmla="*/ 95996 h 1966465"/>
                <a:gd name="connsiteX2" fmla="*/ 327751 w 3198741"/>
                <a:gd name="connsiteY2" fmla="*/ 0 h 1966465"/>
                <a:gd name="connsiteX3" fmla="*/ 2870990 w 3198741"/>
                <a:gd name="connsiteY3" fmla="*/ 0 h 1966465"/>
                <a:gd name="connsiteX4" fmla="*/ 3102745 w 3198741"/>
                <a:gd name="connsiteY4" fmla="*/ 95996 h 1966465"/>
                <a:gd name="connsiteX5" fmla="*/ 3198741 w 3198741"/>
                <a:gd name="connsiteY5" fmla="*/ 327751 h 1966465"/>
                <a:gd name="connsiteX6" fmla="*/ 3198741 w 3198741"/>
                <a:gd name="connsiteY6" fmla="*/ 1638714 h 1966465"/>
                <a:gd name="connsiteX7" fmla="*/ 3102745 w 3198741"/>
                <a:gd name="connsiteY7" fmla="*/ 1870469 h 1966465"/>
                <a:gd name="connsiteX8" fmla="*/ 2870990 w 3198741"/>
                <a:gd name="connsiteY8" fmla="*/ 1966465 h 1966465"/>
                <a:gd name="connsiteX9" fmla="*/ 327751 w 3198741"/>
                <a:gd name="connsiteY9" fmla="*/ 1966465 h 1966465"/>
                <a:gd name="connsiteX10" fmla="*/ 95996 w 3198741"/>
                <a:gd name="connsiteY10" fmla="*/ 1870469 h 1966465"/>
                <a:gd name="connsiteX11" fmla="*/ 0 w 3198741"/>
                <a:gd name="connsiteY11" fmla="*/ 1638714 h 1966465"/>
                <a:gd name="connsiteX12" fmla="*/ 0 w 3198741"/>
                <a:gd name="connsiteY12" fmla="*/ 327751 h 19664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98741" h="1966465">
                  <a:moveTo>
                    <a:pt x="0" y="327751"/>
                  </a:moveTo>
                  <a:cubicBezTo>
                    <a:pt x="0" y="240826"/>
                    <a:pt x="34531" y="157461"/>
                    <a:pt x="95996" y="95996"/>
                  </a:cubicBezTo>
                  <a:cubicBezTo>
                    <a:pt x="157461" y="34531"/>
                    <a:pt x="240826" y="0"/>
                    <a:pt x="327751" y="0"/>
                  </a:cubicBezTo>
                  <a:lnTo>
                    <a:pt x="2870990" y="0"/>
                  </a:lnTo>
                  <a:cubicBezTo>
                    <a:pt x="2957915" y="0"/>
                    <a:pt x="3041280" y="34531"/>
                    <a:pt x="3102745" y="95996"/>
                  </a:cubicBezTo>
                  <a:cubicBezTo>
                    <a:pt x="3164210" y="157461"/>
                    <a:pt x="3198741" y="240826"/>
                    <a:pt x="3198741" y="327751"/>
                  </a:cubicBezTo>
                  <a:lnTo>
                    <a:pt x="3198741" y="1638714"/>
                  </a:lnTo>
                  <a:cubicBezTo>
                    <a:pt x="3198741" y="1725639"/>
                    <a:pt x="3164210" y="1809004"/>
                    <a:pt x="3102745" y="1870469"/>
                  </a:cubicBezTo>
                  <a:cubicBezTo>
                    <a:pt x="3041280" y="1931934"/>
                    <a:pt x="2957915" y="1966465"/>
                    <a:pt x="2870990" y="1966465"/>
                  </a:cubicBezTo>
                  <a:lnTo>
                    <a:pt x="327751" y="1966465"/>
                  </a:lnTo>
                  <a:cubicBezTo>
                    <a:pt x="240826" y="1966465"/>
                    <a:pt x="157461" y="1931934"/>
                    <a:pt x="95996" y="1870469"/>
                  </a:cubicBezTo>
                  <a:cubicBezTo>
                    <a:pt x="34531" y="1809004"/>
                    <a:pt x="0" y="1725639"/>
                    <a:pt x="0" y="1638714"/>
                  </a:cubicBezTo>
                  <a:lnTo>
                    <a:pt x="0" y="327751"/>
                  </a:lnTo>
                  <a:close/>
                </a:path>
              </a:pathLst>
            </a:custGeom>
            <a:solidFill>
              <a:schemeClr val="accent2">
                <a:lumMod val="75000"/>
                <a:alpha val="5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68385" tIns="132190" rIns="168385" bIns="13219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1900" b="1" kern="1200" dirty="0" smtClean="0">
                  <a:solidFill>
                    <a:prstClr val="black"/>
                  </a:solidFill>
                </a:rPr>
                <a:t>1989 – 2012 yılları arasında</a:t>
              </a:r>
            </a:p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1900" b="1" kern="1200" dirty="0" smtClean="0">
                  <a:solidFill>
                    <a:prstClr val="black"/>
                  </a:solidFill>
                </a:rPr>
                <a:t>23</a:t>
              </a:r>
              <a:r>
                <a:rPr lang="tr-TR" sz="1900" kern="1200" dirty="0" smtClean="0">
                  <a:solidFill>
                    <a:prstClr val="black"/>
                  </a:solidFill>
                </a:rPr>
                <a:t> ülkeye </a:t>
              </a:r>
            </a:p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1900" b="1" kern="1200" dirty="0" smtClean="0">
                  <a:solidFill>
                    <a:prstClr val="black"/>
                  </a:solidFill>
                </a:rPr>
                <a:t>2,3 </a:t>
              </a:r>
              <a:r>
                <a:rPr lang="tr-TR" sz="1900" kern="1200" dirty="0" smtClean="0">
                  <a:solidFill>
                    <a:prstClr val="black"/>
                  </a:solidFill>
                </a:rPr>
                <a:t>milyar $ </a:t>
              </a:r>
            </a:p>
            <a:p>
              <a:pPr lvl="0" algn="ctr" defTabSz="844550">
                <a:lnSpc>
                  <a:spcPct val="15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1900" b="1" kern="1200" dirty="0" smtClean="0">
                  <a:solidFill>
                    <a:prstClr val="black"/>
                  </a:solidFill>
                </a:rPr>
                <a:t>Kredi </a:t>
              </a:r>
              <a:r>
                <a:rPr lang="tr-TR" sz="1900" b="1" kern="1200" dirty="0" err="1" smtClean="0">
                  <a:solidFill>
                    <a:prstClr val="black"/>
                  </a:solidFill>
                </a:rPr>
                <a:t>Kullandırımı</a:t>
              </a:r>
              <a:endParaRPr lang="tr-TR" sz="1900" kern="1200" dirty="0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4191012" y="4572002"/>
              <a:ext cx="610160" cy="396631"/>
            </a:xfrm>
            <a:custGeom>
              <a:avLst/>
              <a:gdLst>
                <a:gd name="connsiteX0" fmla="*/ 0 w 610160"/>
                <a:gd name="connsiteY0" fmla="*/ 49579 h 396631"/>
                <a:gd name="connsiteX1" fmla="*/ 411845 w 610160"/>
                <a:gd name="connsiteY1" fmla="*/ 49579 h 396631"/>
                <a:gd name="connsiteX2" fmla="*/ 411845 w 610160"/>
                <a:gd name="connsiteY2" fmla="*/ 0 h 396631"/>
                <a:gd name="connsiteX3" fmla="*/ 610160 w 610160"/>
                <a:gd name="connsiteY3" fmla="*/ 198316 h 396631"/>
                <a:gd name="connsiteX4" fmla="*/ 411845 w 610160"/>
                <a:gd name="connsiteY4" fmla="*/ 396631 h 396631"/>
                <a:gd name="connsiteX5" fmla="*/ 411845 w 610160"/>
                <a:gd name="connsiteY5" fmla="*/ 347052 h 396631"/>
                <a:gd name="connsiteX6" fmla="*/ 0 w 610160"/>
                <a:gd name="connsiteY6" fmla="*/ 347052 h 396631"/>
                <a:gd name="connsiteX7" fmla="*/ 0 w 610160"/>
                <a:gd name="connsiteY7" fmla="*/ 49579 h 3966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10160" h="396631">
                  <a:moveTo>
                    <a:pt x="0" y="49579"/>
                  </a:moveTo>
                  <a:lnTo>
                    <a:pt x="411845" y="49579"/>
                  </a:lnTo>
                  <a:lnTo>
                    <a:pt x="411845" y="0"/>
                  </a:lnTo>
                  <a:lnTo>
                    <a:pt x="610160" y="198316"/>
                  </a:lnTo>
                  <a:lnTo>
                    <a:pt x="411845" y="396631"/>
                  </a:lnTo>
                  <a:lnTo>
                    <a:pt x="411845" y="347052"/>
                  </a:lnTo>
                  <a:lnTo>
                    <a:pt x="0" y="347052"/>
                  </a:lnTo>
                  <a:lnTo>
                    <a:pt x="0" y="49579"/>
                  </a:lnTo>
                  <a:close/>
                </a:path>
              </a:pathLst>
            </a:custGeom>
            <a:solidFill>
              <a:schemeClr val="accent2">
                <a:lumMod val="75000"/>
                <a:alpha val="90000"/>
              </a:schemeClr>
            </a:solidFill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700" tIns="62279" rIns="161437" bIns="62279" numCol="1" spcCol="1270" anchor="t" anchorCtr="0">
              <a:noAutofit/>
            </a:bodyPr>
            <a:lstStyle/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tr-TR" sz="2000" kern="1200" dirty="0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609063" y="3933232"/>
              <a:ext cx="3200936" cy="2047443"/>
            </a:xfrm>
            <a:custGeom>
              <a:avLst/>
              <a:gdLst>
                <a:gd name="connsiteX0" fmla="*/ 0 w 3200936"/>
                <a:gd name="connsiteY0" fmla="*/ 341247 h 2047443"/>
                <a:gd name="connsiteX1" fmla="*/ 99949 w 3200936"/>
                <a:gd name="connsiteY1" fmla="*/ 99949 h 2047443"/>
                <a:gd name="connsiteX2" fmla="*/ 341247 w 3200936"/>
                <a:gd name="connsiteY2" fmla="*/ 0 h 2047443"/>
                <a:gd name="connsiteX3" fmla="*/ 2859689 w 3200936"/>
                <a:gd name="connsiteY3" fmla="*/ 0 h 2047443"/>
                <a:gd name="connsiteX4" fmla="*/ 3100987 w 3200936"/>
                <a:gd name="connsiteY4" fmla="*/ 99949 h 2047443"/>
                <a:gd name="connsiteX5" fmla="*/ 3200936 w 3200936"/>
                <a:gd name="connsiteY5" fmla="*/ 341247 h 2047443"/>
                <a:gd name="connsiteX6" fmla="*/ 3200936 w 3200936"/>
                <a:gd name="connsiteY6" fmla="*/ 1706196 h 2047443"/>
                <a:gd name="connsiteX7" fmla="*/ 3100987 w 3200936"/>
                <a:gd name="connsiteY7" fmla="*/ 1947494 h 2047443"/>
                <a:gd name="connsiteX8" fmla="*/ 2859689 w 3200936"/>
                <a:gd name="connsiteY8" fmla="*/ 2047443 h 2047443"/>
                <a:gd name="connsiteX9" fmla="*/ 341247 w 3200936"/>
                <a:gd name="connsiteY9" fmla="*/ 2047443 h 2047443"/>
                <a:gd name="connsiteX10" fmla="*/ 99949 w 3200936"/>
                <a:gd name="connsiteY10" fmla="*/ 1947494 h 2047443"/>
                <a:gd name="connsiteX11" fmla="*/ 0 w 3200936"/>
                <a:gd name="connsiteY11" fmla="*/ 1706196 h 2047443"/>
                <a:gd name="connsiteX12" fmla="*/ 0 w 3200936"/>
                <a:gd name="connsiteY12" fmla="*/ 341247 h 20474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200936" h="2047443">
                  <a:moveTo>
                    <a:pt x="0" y="341247"/>
                  </a:moveTo>
                  <a:cubicBezTo>
                    <a:pt x="0" y="250743"/>
                    <a:pt x="35953" y="163945"/>
                    <a:pt x="99949" y="99949"/>
                  </a:cubicBezTo>
                  <a:cubicBezTo>
                    <a:pt x="163945" y="35953"/>
                    <a:pt x="250743" y="0"/>
                    <a:pt x="341247" y="0"/>
                  </a:cubicBezTo>
                  <a:lnTo>
                    <a:pt x="2859689" y="0"/>
                  </a:lnTo>
                  <a:cubicBezTo>
                    <a:pt x="2950193" y="0"/>
                    <a:pt x="3036991" y="35953"/>
                    <a:pt x="3100987" y="99949"/>
                  </a:cubicBezTo>
                  <a:cubicBezTo>
                    <a:pt x="3164983" y="163945"/>
                    <a:pt x="3200936" y="250743"/>
                    <a:pt x="3200936" y="341247"/>
                  </a:cubicBezTo>
                  <a:lnTo>
                    <a:pt x="3200936" y="1706196"/>
                  </a:lnTo>
                  <a:cubicBezTo>
                    <a:pt x="3200936" y="1796700"/>
                    <a:pt x="3164983" y="1883498"/>
                    <a:pt x="3100987" y="1947494"/>
                  </a:cubicBezTo>
                  <a:cubicBezTo>
                    <a:pt x="3036991" y="2011490"/>
                    <a:pt x="2950193" y="2047443"/>
                    <a:pt x="2859689" y="2047443"/>
                  </a:cubicBezTo>
                  <a:lnTo>
                    <a:pt x="341247" y="2047443"/>
                  </a:lnTo>
                  <a:cubicBezTo>
                    <a:pt x="250743" y="2047443"/>
                    <a:pt x="163945" y="2011490"/>
                    <a:pt x="99949" y="1947494"/>
                  </a:cubicBezTo>
                  <a:cubicBezTo>
                    <a:pt x="35953" y="1883498"/>
                    <a:pt x="0" y="1796700"/>
                    <a:pt x="0" y="1706196"/>
                  </a:cubicBezTo>
                  <a:lnTo>
                    <a:pt x="0" y="341247"/>
                  </a:lnTo>
                  <a:close/>
                </a:path>
              </a:pathLst>
            </a:custGeom>
            <a:solidFill>
              <a:schemeClr val="accent2">
                <a:lumMod val="75000"/>
                <a:alpha val="5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72338" tIns="136143" rIns="172338" bIns="136143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1900" b="1" kern="1200" dirty="0" smtClean="0">
                  <a:solidFill>
                    <a:prstClr val="black"/>
                  </a:solidFill>
                </a:rPr>
                <a:t>2012 yılında </a:t>
              </a:r>
            </a:p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1900" b="1" kern="1200" dirty="0" smtClean="0">
                  <a:solidFill>
                    <a:prstClr val="black"/>
                  </a:solidFill>
                </a:rPr>
                <a:t>36</a:t>
              </a:r>
              <a:r>
                <a:rPr lang="tr-TR" sz="1900" kern="1200" dirty="0" smtClean="0">
                  <a:solidFill>
                    <a:prstClr val="black"/>
                  </a:solidFill>
                </a:rPr>
                <a:t> ülkeye </a:t>
              </a:r>
            </a:p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1900" b="1" kern="1200" dirty="0" smtClean="0">
                  <a:solidFill>
                    <a:prstClr val="black"/>
                  </a:solidFill>
                </a:rPr>
                <a:t>9,64 </a:t>
              </a:r>
              <a:r>
                <a:rPr lang="tr-TR" sz="1900" kern="1200" dirty="0" smtClean="0">
                  <a:solidFill>
                    <a:prstClr val="black"/>
                  </a:solidFill>
                </a:rPr>
                <a:t>milyar $ </a:t>
              </a:r>
            </a:p>
            <a:p>
              <a:pPr lvl="0" algn="ctr" defTabSz="844550">
                <a:lnSpc>
                  <a:spcPct val="15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1900" b="1" kern="1200" dirty="0" smtClean="0">
                  <a:solidFill>
                    <a:prstClr val="black"/>
                  </a:solidFill>
                </a:rPr>
                <a:t>Niyet Mektubu</a:t>
              </a:r>
              <a:endParaRPr lang="tr-TR" sz="1900" kern="1200" dirty="0"/>
            </a:p>
          </p:txBody>
        </p:sp>
      </p:grpSp>
      <p:graphicFrame>
        <p:nvGraphicFramePr>
          <p:cNvPr id="7" name="Diagram 6"/>
          <p:cNvGraphicFramePr/>
          <p:nvPr/>
        </p:nvGraphicFramePr>
        <p:xfrm>
          <a:off x="-76200" y="1905000"/>
          <a:ext cx="6096000" cy="4267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2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1" dur="2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5" grpId="0">
        <p:bldAsOne/>
      </p:bldGraphic>
      <p:bldGraphic spid="99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10" descr="C:\Documents and Settings\fo1292\Desktop\tualimforumturkiyehari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443032"/>
            <a:ext cx="9144000" cy="4610100"/>
          </a:xfrm>
          <a:prstGeom prst="rect">
            <a:avLst/>
          </a:prstGeom>
          <a:noFill/>
        </p:spPr>
      </p:pic>
      <p:sp>
        <p:nvSpPr>
          <p:cNvPr id="7171" name="Title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1066800"/>
          </a:xfrm>
        </p:spPr>
        <p:txBody>
          <a:bodyPr/>
          <a:lstStyle/>
          <a:p>
            <a:pPr eaLnBrk="1" hangingPunct="1"/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İletişim</a:t>
            </a:r>
          </a:p>
        </p:txBody>
      </p:sp>
      <p:pic>
        <p:nvPicPr>
          <p:cNvPr id="7172" name="Picture 14" descr="20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57600" y="5791200"/>
            <a:ext cx="1800225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6" name="Straight Connector 45"/>
          <p:cNvCxnSpPr>
            <a:endCxn id="86" idx="1"/>
          </p:cNvCxnSpPr>
          <p:nvPr/>
        </p:nvCxnSpPr>
        <p:spPr>
          <a:xfrm>
            <a:off x="1690688" y="2281232"/>
            <a:ext cx="1622518" cy="708118"/>
          </a:xfrm>
          <a:prstGeom prst="line">
            <a:avLst/>
          </a:prstGeom>
          <a:ln w="317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V="1">
            <a:off x="769582" y="2345857"/>
            <a:ext cx="853768" cy="1721868"/>
          </a:xfrm>
          <a:prstGeom prst="line">
            <a:avLst/>
          </a:prstGeom>
          <a:ln w="317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1676400" y="2281232"/>
            <a:ext cx="152400" cy="685800"/>
          </a:xfrm>
          <a:prstGeom prst="line">
            <a:avLst/>
          </a:prstGeom>
          <a:ln w="317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H="1">
            <a:off x="1600200" y="2281232"/>
            <a:ext cx="76200" cy="2057400"/>
          </a:xfrm>
          <a:prstGeom prst="line">
            <a:avLst/>
          </a:prstGeom>
          <a:ln w="317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1676400" y="2281232"/>
            <a:ext cx="2895600" cy="2590800"/>
          </a:xfrm>
          <a:prstGeom prst="line">
            <a:avLst/>
          </a:prstGeom>
          <a:ln w="317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1676400" y="2281232"/>
            <a:ext cx="3886200" cy="2743200"/>
          </a:xfrm>
          <a:prstGeom prst="line">
            <a:avLst/>
          </a:prstGeom>
          <a:ln w="317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1676400" y="2281232"/>
            <a:ext cx="1371600" cy="2057400"/>
          </a:xfrm>
          <a:prstGeom prst="line">
            <a:avLst/>
          </a:prstGeom>
          <a:ln w="317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1676400" y="2281232"/>
            <a:ext cx="3200400" cy="1752600"/>
          </a:xfrm>
          <a:prstGeom prst="line">
            <a:avLst/>
          </a:prstGeom>
          <a:ln w="317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Flowchart: Connector 77"/>
          <p:cNvSpPr/>
          <p:nvPr/>
        </p:nvSpPr>
        <p:spPr>
          <a:xfrm>
            <a:off x="1600200" y="2205032"/>
            <a:ext cx="152400" cy="152400"/>
          </a:xfrm>
          <a:prstGeom prst="flowChartConnector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0" name="Flowchart: Connector 79"/>
          <p:cNvSpPr/>
          <p:nvPr/>
        </p:nvSpPr>
        <p:spPr>
          <a:xfrm>
            <a:off x="3036425" y="4338632"/>
            <a:ext cx="152400" cy="152400"/>
          </a:xfrm>
          <a:prstGeom prst="flowChartConnector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1" name="Flowchart: Connector 80"/>
          <p:cNvSpPr/>
          <p:nvPr/>
        </p:nvSpPr>
        <p:spPr>
          <a:xfrm>
            <a:off x="1524000" y="4338632"/>
            <a:ext cx="152400" cy="152400"/>
          </a:xfrm>
          <a:prstGeom prst="flowChartConnector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2" name="Flowchart: Connector 81"/>
          <p:cNvSpPr/>
          <p:nvPr/>
        </p:nvSpPr>
        <p:spPr>
          <a:xfrm>
            <a:off x="4553675" y="4872032"/>
            <a:ext cx="152400" cy="152400"/>
          </a:xfrm>
          <a:prstGeom prst="flowChartConnector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3" name="Flowchart: Connector 82"/>
          <p:cNvSpPr/>
          <p:nvPr/>
        </p:nvSpPr>
        <p:spPr>
          <a:xfrm>
            <a:off x="5551025" y="4989707"/>
            <a:ext cx="152400" cy="152400"/>
          </a:xfrm>
          <a:prstGeom prst="flowChartConnector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4" name="Flowchart: Connector 83"/>
          <p:cNvSpPr/>
          <p:nvPr/>
        </p:nvSpPr>
        <p:spPr>
          <a:xfrm>
            <a:off x="4865225" y="4010682"/>
            <a:ext cx="152400" cy="152400"/>
          </a:xfrm>
          <a:prstGeom prst="flowChartConnector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5" name="Flowchart: Connector 84"/>
          <p:cNvSpPr/>
          <p:nvPr/>
        </p:nvSpPr>
        <p:spPr>
          <a:xfrm>
            <a:off x="1764175" y="2932307"/>
            <a:ext cx="152400" cy="152400"/>
          </a:xfrm>
          <a:prstGeom prst="flowChartConnector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6" name="Flowchart: Connector 85"/>
          <p:cNvSpPr/>
          <p:nvPr/>
        </p:nvSpPr>
        <p:spPr>
          <a:xfrm>
            <a:off x="3290888" y="2967032"/>
            <a:ext cx="152400" cy="152400"/>
          </a:xfrm>
          <a:prstGeom prst="flowChartConnector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88" name="Straight Connector 87"/>
          <p:cNvCxnSpPr>
            <a:stCxn id="78" idx="6"/>
          </p:cNvCxnSpPr>
          <p:nvPr/>
        </p:nvCxnSpPr>
        <p:spPr>
          <a:xfrm>
            <a:off x="1752600" y="2281232"/>
            <a:ext cx="4800600" cy="381000"/>
          </a:xfrm>
          <a:prstGeom prst="line">
            <a:avLst/>
          </a:prstGeom>
          <a:ln w="317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Flowchart: Connector 90"/>
          <p:cNvSpPr/>
          <p:nvPr/>
        </p:nvSpPr>
        <p:spPr>
          <a:xfrm>
            <a:off x="6477000" y="2586032"/>
            <a:ext cx="152400" cy="152400"/>
          </a:xfrm>
          <a:prstGeom prst="flowChartConnector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6" name="Flowchart: Connector 95"/>
          <p:cNvSpPr/>
          <p:nvPr/>
        </p:nvSpPr>
        <p:spPr>
          <a:xfrm>
            <a:off x="685800" y="4033832"/>
            <a:ext cx="152400" cy="152400"/>
          </a:xfrm>
          <a:prstGeom prst="flowChartConnector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7" name="TextBox 96"/>
          <p:cNvSpPr txBox="1"/>
          <p:nvPr/>
        </p:nvSpPr>
        <p:spPr>
          <a:xfrm>
            <a:off x="228600" y="1747832"/>
            <a:ext cx="312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smtClean="0">
                <a:solidFill>
                  <a:schemeClr val="accent2">
                    <a:lumMod val="75000"/>
                  </a:schemeClr>
                </a:solidFill>
              </a:rPr>
              <a:t>İstanbul – Genel Müdürlük</a:t>
            </a:r>
            <a:endParaRPr lang="tr-TR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1981200" y="3119432"/>
            <a:ext cx="312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smtClean="0">
                <a:solidFill>
                  <a:schemeClr val="accent2">
                    <a:lumMod val="75000"/>
                  </a:schemeClr>
                </a:solidFill>
              </a:rPr>
              <a:t>Ankara Bölge Müdürlüğü</a:t>
            </a:r>
            <a:endParaRPr lang="tr-TR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-11575" y="4192982"/>
            <a:ext cx="15355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smtClean="0">
                <a:solidFill>
                  <a:schemeClr val="accent2">
                    <a:lumMod val="75000"/>
                  </a:schemeClr>
                </a:solidFill>
              </a:rPr>
              <a:t>İzmir Şubesi</a:t>
            </a:r>
            <a:endParaRPr lang="tr-TR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838200" y="4585557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>
                <a:solidFill>
                  <a:schemeClr val="accent2">
                    <a:lumMod val="75000"/>
                  </a:schemeClr>
                </a:solidFill>
              </a:rPr>
              <a:t>Denizli İrtibat Bürosu</a:t>
            </a:r>
            <a:endParaRPr lang="tr-TR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1033464" y="3119432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>
                <a:solidFill>
                  <a:schemeClr val="accent2">
                    <a:lumMod val="75000"/>
                  </a:schemeClr>
                </a:solidFill>
              </a:rPr>
              <a:t>Bursa İrtibat Bürosu</a:t>
            </a:r>
            <a:endParaRPr lang="tr-TR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2438400" y="4567232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>
                <a:solidFill>
                  <a:schemeClr val="accent2">
                    <a:lumMod val="75000"/>
                  </a:schemeClr>
                </a:solidFill>
              </a:rPr>
              <a:t>Konya İrtibat Bürosu</a:t>
            </a:r>
            <a:endParaRPr lang="tr-TR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4267200" y="4186232"/>
            <a:ext cx="17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>
                <a:solidFill>
                  <a:schemeClr val="accent2">
                    <a:lumMod val="75000"/>
                  </a:schemeClr>
                </a:solidFill>
              </a:rPr>
              <a:t>Kayseri İrtibat Bürosu</a:t>
            </a:r>
            <a:endParaRPr lang="tr-TR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4876800" y="5176832"/>
            <a:ext cx="17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>
                <a:solidFill>
                  <a:schemeClr val="accent2">
                    <a:lumMod val="75000"/>
                  </a:schemeClr>
                </a:solidFill>
              </a:rPr>
              <a:t>Gaziantep İrtibat Bürosu</a:t>
            </a:r>
            <a:endParaRPr lang="tr-TR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3795712" y="5072056"/>
            <a:ext cx="17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>
                <a:solidFill>
                  <a:schemeClr val="accent2">
                    <a:lumMod val="75000"/>
                  </a:schemeClr>
                </a:solidFill>
              </a:rPr>
              <a:t>Adana İrtibat Bürosu</a:t>
            </a:r>
            <a:endParaRPr lang="tr-TR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5867400" y="2814632"/>
            <a:ext cx="17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>
                <a:solidFill>
                  <a:schemeClr val="accent2">
                    <a:lumMod val="75000"/>
                  </a:schemeClr>
                </a:solidFill>
              </a:rPr>
              <a:t>Trabzon İrtibat Bürosu</a:t>
            </a:r>
            <a:endParaRPr lang="tr-TR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3581400" y="2895600"/>
            <a:ext cx="312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smtClean="0">
                <a:solidFill>
                  <a:schemeClr val="accent2">
                    <a:lumMod val="75000"/>
                  </a:schemeClr>
                </a:solidFill>
              </a:rPr>
              <a:t>Ankara Bölge Müdürlüğü</a:t>
            </a:r>
            <a:endParaRPr lang="tr-TR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5" name="Flowchart: Connector 34"/>
          <p:cNvSpPr/>
          <p:nvPr/>
        </p:nvSpPr>
        <p:spPr>
          <a:xfrm>
            <a:off x="1219200" y="2209800"/>
            <a:ext cx="152400" cy="152400"/>
          </a:xfrm>
          <a:prstGeom prst="flowChartConnector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36" name="Straight Connector 35"/>
          <p:cNvCxnSpPr>
            <a:stCxn id="35" idx="6"/>
            <a:endCxn id="78" idx="2"/>
          </p:cNvCxnSpPr>
          <p:nvPr/>
        </p:nvCxnSpPr>
        <p:spPr>
          <a:xfrm flipV="1">
            <a:off x="1371600" y="2281232"/>
            <a:ext cx="228600" cy="4768"/>
          </a:xfrm>
          <a:prstGeom prst="line">
            <a:avLst/>
          </a:prstGeom>
          <a:ln w="317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0" y="2362200"/>
            <a:ext cx="144780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500" b="1" dirty="0" smtClean="0">
                <a:solidFill>
                  <a:schemeClr val="accent2">
                    <a:lumMod val="75000"/>
                  </a:schemeClr>
                </a:solidFill>
              </a:rPr>
              <a:t>Avrupa Yakası İrtibat Bürosu </a:t>
            </a: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4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3" presetClass="exit" presetSubtype="1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7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000"/>
                            </p:stCondLst>
                            <p:childTnLst>
                              <p:par>
                                <p:cTn id="50" presetID="3" presetClass="exit" presetSubtype="1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1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500"/>
                            </p:stCondLst>
                            <p:childTnLst>
                              <p:par>
                                <p:cTn id="5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500"/>
                            </p:stCondLst>
                            <p:childTnLst>
                              <p:par>
                                <p:cTn id="64" presetID="3" presetClass="exit" presetSubtype="1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5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7000"/>
                            </p:stCondLst>
                            <p:childTnLst>
                              <p:par>
                                <p:cTn id="6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8000"/>
                            </p:stCondLst>
                            <p:childTnLst>
                              <p:par>
                                <p:cTn id="78" presetID="3" presetClass="exit" presetSubtype="1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9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9500"/>
                            </p:stCondLst>
                            <p:childTnLst>
                              <p:par>
                                <p:cTn id="8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0500"/>
                            </p:stCondLst>
                            <p:childTnLst>
                              <p:par>
                                <p:cTn id="92" presetID="3" presetClass="exit" presetSubtype="1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3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2000"/>
                            </p:stCondLst>
                            <p:childTnLst>
                              <p:par>
                                <p:cTn id="9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3000"/>
                            </p:stCondLst>
                            <p:childTnLst>
                              <p:par>
                                <p:cTn id="106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7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4000"/>
                            </p:stCondLst>
                            <p:childTnLst>
                              <p:par>
                                <p:cTn id="11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15000"/>
                            </p:stCondLst>
                            <p:childTnLst>
                              <p:par>
                                <p:cTn id="120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1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16000"/>
                            </p:stCondLst>
                            <p:childTnLst>
                              <p:par>
                                <p:cTn id="1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6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9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17000"/>
                            </p:stCondLst>
                            <p:childTnLst>
                              <p:par>
                                <p:cTn id="134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5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18000"/>
                            </p:stCondLst>
                            <p:childTnLst>
                              <p:par>
                                <p:cTn id="13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0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3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19000"/>
                            </p:stCondLst>
                            <p:childTnLst>
                              <p:par>
                                <p:cTn id="148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9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20000"/>
                            </p:stCondLst>
                            <p:childTnLst>
                              <p:par>
                                <p:cTn id="152" presetID="10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1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91" grpId="0" animBg="1"/>
      <p:bldP spid="96" grpId="0" animBg="1"/>
      <p:bldP spid="97" grpId="0"/>
      <p:bldP spid="98" grpId="0"/>
      <p:bldP spid="98" grpId="1"/>
      <p:bldP spid="99" grpId="0"/>
      <p:bldP spid="99" grpId="1"/>
      <p:bldP spid="99" grpId="2"/>
      <p:bldP spid="100" grpId="0"/>
      <p:bldP spid="100" grpId="1"/>
      <p:bldP spid="101" grpId="0"/>
      <p:bldP spid="101" grpId="1"/>
      <p:bldP spid="102" grpId="0"/>
      <p:bldP spid="102" grpId="1"/>
      <p:bldP spid="103" grpId="0"/>
      <p:bldP spid="103" grpId="1"/>
      <p:bldP spid="104" grpId="0"/>
      <p:bldP spid="104" grpId="1"/>
      <p:bldP spid="105" grpId="0"/>
      <p:bldP spid="105" grpId="1"/>
      <p:bldP spid="106" grpId="0"/>
      <p:bldP spid="106" grpId="1"/>
      <p:bldP spid="141" grpId="2"/>
      <p:bldP spid="35" grpId="0" animBg="1"/>
      <p:bldP spid="39" grpId="0"/>
      <p:bldP spid="39" grpId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457200" y="625475"/>
            <a:ext cx="8229600" cy="1066800"/>
          </a:xfrm>
        </p:spPr>
        <p:txBody>
          <a:bodyPr/>
          <a:lstStyle/>
          <a:p>
            <a:pPr eaLnBrk="1" hangingPunct="1"/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Faaliyetler</a:t>
            </a:r>
          </a:p>
        </p:txBody>
      </p:sp>
      <p:pic>
        <p:nvPicPr>
          <p:cNvPr id="9219" name="Picture 14" descr="20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57600" y="5791200"/>
            <a:ext cx="1800225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Straight Connector 4"/>
          <p:cNvCxnSpPr>
            <a:cxnSpLocks noChangeShapeType="1"/>
          </p:cNvCxnSpPr>
          <p:nvPr/>
        </p:nvCxnSpPr>
        <p:spPr bwMode="auto">
          <a:xfrm>
            <a:off x="0" y="3429000"/>
            <a:ext cx="6858000" cy="1588"/>
          </a:xfrm>
          <a:prstGeom prst="line">
            <a:avLst/>
          </a:prstGeom>
          <a:noFill/>
          <a:ln w="76200" algn="ctr">
            <a:solidFill>
              <a:schemeClr val="tx2">
                <a:lumMod val="75000"/>
                <a:alpha val="70000"/>
              </a:schemeClr>
            </a:solidFill>
            <a:round/>
            <a:headEnd/>
            <a:tailEnd/>
          </a:ln>
        </p:spPr>
      </p:cxnSp>
      <p:cxnSp>
        <p:nvCxnSpPr>
          <p:cNvPr id="6" name="Straight Connector 5"/>
          <p:cNvCxnSpPr>
            <a:cxnSpLocks noChangeShapeType="1"/>
          </p:cNvCxnSpPr>
          <p:nvPr/>
        </p:nvCxnSpPr>
        <p:spPr bwMode="auto">
          <a:xfrm>
            <a:off x="1219200" y="3429000"/>
            <a:ext cx="6858000" cy="1588"/>
          </a:xfrm>
          <a:prstGeom prst="line">
            <a:avLst/>
          </a:prstGeom>
          <a:noFill/>
          <a:ln w="76200" algn="ctr">
            <a:solidFill>
              <a:schemeClr val="tx2">
                <a:lumMod val="75000"/>
                <a:alpha val="70000"/>
              </a:schemeClr>
            </a:solidFill>
            <a:round/>
            <a:headEnd/>
            <a:tailEnd/>
          </a:ln>
        </p:spPr>
      </p:cxnSp>
      <p:cxnSp>
        <p:nvCxnSpPr>
          <p:cNvPr id="7" name="Straight Connector 6"/>
          <p:cNvCxnSpPr>
            <a:cxnSpLocks noChangeShapeType="1"/>
          </p:cNvCxnSpPr>
          <p:nvPr/>
        </p:nvCxnSpPr>
        <p:spPr bwMode="auto">
          <a:xfrm>
            <a:off x="2286000" y="3429000"/>
            <a:ext cx="6858000" cy="1588"/>
          </a:xfrm>
          <a:prstGeom prst="line">
            <a:avLst/>
          </a:prstGeom>
          <a:noFill/>
          <a:ln w="76200" algn="ctr">
            <a:solidFill>
              <a:schemeClr val="tx2">
                <a:lumMod val="75000"/>
                <a:alpha val="70000"/>
              </a:schemeClr>
            </a:solidFill>
            <a:round/>
            <a:headEnd/>
            <a:tailEnd/>
          </a:ln>
        </p:spPr>
      </p:cxnSp>
      <p:sp>
        <p:nvSpPr>
          <p:cNvPr id="9" name="Rectangle 8"/>
          <p:cNvSpPr/>
          <p:nvPr/>
        </p:nvSpPr>
        <p:spPr>
          <a:xfrm>
            <a:off x="3618485" y="2359740"/>
            <a:ext cx="2160000" cy="2160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1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anchor="ctr"/>
          <a:lstStyle/>
          <a:p>
            <a:pPr algn="ctr">
              <a:defRPr/>
            </a:pPr>
            <a:r>
              <a:rPr lang="tr-T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Ülke Kredileri</a:t>
            </a:r>
          </a:p>
        </p:txBody>
      </p:sp>
      <p:sp>
        <p:nvSpPr>
          <p:cNvPr id="10" name="Rectangle 9"/>
          <p:cNvSpPr/>
          <p:nvPr/>
        </p:nvSpPr>
        <p:spPr>
          <a:xfrm>
            <a:off x="5996852" y="2359740"/>
            <a:ext cx="2160000" cy="2160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1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anchor="ctr"/>
          <a:lstStyle/>
          <a:p>
            <a:pPr algn="ctr">
              <a:defRPr/>
            </a:pPr>
            <a:r>
              <a:rPr lang="tr-T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Sigorta İşlemleri</a:t>
            </a:r>
          </a:p>
        </p:txBody>
      </p:sp>
      <p:sp>
        <p:nvSpPr>
          <p:cNvPr id="8" name="Rectangle 7"/>
          <p:cNvSpPr/>
          <p:nvPr/>
        </p:nvSpPr>
        <p:spPr>
          <a:xfrm>
            <a:off x="1251469" y="2359740"/>
            <a:ext cx="2160000" cy="2160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1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anchor="ctr"/>
          <a:lstStyle/>
          <a:p>
            <a:pPr algn="ctr">
              <a:defRPr/>
            </a:pPr>
            <a:r>
              <a:rPr lang="tr-T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İhracat Kredileri</a:t>
            </a: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53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53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0" grpId="1" animBg="1"/>
      <p:bldP spid="8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1"/>
          <p:cNvSpPr>
            <a:spLocks noGrp="1"/>
          </p:cNvSpPr>
          <p:nvPr>
            <p:ph type="title"/>
          </p:nvPr>
        </p:nvSpPr>
        <p:spPr>
          <a:xfrm>
            <a:off x="457200" y="625475"/>
            <a:ext cx="8229600" cy="1066800"/>
          </a:xfrm>
        </p:spPr>
        <p:txBody>
          <a:bodyPr/>
          <a:lstStyle/>
          <a:p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SİGORTA İŞLEMLERİ</a:t>
            </a:r>
          </a:p>
        </p:txBody>
      </p:sp>
      <p:sp>
        <p:nvSpPr>
          <p:cNvPr id="6" name="Freeform 5"/>
          <p:cNvSpPr/>
          <p:nvPr/>
        </p:nvSpPr>
        <p:spPr>
          <a:xfrm>
            <a:off x="84613" y="1573213"/>
            <a:ext cx="7632000" cy="1206500"/>
          </a:xfrm>
          <a:custGeom>
            <a:avLst/>
            <a:gdLst>
              <a:gd name="connsiteX0" fmla="*/ 0 w 7175190"/>
              <a:gd name="connsiteY0" fmla="*/ 120618 h 1206180"/>
              <a:gd name="connsiteX1" fmla="*/ 35328 w 7175190"/>
              <a:gd name="connsiteY1" fmla="*/ 35328 h 1206180"/>
              <a:gd name="connsiteX2" fmla="*/ 120618 w 7175190"/>
              <a:gd name="connsiteY2" fmla="*/ 0 h 1206180"/>
              <a:gd name="connsiteX3" fmla="*/ 7054572 w 7175190"/>
              <a:gd name="connsiteY3" fmla="*/ 0 h 1206180"/>
              <a:gd name="connsiteX4" fmla="*/ 7139862 w 7175190"/>
              <a:gd name="connsiteY4" fmla="*/ 35328 h 1206180"/>
              <a:gd name="connsiteX5" fmla="*/ 7175190 w 7175190"/>
              <a:gd name="connsiteY5" fmla="*/ 120618 h 1206180"/>
              <a:gd name="connsiteX6" fmla="*/ 7175190 w 7175190"/>
              <a:gd name="connsiteY6" fmla="*/ 1085562 h 1206180"/>
              <a:gd name="connsiteX7" fmla="*/ 7139862 w 7175190"/>
              <a:gd name="connsiteY7" fmla="*/ 1170852 h 1206180"/>
              <a:gd name="connsiteX8" fmla="*/ 7054572 w 7175190"/>
              <a:gd name="connsiteY8" fmla="*/ 1206180 h 1206180"/>
              <a:gd name="connsiteX9" fmla="*/ 120618 w 7175190"/>
              <a:gd name="connsiteY9" fmla="*/ 1206180 h 1206180"/>
              <a:gd name="connsiteX10" fmla="*/ 35328 w 7175190"/>
              <a:gd name="connsiteY10" fmla="*/ 1170852 h 1206180"/>
              <a:gd name="connsiteX11" fmla="*/ 0 w 7175190"/>
              <a:gd name="connsiteY11" fmla="*/ 1085562 h 1206180"/>
              <a:gd name="connsiteX12" fmla="*/ 0 w 7175190"/>
              <a:gd name="connsiteY12" fmla="*/ 120618 h 1206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175190" h="1206180">
                <a:moveTo>
                  <a:pt x="0" y="120618"/>
                </a:moveTo>
                <a:cubicBezTo>
                  <a:pt x="0" y="88628"/>
                  <a:pt x="12708" y="57948"/>
                  <a:pt x="35328" y="35328"/>
                </a:cubicBezTo>
                <a:cubicBezTo>
                  <a:pt x="57948" y="12708"/>
                  <a:pt x="88628" y="0"/>
                  <a:pt x="120618" y="0"/>
                </a:cubicBezTo>
                <a:lnTo>
                  <a:pt x="7054572" y="0"/>
                </a:lnTo>
                <a:cubicBezTo>
                  <a:pt x="7086562" y="0"/>
                  <a:pt x="7117242" y="12708"/>
                  <a:pt x="7139862" y="35328"/>
                </a:cubicBezTo>
                <a:cubicBezTo>
                  <a:pt x="7162482" y="57948"/>
                  <a:pt x="7175190" y="88628"/>
                  <a:pt x="7175190" y="120618"/>
                </a:cubicBezTo>
                <a:lnTo>
                  <a:pt x="7175190" y="1085562"/>
                </a:lnTo>
                <a:cubicBezTo>
                  <a:pt x="7175190" y="1117552"/>
                  <a:pt x="7162482" y="1148232"/>
                  <a:pt x="7139862" y="1170852"/>
                </a:cubicBezTo>
                <a:cubicBezTo>
                  <a:pt x="7117242" y="1193472"/>
                  <a:pt x="7086562" y="1206180"/>
                  <a:pt x="7054572" y="1206180"/>
                </a:cubicBezTo>
                <a:lnTo>
                  <a:pt x="120618" y="1206180"/>
                </a:lnTo>
                <a:cubicBezTo>
                  <a:pt x="88628" y="1206180"/>
                  <a:pt x="57948" y="1193472"/>
                  <a:pt x="35328" y="1170852"/>
                </a:cubicBezTo>
                <a:cubicBezTo>
                  <a:pt x="12708" y="1148232"/>
                  <a:pt x="0" y="1117552"/>
                  <a:pt x="0" y="1085562"/>
                </a:cubicBezTo>
                <a:lnTo>
                  <a:pt x="0" y="12061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30578" tIns="130578" rIns="1361485" bIns="130578" spcCol="1270" anchor="ctr"/>
          <a:lstStyle/>
          <a:p>
            <a:pPr defTabSz="1111250">
              <a:lnSpc>
                <a:spcPct val="90000"/>
              </a:lnSpc>
              <a:spcAft>
                <a:spcPct val="35000"/>
              </a:spcAft>
              <a:defRPr/>
            </a:pPr>
            <a:r>
              <a:rPr lang="tr-TR" sz="2300" b="1" dirty="0" smtClean="0">
                <a:latin typeface="Times New Roman" pitchFamily="18" charset="0"/>
                <a:cs typeface="Times New Roman" pitchFamily="18" charset="0"/>
              </a:rPr>
              <a:t>KISA VADELİ İHRACAT KREDİ SİGORTASI</a:t>
            </a:r>
            <a:endParaRPr lang="tr-TR" sz="23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1351438" y="4387850"/>
            <a:ext cx="7632000" cy="1204913"/>
          </a:xfrm>
          <a:custGeom>
            <a:avLst/>
            <a:gdLst>
              <a:gd name="connsiteX0" fmla="*/ 0 w 7175190"/>
              <a:gd name="connsiteY0" fmla="*/ 120618 h 1206180"/>
              <a:gd name="connsiteX1" fmla="*/ 35328 w 7175190"/>
              <a:gd name="connsiteY1" fmla="*/ 35328 h 1206180"/>
              <a:gd name="connsiteX2" fmla="*/ 120618 w 7175190"/>
              <a:gd name="connsiteY2" fmla="*/ 0 h 1206180"/>
              <a:gd name="connsiteX3" fmla="*/ 7054572 w 7175190"/>
              <a:gd name="connsiteY3" fmla="*/ 0 h 1206180"/>
              <a:gd name="connsiteX4" fmla="*/ 7139862 w 7175190"/>
              <a:gd name="connsiteY4" fmla="*/ 35328 h 1206180"/>
              <a:gd name="connsiteX5" fmla="*/ 7175190 w 7175190"/>
              <a:gd name="connsiteY5" fmla="*/ 120618 h 1206180"/>
              <a:gd name="connsiteX6" fmla="*/ 7175190 w 7175190"/>
              <a:gd name="connsiteY6" fmla="*/ 1085562 h 1206180"/>
              <a:gd name="connsiteX7" fmla="*/ 7139862 w 7175190"/>
              <a:gd name="connsiteY7" fmla="*/ 1170852 h 1206180"/>
              <a:gd name="connsiteX8" fmla="*/ 7054572 w 7175190"/>
              <a:gd name="connsiteY8" fmla="*/ 1206180 h 1206180"/>
              <a:gd name="connsiteX9" fmla="*/ 120618 w 7175190"/>
              <a:gd name="connsiteY9" fmla="*/ 1206180 h 1206180"/>
              <a:gd name="connsiteX10" fmla="*/ 35328 w 7175190"/>
              <a:gd name="connsiteY10" fmla="*/ 1170852 h 1206180"/>
              <a:gd name="connsiteX11" fmla="*/ 0 w 7175190"/>
              <a:gd name="connsiteY11" fmla="*/ 1085562 h 1206180"/>
              <a:gd name="connsiteX12" fmla="*/ 0 w 7175190"/>
              <a:gd name="connsiteY12" fmla="*/ 120618 h 1206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175190" h="1206180">
                <a:moveTo>
                  <a:pt x="0" y="120618"/>
                </a:moveTo>
                <a:cubicBezTo>
                  <a:pt x="0" y="88628"/>
                  <a:pt x="12708" y="57948"/>
                  <a:pt x="35328" y="35328"/>
                </a:cubicBezTo>
                <a:cubicBezTo>
                  <a:pt x="57948" y="12708"/>
                  <a:pt x="88628" y="0"/>
                  <a:pt x="120618" y="0"/>
                </a:cubicBezTo>
                <a:lnTo>
                  <a:pt x="7054572" y="0"/>
                </a:lnTo>
                <a:cubicBezTo>
                  <a:pt x="7086562" y="0"/>
                  <a:pt x="7117242" y="12708"/>
                  <a:pt x="7139862" y="35328"/>
                </a:cubicBezTo>
                <a:cubicBezTo>
                  <a:pt x="7162482" y="57948"/>
                  <a:pt x="7175190" y="88628"/>
                  <a:pt x="7175190" y="120618"/>
                </a:cubicBezTo>
                <a:lnTo>
                  <a:pt x="7175190" y="1085562"/>
                </a:lnTo>
                <a:cubicBezTo>
                  <a:pt x="7175190" y="1117552"/>
                  <a:pt x="7162482" y="1148232"/>
                  <a:pt x="7139862" y="1170852"/>
                </a:cubicBezTo>
                <a:cubicBezTo>
                  <a:pt x="7117242" y="1193472"/>
                  <a:pt x="7086562" y="1206180"/>
                  <a:pt x="7054572" y="1206180"/>
                </a:cubicBezTo>
                <a:lnTo>
                  <a:pt x="120618" y="1206180"/>
                </a:lnTo>
                <a:cubicBezTo>
                  <a:pt x="88628" y="1206180"/>
                  <a:pt x="57948" y="1193472"/>
                  <a:pt x="35328" y="1170852"/>
                </a:cubicBezTo>
                <a:cubicBezTo>
                  <a:pt x="12708" y="1148232"/>
                  <a:pt x="0" y="1117552"/>
                  <a:pt x="0" y="1085562"/>
                </a:cubicBezTo>
                <a:lnTo>
                  <a:pt x="0" y="12061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30578" tIns="130578" rIns="1547700" bIns="130579" spcCol="1270" anchor="ctr"/>
          <a:lstStyle/>
          <a:p>
            <a:pPr defTabSz="1111250">
              <a:lnSpc>
                <a:spcPct val="90000"/>
              </a:lnSpc>
              <a:spcAft>
                <a:spcPct val="35000"/>
              </a:spcAft>
              <a:defRPr/>
            </a:pPr>
            <a:r>
              <a:rPr lang="tr-TR" sz="2300" b="1" dirty="0" smtClean="0">
                <a:latin typeface="Times New Roman" pitchFamily="18" charset="0"/>
                <a:cs typeface="Times New Roman" pitchFamily="18" charset="0"/>
              </a:rPr>
              <a:t>TEMİNAT MEKTUPLARININ HAKSIZ NAKDE ÇEVRİLME SİGORTASI</a:t>
            </a:r>
            <a:endParaRPr lang="tr-TR" sz="23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8" name="Picture 3" descr="20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57600" y="5791200"/>
            <a:ext cx="1800225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14" descr="20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57600" y="5791200"/>
            <a:ext cx="1800225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Circular Arrow 12"/>
          <p:cNvSpPr/>
          <p:nvPr/>
        </p:nvSpPr>
        <p:spPr>
          <a:xfrm>
            <a:off x="747713" y="1663700"/>
            <a:ext cx="2143125" cy="2143125"/>
          </a:xfrm>
          <a:prstGeom prst="circularArrow">
            <a:avLst>
              <a:gd name="adj1" fmla="val 10980"/>
              <a:gd name="adj2" fmla="val 1142322"/>
              <a:gd name="adj3" fmla="val 4500000"/>
              <a:gd name="adj4" fmla="val 10800000"/>
              <a:gd name="adj5" fmla="val 12500"/>
            </a:avLst>
          </a:prstGeom>
          <a:solidFill>
            <a:schemeClr val="accent2">
              <a:lumMod val="75000"/>
            </a:schemeClr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4" name="Freeform 13"/>
          <p:cNvSpPr/>
          <p:nvPr/>
        </p:nvSpPr>
        <p:spPr>
          <a:xfrm>
            <a:off x="2895600" y="2286000"/>
            <a:ext cx="5867400" cy="857250"/>
          </a:xfrm>
          <a:custGeom>
            <a:avLst/>
            <a:gdLst>
              <a:gd name="connsiteX0" fmla="*/ 0 w 1286045"/>
              <a:gd name="connsiteY0" fmla="*/ 0 h 857672"/>
              <a:gd name="connsiteX1" fmla="*/ 1286045 w 1286045"/>
              <a:gd name="connsiteY1" fmla="*/ 0 h 857672"/>
              <a:gd name="connsiteX2" fmla="*/ 1286045 w 1286045"/>
              <a:gd name="connsiteY2" fmla="*/ 857672 h 857672"/>
              <a:gd name="connsiteX3" fmla="*/ 0 w 1286045"/>
              <a:gd name="connsiteY3" fmla="*/ 857672 h 857672"/>
              <a:gd name="connsiteX4" fmla="*/ 0 w 1286045"/>
              <a:gd name="connsiteY4" fmla="*/ 0 h 857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6045" h="857672">
                <a:moveTo>
                  <a:pt x="0" y="0"/>
                </a:moveTo>
                <a:lnTo>
                  <a:pt x="1286045" y="0"/>
                </a:lnTo>
                <a:lnTo>
                  <a:pt x="1286045" y="857672"/>
                </a:lnTo>
                <a:lnTo>
                  <a:pt x="0" y="857672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8890" tIns="8890" rIns="8890" bIns="8890" spcCol="1270" anchor="ctr"/>
          <a:lstStyle/>
          <a:p>
            <a:pPr marL="57150" lvl="1" indent="-57150" defTabSz="488950">
              <a:lnSpc>
                <a:spcPct val="90000"/>
              </a:lnSpc>
              <a:defRPr/>
            </a:pPr>
            <a:r>
              <a:rPr lang="tr-TR" sz="2200" b="1" dirty="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Times New Roman" pitchFamily="18" charset="0"/>
                <a:cs typeface="Times New Roman" pitchFamily="18" charset="0"/>
              </a:rPr>
              <a:t>Ticari ve politik risklere karşı tahsilat güvencesi</a:t>
            </a:r>
            <a:endParaRPr lang="en-US" sz="2200" b="1" dirty="0">
              <a:solidFill>
                <a:schemeClr val="dk1">
                  <a:hueOff val="0"/>
                  <a:satOff val="0"/>
                  <a:lumOff val="0"/>
                  <a:alphaOff val="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Freeform 14"/>
          <p:cNvSpPr/>
          <p:nvPr/>
        </p:nvSpPr>
        <p:spPr>
          <a:xfrm>
            <a:off x="1201738" y="2419350"/>
            <a:ext cx="1192212" cy="595313"/>
          </a:xfrm>
          <a:custGeom>
            <a:avLst/>
            <a:gdLst>
              <a:gd name="connsiteX0" fmla="*/ 0 w 1191051"/>
              <a:gd name="connsiteY0" fmla="*/ 0 h 595383"/>
              <a:gd name="connsiteX1" fmla="*/ 1191051 w 1191051"/>
              <a:gd name="connsiteY1" fmla="*/ 0 h 595383"/>
              <a:gd name="connsiteX2" fmla="*/ 1191051 w 1191051"/>
              <a:gd name="connsiteY2" fmla="*/ 595383 h 595383"/>
              <a:gd name="connsiteX3" fmla="*/ 0 w 1191051"/>
              <a:gd name="connsiteY3" fmla="*/ 595383 h 595383"/>
              <a:gd name="connsiteX4" fmla="*/ 0 w 1191051"/>
              <a:gd name="connsiteY4" fmla="*/ 0 h 5953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91051" h="595383">
                <a:moveTo>
                  <a:pt x="0" y="0"/>
                </a:moveTo>
                <a:lnTo>
                  <a:pt x="1191051" y="0"/>
                </a:lnTo>
                <a:lnTo>
                  <a:pt x="1191051" y="595383"/>
                </a:lnTo>
                <a:lnTo>
                  <a:pt x="0" y="595383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10795" tIns="10795" rIns="10795" bIns="10795" spcCol="1270" anchor="ctr"/>
          <a:lstStyle/>
          <a:p>
            <a:pPr algn="ctr" defTabSz="755650">
              <a:lnSpc>
                <a:spcPct val="90000"/>
              </a:lnSpc>
              <a:spcAft>
                <a:spcPct val="35000"/>
              </a:spcAft>
              <a:defRPr/>
            </a:pPr>
            <a:r>
              <a:rPr lang="tr-TR" b="1" dirty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Teminat Fonksiyonu</a:t>
            </a:r>
            <a:endParaRPr lang="en-US" b="1" dirty="0">
              <a:solidFill>
                <a:schemeClr val="tx2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6" name="Shape 15"/>
          <p:cNvSpPr/>
          <p:nvPr/>
        </p:nvSpPr>
        <p:spPr>
          <a:xfrm>
            <a:off x="152400" y="2895600"/>
            <a:ext cx="2143125" cy="2143125"/>
          </a:xfrm>
          <a:prstGeom prst="leftCircularArrow">
            <a:avLst>
              <a:gd name="adj1" fmla="val 10980"/>
              <a:gd name="adj2" fmla="val 1142322"/>
              <a:gd name="adj3" fmla="val 6300000"/>
              <a:gd name="adj4" fmla="val 18900000"/>
              <a:gd name="adj5" fmla="val 12500"/>
            </a:avLst>
          </a:prstGeom>
          <a:solidFill>
            <a:schemeClr val="tx1">
              <a:lumMod val="50000"/>
              <a:lumOff val="50000"/>
            </a:schemeClr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7" name="Freeform 16"/>
          <p:cNvSpPr/>
          <p:nvPr/>
        </p:nvSpPr>
        <p:spPr>
          <a:xfrm>
            <a:off x="2667000" y="3554413"/>
            <a:ext cx="6096000" cy="857250"/>
          </a:xfrm>
          <a:custGeom>
            <a:avLst/>
            <a:gdLst>
              <a:gd name="connsiteX0" fmla="*/ 0 w 1286045"/>
              <a:gd name="connsiteY0" fmla="*/ 0 h 857672"/>
              <a:gd name="connsiteX1" fmla="*/ 1286045 w 1286045"/>
              <a:gd name="connsiteY1" fmla="*/ 0 h 857672"/>
              <a:gd name="connsiteX2" fmla="*/ 1286045 w 1286045"/>
              <a:gd name="connsiteY2" fmla="*/ 857672 h 857672"/>
              <a:gd name="connsiteX3" fmla="*/ 0 w 1286045"/>
              <a:gd name="connsiteY3" fmla="*/ 857672 h 857672"/>
              <a:gd name="connsiteX4" fmla="*/ 0 w 1286045"/>
              <a:gd name="connsiteY4" fmla="*/ 0 h 857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6045" h="857672">
                <a:moveTo>
                  <a:pt x="0" y="0"/>
                </a:moveTo>
                <a:lnTo>
                  <a:pt x="1286045" y="0"/>
                </a:lnTo>
                <a:lnTo>
                  <a:pt x="1286045" y="857672"/>
                </a:lnTo>
                <a:lnTo>
                  <a:pt x="0" y="857672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8890" tIns="8890" rIns="8890" bIns="8890" spcCol="1270" anchor="ctr"/>
          <a:lstStyle/>
          <a:p>
            <a:pPr marL="57150" lvl="1" indent="-57150" defTabSz="488950">
              <a:lnSpc>
                <a:spcPct val="90000"/>
              </a:lnSpc>
              <a:spcAft>
                <a:spcPct val="15000"/>
              </a:spcAft>
              <a:defRPr/>
            </a:pPr>
            <a:r>
              <a:rPr lang="tr-TR" sz="2200" b="1" dirty="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Times New Roman" pitchFamily="18" charset="0"/>
                <a:cs typeface="Times New Roman" pitchFamily="18" charset="0"/>
              </a:rPr>
              <a:t>Alıcı firmalar ve ülkeler hakkında risk analizi</a:t>
            </a:r>
            <a:endParaRPr lang="en-US" sz="2200" b="1" dirty="0">
              <a:solidFill>
                <a:schemeClr val="dk1">
                  <a:hueOff val="0"/>
                  <a:satOff val="0"/>
                  <a:lumOff val="0"/>
                  <a:alphaOff val="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Freeform 17"/>
          <p:cNvSpPr/>
          <p:nvPr/>
        </p:nvSpPr>
        <p:spPr>
          <a:xfrm>
            <a:off x="609600" y="3657600"/>
            <a:ext cx="1190625" cy="595313"/>
          </a:xfrm>
          <a:custGeom>
            <a:avLst/>
            <a:gdLst>
              <a:gd name="connsiteX0" fmla="*/ 0 w 1191051"/>
              <a:gd name="connsiteY0" fmla="*/ 0 h 595383"/>
              <a:gd name="connsiteX1" fmla="*/ 1191051 w 1191051"/>
              <a:gd name="connsiteY1" fmla="*/ 0 h 595383"/>
              <a:gd name="connsiteX2" fmla="*/ 1191051 w 1191051"/>
              <a:gd name="connsiteY2" fmla="*/ 595383 h 595383"/>
              <a:gd name="connsiteX3" fmla="*/ 0 w 1191051"/>
              <a:gd name="connsiteY3" fmla="*/ 595383 h 595383"/>
              <a:gd name="connsiteX4" fmla="*/ 0 w 1191051"/>
              <a:gd name="connsiteY4" fmla="*/ 0 h 5953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91051" h="595383">
                <a:moveTo>
                  <a:pt x="0" y="0"/>
                </a:moveTo>
                <a:lnTo>
                  <a:pt x="1191051" y="0"/>
                </a:lnTo>
                <a:lnTo>
                  <a:pt x="1191051" y="595383"/>
                </a:lnTo>
                <a:lnTo>
                  <a:pt x="0" y="595383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10795" tIns="10795" rIns="10795" bIns="10795" spcCol="1270" anchor="ctr"/>
          <a:lstStyle/>
          <a:p>
            <a:pPr algn="ctr" defTabSz="755650">
              <a:lnSpc>
                <a:spcPct val="90000"/>
              </a:lnSpc>
              <a:spcAft>
                <a:spcPct val="35000"/>
              </a:spcAft>
              <a:defRPr/>
            </a:pPr>
            <a:r>
              <a:rPr lang="tr-TR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Hizmet Fonksiyonu</a:t>
            </a:r>
            <a:endParaRPr lang="en-US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9" name="Block Arc 18"/>
          <p:cNvSpPr/>
          <p:nvPr/>
        </p:nvSpPr>
        <p:spPr>
          <a:xfrm>
            <a:off x="900113" y="4275138"/>
            <a:ext cx="1841500" cy="1841500"/>
          </a:xfrm>
          <a:prstGeom prst="blockArc">
            <a:avLst>
              <a:gd name="adj1" fmla="val 13500000"/>
              <a:gd name="adj2" fmla="val 10800000"/>
              <a:gd name="adj3" fmla="val 12740"/>
            </a:avLst>
          </a:prstGeom>
          <a:solidFill>
            <a:schemeClr val="accent2">
              <a:lumMod val="75000"/>
            </a:schemeClr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0" name="Freeform 19"/>
          <p:cNvSpPr/>
          <p:nvPr/>
        </p:nvSpPr>
        <p:spPr>
          <a:xfrm>
            <a:off x="2971800" y="4792698"/>
            <a:ext cx="5791200" cy="857672"/>
          </a:xfrm>
          <a:custGeom>
            <a:avLst/>
            <a:gdLst>
              <a:gd name="connsiteX0" fmla="*/ 0 w 1286045"/>
              <a:gd name="connsiteY0" fmla="*/ 0 h 857672"/>
              <a:gd name="connsiteX1" fmla="*/ 1286045 w 1286045"/>
              <a:gd name="connsiteY1" fmla="*/ 0 h 857672"/>
              <a:gd name="connsiteX2" fmla="*/ 1286045 w 1286045"/>
              <a:gd name="connsiteY2" fmla="*/ 857672 h 857672"/>
              <a:gd name="connsiteX3" fmla="*/ 0 w 1286045"/>
              <a:gd name="connsiteY3" fmla="*/ 857672 h 857672"/>
              <a:gd name="connsiteX4" fmla="*/ 0 w 1286045"/>
              <a:gd name="connsiteY4" fmla="*/ 0 h 857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6045" h="857672">
                <a:moveTo>
                  <a:pt x="0" y="0"/>
                </a:moveTo>
                <a:lnTo>
                  <a:pt x="1286045" y="0"/>
                </a:lnTo>
                <a:lnTo>
                  <a:pt x="1286045" y="857672"/>
                </a:lnTo>
                <a:lnTo>
                  <a:pt x="0" y="857672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8890" tIns="8890" rIns="8890" bIns="8890" spcCol="1270" anchor="ctr"/>
          <a:lstStyle/>
          <a:p>
            <a:pPr marL="88900" lvl="8" defTabSz="4889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defRPr/>
            </a:pPr>
            <a:r>
              <a:rPr lang="tr-TR" sz="2200" b="1" dirty="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Times New Roman" pitchFamily="18" charset="0"/>
                <a:cs typeface="Times New Roman" pitchFamily="18" charset="0"/>
              </a:rPr>
              <a:t>Riskten arınmış alacakların iskonto edilmesi suretiyle finansman imkanı</a:t>
            </a:r>
            <a:endParaRPr lang="en-US" sz="2200" b="1" dirty="0">
              <a:solidFill>
                <a:schemeClr val="dk1">
                  <a:hueOff val="0"/>
                  <a:satOff val="0"/>
                  <a:lumOff val="0"/>
                  <a:alphaOff val="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Freeform 20"/>
          <p:cNvSpPr/>
          <p:nvPr/>
        </p:nvSpPr>
        <p:spPr>
          <a:xfrm>
            <a:off x="1204913" y="4899025"/>
            <a:ext cx="1192212" cy="595313"/>
          </a:xfrm>
          <a:custGeom>
            <a:avLst/>
            <a:gdLst>
              <a:gd name="connsiteX0" fmla="*/ 0 w 1191051"/>
              <a:gd name="connsiteY0" fmla="*/ 0 h 595383"/>
              <a:gd name="connsiteX1" fmla="*/ 1191051 w 1191051"/>
              <a:gd name="connsiteY1" fmla="*/ 0 h 595383"/>
              <a:gd name="connsiteX2" fmla="*/ 1191051 w 1191051"/>
              <a:gd name="connsiteY2" fmla="*/ 595383 h 595383"/>
              <a:gd name="connsiteX3" fmla="*/ 0 w 1191051"/>
              <a:gd name="connsiteY3" fmla="*/ 595383 h 595383"/>
              <a:gd name="connsiteX4" fmla="*/ 0 w 1191051"/>
              <a:gd name="connsiteY4" fmla="*/ 0 h 5953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91051" h="595383">
                <a:moveTo>
                  <a:pt x="0" y="0"/>
                </a:moveTo>
                <a:lnTo>
                  <a:pt x="1191051" y="0"/>
                </a:lnTo>
                <a:lnTo>
                  <a:pt x="1191051" y="595383"/>
                </a:lnTo>
                <a:lnTo>
                  <a:pt x="0" y="595383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10795" tIns="10795" rIns="10795" bIns="10795" spcCol="1270" anchor="ctr"/>
          <a:lstStyle/>
          <a:p>
            <a:pPr algn="ctr" defTabSz="755650">
              <a:lnSpc>
                <a:spcPct val="90000"/>
              </a:lnSpc>
              <a:spcAft>
                <a:spcPct val="35000"/>
              </a:spcAft>
              <a:defRPr/>
            </a:pPr>
            <a:r>
              <a:rPr lang="tr-TR" b="1" dirty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Finansman Fonksiyonu</a:t>
            </a:r>
            <a:endParaRPr lang="en-US" b="1" dirty="0">
              <a:solidFill>
                <a:schemeClr val="tx2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7900" name="Title 26"/>
          <p:cNvSpPr>
            <a:spLocks noGrp="1"/>
          </p:cNvSpPr>
          <p:nvPr>
            <p:ph type="title"/>
          </p:nvPr>
        </p:nvSpPr>
        <p:spPr>
          <a:xfrm>
            <a:off x="457200" y="628650"/>
            <a:ext cx="8229600" cy="819150"/>
          </a:xfrm>
        </p:spPr>
        <p:txBody>
          <a:bodyPr/>
          <a:lstStyle/>
          <a:p>
            <a:r>
              <a:rPr lang="tr-TR" b="1" smtClean="0">
                <a:latin typeface="Times New Roman" pitchFamily="18" charset="0"/>
                <a:cs typeface="Times New Roman" pitchFamily="18" charset="0"/>
              </a:rPr>
              <a:t>Kısa Vadeli İhracat Kredi Sigortası</a:t>
            </a: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0"/>
                            </p:stCondLst>
                            <p:childTnLst>
                              <p:par>
                                <p:cTn id="2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6000"/>
                            </p:stCondLst>
                            <p:childTnLst>
                              <p:par>
                                <p:cTn id="31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3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8000"/>
                            </p:stCondLst>
                            <p:childTnLst>
                              <p:par>
                                <p:cTn id="38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7" grpId="0"/>
      <p:bldP spid="18" grpId="0"/>
      <p:bldP spid="21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26"/>
          <p:cNvSpPr>
            <a:spLocks noGrp="1"/>
          </p:cNvSpPr>
          <p:nvPr>
            <p:ph type="title"/>
          </p:nvPr>
        </p:nvSpPr>
        <p:spPr>
          <a:xfrm>
            <a:off x="457200" y="628650"/>
            <a:ext cx="8229600" cy="819150"/>
          </a:xfrm>
        </p:spPr>
        <p:txBody>
          <a:bodyPr/>
          <a:lstStyle/>
          <a:p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Neden İhracat Kredi Sigortası?</a:t>
            </a:r>
          </a:p>
        </p:txBody>
      </p:sp>
      <p:pic>
        <p:nvPicPr>
          <p:cNvPr id="38915" name="Picture 14" descr="20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57600" y="5791200"/>
            <a:ext cx="1800225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Freeform 22"/>
          <p:cNvSpPr/>
          <p:nvPr/>
        </p:nvSpPr>
        <p:spPr>
          <a:xfrm>
            <a:off x="1676400" y="1600200"/>
            <a:ext cx="6924675" cy="611187"/>
          </a:xfrm>
          <a:custGeom>
            <a:avLst/>
            <a:gdLst>
              <a:gd name="connsiteX0" fmla="*/ 0 w 8072432"/>
              <a:gd name="connsiteY0" fmla="*/ 130657 h 783924"/>
              <a:gd name="connsiteX1" fmla="*/ 38269 w 8072432"/>
              <a:gd name="connsiteY1" fmla="*/ 38269 h 783924"/>
              <a:gd name="connsiteX2" fmla="*/ 130658 w 8072432"/>
              <a:gd name="connsiteY2" fmla="*/ 1 h 783924"/>
              <a:gd name="connsiteX3" fmla="*/ 7941775 w 8072432"/>
              <a:gd name="connsiteY3" fmla="*/ 0 h 783924"/>
              <a:gd name="connsiteX4" fmla="*/ 8034163 w 8072432"/>
              <a:gd name="connsiteY4" fmla="*/ 38269 h 783924"/>
              <a:gd name="connsiteX5" fmla="*/ 8072431 w 8072432"/>
              <a:gd name="connsiteY5" fmla="*/ 130658 h 783924"/>
              <a:gd name="connsiteX6" fmla="*/ 8072432 w 8072432"/>
              <a:gd name="connsiteY6" fmla="*/ 653267 h 783924"/>
              <a:gd name="connsiteX7" fmla="*/ 8034163 w 8072432"/>
              <a:gd name="connsiteY7" fmla="*/ 745655 h 783924"/>
              <a:gd name="connsiteX8" fmla="*/ 7941775 w 8072432"/>
              <a:gd name="connsiteY8" fmla="*/ 783924 h 783924"/>
              <a:gd name="connsiteX9" fmla="*/ 130657 w 8072432"/>
              <a:gd name="connsiteY9" fmla="*/ 783924 h 783924"/>
              <a:gd name="connsiteX10" fmla="*/ 38269 w 8072432"/>
              <a:gd name="connsiteY10" fmla="*/ 745655 h 783924"/>
              <a:gd name="connsiteX11" fmla="*/ 1 w 8072432"/>
              <a:gd name="connsiteY11" fmla="*/ 653266 h 783924"/>
              <a:gd name="connsiteX12" fmla="*/ 0 w 8072432"/>
              <a:gd name="connsiteY12" fmla="*/ 130657 h 783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072432" h="783924">
                <a:moveTo>
                  <a:pt x="0" y="130657"/>
                </a:moveTo>
                <a:cubicBezTo>
                  <a:pt x="0" y="96005"/>
                  <a:pt x="13766" y="62771"/>
                  <a:pt x="38269" y="38269"/>
                </a:cubicBezTo>
                <a:cubicBezTo>
                  <a:pt x="62772" y="13766"/>
                  <a:pt x="96005" y="1"/>
                  <a:pt x="130658" y="1"/>
                </a:cubicBezTo>
                <a:lnTo>
                  <a:pt x="7941775" y="0"/>
                </a:lnTo>
                <a:cubicBezTo>
                  <a:pt x="7976427" y="0"/>
                  <a:pt x="8009661" y="13766"/>
                  <a:pt x="8034163" y="38269"/>
                </a:cubicBezTo>
                <a:cubicBezTo>
                  <a:pt x="8058666" y="62772"/>
                  <a:pt x="8072431" y="96005"/>
                  <a:pt x="8072431" y="130658"/>
                </a:cubicBezTo>
                <a:cubicBezTo>
                  <a:pt x="8072431" y="304861"/>
                  <a:pt x="8072432" y="479064"/>
                  <a:pt x="8072432" y="653267"/>
                </a:cubicBezTo>
                <a:cubicBezTo>
                  <a:pt x="8072432" y="687919"/>
                  <a:pt x="8058666" y="721153"/>
                  <a:pt x="8034163" y="745655"/>
                </a:cubicBezTo>
                <a:cubicBezTo>
                  <a:pt x="8009660" y="770158"/>
                  <a:pt x="7976427" y="783924"/>
                  <a:pt x="7941775" y="783924"/>
                </a:cubicBezTo>
                <a:lnTo>
                  <a:pt x="130657" y="783924"/>
                </a:lnTo>
                <a:cubicBezTo>
                  <a:pt x="96005" y="783924"/>
                  <a:pt x="62771" y="770158"/>
                  <a:pt x="38269" y="745655"/>
                </a:cubicBezTo>
                <a:cubicBezTo>
                  <a:pt x="13766" y="721152"/>
                  <a:pt x="0" y="687919"/>
                  <a:pt x="1" y="653266"/>
                </a:cubicBezTo>
                <a:cubicBezTo>
                  <a:pt x="1" y="479063"/>
                  <a:pt x="0" y="304860"/>
                  <a:pt x="0" y="130657"/>
                </a:cubicBezTo>
                <a:close/>
              </a:path>
            </a:pathLst>
          </a:custGeom>
        </p:spPr>
        <p:style>
          <a:lnRef idx="3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280203" tIns="129708" rIns="280203" bIns="129708" spcCol="1270" anchor="ctr"/>
          <a:lstStyle/>
          <a:p>
            <a:pPr>
              <a:defRPr/>
            </a:pPr>
            <a:r>
              <a:rPr lang="tr-TR" sz="2500" b="1" dirty="0">
                <a:latin typeface="Times New Roman" pitchFamily="18" charset="0"/>
                <a:cs typeface="Times New Roman" pitchFamily="18" charset="0"/>
              </a:rPr>
              <a:t>Daha uzun vadeli ihracat yapabilme</a:t>
            </a:r>
          </a:p>
        </p:txBody>
      </p:sp>
      <p:sp>
        <p:nvSpPr>
          <p:cNvPr id="24" name="Freeform 23"/>
          <p:cNvSpPr/>
          <p:nvPr/>
        </p:nvSpPr>
        <p:spPr>
          <a:xfrm>
            <a:off x="1676400" y="2743200"/>
            <a:ext cx="6924675" cy="611187"/>
          </a:xfrm>
          <a:custGeom>
            <a:avLst/>
            <a:gdLst>
              <a:gd name="connsiteX0" fmla="*/ 0 w 8072432"/>
              <a:gd name="connsiteY0" fmla="*/ 130657 h 783924"/>
              <a:gd name="connsiteX1" fmla="*/ 38269 w 8072432"/>
              <a:gd name="connsiteY1" fmla="*/ 38269 h 783924"/>
              <a:gd name="connsiteX2" fmla="*/ 130658 w 8072432"/>
              <a:gd name="connsiteY2" fmla="*/ 1 h 783924"/>
              <a:gd name="connsiteX3" fmla="*/ 7941775 w 8072432"/>
              <a:gd name="connsiteY3" fmla="*/ 0 h 783924"/>
              <a:gd name="connsiteX4" fmla="*/ 8034163 w 8072432"/>
              <a:gd name="connsiteY4" fmla="*/ 38269 h 783924"/>
              <a:gd name="connsiteX5" fmla="*/ 8072431 w 8072432"/>
              <a:gd name="connsiteY5" fmla="*/ 130658 h 783924"/>
              <a:gd name="connsiteX6" fmla="*/ 8072432 w 8072432"/>
              <a:gd name="connsiteY6" fmla="*/ 653267 h 783924"/>
              <a:gd name="connsiteX7" fmla="*/ 8034163 w 8072432"/>
              <a:gd name="connsiteY7" fmla="*/ 745655 h 783924"/>
              <a:gd name="connsiteX8" fmla="*/ 7941775 w 8072432"/>
              <a:gd name="connsiteY8" fmla="*/ 783924 h 783924"/>
              <a:gd name="connsiteX9" fmla="*/ 130657 w 8072432"/>
              <a:gd name="connsiteY9" fmla="*/ 783924 h 783924"/>
              <a:gd name="connsiteX10" fmla="*/ 38269 w 8072432"/>
              <a:gd name="connsiteY10" fmla="*/ 745655 h 783924"/>
              <a:gd name="connsiteX11" fmla="*/ 1 w 8072432"/>
              <a:gd name="connsiteY11" fmla="*/ 653266 h 783924"/>
              <a:gd name="connsiteX12" fmla="*/ 0 w 8072432"/>
              <a:gd name="connsiteY12" fmla="*/ 130657 h 783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072432" h="783924">
                <a:moveTo>
                  <a:pt x="0" y="130657"/>
                </a:moveTo>
                <a:cubicBezTo>
                  <a:pt x="0" y="96005"/>
                  <a:pt x="13766" y="62771"/>
                  <a:pt x="38269" y="38269"/>
                </a:cubicBezTo>
                <a:cubicBezTo>
                  <a:pt x="62772" y="13766"/>
                  <a:pt x="96005" y="1"/>
                  <a:pt x="130658" y="1"/>
                </a:cubicBezTo>
                <a:lnTo>
                  <a:pt x="7941775" y="0"/>
                </a:lnTo>
                <a:cubicBezTo>
                  <a:pt x="7976427" y="0"/>
                  <a:pt x="8009661" y="13766"/>
                  <a:pt x="8034163" y="38269"/>
                </a:cubicBezTo>
                <a:cubicBezTo>
                  <a:pt x="8058666" y="62772"/>
                  <a:pt x="8072431" y="96005"/>
                  <a:pt x="8072431" y="130658"/>
                </a:cubicBezTo>
                <a:cubicBezTo>
                  <a:pt x="8072431" y="304861"/>
                  <a:pt x="8072432" y="479064"/>
                  <a:pt x="8072432" y="653267"/>
                </a:cubicBezTo>
                <a:cubicBezTo>
                  <a:pt x="8072432" y="687919"/>
                  <a:pt x="8058666" y="721153"/>
                  <a:pt x="8034163" y="745655"/>
                </a:cubicBezTo>
                <a:cubicBezTo>
                  <a:pt x="8009660" y="770158"/>
                  <a:pt x="7976427" y="783924"/>
                  <a:pt x="7941775" y="783924"/>
                </a:cubicBezTo>
                <a:lnTo>
                  <a:pt x="130657" y="783924"/>
                </a:lnTo>
                <a:cubicBezTo>
                  <a:pt x="96005" y="783924"/>
                  <a:pt x="62771" y="770158"/>
                  <a:pt x="38269" y="745655"/>
                </a:cubicBezTo>
                <a:cubicBezTo>
                  <a:pt x="13766" y="721152"/>
                  <a:pt x="0" y="687919"/>
                  <a:pt x="1" y="653266"/>
                </a:cubicBezTo>
                <a:cubicBezTo>
                  <a:pt x="1" y="479063"/>
                  <a:pt x="0" y="304860"/>
                  <a:pt x="0" y="130657"/>
                </a:cubicBezTo>
                <a:close/>
              </a:path>
            </a:pathLst>
          </a:custGeom>
        </p:spPr>
        <p:style>
          <a:lnRef idx="3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280203" tIns="129708" rIns="280203" bIns="129708" spcCol="1270" anchor="ctr"/>
          <a:lstStyle/>
          <a:p>
            <a:pPr>
              <a:defRPr/>
            </a:pPr>
            <a:r>
              <a:rPr lang="tr-TR" sz="2500" b="1" dirty="0">
                <a:latin typeface="Times New Roman" pitchFamily="18" charset="0"/>
                <a:cs typeface="Times New Roman" pitchFamily="18" charset="0"/>
              </a:rPr>
              <a:t>Yeni piyasalara güven içinde girebilme</a:t>
            </a:r>
          </a:p>
        </p:txBody>
      </p:sp>
      <p:sp>
        <p:nvSpPr>
          <p:cNvPr id="27" name="Curved Right Arrow 26"/>
          <p:cNvSpPr/>
          <p:nvPr/>
        </p:nvSpPr>
        <p:spPr>
          <a:xfrm>
            <a:off x="533400" y="1600200"/>
            <a:ext cx="990600" cy="720725"/>
          </a:xfrm>
          <a:prstGeom prst="curvedRight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>
              <a:solidFill>
                <a:schemeClr val="tx1"/>
              </a:solidFill>
            </a:endParaRPr>
          </a:p>
        </p:txBody>
      </p:sp>
      <p:sp>
        <p:nvSpPr>
          <p:cNvPr id="28" name="Curved Right Arrow 27"/>
          <p:cNvSpPr/>
          <p:nvPr/>
        </p:nvSpPr>
        <p:spPr>
          <a:xfrm>
            <a:off x="533400" y="2667000"/>
            <a:ext cx="990600" cy="720725"/>
          </a:xfrm>
          <a:prstGeom prst="curvedRight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>
              <a:solidFill>
                <a:schemeClr val="tx1"/>
              </a:solidFill>
            </a:endParaRPr>
          </a:p>
        </p:txBody>
      </p:sp>
      <p:sp>
        <p:nvSpPr>
          <p:cNvPr id="10" name="Curved Right Arrow 9"/>
          <p:cNvSpPr/>
          <p:nvPr/>
        </p:nvSpPr>
        <p:spPr>
          <a:xfrm>
            <a:off x="533400" y="3733800"/>
            <a:ext cx="990600" cy="720725"/>
          </a:xfrm>
          <a:prstGeom prst="curvedRight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>
              <a:solidFill>
                <a:schemeClr val="tx1"/>
              </a:solidFill>
            </a:endParaRPr>
          </a:p>
        </p:txBody>
      </p:sp>
      <p:sp>
        <p:nvSpPr>
          <p:cNvPr id="11" name="Curved Right Arrow 10"/>
          <p:cNvSpPr/>
          <p:nvPr/>
        </p:nvSpPr>
        <p:spPr>
          <a:xfrm>
            <a:off x="533400" y="4876800"/>
            <a:ext cx="990600" cy="720725"/>
          </a:xfrm>
          <a:prstGeom prst="curvedRight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>
              <a:solidFill>
                <a:schemeClr val="tx1"/>
              </a:solidFill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1676400" y="3886200"/>
            <a:ext cx="6924675" cy="611187"/>
          </a:xfrm>
          <a:custGeom>
            <a:avLst/>
            <a:gdLst>
              <a:gd name="connsiteX0" fmla="*/ 0 w 8072432"/>
              <a:gd name="connsiteY0" fmla="*/ 130657 h 783924"/>
              <a:gd name="connsiteX1" fmla="*/ 38269 w 8072432"/>
              <a:gd name="connsiteY1" fmla="*/ 38269 h 783924"/>
              <a:gd name="connsiteX2" fmla="*/ 130658 w 8072432"/>
              <a:gd name="connsiteY2" fmla="*/ 1 h 783924"/>
              <a:gd name="connsiteX3" fmla="*/ 7941775 w 8072432"/>
              <a:gd name="connsiteY3" fmla="*/ 0 h 783924"/>
              <a:gd name="connsiteX4" fmla="*/ 8034163 w 8072432"/>
              <a:gd name="connsiteY4" fmla="*/ 38269 h 783924"/>
              <a:gd name="connsiteX5" fmla="*/ 8072431 w 8072432"/>
              <a:gd name="connsiteY5" fmla="*/ 130658 h 783924"/>
              <a:gd name="connsiteX6" fmla="*/ 8072432 w 8072432"/>
              <a:gd name="connsiteY6" fmla="*/ 653267 h 783924"/>
              <a:gd name="connsiteX7" fmla="*/ 8034163 w 8072432"/>
              <a:gd name="connsiteY7" fmla="*/ 745655 h 783924"/>
              <a:gd name="connsiteX8" fmla="*/ 7941775 w 8072432"/>
              <a:gd name="connsiteY8" fmla="*/ 783924 h 783924"/>
              <a:gd name="connsiteX9" fmla="*/ 130657 w 8072432"/>
              <a:gd name="connsiteY9" fmla="*/ 783924 h 783924"/>
              <a:gd name="connsiteX10" fmla="*/ 38269 w 8072432"/>
              <a:gd name="connsiteY10" fmla="*/ 745655 h 783924"/>
              <a:gd name="connsiteX11" fmla="*/ 1 w 8072432"/>
              <a:gd name="connsiteY11" fmla="*/ 653266 h 783924"/>
              <a:gd name="connsiteX12" fmla="*/ 0 w 8072432"/>
              <a:gd name="connsiteY12" fmla="*/ 130657 h 783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072432" h="783924">
                <a:moveTo>
                  <a:pt x="0" y="130657"/>
                </a:moveTo>
                <a:cubicBezTo>
                  <a:pt x="0" y="96005"/>
                  <a:pt x="13766" y="62771"/>
                  <a:pt x="38269" y="38269"/>
                </a:cubicBezTo>
                <a:cubicBezTo>
                  <a:pt x="62772" y="13766"/>
                  <a:pt x="96005" y="1"/>
                  <a:pt x="130658" y="1"/>
                </a:cubicBezTo>
                <a:lnTo>
                  <a:pt x="7941775" y="0"/>
                </a:lnTo>
                <a:cubicBezTo>
                  <a:pt x="7976427" y="0"/>
                  <a:pt x="8009661" y="13766"/>
                  <a:pt x="8034163" y="38269"/>
                </a:cubicBezTo>
                <a:cubicBezTo>
                  <a:pt x="8058666" y="62772"/>
                  <a:pt x="8072431" y="96005"/>
                  <a:pt x="8072431" y="130658"/>
                </a:cubicBezTo>
                <a:cubicBezTo>
                  <a:pt x="8072431" y="304861"/>
                  <a:pt x="8072432" y="479064"/>
                  <a:pt x="8072432" y="653267"/>
                </a:cubicBezTo>
                <a:cubicBezTo>
                  <a:pt x="8072432" y="687919"/>
                  <a:pt x="8058666" y="721153"/>
                  <a:pt x="8034163" y="745655"/>
                </a:cubicBezTo>
                <a:cubicBezTo>
                  <a:pt x="8009660" y="770158"/>
                  <a:pt x="7976427" y="783924"/>
                  <a:pt x="7941775" y="783924"/>
                </a:cubicBezTo>
                <a:lnTo>
                  <a:pt x="130657" y="783924"/>
                </a:lnTo>
                <a:cubicBezTo>
                  <a:pt x="96005" y="783924"/>
                  <a:pt x="62771" y="770158"/>
                  <a:pt x="38269" y="745655"/>
                </a:cubicBezTo>
                <a:cubicBezTo>
                  <a:pt x="13766" y="721152"/>
                  <a:pt x="0" y="687919"/>
                  <a:pt x="1" y="653266"/>
                </a:cubicBezTo>
                <a:cubicBezTo>
                  <a:pt x="1" y="479063"/>
                  <a:pt x="0" y="304860"/>
                  <a:pt x="0" y="130657"/>
                </a:cubicBezTo>
                <a:close/>
              </a:path>
            </a:pathLst>
          </a:custGeom>
        </p:spPr>
        <p:style>
          <a:lnRef idx="3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280203" tIns="129708" rIns="280203" bIns="129708" spcCol="1270" anchor="ctr"/>
          <a:lstStyle/>
          <a:p>
            <a:pPr defTabSz="1155700">
              <a:lnSpc>
                <a:spcPct val="90000"/>
              </a:lnSpc>
              <a:spcAft>
                <a:spcPct val="35000"/>
              </a:spcAft>
              <a:defRPr/>
            </a:pPr>
            <a:r>
              <a:rPr lang="tr-TR" sz="2400" b="1" dirty="0">
                <a:latin typeface="Times New Roman" pitchFamily="18" charset="0"/>
                <a:cs typeface="Times New Roman" pitchFamily="18" charset="0"/>
              </a:rPr>
              <a:t>Bankamız kredilerinde teminat gösterebilme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Freeform 12"/>
          <p:cNvSpPr/>
          <p:nvPr/>
        </p:nvSpPr>
        <p:spPr>
          <a:xfrm>
            <a:off x="1676400" y="4953000"/>
            <a:ext cx="6924675" cy="611187"/>
          </a:xfrm>
          <a:custGeom>
            <a:avLst/>
            <a:gdLst>
              <a:gd name="connsiteX0" fmla="*/ 0 w 8072432"/>
              <a:gd name="connsiteY0" fmla="*/ 130657 h 783924"/>
              <a:gd name="connsiteX1" fmla="*/ 38269 w 8072432"/>
              <a:gd name="connsiteY1" fmla="*/ 38269 h 783924"/>
              <a:gd name="connsiteX2" fmla="*/ 130658 w 8072432"/>
              <a:gd name="connsiteY2" fmla="*/ 1 h 783924"/>
              <a:gd name="connsiteX3" fmla="*/ 7941775 w 8072432"/>
              <a:gd name="connsiteY3" fmla="*/ 0 h 783924"/>
              <a:gd name="connsiteX4" fmla="*/ 8034163 w 8072432"/>
              <a:gd name="connsiteY4" fmla="*/ 38269 h 783924"/>
              <a:gd name="connsiteX5" fmla="*/ 8072431 w 8072432"/>
              <a:gd name="connsiteY5" fmla="*/ 130658 h 783924"/>
              <a:gd name="connsiteX6" fmla="*/ 8072432 w 8072432"/>
              <a:gd name="connsiteY6" fmla="*/ 653267 h 783924"/>
              <a:gd name="connsiteX7" fmla="*/ 8034163 w 8072432"/>
              <a:gd name="connsiteY7" fmla="*/ 745655 h 783924"/>
              <a:gd name="connsiteX8" fmla="*/ 7941775 w 8072432"/>
              <a:gd name="connsiteY8" fmla="*/ 783924 h 783924"/>
              <a:gd name="connsiteX9" fmla="*/ 130657 w 8072432"/>
              <a:gd name="connsiteY9" fmla="*/ 783924 h 783924"/>
              <a:gd name="connsiteX10" fmla="*/ 38269 w 8072432"/>
              <a:gd name="connsiteY10" fmla="*/ 745655 h 783924"/>
              <a:gd name="connsiteX11" fmla="*/ 1 w 8072432"/>
              <a:gd name="connsiteY11" fmla="*/ 653266 h 783924"/>
              <a:gd name="connsiteX12" fmla="*/ 0 w 8072432"/>
              <a:gd name="connsiteY12" fmla="*/ 130657 h 783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072432" h="783924">
                <a:moveTo>
                  <a:pt x="0" y="130657"/>
                </a:moveTo>
                <a:cubicBezTo>
                  <a:pt x="0" y="96005"/>
                  <a:pt x="13766" y="62771"/>
                  <a:pt x="38269" y="38269"/>
                </a:cubicBezTo>
                <a:cubicBezTo>
                  <a:pt x="62772" y="13766"/>
                  <a:pt x="96005" y="1"/>
                  <a:pt x="130658" y="1"/>
                </a:cubicBezTo>
                <a:lnTo>
                  <a:pt x="7941775" y="0"/>
                </a:lnTo>
                <a:cubicBezTo>
                  <a:pt x="7976427" y="0"/>
                  <a:pt x="8009661" y="13766"/>
                  <a:pt x="8034163" y="38269"/>
                </a:cubicBezTo>
                <a:cubicBezTo>
                  <a:pt x="8058666" y="62772"/>
                  <a:pt x="8072431" y="96005"/>
                  <a:pt x="8072431" y="130658"/>
                </a:cubicBezTo>
                <a:cubicBezTo>
                  <a:pt x="8072431" y="304861"/>
                  <a:pt x="8072432" y="479064"/>
                  <a:pt x="8072432" y="653267"/>
                </a:cubicBezTo>
                <a:cubicBezTo>
                  <a:pt x="8072432" y="687919"/>
                  <a:pt x="8058666" y="721153"/>
                  <a:pt x="8034163" y="745655"/>
                </a:cubicBezTo>
                <a:cubicBezTo>
                  <a:pt x="8009660" y="770158"/>
                  <a:pt x="7976427" y="783924"/>
                  <a:pt x="7941775" y="783924"/>
                </a:cubicBezTo>
                <a:lnTo>
                  <a:pt x="130657" y="783924"/>
                </a:lnTo>
                <a:cubicBezTo>
                  <a:pt x="96005" y="783924"/>
                  <a:pt x="62771" y="770158"/>
                  <a:pt x="38269" y="745655"/>
                </a:cubicBezTo>
                <a:cubicBezTo>
                  <a:pt x="13766" y="721152"/>
                  <a:pt x="0" y="687919"/>
                  <a:pt x="1" y="653266"/>
                </a:cubicBezTo>
                <a:cubicBezTo>
                  <a:pt x="1" y="479063"/>
                  <a:pt x="0" y="304860"/>
                  <a:pt x="0" y="130657"/>
                </a:cubicBezTo>
                <a:close/>
              </a:path>
            </a:pathLst>
          </a:custGeom>
        </p:spPr>
        <p:style>
          <a:lnRef idx="3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280203" tIns="129708" rIns="280203" bIns="129708" spcCol="1270" anchor="ctr"/>
          <a:lstStyle/>
          <a:p>
            <a:pPr>
              <a:defRPr/>
            </a:pPr>
            <a:r>
              <a:rPr lang="tr-TR" sz="2400" b="1" dirty="0">
                <a:latin typeface="Times New Roman" pitchFamily="18" charset="0"/>
                <a:cs typeface="Times New Roman" pitchFamily="18" charset="0"/>
              </a:rPr>
              <a:t>Türk Eximbank kredilerinde </a:t>
            </a:r>
            <a:r>
              <a:rPr lang="tr-TR" sz="2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faiz indirimi</a:t>
            </a: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000"/>
                            </p:stCondLst>
                            <p:childTnLst>
                              <p:par>
                                <p:cTn id="36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  <p:set>
                                      <p:cBhvr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4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500"/>
                            </p:stCondLst>
                            <p:childTnLst>
                              <p:par>
                                <p:cTn id="4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  <p:set>
                                      <p:cBhvr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7" grpId="0" animBg="1"/>
      <p:bldP spid="28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14" descr="20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57600" y="5791200"/>
            <a:ext cx="1800225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900" name="Title 26"/>
          <p:cNvSpPr>
            <a:spLocks noGrp="1"/>
          </p:cNvSpPr>
          <p:nvPr>
            <p:ph type="title"/>
          </p:nvPr>
        </p:nvSpPr>
        <p:spPr>
          <a:xfrm>
            <a:off x="457200" y="628650"/>
            <a:ext cx="8229600" cy="819150"/>
          </a:xfrm>
        </p:spPr>
        <p:txBody>
          <a:bodyPr/>
          <a:lstStyle/>
          <a:p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Kısa Vadeli İhracat Kredi Sigortası</a:t>
            </a:r>
          </a:p>
        </p:txBody>
      </p:sp>
      <p:sp>
        <p:nvSpPr>
          <p:cNvPr id="22" name="Round Same Side Corner Rectangle 21"/>
          <p:cNvSpPr/>
          <p:nvPr/>
        </p:nvSpPr>
        <p:spPr>
          <a:xfrm>
            <a:off x="323850" y="1371600"/>
            <a:ext cx="1828324" cy="647700"/>
          </a:xfrm>
          <a:prstGeom prst="round2SameRect">
            <a:avLst>
              <a:gd name="adj1" fmla="val 10417"/>
              <a:gd name="adj2" fmla="val 0"/>
            </a:avLst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50800" h="508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AB ONE"/>
          <p:cNvSpPr txBox="1"/>
          <p:nvPr/>
        </p:nvSpPr>
        <p:spPr>
          <a:xfrm>
            <a:off x="384157" y="1414844"/>
            <a:ext cx="1725956" cy="553594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tr-TR" sz="1400" b="1" dirty="0" smtClean="0">
                <a:solidFill>
                  <a:srgbClr val="F0F0F0"/>
                </a:solidFill>
                <a:latin typeface="Times New Roman" pitchFamily="18" charset="0"/>
                <a:cs typeface="Times New Roman" pitchFamily="18" charset="0"/>
              </a:rPr>
              <a:t>Hangi ülkeler sigorta kapsamındadır?</a:t>
            </a:r>
            <a:endParaRPr lang="en-US" sz="1400" b="1" dirty="0">
              <a:solidFill>
                <a:srgbClr val="F0F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AB TWO"/>
          <p:cNvSpPr txBox="1"/>
          <p:nvPr/>
        </p:nvSpPr>
        <p:spPr>
          <a:xfrm>
            <a:off x="2863203" y="1372977"/>
            <a:ext cx="1727766" cy="514054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tr-TR" sz="1400" b="1" dirty="0" smtClean="0">
                <a:solidFill>
                  <a:srgbClr val="F0F0F0"/>
                </a:solidFill>
                <a:latin typeface="Times New Roman" pitchFamily="18" charset="0"/>
                <a:cs typeface="Times New Roman" pitchFamily="18" charset="0"/>
              </a:rPr>
              <a:t>Kısa vade ne kadarı kapsamaktadır?</a:t>
            </a:r>
            <a:endParaRPr lang="en-US" sz="1400" b="1" dirty="0">
              <a:solidFill>
                <a:srgbClr val="F0F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AB THREE"/>
          <p:cNvSpPr txBox="1"/>
          <p:nvPr/>
        </p:nvSpPr>
        <p:spPr>
          <a:xfrm>
            <a:off x="4889976" y="1372977"/>
            <a:ext cx="1727766" cy="514054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tr-TR" sz="1400" b="1" dirty="0" smtClean="0">
                <a:solidFill>
                  <a:srgbClr val="F0F0F0"/>
                </a:solidFill>
                <a:latin typeface="Times New Roman" pitchFamily="18" charset="0"/>
                <a:cs typeface="Times New Roman" pitchFamily="18" charset="0"/>
              </a:rPr>
              <a:t>Zarar tazmin oranı nedir?</a:t>
            </a:r>
            <a:endParaRPr lang="en-US" sz="1400" b="1" dirty="0">
              <a:solidFill>
                <a:srgbClr val="F0F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AB FOUR"/>
          <p:cNvSpPr txBox="1"/>
          <p:nvPr/>
        </p:nvSpPr>
        <p:spPr>
          <a:xfrm>
            <a:off x="6916749" y="1372977"/>
            <a:ext cx="1727766" cy="514054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tr-TR" sz="1400" b="1" dirty="0" smtClean="0">
                <a:solidFill>
                  <a:srgbClr val="F0F0F0"/>
                </a:solidFill>
                <a:latin typeface="Times New Roman" pitchFamily="18" charset="0"/>
                <a:cs typeface="Times New Roman" pitchFamily="18" charset="0"/>
              </a:rPr>
              <a:t>Prim oranları nedir? </a:t>
            </a:r>
            <a:endParaRPr lang="en-US" sz="1400" b="1" dirty="0">
              <a:solidFill>
                <a:srgbClr val="F0F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7150" y="1981200"/>
            <a:ext cx="9036000" cy="4571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28600" y="2209800"/>
            <a:ext cx="2223300" cy="4247317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Dünya’daki 3 ülke hariç </a:t>
            </a:r>
            <a:r>
              <a:rPr lang="tr-TR" sz="3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238 ülkeye 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yapılan ihracatı kapsayan poliçe…</a:t>
            </a:r>
          </a:p>
          <a:p>
            <a:endParaRPr lang="tr-TR" sz="3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743200" y="2209800"/>
            <a:ext cx="1981200" cy="3046988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360 güne kadar vadeli tüm sevkiyatlar KVİKS ile sigorta kapsamına alınabilir….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906700" y="2209800"/>
            <a:ext cx="1752600" cy="1600438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tr-TR" sz="2100" b="1" dirty="0" smtClean="0">
                <a:latin typeface="Times New Roman" pitchFamily="18" charset="0"/>
                <a:cs typeface="Times New Roman" pitchFamily="18" charset="0"/>
              </a:rPr>
              <a:t>Alacaklarınız </a:t>
            </a:r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%90’a kadar </a:t>
            </a:r>
            <a:r>
              <a:rPr lang="tr-TR" sz="2100" b="1" dirty="0" smtClean="0">
                <a:latin typeface="Times New Roman" pitchFamily="18" charset="0"/>
                <a:cs typeface="Times New Roman" pitchFamily="18" charset="0"/>
              </a:rPr>
              <a:t>tazmin edilir. </a:t>
            </a:r>
            <a:endParaRPr lang="tr-TR" sz="21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830025" y="2221375"/>
            <a:ext cx="1905000" cy="2215991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tr-TR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%0,02’den  </a:t>
            </a:r>
            <a:r>
              <a:rPr lang="tr-TR" sz="22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tr-TR" sz="2200" b="1" dirty="0" err="1" smtClean="0">
                <a:latin typeface="Times New Roman" pitchFamily="18" charset="0"/>
                <a:cs typeface="Times New Roman" pitchFamily="18" charset="0"/>
              </a:rPr>
              <a:t>Onbinde</a:t>
            </a:r>
            <a:r>
              <a:rPr lang="tr-TR" sz="2200" b="1" dirty="0" smtClean="0">
                <a:latin typeface="Times New Roman" pitchFamily="18" charset="0"/>
                <a:cs typeface="Times New Roman" pitchFamily="18" charset="0"/>
              </a:rPr>
              <a:t> 2) başlayan prim oranları ile uygun maliyet…</a:t>
            </a: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22222E-6 L 0.27292 -0.00278 " pathEditMode="relative" rAng="0" ptsTypes="AA">
                                      <p:cBhvr>
                                        <p:cTn id="1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6" y="-1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7291 -0.00278 L 0.49687 -0.00278 " pathEditMode="relative" rAng="0" ptsTypes="AA">
                                      <p:cBhvr>
                                        <p:cTn id="2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2" y="0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9688 -0.00278 L 0.71598 -0.00278 " pathEditMode="relative" rAng="0" ptsTypes="AA">
                                      <p:cBhvr>
                                        <p:cTn id="3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0" y="0"/>
                                    </p:animMotion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2" grpId="1" animBg="1"/>
      <p:bldP spid="23" grpId="0"/>
      <p:bldP spid="25" grpId="0"/>
      <p:bldP spid="26" grpId="0"/>
      <p:bldP spid="29" grpId="0" animBg="1"/>
      <p:bldP spid="14" grpId="0" animBg="1"/>
      <p:bldP spid="15" grpId="0" animBg="1"/>
      <p:bldP spid="17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26"/>
          <p:cNvSpPr>
            <a:spLocks noGrp="1"/>
          </p:cNvSpPr>
          <p:nvPr>
            <p:ph type="title"/>
          </p:nvPr>
        </p:nvSpPr>
        <p:spPr>
          <a:xfrm>
            <a:off x="457200" y="628650"/>
            <a:ext cx="8229600" cy="819150"/>
          </a:xfrm>
        </p:spPr>
        <p:txBody>
          <a:bodyPr/>
          <a:lstStyle/>
          <a:p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Sigorta Programının İşleyişi</a:t>
            </a:r>
          </a:p>
        </p:txBody>
      </p:sp>
      <p:pic>
        <p:nvPicPr>
          <p:cNvPr id="38915" name="Picture 14" descr="20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57600" y="5791200"/>
            <a:ext cx="1800225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Freeform 22"/>
          <p:cNvSpPr/>
          <p:nvPr/>
        </p:nvSpPr>
        <p:spPr>
          <a:xfrm>
            <a:off x="1676400" y="1600200"/>
            <a:ext cx="6924675" cy="611187"/>
          </a:xfrm>
          <a:custGeom>
            <a:avLst/>
            <a:gdLst>
              <a:gd name="connsiteX0" fmla="*/ 0 w 8072432"/>
              <a:gd name="connsiteY0" fmla="*/ 130657 h 783924"/>
              <a:gd name="connsiteX1" fmla="*/ 38269 w 8072432"/>
              <a:gd name="connsiteY1" fmla="*/ 38269 h 783924"/>
              <a:gd name="connsiteX2" fmla="*/ 130658 w 8072432"/>
              <a:gd name="connsiteY2" fmla="*/ 1 h 783924"/>
              <a:gd name="connsiteX3" fmla="*/ 7941775 w 8072432"/>
              <a:gd name="connsiteY3" fmla="*/ 0 h 783924"/>
              <a:gd name="connsiteX4" fmla="*/ 8034163 w 8072432"/>
              <a:gd name="connsiteY4" fmla="*/ 38269 h 783924"/>
              <a:gd name="connsiteX5" fmla="*/ 8072431 w 8072432"/>
              <a:gd name="connsiteY5" fmla="*/ 130658 h 783924"/>
              <a:gd name="connsiteX6" fmla="*/ 8072432 w 8072432"/>
              <a:gd name="connsiteY6" fmla="*/ 653267 h 783924"/>
              <a:gd name="connsiteX7" fmla="*/ 8034163 w 8072432"/>
              <a:gd name="connsiteY7" fmla="*/ 745655 h 783924"/>
              <a:gd name="connsiteX8" fmla="*/ 7941775 w 8072432"/>
              <a:gd name="connsiteY8" fmla="*/ 783924 h 783924"/>
              <a:gd name="connsiteX9" fmla="*/ 130657 w 8072432"/>
              <a:gd name="connsiteY9" fmla="*/ 783924 h 783924"/>
              <a:gd name="connsiteX10" fmla="*/ 38269 w 8072432"/>
              <a:gd name="connsiteY10" fmla="*/ 745655 h 783924"/>
              <a:gd name="connsiteX11" fmla="*/ 1 w 8072432"/>
              <a:gd name="connsiteY11" fmla="*/ 653266 h 783924"/>
              <a:gd name="connsiteX12" fmla="*/ 0 w 8072432"/>
              <a:gd name="connsiteY12" fmla="*/ 130657 h 783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072432" h="783924">
                <a:moveTo>
                  <a:pt x="0" y="130657"/>
                </a:moveTo>
                <a:cubicBezTo>
                  <a:pt x="0" y="96005"/>
                  <a:pt x="13766" y="62771"/>
                  <a:pt x="38269" y="38269"/>
                </a:cubicBezTo>
                <a:cubicBezTo>
                  <a:pt x="62772" y="13766"/>
                  <a:pt x="96005" y="1"/>
                  <a:pt x="130658" y="1"/>
                </a:cubicBezTo>
                <a:lnTo>
                  <a:pt x="7941775" y="0"/>
                </a:lnTo>
                <a:cubicBezTo>
                  <a:pt x="7976427" y="0"/>
                  <a:pt x="8009661" y="13766"/>
                  <a:pt x="8034163" y="38269"/>
                </a:cubicBezTo>
                <a:cubicBezTo>
                  <a:pt x="8058666" y="62772"/>
                  <a:pt x="8072431" y="96005"/>
                  <a:pt x="8072431" y="130658"/>
                </a:cubicBezTo>
                <a:cubicBezTo>
                  <a:pt x="8072431" y="304861"/>
                  <a:pt x="8072432" y="479064"/>
                  <a:pt x="8072432" y="653267"/>
                </a:cubicBezTo>
                <a:cubicBezTo>
                  <a:pt x="8072432" y="687919"/>
                  <a:pt x="8058666" y="721153"/>
                  <a:pt x="8034163" y="745655"/>
                </a:cubicBezTo>
                <a:cubicBezTo>
                  <a:pt x="8009660" y="770158"/>
                  <a:pt x="7976427" y="783924"/>
                  <a:pt x="7941775" y="783924"/>
                </a:cubicBezTo>
                <a:lnTo>
                  <a:pt x="130657" y="783924"/>
                </a:lnTo>
                <a:cubicBezTo>
                  <a:pt x="96005" y="783924"/>
                  <a:pt x="62771" y="770158"/>
                  <a:pt x="38269" y="745655"/>
                </a:cubicBezTo>
                <a:cubicBezTo>
                  <a:pt x="13766" y="721152"/>
                  <a:pt x="0" y="687919"/>
                  <a:pt x="1" y="653266"/>
                </a:cubicBezTo>
                <a:cubicBezTo>
                  <a:pt x="1" y="479063"/>
                  <a:pt x="0" y="304860"/>
                  <a:pt x="0" y="130657"/>
                </a:cubicBezTo>
                <a:close/>
              </a:path>
            </a:pathLst>
          </a:custGeom>
        </p:spPr>
        <p:style>
          <a:lnRef idx="3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280203" tIns="129708" rIns="280203" bIns="129708" spcCol="1270" anchor="ctr"/>
          <a:lstStyle/>
          <a:p>
            <a:pPr>
              <a:defRPr/>
            </a:pPr>
            <a:r>
              <a:rPr lang="tr-TR" sz="2500" b="1" dirty="0" smtClean="0">
                <a:latin typeface="Times New Roman" pitchFamily="18" charset="0"/>
                <a:cs typeface="Times New Roman" pitchFamily="18" charset="0"/>
              </a:rPr>
              <a:t>Poliçenin düzenlenmesi</a:t>
            </a:r>
            <a:endParaRPr lang="tr-TR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Freeform 23"/>
          <p:cNvSpPr/>
          <p:nvPr/>
        </p:nvSpPr>
        <p:spPr>
          <a:xfrm>
            <a:off x="1676400" y="2743200"/>
            <a:ext cx="6924675" cy="611187"/>
          </a:xfrm>
          <a:custGeom>
            <a:avLst/>
            <a:gdLst>
              <a:gd name="connsiteX0" fmla="*/ 0 w 8072432"/>
              <a:gd name="connsiteY0" fmla="*/ 130657 h 783924"/>
              <a:gd name="connsiteX1" fmla="*/ 38269 w 8072432"/>
              <a:gd name="connsiteY1" fmla="*/ 38269 h 783924"/>
              <a:gd name="connsiteX2" fmla="*/ 130658 w 8072432"/>
              <a:gd name="connsiteY2" fmla="*/ 1 h 783924"/>
              <a:gd name="connsiteX3" fmla="*/ 7941775 w 8072432"/>
              <a:gd name="connsiteY3" fmla="*/ 0 h 783924"/>
              <a:gd name="connsiteX4" fmla="*/ 8034163 w 8072432"/>
              <a:gd name="connsiteY4" fmla="*/ 38269 h 783924"/>
              <a:gd name="connsiteX5" fmla="*/ 8072431 w 8072432"/>
              <a:gd name="connsiteY5" fmla="*/ 130658 h 783924"/>
              <a:gd name="connsiteX6" fmla="*/ 8072432 w 8072432"/>
              <a:gd name="connsiteY6" fmla="*/ 653267 h 783924"/>
              <a:gd name="connsiteX7" fmla="*/ 8034163 w 8072432"/>
              <a:gd name="connsiteY7" fmla="*/ 745655 h 783924"/>
              <a:gd name="connsiteX8" fmla="*/ 7941775 w 8072432"/>
              <a:gd name="connsiteY8" fmla="*/ 783924 h 783924"/>
              <a:gd name="connsiteX9" fmla="*/ 130657 w 8072432"/>
              <a:gd name="connsiteY9" fmla="*/ 783924 h 783924"/>
              <a:gd name="connsiteX10" fmla="*/ 38269 w 8072432"/>
              <a:gd name="connsiteY10" fmla="*/ 745655 h 783924"/>
              <a:gd name="connsiteX11" fmla="*/ 1 w 8072432"/>
              <a:gd name="connsiteY11" fmla="*/ 653266 h 783924"/>
              <a:gd name="connsiteX12" fmla="*/ 0 w 8072432"/>
              <a:gd name="connsiteY12" fmla="*/ 130657 h 783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072432" h="783924">
                <a:moveTo>
                  <a:pt x="0" y="130657"/>
                </a:moveTo>
                <a:cubicBezTo>
                  <a:pt x="0" y="96005"/>
                  <a:pt x="13766" y="62771"/>
                  <a:pt x="38269" y="38269"/>
                </a:cubicBezTo>
                <a:cubicBezTo>
                  <a:pt x="62772" y="13766"/>
                  <a:pt x="96005" y="1"/>
                  <a:pt x="130658" y="1"/>
                </a:cubicBezTo>
                <a:lnTo>
                  <a:pt x="7941775" y="0"/>
                </a:lnTo>
                <a:cubicBezTo>
                  <a:pt x="7976427" y="0"/>
                  <a:pt x="8009661" y="13766"/>
                  <a:pt x="8034163" y="38269"/>
                </a:cubicBezTo>
                <a:cubicBezTo>
                  <a:pt x="8058666" y="62772"/>
                  <a:pt x="8072431" y="96005"/>
                  <a:pt x="8072431" y="130658"/>
                </a:cubicBezTo>
                <a:cubicBezTo>
                  <a:pt x="8072431" y="304861"/>
                  <a:pt x="8072432" y="479064"/>
                  <a:pt x="8072432" y="653267"/>
                </a:cubicBezTo>
                <a:cubicBezTo>
                  <a:pt x="8072432" y="687919"/>
                  <a:pt x="8058666" y="721153"/>
                  <a:pt x="8034163" y="745655"/>
                </a:cubicBezTo>
                <a:cubicBezTo>
                  <a:pt x="8009660" y="770158"/>
                  <a:pt x="7976427" y="783924"/>
                  <a:pt x="7941775" y="783924"/>
                </a:cubicBezTo>
                <a:lnTo>
                  <a:pt x="130657" y="783924"/>
                </a:lnTo>
                <a:cubicBezTo>
                  <a:pt x="96005" y="783924"/>
                  <a:pt x="62771" y="770158"/>
                  <a:pt x="38269" y="745655"/>
                </a:cubicBezTo>
                <a:cubicBezTo>
                  <a:pt x="13766" y="721152"/>
                  <a:pt x="0" y="687919"/>
                  <a:pt x="1" y="653266"/>
                </a:cubicBezTo>
                <a:cubicBezTo>
                  <a:pt x="1" y="479063"/>
                  <a:pt x="0" y="304860"/>
                  <a:pt x="0" y="130657"/>
                </a:cubicBezTo>
                <a:close/>
              </a:path>
            </a:pathLst>
          </a:custGeom>
        </p:spPr>
        <p:style>
          <a:lnRef idx="3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280203" tIns="129708" rIns="280203" bIns="129708" spcCol="1270" anchor="ctr"/>
          <a:lstStyle/>
          <a:p>
            <a:pPr>
              <a:defRPr/>
            </a:pPr>
            <a:r>
              <a:rPr lang="tr-TR" sz="2500" b="1" dirty="0" smtClean="0">
                <a:latin typeface="Times New Roman" pitchFamily="18" charset="0"/>
                <a:cs typeface="Times New Roman" pitchFamily="18" charset="0"/>
              </a:rPr>
              <a:t>Alıcı Limiti Değerlendirme Süreci</a:t>
            </a:r>
            <a:endParaRPr lang="tr-TR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Curved Right Arrow 26"/>
          <p:cNvSpPr/>
          <p:nvPr/>
        </p:nvSpPr>
        <p:spPr>
          <a:xfrm>
            <a:off x="533400" y="1600200"/>
            <a:ext cx="990600" cy="720725"/>
          </a:xfrm>
          <a:prstGeom prst="curvedRight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>
              <a:solidFill>
                <a:schemeClr val="tx1"/>
              </a:solidFill>
            </a:endParaRPr>
          </a:p>
        </p:txBody>
      </p:sp>
      <p:sp>
        <p:nvSpPr>
          <p:cNvPr id="28" name="Curved Right Arrow 27"/>
          <p:cNvSpPr/>
          <p:nvPr/>
        </p:nvSpPr>
        <p:spPr>
          <a:xfrm>
            <a:off x="533400" y="2667000"/>
            <a:ext cx="990600" cy="720725"/>
          </a:xfrm>
          <a:prstGeom prst="curvedRight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>
              <a:solidFill>
                <a:schemeClr val="tx1"/>
              </a:solidFill>
            </a:endParaRPr>
          </a:p>
        </p:txBody>
      </p:sp>
      <p:sp>
        <p:nvSpPr>
          <p:cNvPr id="10" name="Curved Right Arrow 9"/>
          <p:cNvSpPr/>
          <p:nvPr/>
        </p:nvSpPr>
        <p:spPr>
          <a:xfrm>
            <a:off x="533400" y="3733800"/>
            <a:ext cx="990600" cy="720725"/>
          </a:xfrm>
          <a:prstGeom prst="curvedRight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>
              <a:solidFill>
                <a:schemeClr val="tx1"/>
              </a:solidFill>
            </a:endParaRPr>
          </a:p>
        </p:txBody>
      </p:sp>
      <p:sp>
        <p:nvSpPr>
          <p:cNvPr id="11" name="Curved Right Arrow 10"/>
          <p:cNvSpPr/>
          <p:nvPr/>
        </p:nvSpPr>
        <p:spPr>
          <a:xfrm>
            <a:off x="533400" y="4876800"/>
            <a:ext cx="990600" cy="720725"/>
          </a:xfrm>
          <a:prstGeom prst="curvedRight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>
              <a:solidFill>
                <a:schemeClr val="tx1"/>
              </a:solidFill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1676400" y="3886200"/>
            <a:ext cx="6924675" cy="611187"/>
          </a:xfrm>
          <a:custGeom>
            <a:avLst/>
            <a:gdLst>
              <a:gd name="connsiteX0" fmla="*/ 0 w 8072432"/>
              <a:gd name="connsiteY0" fmla="*/ 130657 h 783924"/>
              <a:gd name="connsiteX1" fmla="*/ 38269 w 8072432"/>
              <a:gd name="connsiteY1" fmla="*/ 38269 h 783924"/>
              <a:gd name="connsiteX2" fmla="*/ 130658 w 8072432"/>
              <a:gd name="connsiteY2" fmla="*/ 1 h 783924"/>
              <a:gd name="connsiteX3" fmla="*/ 7941775 w 8072432"/>
              <a:gd name="connsiteY3" fmla="*/ 0 h 783924"/>
              <a:gd name="connsiteX4" fmla="*/ 8034163 w 8072432"/>
              <a:gd name="connsiteY4" fmla="*/ 38269 h 783924"/>
              <a:gd name="connsiteX5" fmla="*/ 8072431 w 8072432"/>
              <a:gd name="connsiteY5" fmla="*/ 130658 h 783924"/>
              <a:gd name="connsiteX6" fmla="*/ 8072432 w 8072432"/>
              <a:gd name="connsiteY6" fmla="*/ 653267 h 783924"/>
              <a:gd name="connsiteX7" fmla="*/ 8034163 w 8072432"/>
              <a:gd name="connsiteY7" fmla="*/ 745655 h 783924"/>
              <a:gd name="connsiteX8" fmla="*/ 7941775 w 8072432"/>
              <a:gd name="connsiteY8" fmla="*/ 783924 h 783924"/>
              <a:gd name="connsiteX9" fmla="*/ 130657 w 8072432"/>
              <a:gd name="connsiteY9" fmla="*/ 783924 h 783924"/>
              <a:gd name="connsiteX10" fmla="*/ 38269 w 8072432"/>
              <a:gd name="connsiteY10" fmla="*/ 745655 h 783924"/>
              <a:gd name="connsiteX11" fmla="*/ 1 w 8072432"/>
              <a:gd name="connsiteY11" fmla="*/ 653266 h 783924"/>
              <a:gd name="connsiteX12" fmla="*/ 0 w 8072432"/>
              <a:gd name="connsiteY12" fmla="*/ 130657 h 783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072432" h="783924">
                <a:moveTo>
                  <a:pt x="0" y="130657"/>
                </a:moveTo>
                <a:cubicBezTo>
                  <a:pt x="0" y="96005"/>
                  <a:pt x="13766" y="62771"/>
                  <a:pt x="38269" y="38269"/>
                </a:cubicBezTo>
                <a:cubicBezTo>
                  <a:pt x="62772" y="13766"/>
                  <a:pt x="96005" y="1"/>
                  <a:pt x="130658" y="1"/>
                </a:cubicBezTo>
                <a:lnTo>
                  <a:pt x="7941775" y="0"/>
                </a:lnTo>
                <a:cubicBezTo>
                  <a:pt x="7976427" y="0"/>
                  <a:pt x="8009661" y="13766"/>
                  <a:pt x="8034163" y="38269"/>
                </a:cubicBezTo>
                <a:cubicBezTo>
                  <a:pt x="8058666" y="62772"/>
                  <a:pt x="8072431" y="96005"/>
                  <a:pt x="8072431" y="130658"/>
                </a:cubicBezTo>
                <a:cubicBezTo>
                  <a:pt x="8072431" y="304861"/>
                  <a:pt x="8072432" y="479064"/>
                  <a:pt x="8072432" y="653267"/>
                </a:cubicBezTo>
                <a:cubicBezTo>
                  <a:pt x="8072432" y="687919"/>
                  <a:pt x="8058666" y="721153"/>
                  <a:pt x="8034163" y="745655"/>
                </a:cubicBezTo>
                <a:cubicBezTo>
                  <a:pt x="8009660" y="770158"/>
                  <a:pt x="7976427" y="783924"/>
                  <a:pt x="7941775" y="783924"/>
                </a:cubicBezTo>
                <a:lnTo>
                  <a:pt x="130657" y="783924"/>
                </a:lnTo>
                <a:cubicBezTo>
                  <a:pt x="96005" y="783924"/>
                  <a:pt x="62771" y="770158"/>
                  <a:pt x="38269" y="745655"/>
                </a:cubicBezTo>
                <a:cubicBezTo>
                  <a:pt x="13766" y="721152"/>
                  <a:pt x="0" y="687919"/>
                  <a:pt x="1" y="653266"/>
                </a:cubicBezTo>
                <a:cubicBezTo>
                  <a:pt x="1" y="479063"/>
                  <a:pt x="0" y="304860"/>
                  <a:pt x="0" y="130657"/>
                </a:cubicBezTo>
                <a:close/>
              </a:path>
            </a:pathLst>
          </a:custGeom>
        </p:spPr>
        <p:style>
          <a:lnRef idx="3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280203" tIns="129708" rIns="280203" bIns="129708" spcCol="1270" anchor="ctr"/>
          <a:lstStyle/>
          <a:p>
            <a:pPr defTabSz="1155700">
              <a:lnSpc>
                <a:spcPct val="90000"/>
              </a:lnSpc>
              <a:spcAft>
                <a:spcPct val="35000"/>
              </a:spcAft>
              <a:defRPr/>
            </a:pPr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Tazminat İşlemleri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Freeform 12"/>
          <p:cNvSpPr/>
          <p:nvPr/>
        </p:nvSpPr>
        <p:spPr>
          <a:xfrm>
            <a:off x="1676400" y="4953000"/>
            <a:ext cx="6924675" cy="611187"/>
          </a:xfrm>
          <a:custGeom>
            <a:avLst/>
            <a:gdLst>
              <a:gd name="connsiteX0" fmla="*/ 0 w 8072432"/>
              <a:gd name="connsiteY0" fmla="*/ 130657 h 783924"/>
              <a:gd name="connsiteX1" fmla="*/ 38269 w 8072432"/>
              <a:gd name="connsiteY1" fmla="*/ 38269 h 783924"/>
              <a:gd name="connsiteX2" fmla="*/ 130658 w 8072432"/>
              <a:gd name="connsiteY2" fmla="*/ 1 h 783924"/>
              <a:gd name="connsiteX3" fmla="*/ 7941775 w 8072432"/>
              <a:gd name="connsiteY3" fmla="*/ 0 h 783924"/>
              <a:gd name="connsiteX4" fmla="*/ 8034163 w 8072432"/>
              <a:gd name="connsiteY4" fmla="*/ 38269 h 783924"/>
              <a:gd name="connsiteX5" fmla="*/ 8072431 w 8072432"/>
              <a:gd name="connsiteY5" fmla="*/ 130658 h 783924"/>
              <a:gd name="connsiteX6" fmla="*/ 8072432 w 8072432"/>
              <a:gd name="connsiteY6" fmla="*/ 653267 h 783924"/>
              <a:gd name="connsiteX7" fmla="*/ 8034163 w 8072432"/>
              <a:gd name="connsiteY7" fmla="*/ 745655 h 783924"/>
              <a:gd name="connsiteX8" fmla="*/ 7941775 w 8072432"/>
              <a:gd name="connsiteY8" fmla="*/ 783924 h 783924"/>
              <a:gd name="connsiteX9" fmla="*/ 130657 w 8072432"/>
              <a:gd name="connsiteY9" fmla="*/ 783924 h 783924"/>
              <a:gd name="connsiteX10" fmla="*/ 38269 w 8072432"/>
              <a:gd name="connsiteY10" fmla="*/ 745655 h 783924"/>
              <a:gd name="connsiteX11" fmla="*/ 1 w 8072432"/>
              <a:gd name="connsiteY11" fmla="*/ 653266 h 783924"/>
              <a:gd name="connsiteX12" fmla="*/ 0 w 8072432"/>
              <a:gd name="connsiteY12" fmla="*/ 130657 h 783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072432" h="783924">
                <a:moveTo>
                  <a:pt x="0" y="130657"/>
                </a:moveTo>
                <a:cubicBezTo>
                  <a:pt x="0" y="96005"/>
                  <a:pt x="13766" y="62771"/>
                  <a:pt x="38269" y="38269"/>
                </a:cubicBezTo>
                <a:cubicBezTo>
                  <a:pt x="62772" y="13766"/>
                  <a:pt x="96005" y="1"/>
                  <a:pt x="130658" y="1"/>
                </a:cubicBezTo>
                <a:lnTo>
                  <a:pt x="7941775" y="0"/>
                </a:lnTo>
                <a:cubicBezTo>
                  <a:pt x="7976427" y="0"/>
                  <a:pt x="8009661" y="13766"/>
                  <a:pt x="8034163" y="38269"/>
                </a:cubicBezTo>
                <a:cubicBezTo>
                  <a:pt x="8058666" y="62772"/>
                  <a:pt x="8072431" y="96005"/>
                  <a:pt x="8072431" y="130658"/>
                </a:cubicBezTo>
                <a:cubicBezTo>
                  <a:pt x="8072431" y="304861"/>
                  <a:pt x="8072432" y="479064"/>
                  <a:pt x="8072432" y="653267"/>
                </a:cubicBezTo>
                <a:cubicBezTo>
                  <a:pt x="8072432" y="687919"/>
                  <a:pt x="8058666" y="721153"/>
                  <a:pt x="8034163" y="745655"/>
                </a:cubicBezTo>
                <a:cubicBezTo>
                  <a:pt x="8009660" y="770158"/>
                  <a:pt x="7976427" y="783924"/>
                  <a:pt x="7941775" y="783924"/>
                </a:cubicBezTo>
                <a:lnTo>
                  <a:pt x="130657" y="783924"/>
                </a:lnTo>
                <a:cubicBezTo>
                  <a:pt x="96005" y="783924"/>
                  <a:pt x="62771" y="770158"/>
                  <a:pt x="38269" y="745655"/>
                </a:cubicBezTo>
                <a:cubicBezTo>
                  <a:pt x="13766" y="721152"/>
                  <a:pt x="0" y="687919"/>
                  <a:pt x="1" y="653266"/>
                </a:cubicBezTo>
                <a:cubicBezTo>
                  <a:pt x="1" y="479063"/>
                  <a:pt x="0" y="304860"/>
                  <a:pt x="0" y="130657"/>
                </a:cubicBezTo>
                <a:close/>
              </a:path>
            </a:pathLst>
          </a:custGeom>
        </p:spPr>
        <p:style>
          <a:lnRef idx="3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280203" tIns="129708" rIns="280203" bIns="129708" spcCol="1270" anchor="ctr"/>
          <a:lstStyle/>
          <a:p>
            <a:pPr>
              <a:defRPr/>
            </a:pPr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Tahsilat İşlemleri</a:t>
            </a:r>
            <a:endParaRPr lang="tr-TR" sz="2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000"/>
                            </p:stCondLst>
                            <p:childTnLst>
                              <p:par>
                                <p:cTn id="36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  <p:set>
                                      <p:cBhvr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4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500"/>
                            </p:stCondLst>
                            <p:childTnLst>
                              <p:par>
                                <p:cTn id="4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  <p:set>
                                      <p:cBhvr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7" grpId="0" animBg="1"/>
      <p:bldP spid="28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26"/>
          <p:cNvSpPr>
            <a:spLocks noGrp="1"/>
          </p:cNvSpPr>
          <p:nvPr>
            <p:ph type="title"/>
          </p:nvPr>
        </p:nvSpPr>
        <p:spPr>
          <a:xfrm>
            <a:off x="457200" y="628650"/>
            <a:ext cx="8229600" cy="819150"/>
          </a:xfrm>
        </p:spPr>
        <p:txBody>
          <a:bodyPr/>
          <a:lstStyle/>
          <a:p>
            <a:r>
              <a:rPr lang="tr-TR" b="1" smtClean="0">
                <a:latin typeface="Times New Roman" pitchFamily="18" charset="0"/>
                <a:cs typeface="Times New Roman" pitchFamily="18" charset="0"/>
              </a:rPr>
              <a:t>Prim Oranı İndirimi</a:t>
            </a:r>
          </a:p>
        </p:txBody>
      </p:sp>
      <p:pic>
        <p:nvPicPr>
          <p:cNvPr id="45059" name="Picture 14" descr="20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57600" y="5791200"/>
            <a:ext cx="1800225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Freeform 22"/>
          <p:cNvSpPr/>
          <p:nvPr/>
        </p:nvSpPr>
        <p:spPr>
          <a:xfrm>
            <a:off x="1600200" y="1598613"/>
            <a:ext cx="6924675" cy="611187"/>
          </a:xfrm>
          <a:custGeom>
            <a:avLst/>
            <a:gdLst>
              <a:gd name="connsiteX0" fmla="*/ 0 w 8072432"/>
              <a:gd name="connsiteY0" fmla="*/ 130657 h 783924"/>
              <a:gd name="connsiteX1" fmla="*/ 38269 w 8072432"/>
              <a:gd name="connsiteY1" fmla="*/ 38269 h 783924"/>
              <a:gd name="connsiteX2" fmla="*/ 130658 w 8072432"/>
              <a:gd name="connsiteY2" fmla="*/ 1 h 783924"/>
              <a:gd name="connsiteX3" fmla="*/ 7941775 w 8072432"/>
              <a:gd name="connsiteY3" fmla="*/ 0 h 783924"/>
              <a:gd name="connsiteX4" fmla="*/ 8034163 w 8072432"/>
              <a:gd name="connsiteY4" fmla="*/ 38269 h 783924"/>
              <a:gd name="connsiteX5" fmla="*/ 8072431 w 8072432"/>
              <a:gd name="connsiteY5" fmla="*/ 130658 h 783924"/>
              <a:gd name="connsiteX6" fmla="*/ 8072432 w 8072432"/>
              <a:gd name="connsiteY6" fmla="*/ 653267 h 783924"/>
              <a:gd name="connsiteX7" fmla="*/ 8034163 w 8072432"/>
              <a:gd name="connsiteY7" fmla="*/ 745655 h 783924"/>
              <a:gd name="connsiteX8" fmla="*/ 7941775 w 8072432"/>
              <a:gd name="connsiteY8" fmla="*/ 783924 h 783924"/>
              <a:gd name="connsiteX9" fmla="*/ 130657 w 8072432"/>
              <a:gd name="connsiteY9" fmla="*/ 783924 h 783924"/>
              <a:gd name="connsiteX10" fmla="*/ 38269 w 8072432"/>
              <a:gd name="connsiteY10" fmla="*/ 745655 h 783924"/>
              <a:gd name="connsiteX11" fmla="*/ 1 w 8072432"/>
              <a:gd name="connsiteY11" fmla="*/ 653266 h 783924"/>
              <a:gd name="connsiteX12" fmla="*/ 0 w 8072432"/>
              <a:gd name="connsiteY12" fmla="*/ 130657 h 783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072432" h="783924">
                <a:moveTo>
                  <a:pt x="0" y="130657"/>
                </a:moveTo>
                <a:cubicBezTo>
                  <a:pt x="0" y="96005"/>
                  <a:pt x="13766" y="62771"/>
                  <a:pt x="38269" y="38269"/>
                </a:cubicBezTo>
                <a:cubicBezTo>
                  <a:pt x="62772" y="13766"/>
                  <a:pt x="96005" y="1"/>
                  <a:pt x="130658" y="1"/>
                </a:cubicBezTo>
                <a:lnTo>
                  <a:pt x="7941775" y="0"/>
                </a:lnTo>
                <a:cubicBezTo>
                  <a:pt x="7976427" y="0"/>
                  <a:pt x="8009661" y="13766"/>
                  <a:pt x="8034163" y="38269"/>
                </a:cubicBezTo>
                <a:cubicBezTo>
                  <a:pt x="8058666" y="62772"/>
                  <a:pt x="8072431" y="96005"/>
                  <a:pt x="8072431" y="130658"/>
                </a:cubicBezTo>
                <a:cubicBezTo>
                  <a:pt x="8072431" y="304861"/>
                  <a:pt x="8072432" y="479064"/>
                  <a:pt x="8072432" y="653267"/>
                </a:cubicBezTo>
                <a:cubicBezTo>
                  <a:pt x="8072432" y="687919"/>
                  <a:pt x="8058666" y="721153"/>
                  <a:pt x="8034163" y="745655"/>
                </a:cubicBezTo>
                <a:cubicBezTo>
                  <a:pt x="8009660" y="770158"/>
                  <a:pt x="7976427" y="783924"/>
                  <a:pt x="7941775" y="783924"/>
                </a:cubicBezTo>
                <a:lnTo>
                  <a:pt x="130657" y="783924"/>
                </a:lnTo>
                <a:cubicBezTo>
                  <a:pt x="96005" y="783924"/>
                  <a:pt x="62771" y="770158"/>
                  <a:pt x="38269" y="745655"/>
                </a:cubicBezTo>
                <a:cubicBezTo>
                  <a:pt x="13766" y="721152"/>
                  <a:pt x="0" y="687919"/>
                  <a:pt x="1" y="653266"/>
                </a:cubicBezTo>
                <a:cubicBezTo>
                  <a:pt x="1" y="479063"/>
                  <a:pt x="0" y="304860"/>
                  <a:pt x="0" y="130657"/>
                </a:cubicBezTo>
                <a:close/>
              </a:path>
            </a:pathLst>
          </a:custGeom>
        </p:spPr>
        <p:style>
          <a:lnRef idx="3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280203" tIns="129708" rIns="280203" bIns="129708" spcCol="1270" anchor="ctr"/>
          <a:lstStyle/>
          <a:p>
            <a:pPr>
              <a:defRPr/>
            </a:pPr>
            <a:r>
              <a:rPr lang="tr-TR" sz="2400" b="1" dirty="0">
                <a:latin typeface="Times New Roman" pitchFamily="18" charset="0"/>
                <a:cs typeface="Times New Roman" pitchFamily="18" charset="0"/>
              </a:rPr>
              <a:t>Baz indirim %25’e kadar</a:t>
            </a:r>
          </a:p>
        </p:txBody>
      </p:sp>
      <p:sp>
        <p:nvSpPr>
          <p:cNvPr id="24" name="Freeform 23"/>
          <p:cNvSpPr/>
          <p:nvPr/>
        </p:nvSpPr>
        <p:spPr>
          <a:xfrm>
            <a:off x="1676400" y="2513013"/>
            <a:ext cx="6924675" cy="611187"/>
          </a:xfrm>
          <a:custGeom>
            <a:avLst/>
            <a:gdLst>
              <a:gd name="connsiteX0" fmla="*/ 0 w 8072432"/>
              <a:gd name="connsiteY0" fmla="*/ 130657 h 783924"/>
              <a:gd name="connsiteX1" fmla="*/ 38269 w 8072432"/>
              <a:gd name="connsiteY1" fmla="*/ 38269 h 783924"/>
              <a:gd name="connsiteX2" fmla="*/ 130658 w 8072432"/>
              <a:gd name="connsiteY2" fmla="*/ 1 h 783924"/>
              <a:gd name="connsiteX3" fmla="*/ 7941775 w 8072432"/>
              <a:gd name="connsiteY3" fmla="*/ 0 h 783924"/>
              <a:gd name="connsiteX4" fmla="*/ 8034163 w 8072432"/>
              <a:gd name="connsiteY4" fmla="*/ 38269 h 783924"/>
              <a:gd name="connsiteX5" fmla="*/ 8072431 w 8072432"/>
              <a:gd name="connsiteY5" fmla="*/ 130658 h 783924"/>
              <a:gd name="connsiteX6" fmla="*/ 8072432 w 8072432"/>
              <a:gd name="connsiteY6" fmla="*/ 653267 h 783924"/>
              <a:gd name="connsiteX7" fmla="*/ 8034163 w 8072432"/>
              <a:gd name="connsiteY7" fmla="*/ 745655 h 783924"/>
              <a:gd name="connsiteX8" fmla="*/ 7941775 w 8072432"/>
              <a:gd name="connsiteY8" fmla="*/ 783924 h 783924"/>
              <a:gd name="connsiteX9" fmla="*/ 130657 w 8072432"/>
              <a:gd name="connsiteY9" fmla="*/ 783924 h 783924"/>
              <a:gd name="connsiteX10" fmla="*/ 38269 w 8072432"/>
              <a:gd name="connsiteY10" fmla="*/ 745655 h 783924"/>
              <a:gd name="connsiteX11" fmla="*/ 1 w 8072432"/>
              <a:gd name="connsiteY11" fmla="*/ 653266 h 783924"/>
              <a:gd name="connsiteX12" fmla="*/ 0 w 8072432"/>
              <a:gd name="connsiteY12" fmla="*/ 130657 h 783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072432" h="783924">
                <a:moveTo>
                  <a:pt x="0" y="130657"/>
                </a:moveTo>
                <a:cubicBezTo>
                  <a:pt x="0" y="96005"/>
                  <a:pt x="13766" y="62771"/>
                  <a:pt x="38269" y="38269"/>
                </a:cubicBezTo>
                <a:cubicBezTo>
                  <a:pt x="62772" y="13766"/>
                  <a:pt x="96005" y="1"/>
                  <a:pt x="130658" y="1"/>
                </a:cubicBezTo>
                <a:lnTo>
                  <a:pt x="7941775" y="0"/>
                </a:lnTo>
                <a:cubicBezTo>
                  <a:pt x="7976427" y="0"/>
                  <a:pt x="8009661" y="13766"/>
                  <a:pt x="8034163" y="38269"/>
                </a:cubicBezTo>
                <a:cubicBezTo>
                  <a:pt x="8058666" y="62772"/>
                  <a:pt x="8072431" y="96005"/>
                  <a:pt x="8072431" y="130658"/>
                </a:cubicBezTo>
                <a:cubicBezTo>
                  <a:pt x="8072431" y="304861"/>
                  <a:pt x="8072432" y="479064"/>
                  <a:pt x="8072432" y="653267"/>
                </a:cubicBezTo>
                <a:cubicBezTo>
                  <a:pt x="8072432" y="687919"/>
                  <a:pt x="8058666" y="721153"/>
                  <a:pt x="8034163" y="745655"/>
                </a:cubicBezTo>
                <a:cubicBezTo>
                  <a:pt x="8009660" y="770158"/>
                  <a:pt x="7976427" y="783924"/>
                  <a:pt x="7941775" y="783924"/>
                </a:cubicBezTo>
                <a:lnTo>
                  <a:pt x="130657" y="783924"/>
                </a:lnTo>
                <a:cubicBezTo>
                  <a:pt x="96005" y="783924"/>
                  <a:pt x="62771" y="770158"/>
                  <a:pt x="38269" y="745655"/>
                </a:cubicBezTo>
                <a:cubicBezTo>
                  <a:pt x="13766" y="721152"/>
                  <a:pt x="0" y="687919"/>
                  <a:pt x="1" y="653266"/>
                </a:cubicBezTo>
                <a:cubicBezTo>
                  <a:pt x="1" y="479063"/>
                  <a:pt x="0" y="304860"/>
                  <a:pt x="0" y="130657"/>
                </a:cubicBezTo>
                <a:close/>
              </a:path>
            </a:pathLst>
          </a:custGeom>
        </p:spPr>
        <p:style>
          <a:lnRef idx="3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280203" tIns="129708" rIns="280203" bIns="129708" spcCol="1270" anchor="ctr"/>
          <a:lstStyle/>
          <a:p>
            <a:pPr>
              <a:defRPr/>
            </a:pPr>
            <a:r>
              <a:rPr lang="tr-TR" sz="2400" b="1" dirty="0">
                <a:latin typeface="Times New Roman" pitchFamily="18" charset="0"/>
                <a:cs typeface="Times New Roman" pitchFamily="18" charset="0"/>
              </a:rPr>
              <a:t>VIP indirim %50’ye kadar</a:t>
            </a:r>
          </a:p>
        </p:txBody>
      </p:sp>
      <p:sp>
        <p:nvSpPr>
          <p:cNvPr id="26" name="Freeform 25"/>
          <p:cNvSpPr/>
          <p:nvPr/>
        </p:nvSpPr>
        <p:spPr>
          <a:xfrm>
            <a:off x="1676400" y="3427413"/>
            <a:ext cx="6924675" cy="611187"/>
          </a:xfrm>
          <a:custGeom>
            <a:avLst/>
            <a:gdLst>
              <a:gd name="connsiteX0" fmla="*/ 0 w 8072432"/>
              <a:gd name="connsiteY0" fmla="*/ 130657 h 783924"/>
              <a:gd name="connsiteX1" fmla="*/ 38269 w 8072432"/>
              <a:gd name="connsiteY1" fmla="*/ 38269 h 783924"/>
              <a:gd name="connsiteX2" fmla="*/ 130658 w 8072432"/>
              <a:gd name="connsiteY2" fmla="*/ 1 h 783924"/>
              <a:gd name="connsiteX3" fmla="*/ 7941775 w 8072432"/>
              <a:gd name="connsiteY3" fmla="*/ 0 h 783924"/>
              <a:gd name="connsiteX4" fmla="*/ 8034163 w 8072432"/>
              <a:gd name="connsiteY4" fmla="*/ 38269 h 783924"/>
              <a:gd name="connsiteX5" fmla="*/ 8072431 w 8072432"/>
              <a:gd name="connsiteY5" fmla="*/ 130658 h 783924"/>
              <a:gd name="connsiteX6" fmla="*/ 8072432 w 8072432"/>
              <a:gd name="connsiteY6" fmla="*/ 653267 h 783924"/>
              <a:gd name="connsiteX7" fmla="*/ 8034163 w 8072432"/>
              <a:gd name="connsiteY7" fmla="*/ 745655 h 783924"/>
              <a:gd name="connsiteX8" fmla="*/ 7941775 w 8072432"/>
              <a:gd name="connsiteY8" fmla="*/ 783924 h 783924"/>
              <a:gd name="connsiteX9" fmla="*/ 130657 w 8072432"/>
              <a:gd name="connsiteY9" fmla="*/ 783924 h 783924"/>
              <a:gd name="connsiteX10" fmla="*/ 38269 w 8072432"/>
              <a:gd name="connsiteY10" fmla="*/ 745655 h 783924"/>
              <a:gd name="connsiteX11" fmla="*/ 1 w 8072432"/>
              <a:gd name="connsiteY11" fmla="*/ 653266 h 783924"/>
              <a:gd name="connsiteX12" fmla="*/ 0 w 8072432"/>
              <a:gd name="connsiteY12" fmla="*/ 130657 h 783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072432" h="783924">
                <a:moveTo>
                  <a:pt x="0" y="130657"/>
                </a:moveTo>
                <a:cubicBezTo>
                  <a:pt x="0" y="96005"/>
                  <a:pt x="13766" y="62771"/>
                  <a:pt x="38269" y="38269"/>
                </a:cubicBezTo>
                <a:cubicBezTo>
                  <a:pt x="62772" y="13766"/>
                  <a:pt x="96005" y="1"/>
                  <a:pt x="130658" y="1"/>
                </a:cubicBezTo>
                <a:lnTo>
                  <a:pt x="7941775" y="0"/>
                </a:lnTo>
                <a:cubicBezTo>
                  <a:pt x="7976427" y="0"/>
                  <a:pt x="8009661" y="13766"/>
                  <a:pt x="8034163" y="38269"/>
                </a:cubicBezTo>
                <a:cubicBezTo>
                  <a:pt x="8058666" y="62772"/>
                  <a:pt x="8072431" y="96005"/>
                  <a:pt x="8072431" y="130658"/>
                </a:cubicBezTo>
                <a:cubicBezTo>
                  <a:pt x="8072431" y="304861"/>
                  <a:pt x="8072432" y="479064"/>
                  <a:pt x="8072432" y="653267"/>
                </a:cubicBezTo>
                <a:cubicBezTo>
                  <a:pt x="8072432" y="687919"/>
                  <a:pt x="8058666" y="721153"/>
                  <a:pt x="8034163" y="745655"/>
                </a:cubicBezTo>
                <a:cubicBezTo>
                  <a:pt x="8009660" y="770158"/>
                  <a:pt x="7976427" y="783924"/>
                  <a:pt x="7941775" y="783924"/>
                </a:cubicBezTo>
                <a:lnTo>
                  <a:pt x="130657" y="783924"/>
                </a:lnTo>
                <a:cubicBezTo>
                  <a:pt x="96005" y="783924"/>
                  <a:pt x="62771" y="770158"/>
                  <a:pt x="38269" y="745655"/>
                </a:cubicBezTo>
                <a:cubicBezTo>
                  <a:pt x="13766" y="721152"/>
                  <a:pt x="0" y="687919"/>
                  <a:pt x="1" y="653266"/>
                </a:cubicBezTo>
                <a:cubicBezTo>
                  <a:pt x="1" y="479063"/>
                  <a:pt x="0" y="304860"/>
                  <a:pt x="0" y="130657"/>
                </a:cubicBezTo>
                <a:close/>
              </a:path>
            </a:pathLst>
          </a:custGeom>
        </p:spPr>
        <p:style>
          <a:lnRef idx="3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280203" tIns="129708" rIns="280203" bIns="129708" spcCol="1270" anchor="ctr"/>
          <a:lstStyle/>
          <a:p>
            <a:pPr>
              <a:defRPr/>
            </a:pPr>
            <a:r>
              <a:rPr lang="tr-TR" sz="2400" b="1" dirty="0">
                <a:latin typeface="Times New Roman" pitchFamily="18" charset="0"/>
                <a:cs typeface="Times New Roman" pitchFamily="18" charset="0"/>
              </a:rPr>
              <a:t>Taahhüde dayalı indirim %60’a kadar</a:t>
            </a:r>
          </a:p>
        </p:txBody>
      </p:sp>
      <p:sp>
        <p:nvSpPr>
          <p:cNvPr id="27" name="Curved Right Arrow 26"/>
          <p:cNvSpPr/>
          <p:nvPr/>
        </p:nvSpPr>
        <p:spPr>
          <a:xfrm>
            <a:off x="533400" y="1419225"/>
            <a:ext cx="990600" cy="720725"/>
          </a:xfrm>
          <a:prstGeom prst="curvedRight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>
              <a:solidFill>
                <a:schemeClr val="tx1"/>
              </a:solidFill>
            </a:endParaRPr>
          </a:p>
        </p:txBody>
      </p:sp>
      <p:sp>
        <p:nvSpPr>
          <p:cNvPr id="28" name="Curved Right Arrow 27"/>
          <p:cNvSpPr/>
          <p:nvPr/>
        </p:nvSpPr>
        <p:spPr>
          <a:xfrm>
            <a:off x="533400" y="2332038"/>
            <a:ext cx="990600" cy="720725"/>
          </a:xfrm>
          <a:prstGeom prst="curvedRight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>
              <a:solidFill>
                <a:schemeClr val="tx1"/>
              </a:solidFill>
            </a:endParaRPr>
          </a:p>
        </p:txBody>
      </p:sp>
      <p:sp>
        <p:nvSpPr>
          <p:cNvPr id="29" name="Curved Right Arrow 28"/>
          <p:cNvSpPr/>
          <p:nvPr/>
        </p:nvSpPr>
        <p:spPr>
          <a:xfrm>
            <a:off x="565150" y="3248025"/>
            <a:ext cx="990600" cy="720725"/>
          </a:xfrm>
          <a:prstGeom prst="curvedRight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>
              <a:solidFill>
                <a:schemeClr val="tx1"/>
              </a:solidFill>
            </a:endParaRPr>
          </a:p>
        </p:txBody>
      </p:sp>
      <p:sp>
        <p:nvSpPr>
          <p:cNvPr id="10" name="Curved Right Arrow 9"/>
          <p:cNvSpPr/>
          <p:nvPr/>
        </p:nvSpPr>
        <p:spPr>
          <a:xfrm>
            <a:off x="533400" y="4086225"/>
            <a:ext cx="990600" cy="720725"/>
          </a:xfrm>
          <a:prstGeom prst="curvedRight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>
              <a:solidFill>
                <a:schemeClr val="tx1"/>
              </a:solidFill>
            </a:endParaRPr>
          </a:p>
        </p:txBody>
      </p:sp>
      <p:sp>
        <p:nvSpPr>
          <p:cNvPr id="11" name="Curved Right Arrow 10"/>
          <p:cNvSpPr/>
          <p:nvPr/>
        </p:nvSpPr>
        <p:spPr>
          <a:xfrm>
            <a:off x="533400" y="4924425"/>
            <a:ext cx="990600" cy="720725"/>
          </a:xfrm>
          <a:prstGeom prst="curvedRight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>
              <a:solidFill>
                <a:schemeClr val="tx1"/>
              </a:solidFill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1676400" y="4265613"/>
            <a:ext cx="6924675" cy="611187"/>
          </a:xfrm>
          <a:custGeom>
            <a:avLst/>
            <a:gdLst>
              <a:gd name="connsiteX0" fmla="*/ 0 w 8072432"/>
              <a:gd name="connsiteY0" fmla="*/ 130657 h 783924"/>
              <a:gd name="connsiteX1" fmla="*/ 38269 w 8072432"/>
              <a:gd name="connsiteY1" fmla="*/ 38269 h 783924"/>
              <a:gd name="connsiteX2" fmla="*/ 130658 w 8072432"/>
              <a:gd name="connsiteY2" fmla="*/ 1 h 783924"/>
              <a:gd name="connsiteX3" fmla="*/ 7941775 w 8072432"/>
              <a:gd name="connsiteY3" fmla="*/ 0 h 783924"/>
              <a:gd name="connsiteX4" fmla="*/ 8034163 w 8072432"/>
              <a:gd name="connsiteY4" fmla="*/ 38269 h 783924"/>
              <a:gd name="connsiteX5" fmla="*/ 8072431 w 8072432"/>
              <a:gd name="connsiteY5" fmla="*/ 130658 h 783924"/>
              <a:gd name="connsiteX6" fmla="*/ 8072432 w 8072432"/>
              <a:gd name="connsiteY6" fmla="*/ 653267 h 783924"/>
              <a:gd name="connsiteX7" fmla="*/ 8034163 w 8072432"/>
              <a:gd name="connsiteY7" fmla="*/ 745655 h 783924"/>
              <a:gd name="connsiteX8" fmla="*/ 7941775 w 8072432"/>
              <a:gd name="connsiteY8" fmla="*/ 783924 h 783924"/>
              <a:gd name="connsiteX9" fmla="*/ 130657 w 8072432"/>
              <a:gd name="connsiteY9" fmla="*/ 783924 h 783924"/>
              <a:gd name="connsiteX10" fmla="*/ 38269 w 8072432"/>
              <a:gd name="connsiteY10" fmla="*/ 745655 h 783924"/>
              <a:gd name="connsiteX11" fmla="*/ 1 w 8072432"/>
              <a:gd name="connsiteY11" fmla="*/ 653266 h 783924"/>
              <a:gd name="connsiteX12" fmla="*/ 0 w 8072432"/>
              <a:gd name="connsiteY12" fmla="*/ 130657 h 783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072432" h="783924">
                <a:moveTo>
                  <a:pt x="0" y="130657"/>
                </a:moveTo>
                <a:cubicBezTo>
                  <a:pt x="0" y="96005"/>
                  <a:pt x="13766" y="62771"/>
                  <a:pt x="38269" y="38269"/>
                </a:cubicBezTo>
                <a:cubicBezTo>
                  <a:pt x="62772" y="13766"/>
                  <a:pt x="96005" y="1"/>
                  <a:pt x="130658" y="1"/>
                </a:cubicBezTo>
                <a:lnTo>
                  <a:pt x="7941775" y="0"/>
                </a:lnTo>
                <a:cubicBezTo>
                  <a:pt x="7976427" y="0"/>
                  <a:pt x="8009661" y="13766"/>
                  <a:pt x="8034163" y="38269"/>
                </a:cubicBezTo>
                <a:cubicBezTo>
                  <a:pt x="8058666" y="62772"/>
                  <a:pt x="8072431" y="96005"/>
                  <a:pt x="8072431" y="130658"/>
                </a:cubicBezTo>
                <a:cubicBezTo>
                  <a:pt x="8072431" y="304861"/>
                  <a:pt x="8072432" y="479064"/>
                  <a:pt x="8072432" y="653267"/>
                </a:cubicBezTo>
                <a:cubicBezTo>
                  <a:pt x="8072432" y="687919"/>
                  <a:pt x="8058666" y="721153"/>
                  <a:pt x="8034163" y="745655"/>
                </a:cubicBezTo>
                <a:cubicBezTo>
                  <a:pt x="8009660" y="770158"/>
                  <a:pt x="7976427" y="783924"/>
                  <a:pt x="7941775" y="783924"/>
                </a:cubicBezTo>
                <a:lnTo>
                  <a:pt x="130657" y="783924"/>
                </a:lnTo>
                <a:cubicBezTo>
                  <a:pt x="96005" y="783924"/>
                  <a:pt x="62771" y="770158"/>
                  <a:pt x="38269" y="745655"/>
                </a:cubicBezTo>
                <a:cubicBezTo>
                  <a:pt x="13766" y="721152"/>
                  <a:pt x="0" y="687919"/>
                  <a:pt x="1" y="653266"/>
                </a:cubicBezTo>
                <a:cubicBezTo>
                  <a:pt x="1" y="479063"/>
                  <a:pt x="0" y="304860"/>
                  <a:pt x="0" y="130657"/>
                </a:cubicBezTo>
                <a:close/>
              </a:path>
            </a:pathLst>
          </a:custGeom>
        </p:spPr>
        <p:style>
          <a:lnRef idx="3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280203" tIns="129708" rIns="280203" bIns="129708" spcCol="1270" anchor="ctr"/>
          <a:lstStyle/>
          <a:p>
            <a:pPr>
              <a:defRPr/>
            </a:pPr>
            <a:r>
              <a:rPr lang="tr-TR" sz="2400" b="1" dirty="0">
                <a:latin typeface="Times New Roman" pitchFamily="18" charset="0"/>
                <a:cs typeface="Times New Roman" pitchFamily="18" charset="0"/>
              </a:rPr>
              <a:t>Akreditif/Banka Garantisi indirimi %50</a:t>
            </a:r>
          </a:p>
        </p:txBody>
      </p:sp>
      <p:sp>
        <p:nvSpPr>
          <p:cNvPr id="13" name="Freeform 12"/>
          <p:cNvSpPr/>
          <p:nvPr/>
        </p:nvSpPr>
        <p:spPr>
          <a:xfrm>
            <a:off x="1676400" y="5103813"/>
            <a:ext cx="6924675" cy="611187"/>
          </a:xfrm>
          <a:custGeom>
            <a:avLst/>
            <a:gdLst>
              <a:gd name="connsiteX0" fmla="*/ 0 w 8072432"/>
              <a:gd name="connsiteY0" fmla="*/ 130657 h 783924"/>
              <a:gd name="connsiteX1" fmla="*/ 38269 w 8072432"/>
              <a:gd name="connsiteY1" fmla="*/ 38269 h 783924"/>
              <a:gd name="connsiteX2" fmla="*/ 130658 w 8072432"/>
              <a:gd name="connsiteY2" fmla="*/ 1 h 783924"/>
              <a:gd name="connsiteX3" fmla="*/ 7941775 w 8072432"/>
              <a:gd name="connsiteY3" fmla="*/ 0 h 783924"/>
              <a:gd name="connsiteX4" fmla="*/ 8034163 w 8072432"/>
              <a:gd name="connsiteY4" fmla="*/ 38269 h 783924"/>
              <a:gd name="connsiteX5" fmla="*/ 8072431 w 8072432"/>
              <a:gd name="connsiteY5" fmla="*/ 130658 h 783924"/>
              <a:gd name="connsiteX6" fmla="*/ 8072432 w 8072432"/>
              <a:gd name="connsiteY6" fmla="*/ 653267 h 783924"/>
              <a:gd name="connsiteX7" fmla="*/ 8034163 w 8072432"/>
              <a:gd name="connsiteY7" fmla="*/ 745655 h 783924"/>
              <a:gd name="connsiteX8" fmla="*/ 7941775 w 8072432"/>
              <a:gd name="connsiteY8" fmla="*/ 783924 h 783924"/>
              <a:gd name="connsiteX9" fmla="*/ 130657 w 8072432"/>
              <a:gd name="connsiteY9" fmla="*/ 783924 h 783924"/>
              <a:gd name="connsiteX10" fmla="*/ 38269 w 8072432"/>
              <a:gd name="connsiteY10" fmla="*/ 745655 h 783924"/>
              <a:gd name="connsiteX11" fmla="*/ 1 w 8072432"/>
              <a:gd name="connsiteY11" fmla="*/ 653266 h 783924"/>
              <a:gd name="connsiteX12" fmla="*/ 0 w 8072432"/>
              <a:gd name="connsiteY12" fmla="*/ 130657 h 783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072432" h="783924">
                <a:moveTo>
                  <a:pt x="0" y="130657"/>
                </a:moveTo>
                <a:cubicBezTo>
                  <a:pt x="0" y="96005"/>
                  <a:pt x="13766" y="62771"/>
                  <a:pt x="38269" y="38269"/>
                </a:cubicBezTo>
                <a:cubicBezTo>
                  <a:pt x="62772" y="13766"/>
                  <a:pt x="96005" y="1"/>
                  <a:pt x="130658" y="1"/>
                </a:cubicBezTo>
                <a:lnTo>
                  <a:pt x="7941775" y="0"/>
                </a:lnTo>
                <a:cubicBezTo>
                  <a:pt x="7976427" y="0"/>
                  <a:pt x="8009661" y="13766"/>
                  <a:pt x="8034163" y="38269"/>
                </a:cubicBezTo>
                <a:cubicBezTo>
                  <a:pt x="8058666" y="62772"/>
                  <a:pt x="8072431" y="96005"/>
                  <a:pt x="8072431" y="130658"/>
                </a:cubicBezTo>
                <a:cubicBezTo>
                  <a:pt x="8072431" y="304861"/>
                  <a:pt x="8072432" y="479064"/>
                  <a:pt x="8072432" y="653267"/>
                </a:cubicBezTo>
                <a:cubicBezTo>
                  <a:pt x="8072432" y="687919"/>
                  <a:pt x="8058666" y="721153"/>
                  <a:pt x="8034163" y="745655"/>
                </a:cubicBezTo>
                <a:cubicBezTo>
                  <a:pt x="8009660" y="770158"/>
                  <a:pt x="7976427" y="783924"/>
                  <a:pt x="7941775" y="783924"/>
                </a:cubicBezTo>
                <a:lnTo>
                  <a:pt x="130657" y="783924"/>
                </a:lnTo>
                <a:cubicBezTo>
                  <a:pt x="96005" y="783924"/>
                  <a:pt x="62771" y="770158"/>
                  <a:pt x="38269" y="745655"/>
                </a:cubicBezTo>
                <a:cubicBezTo>
                  <a:pt x="13766" y="721152"/>
                  <a:pt x="0" y="687919"/>
                  <a:pt x="1" y="653266"/>
                </a:cubicBezTo>
                <a:cubicBezTo>
                  <a:pt x="1" y="479063"/>
                  <a:pt x="0" y="304860"/>
                  <a:pt x="0" y="130657"/>
                </a:cubicBezTo>
                <a:close/>
              </a:path>
            </a:pathLst>
          </a:custGeom>
        </p:spPr>
        <p:style>
          <a:lnRef idx="3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280203" tIns="129708" rIns="280203" bIns="129708" spcCol="1270" anchor="ctr"/>
          <a:lstStyle/>
          <a:p>
            <a:pPr>
              <a:defRPr/>
            </a:pPr>
            <a:r>
              <a:rPr lang="tr-TR" sz="2400" b="1" dirty="0">
                <a:latin typeface="Times New Roman" pitchFamily="18" charset="0"/>
                <a:cs typeface="Times New Roman" pitchFamily="18" charset="0"/>
              </a:rPr>
              <a:t>Düşük riskli alıcılılar indirimi %50</a:t>
            </a: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000"/>
                            </p:stCondLst>
                            <p:childTnLst>
                              <p:par>
                                <p:cTn id="36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  <p:set>
                                      <p:cBhvr>
                                        <p:cTn id="3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4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500"/>
                            </p:stCondLst>
                            <p:childTnLst>
                              <p:par>
                                <p:cTn id="4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  <p:set>
                                      <p:cBhvr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5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7000"/>
                            </p:stCondLst>
                            <p:childTnLst>
                              <p:par>
                                <p:cTn id="60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  <p:set>
                                      <p:cBhvr>
                                        <p:cTn id="6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6" grpId="0" animBg="1"/>
      <p:bldP spid="27" grpId="0" animBg="1"/>
      <p:bldP spid="28" grpId="0" animBg="1"/>
      <p:bldP spid="2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26"/>
          <p:cNvSpPr>
            <a:spLocks noGrp="1"/>
          </p:cNvSpPr>
          <p:nvPr>
            <p:ph type="title"/>
          </p:nvPr>
        </p:nvSpPr>
        <p:spPr>
          <a:xfrm>
            <a:off x="457200" y="628650"/>
            <a:ext cx="8229600" cy="819150"/>
          </a:xfrm>
        </p:spPr>
        <p:txBody>
          <a:bodyPr/>
          <a:lstStyle/>
          <a:p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Yurtiçi Kredi Sigortası </a:t>
            </a:r>
            <a:r>
              <a:rPr lang="tr-TR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(Yeni)</a:t>
            </a:r>
          </a:p>
        </p:txBody>
      </p:sp>
      <p:pic>
        <p:nvPicPr>
          <p:cNvPr id="41987" name="Picture 14" descr="20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57600" y="5791200"/>
            <a:ext cx="1800225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Freeform 22"/>
          <p:cNvSpPr/>
          <p:nvPr/>
        </p:nvSpPr>
        <p:spPr>
          <a:xfrm>
            <a:off x="1600200" y="1598613"/>
            <a:ext cx="6924675" cy="611187"/>
          </a:xfrm>
          <a:custGeom>
            <a:avLst/>
            <a:gdLst>
              <a:gd name="connsiteX0" fmla="*/ 0 w 8072432"/>
              <a:gd name="connsiteY0" fmla="*/ 130657 h 783924"/>
              <a:gd name="connsiteX1" fmla="*/ 38269 w 8072432"/>
              <a:gd name="connsiteY1" fmla="*/ 38269 h 783924"/>
              <a:gd name="connsiteX2" fmla="*/ 130658 w 8072432"/>
              <a:gd name="connsiteY2" fmla="*/ 1 h 783924"/>
              <a:gd name="connsiteX3" fmla="*/ 7941775 w 8072432"/>
              <a:gd name="connsiteY3" fmla="*/ 0 h 783924"/>
              <a:gd name="connsiteX4" fmla="*/ 8034163 w 8072432"/>
              <a:gd name="connsiteY4" fmla="*/ 38269 h 783924"/>
              <a:gd name="connsiteX5" fmla="*/ 8072431 w 8072432"/>
              <a:gd name="connsiteY5" fmla="*/ 130658 h 783924"/>
              <a:gd name="connsiteX6" fmla="*/ 8072432 w 8072432"/>
              <a:gd name="connsiteY6" fmla="*/ 653267 h 783924"/>
              <a:gd name="connsiteX7" fmla="*/ 8034163 w 8072432"/>
              <a:gd name="connsiteY7" fmla="*/ 745655 h 783924"/>
              <a:gd name="connsiteX8" fmla="*/ 7941775 w 8072432"/>
              <a:gd name="connsiteY8" fmla="*/ 783924 h 783924"/>
              <a:gd name="connsiteX9" fmla="*/ 130657 w 8072432"/>
              <a:gd name="connsiteY9" fmla="*/ 783924 h 783924"/>
              <a:gd name="connsiteX10" fmla="*/ 38269 w 8072432"/>
              <a:gd name="connsiteY10" fmla="*/ 745655 h 783924"/>
              <a:gd name="connsiteX11" fmla="*/ 1 w 8072432"/>
              <a:gd name="connsiteY11" fmla="*/ 653266 h 783924"/>
              <a:gd name="connsiteX12" fmla="*/ 0 w 8072432"/>
              <a:gd name="connsiteY12" fmla="*/ 130657 h 783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072432" h="783924">
                <a:moveTo>
                  <a:pt x="0" y="130657"/>
                </a:moveTo>
                <a:cubicBezTo>
                  <a:pt x="0" y="96005"/>
                  <a:pt x="13766" y="62771"/>
                  <a:pt x="38269" y="38269"/>
                </a:cubicBezTo>
                <a:cubicBezTo>
                  <a:pt x="62772" y="13766"/>
                  <a:pt x="96005" y="1"/>
                  <a:pt x="130658" y="1"/>
                </a:cubicBezTo>
                <a:lnTo>
                  <a:pt x="7941775" y="0"/>
                </a:lnTo>
                <a:cubicBezTo>
                  <a:pt x="7976427" y="0"/>
                  <a:pt x="8009661" y="13766"/>
                  <a:pt x="8034163" y="38269"/>
                </a:cubicBezTo>
                <a:cubicBezTo>
                  <a:pt x="8058666" y="62772"/>
                  <a:pt x="8072431" y="96005"/>
                  <a:pt x="8072431" y="130658"/>
                </a:cubicBezTo>
                <a:cubicBezTo>
                  <a:pt x="8072431" y="304861"/>
                  <a:pt x="8072432" y="479064"/>
                  <a:pt x="8072432" y="653267"/>
                </a:cubicBezTo>
                <a:cubicBezTo>
                  <a:pt x="8072432" y="687919"/>
                  <a:pt x="8058666" y="721153"/>
                  <a:pt x="8034163" y="745655"/>
                </a:cubicBezTo>
                <a:cubicBezTo>
                  <a:pt x="8009660" y="770158"/>
                  <a:pt x="7976427" y="783924"/>
                  <a:pt x="7941775" y="783924"/>
                </a:cubicBezTo>
                <a:lnTo>
                  <a:pt x="130657" y="783924"/>
                </a:lnTo>
                <a:cubicBezTo>
                  <a:pt x="96005" y="783924"/>
                  <a:pt x="62771" y="770158"/>
                  <a:pt x="38269" y="745655"/>
                </a:cubicBezTo>
                <a:cubicBezTo>
                  <a:pt x="13766" y="721152"/>
                  <a:pt x="0" y="687919"/>
                  <a:pt x="1" y="653266"/>
                </a:cubicBezTo>
                <a:cubicBezTo>
                  <a:pt x="1" y="479063"/>
                  <a:pt x="0" y="304860"/>
                  <a:pt x="0" y="130657"/>
                </a:cubicBezTo>
                <a:close/>
              </a:path>
            </a:pathLst>
          </a:custGeom>
        </p:spPr>
        <p:style>
          <a:lnRef idx="3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280203" tIns="129708" rIns="280203" bIns="129708" spcCol="1270" anchor="ctr"/>
          <a:lstStyle/>
          <a:p>
            <a:pPr>
              <a:defRPr/>
            </a:pPr>
            <a:r>
              <a:rPr lang="tr-TR" sz="2400" b="1" dirty="0">
                <a:latin typeface="Times New Roman" pitchFamily="18" charset="0"/>
                <a:cs typeface="Times New Roman" pitchFamily="18" charset="0"/>
              </a:rPr>
              <a:t>İhracatçı firmalara yönelik </a:t>
            </a:r>
          </a:p>
        </p:txBody>
      </p:sp>
      <p:sp>
        <p:nvSpPr>
          <p:cNvPr id="24" name="Freeform 23"/>
          <p:cNvSpPr/>
          <p:nvPr/>
        </p:nvSpPr>
        <p:spPr>
          <a:xfrm>
            <a:off x="1676400" y="2513013"/>
            <a:ext cx="6924675" cy="611187"/>
          </a:xfrm>
          <a:custGeom>
            <a:avLst/>
            <a:gdLst>
              <a:gd name="connsiteX0" fmla="*/ 0 w 8072432"/>
              <a:gd name="connsiteY0" fmla="*/ 130657 h 783924"/>
              <a:gd name="connsiteX1" fmla="*/ 38269 w 8072432"/>
              <a:gd name="connsiteY1" fmla="*/ 38269 h 783924"/>
              <a:gd name="connsiteX2" fmla="*/ 130658 w 8072432"/>
              <a:gd name="connsiteY2" fmla="*/ 1 h 783924"/>
              <a:gd name="connsiteX3" fmla="*/ 7941775 w 8072432"/>
              <a:gd name="connsiteY3" fmla="*/ 0 h 783924"/>
              <a:gd name="connsiteX4" fmla="*/ 8034163 w 8072432"/>
              <a:gd name="connsiteY4" fmla="*/ 38269 h 783924"/>
              <a:gd name="connsiteX5" fmla="*/ 8072431 w 8072432"/>
              <a:gd name="connsiteY5" fmla="*/ 130658 h 783924"/>
              <a:gd name="connsiteX6" fmla="*/ 8072432 w 8072432"/>
              <a:gd name="connsiteY6" fmla="*/ 653267 h 783924"/>
              <a:gd name="connsiteX7" fmla="*/ 8034163 w 8072432"/>
              <a:gd name="connsiteY7" fmla="*/ 745655 h 783924"/>
              <a:gd name="connsiteX8" fmla="*/ 7941775 w 8072432"/>
              <a:gd name="connsiteY8" fmla="*/ 783924 h 783924"/>
              <a:gd name="connsiteX9" fmla="*/ 130657 w 8072432"/>
              <a:gd name="connsiteY9" fmla="*/ 783924 h 783924"/>
              <a:gd name="connsiteX10" fmla="*/ 38269 w 8072432"/>
              <a:gd name="connsiteY10" fmla="*/ 745655 h 783924"/>
              <a:gd name="connsiteX11" fmla="*/ 1 w 8072432"/>
              <a:gd name="connsiteY11" fmla="*/ 653266 h 783924"/>
              <a:gd name="connsiteX12" fmla="*/ 0 w 8072432"/>
              <a:gd name="connsiteY12" fmla="*/ 130657 h 783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072432" h="783924">
                <a:moveTo>
                  <a:pt x="0" y="130657"/>
                </a:moveTo>
                <a:cubicBezTo>
                  <a:pt x="0" y="96005"/>
                  <a:pt x="13766" y="62771"/>
                  <a:pt x="38269" y="38269"/>
                </a:cubicBezTo>
                <a:cubicBezTo>
                  <a:pt x="62772" y="13766"/>
                  <a:pt x="96005" y="1"/>
                  <a:pt x="130658" y="1"/>
                </a:cubicBezTo>
                <a:lnTo>
                  <a:pt x="7941775" y="0"/>
                </a:lnTo>
                <a:cubicBezTo>
                  <a:pt x="7976427" y="0"/>
                  <a:pt x="8009661" y="13766"/>
                  <a:pt x="8034163" y="38269"/>
                </a:cubicBezTo>
                <a:cubicBezTo>
                  <a:pt x="8058666" y="62772"/>
                  <a:pt x="8072431" y="96005"/>
                  <a:pt x="8072431" y="130658"/>
                </a:cubicBezTo>
                <a:cubicBezTo>
                  <a:pt x="8072431" y="304861"/>
                  <a:pt x="8072432" y="479064"/>
                  <a:pt x="8072432" y="653267"/>
                </a:cubicBezTo>
                <a:cubicBezTo>
                  <a:pt x="8072432" y="687919"/>
                  <a:pt x="8058666" y="721153"/>
                  <a:pt x="8034163" y="745655"/>
                </a:cubicBezTo>
                <a:cubicBezTo>
                  <a:pt x="8009660" y="770158"/>
                  <a:pt x="7976427" y="783924"/>
                  <a:pt x="7941775" y="783924"/>
                </a:cubicBezTo>
                <a:lnTo>
                  <a:pt x="130657" y="783924"/>
                </a:lnTo>
                <a:cubicBezTo>
                  <a:pt x="96005" y="783924"/>
                  <a:pt x="62771" y="770158"/>
                  <a:pt x="38269" y="745655"/>
                </a:cubicBezTo>
                <a:cubicBezTo>
                  <a:pt x="13766" y="721152"/>
                  <a:pt x="0" y="687919"/>
                  <a:pt x="1" y="653266"/>
                </a:cubicBezTo>
                <a:cubicBezTo>
                  <a:pt x="1" y="479063"/>
                  <a:pt x="0" y="304860"/>
                  <a:pt x="0" y="130657"/>
                </a:cubicBezTo>
                <a:close/>
              </a:path>
            </a:pathLst>
          </a:custGeom>
        </p:spPr>
        <p:style>
          <a:lnRef idx="3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280203" tIns="129708" rIns="280203" bIns="129708" spcCol="1270" anchor="ctr"/>
          <a:lstStyle/>
          <a:p>
            <a:pPr>
              <a:defRPr/>
            </a:pPr>
            <a:r>
              <a:rPr lang="tr-TR" sz="2400" b="1" dirty="0">
                <a:latin typeface="Times New Roman" pitchFamily="18" charset="0"/>
                <a:cs typeface="Times New Roman" pitchFamily="18" charset="0"/>
              </a:rPr>
              <a:t>Ticari risklere karşı sigorta hizmeti</a:t>
            </a:r>
          </a:p>
        </p:txBody>
      </p:sp>
      <p:sp>
        <p:nvSpPr>
          <p:cNvPr id="26" name="Freeform 25"/>
          <p:cNvSpPr/>
          <p:nvPr/>
        </p:nvSpPr>
        <p:spPr>
          <a:xfrm>
            <a:off x="1676400" y="3427413"/>
            <a:ext cx="6924675" cy="611187"/>
          </a:xfrm>
          <a:custGeom>
            <a:avLst/>
            <a:gdLst>
              <a:gd name="connsiteX0" fmla="*/ 0 w 8072432"/>
              <a:gd name="connsiteY0" fmla="*/ 130657 h 783924"/>
              <a:gd name="connsiteX1" fmla="*/ 38269 w 8072432"/>
              <a:gd name="connsiteY1" fmla="*/ 38269 h 783924"/>
              <a:gd name="connsiteX2" fmla="*/ 130658 w 8072432"/>
              <a:gd name="connsiteY2" fmla="*/ 1 h 783924"/>
              <a:gd name="connsiteX3" fmla="*/ 7941775 w 8072432"/>
              <a:gd name="connsiteY3" fmla="*/ 0 h 783924"/>
              <a:gd name="connsiteX4" fmla="*/ 8034163 w 8072432"/>
              <a:gd name="connsiteY4" fmla="*/ 38269 h 783924"/>
              <a:gd name="connsiteX5" fmla="*/ 8072431 w 8072432"/>
              <a:gd name="connsiteY5" fmla="*/ 130658 h 783924"/>
              <a:gd name="connsiteX6" fmla="*/ 8072432 w 8072432"/>
              <a:gd name="connsiteY6" fmla="*/ 653267 h 783924"/>
              <a:gd name="connsiteX7" fmla="*/ 8034163 w 8072432"/>
              <a:gd name="connsiteY7" fmla="*/ 745655 h 783924"/>
              <a:gd name="connsiteX8" fmla="*/ 7941775 w 8072432"/>
              <a:gd name="connsiteY8" fmla="*/ 783924 h 783924"/>
              <a:gd name="connsiteX9" fmla="*/ 130657 w 8072432"/>
              <a:gd name="connsiteY9" fmla="*/ 783924 h 783924"/>
              <a:gd name="connsiteX10" fmla="*/ 38269 w 8072432"/>
              <a:gd name="connsiteY10" fmla="*/ 745655 h 783924"/>
              <a:gd name="connsiteX11" fmla="*/ 1 w 8072432"/>
              <a:gd name="connsiteY11" fmla="*/ 653266 h 783924"/>
              <a:gd name="connsiteX12" fmla="*/ 0 w 8072432"/>
              <a:gd name="connsiteY12" fmla="*/ 130657 h 783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072432" h="783924">
                <a:moveTo>
                  <a:pt x="0" y="130657"/>
                </a:moveTo>
                <a:cubicBezTo>
                  <a:pt x="0" y="96005"/>
                  <a:pt x="13766" y="62771"/>
                  <a:pt x="38269" y="38269"/>
                </a:cubicBezTo>
                <a:cubicBezTo>
                  <a:pt x="62772" y="13766"/>
                  <a:pt x="96005" y="1"/>
                  <a:pt x="130658" y="1"/>
                </a:cubicBezTo>
                <a:lnTo>
                  <a:pt x="7941775" y="0"/>
                </a:lnTo>
                <a:cubicBezTo>
                  <a:pt x="7976427" y="0"/>
                  <a:pt x="8009661" y="13766"/>
                  <a:pt x="8034163" y="38269"/>
                </a:cubicBezTo>
                <a:cubicBezTo>
                  <a:pt x="8058666" y="62772"/>
                  <a:pt x="8072431" y="96005"/>
                  <a:pt x="8072431" y="130658"/>
                </a:cubicBezTo>
                <a:cubicBezTo>
                  <a:pt x="8072431" y="304861"/>
                  <a:pt x="8072432" y="479064"/>
                  <a:pt x="8072432" y="653267"/>
                </a:cubicBezTo>
                <a:cubicBezTo>
                  <a:pt x="8072432" y="687919"/>
                  <a:pt x="8058666" y="721153"/>
                  <a:pt x="8034163" y="745655"/>
                </a:cubicBezTo>
                <a:cubicBezTo>
                  <a:pt x="8009660" y="770158"/>
                  <a:pt x="7976427" y="783924"/>
                  <a:pt x="7941775" y="783924"/>
                </a:cubicBezTo>
                <a:lnTo>
                  <a:pt x="130657" y="783924"/>
                </a:lnTo>
                <a:cubicBezTo>
                  <a:pt x="96005" y="783924"/>
                  <a:pt x="62771" y="770158"/>
                  <a:pt x="38269" y="745655"/>
                </a:cubicBezTo>
                <a:cubicBezTo>
                  <a:pt x="13766" y="721152"/>
                  <a:pt x="0" y="687919"/>
                  <a:pt x="1" y="653266"/>
                </a:cubicBezTo>
                <a:cubicBezTo>
                  <a:pt x="1" y="479063"/>
                  <a:pt x="0" y="304860"/>
                  <a:pt x="0" y="130657"/>
                </a:cubicBezTo>
                <a:close/>
              </a:path>
            </a:pathLst>
          </a:custGeom>
        </p:spPr>
        <p:style>
          <a:lnRef idx="3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280203" tIns="129708" rIns="280203" bIns="129708" spcCol="1270" anchor="ctr"/>
          <a:lstStyle/>
          <a:p>
            <a:pPr>
              <a:defRPr/>
            </a:pPr>
            <a:r>
              <a:rPr lang="tr-TR" sz="2400" b="1" u="sng" dirty="0">
                <a:latin typeface="Times New Roman" pitchFamily="18" charset="0"/>
                <a:cs typeface="Times New Roman" pitchFamily="18" charset="0"/>
              </a:rPr>
              <a:t>Yurt içi alacakların</a:t>
            </a:r>
            <a:r>
              <a:rPr lang="tr-TR" sz="2400" b="1" dirty="0">
                <a:latin typeface="Times New Roman" pitchFamily="18" charset="0"/>
                <a:cs typeface="Times New Roman" pitchFamily="18" charset="0"/>
              </a:rPr>
              <a:t> teminat altına alınması</a:t>
            </a:r>
          </a:p>
        </p:txBody>
      </p:sp>
      <p:sp>
        <p:nvSpPr>
          <p:cNvPr id="27" name="Curved Right Arrow 26"/>
          <p:cNvSpPr/>
          <p:nvPr/>
        </p:nvSpPr>
        <p:spPr>
          <a:xfrm>
            <a:off x="533400" y="1419225"/>
            <a:ext cx="990600" cy="720725"/>
          </a:xfrm>
          <a:prstGeom prst="curvedRight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>
              <a:solidFill>
                <a:schemeClr val="tx1"/>
              </a:solidFill>
            </a:endParaRPr>
          </a:p>
        </p:txBody>
      </p:sp>
      <p:sp>
        <p:nvSpPr>
          <p:cNvPr id="28" name="Curved Right Arrow 27"/>
          <p:cNvSpPr/>
          <p:nvPr/>
        </p:nvSpPr>
        <p:spPr>
          <a:xfrm>
            <a:off x="533400" y="2332038"/>
            <a:ext cx="990600" cy="720725"/>
          </a:xfrm>
          <a:prstGeom prst="curvedRight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>
              <a:solidFill>
                <a:schemeClr val="tx1"/>
              </a:solidFill>
            </a:endParaRPr>
          </a:p>
        </p:txBody>
      </p:sp>
      <p:sp>
        <p:nvSpPr>
          <p:cNvPr id="29" name="Curved Right Arrow 28"/>
          <p:cNvSpPr/>
          <p:nvPr/>
        </p:nvSpPr>
        <p:spPr>
          <a:xfrm>
            <a:off x="565150" y="3248025"/>
            <a:ext cx="990600" cy="720725"/>
          </a:xfrm>
          <a:prstGeom prst="curvedRight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>
              <a:solidFill>
                <a:schemeClr val="tx1"/>
              </a:solidFill>
            </a:endParaRPr>
          </a:p>
        </p:txBody>
      </p:sp>
      <p:sp>
        <p:nvSpPr>
          <p:cNvPr id="10" name="Curved Right Arrow 9"/>
          <p:cNvSpPr/>
          <p:nvPr/>
        </p:nvSpPr>
        <p:spPr>
          <a:xfrm>
            <a:off x="533400" y="4086225"/>
            <a:ext cx="990600" cy="720725"/>
          </a:xfrm>
          <a:prstGeom prst="curvedRight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>
              <a:solidFill>
                <a:schemeClr val="tx1"/>
              </a:solidFill>
            </a:endParaRPr>
          </a:p>
        </p:txBody>
      </p:sp>
      <p:sp>
        <p:nvSpPr>
          <p:cNvPr id="11" name="Curved Right Arrow 10"/>
          <p:cNvSpPr/>
          <p:nvPr/>
        </p:nvSpPr>
        <p:spPr>
          <a:xfrm>
            <a:off x="533400" y="4924425"/>
            <a:ext cx="990600" cy="720725"/>
          </a:xfrm>
          <a:prstGeom prst="curvedRight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>
              <a:solidFill>
                <a:schemeClr val="tx1"/>
              </a:solidFill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1676400" y="4265613"/>
            <a:ext cx="6924675" cy="611187"/>
          </a:xfrm>
          <a:custGeom>
            <a:avLst/>
            <a:gdLst>
              <a:gd name="connsiteX0" fmla="*/ 0 w 8072432"/>
              <a:gd name="connsiteY0" fmla="*/ 130657 h 783924"/>
              <a:gd name="connsiteX1" fmla="*/ 38269 w 8072432"/>
              <a:gd name="connsiteY1" fmla="*/ 38269 h 783924"/>
              <a:gd name="connsiteX2" fmla="*/ 130658 w 8072432"/>
              <a:gd name="connsiteY2" fmla="*/ 1 h 783924"/>
              <a:gd name="connsiteX3" fmla="*/ 7941775 w 8072432"/>
              <a:gd name="connsiteY3" fmla="*/ 0 h 783924"/>
              <a:gd name="connsiteX4" fmla="*/ 8034163 w 8072432"/>
              <a:gd name="connsiteY4" fmla="*/ 38269 h 783924"/>
              <a:gd name="connsiteX5" fmla="*/ 8072431 w 8072432"/>
              <a:gd name="connsiteY5" fmla="*/ 130658 h 783924"/>
              <a:gd name="connsiteX6" fmla="*/ 8072432 w 8072432"/>
              <a:gd name="connsiteY6" fmla="*/ 653267 h 783924"/>
              <a:gd name="connsiteX7" fmla="*/ 8034163 w 8072432"/>
              <a:gd name="connsiteY7" fmla="*/ 745655 h 783924"/>
              <a:gd name="connsiteX8" fmla="*/ 7941775 w 8072432"/>
              <a:gd name="connsiteY8" fmla="*/ 783924 h 783924"/>
              <a:gd name="connsiteX9" fmla="*/ 130657 w 8072432"/>
              <a:gd name="connsiteY9" fmla="*/ 783924 h 783924"/>
              <a:gd name="connsiteX10" fmla="*/ 38269 w 8072432"/>
              <a:gd name="connsiteY10" fmla="*/ 745655 h 783924"/>
              <a:gd name="connsiteX11" fmla="*/ 1 w 8072432"/>
              <a:gd name="connsiteY11" fmla="*/ 653266 h 783924"/>
              <a:gd name="connsiteX12" fmla="*/ 0 w 8072432"/>
              <a:gd name="connsiteY12" fmla="*/ 130657 h 783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072432" h="783924">
                <a:moveTo>
                  <a:pt x="0" y="130657"/>
                </a:moveTo>
                <a:cubicBezTo>
                  <a:pt x="0" y="96005"/>
                  <a:pt x="13766" y="62771"/>
                  <a:pt x="38269" y="38269"/>
                </a:cubicBezTo>
                <a:cubicBezTo>
                  <a:pt x="62772" y="13766"/>
                  <a:pt x="96005" y="1"/>
                  <a:pt x="130658" y="1"/>
                </a:cubicBezTo>
                <a:lnTo>
                  <a:pt x="7941775" y="0"/>
                </a:lnTo>
                <a:cubicBezTo>
                  <a:pt x="7976427" y="0"/>
                  <a:pt x="8009661" y="13766"/>
                  <a:pt x="8034163" y="38269"/>
                </a:cubicBezTo>
                <a:cubicBezTo>
                  <a:pt x="8058666" y="62772"/>
                  <a:pt x="8072431" y="96005"/>
                  <a:pt x="8072431" y="130658"/>
                </a:cubicBezTo>
                <a:cubicBezTo>
                  <a:pt x="8072431" y="304861"/>
                  <a:pt x="8072432" y="479064"/>
                  <a:pt x="8072432" y="653267"/>
                </a:cubicBezTo>
                <a:cubicBezTo>
                  <a:pt x="8072432" y="687919"/>
                  <a:pt x="8058666" y="721153"/>
                  <a:pt x="8034163" y="745655"/>
                </a:cubicBezTo>
                <a:cubicBezTo>
                  <a:pt x="8009660" y="770158"/>
                  <a:pt x="7976427" y="783924"/>
                  <a:pt x="7941775" y="783924"/>
                </a:cubicBezTo>
                <a:lnTo>
                  <a:pt x="130657" y="783924"/>
                </a:lnTo>
                <a:cubicBezTo>
                  <a:pt x="96005" y="783924"/>
                  <a:pt x="62771" y="770158"/>
                  <a:pt x="38269" y="745655"/>
                </a:cubicBezTo>
                <a:cubicBezTo>
                  <a:pt x="13766" y="721152"/>
                  <a:pt x="0" y="687919"/>
                  <a:pt x="1" y="653266"/>
                </a:cubicBezTo>
                <a:cubicBezTo>
                  <a:pt x="1" y="479063"/>
                  <a:pt x="0" y="304860"/>
                  <a:pt x="0" y="130657"/>
                </a:cubicBezTo>
                <a:close/>
              </a:path>
            </a:pathLst>
          </a:custGeom>
        </p:spPr>
        <p:style>
          <a:lnRef idx="3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280203" tIns="129708" rIns="280203" bIns="129708" spcCol="1270" anchor="ctr"/>
          <a:lstStyle/>
          <a:p>
            <a:pPr>
              <a:defRPr/>
            </a:pPr>
            <a:r>
              <a:rPr lang="tr-TR" sz="2400" b="1" dirty="0">
                <a:latin typeface="Times New Roman" pitchFamily="18" charset="0"/>
                <a:cs typeface="Times New Roman" pitchFamily="18" charset="0"/>
              </a:rPr>
              <a:t>Yurt içindeki alıcılarla ilgili risk analizi </a:t>
            </a:r>
          </a:p>
        </p:txBody>
      </p:sp>
      <p:sp>
        <p:nvSpPr>
          <p:cNvPr id="13" name="Freeform 12"/>
          <p:cNvSpPr/>
          <p:nvPr/>
        </p:nvSpPr>
        <p:spPr>
          <a:xfrm>
            <a:off x="1676400" y="5103813"/>
            <a:ext cx="6924675" cy="611187"/>
          </a:xfrm>
          <a:custGeom>
            <a:avLst/>
            <a:gdLst>
              <a:gd name="connsiteX0" fmla="*/ 0 w 8072432"/>
              <a:gd name="connsiteY0" fmla="*/ 130657 h 783924"/>
              <a:gd name="connsiteX1" fmla="*/ 38269 w 8072432"/>
              <a:gd name="connsiteY1" fmla="*/ 38269 h 783924"/>
              <a:gd name="connsiteX2" fmla="*/ 130658 w 8072432"/>
              <a:gd name="connsiteY2" fmla="*/ 1 h 783924"/>
              <a:gd name="connsiteX3" fmla="*/ 7941775 w 8072432"/>
              <a:gd name="connsiteY3" fmla="*/ 0 h 783924"/>
              <a:gd name="connsiteX4" fmla="*/ 8034163 w 8072432"/>
              <a:gd name="connsiteY4" fmla="*/ 38269 h 783924"/>
              <a:gd name="connsiteX5" fmla="*/ 8072431 w 8072432"/>
              <a:gd name="connsiteY5" fmla="*/ 130658 h 783924"/>
              <a:gd name="connsiteX6" fmla="*/ 8072432 w 8072432"/>
              <a:gd name="connsiteY6" fmla="*/ 653267 h 783924"/>
              <a:gd name="connsiteX7" fmla="*/ 8034163 w 8072432"/>
              <a:gd name="connsiteY7" fmla="*/ 745655 h 783924"/>
              <a:gd name="connsiteX8" fmla="*/ 7941775 w 8072432"/>
              <a:gd name="connsiteY8" fmla="*/ 783924 h 783924"/>
              <a:gd name="connsiteX9" fmla="*/ 130657 w 8072432"/>
              <a:gd name="connsiteY9" fmla="*/ 783924 h 783924"/>
              <a:gd name="connsiteX10" fmla="*/ 38269 w 8072432"/>
              <a:gd name="connsiteY10" fmla="*/ 745655 h 783924"/>
              <a:gd name="connsiteX11" fmla="*/ 1 w 8072432"/>
              <a:gd name="connsiteY11" fmla="*/ 653266 h 783924"/>
              <a:gd name="connsiteX12" fmla="*/ 0 w 8072432"/>
              <a:gd name="connsiteY12" fmla="*/ 130657 h 783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072432" h="783924">
                <a:moveTo>
                  <a:pt x="0" y="130657"/>
                </a:moveTo>
                <a:cubicBezTo>
                  <a:pt x="0" y="96005"/>
                  <a:pt x="13766" y="62771"/>
                  <a:pt x="38269" y="38269"/>
                </a:cubicBezTo>
                <a:cubicBezTo>
                  <a:pt x="62772" y="13766"/>
                  <a:pt x="96005" y="1"/>
                  <a:pt x="130658" y="1"/>
                </a:cubicBezTo>
                <a:lnTo>
                  <a:pt x="7941775" y="0"/>
                </a:lnTo>
                <a:cubicBezTo>
                  <a:pt x="7976427" y="0"/>
                  <a:pt x="8009661" y="13766"/>
                  <a:pt x="8034163" y="38269"/>
                </a:cubicBezTo>
                <a:cubicBezTo>
                  <a:pt x="8058666" y="62772"/>
                  <a:pt x="8072431" y="96005"/>
                  <a:pt x="8072431" y="130658"/>
                </a:cubicBezTo>
                <a:cubicBezTo>
                  <a:pt x="8072431" y="304861"/>
                  <a:pt x="8072432" y="479064"/>
                  <a:pt x="8072432" y="653267"/>
                </a:cubicBezTo>
                <a:cubicBezTo>
                  <a:pt x="8072432" y="687919"/>
                  <a:pt x="8058666" y="721153"/>
                  <a:pt x="8034163" y="745655"/>
                </a:cubicBezTo>
                <a:cubicBezTo>
                  <a:pt x="8009660" y="770158"/>
                  <a:pt x="7976427" y="783924"/>
                  <a:pt x="7941775" y="783924"/>
                </a:cubicBezTo>
                <a:lnTo>
                  <a:pt x="130657" y="783924"/>
                </a:lnTo>
                <a:cubicBezTo>
                  <a:pt x="96005" y="783924"/>
                  <a:pt x="62771" y="770158"/>
                  <a:pt x="38269" y="745655"/>
                </a:cubicBezTo>
                <a:cubicBezTo>
                  <a:pt x="13766" y="721152"/>
                  <a:pt x="0" y="687919"/>
                  <a:pt x="1" y="653266"/>
                </a:cubicBezTo>
                <a:cubicBezTo>
                  <a:pt x="1" y="479063"/>
                  <a:pt x="0" y="304860"/>
                  <a:pt x="0" y="130657"/>
                </a:cubicBezTo>
                <a:close/>
              </a:path>
            </a:pathLst>
          </a:custGeom>
        </p:spPr>
        <p:style>
          <a:lnRef idx="3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280203" tIns="129708" rIns="280203" bIns="129708" spcCol="1270" anchor="ctr"/>
          <a:lstStyle/>
          <a:p>
            <a:pPr>
              <a:defRPr/>
            </a:pPr>
            <a:r>
              <a:rPr lang="tr-TR" sz="2400" b="1" dirty="0">
                <a:latin typeface="Times New Roman" pitchFamily="18" charset="0"/>
                <a:cs typeface="Times New Roman" pitchFamily="18" charset="0"/>
              </a:rPr>
              <a:t>Azami </a:t>
            </a:r>
            <a:r>
              <a:rPr lang="tr-T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%90  </a:t>
            </a:r>
            <a:r>
              <a:rPr lang="tr-TR" sz="2400" b="1" dirty="0">
                <a:latin typeface="Times New Roman" pitchFamily="18" charset="0"/>
                <a:cs typeface="Times New Roman" pitchFamily="18" charset="0"/>
              </a:rPr>
              <a:t>zarar tazmin oranı</a:t>
            </a: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000"/>
                            </p:stCondLst>
                            <p:childTnLst>
                              <p:par>
                                <p:cTn id="36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  <p:set>
                                      <p:cBhvr>
                                        <p:cTn id="3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4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500"/>
                            </p:stCondLst>
                            <p:childTnLst>
                              <p:par>
                                <p:cTn id="4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  <p:set>
                                      <p:cBhvr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5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7000"/>
                            </p:stCondLst>
                            <p:childTnLst>
                              <p:par>
                                <p:cTn id="60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  <p:set>
                                      <p:cBhvr>
                                        <p:cTn id="6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6" grpId="0" animBg="1"/>
      <p:bldP spid="27" grpId="0" animBg="1"/>
      <p:bldP spid="28" grpId="0" animBg="1"/>
      <p:bldP spid="2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14" descr="20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57600" y="5791200"/>
            <a:ext cx="1800225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Circular Arrow 12"/>
          <p:cNvSpPr/>
          <p:nvPr/>
        </p:nvSpPr>
        <p:spPr>
          <a:xfrm>
            <a:off x="747713" y="1663700"/>
            <a:ext cx="2143125" cy="2143125"/>
          </a:xfrm>
          <a:prstGeom prst="circularArrow">
            <a:avLst>
              <a:gd name="adj1" fmla="val 10980"/>
              <a:gd name="adj2" fmla="val 1142322"/>
              <a:gd name="adj3" fmla="val 4500000"/>
              <a:gd name="adj4" fmla="val 10800000"/>
              <a:gd name="adj5" fmla="val 12500"/>
            </a:avLst>
          </a:prstGeom>
          <a:solidFill>
            <a:schemeClr val="accent2">
              <a:lumMod val="75000"/>
            </a:schemeClr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4" name="Freeform 13"/>
          <p:cNvSpPr/>
          <p:nvPr/>
        </p:nvSpPr>
        <p:spPr>
          <a:xfrm>
            <a:off x="2895600" y="2286000"/>
            <a:ext cx="5867400" cy="857250"/>
          </a:xfrm>
          <a:custGeom>
            <a:avLst/>
            <a:gdLst>
              <a:gd name="connsiteX0" fmla="*/ 0 w 1286045"/>
              <a:gd name="connsiteY0" fmla="*/ 0 h 857672"/>
              <a:gd name="connsiteX1" fmla="*/ 1286045 w 1286045"/>
              <a:gd name="connsiteY1" fmla="*/ 0 h 857672"/>
              <a:gd name="connsiteX2" fmla="*/ 1286045 w 1286045"/>
              <a:gd name="connsiteY2" fmla="*/ 857672 h 857672"/>
              <a:gd name="connsiteX3" fmla="*/ 0 w 1286045"/>
              <a:gd name="connsiteY3" fmla="*/ 857672 h 857672"/>
              <a:gd name="connsiteX4" fmla="*/ 0 w 1286045"/>
              <a:gd name="connsiteY4" fmla="*/ 0 h 857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6045" h="857672">
                <a:moveTo>
                  <a:pt x="0" y="0"/>
                </a:moveTo>
                <a:lnTo>
                  <a:pt x="1286045" y="0"/>
                </a:lnTo>
                <a:lnTo>
                  <a:pt x="1286045" y="857672"/>
                </a:lnTo>
                <a:lnTo>
                  <a:pt x="0" y="857672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8890" tIns="8890" rIns="8890" bIns="8890" spcCol="1270" anchor="ctr"/>
          <a:lstStyle/>
          <a:p>
            <a:pPr marL="57150" lvl="1" indent="-57150" defTabSz="488950">
              <a:lnSpc>
                <a:spcPct val="90000"/>
              </a:lnSpc>
              <a:defRPr/>
            </a:pPr>
            <a:r>
              <a:rPr lang="tr-TR" sz="2200" b="1" dirty="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Times New Roman" pitchFamily="18" charset="0"/>
                <a:cs typeface="Times New Roman" pitchFamily="18" charset="0"/>
              </a:rPr>
              <a:t>Ticari ve politik risklere karşı tahsilat güvencesi</a:t>
            </a:r>
            <a:endParaRPr lang="en-US" sz="2200" b="1" dirty="0">
              <a:solidFill>
                <a:schemeClr val="dk1">
                  <a:hueOff val="0"/>
                  <a:satOff val="0"/>
                  <a:lumOff val="0"/>
                  <a:alphaOff val="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Freeform 14"/>
          <p:cNvSpPr/>
          <p:nvPr/>
        </p:nvSpPr>
        <p:spPr>
          <a:xfrm>
            <a:off x="1201738" y="2419350"/>
            <a:ext cx="1192212" cy="595313"/>
          </a:xfrm>
          <a:custGeom>
            <a:avLst/>
            <a:gdLst>
              <a:gd name="connsiteX0" fmla="*/ 0 w 1191051"/>
              <a:gd name="connsiteY0" fmla="*/ 0 h 595383"/>
              <a:gd name="connsiteX1" fmla="*/ 1191051 w 1191051"/>
              <a:gd name="connsiteY1" fmla="*/ 0 h 595383"/>
              <a:gd name="connsiteX2" fmla="*/ 1191051 w 1191051"/>
              <a:gd name="connsiteY2" fmla="*/ 595383 h 595383"/>
              <a:gd name="connsiteX3" fmla="*/ 0 w 1191051"/>
              <a:gd name="connsiteY3" fmla="*/ 595383 h 595383"/>
              <a:gd name="connsiteX4" fmla="*/ 0 w 1191051"/>
              <a:gd name="connsiteY4" fmla="*/ 0 h 5953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91051" h="595383">
                <a:moveTo>
                  <a:pt x="0" y="0"/>
                </a:moveTo>
                <a:lnTo>
                  <a:pt x="1191051" y="0"/>
                </a:lnTo>
                <a:lnTo>
                  <a:pt x="1191051" y="595383"/>
                </a:lnTo>
                <a:lnTo>
                  <a:pt x="0" y="595383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10795" tIns="10795" rIns="10795" bIns="10795" spcCol="1270" anchor="ctr"/>
          <a:lstStyle/>
          <a:p>
            <a:pPr algn="ctr" defTabSz="755650">
              <a:lnSpc>
                <a:spcPct val="90000"/>
              </a:lnSpc>
              <a:spcAft>
                <a:spcPct val="35000"/>
              </a:spcAft>
              <a:defRPr/>
            </a:pPr>
            <a:r>
              <a:rPr lang="tr-TR" b="1" dirty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Teminat Fonksiyonu</a:t>
            </a:r>
            <a:endParaRPr lang="en-US" b="1" dirty="0">
              <a:solidFill>
                <a:schemeClr val="tx2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6" name="Shape 15"/>
          <p:cNvSpPr/>
          <p:nvPr/>
        </p:nvSpPr>
        <p:spPr>
          <a:xfrm>
            <a:off x="152400" y="2895600"/>
            <a:ext cx="2143125" cy="2143125"/>
          </a:xfrm>
          <a:prstGeom prst="leftCircularArrow">
            <a:avLst>
              <a:gd name="adj1" fmla="val 10980"/>
              <a:gd name="adj2" fmla="val 1142322"/>
              <a:gd name="adj3" fmla="val 6300000"/>
              <a:gd name="adj4" fmla="val 18900000"/>
              <a:gd name="adj5" fmla="val 12500"/>
            </a:avLst>
          </a:prstGeom>
          <a:solidFill>
            <a:schemeClr val="tx1">
              <a:lumMod val="50000"/>
              <a:lumOff val="50000"/>
            </a:schemeClr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7" name="Freeform 16"/>
          <p:cNvSpPr/>
          <p:nvPr/>
        </p:nvSpPr>
        <p:spPr>
          <a:xfrm>
            <a:off x="2667000" y="3554413"/>
            <a:ext cx="6096000" cy="857250"/>
          </a:xfrm>
          <a:custGeom>
            <a:avLst/>
            <a:gdLst>
              <a:gd name="connsiteX0" fmla="*/ 0 w 1286045"/>
              <a:gd name="connsiteY0" fmla="*/ 0 h 857672"/>
              <a:gd name="connsiteX1" fmla="*/ 1286045 w 1286045"/>
              <a:gd name="connsiteY1" fmla="*/ 0 h 857672"/>
              <a:gd name="connsiteX2" fmla="*/ 1286045 w 1286045"/>
              <a:gd name="connsiteY2" fmla="*/ 857672 h 857672"/>
              <a:gd name="connsiteX3" fmla="*/ 0 w 1286045"/>
              <a:gd name="connsiteY3" fmla="*/ 857672 h 857672"/>
              <a:gd name="connsiteX4" fmla="*/ 0 w 1286045"/>
              <a:gd name="connsiteY4" fmla="*/ 0 h 857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6045" h="857672">
                <a:moveTo>
                  <a:pt x="0" y="0"/>
                </a:moveTo>
                <a:lnTo>
                  <a:pt x="1286045" y="0"/>
                </a:lnTo>
                <a:lnTo>
                  <a:pt x="1286045" y="857672"/>
                </a:lnTo>
                <a:lnTo>
                  <a:pt x="0" y="857672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8890" tIns="8890" rIns="8890" bIns="8890" spcCol="1270" anchor="ctr"/>
          <a:lstStyle/>
          <a:p>
            <a:pPr marL="57150" lvl="1" indent="-57150" defTabSz="488950">
              <a:lnSpc>
                <a:spcPct val="90000"/>
              </a:lnSpc>
              <a:spcAft>
                <a:spcPct val="15000"/>
              </a:spcAft>
              <a:defRPr/>
            </a:pPr>
            <a:r>
              <a:rPr lang="tr-TR" sz="2200" b="1" dirty="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Times New Roman" pitchFamily="18" charset="0"/>
                <a:cs typeface="Times New Roman" pitchFamily="18" charset="0"/>
              </a:rPr>
              <a:t>Alıcı firmalar ve ülkeler hakkında risk analizi</a:t>
            </a:r>
            <a:endParaRPr lang="en-US" sz="2200" b="1" dirty="0">
              <a:solidFill>
                <a:schemeClr val="dk1">
                  <a:hueOff val="0"/>
                  <a:satOff val="0"/>
                  <a:lumOff val="0"/>
                  <a:alphaOff val="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Freeform 17"/>
          <p:cNvSpPr/>
          <p:nvPr/>
        </p:nvSpPr>
        <p:spPr>
          <a:xfrm>
            <a:off x="609600" y="3657600"/>
            <a:ext cx="1190625" cy="595313"/>
          </a:xfrm>
          <a:custGeom>
            <a:avLst/>
            <a:gdLst>
              <a:gd name="connsiteX0" fmla="*/ 0 w 1191051"/>
              <a:gd name="connsiteY0" fmla="*/ 0 h 595383"/>
              <a:gd name="connsiteX1" fmla="*/ 1191051 w 1191051"/>
              <a:gd name="connsiteY1" fmla="*/ 0 h 595383"/>
              <a:gd name="connsiteX2" fmla="*/ 1191051 w 1191051"/>
              <a:gd name="connsiteY2" fmla="*/ 595383 h 595383"/>
              <a:gd name="connsiteX3" fmla="*/ 0 w 1191051"/>
              <a:gd name="connsiteY3" fmla="*/ 595383 h 595383"/>
              <a:gd name="connsiteX4" fmla="*/ 0 w 1191051"/>
              <a:gd name="connsiteY4" fmla="*/ 0 h 5953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91051" h="595383">
                <a:moveTo>
                  <a:pt x="0" y="0"/>
                </a:moveTo>
                <a:lnTo>
                  <a:pt x="1191051" y="0"/>
                </a:lnTo>
                <a:lnTo>
                  <a:pt x="1191051" y="595383"/>
                </a:lnTo>
                <a:lnTo>
                  <a:pt x="0" y="595383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10795" tIns="10795" rIns="10795" bIns="10795" spcCol="1270" anchor="ctr"/>
          <a:lstStyle/>
          <a:p>
            <a:pPr algn="ctr" defTabSz="755650">
              <a:lnSpc>
                <a:spcPct val="90000"/>
              </a:lnSpc>
              <a:spcAft>
                <a:spcPct val="35000"/>
              </a:spcAft>
              <a:defRPr/>
            </a:pPr>
            <a:r>
              <a:rPr lang="tr-TR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Hizmet Fonksiyonu</a:t>
            </a:r>
            <a:endParaRPr lang="en-US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9" name="Block Arc 18"/>
          <p:cNvSpPr/>
          <p:nvPr/>
        </p:nvSpPr>
        <p:spPr>
          <a:xfrm>
            <a:off x="900113" y="4275138"/>
            <a:ext cx="1841500" cy="1841500"/>
          </a:xfrm>
          <a:prstGeom prst="blockArc">
            <a:avLst>
              <a:gd name="adj1" fmla="val 13500000"/>
              <a:gd name="adj2" fmla="val 10800000"/>
              <a:gd name="adj3" fmla="val 12740"/>
            </a:avLst>
          </a:prstGeom>
          <a:solidFill>
            <a:schemeClr val="accent2">
              <a:lumMod val="75000"/>
            </a:schemeClr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0" name="Freeform 19"/>
          <p:cNvSpPr/>
          <p:nvPr/>
        </p:nvSpPr>
        <p:spPr>
          <a:xfrm>
            <a:off x="2971800" y="4792698"/>
            <a:ext cx="5791200" cy="857672"/>
          </a:xfrm>
          <a:custGeom>
            <a:avLst/>
            <a:gdLst>
              <a:gd name="connsiteX0" fmla="*/ 0 w 1286045"/>
              <a:gd name="connsiteY0" fmla="*/ 0 h 857672"/>
              <a:gd name="connsiteX1" fmla="*/ 1286045 w 1286045"/>
              <a:gd name="connsiteY1" fmla="*/ 0 h 857672"/>
              <a:gd name="connsiteX2" fmla="*/ 1286045 w 1286045"/>
              <a:gd name="connsiteY2" fmla="*/ 857672 h 857672"/>
              <a:gd name="connsiteX3" fmla="*/ 0 w 1286045"/>
              <a:gd name="connsiteY3" fmla="*/ 857672 h 857672"/>
              <a:gd name="connsiteX4" fmla="*/ 0 w 1286045"/>
              <a:gd name="connsiteY4" fmla="*/ 0 h 857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6045" h="857672">
                <a:moveTo>
                  <a:pt x="0" y="0"/>
                </a:moveTo>
                <a:lnTo>
                  <a:pt x="1286045" y="0"/>
                </a:lnTo>
                <a:lnTo>
                  <a:pt x="1286045" y="857672"/>
                </a:lnTo>
                <a:lnTo>
                  <a:pt x="0" y="857672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8890" tIns="8890" rIns="8890" bIns="8890" spcCol="1270" anchor="ctr"/>
          <a:lstStyle/>
          <a:p>
            <a:pPr marL="88900" lvl="8" defTabSz="4889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defRPr/>
            </a:pPr>
            <a:r>
              <a:rPr lang="tr-TR" sz="2200" b="1" dirty="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Times New Roman" pitchFamily="18" charset="0"/>
                <a:cs typeface="Times New Roman" pitchFamily="18" charset="0"/>
              </a:rPr>
              <a:t>Riskten arınmış alacakların iskonto edilmesi suretiyle finansman imkanı</a:t>
            </a:r>
            <a:endParaRPr lang="en-US" sz="2200" b="1" dirty="0">
              <a:solidFill>
                <a:schemeClr val="dk1">
                  <a:hueOff val="0"/>
                  <a:satOff val="0"/>
                  <a:lumOff val="0"/>
                  <a:alphaOff val="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Freeform 20"/>
          <p:cNvSpPr/>
          <p:nvPr/>
        </p:nvSpPr>
        <p:spPr>
          <a:xfrm>
            <a:off x="1204913" y="4899025"/>
            <a:ext cx="1192212" cy="595313"/>
          </a:xfrm>
          <a:custGeom>
            <a:avLst/>
            <a:gdLst>
              <a:gd name="connsiteX0" fmla="*/ 0 w 1191051"/>
              <a:gd name="connsiteY0" fmla="*/ 0 h 595383"/>
              <a:gd name="connsiteX1" fmla="*/ 1191051 w 1191051"/>
              <a:gd name="connsiteY1" fmla="*/ 0 h 595383"/>
              <a:gd name="connsiteX2" fmla="*/ 1191051 w 1191051"/>
              <a:gd name="connsiteY2" fmla="*/ 595383 h 595383"/>
              <a:gd name="connsiteX3" fmla="*/ 0 w 1191051"/>
              <a:gd name="connsiteY3" fmla="*/ 595383 h 595383"/>
              <a:gd name="connsiteX4" fmla="*/ 0 w 1191051"/>
              <a:gd name="connsiteY4" fmla="*/ 0 h 5953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91051" h="595383">
                <a:moveTo>
                  <a:pt x="0" y="0"/>
                </a:moveTo>
                <a:lnTo>
                  <a:pt x="1191051" y="0"/>
                </a:lnTo>
                <a:lnTo>
                  <a:pt x="1191051" y="595383"/>
                </a:lnTo>
                <a:lnTo>
                  <a:pt x="0" y="595383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10795" tIns="10795" rIns="10795" bIns="10795" spcCol="1270" anchor="ctr"/>
          <a:lstStyle/>
          <a:p>
            <a:pPr algn="ctr" defTabSz="755650">
              <a:lnSpc>
                <a:spcPct val="90000"/>
              </a:lnSpc>
              <a:spcAft>
                <a:spcPct val="35000"/>
              </a:spcAft>
              <a:defRPr/>
            </a:pPr>
            <a:r>
              <a:rPr lang="tr-TR" b="1" dirty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Finansman Fonksiyonu</a:t>
            </a:r>
            <a:endParaRPr lang="en-US" b="1" dirty="0">
              <a:solidFill>
                <a:schemeClr val="tx2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7900" name="Title 26"/>
          <p:cNvSpPr>
            <a:spLocks noGrp="1"/>
          </p:cNvSpPr>
          <p:nvPr>
            <p:ph type="title"/>
          </p:nvPr>
        </p:nvSpPr>
        <p:spPr>
          <a:xfrm>
            <a:off x="457200" y="628650"/>
            <a:ext cx="8229600" cy="819150"/>
          </a:xfrm>
        </p:spPr>
        <p:txBody>
          <a:bodyPr/>
          <a:lstStyle/>
          <a:p>
            <a:r>
              <a:rPr lang="tr-TR" b="1" smtClean="0">
                <a:latin typeface="Times New Roman" pitchFamily="18" charset="0"/>
                <a:cs typeface="Times New Roman" pitchFamily="18" charset="0"/>
              </a:rPr>
              <a:t>Kısa Vadeli İhracat Kredi Sigortası</a:t>
            </a: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0"/>
                            </p:stCondLst>
                            <p:childTnLst>
                              <p:par>
                                <p:cTn id="2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6000"/>
                            </p:stCondLst>
                            <p:childTnLst>
                              <p:par>
                                <p:cTn id="31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3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8000"/>
                            </p:stCondLst>
                            <p:childTnLst>
                              <p:par>
                                <p:cTn id="38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7" grpId="0"/>
      <p:bldP spid="18" grpId="0"/>
      <p:bldP spid="21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rc 9"/>
          <p:cNvSpPr/>
          <p:nvPr/>
        </p:nvSpPr>
        <p:spPr>
          <a:xfrm>
            <a:off x="-599400" y="2829600"/>
            <a:ext cx="1198800" cy="1198800"/>
          </a:xfrm>
          <a:prstGeom prst="arc">
            <a:avLst>
              <a:gd name="adj1" fmla="val 16200000"/>
              <a:gd name="adj2" fmla="val 5412294"/>
            </a:avLst>
          </a:prstGeom>
          <a:noFill/>
          <a:ln>
            <a:solidFill>
              <a:schemeClr val="accent2">
                <a:lumMod val="75000"/>
              </a:schemeClr>
            </a:solidFill>
            <a:prstDash val="dash"/>
          </a:ln>
          <a:effectLst>
            <a:innerShdw blurRad="304800" dist="50800" dir="18900000">
              <a:prstClr val="black">
                <a:alpha val="14000"/>
              </a:prstClr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0" y="2151063"/>
            <a:ext cx="90488" cy="2555875"/>
            <a:chOff x="1143000" y="1066800"/>
            <a:chExt cx="90000" cy="2555400"/>
          </a:xfrm>
        </p:grpSpPr>
        <p:sp>
          <p:nvSpPr>
            <p:cNvPr id="4" name="Rounded Rectangle 3"/>
            <p:cNvSpPr/>
            <p:nvPr/>
          </p:nvSpPr>
          <p:spPr>
            <a:xfrm>
              <a:off x="1143000" y="2362200"/>
              <a:ext cx="90000" cy="1260000"/>
            </a:xfrm>
            <a:prstGeom prst="roundRect">
              <a:avLst>
                <a:gd name="adj" fmla="val 5217"/>
              </a:avLst>
            </a:prstGeom>
            <a:solidFill>
              <a:schemeClr val="accent2">
                <a:lumMod val="75000"/>
              </a:schemeClr>
            </a:solidFill>
            <a:ln>
              <a:noFill/>
            </a:ln>
            <a:effectLst>
              <a:outerShdw blurRad="107950" dist="12700" dir="5400000" algn="ctr" rotWithShape="0">
                <a:srgbClr val="000000"/>
              </a:outerShdw>
            </a:effectLst>
            <a:scene3d>
              <a:camera prst="orthographicFront"/>
              <a:lightRig rig="soft" dir="t"/>
            </a:scene3d>
            <a:sp3d prstMaterial="matte">
              <a:bevelT w="635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tr-TR"/>
            </a:p>
          </p:txBody>
        </p:sp>
        <p:sp>
          <p:nvSpPr>
            <p:cNvPr id="5" name="Rounded Rectangle 4"/>
            <p:cNvSpPr/>
            <p:nvPr/>
          </p:nvSpPr>
          <p:spPr>
            <a:xfrm>
              <a:off x="1143000" y="1066800"/>
              <a:ext cx="90000" cy="1260000"/>
            </a:xfrm>
            <a:prstGeom prst="roundRect">
              <a:avLst>
                <a:gd name="adj" fmla="val 5217"/>
              </a:avLst>
            </a:prstGeom>
            <a:noFill/>
            <a:ln>
              <a:noFill/>
            </a:ln>
            <a:effectLst>
              <a:outerShdw blurRad="107950" dist="12700" dir="5400000" algn="ctr" rotWithShape="0">
                <a:srgbClr val="000000"/>
              </a:outerShdw>
            </a:effectLst>
            <a:scene3d>
              <a:camera prst="orthographicFront"/>
              <a:lightRig rig="soft" dir="t"/>
            </a:scene3d>
            <a:sp3d prstMaterial="matte">
              <a:bevelT w="635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tr-TR"/>
            </a:p>
          </p:txBody>
        </p:sp>
      </p:grpSp>
      <p:pic>
        <p:nvPicPr>
          <p:cNvPr id="13318" name="Picture 14" descr="20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57600" y="5791200"/>
            <a:ext cx="1800225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Arc 8"/>
          <p:cNvSpPr/>
          <p:nvPr/>
        </p:nvSpPr>
        <p:spPr>
          <a:xfrm>
            <a:off x="-1349375" y="2079625"/>
            <a:ext cx="2698750" cy="2698750"/>
          </a:xfrm>
          <a:prstGeom prst="arc">
            <a:avLst>
              <a:gd name="adj1" fmla="val 16200000"/>
              <a:gd name="adj2" fmla="val 5412294"/>
            </a:avLst>
          </a:prstGeom>
          <a:ln>
            <a:solidFill>
              <a:schemeClr val="accent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11" name="Oval 10"/>
          <p:cNvSpPr/>
          <p:nvPr/>
        </p:nvSpPr>
        <p:spPr>
          <a:xfrm>
            <a:off x="720000" y="2258704"/>
            <a:ext cx="122400" cy="122400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107950" dist="12700" dir="5400000" algn="t" rotWithShape="0">
              <a:prstClr val="black"/>
            </a:outerShdw>
          </a:effectLst>
          <a:scene3d>
            <a:camera prst="orthographicFront"/>
            <a:lightRig rig="soft" dir="t"/>
          </a:scene3d>
          <a:sp3d extrusionH="44450" contourW="12700" prstMaterial="matte">
            <a:bevelT w="63500" h="63500" prst="artDeco"/>
            <a:extrusionClr>
              <a:schemeClr val="accent2">
                <a:lumMod val="75000"/>
              </a:schemeClr>
            </a:extrusionClr>
            <a:contourClr>
              <a:schemeClr val="bg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13" name="Oval 12"/>
          <p:cNvSpPr/>
          <p:nvPr/>
        </p:nvSpPr>
        <p:spPr>
          <a:xfrm>
            <a:off x="1176336" y="2819400"/>
            <a:ext cx="122400" cy="122400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107950" dist="12700" dir="5400000" algn="t" rotWithShape="0">
              <a:prstClr val="black"/>
            </a:outerShdw>
          </a:effectLst>
          <a:scene3d>
            <a:camera prst="orthographicFront"/>
            <a:lightRig rig="soft" dir="t"/>
          </a:scene3d>
          <a:sp3d extrusionH="44450" contourW="12700" prstMaterial="matte">
            <a:bevelT w="63500" h="63500" prst="artDeco"/>
            <a:extrusionClr>
              <a:schemeClr val="accent2">
                <a:lumMod val="75000"/>
              </a:schemeClr>
            </a:extrusionClr>
            <a:contourClr>
              <a:schemeClr val="bg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14" name="Oval 13"/>
          <p:cNvSpPr/>
          <p:nvPr/>
        </p:nvSpPr>
        <p:spPr>
          <a:xfrm>
            <a:off x="1147120" y="3989824"/>
            <a:ext cx="122400" cy="122400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107950" dist="12700" dir="5400000" algn="t" rotWithShape="0">
              <a:prstClr val="black"/>
            </a:outerShdw>
          </a:effectLst>
          <a:scene3d>
            <a:camera prst="orthographicFront"/>
            <a:lightRig rig="soft" dir="t"/>
          </a:scene3d>
          <a:sp3d extrusionH="44450" contourW="12700" prstMaterial="matte">
            <a:bevelT w="63500" h="63500" prst="artDeco"/>
            <a:extrusionClr>
              <a:schemeClr val="accent2">
                <a:lumMod val="75000"/>
              </a:schemeClr>
            </a:extrusionClr>
            <a:contourClr>
              <a:schemeClr val="bg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15" name="Oval 14"/>
          <p:cNvSpPr/>
          <p:nvPr/>
        </p:nvSpPr>
        <p:spPr>
          <a:xfrm>
            <a:off x="720000" y="4514400"/>
            <a:ext cx="122400" cy="122400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107950" dist="12700" dir="5400000" algn="t" rotWithShape="0">
              <a:prstClr val="black"/>
            </a:outerShdw>
          </a:effectLst>
          <a:scene3d>
            <a:camera prst="orthographicFront"/>
            <a:lightRig rig="soft" dir="t"/>
          </a:scene3d>
          <a:sp3d extrusionH="44450" contourW="12700" prstMaterial="matte">
            <a:bevelT w="63500" h="63500" prst="artDeco"/>
            <a:extrusionClr>
              <a:schemeClr val="accent2">
                <a:lumMod val="75000"/>
              </a:schemeClr>
            </a:extrusionClr>
            <a:contourClr>
              <a:schemeClr val="bg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19" name="TextBox 18"/>
          <p:cNvSpPr txBox="1"/>
          <p:nvPr/>
        </p:nvSpPr>
        <p:spPr>
          <a:xfrm>
            <a:off x="1143000" y="2122488"/>
            <a:ext cx="7391400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tr-TR" sz="2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İhracat alacaklarının </a:t>
            </a:r>
            <a:r>
              <a:rPr lang="tr-TR" sz="2200" b="1" u="sng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sigortalanması</a:t>
            </a:r>
            <a:r>
              <a:rPr lang="tr-TR" sz="2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ve </a:t>
            </a:r>
            <a:r>
              <a:rPr lang="tr-TR" sz="2200" b="1" u="sng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iskonto edilmesi</a:t>
            </a:r>
            <a:endParaRPr lang="tr-TR" sz="2200" b="1" u="sng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433513" y="2655888"/>
            <a:ext cx="6705600" cy="4318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tr-TR" sz="22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Firma limiti </a:t>
            </a:r>
            <a:r>
              <a:rPr lang="tr-TR" sz="2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180 milyon </a:t>
            </a:r>
            <a:r>
              <a:rPr lang="tr-TR" sz="22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ABD Doları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470025" y="3852863"/>
            <a:ext cx="7521575" cy="4302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tr-TR" sz="22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%0,4 </a:t>
            </a:r>
            <a:r>
              <a:rPr lang="tr-TR" sz="2200" b="1" u="sng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(Binde dört) </a:t>
            </a:r>
            <a:r>
              <a:rPr lang="tr-TR" sz="2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civarında maliyetle finansman imkanı </a:t>
            </a:r>
            <a:endParaRPr lang="tr-TR" sz="22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100138" y="4419600"/>
            <a:ext cx="6705600" cy="4302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tr-TR" sz="2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Bankamız </a:t>
            </a:r>
            <a:r>
              <a:rPr lang="tr-TR" sz="2200" b="1" u="sng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İhracat Sigorta Poliçesi</a:t>
            </a:r>
            <a:r>
              <a:rPr lang="tr-TR" sz="22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ile teminatlandırma</a:t>
            </a:r>
            <a:endParaRPr lang="tr-TR" sz="22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Oval 24"/>
          <p:cNvSpPr/>
          <p:nvPr/>
        </p:nvSpPr>
        <p:spPr>
          <a:xfrm>
            <a:off x="1295400" y="3362325"/>
            <a:ext cx="122400" cy="122400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107950" dist="12700" dir="5400000" algn="t" rotWithShape="0">
              <a:prstClr val="black"/>
            </a:outerShdw>
          </a:effectLst>
          <a:scene3d>
            <a:camera prst="orthographicFront"/>
            <a:lightRig rig="soft" dir="t"/>
          </a:scene3d>
          <a:sp3d extrusionH="44450" contourW="12700" prstMaterial="matte">
            <a:bevelT w="63500" h="63500" prst="artDeco"/>
            <a:extrusionClr>
              <a:schemeClr val="accent2">
                <a:lumMod val="75000"/>
              </a:schemeClr>
            </a:extrusionClr>
            <a:contourClr>
              <a:schemeClr val="bg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26" name="TextBox 25"/>
          <p:cNvSpPr txBox="1"/>
          <p:nvPr/>
        </p:nvSpPr>
        <p:spPr>
          <a:xfrm>
            <a:off x="1647825" y="3222625"/>
            <a:ext cx="6705600" cy="4318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tr-TR" sz="2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Vadesine 240 gün kalan ihracat alacakları</a:t>
            </a:r>
            <a:endParaRPr lang="tr-TR" sz="22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40" name="Title 26"/>
          <p:cNvSpPr>
            <a:spLocks noGrp="1"/>
          </p:cNvSpPr>
          <p:nvPr>
            <p:ph type="title"/>
          </p:nvPr>
        </p:nvSpPr>
        <p:spPr>
          <a:xfrm>
            <a:off x="457200" y="628650"/>
            <a:ext cx="8229600" cy="1066800"/>
          </a:xfrm>
        </p:spPr>
        <p:txBody>
          <a:bodyPr/>
          <a:lstStyle/>
          <a:p>
            <a:r>
              <a:rPr lang="tr-TR" b="1" smtClean="0">
                <a:latin typeface="Times New Roman" pitchFamily="18" charset="0"/>
                <a:cs typeface="Times New Roman" pitchFamily="18" charset="0"/>
              </a:rPr>
              <a:t>Sevk Sonrası Reeskont Kredisi</a:t>
            </a: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8820000">
                                      <p:cBhvr>
                                        <p:cTn id="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29975"/>
                                      </p:to>
                                    </p:animClr>
                                    <p:set>
                                      <p:cBhvr>
                                        <p:cTn id="1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860000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29975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560000">
                                      <p:cBhvr>
                                        <p:cTn id="2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29975"/>
                                      </p:to>
                                    </p:animClr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000"/>
                            </p:stCondLst>
                            <p:childTnLst>
                              <p:par>
                                <p:cTn id="38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680000">
                                      <p:cBhvr>
                                        <p:cTn id="3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7000"/>
                            </p:stCondLst>
                            <p:childTnLst>
                              <p:par>
                                <p:cTn id="41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29975"/>
                                      </p:to>
                                    </p:animClr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8000"/>
                            </p:stCondLst>
                            <p:childTnLst>
                              <p:par>
                                <p:cTn id="49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800000">
                                      <p:cBhvr>
                                        <p:cTn id="5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9000"/>
                            </p:stCondLst>
                            <p:childTnLst>
                              <p:par>
                                <p:cTn id="52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29975"/>
                                      </p:to>
                                    </p:animClr>
                                    <p:set>
                                      <p:cBhvr>
                                        <p:cTn id="5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2" grpId="0"/>
      <p:bldP spid="2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26"/>
          <p:cNvSpPr>
            <a:spLocks noGrp="1"/>
          </p:cNvSpPr>
          <p:nvPr>
            <p:ph type="title" idx="4294967295"/>
          </p:nvPr>
        </p:nvSpPr>
        <p:spPr>
          <a:xfrm>
            <a:off x="0" y="635000"/>
            <a:ext cx="8382000" cy="1069975"/>
          </a:xfrm>
        </p:spPr>
        <p:txBody>
          <a:bodyPr/>
          <a:lstStyle/>
          <a:p>
            <a:r>
              <a:rPr lang="tr-TR" sz="3600" b="1" smtClean="0">
                <a:latin typeface="Times New Roman" pitchFamily="18" charset="0"/>
                <a:cs typeface="Times New Roman" pitchFamily="18" charset="0"/>
              </a:rPr>
              <a:t>Rakamlarla Eximbank</a:t>
            </a:r>
          </a:p>
        </p:txBody>
      </p:sp>
      <p:pic>
        <p:nvPicPr>
          <p:cNvPr id="48131" name="Picture 14" descr="20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57600" y="5791200"/>
            <a:ext cx="1800225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132" name="Rectangle 2"/>
          <p:cNvSpPr>
            <a:spLocks noChangeArrowheads="1"/>
          </p:cNvSpPr>
          <p:nvPr/>
        </p:nvSpPr>
        <p:spPr bwMode="auto">
          <a:xfrm>
            <a:off x="0" y="-1841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tr-T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133" name="Rectangle 3"/>
          <p:cNvSpPr>
            <a:spLocks noChangeArrowheads="1"/>
          </p:cNvSpPr>
          <p:nvPr/>
        </p:nvSpPr>
        <p:spPr bwMode="auto">
          <a:xfrm>
            <a:off x="0" y="307340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tr-T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134" name="Rectangle 4"/>
          <p:cNvSpPr>
            <a:spLocks noChangeArrowheads="1"/>
          </p:cNvSpPr>
          <p:nvPr/>
        </p:nvSpPr>
        <p:spPr bwMode="auto">
          <a:xfrm>
            <a:off x="0" y="-1841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tr-T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135" name="Rectangle 5"/>
          <p:cNvSpPr>
            <a:spLocks noChangeArrowheads="1"/>
          </p:cNvSpPr>
          <p:nvPr/>
        </p:nvSpPr>
        <p:spPr bwMode="auto">
          <a:xfrm>
            <a:off x="0" y="307340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tr-T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136" name="AutoShape 4"/>
          <p:cNvSpPr>
            <a:spLocks noChangeAspect="1" noChangeArrowheads="1" noTextEdit="1"/>
          </p:cNvSpPr>
          <p:nvPr/>
        </p:nvSpPr>
        <p:spPr bwMode="auto">
          <a:xfrm>
            <a:off x="-15875" y="1536700"/>
            <a:ext cx="9175750" cy="475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92166" name="Freeform 6"/>
          <p:cNvSpPr>
            <a:spLocks noEditPoints="1"/>
          </p:cNvSpPr>
          <p:nvPr/>
        </p:nvSpPr>
        <p:spPr bwMode="auto">
          <a:xfrm>
            <a:off x="673100" y="1938338"/>
            <a:ext cx="7851775" cy="2608262"/>
          </a:xfrm>
          <a:custGeom>
            <a:avLst/>
            <a:gdLst>
              <a:gd name="T0" fmla="*/ 0 w 4946"/>
              <a:gd name="T1" fmla="*/ 2147483647 h 1643"/>
              <a:gd name="T2" fmla="*/ 2147483647 w 4946"/>
              <a:gd name="T3" fmla="*/ 2147483647 h 1643"/>
              <a:gd name="T4" fmla="*/ 2147483647 w 4946"/>
              <a:gd name="T5" fmla="*/ 2147483647 h 1643"/>
              <a:gd name="T6" fmla="*/ 0 w 4946"/>
              <a:gd name="T7" fmla="*/ 2147483647 h 1643"/>
              <a:gd name="T8" fmla="*/ 0 w 4946"/>
              <a:gd name="T9" fmla="*/ 2147483647 h 1643"/>
              <a:gd name="T10" fmla="*/ 0 w 4946"/>
              <a:gd name="T11" fmla="*/ 2147483647 h 1643"/>
              <a:gd name="T12" fmla="*/ 2147483647 w 4946"/>
              <a:gd name="T13" fmla="*/ 2147483647 h 1643"/>
              <a:gd name="T14" fmla="*/ 2147483647 w 4946"/>
              <a:gd name="T15" fmla="*/ 2147483647 h 1643"/>
              <a:gd name="T16" fmla="*/ 0 w 4946"/>
              <a:gd name="T17" fmla="*/ 2147483647 h 1643"/>
              <a:gd name="T18" fmla="*/ 0 w 4946"/>
              <a:gd name="T19" fmla="*/ 2147483647 h 1643"/>
              <a:gd name="T20" fmla="*/ 0 w 4946"/>
              <a:gd name="T21" fmla="*/ 2147483647 h 1643"/>
              <a:gd name="T22" fmla="*/ 2147483647 w 4946"/>
              <a:gd name="T23" fmla="*/ 2147483647 h 1643"/>
              <a:gd name="T24" fmla="*/ 2147483647 w 4946"/>
              <a:gd name="T25" fmla="*/ 2147483647 h 1643"/>
              <a:gd name="T26" fmla="*/ 0 w 4946"/>
              <a:gd name="T27" fmla="*/ 2147483647 h 1643"/>
              <a:gd name="T28" fmla="*/ 0 w 4946"/>
              <a:gd name="T29" fmla="*/ 2147483647 h 1643"/>
              <a:gd name="T30" fmla="*/ 0 w 4946"/>
              <a:gd name="T31" fmla="*/ 2147483647 h 1643"/>
              <a:gd name="T32" fmla="*/ 2147483647 w 4946"/>
              <a:gd name="T33" fmla="*/ 2147483647 h 1643"/>
              <a:gd name="T34" fmla="*/ 2147483647 w 4946"/>
              <a:gd name="T35" fmla="*/ 2147483647 h 1643"/>
              <a:gd name="T36" fmla="*/ 0 w 4946"/>
              <a:gd name="T37" fmla="*/ 2147483647 h 1643"/>
              <a:gd name="T38" fmla="*/ 0 w 4946"/>
              <a:gd name="T39" fmla="*/ 2147483647 h 1643"/>
              <a:gd name="T40" fmla="*/ 0 w 4946"/>
              <a:gd name="T41" fmla="*/ 2147483647 h 1643"/>
              <a:gd name="T42" fmla="*/ 2147483647 w 4946"/>
              <a:gd name="T43" fmla="*/ 2147483647 h 1643"/>
              <a:gd name="T44" fmla="*/ 2147483647 w 4946"/>
              <a:gd name="T45" fmla="*/ 2147483647 h 1643"/>
              <a:gd name="T46" fmla="*/ 0 w 4946"/>
              <a:gd name="T47" fmla="*/ 2147483647 h 1643"/>
              <a:gd name="T48" fmla="*/ 0 w 4946"/>
              <a:gd name="T49" fmla="*/ 2147483647 h 1643"/>
              <a:gd name="T50" fmla="*/ 0 w 4946"/>
              <a:gd name="T51" fmla="*/ 2147483647 h 1643"/>
              <a:gd name="T52" fmla="*/ 2147483647 w 4946"/>
              <a:gd name="T53" fmla="*/ 2147483647 h 1643"/>
              <a:gd name="T54" fmla="*/ 2147483647 w 4946"/>
              <a:gd name="T55" fmla="*/ 2147483647 h 1643"/>
              <a:gd name="T56" fmla="*/ 0 w 4946"/>
              <a:gd name="T57" fmla="*/ 2147483647 h 1643"/>
              <a:gd name="T58" fmla="*/ 0 w 4946"/>
              <a:gd name="T59" fmla="*/ 2147483647 h 1643"/>
              <a:gd name="T60" fmla="*/ 0 w 4946"/>
              <a:gd name="T61" fmla="*/ 0 h 1643"/>
              <a:gd name="T62" fmla="*/ 2147483647 w 4946"/>
              <a:gd name="T63" fmla="*/ 0 h 1643"/>
              <a:gd name="T64" fmla="*/ 2147483647 w 4946"/>
              <a:gd name="T65" fmla="*/ 2147483647 h 1643"/>
              <a:gd name="T66" fmla="*/ 0 w 4946"/>
              <a:gd name="T67" fmla="*/ 2147483647 h 1643"/>
              <a:gd name="T68" fmla="*/ 0 w 4946"/>
              <a:gd name="T69" fmla="*/ 0 h 1643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4946"/>
              <a:gd name="T106" fmla="*/ 0 h 1643"/>
              <a:gd name="T107" fmla="*/ 4946 w 4946"/>
              <a:gd name="T108" fmla="*/ 1643 h 1643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4946" h="1643">
                <a:moveTo>
                  <a:pt x="0" y="1638"/>
                </a:moveTo>
                <a:lnTo>
                  <a:pt x="4946" y="1638"/>
                </a:lnTo>
                <a:lnTo>
                  <a:pt x="4946" y="1643"/>
                </a:lnTo>
                <a:lnTo>
                  <a:pt x="0" y="1643"/>
                </a:lnTo>
                <a:lnTo>
                  <a:pt x="0" y="1638"/>
                </a:lnTo>
                <a:close/>
                <a:moveTo>
                  <a:pt x="0" y="1365"/>
                </a:moveTo>
                <a:lnTo>
                  <a:pt x="4946" y="1365"/>
                </a:lnTo>
                <a:lnTo>
                  <a:pt x="4946" y="1371"/>
                </a:lnTo>
                <a:lnTo>
                  <a:pt x="0" y="1371"/>
                </a:lnTo>
                <a:lnTo>
                  <a:pt x="0" y="1365"/>
                </a:lnTo>
                <a:close/>
                <a:moveTo>
                  <a:pt x="0" y="1092"/>
                </a:moveTo>
                <a:lnTo>
                  <a:pt x="4946" y="1092"/>
                </a:lnTo>
                <a:lnTo>
                  <a:pt x="4946" y="1098"/>
                </a:lnTo>
                <a:lnTo>
                  <a:pt x="0" y="1098"/>
                </a:lnTo>
                <a:lnTo>
                  <a:pt x="0" y="1092"/>
                </a:lnTo>
                <a:close/>
                <a:moveTo>
                  <a:pt x="0" y="819"/>
                </a:moveTo>
                <a:lnTo>
                  <a:pt x="4946" y="819"/>
                </a:lnTo>
                <a:lnTo>
                  <a:pt x="4946" y="825"/>
                </a:lnTo>
                <a:lnTo>
                  <a:pt x="0" y="825"/>
                </a:lnTo>
                <a:lnTo>
                  <a:pt x="0" y="819"/>
                </a:lnTo>
                <a:close/>
                <a:moveTo>
                  <a:pt x="0" y="546"/>
                </a:moveTo>
                <a:lnTo>
                  <a:pt x="4946" y="546"/>
                </a:lnTo>
                <a:lnTo>
                  <a:pt x="4946" y="552"/>
                </a:lnTo>
                <a:lnTo>
                  <a:pt x="0" y="552"/>
                </a:lnTo>
                <a:lnTo>
                  <a:pt x="0" y="546"/>
                </a:lnTo>
                <a:close/>
                <a:moveTo>
                  <a:pt x="0" y="274"/>
                </a:moveTo>
                <a:lnTo>
                  <a:pt x="4946" y="274"/>
                </a:lnTo>
                <a:lnTo>
                  <a:pt x="4946" y="279"/>
                </a:lnTo>
                <a:lnTo>
                  <a:pt x="0" y="279"/>
                </a:lnTo>
                <a:lnTo>
                  <a:pt x="0" y="274"/>
                </a:lnTo>
                <a:close/>
                <a:moveTo>
                  <a:pt x="0" y="0"/>
                </a:moveTo>
                <a:lnTo>
                  <a:pt x="4946" y="0"/>
                </a:lnTo>
                <a:lnTo>
                  <a:pt x="4946" y="6"/>
                </a:lnTo>
                <a:lnTo>
                  <a:pt x="0" y="6"/>
                </a:lnTo>
                <a:lnTo>
                  <a:pt x="0" y="0"/>
                </a:lnTo>
                <a:close/>
              </a:path>
            </a:pathLst>
          </a:custGeom>
          <a:solidFill>
            <a:srgbClr val="898989"/>
          </a:solidFill>
          <a:ln w="1588" cap="flat">
            <a:solidFill>
              <a:srgbClr val="898989"/>
            </a:solidFill>
            <a:prstDash val="solid"/>
            <a:bevel/>
            <a:headEnd/>
            <a:tailEnd/>
          </a:ln>
        </p:spPr>
        <p:txBody>
          <a:bodyPr/>
          <a:lstStyle/>
          <a:p>
            <a:endParaRPr lang="tr-TR"/>
          </a:p>
        </p:txBody>
      </p:sp>
      <p:pic>
        <p:nvPicPr>
          <p:cNvPr id="48138" name="Picture 1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79525" y="3849688"/>
            <a:ext cx="100013" cy="10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91"/>
          <p:cNvGrpSpPr>
            <a:grpSpLocks/>
          </p:cNvGrpSpPr>
          <p:nvPr/>
        </p:nvGrpSpPr>
        <p:grpSpPr bwMode="auto">
          <a:xfrm>
            <a:off x="1066800" y="3328988"/>
            <a:ext cx="7065963" cy="1647825"/>
            <a:chOff x="1066800" y="3328988"/>
            <a:chExt cx="7065963" cy="1647825"/>
          </a:xfrm>
        </p:grpSpPr>
        <p:sp>
          <p:nvSpPr>
            <p:cNvPr id="48213" name="Freeform 7"/>
            <p:cNvSpPr>
              <a:spLocks noEditPoints="1"/>
            </p:cNvSpPr>
            <p:nvPr/>
          </p:nvSpPr>
          <p:spPr bwMode="auto">
            <a:xfrm>
              <a:off x="1066800" y="3328988"/>
              <a:ext cx="7065963" cy="1647825"/>
            </a:xfrm>
            <a:custGeom>
              <a:avLst/>
              <a:gdLst>
                <a:gd name="T0" fmla="*/ 0 w 4451"/>
                <a:gd name="T1" fmla="*/ 2147483647 h 1038"/>
                <a:gd name="T2" fmla="*/ 2147483647 w 4451"/>
                <a:gd name="T3" fmla="*/ 2147483647 h 1038"/>
                <a:gd name="T4" fmla="*/ 2147483647 w 4451"/>
                <a:gd name="T5" fmla="*/ 2147483647 h 1038"/>
                <a:gd name="T6" fmla="*/ 0 w 4451"/>
                <a:gd name="T7" fmla="*/ 2147483647 h 1038"/>
                <a:gd name="T8" fmla="*/ 0 w 4451"/>
                <a:gd name="T9" fmla="*/ 2147483647 h 1038"/>
                <a:gd name="T10" fmla="*/ 2147483647 w 4451"/>
                <a:gd name="T11" fmla="*/ 2147483647 h 1038"/>
                <a:gd name="T12" fmla="*/ 2147483647 w 4451"/>
                <a:gd name="T13" fmla="*/ 2147483647 h 1038"/>
                <a:gd name="T14" fmla="*/ 2147483647 w 4451"/>
                <a:gd name="T15" fmla="*/ 2147483647 h 1038"/>
                <a:gd name="T16" fmla="*/ 2147483647 w 4451"/>
                <a:gd name="T17" fmla="*/ 2147483647 h 1038"/>
                <a:gd name="T18" fmla="*/ 2147483647 w 4451"/>
                <a:gd name="T19" fmla="*/ 2147483647 h 1038"/>
                <a:gd name="T20" fmla="*/ 2147483647 w 4451"/>
                <a:gd name="T21" fmla="*/ 2147483647 h 1038"/>
                <a:gd name="T22" fmla="*/ 2147483647 w 4451"/>
                <a:gd name="T23" fmla="*/ 2147483647 h 1038"/>
                <a:gd name="T24" fmla="*/ 2147483647 w 4451"/>
                <a:gd name="T25" fmla="*/ 2147483647 h 1038"/>
                <a:gd name="T26" fmla="*/ 2147483647 w 4451"/>
                <a:gd name="T27" fmla="*/ 2147483647 h 1038"/>
                <a:gd name="T28" fmla="*/ 2147483647 w 4451"/>
                <a:gd name="T29" fmla="*/ 2147483647 h 1038"/>
                <a:gd name="T30" fmla="*/ 2147483647 w 4451"/>
                <a:gd name="T31" fmla="*/ 2147483647 h 1038"/>
                <a:gd name="T32" fmla="*/ 2147483647 w 4451"/>
                <a:gd name="T33" fmla="*/ 2147483647 h 1038"/>
                <a:gd name="T34" fmla="*/ 2147483647 w 4451"/>
                <a:gd name="T35" fmla="*/ 2147483647 h 1038"/>
                <a:gd name="T36" fmla="*/ 2147483647 w 4451"/>
                <a:gd name="T37" fmla="*/ 2147483647 h 1038"/>
                <a:gd name="T38" fmla="*/ 2147483647 w 4451"/>
                <a:gd name="T39" fmla="*/ 2147483647 h 1038"/>
                <a:gd name="T40" fmla="*/ 2147483647 w 4451"/>
                <a:gd name="T41" fmla="*/ 2147483647 h 1038"/>
                <a:gd name="T42" fmla="*/ 2147483647 w 4451"/>
                <a:gd name="T43" fmla="*/ 2147483647 h 1038"/>
                <a:gd name="T44" fmla="*/ 2147483647 w 4451"/>
                <a:gd name="T45" fmla="*/ 2147483647 h 1038"/>
                <a:gd name="T46" fmla="*/ 2147483647 w 4451"/>
                <a:gd name="T47" fmla="*/ 2147483647 h 1038"/>
                <a:gd name="T48" fmla="*/ 2147483647 w 4451"/>
                <a:gd name="T49" fmla="*/ 2147483647 h 1038"/>
                <a:gd name="T50" fmla="*/ 2147483647 w 4451"/>
                <a:gd name="T51" fmla="*/ 0 h 1038"/>
                <a:gd name="T52" fmla="*/ 2147483647 w 4451"/>
                <a:gd name="T53" fmla="*/ 0 h 1038"/>
                <a:gd name="T54" fmla="*/ 2147483647 w 4451"/>
                <a:gd name="T55" fmla="*/ 2147483647 h 1038"/>
                <a:gd name="T56" fmla="*/ 2147483647 w 4451"/>
                <a:gd name="T57" fmla="*/ 2147483647 h 1038"/>
                <a:gd name="T58" fmla="*/ 2147483647 w 4451"/>
                <a:gd name="T59" fmla="*/ 0 h 1038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4451"/>
                <a:gd name="T91" fmla="*/ 0 h 1038"/>
                <a:gd name="T92" fmla="*/ 4451 w 4451"/>
                <a:gd name="T93" fmla="*/ 1038 h 1038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4451" h="1038">
                  <a:moveTo>
                    <a:pt x="0" y="803"/>
                  </a:moveTo>
                  <a:lnTo>
                    <a:pt x="330" y="803"/>
                  </a:lnTo>
                  <a:lnTo>
                    <a:pt x="330" y="1038"/>
                  </a:lnTo>
                  <a:lnTo>
                    <a:pt x="0" y="1038"/>
                  </a:lnTo>
                  <a:lnTo>
                    <a:pt x="0" y="803"/>
                  </a:lnTo>
                  <a:close/>
                  <a:moveTo>
                    <a:pt x="825" y="776"/>
                  </a:moveTo>
                  <a:lnTo>
                    <a:pt x="1154" y="776"/>
                  </a:lnTo>
                  <a:lnTo>
                    <a:pt x="1154" y="1038"/>
                  </a:lnTo>
                  <a:lnTo>
                    <a:pt x="825" y="1038"/>
                  </a:lnTo>
                  <a:lnTo>
                    <a:pt x="825" y="776"/>
                  </a:lnTo>
                  <a:close/>
                  <a:moveTo>
                    <a:pt x="1648" y="825"/>
                  </a:moveTo>
                  <a:lnTo>
                    <a:pt x="1978" y="825"/>
                  </a:lnTo>
                  <a:lnTo>
                    <a:pt x="1978" y="1038"/>
                  </a:lnTo>
                  <a:lnTo>
                    <a:pt x="1648" y="1038"/>
                  </a:lnTo>
                  <a:lnTo>
                    <a:pt x="1648" y="825"/>
                  </a:lnTo>
                  <a:close/>
                  <a:moveTo>
                    <a:pt x="2473" y="672"/>
                  </a:moveTo>
                  <a:lnTo>
                    <a:pt x="2802" y="672"/>
                  </a:lnTo>
                  <a:lnTo>
                    <a:pt x="2802" y="1038"/>
                  </a:lnTo>
                  <a:lnTo>
                    <a:pt x="2473" y="1038"/>
                  </a:lnTo>
                  <a:lnTo>
                    <a:pt x="2473" y="672"/>
                  </a:lnTo>
                  <a:close/>
                  <a:moveTo>
                    <a:pt x="3297" y="214"/>
                  </a:moveTo>
                  <a:lnTo>
                    <a:pt x="3627" y="214"/>
                  </a:lnTo>
                  <a:lnTo>
                    <a:pt x="3627" y="1038"/>
                  </a:lnTo>
                  <a:lnTo>
                    <a:pt x="3297" y="1038"/>
                  </a:lnTo>
                  <a:lnTo>
                    <a:pt x="3297" y="214"/>
                  </a:lnTo>
                  <a:close/>
                  <a:moveTo>
                    <a:pt x="4121" y="0"/>
                  </a:moveTo>
                  <a:lnTo>
                    <a:pt x="4451" y="0"/>
                  </a:lnTo>
                  <a:lnTo>
                    <a:pt x="4451" y="1038"/>
                  </a:lnTo>
                  <a:lnTo>
                    <a:pt x="4121" y="1038"/>
                  </a:lnTo>
                  <a:lnTo>
                    <a:pt x="4121" y="0"/>
                  </a:lnTo>
                  <a:close/>
                </a:path>
              </a:pathLst>
            </a:custGeom>
            <a:solidFill>
              <a:srgbClr val="A6093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48214" name="Rectangle 28"/>
            <p:cNvSpPr>
              <a:spLocks noChangeArrowheads="1"/>
            </p:cNvSpPr>
            <p:nvPr/>
          </p:nvSpPr>
          <p:spPr bwMode="auto">
            <a:xfrm>
              <a:off x="1247775" y="4721225"/>
              <a:ext cx="214313" cy="1698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tr-TR" sz="1000" b="1">
                  <a:solidFill>
                    <a:srgbClr val="000000"/>
                  </a:solidFill>
                  <a:latin typeface="Times New Roman" pitchFamily="18" charset="0"/>
                </a:rPr>
                <a:t>4,3</a:t>
              </a:r>
              <a:endParaRPr lang="tr-TR"/>
            </a:p>
          </p:txBody>
        </p:sp>
        <p:sp>
          <p:nvSpPr>
            <p:cNvPr id="48215" name="Rectangle 29"/>
            <p:cNvSpPr>
              <a:spLocks noChangeArrowheads="1"/>
            </p:cNvSpPr>
            <p:nvPr/>
          </p:nvSpPr>
          <p:spPr bwMode="auto">
            <a:xfrm>
              <a:off x="2557463" y="4699000"/>
              <a:ext cx="212725" cy="171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tr-TR" sz="1000" b="1">
                  <a:solidFill>
                    <a:srgbClr val="000000"/>
                  </a:solidFill>
                  <a:latin typeface="Times New Roman" pitchFamily="18" charset="0"/>
                </a:rPr>
                <a:t>4,8</a:t>
              </a:r>
              <a:endParaRPr lang="tr-TR"/>
            </a:p>
          </p:txBody>
        </p:sp>
        <p:sp>
          <p:nvSpPr>
            <p:cNvPr id="48216" name="Rectangle 30"/>
            <p:cNvSpPr>
              <a:spLocks noChangeArrowheads="1"/>
            </p:cNvSpPr>
            <p:nvPr/>
          </p:nvSpPr>
          <p:spPr bwMode="auto">
            <a:xfrm>
              <a:off x="3865563" y="4738688"/>
              <a:ext cx="212725" cy="1698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tr-TR" sz="1000" b="1">
                  <a:solidFill>
                    <a:srgbClr val="000000"/>
                  </a:solidFill>
                  <a:latin typeface="Times New Roman" pitchFamily="18" charset="0"/>
                </a:rPr>
                <a:t>3,9</a:t>
              </a:r>
              <a:endParaRPr lang="tr-TR"/>
            </a:p>
          </p:txBody>
        </p:sp>
        <p:sp>
          <p:nvSpPr>
            <p:cNvPr id="48217" name="Rectangle 31"/>
            <p:cNvSpPr>
              <a:spLocks noChangeArrowheads="1"/>
            </p:cNvSpPr>
            <p:nvPr/>
          </p:nvSpPr>
          <p:spPr bwMode="auto">
            <a:xfrm>
              <a:off x="5173663" y="4616450"/>
              <a:ext cx="214313" cy="171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tr-TR" sz="1000" b="1">
                  <a:solidFill>
                    <a:srgbClr val="000000"/>
                  </a:solidFill>
                  <a:latin typeface="Times New Roman" pitchFamily="18" charset="0"/>
                </a:rPr>
                <a:t>6,7</a:t>
              </a:r>
              <a:endParaRPr lang="tr-TR"/>
            </a:p>
          </p:txBody>
        </p:sp>
        <p:sp>
          <p:nvSpPr>
            <p:cNvPr id="48218" name="Rectangle 32"/>
            <p:cNvSpPr>
              <a:spLocks noChangeArrowheads="1"/>
            </p:cNvSpPr>
            <p:nvPr/>
          </p:nvSpPr>
          <p:spPr bwMode="auto">
            <a:xfrm>
              <a:off x="6450013" y="4252913"/>
              <a:ext cx="277813" cy="171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tr-TR" sz="1000" b="1">
                  <a:solidFill>
                    <a:srgbClr val="000000"/>
                  </a:solidFill>
                  <a:latin typeface="Times New Roman" pitchFamily="18" charset="0"/>
                </a:rPr>
                <a:t>15,1</a:t>
              </a:r>
              <a:endParaRPr lang="tr-TR"/>
            </a:p>
          </p:txBody>
        </p:sp>
        <p:sp>
          <p:nvSpPr>
            <p:cNvPr id="48219" name="Rectangle 33"/>
            <p:cNvSpPr>
              <a:spLocks noChangeArrowheads="1"/>
            </p:cNvSpPr>
            <p:nvPr/>
          </p:nvSpPr>
          <p:spPr bwMode="auto">
            <a:xfrm>
              <a:off x="7772400" y="4084638"/>
              <a:ext cx="224420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tr-TR" sz="1000" b="1" dirty="0" smtClean="0">
                  <a:solidFill>
                    <a:srgbClr val="000000"/>
                  </a:solidFill>
                  <a:latin typeface="Times New Roman" pitchFamily="18" charset="0"/>
                </a:rPr>
                <a:t>19.7</a:t>
              </a:r>
            </a:p>
          </p:txBody>
        </p:sp>
      </p:grpSp>
      <p:grpSp>
        <p:nvGrpSpPr>
          <p:cNvPr id="3" name="Group 92"/>
          <p:cNvGrpSpPr>
            <a:grpSpLocks/>
          </p:cNvGrpSpPr>
          <p:nvPr/>
        </p:nvGrpSpPr>
        <p:grpSpPr bwMode="auto">
          <a:xfrm>
            <a:off x="1066800" y="2376488"/>
            <a:ext cx="7162799" cy="2262187"/>
            <a:chOff x="1066800" y="2376488"/>
            <a:chExt cx="7162799" cy="2262188"/>
          </a:xfrm>
        </p:grpSpPr>
        <p:sp>
          <p:nvSpPr>
            <p:cNvPr id="48206" name="Freeform 8"/>
            <p:cNvSpPr>
              <a:spLocks noEditPoints="1"/>
            </p:cNvSpPr>
            <p:nvPr/>
          </p:nvSpPr>
          <p:spPr bwMode="auto">
            <a:xfrm>
              <a:off x="1066800" y="2376488"/>
              <a:ext cx="7065963" cy="2262188"/>
            </a:xfrm>
            <a:custGeom>
              <a:avLst/>
              <a:gdLst>
                <a:gd name="T0" fmla="*/ 0 w 4451"/>
                <a:gd name="T1" fmla="*/ 2147483647 h 1425"/>
                <a:gd name="T2" fmla="*/ 2147483647 w 4451"/>
                <a:gd name="T3" fmla="*/ 2147483647 h 1425"/>
                <a:gd name="T4" fmla="*/ 2147483647 w 4451"/>
                <a:gd name="T5" fmla="*/ 2147483647 h 1425"/>
                <a:gd name="T6" fmla="*/ 0 w 4451"/>
                <a:gd name="T7" fmla="*/ 2147483647 h 1425"/>
                <a:gd name="T8" fmla="*/ 0 w 4451"/>
                <a:gd name="T9" fmla="*/ 2147483647 h 1425"/>
                <a:gd name="T10" fmla="*/ 2147483647 w 4451"/>
                <a:gd name="T11" fmla="*/ 2147483647 h 1425"/>
                <a:gd name="T12" fmla="*/ 2147483647 w 4451"/>
                <a:gd name="T13" fmla="*/ 2147483647 h 1425"/>
                <a:gd name="T14" fmla="*/ 2147483647 w 4451"/>
                <a:gd name="T15" fmla="*/ 2147483647 h 1425"/>
                <a:gd name="T16" fmla="*/ 2147483647 w 4451"/>
                <a:gd name="T17" fmla="*/ 2147483647 h 1425"/>
                <a:gd name="T18" fmla="*/ 2147483647 w 4451"/>
                <a:gd name="T19" fmla="*/ 2147483647 h 1425"/>
                <a:gd name="T20" fmla="*/ 2147483647 w 4451"/>
                <a:gd name="T21" fmla="*/ 2147483647 h 1425"/>
                <a:gd name="T22" fmla="*/ 2147483647 w 4451"/>
                <a:gd name="T23" fmla="*/ 2147483647 h 1425"/>
                <a:gd name="T24" fmla="*/ 2147483647 w 4451"/>
                <a:gd name="T25" fmla="*/ 2147483647 h 1425"/>
                <a:gd name="T26" fmla="*/ 2147483647 w 4451"/>
                <a:gd name="T27" fmla="*/ 2147483647 h 1425"/>
                <a:gd name="T28" fmla="*/ 2147483647 w 4451"/>
                <a:gd name="T29" fmla="*/ 2147483647 h 1425"/>
                <a:gd name="T30" fmla="*/ 2147483647 w 4451"/>
                <a:gd name="T31" fmla="*/ 2147483647 h 1425"/>
                <a:gd name="T32" fmla="*/ 2147483647 w 4451"/>
                <a:gd name="T33" fmla="*/ 2147483647 h 1425"/>
                <a:gd name="T34" fmla="*/ 2147483647 w 4451"/>
                <a:gd name="T35" fmla="*/ 2147483647 h 1425"/>
                <a:gd name="T36" fmla="*/ 2147483647 w 4451"/>
                <a:gd name="T37" fmla="*/ 2147483647 h 1425"/>
                <a:gd name="T38" fmla="*/ 2147483647 w 4451"/>
                <a:gd name="T39" fmla="*/ 2147483647 h 1425"/>
                <a:gd name="T40" fmla="*/ 2147483647 w 4451"/>
                <a:gd name="T41" fmla="*/ 2147483647 h 1425"/>
                <a:gd name="T42" fmla="*/ 2147483647 w 4451"/>
                <a:gd name="T43" fmla="*/ 2147483647 h 1425"/>
                <a:gd name="T44" fmla="*/ 2147483647 w 4451"/>
                <a:gd name="T45" fmla="*/ 2147483647 h 1425"/>
                <a:gd name="T46" fmla="*/ 2147483647 w 4451"/>
                <a:gd name="T47" fmla="*/ 2147483647 h 1425"/>
                <a:gd name="T48" fmla="*/ 2147483647 w 4451"/>
                <a:gd name="T49" fmla="*/ 2147483647 h 1425"/>
                <a:gd name="T50" fmla="*/ 2147483647 w 4451"/>
                <a:gd name="T51" fmla="*/ 0 h 1425"/>
                <a:gd name="T52" fmla="*/ 2147483647 w 4451"/>
                <a:gd name="T53" fmla="*/ 0 h 1425"/>
                <a:gd name="T54" fmla="*/ 2147483647 w 4451"/>
                <a:gd name="T55" fmla="*/ 2147483647 h 1425"/>
                <a:gd name="T56" fmla="*/ 2147483647 w 4451"/>
                <a:gd name="T57" fmla="*/ 2147483647 h 1425"/>
                <a:gd name="T58" fmla="*/ 2147483647 w 4451"/>
                <a:gd name="T59" fmla="*/ 0 h 1425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4451"/>
                <a:gd name="T91" fmla="*/ 0 h 1425"/>
                <a:gd name="T92" fmla="*/ 4451 w 4451"/>
                <a:gd name="T93" fmla="*/ 1425 h 1425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4451" h="1425">
                  <a:moveTo>
                    <a:pt x="0" y="1125"/>
                  </a:moveTo>
                  <a:lnTo>
                    <a:pt x="330" y="1125"/>
                  </a:lnTo>
                  <a:lnTo>
                    <a:pt x="330" y="1403"/>
                  </a:lnTo>
                  <a:lnTo>
                    <a:pt x="0" y="1403"/>
                  </a:lnTo>
                  <a:lnTo>
                    <a:pt x="0" y="1125"/>
                  </a:lnTo>
                  <a:close/>
                  <a:moveTo>
                    <a:pt x="825" y="1130"/>
                  </a:moveTo>
                  <a:lnTo>
                    <a:pt x="1154" y="1130"/>
                  </a:lnTo>
                  <a:lnTo>
                    <a:pt x="1154" y="1376"/>
                  </a:lnTo>
                  <a:lnTo>
                    <a:pt x="825" y="1376"/>
                  </a:lnTo>
                  <a:lnTo>
                    <a:pt x="825" y="1130"/>
                  </a:lnTo>
                  <a:close/>
                  <a:moveTo>
                    <a:pt x="1648" y="1152"/>
                  </a:moveTo>
                  <a:lnTo>
                    <a:pt x="1978" y="1152"/>
                  </a:lnTo>
                  <a:lnTo>
                    <a:pt x="1978" y="1425"/>
                  </a:lnTo>
                  <a:lnTo>
                    <a:pt x="1648" y="1425"/>
                  </a:lnTo>
                  <a:lnTo>
                    <a:pt x="1648" y="1152"/>
                  </a:lnTo>
                  <a:close/>
                  <a:moveTo>
                    <a:pt x="2473" y="961"/>
                  </a:moveTo>
                  <a:lnTo>
                    <a:pt x="2802" y="961"/>
                  </a:lnTo>
                  <a:lnTo>
                    <a:pt x="2802" y="1272"/>
                  </a:lnTo>
                  <a:lnTo>
                    <a:pt x="2473" y="1272"/>
                  </a:lnTo>
                  <a:lnTo>
                    <a:pt x="2473" y="961"/>
                  </a:lnTo>
                  <a:close/>
                  <a:moveTo>
                    <a:pt x="3297" y="437"/>
                  </a:moveTo>
                  <a:lnTo>
                    <a:pt x="3627" y="437"/>
                  </a:lnTo>
                  <a:lnTo>
                    <a:pt x="3627" y="814"/>
                  </a:lnTo>
                  <a:lnTo>
                    <a:pt x="3297" y="814"/>
                  </a:lnTo>
                  <a:lnTo>
                    <a:pt x="3297" y="437"/>
                  </a:lnTo>
                  <a:close/>
                  <a:moveTo>
                    <a:pt x="4121" y="0"/>
                  </a:moveTo>
                  <a:lnTo>
                    <a:pt x="4451" y="0"/>
                  </a:lnTo>
                  <a:lnTo>
                    <a:pt x="4451" y="600"/>
                  </a:lnTo>
                  <a:lnTo>
                    <a:pt x="4121" y="600"/>
                  </a:lnTo>
                  <a:lnTo>
                    <a:pt x="4121" y="0"/>
                  </a:lnTo>
                  <a:close/>
                </a:path>
              </a:pathLst>
            </a:custGeom>
            <a:solidFill>
              <a:srgbClr val="7F7F7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48207" name="Rectangle 34"/>
            <p:cNvSpPr>
              <a:spLocks noChangeArrowheads="1"/>
            </p:cNvSpPr>
            <p:nvPr/>
          </p:nvSpPr>
          <p:spPr bwMode="auto">
            <a:xfrm>
              <a:off x="1247775" y="4313238"/>
              <a:ext cx="214313" cy="171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tr-TR" sz="1000" b="1">
                  <a:solidFill>
                    <a:srgbClr val="000000"/>
                  </a:solidFill>
                  <a:latin typeface="Times New Roman" pitchFamily="18" charset="0"/>
                </a:rPr>
                <a:t>5,1</a:t>
              </a:r>
              <a:endParaRPr lang="tr-TR"/>
            </a:p>
          </p:txBody>
        </p:sp>
        <p:sp>
          <p:nvSpPr>
            <p:cNvPr id="48208" name="Rectangle 35"/>
            <p:cNvSpPr>
              <a:spLocks noChangeArrowheads="1"/>
            </p:cNvSpPr>
            <p:nvPr/>
          </p:nvSpPr>
          <p:spPr bwMode="auto">
            <a:xfrm>
              <a:off x="2557463" y="4295775"/>
              <a:ext cx="212725" cy="171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tr-TR" sz="1000" b="1">
                  <a:solidFill>
                    <a:srgbClr val="000000"/>
                  </a:solidFill>
                  <a:latin typeface="Times New Roman" pitchFamily="18" charset="0"/>
                </a:rPr>
                <a:t>4,5</a:t>
              </a:r>
              <a:endParaRPr lang="tr-TR"/>
            </a:p>
          </p:txBody>
        </p:sp>
        <p:sp>
          <p:nvSpPr>
            <p:cNvPr id="48209" name="Rectangle 36"/>
            <p:cNvSpPr>
              <a:spLocks noChangeArrowheads="1"/>
            </p:cNvSpPr>
            <p:nvPr/>
          </p:nvSpPr>
          <p:spPr bwMode="auto">
            <a:xfrm>
              <a:off x="3914775" y="4352925"/>
              <a:ext cx="119063" cy="1698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tr-TR" sz="1000" b="1">
                  <a:solidFill>
                    <a:srgbClr val="000000"/>
                  </a:solidFill>
                  <a:latin typeface="Times New Roman" pitchFamily="18" charset="0"/>
                </a:rPr>
                <a:t>5</a:t>
              </a:r>
              <a:endParaRPr lang="tr-TR"/>
            </a:p>
          </p:txBody>
        </p:sp>
        <p:sp>
          <p:nvSpPr>
            <p:cNvPr id="48210" name="Rectangle 37"/>
            <p:cNvSpPr>
              <a:spLocks noChangeArrowheads="1"/>
            </p:cNvSpPr>
            <p:nvPr/>
          </p:nvSpPr>
          <p:spPr bwMode="auto">
            <a:xfrm>
              <a:off x="5173663" y="4079875"/>
              <a:ext cx="214313" cy="1698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tr-TR" sz="1000" b="1">
                  <a:solidFill>
                    <a:srgbClr val="000000"/>
                  </a:solidFill>
                  <a:latin typeface="Times New Roman" pitchFamily="18" charset="0"/>
                </a:rPr>
                <a:t>5,7</a:t>
              </a:r>
              <a:endParaRPr lang="tr-TR"/>
            </a:p>
          </p:txBody>
        </p:sp>
        <p:sp>
          <p:nvSpPr>
            <p:cNvPr id="48211" name="Rectangle 38"/>
            <p:cNvSpPr>
              <a:spLocks noChangeArrowheads="1"/>
            </p:cNvSpPr>
            <p:nvPr/>
          </p:nvSpPr>
          <p:spPr bwMode="auto">
            <a:xfrm>
              <a:off x="6481763" y="3300413"/>
              <a:ext cx="214313" cy="1698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tr-TR" sz="1000" b="1">
                  <a:solidFill>
                    <a:srgbClr val="000000"/>
                  </a:solidFill>
                  <a:latin typeface="Times New Roman" pitchFamily="18" charset="0"/>
                </a:rPr>
                <a:t>6,9</a:t>
              </a:r>
              <a:endParaRPr lang="tr-TR"/>
            </a:p>
          </p:txBody>
        </p:sp>
        <p:sp>
          <p:nvSpPr>
            <p:cNvPr id="48212" name="Rectangle 39"/>
            <p:cNvSpPr>
              <a:spLocks noChangeArrowheads="1"/>
            </p:cNvSpPr>
            <p:nvPr/>
          </p:nvSpPr>
          <p:spPr bwMode="auto">
            <a:xfrm>
              <a:off x="7772400" y="2784474"/>
              <a:ext cx="45719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r>
                <a:rPr lang="tr-TR" sz="1000" b="1" dirty="0" smtClean="0">
                  <a:solidFill>
                    <a:srgbClr val="000000"/>
                  </a:solidFill>
                  <a:latin typeface="Times New Roman" pitchFamily="18" charset="0"/>
                </a:rPr>
                <a:t>8.3</a:t>
              </a:r>
              <a:endParaRPr lang="tr-TR" dirty="0"/>
            </a:p>
          </p:txBody>
        </p:sp>
      </p:grpSp>
      <p:grpSp>
        <p:nvGrpSpPr>
          <p:cNvPr id="4" name="Group 88"/>
          <p:cNvGrpSpPr>
            <a:grpSpLocks/>
          </p:cNvGrpSpPr>
          <p:nvPr/>
        </p:nvGrpSpPr>
        <p:grpSpPr bwMode="auto">
          <a:xfrm>
            <a:off x="673100" y="4972050"/>
            <a:ext cx="7851775" cy="304800"/>
            <a:chOff x="673100" y="4972050"/>
            <a:chExt cx="7851775" cy="304801"/>
          </a:xfrm>
        </p:grpSpPr>
        <p:sp>
          <p:nvSpPr>
            <p:cNvPr id="48199" name="Rectangle 13"/>
            <p:cNvSpPr>
              <a:spLocks noChangeArrowheads="1"/>
            </p:cNvSpPr>
            <p:nvPr/>
          </p:nvSpPr>
          <p:spPr bwMode="auto">
            <a:xfrm>
              <a:off x="673100" y="4972050"/>
              <a:ext cx="7851775" cy="9525"/>
            </a:xfrm>
            <a:prstGeom prst="rect">
              <a:avLst/>
            </a:prstGeom>
            <a:solidFill>
              <a:srgbClr val="898989"/>
            </a:solidFill>
            <a:ln w="1588">
              <a:solidFill>
                <a:srgbClr val="898989"/>
              </a:solidFill>
              <a:bevel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48200" name="Rectangle 64"/>
            <p:cNvSpPr>
              <a:spLocks noChangeArrowheads="1"/>
            </p:cNvSpPr>
            <p:nvPr/>
          </p:nvSpPr>
          <p:spPr bwMode="auto">
            <a:xfrm>
              <a:off x="1176338" y="5068888"/>
              <a:ext cx="371475" cy="207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tr-TR" sz="1200" b="1">
                  <a:solidFill>
                    <a:srgbClr val="000000"/>
                  </a:solidFill>
                  <a:latin typeface="Times New Roman" pitchFamily="18" charset="0"/>
                </a:rPr>
                <a:t>2008</a:t>
              </a:r>
              <a:endParaRPr lang="tr-TR"/>
            </a:p>
          </p:txBody>
        </p:sp>
        <p:sp>
          <p:nvSpPr>
            <p:cNvPr id="48201" name="Rectangle 65"/>
            <p:cNvSpPr>
              <a:spLocks noChangeArrowheads="1"/>
            </p:cNvSpPr>
            <p:nvPr/>
          </p:nvSpPr>
          <p:spPr bwMode="auto">
            <a:xfrm>
              <a:off x="2484438" y="5068888"/>
              <a:ext cx="369888" cy="207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tr-TR" sz="1200" b="1">
                  <a:solidFill>
                    <a:srgbClr val="000000"/>
                  </a:solidFill>
                  <a:latin typeface="Times New Roman" pitchFamily="18" charset="0"/>
                </a:rPr>
                <a:t>2009</a:t>
              </a:r>
              <a:endParaRPr lang="tr-TR"/>
            </a:p>
          </p:txBody>
        </p:sp>
        <p:sp>
          <p:nvSpPr>
            <p:cNvPr id="48202" name="Rectangle 66"/>
            <p:cNvSpPr>
              <a:spLocks noChangeArrowheads="1"/>
            </p:cNvSpPr>
            <p:nvPr/>
          </p:nvSpPr>
          <p:spPr bwMode="auto">
            <a:xfrm>
              <a:off x="3794125" y="5068888"/>
              <a:ext cx="369888" cy="207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tr-TR" sz="1200" b="1">
                  <a:solidFill>
                    <a:srgbClr val="000000"/>
                  </a:solidFill>
                  <a:latin typeface="Times New Roman" pitchFamily="18" charset="0"/>
                </a:rPr>
                <a:t>2010</a:t>
              </a:r>
              <a:endParaRPr lang="tr-TR"/>
            </a:p>
          </p:txBody>
        </p:sp>
        <p:sp>
          <p:nvSpPr>
            <p:cNvPr id="48203" name="Rectangle 67"/>
            <p:cNvSpPr>
              <a:spLocks noChangeArrowheads="1"/>
            </p:cNvSpPr>
            <p:nvPr/>
          </p:nvSpPr>
          <p:spPr bwMode="auto">
            <a:xfrm>
              <a:off x="5105400" y="5068888"/>
              <a:ext cx="369888" cy="207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tr-TR" sz="1200" b="1">
                  <a:solidFill>
                    <a:srgbClr val="000000"/>
                  </a:solidFill>
                  <a:latin typeface="Times New Roman" pitchFamily="18" charset="0"/>
                </a:rPr>
                <a:t>2011</a:t>
              </a:r>
              <a:endParaRPr lang="tr-TR"/>
            </a:p>
          </p:txBody>
        </p:sp>
        <p:sp>
          <p:nvSpPr>
            <p:cNvPr id="48204" name="Rectangle 68"/>
            <p:cNvSpPr>
              <a:spLocks noChangeArrowheads="1"/>
            </p:cNvSpPr>
            <p:nvPr/>
          </p:nvSpPr>
          <p:spPr bwMode="auto">
            <a:xfrm>
              <a:off x="6410325" y="5068888"/>
              <a:ext cx="371475" cy="207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tr-TR" sz="1200" b="1">
                  <a:solidFill>
                    <a:srgbClr val="000000"/>
                  </a:solidFill>
                  <a:latin typeface="Times New Roman" pitchFamily="18" charset="0"/>
                </a:rPr>
                <a:t>2012</a:t>
              </a:r>
              <a:endParaRPr lang="tr-TR"/>
            </a:p>
          </p:txBody>
        </p:sp>
        <p:sp>
          <p:nvSpPr>
            <p:cNvPr id="48205" name="Rectangle 69"/>
            <p:cNvSpPr>
              <a:spLocks noChangeArrowheads="1"/>
            </p:cNvSpPr>
            <p:nvPr/>
          </p:nvSpPr>
          <p:spPr bwMode="auto">
            <a:xfrm>
              <a:off x="7680325" y="5068888"/>
              <a:ext cx="307777" cy="1846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tr-TR" sz="1200" b="1" dirty="0" smtClean="0">
                  <a:solidFill>
                    <a:srgbClr val="000000"/>
                  </a:solidFill>
                  <a:latin typeface="Times New Roman" pitchFamily="18" charset="0"/>
                </a:rPr>
                <a:t>2013</a:t>
              </a:r>
              <a:endParaRPr lang="tr-TR" dirty="0"/>
            </a:p>
          </p:txBody>
        </p:sp>
      </p:grpSp>
      <p:grpSp>
        <p:nvGrpSpPr>
          <p:cNvPr id="5" name="Group 94"/>
          <p:cNvGrpSpPr>
            <a:grpSpLocks/>
          </p:cNvGrpSpPr>
          <p:nvPr/>
        </p:nvGrpSpPr>
        <p:grpSpPr bwMode="auto">
          <a:xfrm>
            <a:off x="1101725" y="1666875"/>
            <a:ext cx="6975475" cy="2284413"/>
            <a:chOff x="1101725" y="1666875"/>
            <a:chExt cx="6975486" cy="2284413"/>
          </a:xfrm>
        </p:grpSpPr>
        <p:pic>
          <p:nvPicPr>
            <p:cNvPr id="48175" name="Picture 17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279525" y="3849688"/>
              <a:ext cx="100013" cy="101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8176" name="Picture 18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587625" y="3546475"/>
              <a:ext cx="100013" cy="101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8177" name="Picture 19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2587625" y="3546475"/>
              <a:ext cx="100013" cy="101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8178" name="Picture 20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3895725" y="3743325"/>
              <a:ext cx="101600" cy="1000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8179" name="Picture 21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3895725" y="3743325"/>
              <a:ext cx="101600" cy="1000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8180" name="Picture 22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5205413" y="3532188"/>
              <a:ext cx="100013" cy="1000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8181" name="Picture 23"/>
            <p:cNvPicPr>
              <a:picLocks noChangeAspect="1" noChangeArrowheads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5205413" y="3532188"/>
              <a:ext cx="100013" cy="1000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8182" name="Picture 24"/>
            <p:cNvPicPr>
              <a:picLocks noChangeAspect="1" noChangeArrowheads="1"/>
            </p:cNvPicPr>
            <p:nvPr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>
              <a:off x="6511925" y="2743200"/>
              <a:ext cx="101600" cy="101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8183" name="Picture 25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6511925" y="2743200"/>
              <a:ext cx="101600" cy="101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8184" name="Picture 26"/>
            <p:cNvPicPr>
              <a:picLocks noChangeAspect="1" noChangeArrowheads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7821613" y="2046288"/>
              <a:ext cx="100013" cy="1000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8185" name="Picture 27"/>
            <p:cNvPicPr>
              <a:picLocks noChangeAspect="1" noChangeArrowheads="1"/>
            </p:cNvPicPr>
            <p:nvPr/>
          </p:nvPicPr>
          <p:blipFill>
            <a:blip r:embed="rId15" cstate="print"/>
            <a:srcRect/>
            <a:stretch>
              <a:fillRect/>
            </a:stretch>
          </p:blipFill>
          <p:spPr bwMode="auto">
            <a:xfrm>
              <a:off x="7821613" y="2046288"/>
              <a:ext cx="100013" cy="1000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6" name="Group 93"/>
            <p:cNvGrpSpPr>
              <a:grpSpLocks/>
            </p:cNvGrpSpPr>
            <p:nvPr/>
          </p:nvGrpSpPr>
          <p:grpSpPr bwMode="auto">
            <a:xfrm>
              <a:off x="1101725" y="1666875"/>
              <a:ext cx="6975486" cy="2247900"/>
              <a:chOff x="1101725" y="1666875"/>
              <a:chExt cx="6975486" cy="2247900"/>
            </a:xfrm>
          </p:grpSpPr>
          <p:sp>
            <p:nvSpPr>
              <p:cNvPr id="48187" name="Freeform 15"/>
              <p:cNvSpPr>
                <a:spLocks/>
              </p:cNvSpPr>
              <p:nvPr/>
            </p:nvSpPr>
            <p:spPr bwMode="auto">
              <a:xfrm>
                <a:off x="1314450" y="2079625"/>
                <a:ext cx="6572250" cy="1835150"/>
              </a:xfrm>
              <a:custGeom>
                <a:avLst/>
                <a:gdLst>
                  <a:gd name="T0" fmla="*/ 2147483647 w 17253"/>
                  <a:gd name="T1" fmla="*/ 2147483647 h 4817"/>
                  <a:gd name="T2" fmla="*/ 2147483647 w 17253"/>
                  <a:gd name="T3" fmla="*/ 2147483647 h 4817"/>
                  <a:gd name="T4" fmla="*/ 2147483647 w 17253"/>
                  <a:gd name="T5" fmla="*/ 2147483647 h 4817"/>
                  <a:gd name="T6" fmla="*/ 2147483647 w 17253"/>
                  <a:gd name="T7" fmla="*/ 2147483647 h 4817"/>
                  <a:gd name="T8" fmla="*/ 2147483647 w 17253"/>
                  <a:gd name="T9" fmla="*/ 2147483647 h 4817"/>
                  <a:gd name="T10" fmla="*/ 2147483647 w 17253"/>
                  <a:gd name="T11" fmla="*/ 2147483647 h 4817"/>
                  <a:gd name="T12" fmla="*/ 2147483647 w 17253"/>
                  <a:gd name="T13" fmla="*/ 2147483647 h 4817"/>
                  <a:gd name="T14" fmla="*/ 2147483647 w 17253"/>
                  <a:gd name="T15" fmla="*/ 2147483647 h 4817"/>
                  <a:gd name="T16" fmla="*/ 2147483647 w 17253"/>
                  <a:gd name="T17" fmla="*/ 2147483647 h 4817"/>
                  <a:gd name="T18" fmla="*/ 2147483647 w 17253"/>
                  <a:gd name="T19" fmla="*/ 2147483647 h 4817"/>
                  <a:gd name="T20" fmla="*/ 2147483647 w 17253"/>
                  <a:gd name="T21" fmla="*/ 2147483647 h 4817"/>
                  <a:gd name="T22" fmla="*/ 2147483647 w 17253"/>
                  <a:gd name="T23" fmla="*/ 2147483647 h 4817"/>
                  <a:gd name="T24" fmla="*/ 2147483647 w 17253"/>
                  <a:gd name="T25" fmla="*/ 2147483647 h 4817"/>
                  <a:gd name="T26" fmla="*/ 2147483647 w 17253"/>
                  <a:gd name="T27" fmla="*/ 2147483647 h 4817"/>
                  <a:gd name="T28" fmla="*/ 2147483647 w 17253"/>
                  <a:gd name="T29" fmla="*/ 2147483647 h 4817"/>
                  <a:gd name="T30" fmla="*/ 2147483647 w 17253"/>
                  <a:gd name="T31" fmla="*/ 2147483647 h 4817"/>
                  <a:gd name="T32" fmla="*/ 2147483647 w 17253"/>
                  <a:gd name="T33" fmla="*/ 2147483647 h 4817"/>
                  <a:gd name="T34" fmla="*/ 2147483647 w 17253"/>
                  <a:gd name="T35" fmla="*/ 2147483647 h 4817"/>
                  <a:gd name="T36" fmla="*/ 2147483647 w 17253"/>
                  <a:gd name="T37" fmla="*/ 2147483647 h 4817"/>
                  <a:gd name="T38" fmla="*/ 2147483647 w 17253"/>
                  <a:gd name="T39" fmla="*/ 2147483647 h 4817"/>
                  <a:gd name="T40" fmla="*/ 2147483647 w 17253"/>
                  <a:gd name="T41" fmla="*/ 2147483647 h 4817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17253"/>
                  <a:gd name="T64" fmla="*/ 0 h 4817"/>
                  <a:gd name="T65" fmla="*/ 17253 w 17253"/>
                  <a:gd name="T66" fmla="*/ 4817 h 4817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17253" h="4817">
                    <a:moveTo>
                      <a:pt x="31" y="4742"/>
                    </a:moveTo>
                    <a:lnTo>
                      <a:pt x="3463" y="3946"/>
                    </a:lnTo>
                    <a:cubicBezTo>
                      <a:pt x="3468" y="3945"/>
                      <a:pt x="3472" y="3945"/>
                      <a:pt x="3477" y="3946"/>
                    </a:cubicBezTo>
                    <a:lnTo>
                      <a:pt x="6913" y="4462"/>
                    </a:lnTo>
                    <a:lnTo>
                      <a:pt x="6902" y="4462"/>
                    </a:lnTo>
                    <a:lnTo>
                      <a:pt x="10338" y="3906"/>
                    </a:lnTo>
                    <a:lnTo>
                      <a:pt x="10325" y="3911"/>
                    </a:lnTo>
                    <a:lnTo>
                      <a:pt x="13757" y="1843"/>
                    </a:lnTo>
                    <a:lnTo>
                      <a:pt x="17195" y="10"/>
                    </a:lnTo>
                    <a:cubicBezTo>
                      <a:pt x="17212" y="0"/>
                      <a:pt x="17234" y="7"/>
                      <a:pt x="17243" y="25"/>
                    </a:cubicBezTo>
                    <a:cubicBezTo>
                      <a:pt x="17253" y="42"/>
                      <a:pt x="17246" y="64"/>
                      <a:pt x="17228" y="73"/>
                    </a:cubicBezTo>
                    <a:lnTo>
                      <a:pt x="13794" y="1904"/>
                    </a:lnTo>
                    <a:lnTo>
                      <a:pt x="10362" y="3972"/>
                    </a:lnTo>
                    <a:cubicBezTo>
                      <a:pt x="10358" y="3975"/>
                      <a:pt x="10354" y="3976"/>
                      <a:pt x="10349" y="3977"/>
                    </a:cubicBezTo>
                    <a:lnTo>
                      <a:pt x="6913" y="4533"/>
                    </a:lnTo>
                    <a:cubicBezTo>
                      <a:pt x="6910" y="4534"/>
                      <a:pt x="6906" y="4534"/>
                      <a:pt x="6902" y="4533"/>
                    </a:cubicBezTo>
                    <a:lnTo>
                      <a:pt x="3466" y="4017"/>
                    </a:lnTo>
                    <a:lnTo>
                      <a:pt x="3480" y="4017"/>
                    </a:lnTo>
                    <a:lnTo>
                      <a:pt x="48" y="4813"/>
                    </a:lnTo>
                    <a:cubicBezTo>
                      <a:pt x="28" y="4817"/>
                      <a:pt x="9" y="4805"/>
                      <a:pt x="4" y="4786"/>
                    </a:cubicBezTo>
                    <a:cubicBezTo>
                      <a:pt x="0" y="4766"/>
                      <a:pt x="12" y="4747"/>
                      <a:pt x="31" y="4742"/>
                    </a:cubicBezTo>
                    <a:close/>
                  </a:path>
                </a:pathLst>
              </a:custGeom>
              <a:solidFill>
                <a:srgbClr val="CBA0A6"/>
              </a:solidFill>
              <a:ln w="1588" cap="flat">
                <a:solidFill>
                  <a:srgbClr val="CBA0A6"/>
                </a:solidFill>
                <a:prstDash val="solid"/>
                <a:bevel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8188" name="Rectangle 40"/>
              <p:cNvSpPr>
                <a:spLocks noChangeArrowheads="1"/>
              </p:cNvSpPr>
              <p:nvPr/>
            </p:nvSpPr>
            <p:spPr bwMode="auto">
              <a:xfrm>
                <a:off x="1101725" y="3586163"/>
                <a:ext cx="219075" cy="2063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tr-TR" sz="1200" b="1">
                    <a:solidFill>
                      <a:srgbClr val="C00000"/>
                    </a:solidFill>
                    <a:latin typeface="Times New Roman" pitchFamily="18" charset="0"/>
                  </a:rPr>
                  <a:t>%</a:t>
                </a:r>
                <a:endParaRPr lang="tr-TR"/>
              </a:p>
            </p:txBody>
          </p:sp>
          <p:sp>
            <p:nvSpPr>
              <p:cNvPr id="48189" name="Rectangle 41"/>
              <p:cNvSpPr>
                <a:spLocks noChangeArrowheads="1"/>
              </p:cNvSpPr>
              <p:nvPr/>
            </p:nvSpPr>
            <p:spPr bwMode="auto">
              <a:xfrm>
                <a:off x="1255713" y="3586163"/>
                <a:ext cx="255588" cy="2063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tr-TR" sz="1200" b="1">
                    <a:solidFill>
                      <a:srgbClr val="000000"/>
                    </a:solidFill>
                    <a:latin typeface="Times New Roman" pitchFamily="18" charset="0"/>
                  </a:rPr>
                  <a:t>7,1</a:t>
                </a:r>
                <a:endParaRPr lang="tr-TR"/>
              </a:p>
            </p:txBody>
          </p:sp>
          <p:sp>
            <p:nvSpPr>
              <p:cNvPr id="48190" name="Rectangle 42"/>
              <p:cNvSpPr>
                <a:spLocks noChangeArrowheads="1"/>
              </p:cNvSpPr>
              <p:nvPr/>
            </p:nvSpPr>
            <p:spPr bwMode="auto">
              <a:xfrm>
                <a:off x="2376488" y="3279775"/>
                <a:ext cx="219075" cy="2063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tr-TR" sz="1200" b="1">
                    <a:solidFill>
                      <a:srgbClr val="C00000"/>
                    </a:solidFill>
                    <a:latin typeface="Times New Roman" pitchFamily="18" charset="0"/>
                  </a:rPr>
                  <a:t>%</a:t>
                </a:r>
                <a:endParaRPr lang="tr-TR"/>
              </a:p>
            </p:txBody>
          </p:sp>
          <p:sp>
            <p:nvSpPr>
              <p:cNvPr id="48191" name="Rectangle 43"/>
              <p:cNvSpPr>
                <a:spLocks noChangeArrowheads="1"/>
              </p:cNvSpPr>
              <p:nvPr/>
            </p:nvSpPr>
            <p:spPr bwMode="auto">
              <a:xfrm>
                <a:off x="2530475" y="3279775"/>
                <a:ext cx="255588" cy="2063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tr-TR" sz="1200" b="1">
                    <a:solidFill>
                      <a:srgbClr val="000000"/>
                    </a:solidFill>
                    <a:latin typeface="Times New Roman" pitchFamily="18" charset="0"/>
                  </a:rPr>
                  <a:t>9,1</a:t>
                </a:r>
                <a:endParaRPr lang="tr-TR"/>
              </a:p>
            </p:txBody>
          </p:sp>
          <p:sp>
            <p:nvSpPr>
              <p:cNvPr id="48192" name="Rectangle 44"/>
              <p:cNvSpPr>
                <a:spLocks noChangeArrowheads="1"/>
              </p:cNvSpPr>
              <p:nvPr/>
            </p:nvSpPr>
            <p:spPr bwMode="auto">
              <a:xfrm>
                <a:off x="3665538" y="3457575"/>
                <a:ext cx="219075" cy="2063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tr-TR" sz="1200" b="1">
                    <a:solidFill>
                      <a:srgbClr val="C00000"/>
                    </a:solidFill>
                    <a:latin typeface="Times New Roman" pitchFamily="18" charset="0"/>
                  </a:rPr>
                  <a:t>%</a:t>
                </a:r>
                <a:endParaRPr lang="tr-TR"/>
              </a:p>
            </p:txBody>
          </p:sp>
          <p:sp>
            <p:nvSpPr>
              <p:cNvPr id="48193" name="Rectangle 45"/>
              <p:cNvSpPr>
                <a:spLocks noChangeArrowheads="1"/>
              </p:cNvSpPr>
              <p:nvPr/>
            </p:nvSpPr>
            <p:spPr bwMode="auto">
              <a:xfrm>
                <a:off x="3819525" y="3457575"/>
                <a:ext cx="255588" cy="2063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tr-TR" sz="1200" b="1">
                    <a:solidFill>
                      <a:srgbClr val="000000"/>
                    </a:solidFill>
                    <a:latin typeface="Times New Roman" pitchFamily="18" charset="0"/>
                  </a:rPr>
                  <a:t>7,8</a:t>
                </a:r>
                <a:endParaRPr lang="tr-TR"/>
              </a:p>
            </p:txBody>
          </p:sp>
          <p:sp>
            <p:nvSpPr>
              <p:cNvPr id="48194" name="Rectangle 46"/>
              <p:cNvSpPr>
                <a:spLocks noChangeArrowheads="1"/>
              </p:cNvSpPr>
              <p:nvPr/>
            </p:nvSpPr>
            <p:spPr bwMode="auto">
              <a:xfrm>
                <a:off x="4938713" y="3235325"/>
                <a:ext cx="219075" cy="2063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tr-TR" sz="1200" b="1">
                    <a:solidFill>
                      <a:srgbClr val="C00000"/>
                    </a:solidFill>
                    <a:latin typeface="Times New Roman" pitchFamily="18" charset="0"/>
                  </a:rPr>
                  <a:t>%</a:t>
                </a:r>
                <a:endParaRPr lang="tr-TR"/>
              </a:p>
            </p:txBody>
          </p:sp>
          <p:sp>
            <p:nvSpPr>
              <p:cNvPr id="48195" name="Rectangle 47"/>
              <p:cNvSpPr>
                <a:spLocks noChangeArrowheads="1"/>
              </p:cNvSpPr>
              <p:nvPr/>
            </p:nvSpPr>
            <p:spPr bwMode="auto">
              <a:xfrm>
                <a:off x="5092700" y="3235325"/>
                <a:ext cx="257175" cy="2063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tr-TR" sz="1200" b="1">
                    <a:solidFill>
                      <a:srgbClr val="000000"/>
                    </a:solidFill>
                    <a:latin typeface="Times New Roman" pitchFamily="18" charset="0"/>
                  </a:rPr>
                  <a:t>9,2</a:t>
                </a:r>
                <a:endParaRPr lang="tr-TR"/>
              </a:p>
            </p:txBody>
          </p:sp>
          <p:sp>
            <p:nvSpPr>
              <p:cNvPr id="48196" name="Rectangle 48"/>
              <p:cNvSpPr>
                <a:spLocks noChangeArrowheads="1"/>
              </p:cNvSpPr>
              <p:nvPr/>
            </p:nvSpPr>
            <p:spPr bwMode="auto">
              <a:xfrm>
                <a:off x="6170613" y="2520950"/>
                <a:ext cx="219075" cy="2079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tr-TR" sz="1200" b="1">
                    <a:solidFill>
                      <a:srgbClr val="C00000"/>
                    </a:solidFill>
                    <a:latin typeface="Times New Roman" pitchFamily="18" charset="0"/>
                  </a:rPr>
                  <a:t>%</a:t>
                </a:r>
                <a:endParaRPr lang="tr-TR"/>
              </a:p>
            </p:txBody>
          </p:sp>
          <p:sp>
            <p:nvSpPr>
              <p:cNvPr id="48197" name="Rectangle 49"/>
              <p:cNvSpPr>
                <a:spLocks noChangeArrowheads="1"/>
              </p:cNvSpPr>
              <p:nvPr/>
            </p:nvSpPr>
            <p:spPr bwMode="auto">
              <a:xfrm>
                <a:off x="6323013" y="2520950"/>
                <a:ext cx="331788" cy="2079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tr-TR" sz="1200" b="1">
                    <a:solidFill>
                      <a:srgbClr val="000000"/>
                    </a:solidFill>
                    <a:latin typeface="Times New Roman" pitchFamily="18" charset="0"/>
                  </a:rPr>
                  <a:t>14,4</a:t>
                </a:r>
                <a:endParaRPr lang="tr-TR"/>
              </a:p>
            </p:txBody>
          </p:sp>
          <p:sp>
            <p:nvSpPr>
              <p:cNvPr id="48198" name="Rectangle 79"/>
              <p:cNvSpPr>
                <a:spLocks noChangeArrowheads="1"/>
              </p:cNvSpPr>
              <p:nvPr/>
            </p:nvSpPr>
            <p:spPr bwMode="auto">
              <a:xfrm>
                <a:off x="7623186" y="1666875"/>
                <a:ext cx="454025" cy="215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tr-TR" sz="1200" b="1">
                    <a:solidFill>
                      <a:srgbClr val="C00000"/>
                    </a:solidFill>
                    <a:latin typeface="Tahoma" pitchFamily="34" charset="0"/>
                  </a:rPr>
                  <a:t>%19</a:t>
                </a:r>
                <a:endParaRPr lang="tr-TR"/>
              </a:p>
            </p:txBody>
          </p:sp>
        </p:grpSp>
      </p:grpSp>
      <p:grpSp>
        <p:nvGrpSpPr>
          <p:cNvPr id="7" name="Group 96"/>
          <p:cNvGrpSpPr>
            <a:grpSpLocks/>
          </p:cNvGrpSpPr>
          <p:nvPr/>
        </p:nvGrpSpPr>
        <p:grpSpPr bwMode="auto">
          <a:xfrm>
            <a:off x="1360488" y="5516563"/>
            <a:ext cx="6670675" cy="206375"/>
            <a:chOff x="1360488" y="5516563"/>
            <a:chExt cx="6670675" cy="206375"/>
          </a:xfrm>
        </p:grpSpPr>
        <p:sp>
          <p:nvSpPr>
            <p:cNvPr id="48163" name="Freeform 75"/>
            <p:cNvSpPr>
              <a:spLocks/>
            </p:cNvSpPr>
            <p:nvPr/>
          </p:nvSpPr>
          <p:spPr bwMode="auto">
            <a:xfrm>
              <a:off x="5222875" y="5557838"/>
              <a:ext cx="87313" cy="88900"/>
            </a:xfrm>
            <a:custGeom>
              <a:avLst/>
              <a:gdLst>
                <a:gd name="T0" fmla="*/ 2147483647 w 55"/>
                <a:gd name="T1" fmla="*/ 0 h 56"/>
                <a:gd name="T2" fmla="*/ 2147483647 w 55"/>
                <a:gd name="T3" fmla="*/ 2147483647 h 56"/>
                <a:gd name="T4" fmla="*/ 0 w 55"/>
                <a:gd name="T5" fmla="*/ 2147483647 h 56"/>
                <a:gd name="T6" fmla="*/ 2147483647 w 55"/>
                <a:gd name="T7" fmla="*/ 0 h 5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5"/>
                <a:gd name="T13" fmla="*/ 0 h 56"/>
                <a:gd name="T14" fmla="*/ 55 w 55"/>
                <a:gd name="T15" fmla="*/ 56 h 5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5" h="56">
                  <a:moveTo>
                    <a:pt x="28" y="0"/>
                  </a:moveTo>
                  <a:lnTo>
                    <a:pt x="55" y="56"/>
                  </a:lnTo>
                  <a:lnTo>
                    <a:pt x="0" y="56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rgbClr val="CBA0A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grpSp>
          <p:nvGrpSpPr>
            <p:cNvPr id="8" name="Group 95"/>
            <p:cNvGrpSpPr>
              <a:grpSpLocks/>
            </p:cNvGrpSpPr>
            <p:nvPr/>
          </p:nvGrpSpPr>
          <p:grpSpPr bwMode="auto">
            <a:xfrm>
              <a:off x="1360488" y="5516563"/>
              <a:ext cx="6670675" cy="206375"/>
              <a:chOff x="1360488" y="5516563"/>
              <a:chExt cx="6670675" cy="206375"/>
            </a:xfrm>
          </p:grpSpPr>
          <p:sp>
            <p:nvSpPr>
              <p:cNvPr id="48165" name="Freeform 74"/>
              <p:cNvSpPr>
                <a:spLocks/>
              </p:cNvSpPr>
              <p:nvPr/>
            </p:nvSpPr>
            <p:spPr bwMode="auto">
              <a:xfrm>
                <a:off x="5130800" y="5588000"/>
                <a:ext cx="271463" cy="26988"/>
              </a:xfrm>
              <a:custGeom>
                <a:avLst/>
                <a:gdLst>
                  <a:gd name="T0" fmla="*/ 2147483647 w 1424"/>
                  <a:gd name="T1" fmla="*/ 0 h 144"/>
                  <a:gd name="T2" fmla="*/ 2147483647 w 1424"/>
                  <a:gd name="T3" fmla="*/ 0 h 144"/>
                  <a:gd name="T4" fmla="*/ 2147483647 w 1424"/>
                  <a:gd name="T5" fmla="*/ 2147483647 h 144"/>
                  <a:gd name="T6" fmla="*/ 2147483647 w 1424"/>
                  <a:gd name="T7" fmla="*/ 2147483647 h 144"/>
                  <a:gd name="T8" fmla="*/ 2147483647 w 1424"/>
                  <a:gd name="T9" fmla="*/ 2147483647 h 144"/>
                  <a:gd name="T10" fmla="*/ 0 w 1424"/>
                  <a:gd name="T11" fmla="*/ 2147483647 h 144"/>
                  <a:gd name="T12" fmla="*/ 2147483647 w 1424"/>
                  <a:gd name="T13" fmla="*/ 0 h 14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24"/>
                  <a:gd name="T22" fmla="*/ 0 h 144"/>
                  <a:gd name="T23" fmla="*/ 1424 w 1424"/>
                  <a:gd name="T24" fmla="*/ 144 h 14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24" h="144">
                    <a:moveTo>
                      <a:pt x="72" y="0"/>
                    </a:moveTo>
                    <a:lnTo>
                      <a:pt x="1352" y="0"/>
                    </a:lnTo>
                    <a:cubicBezTo>
                      <a:pt x="1392" y="0"/>
                      <a:pt x="1424" y="33"/>
                      <a:pt x="1424" y="72"/>
                    </a:cubicBezTo>
                    <a:cubicBezTo>
                      <a:pt x="1424" y="112"/>
                      <a:pt x="1392" y="144"/>
                      <a:pt x="1352" y="144"/>
                    </a:cubicBezTo>
                    <a:lnTo>
                      <a:pt x="72" y="144"/>
                    </a:lnTo>
                    <a:cubicBezTo>
                      <a:pt x="33" y="144"/>
                      <a:pt x="0" y="112"/>
                      <a:pt x="0" y="72"/>
                    </a:cubicBezTo>
                    <a:cubicBezTo>
                      <a:pt x="0" y="33"/>
                      <a:pt x="33" y="0"/>
                      <a:pt x="72" y="0"/>
                    </a:cubicBezTo>
                    <a:close/>
                  </a:path>
                </a:pathLst>
              </a:custGeom>
              <a:solidFill>
                <a:srgbClr val="CBA0A6"/>
              </a:solidFill>
              <a:ln w="1588" cap="flat">
                <a:solidFill>
                  <a:srgbClr val="CBA0A6"/>
                </a:solidFill>
                <a:prstDash val="solid"/>
                <a:bevel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grpSp>
            <p:nvGrpSpPr>
              <p:cNvPr id="10" name="Group 89"/>
              <p:cNvGrpSpPr>
                <a:grpSpLocks/>
              </p:cNvGrpSpPr>
              <p:nvPr/>
            </p:nvGrpSpPr>
            <p:grpSpPr bwMode="auto">
              <a:xfrm>
                <a:off x="1360488" y="5516563"/>
                <a:ext cx="6670675" cy="206375"/>
                <a:chOff x="1360488" y="5516563"/>
                <a:chExt cx="6670675" cy="206375"/>
              </a:xfrm>
            </p:grpSpPr>
            <p:sp>
              <p:nvSpPr>
                <p:cNvPr id="48169" name="Rectangle 70"/>
                <p:cNvSpPr>
                  <a:spLocks noChangeArrowheads="1"/>
                </p:cNvSpPr>
                <p:nvPr/>
              </p:nvSpPr>
              <p:spPr bwMode="auto">
                <a:xfrm>
                  <a:off x="1360488" y="5564188"/>
                  <a:ext cx="246063" cy="77788"/>
                </a:xfrm>
                <a:prstGeom prst="rect">
                  <a:avLst/>
                </a:prstGeom>
                <a:solidFill>
                  <a:srgbClr val="7F7F7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48170" name="Rectangle 71"/>
                <p:cNvSpPr>
                  <a:spLocks noChangeArrowheads="1"/>
                </p:cNvSpPr>
                <p:nvPr/>
              </p:nvSpPr>
              <p:spPr bwMode="auto">
                <a:xfrm>
                  <a:off x="1631950" y="5516563"/>
                  <a:ext cx="538163" cy="2063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tr-TR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Sigorta</a:t>
                  </a:r>
                  <a:endParaRPr lang="tr-TR"/>
                </a:p>
              </p:txBody>
            </p:sp>
            <p:sp>
              <p:nvSpPr>
                <p:cNvPr id="48171" name="Rectangle 72"/>
                <p:cNvSpPr>
                  <a:spLocks noChangeArrowheads="1"/>
                </p:cNvSpPr>
                <p:nvPr/>
              </p:nvSpPr>
              <p:spPr bwMode="auto">
                <a:xfrm>
                  <a:off x="3082925" y="5564188"/>
                  <a:ext cx="246063" cy="77788"/>
                </a:xfrm>
                <a:prstGeom prst="rect">
                  <a:avLst/>
                </a:prstGeom>
                <a:solidFill>
                  <a:srgbClr val="A6093D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48172" name="Rectangle 73"/>
                <p:cNvSpPr>
                  <a:spLocks noChangeArrowheads="1"/>
                </p:cNvSpPr>
                <p:nvPr/>
              </p:nvSpPr>
              <p:spPr bwMode="auto">
                <a:xfrm>
                  <a:off x="3352800" y="5516563"/>
                  <a:ext cx="881063" cy="2063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tr-TR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Nakdi Kredi</a:t>
                  </a:r>
                  <a:endParaRPr lang="tr-TR"/>
                </a:p>
              </p:txBody>
            </p:sp>
            <p:sp>
              <p:nvSpPr>
                <p:cNvPr id="48173" name="Freeform 76"/>
                <p:cNvSpPr>
                  <a:spLocks noEditPoints="1"/>
                </p:cNvSpPr>
                <p:nvPr/>
              </p:nvSpPr>
              <p:spPr bwMode="auto">
                <a:xfrm>
                  <a:off x="5218113" y="5553075"/>
                  <a:ext cx="98425" cy="96838"/>
                </a:xfrm>
                <a:custGeom>
                  <a:avLst/>
                  <a:gdLst>
                    <a:gd name="T0" fmla="*/ 2147483647 w 515"/>
                    <a:gd name="T1" fmla="*/ 2147483647 h 512"/>
                    <a:gd name="T2" fmla="*/ 2147483647 w 515"/>
                    <a:gd name="T3" fmla="*/ 0 h 512"/>
                    <a:gd name="T4" fmla="*/ 2147483647 w 515"/>
                    <a:gd name="T5" fmla="*/ 2147483647 h 512"/>
                    <a:gd name="T6" fmla="*/ 2147483647 w 515"/>
                    <a:gd name="T7" fmla="*/ 2147483647 h 512"/>
                    <a:gd name="T8" fmla="*/ 2147483647 w 515"/>
                    <a:gd name="T9" fmla="*/ 2147483647 h 512"/>
                    <a:gd name="T10" fmla="*/ 2147483647 w 515"/>
                    <a:gd name="T11" fmla="*/ 2147483647 h 512"/>
                    <a:gd name="T12" fmla="*/ 2147483647 w 515"/>
                    <a:gd name="T13" fmla="*/ 2147483647 h 512"/>
                    <a:gd name="T14" fmla="*/ 2147483647 w 515"/>
                    <a:gd name="T15" fmla="*/ 2147483647 h 512"/>
                    <a:gd name="T16" fmla="*/ 2147483647 w 515"/>
                    <a:gd name="T17" fmla="*/ 2147483647 h 512"/>
                    <a:gd name="T18" fmla="*/ 2147483647 w 515"/>
                    <a:gd name="T19" fmla="*/ 2147483647 h 512"/>
                    <a:gd name="T20" fmla="*/ 2147483647 w 515"/>
                    <a:gd name="T21" fmla="*/ 2147483647 h 512"/>
                    <a:gd name="T22" fmla="*/ 2147483647 w 515"/>
                    <a:gd name="T23" fmla="*/ 2147483647 h 512"/>
                    <a:gd name="T24" fmla="*/ 2147483647 w 515"/>
                    <a:gd name="T25" fmla="*/ 2147483647 h 512"/>
                    <a:gd name="T26" fmla="*/ 2147483647 w 515"/>
                    <a:gd name="T27" fmla="*/ 2147483647 h 512"/>
                    <a:gd name="T28" fmla="*/ 2147483647 w 515"/>
                    <a:gd name="T29" fmla="*/ 2147483647 h 512"/>
                    <a:gd name="T30" fmla="*/ 2147483647 w 515"/>
                    <a:gd name="T31" fmla="*/ 2147483647 h 512"/>
                    <a:gd name="T32" fmla="*/ 2147483647 w 515"/>
                    <a:gd name="T33" fmla="*/ 2147483647 h 512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515"/>
                    <a:gd name="T52" fmla="*/ 0 h 512"/>
                    <a:gd name="T53" fmla="*/ 515 w 515"/>
                    <a:gd name="T54" fmla="*/ 512 h 512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515" h="512">
                      <a:moveTo>
                        <a:pt x="236" y="14"/>
                      </a:moveTo>
                      <a:cubicBezTo>
                        <a:pt x="240" y="6"/>
                        <a:pt x="248" y="0"/>
                        <a:pt x="257" y="0"/>
                      </a:cubicBezTo>
                      <a:cubicBezTo>
                        <a:pt x="267" y="0"/>
                        <a:pt x="275" y="6"/>
                        <a:pt x="279" y="14"/>
                      </a:cubicBezTo>
                      <a:lnTo>
                        <a:pt x="511" y="478"/>
                      </a:lnTo>
                      <a:cubicBezTo>
                        <a:pt x="515" y="485"/>
                        <a:pt x="514" y="494"/>
                        <a:pt x="510" y="501"/>
                      </a:cubicBezTo>
                      <a:cubicBezTo>
                        <a:pt x="506" y="508"/>
                        <a:pt x="498" y="512"/>
                        <a:pt x="489" y="512"/>
                      </a:cubicBezTo>
                      <a:lnTo>
                        <a:pt x="25" y="512"/>
                      </a:lnTo>
                      <a:cubicBezTo>
                        <a:pt x="17" y="512"/>
                        <a:pt x="9" y="508"/>
                        <a:pt x="5" y="501"/>
                      </a:cubicBezTo>
                      <a:cubicBezTo>
                        <a:pt x="1" y="494"/>
                        <a:pt x="0" y="485"/>
                        <a:pt x="4" y="478"/>
                      </a:cubicBezTo>
                      <a:lnTo>
                        <a:pt x="236" y="14"/>
                      </a:lnTo>
                      <a:close/>
                      <a:moveTo>
                        <a:pt x="47" y="499"/>
                      </a:moveTo>
                      <a:lnTo>
                        <a:pt x="25" y="464"/>
                      </a:lnTo>
                      <a:lnTo>
                        <a:pt x="489" y="464"/>
                      </a:lnTo>
                      <a:lnTo>
                        <a:pt x="468" y="499"/>
                      </a:lnTo>
                      <a:lnTo>
                        <a:pt x="236" y="35"/>
                      </a:lnTo>
                      <a:lnTo>
                        <a:pt x="279" y="35"/>
                      </a:lnTo>
                      <a:lnTo>
                        <a:pt x="47" y="499"/>
                      </a:lnTo>
                      <a:close/>
                    </a:path>
                  </a:pathLst>
                </a:custGeom>
                <a:solidFill>
                  <a:srgbClr val="CBA0A6"/>
                </a:solidFill>
                <a:ln w="1588" cap="flat">
                  <a:solidFill>
                    <a:srgbClr val="CBA0A6"/>
                  </a:solidFill>
                  <a:prstDash val="solid"/>
                  <a:bevel/>
                  <a:headEnd/>
                  <a:tailEnd/>
                </a:ln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48174" name="Rectangle 77"/>
                <p:cNvSpPr>
                  <a:spLocks noChangeArrowheads="1"/>
                </p:cNvSpPr>
                <p:nvPr/>
              </p:nvSpPr>
              <p:spPr bwMode="auto">
                <a:xfrm>
                  <a:off x="5414963" y="5516563"/>
                  <a:ext cx="2616200" cy="2063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tr-TR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Türkiye İhracatındaki Pay (Sağ Eksen)</a:t>
                  </a:r>
                  <a:endParaRPr lang="tr-TR"/>
                </a:p>
              </p:txBody>
            </p:sp>
          </p:grpSp>
        </p:grpSp>
      </p:grpSp>
      <p:grpSp>
        <p:nvGrpSpPr>
          <p:cNvPr id="11" name="Group 87"/>
          <p:cNvGrpSpPr>
            <a:grpSpLocks/>
          </p:cNvGrpSpPr>
          <p:nvPr/>
        </p:nvGrpSpPr>
        <p:grpSpPr bwMode="auto">
          <a:xfrm>
            <a:off x="84138" y="1597025"/>
            <a:ext cx="8959850" cy="3478213"/>
            <a:chOff x="84138" y="1597025"/>
            <a:chExt cx="8959850" cy="3478213"/>
          </a:xfrm>
        </p:grpSpPr>
        <p:sp>
          <p:nvSpPr>
            <p:cNvPr id="48145" name="Rectangle 9"/>
            <p:cNvSpPr>
              <a:spLocks noChangeArrowheads="1"/>
            </p:cNvSpPr>
            <p:nvPr/>
          </p:nvSpPr>
          <p:spPr bwMode="auto">
            <a:xfrm>
              <a:off x="8520113" y="1943100"/>
              <a:ext cx="9525" cy="3033713"/>
            </a:xfrm>
            <a:prstGeom prst="rect">
              <a:avLst/>
            </a:prstGeom>
            <a:solidFill>
              <a:srgbClr val="898989"/>
            </a:solidFill>
            <a:ln w="1588">
              <a:solidFill>
                <a:srgbClr val="898989"/>
              </a:solidFill>
              <a:bevel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48146" name="Rectangle 11"/>
            <p:cNvSpPr>
              <a:spLocks noChangeArrowheads="1"/>
            </p:cNvSpPr>
            <p:nvPr/>
          </p:nvSpPr>
          <p:spPr bwMode="auto">
            <a:xfrm>
              <a:off x="668338" y="1943100"/>
              <a:ext cx="9525" cy="3033713"/>
            </a:xfrm>
            <a:prstGeom prst="rect">
              <a:avLst/>
            </a:prstGeom>
            <a:solidFill>
              <a:srgbClr val="898989"/>
            </a:solidFill>
            <a:ln w="1588">
              <a:solidFill>
                <a:srgbClr val="898989"/>
              </a:solidFill>
              <a:bevel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48147" name="Rectangle 50"/>
            <p:cNvSpPr>
              <a:spLocks noChangeArrowheads="1"/>
            </p:cNvSpPr>
            <p:nvPr/>
          </p:nvSpPr>
          <p:spPr bwMode="auto">
            <a:xfrm>
              <a:off x="8634413" y="4903788"/>
              <a:ext cx="119063" cy="171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tr-TR" sz="1000" b="1">
                  <a:solidFill>
                    <a:srgbClr val="000000"/>
                  </a:solidFill>
                  <a:latin typeface="Times New Roman" pitchFamily="18" charset="0"/>
                </a:rPr>
                <a:t>0</a:t>
              </a:r>
              <a:endParaRPr lang="tr-TR"/>
            </a:p>
          </p:txBody>
        </p:sp>
        <p:sp>
          <p:nvSpPr>
            <p:cNvPr id="48148" name="Rectangle 51"/>
            <p:cNvSpPr>
              <a:spLocks noChangeArrowheads="1"/>
            </p:cNvSpPr>
            <p:nvPr/>
          </p:nvSpPr>
          <p:spPr bwMode="auto">
            <a:xfrm>
              <a:off x="8634413" y="4297363"/>
              <a:ext cx="119063" cy="171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tr-TR" sz="1000" b="1">
                  <a:solidFill>
                    <a:srgbClr val="000000"/>
                  </a:solidFill>
                  <a:latin typeface="Times New Roman" pitchFamily="18" charset="0"/>
                </a:rPr>
                <a:t>4</a:t>
              </a:r>
              <a:endParaRPr lang="tr-TR"/>
            </a:p>
          </p:txBody>
        </p:sp>
        <p:sp>
          <p:nvSpPr>
            <p:cNvPr id="48149" name="Rectangle 52"/>
            <p:cNvSpPr>
              <a:spLocks noChangeArrowheads="1"/>
            </p:cNvSpPr>
            <p:nvPr/>
          </p:nvSpPr>
          <p:spPr bwMode="auto">
            <a:xfrm>
              <a:off x="8634413" y="3690938"/>
              <a:ext cx="119063" cy="1698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tr-TR" sz="1000" b="1">
                  <a:solidFill>
                    <a:srgbClr val="000000"/>
                  </a:solidFill>
                  <a:latin typeface="Times New Roman" pitchFamily="18" charset="0"/>
                </a:rPr>
                <a:t>8</a:t>
              </a:r>
              <a:endParaRPr lang="tr-TR"/>
            </a:p>
          </p:txBody>
        </p:sp>
        <p:sp>
          <p:nvSpPr>
            <p:cNvPr id="48150" name="Rectangle 53"/>
            <p:cNvSpPr>
              <a:spLocks noChangeArrowheads="1"/>
            </p:cNvSpPr>
            <p:nvPr/>
          </p:nvSpPr>
          <p:spPr bwMode="auto">
            <a:xfrm>
              <a:off x="8632825" y="3084513"/>
              <a:ext cx="180975" cy="1698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tr-TR" sz="1000" b="1">
                  <a:solidFill>
                    <a:srgbClr val="000000"/>
                  </a:solidFill>
                  <a:latin typeface="Times New Roman" pitchFamily="18" charset="0"/>
                </a:rPr>
                <a:t>12</a:t>
              </a:r>
              <a:endParaRPr lang="tr-TR"/>
            </a:p>
          </p:txBody>
        </p:sp>
        <p:sp>
          <p:nvSpPr>
            <p:cNvPr id="48151" name="Rectangle 54"/>
            <p:cNvSpPr>
              <a:spLocks noChangeArrowheads="1"/>
            </p:cNvSpPr>
            <p:nvPr/>
          </p:nvSpPr>
          <p:spPr bwMode="auto">
            <a:xfrm>
              <a:off x="8632825" y="2476500"/>
              <a:ext cx="180975" cy="1698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tr-TR" sz="1000" b="1">
                  <a:solidFill>
                    <a:srgbClr val="000000"/>
                  </a:solidFill>
                  <a:latin typeface="Times New Roman" pitchFamily="18" charset="0"/>
                </a:rPr>
                <a:t>16</a:t>
              </a:r>
              <a:endParaRPr lang="tr-TR"/>
            </a:p>
          </p:txBody>
        </p:sp>
        <p:sp>
          <p:nvSpPr>
            <p:cNvPr id="48152" name="Rectangle 55"/>
            <p:cNvSpPr>
              <a:spLocks noChangeArrowheads="1"/>
            </p:cNvSpPr>
            <p:nvPr/>
          </p:nvSpPr>
          <p:spPr bwMode="auto">
            <a:xfrm>
              <a:off x="8632825" y="1870075"/>
              <a:ext cx="180975" cy="171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tr-TR" sz="1000" b="1">
                  <a:solidFill>
                    <a:srgbClr val="000000"/>
                  </a:solidFill>
                  <a:latin typeface="Times New Roman" pitchFamily="18" charset="0"/>
                </a:rPr>
                <a:t>20</a:t>
              </a:r>
              <a:endParaRPr lang="tr-TR"/>
            </a:p>
          </p:txBody>
        </p:sp>
        <p:sp>
          <p:nvSpPr>
            <p:cNvPr id="48153" name="Rectangle 56"/>
            <p:cNvSpPr>
              <a:spLocks noChangeArrowheads="1"/>
            </p:cNvSpPr>
            <p:nvPr/>
          </p:nvSpPr>
          <p:spPr bwMode="auto">
            <a:xfrm>
              <a:off x="503238" y="4906963"/>
              <a:ext cx="64120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tr-TR" sz="1000" b="1">
                  <a:solidFill>
                    <a:srgbClr val="000000"/>
                  </a:solidFill>
                  <a:latin typeface="Times New Roman" pitchFamily="18" charset="0"/>
                </a:rPr>
                <a:t>0</a:t>
              </a:r>
              <a:endParaRPr lang="tr-TR" b="1"/>
            </a:p>
          </p:txBody>
        </p:sp>
        <p:sp>
          <p:nvSpPr>
            <p:cNvPr id="48154" name="Rectangle 57"/>
            <p:cNvSpPr>
              <a:spLocks noChangeArrowheads="1"/>
            </p:cNvSpPr>
            <p:nvPr/>
          </p:nvSpPr>
          <p:spPr bwMode="auto">
            <a:xfrm>
              <a:off x="503238" y="4473575"/>
              <a:ext cx="64120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tr-TR" sz="1000" b="1">
                  <a:solidFill>
                    <a:srgbClr val="000000"/>
                  </a:solidFill>
                  <a:latin typeface="Times New Roman" pitchFamily="18" charset="0"/>
                </a:rPr>
                <a:t>5</a:t>
              </a:r>
              <a:endParaRPr lang="tr-TR" b="1"/>
            </a:p>
          </p:txBody>
        </p:sp>
        <p:sp>
          <p:nvSpPr>
            <p:cNvPr id="48155" name="Rectangle 58"/>
            <p:cNvSpPr>
              <a:spLocks noChangeArrowheads="1"/>
            </p:cNvSpPr>
            <p:nvPr/>
          </p:nvSpPr>
          <p:spPr bwMode="auto">
            <a:xfrm>
              <a:off x="439738" y="4040188"/>
              <a:ext cx="128240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tr-TR" sz="1000" b="1">
                  <a:solidFill>
                    <a:srgbClr val="000000"/>
                  </a:solidFill>
                  <a:latin typeface="Times New Roman" pitchFamily="18" charset="0"/>
                </a:rPr>
                <a:t>10</a:t>
              </a:r>
              <a:endParaRPr lang="tr-TR" b="1"/>
            </a:p>
          </p:txBody>
        </p:sp>
        <p:sp>
          <p:nvSpPr>
            <p:cNvPr id="48156" name="Rectangle 59"/>
            <p:cNvSpPr>
              <a:spLocks noChangeArrowheads="1"/>
            </p:cNvSpPr>
            <p:nvPr/>
          </p:nvSpPr>
          <p:spPr bwMode="auto">
            <a:xfrm>
              <a:off x="439738" y="3606800"/>
              <a:ext cx="128240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tr-TR" sz="1000" b="1">
                  <a:solidFill>
                    <a:srgbClr val="000000"/>
                  </a:solidFill>
                  <a:latin typeface="Times New Roman" pitchFamily="18" charset="0"/>
                </a:rPr>
                <a:t>15</a:t>
              </a:r>
              <a:endParaRPr lang="tr-TR" b="1"/>
            </a:p>
          </p:txBody>
        </p:sp>
        <p:sp>
          <p:nvSpPr>
            <p:cNvPr id="48157" name="Rectangle 60"/>
            <p:cNvSpPr>
              <a:spLocks noChangeArrowheads="1"/>
            </p:cNvSpPr>
            <p:nvPr/>
          </p:nvSpPr>
          <p:spPr bwMode="auto">
            <a:xfrm>
              <a:off x="439738" y="3173413"/>
              <a:ext cx="128240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tr-TR" sz="1000" b="1">
                  <a:solidFill>
                    <a:srgbClr val="000000"/>
                  </a:solidFill>
                  <a:latin typeface="Times New Roman" pitchFamily="18" charset="0"/>
                </a:rPr>
                <a:t>20</a:t>
              </a:r>
              <a:endParaRPr lang="tr-TR" b="1"/>
            </a:p>
          </p:txBody>
        </p:sp>
        <p:sp>
          <p:nvSpPr>
            <p:cNvPr id="48158" name="Rectangle 61"/>
            <p:cNvSpPr>
              <a:spLocks noChangeArrowheads="1"/>
            </p:cNvSpPr>
            <p:nvPr/>
          </p:nvSpPr>
          <p:spPr bwMode="auto">
            <a:xfrm>
              <a:off x="439738" y="2740025"/>
              <a:ext cx="128240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tr-TR" sz="1000" b="1">
                  <a:solidFill>
                    <a:srgbClr val="000000"/>
                  </a:solidFill>
                  <a:latin typeface="Times New Roman" pitchFamily="18" charset="0"/>
                </a:rPr>
                <a:t>25</a:t>
              </a:r>
              <a:endParaRPr lang="tr-TR" b="1"/>
            </a:p>
          </p:txBody>
        </p:sp>
        <p:sp>
          <p:nvSpPr>
            <p:cNvPr id="48159" name="Rectangle 62"/>
            <p:cNvSpPr>
              <a:spLocks noChangeArrowheads="1"/>
            </p:cNvSpPr>
            <p:nvPr/>
          </p:nvSpPr>
          <p:spPr bwMode="auto">
            <a:xfrm>
              <a:off x="439738" y="2306638"/>
              <a:ext cx="128240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tr-TR" sz="1000" b="1">
                  <a:solidFill>
                    <a:srgbClr val="000000"/>
                  </a:solidFill>
                  <a:latin typeface="Times New Roman" pitchFamily="18" charset="0"/>
                </a:rPr>
                <a:t>30</a:t>
              </a:r>
              <a:endParaRPr lang="tr-TR" b="1"/>
            </a:p>
          </p:txBody>
        </p:sp>
        <p:sp>
          <p:nvSpPr>
            <p:cNvPr id="48160" name="Rectangle 63"/>
            <p:cNvSpPr>
              <a:spLocks noChangeArrowheads="1"/>
            </p:cNvSpPr>
            <p:nvPr/>
          </p:nvSpPr>
          <p:spPr bwMode="auto">
            <a:xfrm>
              <a:off x="439738" y="1873250"/>
              <a:ext cx="128240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tr-TR" sz="1000" b="1">
                  <a:solidFill>
                    <a:srgbClr val="000000"/>
                  </a:solidFill>
                  <a:latin typeface="Times New Roman" pitchFamily="18" charset="0"/>
                </a:rPr>
                <a:t>35</a:t>
              </a:r>
              <a:endParaRPr lang="tr-TR" b="1"/>
            </a:p>
          </p:txBody>
        </p:sp>
        <p:sp>
          <p:nvSpPr>
            <p:cNvPr id="48161" name="Rectangle 78"/>
            <p:cNvSpPr>
              <a:spLocks noChangeArrowheads="1"/>
            </p:cNvSpPr>
            <p:nvPr/>
          </p:nvSpPr>
          <p:spPr bwMode="auto">
            <a:xfrm>
              <a:off x="8485188" y="1597025"/>
              <a:ext cx="558800" cy="1698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tr-TR" sz="1000" b="1">
                  <a:solidFill>
                    <a:srgbClr val="000000"/>
                  </a:solidFill>
                  <a:latin typeface="Times New Roman" pitchFamily="18" charset="0"/>
                </a:rPr>
                <a:t>Yüzde %</a:t>
              </a:r>
              <a:endParaRPr lang="tr-TR"/>
            </a:p>
          </p:txBody>
        </p:sp>
        <p:sp>
          <p:nvSpPr>
            <p:cNvPr id="48162" name="Rectangle 81"/>
            <p:cNvSpPr>
              <a:spLocks noChangeArrowheads="1"/>
            </p:cNvSpPr>
            <p:nvPr/>
          </p:nvSpPr>
          <p:spPr bwMode="auto">
            <a:xfrm>
              <a:off x="84138" y="1600200"/>
              <a:ext cx="846138" cy="187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tr-TR" sz="1100" b="1">
                  <a:solidFill>
                    <a:srgbClr val="404040"/>
                  </a:solidFill>
                  <a:latin typeface="Times New Roman" pitchFamily="18" charset="0"/>
                </a:rPr>
                <a:t>Milyar Dolar</a:t>
              </a:r>
              <a:endParaRPr lang="tr-TR"/>
            </a:p>
          </p:txBody>
        </p:sp>
      </p:grp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1000"/>
                                        <p:tgtEl>
                                          <p:spTgt spid="92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6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14" descr="20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57600" y="5791200"/>
            <a:ext cx="1800225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900" name="Title 26"/>
          <p:cNvSpPr>
            <a:spLocks noGrp="1"/>
          </p:cNvSpPr>
          <p:nvPr>
            <p:ph type="title"/>
          </p:nvPr>
        </p:nvSpPr>
        <p:spPr>
          <a:xfrm>
            <a:off x="457200" y="628650"/>
            <a:ext cx="8229600" cy="819150"/>
          </a:xfrm>
        </p:spPr>
        <p:txBody>
          <a:bodyPr/>
          <a:lstStyle/>
          <a:p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Sevk Sonrası Reeskont Kredisi </a:t>
            </a:r>
          </a:p>
        </p:txBody>
      </p:sp>
      <p:sp>
        <p:nvSpPr>
          <p:cNvPr id="22" name="Round Same Side Corner Rectangle 21"/>
          <p:cNvSpPr/>
          <p:nvPr/>
        </p:nvSpPr>
        <p:spPr>
          <a:xfrm>
            <a:off x="323850" y="1371600"/>
            <a:ext cx="1828324" cy="647700"/>
          </a:xfrm>
          <a:prstGeom prst="round2SameRect">
            <a:avLst>
              <a:gd name="adj1" fmla="val 10417"/>
              <a:gd name="adj2" fmla="val 0"/>
            </a:avLst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50800" h="508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AB ONE"/>
          <p:cNvSpPr txBox="1"/>
          <p:nvPr/>
        </p:nvSpPr>
        <p:spPr>
          <a:xfrm>
            <a:off x="384157" y="1414844"/>
            <a:ext cx="1725956" cy="553594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tr-TR" sz="1400" b="1" dirty="0" smtClean="0">
                <a:solidFill>
                  <a:srgbClr val="F0F0F0"/>
                </a:solidFill>
                <a:latin typeface="Times New Roman" pitchFamily="18" charset="0"/>
                <a:cs typeface="Times New Roman" pitchFamily="18" charset="0"/>
              </a:rPr>
              <a:t>Neden </a:t>
            </a:r>
          </a:p>
          <a:p>
            <a:pPr algn="ctr">
              <a:lnSpc>
                <a:spcPct val="90000"/>
              </a:lnSpc>
            </a:pPr>
            <a:r>
              <a:rPr lang="tr-TR" sz="1400" b="1" dirty="0" smtClean="0">
                <a:solidFill>
                  <a:srgbClr val="F0F0F0"/>
                </a:solidFill>
                <a:latin typeface="Times New Roman" pitchFamily="18" charset="0"/>
                <a:cs typeface="Times New Roman" pitchFamily="18" charset="0"/>
              </a:rPr>
              <a:t>Sevk Sonrası Reeskont Kredisi..?</a:t>
            </a:r>
            <a:endParaRPr lang="en-US" sz="1400" b="1" dirty="0">
              <a:solidFill>
                <a:srgbClr val="F0F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AB TWO"/>
          <p:cNvSpPr txBox="1"/>
          <p:nvPr/>
        </p:nvSpPr>
        <p:spPr>
          <a:xfrm>
            <a:off x="2863203" y="1372977"/>
            <a:ext cx="1727766" cy="514054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tr-TR" sz="1400" b="1" dirty="0" smtClean="0">
                <a:solidFill>
                  <a:srgbClr val="F0F0F0"/>
                </a:solidFill>
                <a:latin typeface="Times New Roman" pitchFamily="18" charset="0"/>
                <a:cs typeface="Times New Roman" pitchFamily="18" charset="0"/>
              </a:rPr>
              <a:t>Neden ihracat Taahhüdü yok..?</a:t>
            </a:r>
            <a:endParaRPr lang="en-US" sz="1400" b="1" dirty="0">
              <a:solidFill>
                <a:srgbClr val="F0F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AB THREE"/>
          <p:cNvSpPr txBox="1"/>
          <p:nvPr/>
        </p:nvSpPr>
        <p:spPr>
          <a:xfrm>
            <a:off x="4889976" y="1372977"/>
            <a:ext cx="1727766" cy="514054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tr-TR" sz="1400" b="1" dirty="0" smtClean="0">
                <a:solidFill>
                  <a:srgbClr val="F0F0F0"/>
                </a:solidFill>
                <a:latin typeface="Times New Roman" pitchFamily="18" charset="0"/>
                <a:cs typeface="Times New Roman" pitchFamily="18" charset="0"/>
              </a:rPr>
              <a:t>Teminat yapısı nedir?</a:t>
            </a:r>
            <a:endParaRPr lang="en-US" sz="1400" b="1" dirty="0">
              <a:solidFill>
                <a:srgbClr val="F0F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AB FOUR"/>
          <p:cNvSpPr txBox="1"/>
          <p:nvPr/>
        </p:nvSpPr>
        <p:spPr>
          <a:xfrm>
            <a:off x="6916749" y="1372977"/>
            <a:ext cx="1727766" cy="514054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tr-TR" sz="1400" b="1" dirty="0" smtClean="0">
                <a:solidFill>
                  <a:srgbClr val="F0F0F0"/>
                </a:solidFill>
                <a:latin typeface="Times New Roman" pitchFamily="18" charset="0"/>
                <a:cs typeface="Times New Roman" pitchFamily="18" charset="0"/>
              </a:rPr>
              <a:t>Ne tür firmalara hitap etmektedir…?</a:t>
            </a:r>
            <a:endParaRPr lang="en-US" sz="1400" b="1" dirty="0">
              <a:solidFill>
                <a:srgbClr val="F0F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7150" y="1981200"/>
            <a:ext cx="9036000" cy="4571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52400" y="2209800"/>
            <a:ext cx="2223300" cy="3693319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tr-TR" sz="2600" b="1" dirty="0" smtClean="0">
                <a:latin typeface="Times New Roman" pitchFamily="18" charset="0"/>
                <a:cs typeface="Times New Roman" pitchFamily="18" charset="0"/>
              </a:rPr>
              <a:t>Çünkü; </a:t>
            </a:r>
          </a:p>
          <a:p>
            <a:r>
              <a:rPr lang="tr-TR" sz="2600" b="1" dirty="0" smtClean="0">
                <a:latin typeface="Times New Roman" pitchFamily="18" charset="0"/>
                <a:cs typeface="Times New Roman" pitchFamily="18" charset="0"/>
              </a:rPr>
              <a:t>ihracat taahhüdü içermemekte </a:t>
            </a:r>
          </a:p>
          <a:p>
            <a:r>
              <a:rPr lang="tr-TR" sz="2600" b="1" dirty="0" smtClean="0">
                <a:latin typeface="Times New Roman" pitchFamily="18" charset="0"/>
                <a:cs typeface="Times New Roman" pitchFamily="18" charset="0"/>
              </a:rPr>
              <a:t>ve </a:t>
            </a:r>
          </a:p>
          <a:p>
            <a:r>
              <a:rPr lang="tr-TR" sz="2600" b="1" dirty="0" smtClean="0">
                <a:latin typeface="Times New Roman" pitchFamily="18" charset="0"/>
                <a:cs typeface="Times New Roman" pitchFamily="18" charset="0"/>
              </a:rPr>
              <a:t>Reeskont Kredisi ile aynı maliyette…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743200" y="2240845"/>
            <a:ext cx="1918500" cy="2923877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tr-TR" sz="2200" b="1" dirty="0" smtClean="0">
                <a:latin typeface="Times New Roman" pitchFamily="18" charset="0"/>
                <a:cs typeface="Times New Roman" pitchFamily="18" charset="0"/>
              </a:rPr>
              <a:t>240 güne kadar vade ile </a:t>
            </a:r>
            <a:r>
              <a:rPr lang="tr-TR" sz="2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yapılan ihracatınıza </a:t>
            </a:r>
            <a:r>
              <a:rPr lang="tr-TR" sz="2200" b="1" dirty="0" smtClean="0">
                <a:latin typeface="Times New Roman" pitchFamily="18" charset="0"/>
                <a:cs typeface="Times New Roman" pitchFamily="18" charset="0"/>
              </a:rPr>
              <a:t>ait alacaklarınızı iskonto ediyoruz…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953000" y="2221003"/>
            <a:ext cx="1828800" cy="2585323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tr-TR" sz="2000" b="1" dirty="0" smtClean="0">
                <a:latin typeface="Times New Roman" pitchFamily="18" charset="0"/>
                <a:cs typeface="Times New Roman" pitchFamily="18" charset="0"/>
              </a:rPr>
              <a:t>Bankamızdan yaptıracağınız </a:t>
            </a:r>
          </a:p>
          <a:p>
            <a:r>
              <a:rPr lang="tr-TR" sz="3400" b="1" dirty="0" smtClean="0">
                <a:latin typeface="Times New Roman" pitchFamily="18" charset="0"/>
                <a:cs typeface="Times New Roman" pitchFamily="18" charset="0"/>
              </a:rPr>
              <a:t>İhracat</a:t>
            </a:r>
          </a:p>
          <a:p>
            <a:r>
              <a:rPr lang="tr-TR" sz="3400" b="1" dirty="0" smtClean="0">
                <a:latin typeface="Times New Roman" pitchFamily="18" charset="0"/>
                <a:cs typeface="Times New Roman" pitchFamily="18" charset="0"/>
              </a:rPr>
              <a:t>Alacak Sigortası</a:t>
            </a:r>
          </a:p>
          <a:p>
            <a:r>
              <a:rPr lang="tr-TR" sz="2000" b="1" dirty="0" smtClean="0">
                <a:latin typeface="Times New Roman" pitchFamily="18" charset="0"/>
                <a:cs typeface="Times New Roman" pitchFamily="18" charset="0"/>
              </a:rPr>
              <a:t>Poliçesi…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010400" y="2244728"/>
            <a:ext cx="1676400" cy="3139321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tr-TR" sz="2200" b="1" dirty="0" smtClean="0">
                <a:latin typeface="Times New Roman" pitchFamily="18" charset="0"/>
                <a:cs typeface="Times New Roman" pitchFamily="18" charset="0"/>
              </a:rPr>
              <a:t>İhracat alacakları konusunda risk almak istemeyen ve teminat maliyetini istemeyen firmalar…</a:t>
            </a: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22222E-6 L 0.27292 -0.00278 " pathEditMode="relative" rAng="0" ptsTypes="AA">
                                      <p:cBhvr>
                                        <p:cTn id="1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6" y="-1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7291 -0.00278 L 0.49687 -0.00278 " pathEditMode="relative" rAng="0" ptsTypes="AA">
                                      <p:cBhvr>
                                        <p:cTn id="2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2" y="0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9688 -0.00278 L 0.71598 -0.00278 " pathEditMode="relative" rAng="0" ptsTypes="AA">
                                      <p:cBhvr>
                                        <p:cTn id="3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0" y="0"/>
                                    </p:animMotion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2" grpId="1" animBg="1"/>
      <p:bldP spid="23" grpId="0"/>
      <p:bldP spid="25" grpId="0"/>
      <p:bldP spid="26" grpId="0"/>
      <p:bldP spid="29" grpId="0" animBg="1"/>
      <p:bldP spid="14" grpId="0" animBg="1"/>
      <p:bldP spid="15" grpId="0" animBg="1"/>
      <p:bldP spid="17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26"/>
          <p:cNvSpPr>
            <a:spLocks noGrp="1"/>
          </p:cNvSpPr>
          <p:nvPr>
            <p:ph type="title"/>
          </p:nvPr>
        </p:nvSpPr>
        <p:spPr>
          <a:xfrm>
            <a:off x="457200" y="650875"/>
            <a:ext cx="8229600" cy="819150"/>
          </a:xfrm>
        </p:spPr>
        <p:txBody>
          <a:bodyPr/>
          <a:lstStyle/>
          <a:p>
            <a:r>
              <a:rPr lang="tr-TR" sz="3600" b="1" smtClean="0">
                <a:latin typeface="Times New Roman" pitchFamily="18" charset="0"/>
                <a:cs typeface="Times New Roman" pitchFamily="18" charset="0"/>
              </a:rPr>
              <a:t>Teminat Mektuplarının Haksız Nakde Çevrilme Sigortası</a:t>
            </a:r>
          </a:p>
        </p:txBody>
      </p:sp>
      <p:pic>
        <p:nvPicPr>
          <p:cNvPr id="44035" name="Picture 14" descr="20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57600" y="5791200"/>
            <a:ext cx="1800225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Freeform 22"/>
          <p:cNvSpPr/>
          <p:nvPr/>
        </p:nvSpPr>
        <p:spPr>
          <a:xfrm>
            <a:off x="1600200" y="2359025"/>
            <a:ext cx="6924675" cy="612775"/>
          </a:xfrm>
          <a:custGeom>
            <a:avLst/>
            <a:gdLst>
              <a:gd name="connsiteX0" fmla="*/ 0 w 8072432"/>
              <a:gd name="connsiteY0" fmla="*/ 130657 h 783924"/>
              <a:gd name="connsiteX1" fmla="*/ 38269 w 8072432"/>
              <a:gd name="connsiteY1" fmla="*/ 38269 h 783924"/>
              <a:gd name="connsiteX2" fmla="*/ 130658 w 8072432"/>
              <a:gd name="connsiteY2" fmla="*/ 1 h 783924"/>
              <a:gd name="connsiteX3" fmla="*/ 7941775 w 8072432"/>
              <a:gd name="connsiteY3" fmla="*/ 0 h 783924"/>
              <a:gd name="connsiteX4" fmla="*/ 8034163 w 8072432"/>
              <a:gd name="connsiteY4" fmla="*/ 38269 h 783924"/>
              <a:gd name="connsiteX5" fmla="*/ 8072431 w 8072432"/>
              <a:gd name="connsiteY5" fmla="*/ 130658 h 783924"/>
              <a:gd name="connsiteX6" fmla="*/ 8072432 w 8072432"/>
              <a:gd name="connsiteY6" fmla="*/ 653267 h 783924"/>
              <a:gd name="connsiteX7" fmla="*/ 8034163 w 8072432"/>
              <a:gd name="connsiteY7" fmla="*/ 745655 h 783924"/>
              <a:gd name="connsiteX8" fmla="*/ 7941775 w 8072432"/>
              <a:gd name="connsiteY8" fmla="*/ 783924 h 783924"/>
              <a:gd name="connsiteX9" fmla="*/ 130657 w 8072432"/>
              <a:gd name="connsiteY9" fmla="*/ 783924 h 783924"/>
              <a:gd name="connsiteX10" fmla="*/ 38269 w 8072432"/>
              <a:gd name="connsiteY10" fmla="*/ 745655 h 783924"/>
              <a:gd name="connsiteX11" fmla="*/ 1 w 8072432"/>
              <a:gd name="connsiteY11" fmla="*/ 653266 h 783924"/>
              <a:gd name="connsiteX12" fmla="*/ 0 w 8072432"/>
              <a:gd name="connsiteY12" fmla="*/ 130657 h 783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072432" h="783924">
                <a:moveTo>
                  <a:pt x="0" y="130657"/>
                </a:moveTo>
                <a:cubicBezTo>
                  <a:pt x="0" y="96005"/>
                  <a:pt x="13766" y="62771"/>
                  <a:pt x="38269" y="38269"/>
                </a:cubicBezTo>
                <a:cubicBezTo>
                  <a:pt x="62772" y="13766"/>
                  <a:pt x="96005" y="1"/>
                  <a:pt x="130658" y="1"/>
                </a:cubicBezTo>
                <a:lnTo>
                  <a:pt x="7941775" y="0"/>
                </a:lnTo>
                <a:cubicBezTo>
                  <a:pt x="7976427" y="0"/>
                  <a:pt x="8009661" y="13766"/>
                  <a:pt x="8034163" y="38269"/>
                </a:cubicBezTo>
                <a:cubicBezTo>
                  <a:pt x="8058666" y="62772"/>
                  <a:pt x="8072431" y="96005"/>
                  <a:pt x="8072431" y="130658"/>
                </a:cubicBezTo>
                <a:cubicBezTo>
                  <a:pt x="8072431" y="304861"/>
                  <a:pt x="8072432" y="479064"/>
                  <a:pt x="8072432" y="653267"/>
                </a:cubicBezTo>
                <a:cubicBezTo>
                  <a:pt x="8072432" y="687919"/>
                  <a:pt x="8058666" y="721153"/>
                  <a:pt x="8034163" y="745655"/>
                </a:cubicBezTo>
                <a:cubicBezTo>
                  <a:pt x="8009660" y="770158"/>
                  <a:pt x="7976427" y="783924"/>
                  <a:pt x="7941775" y="783924"/>
                </a:cubicBezTo>
                <a:lnTo>
                  <a:pt x="130657" y="783924"/>
                </a:lnTo>
                <a:cubicBezTo>
                  <a:pt x="96005" y="783924"/>
                  <a:pt x="62771" y="770158"/>
                  <a:pt x="38269" y="745655"/>
                </a:cubicBezTo>
                <a:cubicBezTo>
                  <a:pt x="13766" y="721152"/>
                  <a:pt x="0" y="687919"/>
                  <a:pt x="1" y="653266"/>
                </a:cubicBezTo>
                <a:cubicBezTo>
                  <a:pt x="1" y="479063"/>
                  <a:pt x="0" y="304860"/>
                  <a:pt x="0" y="130657"/>
                </a:cubicBezTo>
                <a:close/>
              </a:path>
            </a:pathLst>
          </a:custGeom>
        </p:spPr>
        <p:style>
          <a:lnRef idx="3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280203" tIns="129708" rIns="280203" bIns="129708" spcCol="1270" anchor="ctr"/>
          <a:lstStyle/>
          <a:p>
            <a:pPr>
              <a:defRPr/>
            </a:pPr>
            <a:r>
              <a:rPr lang="tr-TR" sz="2200" b="1" dirty="0">
                <a:latin typeface="Times New Roman" pitchFamily="18" charset="0"/>
                <a:cs typeface="Times New Roman" pitchFamily="18" charset="0"/>
              </a:rPr>
              <a:t>Müteahhitlik sektöründeki firmalar için </a:t>
            </a:r>
          </a:p>
        </p:txBody>
      </p:sp>
      <p:sp>
        <p:nvSpPr>
          <p:cNvPr id="24" name="Freeform 23"/>
          <p:cNvSpPr/>
          <p:nvPr/>
        </p:nvSpPr>
        <p:spPr>
          <a:xfrm>
            <a:off x="1676400" y="3429000"/>
            <a:ext cx="6924675" cy="612775"/>
          </a:xfrm>
          <a:custGeom>
            <a:avLst/>
            <a:gdLst>
              <a:gd name="connsiteX0" fmla="*/ 0 w 8072432"/>
              <a:gd name="connsiteY0" fmla="*/ 130657 h 783924"/>
              <a:gd name="connsiteX1" fmla="*/ 38269 w 8072432"/>
              <a:gd name="connsiteY1" fmla="*/ 38269 h 783924"/>
              <a:gd name="connsiteX2" fmla="*/ 130658 w 8072432"/>
              <a:gd name="connsiteY2" fmla="*/ 1 h 783924"/>
              <a:gd name="connsiteX3" fmla="*/ 7941775 w 8072432"/>
              <a:gd name="connsiteY3" fmla="*/ 0 h 783924"/>
              <a:gd name="connsiteX4" fmla="*/ 8034163 w 8072432"/>
              <a:gd name="connsiteY4" fmla="*/ 38269 h 783924"/>
              <a:gd name="connsiteX5" fmla="*/ 8072431 w 8072432"/>
              <a:gd name="connsiteY5" fmla="*/ 130658 h 783924"/>
              <a:gd name="connsiteX6" fmla="*/ 8072432 w 8072432"/>
              <a:gd name="connsiteY6" fmla="*/ 653267 h 783924"/>
              <a:gd name="connsiteX7" fmla="*/ 8034163 w 8072432"/>
              <a:gd name="connsiteY7" fmla="*/ 745655 h 783924"/>
              <a:gd name="connsiteX8" fmla="*/ 7941775 w 8072432"/>
              <a:gd name="connsiteY8" fmla="*/ 783924 h 783924"/>
              <a:gd name="connsiteX9" fmla="*/ 130657 w 8072432"/>
              <a:gd name="connsiteY9" fmla="*/ 783924 h 783924"/>
              <a:gd name="connsiteX10" fmla="*/ 38269 w 8072432"/>
              <a:gd name="connsiteY10" fmla="*/ 745655 h 783924"/>
              <a:gd name="connsiteX11" fmla="*/ 1 w 8072432"/>
              <a:gd name="connsiteY11" fmla="*/ 653266 h 783924"/>
              <a:gd name="connsiteX12" fmla="*/ 0 w 8072432"/>
              <a:gd name="connsiteY12" fmla="*/ 130657 h 783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072432" h="783924">
                <a:moveTo>
                  <a:pt x="0" y="130657"/>
                </a:moveTo>
                <a:cubicBezTo>
                  <a:pt x="0" y="96005"/>
                  <a:pt x="13766" y="62771"/>
                  <a:pt x="38269" y="38269"/>
                </a:cubicBezTo>
                <a:cubicBezTo>
                  <a:pt x="62772" y="13766"/>
                  <a:pt x="96005" y="1"/>
                  <a:pt x="130658" y="1"/>
                </a:cubicBezTo>
                <a:lnTo>
                  <a:pt x="7941775" y="0"/>
                </a:lnTo>
                <a:cubicBezTo>
                  <a:pt x="7976427" y="0"/>
                  <a:pt x="8009661" y="13766"/>
                  <a:pt x="8034163" y="38269"/>
                </a:cubicBezTo>
                <a:cubicBezTo>
                  <a:pt x="8058666" y="62772"/>
                  <a:pt x="8072431" y="96005"/>
                  <a:pt x="8072431" y="130658"/>
                </a:cubicBezTo>
                <a:cubicBezTo>
                  <a:pt x="8072431" y="304861"/>
                  <a:pt x="8072432" y="479064"/>
                  <a:pt x="8072432" y="653267"/>
                </a:cubicBezTo>
                <a:cubicBezTo>
                  <a:pt x="8072432" y="687919"/>
                  <a:pt x="8058666" y="721153"/>
                  <a:pt x="8034163" y="745655"/>
                </a:cubicBezTo>
                <a:cubicBezTo>
                  <a:pt x="8009660" y="770158"/>
                  <a:pt x="7976427" y="783924"/>
                  <a:pt x="7941775" y="783924"/>
                </a:cubicBezTo>
                <a:lnTo>
                  <a:pt x="130657" y="783924"/>
                </a:lnTo>
                <a:cubicBezTo>
                  <a:pt x="96005" y="783924"/>
                  <a:pt x="62771" y="770158"/>
                  <a:pt x="38269" y="745655"/>
                </a:cubicBezTo>
                <a:cubicBezTo>
                  <a:pt x="13766" y="721152"/>
                  <a:pt x="0" y="687919"/>
                  <a:pt x="1" y="653266"/>
                </a:cubicBezTo>
                <a:cubicBezTo>
                  <a:pt x="1" y="479063"/>
                  <a:pt x="0" y="304860"/>
                  <a:pt x="0" y="130657"/>
                </a:cubicBezTo>
                <a:close/>
              </a:path>
            </a:pathLst>
          </a:custGeom>
        </p:spPr>
        <p:style>
          <a:lnRef idx="3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280203" tIns="129708" rIns="280203" bIns="129708" spcCol="1270" anchor="ctr"/>
          <a:lstStyle/>
          <a:p>
            <a:pPr>
              <a:defRPr/>
            </a:pPr>
            <a:r>
              <a:rPr lang="tr-TR" sz="2200" b="1" dirty="0">
                <a:latin typeface="Times New Roman" pitchFamily="18" charset="0"/>
                <a:cs typeface="Times New Roman" pitchFamily="18" charset="0"/>
              </a:rPr>
              <a:t>Pazarda kalıcılığın sağlanması ve yeni pazarlara açılımın desteklenmesi </a:t>
            </a:r>
          </a:p>
        </p:txBody>
      </p:sp>
      <p:sp>
        <p:nvSpPr>
          <p:cNvPr id="26" name="Freeform 25"/>
          <p:cNvSpPr/>
          <p:nvPr/>
        </p:nvSpPr>
        <p:spPr>
          <a:xfrm>
            <a:off x="1676400" y="4721225"/>
            <a:ext cx="6924675" cy="612775"/>
          </a:xfrm>
          <a:custGeom>
            <a:avLst/>
            <a:gdLst>
              <a:gd name="connsiteX0" fmla="*/ 0 w 8072432"/>
              <a:gd name="connsiteY0" fmla="*/ 130657 h 783924"/>
              <a:gd name="connsiteX1" fmla="*/ 38269 w 8072432"/>
              <a:gd name="connsiteY1" fmla="*/ 38269 h 783924"/>
              <a:gd name="connsiteX2" fmla="*/ 130658 w 8072432"/>
              <a:gd name="connsiteY2" fmla="*/ 1 h 783924"/>
              <a:gd name="connsiteX3" fmla="*/ 7941775 w 8072432"/>
              <a:gd name="connsiteY3" fmla="*/ 0 h 783924"/>
              <a:gd name="connsiteX4" fmla="*/ 8034163 w 8072432"/>
              <a:gd name="connsiteY4" fmla="*/ 38269 h 783924"/>
              <a:gd name="connsiteX5" fmla="*/ 8072431 w 8072432"/>
              <a:gd name="connsiteY5" fmla="*/ 130658 h 783924"/>
              <a:gd name="connsiteX6" fmla="*/ 8072432 w 8072432"/>
              <a:gd name="connsiteY6" fmla="*/ 653267 h 783924"/>
              <a:gd name="connsiteX7" fmla="*/ 8034163 w 8072432"/>
              <a:gd name="connsiteY7" fmla="*/ 745655 h 783924"/>
              <a:gd name="connsiteX8" fmla="*/ 7941775 w 8072432"/>
              <a:gd name="connsiteY8" fmla="*/ 783924 h 783924"/>
              <a:gd name="connsiteX9" fmla="*/ 130657 w 8072432"/>
              <a:gd name="connsiteY9" fmla="*/ 783924 h 783924"/>
              <a:gd name="connsiteX10" fmla="*/ 38269 w 8072432"/>
              <a:gd name="connsiteY10" fmla="*/ 745655 h 783924"/>
              <a:gd name="connsiteX11" fmla="*/ 1 w 8072432"/>
              <a:gd name="connsiteY11" fmla="*/ 653266 h 783924"/>
              <a:gd name="connsiteX12" fmla="*/ 0 w 8072432"/>
              <a:gd name="connsiteY12" fmla="*/ 130657 h 783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072432" h="783924">
                <a:moveTo>
                  <a:pt x="0" y="130657"/>
                </a:moveTo>
                <a:cubicBezTo>
                  <a:pt x="0" y="96005"/>
                  <a:pt x="13766" y="62771"/>
                  <a:pt x="38269" y="38269"/>
                </a:cubicBezTo>
                <a:cubicBezTo>
                  <a:pt x="62772" y="13766"/>
                  <a:pt x="96005" y="1"/>
                  <a:pt x="130658" y="1"/>
                </a:cubicBezTo>
                <a:lnTo>
                  <a:pt x="7941775" y="0"/>
                </a:lnTo>
                <a:cubicBezTo>
                  <a:pt x="7976427" y="0"/>
                  <a:pt x="8009661" y="13766"/>
                  <a:pt x="8034163" y="38269"/>
                </a:cubicBezTo>
                <a:cubicBezTo>
                  <a:pt x="8058666" y="62772"/>
                  <a:pt x="8072431" y="96005"/>
                  <a:pt x="8072431" y="130658"/>
                </a:cubicBezTo>
                <a:cubicBezTo>
                  <a:pt x="8072431" y="304861"/>
                  <a:pt x="8072432" y="479064"/>
                  <a:pt x="8072432" y="653267"/>
                </a:cubicBezTo>
                <a:cubicBezTo>
                  <a:pt x="8072432" y="687919"/>
                  <a:pt x="8058666" y="721153"/>
                  <a:pt x="8034163" y="745655"/>
                </a:cubicBezTo>
                <a:cubicBezTo>
                  <a:pt x="8009660" y="770158"/>
                  <a:pt x="7976427" y="783924"/>
                  <a:pt x="7941775" y="783924"/>
                </a:cubicBezTo>
                <a:lnTo>
                  <a:pt x="130657" y="783924"/>
                </a:lnTo>
                <a:cubicBezTo>
                  <a:pt x="96005" y="783924"/>
                  <a:pt x="62771" y="770158"/>
                  <a:pt x="38269" y="745655"/>
                </a:cubicBezTo>
                <a:cubicBezTo>
                  <a:pt x="13766" y="721152"/>
                  <a:pt x="0" y="687919"/>
                  <a:pt x="1" y="653266"/>
                </a:cubicBezTo>
                <a:cubicBezTo>
                  <a:pt x="1" y="479063"/>
                  <a:pt x="0" y="304860"/>
                  <a:pt x="0" y="130657"/>
                </a:cubicBezTo>
                <a:close/>
              </a:path>
            </a:pathLst>
          </a:custGeom>
        </p:spPr>
        <p:style>
          <a:lnRef idx="3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280203" tIns="129708" rIns="280203" bIns="129708" spcCol="1270" anchor="ctr"/>
          <a:lstStyle/>
          <a:p>
            <a:pPr>
              <a:defRPr/>
            </a:pPr>
            <a:r>
              <a:rPr lang="tr-TR" sz="2200" b="1" dirty="0">
                <a:latin typeface="Times New Roman" pitchFamily="18" charset="0"/>
                <a:cs typeface="Times New Roman" pitchFamily="18" charset="0"/>
              </a:rPr>
              <a:t>Teminat mektuplarının haksız nakde çevrilmesi riskine karşı poliçe ile teminat altına alınması</a:t>
            </a:r>
          </a:p>
        </p:txBody>
      </p:sp>
      <p:sp>
        <p:nvSpPr>
          <p:cNvPr id="27" name="Curved Right Arrow 26"/>
          <p:cNvSpPr/>
          <p:nvPr/>
        </p:nvSpPr>
        <p:spPr>
          <a:xfrm>
            <a:off x="533400" y="1800225"/>
            <a:ext cx="990600" cy="1079500"/>
          </a:xfrm>
          <a:prstGeom prst="curvedRight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>
              <a:solidFill>
                <a:schemeClr val="tx1"/>
              </a:solidFill>
            </a:endParaRPr>
          </a:p>
        </p:txBody>
      </p:sp>
      <p:sp>
        <p:nvSpPr>
          <p:cNvPr id="28" name="Curved Right Arrow 27"/>
          <p:cNvSpPr/>
          <p:nvPr/>
        </p:nvSpPr>
        <p:spPr>
          <a:xfrm>
            <a:off x="533400" y="2957513"/>
            <a:ext cx="990600" cy="1079500"/>
          </a:xfrm>
          <a:prstGeom prst="curvedRight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>
              <a:solidFill>
                <a:schemeClr val="tx1"/>
              </a:solidFill>
            </a:endParaRPr>
          </a:p>
        </p:txBody>
      </p:sp>
      <p:sp>
        <p:nvSpPr>
          <p:cNvPr id="29" name="Curved Right Arrow 28"/>
          <p:cNvSpPr/>
          <p:nvPr/>
        </p:nvSpPr>
        <p:spPr>
          <a:xfrm>
            <a:off x="565150" y="4178300"/>
            <a:ext cx="990600" cy="1079500"/>
          </a:xfrm>
          <a:prstGeom prst="curvedRight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000"/>
                            </p:stCondLst>
                            <p:childTnLst>
                              <p:par>
                                <p:cTn id="36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  <p:set>
                                      <p:cBhvr>
                                        <p:cTn id="3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6" grpId="0" animBg="1"/>
      <p:bldP spid="27" grpId="0" animBg="1"/>
      <p:bldP spid="28" grpId="0" animBg="1"/>
      <p:bldP spid="29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8" name="Picture 14" descr="20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57600" y="5791200"/>
            <a:ext cx="1800225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85"/>
          <p:cNvGrpSpPr>
            <a:grpSpLocks/>
          </p:cNvGrpSpPr>
          <p:nvPr/>
        </p:nvGrpSpPr>
        <p:grpSpPr bwMode="auto">
          <a:xfrm>
            <a:off x="1328218" y="2097088"/>
            <a:ext cx="2439621" cy="3121025"/>
            <a:chOff x="1416050" y="2325688"/>
            <a:chExt cx="2439622" cy="3121025"/>
          </a:xfrm>
        </p:grpSpPr>
        <p:sp>
          <p:nvSpPr>
            <p:cNvPr id="50259" name="Freeform 31"/>
            <p:cNvSpPr>
              <a:spLocks/>
            </p:cNvSpPr>
            <p:nvPr/>
          </p:nvSpPr>
          <p:spPr bwMode="auto">
            <a:xfrm>
              <a:off x="1416050" y="3016250"/>
              <a:ext cx="1712913" cy="2430463"/>
            </a:xfrm>
            <a:custGeom>
              <a:avLst/>
              <a:gdLst>
                <a:gd name="T0" fmla="*/ 0 w 9356"/>
                <a:gd name="T1" fmla="*/ 2147483647 h 13294"/>
                <a:gd name="T2" fmla="*/ 2147483647 w 9356"/>
                <a:gd name="T3" fmla="*/ 2147483647 h 13294"/>
                <a:gd name="T4" fmla="*/ 2147483647 w 9356"/>
                <a:gd name="T5" fmla="*/ 2147483647 h 13294"/>
                <a:gd name="T6" fmla="*/ 2147483647 w 9356"/>
                <a:gd name="T7" fmla="*/ 0 h 13294"/>
                <a:gd name="T8" fmla="*/ 2147483647 w 9356"/>
                <a:gd name="T9" fmla="*/ 2147483647 h 13294"/>
                <a:gd name="T10" fmla="*/ 0 w 9356"/>
                <a:gd name="T11" fmla="*/ 2147483647 h 1329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9356"/>
                <a:gd name="T19" fmla="*/ 0 h 13294"/>
                <a:gd name="T20" fmla="*/ 9356 w 9356"/>
                <a:gd name="T21" fmla="*/ 13294 h 1329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9356" h="13294">
                  <a:moveTo>
                    <a:pt x="0" y="12027"/>
                  </a:moveTo>
                  <a:cubicBezTo>
                    <a:pt x="3200" y="13294"/>
                    <a:pt x="6822" y="11727"/>
                    <a:pt x="8089" y="8527"/>
                  </a:cubicBezTo>
                  <a:cubicBezTo>
                    <a:pt x="9356" y="5326"/>
                    <a:pt x="7789" y="1705"/>
                    <a:pt x="4589" y="438"/>
                  </a:cubicBezTo>
                  <a:cubicBezTo>
                    <a:pt x="3858" y="149"/>
                    <a:pt x="3080" y="0"/>
                    <a:pt x="2294" y="0"/>
                  </a:cubicBezTo>
                  <a:lnTo>
                    <a:pt x="2294" y="6232"/>
                  </a:lnTo>
                  <a:lnTo>
                    <a:pt x="0" y="12027"/>
                  </a:lnTo>
                  <a:close/>
                </a:path>
              </a:pathLst>
            </a:custGeom>
            <a:solidFill>
              <a:srgbClr val="555555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tr-TR" b="1"/>
            </a:p>
          </p:txBody>
        </p:sp>
        <p:sp>
          <p:nvSpPr>
            <p:cNvPr id="50260" name="Rectangle 46"/>
            <p:cNvSpPr>
              <a:spLocks noChangeArrowheads="1"/>
            </p:cNvSpPr>
            <p:nvPr/>
          </p:nvSpPr>
          <p:spPr bwMode="auto">
            <a:xfrm>
              <a:off x="2241550" y="4243388"/>
              <a:ext cx="307777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tr-TR" sz="1200" b="1">
                  <a:solidFill>
                    <a:srgbClr val="FFFFFF"/>
                  </a:solidFill>
                  <a:latin typeface="Times New Roman" pitchFamily="18" charset="0"/>
                </a:rPr>
                <a:t>56%</a:t>
              </a:r>
              <a:endParaRPr lang="tr-TR" b="1"/>
            </a:p>
          </p:txBody>
        </p:sp>
        <p:sp>
          <p:nvSpPr>
            <p:cNvPr id="50261" name="Rectangle 56"/>
            <p:cNvSpPr>
              <a:spLocks noChangeArrowheads="1"/>
            </p:cNvSpPr>
            <p:nvPr/>
          </p:nvSpPr>
          <p:spPr bwMode="auto">
            <a:xfrm>
              <a:off x="3236913" y="2325688"/>
              <a:ext cx="618759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tr-TR" sz="1200" b="1">
                  <a:solidFill>
                    <a:srgbClr val="000000"/>
                  </a:solidFill>
                  <a:latin typeface="Georgia" pitchFamily="18" charset="0"/>
                </a:rPr>
                <a:t>Avrupa </a:t>
              </a:r>
              <a:endParaRPr lang="tr-TR" b="1"/>
            </a:p>
          </p:txBody>
        </p:sp>
      </p:grpSp>
      <p:grpSp>
        <p:nvGrpSpPr>
          <p:cNvPr id="3" name="Group 86"/>
          <p:cNvGrpSpPr>
            <a:grpSpLocks/>
          </p:cNvGrpSpPr>
          <p:nvPr/>
        </p:nvGrpSpPr>
        <p:grpSpPr bwMode="auto">
          <a:xfrm>
            <a:off x="129655" y="2555875"/>
            <a:ext cx="4087025" cy="2559050"/>
            <a:chOff x="217488" y="2784473"/>
            <a:chExt cx="4087025" cy="2559053"/>
          </a:xfrm>
        </p:grpSpPr>
        <p:sp>
          <p:nvSpPr>
            <p:cNvPr id="50255" name="Freeform 32"/>
            <p:cNvSpPr>
              <a:spLocks/>
            </p:cNvSpPr>
            <p:nvPr/>
          </p:nvSpPr>
          <p:spPr bwMode="auto">
            <a:xfrm>
              <a:off x="217488" y="4284663"/>
              <a:ext cx="1119188" cy="1058863"/>
            </a:xfrm>
            <a:custGeom>
              <a:avLst/>
              <a:gdLst>
                <a:gd name="T0" fmla="*/ 0 w 6121"/>
                <a:gd name="T1" fmla="*/ 2147483647 h 5795"/>
                <a:gd name="T2" fmla="*/ 2147483647 w 6121"/>
                <a:gd name="T3" fmla="*/ 2147483647 h 5795"/>
                <a:gd name="T4" fmla="*/ 2147483647 w 6121"/>
                <a:gd name="T5" fmla="*/ 0 h 5795"/>
                <a:gd name="T6" fmla="*/ 0 w 6121"/>
                <a:gd name="T7" fmla="*/ 2147483647 h 579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121"/>
                <a:gd name="T13" fmla="*/ 0 h 5795"/>
                <a:gd name="T14" fmla="*/ 6121 w 6121"/>
                <a:gd name="T15" fmla="*/ 5795 h 579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121" h="5795">
                  <a:moveTo>
                    <a:pt x="0" y="1168"/>
                  </a:moveTo>
                  <a:cubicBezTo>
                    <a:pt x="400" y="3264"/>
                    <a:pt x="1844" y="5009"/>
                    <a:pt x="3827" y="5795"/>
                  </a:cubicBezTo>
                  <a:lnTo>
                    <a:pt x="6121" y="0"/>
                  </a:lnTo>
                  <a:lnTo>
                    <a:pt x="0" y="1168"/>
                  </a:lnTo>
                  <a:close/>
                </a:path>
              </a:pathLst>
            </a:custGeom>
            <a:solidFill>
              <a:srgbClr val="9E9E9E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tr-TR" b="1"/>
            </a:p>
          </p:txBody>
        </p:sp>
        <p:sp>
          <p:nvSpPr>
            <p:cNvPr id="50256" name="Rectangle 47"/>
            <p:cNvSpPr>
              <a:spLocks noChangeArrowheads="1"/>
            </p:cNvSpPr>
            <p:nvPr/>
          </p:nvSpPr>
          <p:spPr bwMode="auto">
            <a:xfrm>
              <a:off x="630238" y="4684713"/>
              <a:ext cx="307777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tr-TR" sz="1200" b="1">
                  <a:solidFill>
                    <a:srgbClr val="FFFFFF"/>
                  </a:solidFill>
                  <a:latin typeface="Times New Roman" pitchFamily="18" charset="0"/>
                </a:rPr>
                <a:t>16%</a:t>
              </a:r>
              <a:endParaRPr lang="tr-TR" b="1"/>
            </a:p>
          </p:txBody>
        </p:sp>
        <p:sp>
          <p:nvSpPr>
            <p:cNvPr id="50257" name="Rectangle 58"/>
            <p:cNvSpPr>
              <a:spLocks noChangeArrowheads="1"/>
            </p:cNvSpPr>
            <p:nvPr/>
          </p:nvSpPr>
          <p:spPr bwMode="auto">
            <a:xfrm>
              <a:off x="3236913" y="2784473"/>
              <a:ext cx="1067600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tr-TR" sz="1200" b="1">
                  <a:solidFill>
                    <a:srgbClr val="000000"/>
                  </a:solidFill>
                  <a:latin typeface="Georgia" pitchFamily="18" charset="0"/>
                </a:rPr>
                <a:t>Orta Doğu ve </a:t>
              </a:r>
              <a:endParaRPr lang="tr-TR" b="1"/>
            </a:p>
          </p:txBody>
        </p:sp>
        <p:sp>
          <p:nvSpPr>
            <p:cNvPr id="50258" name="Rectangle 59"/>
            <p:cNvSpPr>
              <a:spLocks noChangeArrowheads="1"/>
            </p:cNvSpPr>
            <p:nvPr/>
          </p:nvSpPr>
          <p:spPr bwMode="auto">
            <a:xfrm>
              <a:off x="3236913" y="2978149"/>
              <a:ext cx="678071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tr-TR" sz="1200" b="1">
                  <a:solidFill>
                    <a:srgbClr val="000000"/>
                  </a:solidFill>
                  <a:latin typeface="Georgia" pitchFamily="18" charset="0"/>
                </a:rPr>
                <a:t>K.Afrika</a:t>
              </a:r>
              <a:endParaRPr lang="tr-TR" b="1"/>
            </a:p>
          </p:txBody>
        </p:sp>
      </p:grpSp>
      <p:grpSp>
        <p:nvGrpSpPr>
          <p:cNvPr id="4" name="Group 87"/>
          <p:cNvGrpSpPr>
            <a:grpSpLocks/>
          </p:cNvGrpSpPr>
          <p:nvPr/>
        </p:nvGrpSpPr>
        <p:grpSpPr bwMode="auto">
          <a:xfrm>
            <a:off x="28055" y="3073400"/>
            <a:ext cx="4013898" cy="996950"/>
            <a:chOff x="115888" y="3302002"/>
            <a:chExt cx="4013898" cy="996948"/>
          </a:xfrm>
        </p:grpSpPr>
        <p:sp>
          <p:nvSpPr>
            <p:cNvPr id="50252" name="Freeform 33"/>
            <p:cNvSpPr>
              <a:spLocks/>
            </p:cNvSpPr>
            <p:nvPr/>
          </p:nvSpPr>
          <p:spPr bwMode="auto">
            <a:xfrm>
              <a:off x="115888" y="3733800"/>
              <a:ext cx="1155700" cy="565150"/>
            </a:xfrm>
            <a:custGeom>
              <a:avLst/>
              <a:gdLst>
                <a:gd name="T0" fmla="*/ 2147483647 w 6318"/>
                <a:gd name="T1" fmla="*/ 0 h 3093"/>
                <a:gd name="T2" fmla="*/ 2147483647 w 6318"/>
                <a:gd name="T3" fmla="*/ 2147483647 h 3093"/>
                <a:gd name="T4" fmla="*/ 2147483647 w 6318"/>
                <a:gd name="T5" fmla="*/ 2147483647 h 3093"/>
                <a:gd name="T6" fmla="*/ 2147483647 w 6318"/>
                <a:gd name="T7" fmla="*/ 0 h 309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318"/>
                <a:gd name="T13" fmla="*/ 0 h 3093"/>
                <a:gd name="T14" fmla="*/ 6318 w 6318"/>
                <a:gd name="T15" fmla="*/ 3093 h 309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318" h="3093">
                  <a:moveTo>
                    <a:pt x="391" y="0"/>
                  </a:moveTo>
                  <a:cubicBezTo>
                    <a:pt x="67" y="998"/>
                    <a:pt x="0" y="2062"/>
                    <a:pt x="197" y="3093"/>
                  </a:cubicBezTo>
                  <a:lnTo>
                    <a:pt x="6318" y="1925"/>
                  </a:lnTo>
                  <a:lnTo>
                    <a:pt x="391" y="0"/>
                  </a:lnTo>
                  <a:close/>
                </a:path>
              </a:pathLst>
            </a:custGeom>
            <a:solidFill>
              <a:srgbClr val="727272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tr-TR" b="1"/>
            </a:p>
          </p:txBody>
        </p:sp>
        <p:sp>
          <p:nvSpPr>
            <p:cNvPr id="50253" name="Rectangle 48"/>
            <p:cNvSpPr>
              <a:spLocks noChangeArrowheads="1"/>
            </p:cNvSpPr>
            <p:nvPr/>
          </p:nvSpPr>
          <p:spPr bwMode="auto">
            <a:xfrm>
              <a:off x="331788" y="3951288"/>
              <a:ext cx="230832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tr-TR" sz="1200" b="1">
                  <a:solidFill>
                    <a:srgbClr val="FFFFFF"/>
                  </a:solidFill>
                  <a:latin typeface="Times New Roman" pitchFamily="18" charset="0"/>
                </a:rPr>
                <a:t>8%</a:t>
              </a:r>
              <a:endParaRPr lang="tr-TR" b="1"/>
            </a:p>
          </p:txBody>
        </p:sp>
        <p:sp>
          <p:nvSpPr>
            <p:cNvPr id="50254" name="Rectangle 61"/>
            <p:cNvSpPr>
              <a:spLocks noChangeArrowheads="1"/>
            </p:cNvSpPr>
            <p:nvPr/>
          </p:nvSpPr>
          <p:spPr bwMode="auto">
            <a:xfrm>
              <a:off x="3236913" y="3302002"/>
              <a:ext cx="892873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tr-TR" sz="1200" b="1">
                  <a:solidFill>
                    <a:srgbClr val="000000"/>
                  </a:solidFill>
                  <a:latin typeface="Georgia" pitchFamily="18" charset="0"/>
                </a:rPr>
                <a:t>Uzak Doğu </a:t>
              </a:r>
              <a:endParaRPr lang="tr-TR" b="1"/>
            </a:p>
          </p:txBody>
        </p:sp>
      </p:grpSp>
      <p:grpSp>
        <p:nvGrpSpPr>
          <p:cNvPr id="5" name="Group 89"/>
          <p:cNvGrpSpPr>
            <a:grpSpLocks/>
          </p:cNvGrpSpPr>
          <p:nvPr/>
        </p:nvGrpSpPr>
        <p:grpSpPr bwMode="auto">
          <a:xfrm>
            <a:off x="-43382" y="2103438"/>
            <a:ext cx="4538984" cy="3675578"/>
            <a:chOff x="44450" y="2332038"/>
            <a:chExt cx="4538985" cy="3675578"/>
          </a:xfrm>
        </p:grpSpPr>
        <p:sp>
          <p:nvSpPr>
            <p:cNvPr id="50225" name="Freeform 38"/>
            <p:cNvSpPr>
              <a:spLocks/>
            </p:cNvSpPr>
            <p:nvPr/>
          </p:nvSpPr>
          <p:spPr bwMode="auto">
            <a:xfrm>
              <a:off x="1385888" y="2681288"/>
              <a:ext cx="142875" cy="1138238"/>
            </a:xfrm>
            <a:custGeom>
              <a:avLst/>
              <a:gdLst>
                <a:gd name="T0" fmla="*/ 2147483647 w 781"/>
                <a:gd name="T1" fmla="*/ 0 h 6219"/>
                <a:gd name="T2" fmla="*/ 0 w 781"/>
                <a:gd name="T3" fmla="*/ 2147483647 h 6219"/>
                <a:gd name="T4" fmla="*/ 2147483647 w 781"/>
                <a:gd name="T5" fmla="*/ 2147483647 h 6219"/>
                <a:gd name="T6" fmla="*/ 2147483647 w 781"/>
                <a:gd name="T7" fmla="*/ 0 h 621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81"/>
                <a:gd name="T13" fmla="*/ 0 h 6219"/>
                <a:gd name="T14" fmla="*/ 781 w 781"/>
                <a:gd name="T15" fmla="*/ 6219 h 621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81" h="6219">
                  <a:moveTo>
                    <a:pt x="390" y="0"/>
                  </a:moveTo>
                  <a:cubicBezTo>
                    <a:pt x="260" y="8"/>
                    <a:pt x="130" y="20"/>
                    <a:pt x="0" y="37"/>
                  </a:cubicBezTo>
                  <a:lnTo>
                    <a:pt x="781" y="6219"/>
                  </a:lnTo>
                  <a:lnTo>
                    <a:pt x="390" y="0"/>
                  </a:lnTo>
                  <a:close/>
                </a:path>
              </a:pathLst>
            </a:custGeom>
            <a:solidFill>
              <a:srgbClr val="C8C8C8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tr-TR" b="1"/>
            </a:p>
          </p:txBody>
        </p:sp>
        <p:grpSp>
          <p:nvGrpSpPr>
            <p:cNvPr id="50226" name="Group 88"/>
            <p:cNvGrpSpPr>
              <a:grpSpLocks/>
            </p:cNvGrpSpPr>
            <p:nvPr/>
          </p:nvGrpSpPr>
          <p:grpSpPr bwMode="auto">
            <a:xfrm>
              <a:off x="44450" y="2332038"/>
              <a:ext cx="4538985" cy="3675578"/>
              <a:chOff x="44450" y="2332038"/>
              <a:chExt cx="4538985" cy="3675578"/>
            </a:xfrm>
          </p:grpSpPr>
          <p:sp>
            <p:nvSpPr>
              <p:cNvPr id="50227" name="Freeform 34"/>
              <p:cNvSpPr>
                <a:spLocks/>
              </p:cNvSpPr>
              <p:nvPr/>
            </p:nvSpPr>
            <p:spPr bwMode="auto">
              <a:xfrm>
                <a:off x="225425" y="3178175"/>
                <a:ext cx="1085850" cy="779463"/>
              </a:xfrm>
              <a:custGeom>
                <a:avLst/>
                <a:gdLst>
                  <a:gd name="T0" fmla="*/ 2147483647 w 5927"/>
                  <a:gd name="T1" fmla="*/ 0 h 4266"/>
                  <a:gd name="T2" fmla="*/ 0 w 5927"/>
                  <a:gd name="T3" fmla="*/ 2147483647 h 4266"/>
                  <a:gd name="T4" fmla="*/ 2147483647 w 5927"/>
                  <a:gd name="T5" fmla="*/ 2147483647 h 4266"/>
                  <a:gd name="T6" fmla="*/ 2147483647 w 5927"/>
                  <a:gd name="T7" fmla="*/ 0 h 426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927"/>
                  <a:gd name="T13" fmla="*/ 0 h 4266"/>
                  <a:gd name="T14" fmla="*/ 5927 w 5927"/>
                  <a:gd name="T15" fmla="*/ 4266 h 426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927" h="4266">
                    <a:moveTo>
                      <a:pt x="1385" y="0"/>
                    </a:moveTo>
                    <a:cubicBezTo>
                      <a:pt x="757" y="669"/>
                      <a:pt x="284" y="1468"/>
                      <a:pt x="0" y="2341"/>
                    </a:cubicBezTo>
                    <a:lnTo>
                      <a:pt x="5927" y="4266"/>
                    </a:lnTo>
                    <a:lnTo>
                      <a:pt x="1385" y="0"/>
                    </a:lnTo>
                    <a:close/>
                  </a:path>
                </a:pathLst>
              </a:custGeom>
              <a:solidFill>
                <a:srgbClr val="464646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tr-TR" b="1"/>
              </a:p>
            </p:txBody>
          </p:sp>
          <p:sp>
            <p:nvSpPr>
              <p:cNvPr id="50228" name="Freeform 35"/>
              <p:cNvSpPr>
                <a:spLocks/>
              </p:cNvSpPr>
              <p:nvPr/>
            </p:nvSpPr>
            <p:spPr bwMode="auto">
              <a:xfrm>
                <a:off x="549275" y="2879725"/>
                <a:ext cx="831850" cy="998538"/>
              </a:xfrm>
              <a:custGeom>
                <a:avLst/>
                <a:gdLst>
                  <a:gd name="T0" fmla="*/ 2147483647 w 4542"/>
                  <a:gd name="T1" fmla="*/ 0 h 5461"/>
                  <a:gd name="T2" fmla="*/ 0 w 4542"/>
                  <a:gd name="T3" fmla="*/ 2147483647 h 5461"/>
                  <a:gd name="T4" fmla="*/ 2147483647 w 4542"/>
                  <a:gd name="T5" fmla="*/ 2147483647 h 5461"/>
                  <a:gd name="T6" fmla="*/ 2147483647 w 4542"/>
                  <a:gd name="T7" fmla="*/ 0 h 546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542"/>
                  <a:gd name="T13" fmla="*/ 0 h 5461"/>
                  <a:gd name="T14" fmla="*/ 4542 w 4542"/>
                  <a:gd name="T15" fmla="*/ 5461 h 546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542" h="5461">
                    <a:moveTo>
                      <a:pt x="1540" y="0"/>
                    </a:moveTo>
                    <a:cubicBezTo>
                      <a:pt x="967" y="315"/>
                      <a:pt x="447" y="719"/>
                      <a:pt x="0" y="1195"/>
                    </a:cubicBezTo>
                    <a:lnTo>
                      <a:pt x="4542" y="5461"/>
                    </a:lnTo>
                    <a:lnTo>
                      <a:pt x="1540" y="0"/>
                    </a:lnTo>
                    <a:close/>
                  </a:path>
                </a:pathLst>
              </a:custGeom>
              <a:solidFill>
                <a:srgbClr val="838383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tr-TR" b="1"/>
              </a:p>
            </p:txBody>
          </p:sp>
          <p:sp>
            <p:nvSpPr>
              <p:cNvPr id="50229" name="Freeform 36"/>
              <p:cNvSpPr>
                <a:spLocks/>
              </p:cNvSpPr>
              <p:nvPr/>
            </p:nvSpPr>
            <p:spPr bwMode="auto">
              <a:xfrm>
                <a:off x="901700" y="2735263"/>
                <a:ext cx="549275" cy="1103313"/>
              </a:xfrm>
              <a:custGeom>
                <a:avLst/>
                <a:gdLst>
                  <a:gd name="T0" fmla="*/ 2147483647 w 3002"/>
                  <a:gd name="T1" fmla="*/ 0 h 6036"/>
                  <a:gd name="T2" fmla="*/ 0 w 3002"/>
                  <a:gd name="T3" fmla="*/ 2147483647 h 6036"/>
                  <a:gd name="T4" fmla="*/ 2147483647 w 3002"/>
                  <a:gd name="T5" fmla="*/ 2147483647 h 6036"/>
                  <a:gd name="T6" fmla="*/ 2147483647 w 3002"/>
                  <a:gd name="T7" fmla="*/ 0 h 603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002"/>
                  <a:gd name="T13" fmla="*/ 0 h 6036"/>
                  <a:gd name="T14" fmla="*/ 3002 w 3002"/>
                  <a:gd name="T15" fmla="*/ 6036 h 60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002" h="6036">
                    <a:moveTo>
                      <a:pt x="1453" y="0"/>
                    </a:moveTo>
                    <a:cubicBezTo>
                      <a:pt x="946" y="130"/>
                      <a:pt x="458" y="323"/>
                      <a:pt x="0" y="575"/>
                    </a:cubicBezTo>
                    <a:lnTo>
                      <a:pt x="3002" y="6036"/>
                    </a:lnTo>
                    <a:lnTo>
                      <a:pt x="1453" y="0"/>
                    </a:lnTo>
                    <a:close/>
                  </a:path>
                </a:pathLst>
              </a:custGeom>
              <a:solidFill>
                <a:srgbClr val="C1C1C1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tr-TR" b="1"/>
              </a:p>
            </p:txBody>
          </p:sp>
          <p:sp>
            <p:nvSpPr>
              <p:cNvPr id="50230" name="Freeform 37"/>
              <p:cNvSpPr>
                <a:spLocks/>
              </p:cNvSpPr>
              <p:nvPr/>
            </p:nvSpPr>
            <p:spPr bwMode="auto">
              <a:xfrm>
                <a:off x="1219200" y="2693988"/>
                <a:ext cx="284163" cy="1130300"/>
              </a:xfrm>
              <a:custGeom>
                <a:avLst/>
                <a:gdLst>
                  <a:gd name="T0" fmla="*/ 2147483647 w 1549"/>
                  <a:gd name="T1" fmla="*/ 0 h 6182"/>
                  <a:gd name="T2" fmla="*/ 0 w 1549"/>
                  <a:gd name="T3" fmla="*/ 2147483647 h 6182"/>
                  <a:gd name="T4" fmla="*/ 2147483647 w 1549"/>
                  <a:gd name="T5" fmla="*/ 2147483647 h 6182"/>
                  <a:gd name="T6" fmla="*/ 2147483647 w 1549"/>
                  <a:gd name="T7" fmla="*/ 0 h 61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549"/>
                  <a:gd name="T13" fmla="*/ 0 h 6182"/>
                  <a:gd name="T14" fmla="*/ 1549 w 1549"/>
                  <a:gd name="T15" fmla="*/ 6182 h 61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549" h="6182">
                    <a:moveTo>
                      <a:pt x="768" y="0"/>
                    </a:moveTo>
                    <a:cubicBezTo>
                      <a:pt x="509" y="32"/>
                      <a:pt x="253" y="81"/>
                      <a:pt x="0" y="146"/>
                    </a:cubicBezTo>
                    <a:lnTo>
                      <a:pt x="1549" y="6182"/>
                    </a:lnTo>
                    <a:lnTo>
                      <a:pt x="768" y="0"/>
                    </a:lnTo>
                    <a:close/>
                  </a:path>
                </a:pathLst>
              </a:custGeom>
              <a:solidFill>
                <a:srgbClr val="9A9A9A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tr-TR" b="1"/>
              </a:p>
            </p:txBody>
          </p:sp>
          <p:sp>
            <p:nvSpPr>
              <p:cNvPr id="50231" name="Freeform 39"/>
              <p:cNvSpPr>
                <a:spLocks/>
              </p:cNvSpPr>
              <p:nvPr/>
            </p:nvSpPr>
            <p:spPr bwMode="auto">
              <a:xfrm>
                <a:off x="1476375" y="2678113"/>
                <a:ext cx="71438" cy="1139825"/>
              </a:xfrm>
              <a:custGeom>
                <a:avLst/>
                <a:gdLst>
                  <a:gd name="T0" fmla="*/ 2147483647 w 391"/>
                  <a:gd name="T1" fmla="*/ 0 h 6232"/>
                  <a:gd name="T2" fmla="*/ 0 w 391"/>
                  <a:gd name="T3" fmla="*/ 2147483647 h 6232"/>
                  <a:gd name="T4" fmla="*/ 2147483647 w 391"/>
                  <a:gd name="T5" fmla="*/ 2147483647 h 6232"/>
                  <a:gd name="T6" fmla="*/ 2147483647 w 391"/>
                  <a:gd name="T7" fmla="*/ 0 h 623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91"/>
                  <a:gd name="T13" fmla="*/ 0 h 6232"/>
                  <a:gd name="T14" fmla="*/ 391 w 391"/>
                  <a:gd name="T15" fmla="*/ 6232 h 623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91" h="6232">
                    <a:moveTo>
                      <a:pt x="391" y="0"/>
                    </a:moveTo>
                    <a:cubicBezTo>
                      <a:pt x="261" y="0"/>
                      <a:pt x="130" y="5"/>
                      <a:pt x="0" y="13"/>
                    </a:cubicBezTo>
                    <a:lnTo>
                      <a:pt x="391" y="6232"/>
                    </a:lnTo>
                    <a:lnTo>
                      <a:pt x="391" y="0"/>
                    </a:lnTo>
                    <a:close/>
                  </a:path>
                </a:pathLst>
              </a:custGeom>
              <a:solidFill>
                <a:srgbClr val="AAAAAA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tr-TR" b="1"/>
              </a:p>
            </p:txBody>
          </p:sp>
          <p:sp>
            <p:nvSpPr>
              <p:cNvPr id="50232" name="Freeform 40"/>
              <p:cNvSpPr>
                <a:spLocks/>
              </p:cNvSpPr>
              <p:nvPr/>
            </p:nvSpPr>
            <p:spPr bwMode="auto">
              <a:xfrm>
                <a:off x="266700" y="3198813"/>
                <a:ext cx="68263" cy="179388"/>
              </a:xfrm>
              <a:custGeom>
                <a:avLst/>
                <a:gdLst>
                  <a:gd name="T0" fmla="*/ 2147483647 w 736"/>
                  <a:gd name="T1" fmla="*/ 2147483647 h 1954"/>
                  <a:gd name="T2" fmla="*/ 2147483647 w 736"/>
                  <a:gd name="T3" fmla="*/ 2147483647 h 1954"/>
                  <a:gd name="T4" fmla="*/ 2147483647 w 736"/>
                  <a:gd name="T5" fmla="*/ 2147483647 h 1954"/>
                  <a:gd name="T6" fmla="*/ 0 w 736"/>
                  <a:gd name="T7" fmla="*/ 2147483647 h 1954"/>
                  <a:gd name="T8" fmla="*/ 0 w 736"/>
                  <a:gd name="T9" fmla="*/ 0 h 1954"/>
                  <a:gd name="T10" fmla="*/ 2147483647 w 736"/>
                  <a:gd name="T11" fmla="*/ 0 h 1954"/>
                  <a:gd name="T12" fmla="*/ 2147483647 w 736"/>
                  <a:gd name="T13" fmla="*/ 2147483647 h 1954"/>
                  <a:gd name="T14" fmla="*/ 2147483647 w 736"/>
                  <a:gd name="T15" fmla="*/ 2147483647 h 1954"/>
                  <a:gd name="T16" fmla="*/ 2147483647 w 736"/>
                  <a:gd name="T17" fmla="*/ 2147483647 h 195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736"/>
                  <a:gd name="T28" fmla="*/ 0 h 1954"/>
                  <a:gd name="T29" fmla="*/ 736 w 736"/>
                  <a:gd name="T30" fmla="*/ 1954 h 195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736" h="1954">
                    <a:moveTo>
                      <a:pt x="641" y="1954"/>
                    </a:moveTo>
                    <a:lnTo>
                      <a:pt x="560" y="50"/>
                    </a:lnTo>
                    <a:lnTo>
                      <a:pt x="608" y="96"/>
                    </a:lnTo>
                    <a:lnTo>
                      <a:pt x="0" y="96"/>
                    </a:lnTo>
                    <a:lnTo>
                      <a:pt x="0" y="0"/>
                    </a:lnTo>
                    <a:lnTo>
                      <a:pt x="608" y="0"/>
                    </a:lnTo>
                    <a:cubicBezTo>
                      <a:pt x="634" y="0"/>
                      <a:pt x="655" y="21"/>
                      <a:pt x="656" y="46"/>
                    </a:cubicBezTo>
                    <a:lnTo>
                      <a:pt x="736" y="1950"/>
                    </a:lnTo>
                    <a:lnTo>
                      <a:pt x="641" y="1954"/>
                    </a:lnTo>
                    <a:close/>
                  </a:path>
                </a:pathLst>
              </a:custGeom>
              <a:solidFill>
                <a:srgbClr val="000000"/>
              </a:solidFill>
              <a:ln w="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tr-TR" b="1"/>
              </a:p>
            </p:txBody>
          </p:sp>
          <p:sp>
            <p:nvSpPr>
              <p:cNvPr id="50233" name="Freeform 41"/>
              <p:cNvSpPr>
                <a:spLocks/>
              </p:cNvSpPr>
              <p:nvPr/>
            </p:nvSpPr>
            <p:spPr bwMode="auto">
              <a:xfrm>
                <a:off x="560388" y="2971800"/>
                <a:ext cx="122238" cy="15875"/>
              </a:xfrm>
              <a:custGeom>
                <a:avLst/>
                <a:gdLst>
                  <a:gd name="T0" fmla="*/ 2147483647 w 77"/>
                  <a:gd name="T1" fmla="*/ 2147483647 h 10"/>
                  <a:gd name="T2" fmla="*/ 2147483647 w 77"/>
                  <a:gd name="T3" fmla="*/ 2147483647 h 10"/>
                  <a:gd name="T4" fmla="*/ 0 w 77"/>
                  <a:gd name="T5" fmla="*/ 2147483647 h 10"/>
                  <a:gd name="T6" fmla="*/ 0 w 77"/>
                  <a:gd name="T7" fmla="*/ 2147483647 h 10"/>
                  <a:gd name="T8" fmla="*/ 2147483647 w 77"/>
                  <a:gd name="T9" fmla="*/ 2147483647 h 10"/>
                  <a:gd name="T10" fmla="*/ 2147483647 w 77"/>
                  <a:gd name="T11" fmla="*/ 0 h 10"/>
                  <a:gd name="T12" fmla="*/ 2147483647 w 77"/>
                  <a:gd name="T13" fmla="*/ 2147483647 h 1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77"/>
                  <a:gd name="T22" fmla="*/ 0 h 10"/>
                  <a:gd name="T23" fmla="*/ 77 w 77"/>
                  <a:gd name="T24" fmla="*/ 10 h 1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77" h="10">
                    <a:moveTo>
                      <a:pt x="77" y="6"/>
                    </a:moveTo>
                    <a:lnTo>
                      <a:pt x="35" y="10"/>
                    </a:lnTo>
                    <a:lnTo>
                      <a:pt x="0" y="10"/>
                    </a:lnTo>
                    <a:lnTo>
                      <a:pt x="0" y="5"/>
                    </a:lnTo>
                    <a:lnTo>
                      <a:pt x="34" y="5"/>
                    </a:lnTo>
                    <a:lnTo>
                      <a:pt x="77" y="0"/>
                    </a:lnTo>
                    <a:lnTo>
                      <a:pt x="77" y="6"/>
                    </a:lnTo>
                    <a:close/>
                  </a:path>
                </a:pathLst>
              </a:custGeom>
              <a:solidFill>
                <a:srgbClr val="000000"/>
              </a:solidFill>
              <a:ln w="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tr-TR" b="1"/>
              </a:p>
            </p:txBody>
          </p:sp>
          <p:sp>
            <p:nvSpPr>
              <p:cNvPr id="50234" name="Freeform 42"/>
              <p:cNvSpPr>
                <a:spLocks/>
              </p:cNvSpPr>
              <p:nvPr/>
            </p:nvSpPr>
            <p:spPr bwMode="auto">
              <a:xfrm>
                <a:off x="915988" y="2687638"/>
                <a:ext cx="119063" cy="92075"/>
              </a:xfrm>
              <a:custGeom>
                <a:avLst/>
                <a:gdLst>
                  <a:gd name="T0" fmla="*/ 2147483647 w 1304"/>
                  <a:gd name="T1" fmla="*/ 2147483647 h 1020"/>
                  <a:gd name="T2" fmla="*/ 2147483647 w 1304"/>
                  <a:gd name="T3" fmla="*/ 2147483647 h 1020"/>
                  <a:gd name="T4" fmla="*/ 2147483647 w 1304"/>
                  <a:gd name="T5" fmla="*/ 2147483647 h 1020"/>
                  <a:gd name="T6" fmla="*/ 0 w 1304"/>
                  <a:gd name="T7" fmla="*/ 2147483647 h 1020"/>
                  <a:gd name="T8" fmla="*/ 0 w 1304"/>
                  <a:gd name="T9" fmla="*/ 0 h 1020"/>
                  <a:gd name="T10" fmla="*/ 2147483647 w 1304"/>
                  <a:gd name="T11" fmla="*/ 0 h 1020"/>
                  <a:gd name="T12" fmla="*/ 2147483647 w 1304"/>
                  <a:gd name="T13" fmla="*/ 1394641637 h 1020"/>
                  <a:gd name="T14" fmla="*/ 2147483647 w 1304"/>
                  <a:gd name="T15" fmla="*/ 2147483647 h 1020"/>
                  <a:gd name="T16" fmla="*/ 2147483647 w 1304"/>
                  <a:gd name="T17" fmla="*/ 2147483647 h 102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304"/>
                  <a:gd name="T28" fmla="*/ 0 h 1020"/>
                  <a:gd name="T29" fmla="*/ 1304 w 1304"/>
                  <a:gd name="T30" fmla="*/ 1020 h 102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304" h="1020">
                    <a:moveTo>
                      <a:pt x="1225" y="1020"/>
                    </a:moveTo>
                    <a:lnTo>
                      <a:pt x="558" y="76"/>
                    </a:lnTo>
                    <a:lnTo>
                      <a:pt x="597" y="96"/>
                    </a:lnTo>
                    <a:lnTo>
                      <a:pt x="0" y="96"/>
                    </a:lnTo>
                    <a:lnTo>
                      <a:pt x="0" y="0"/>
                    </a:lnTo>
                    <a:lnTo>
                      <a:pt x="597" y="0"/>
                    </a:lnTo>
                    <a:cubicBezTo>
                      <a:pt x="613" y="0"/>
                      <a:pt x="627" y="8"/>
                      <a:pt x="636" y="21"/>
                    </a:cubicBezTo>
                    <a:lnTo>
                      <a:pt x="1304" y="965"/>
                    </a:lnTo>
                    <a:lnTo>
                      <a:pt x="1225" y="1020"/>
                    </a:lnTo>
                    <a:close/>
                  </a:path>
                </a:pathLst>
              </a:custGeom>
              <a:solidFill>
                <a:srgbClr val="000000"/>
              </a:solidFill>
              <a:ln w="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tr-TR" b="1"/>
              </a:p>
            </p:txBody>
          </p:sp>
          <p:sp>
            <p:nvSpPr>
              <p:cNvPr id="50235" name="Freeform 43"/>
              <p:cNvSpPr>
                <a:spLocks/>
              </p:cNvSpPr>
              <p:nvPr/>
            </p:nvSpPr>
            <p:spPr bwMode="auto">
              <a:xfrm>
                <a:off x="1214438" y="2559050"/>
                <a:ext cx="79375" cy="144463"/>
              </a:xfrm>
              <a:custGeom>
                <a:avLst/>
                <a:gdLst>
                  <a:gd name="T0" fmla="*/ 2147483647 w 864"/>
                  <a:gd name="T1" fmla="*/ 2147483647 h 1591"/>
                  <a:gd name="T2" fmla="*/ 2147483647 w 864"/>
                  <a:gd name="T3" fmla="*/ 2147483647 h 1591"/>
                  <a:gd name="T4" fmla="*/ 2147483647 w 864"/>
                  <a:gd name="T5" fmla="*/ 2147483647 h 1591"/>
                  <a:gd name="T6" fmla="*/ 0 w 864"/>
                  <a:gd name="T7" fmla="*/ 2147483647 h 1591"/>
                  <a:gd name="T8" fmla="*/ 0 w 864"/>
                  <a:gd name="T9" fmla="*/ 0 h 1591"/>
                  <a:gd name="T10" fmla="*/ 2147483647 w 864"/>
                  <a:gd name="T11" fmla="*/ 0 h 1591"/>
                  <a:gd name="T12" fmla="*/ 2147483647 w 864"/>
                  <a:gd name="T13" fmla="*/ 2147483647 h 1591"/>
                  <a:gd name="T14" fmla="*/ 2147483647 w 864"/>
                  <a:gd name="T15" fmla="*/ 2147483647 h 1591"/>
                  <a:gd name="T16" fmla="*/ 2147483647 w 864"/>
                  <a:gd name="T17" fmla="*/ 2147483647 h 159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864"/>
                  <a:gd name="T28" fmla="*/ 0 h 1591"/>
                  <a:gd name="T29" fmla="*/ 864 w 864"/>
                  <a:gd name="T30" fmla="*/ 1591 h 159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864" h="1591">
                    <a:moveTo>
                      <a:pt x="769" y="1591"/>
                    </a:moveTo>
                    <a:lnTo>
                      <a:pt x="550" y="55"/>
                    </a:lnTo>
                    <a:lnTo>
                      <a:pt x="598" y="96"/>
                    </a:lnTo>
                    <a:lnTo>
                      <a:pt x="0" y="96"/>
                    </a:lnTo>
                    <a:lnTo>
                      <a:pt x="0" y="0"/>
                    </a:lnTo>
                    <a:lnTo>
                      <a:pt x="598" y="0"/>
                    </a:lnTo>
                    <a:cubicBezTo>
                      <a:pt x="621" y="0"/>
                      <a:pt x="642" y="18"/>
                      <a:pt x="645" y="42"/>
                    </a:cubicBezTo>
                    <a:lnTo>
                      <a:pt x="864" y="1578"/>
                    </a:lnTo>
                    <a:lnTo>
                      <a:pt x="769" y="1591"/>
                    </a:lnTo>
                    <a:close/>
                  </a:path>
                </a:pathLst>
              </a:custGeom>
              <a:solidFill>
                <a:srgbClr val="000000"/>
              </a:solidFill>
              <a:ln w="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tr-TR" b="1"/>
              </a:p>
            </p:txBody>
          </p:sp>
          <p:sp>
            <p:nvSpPr>
              <p:cNvPr id="50236" name="Freeform 44"/>
              <p:cNvSpPr>
                <a:spLocks/>
              </p:cNvSpPr>
              <p:nvPr/>
            </p:nvSpPr>
            <p:spPr bwMode="auto">
              <a:xfrm>
                <a:off x="1417638" y="2490788"/>
                <a:ext cx="9525" cy="193675"/>
              </a:xfrm>
              <a:custGeom>
                <a:avLst/>
                <a:gdLst>
                  <a:gd name="T0" fmla="*/ 0 w 6"/>
                  <a:gd name="T1" fmla="*/ 2147483647 h 122"/>
                  <a:gd name="T2" fmla="*/ 0 w 6"/>
                  <a:gd name="T3" fmla="*/ 2147483647 h 122"/>
                  <a:gd name="T4" fmla="*/ 0 w 6"/>
                  <a:gd name="T5" fmla="*/ 0 h 122"/>
                  <a:gd name="T6" fmla="*/ 2147483647 w 6"/>
                  <a:gd name="T7" fmla="*/ 0 h 122"/>
                  <a:gd name="T8" fmla="*/ 2147483647 w 6"/>
                  <a:gd name="T9" fmla="*/ 2147483647 h 122"/>
                  <a:gd name="T10" fmla="*/ 2147483647 w 6"/>
                  <a:gd name="T11" fmla="*/ 2147483647 h 122"/>
                  <a:gd name="T12" fmla="*/ 0 w 6"/>
                  <a:gd name="T13" fmla="*/ 2147483647 h 12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"/>
                  <a:gd name="T22" fmla="*/ 0 h 122"/>
                  <a:gd name="T23" fmla="*/ 6 w 6"/>
                  <a:gd name="T24" fmla="*/ 122 h 12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" h="122">
                    <a:moveTo>
                      <a:pt x="0" y="122"/>
                    </a:moveTo>
                    <a:lnTo>
                      <a:pt x="0" y="34"/>
                    </a:lnTo>
                    <a:lnTo>
                      <a:pt x="0" y="0"/>
                    </a:lnTo>
                    <a:lnTo>
                      <a:pt x="6" y="0"/>
                    </a:lnTo>
                    <a:lnTo>
                      <a:pt x="6" y="34"/>
                    </a:lnTo>
                    <a:lnTo>
                      <a:pt x="6" y="122"/>
                    </a:lnTo>
                    <a:lnTo>
                      <a:pt x="0" y="122"/>
                    </a:lnTo>
                    <a:close/>
                  </a:path>
                </a:pathLst>
              </a:custGeom>
              <a:solidFill>
                <a:srgbClr val="000000"/>
              </a:solidFill>
              <a:ln w="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tr-TR" b="1"/>
              </a:p>
            </p:txBody>
          </p:sp>
          <p:sp>
            <p:nvSpPr>
              <p:cNvPr id="50237" name="Freeform 45"/>
              <p:cNvSpPr>
                <a:spLocks/>
              </p:cNvSpPr>
              <p:nvPr/>
            </p:nvSpPr>
            <p:spPr bwMode="auto">
              <a:xfrm>
                <a:off x="1506538" y="2582863"/>
                <a:ext cx="74613" cy="96838"/>
              </a:xfrm>
              <a:custGeom>
                <a:avLst/>
                <a:gdLst>
                  <a:gd name="T0" fmla="*/ 0 w 815"/>
                  <a:gd name="T1" fmla="*/ 2147483647 h 1064"/>
                  <a:gd name="T2" fmla="*/ 2147483647 w 815"/>
                  <a:gd name="T3" fmla="*/ 2147483647 h 1064"/>
                  <a:gd name="T4" fmla="*/ 2147483647 w 815"/>
                  <a:gd name="T5" fmla="*/ 0 h 1064"/>
                  <a:gd name="T6" fmla="*/ 2147483647 w 815"/>
                  <a:gd name="T7" fmla="*/ 0 h 1064"/>
                  <a:gd name="T8" fmla="*/ 2147483647 w 815"/>
                  <a:gd name="T9" fmla="*/ 2147483647 h 1064"/>
                  <a:gd name="T10" fmla="*/ 2147483647 w 815"/>
                  <a:gd name="T11" fmla="*/ 2147483647 h 1064"/>
                  <a:gd name="T12" fmla="*/ 2147483647 w 815"/>
                  <a:gd name="T13" fmla="*/ 2147483647 h 1064"/>
                  <a:gd name="T14" fmla="*/ 2147483647 w 815"/>
                  <a:gd name="T15" fmla="*/ 2147483647 h 1064"/>
                  <a:gd name="T16" fmla="*/ 0 w 815"/>
                  <a:gd name="T17" fmla="*/ 2147483647 h 106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815"/>
                  <a:gd name="T28" fmla="*/ 0 h 1064"/>
                  <a:gd name="T29" fmla="*/ 815 w 815"/>
                  <a:gd name="T30" fmla="*/ 1064 h 106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815" h="1064">
                    <a:moveTo>
                      <a:pt x="0" y="1049"/>
                    </a:moveTo>
                    <a:lnTo>
                      <a:pt x="167" y="41"/>
                    </a:lnTo>
                    <a:cubicBezTo>
                      <a:pt x="171" y="17"/>
                      <a:pt x="191" y="0"/>
                      <a:pt x="215" y="0"/>
                    </a:cubicBezTo>
                    <a:lnTo>
                      <a:pt x="815" y="0"/>
                    </a:lnTo>
                    <a:lnTo>
                      <a:pt x="815" y="96"/>
                    </a:lnTo>
                    <a:lnTo>
                      <a:pt x="215" y="96"/>
                    </a:lnTo>
                    <a:lnTo>
                      <a:pt x="262" y="56"/>
                    </a:lnTo>
                    <a:lnTo>
                      <a:pt x="95" y="1064"/>
                    </a:lnTo>
                    <a:lnTo>
                      <a:pt x="0" y="1049"/>
                    </a:lnTo>
                    <a:close/>
                  </a:path>
                </a:pathLst>
              </a:custGeom>
              <a:solidFill>
                <a:srgbClr val="000000"/>
              </a:solidFill>
              <a:ln w="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tr-TR" b="1"/>
              </a:p>
            </p:txBody>
          </p:sp>
          <p:sp>
            <p:nvSpPr>
              <p:cNvPr id="50238" name="Rectangle 49"/>
              <p:cNvSpPr>
                <a:spLocks noChangeArrowheads="1"/>
              </p:cNvSpPr>
              <p:nvPr/>
            </p:nvSpPr>
            <p:spPr bwMode="auto">
              <a:xfrm>
                <a:off x="44450" y="3073400"/>
                <a:ext cx="230832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tr-TR" sz="1200" b="1">
                    <a:solidFill>
                      <a:srgbClr val="000000"/>
                    </a:solidFill>
                    <a:latin typeface="Times New Roman" pitchFamily="18" charset="0"/>
                  </a:rPr>
                  <a:t>7%</a:t>
                </a:r>
                <a:endParaRPr lang="tr-TR" b="1"/>
              </a:p>
            </p:txBody>
          </p:sp>
          <p:sp>
            <p:nvSpPr>
              <p:cNvPr id="50239" name="Rectangle 50"/>
              <p:cNvSpPr>
                <a:spLocks noChangeArrowheads="1"/>
              </p:cNvSpPr>
              <p:nvPr/>
            </p:nvSpPr>
            <p:spPr bwMode="auto">
              <a:xfrm>
                <a:off x="346075" y="2854325"/>
                <a:ext cx="230832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tr-TR" sz="1200" b="1">
                    <a:solidFill>
                      <a:srgbClr val="000000"/>
                    </a:solidFill>
                    <a:latin typeface="Times New Roman" pitchFamily="18" charset="0"/>
                  </a:rPr>
                  <a:t>5%</a:t>
                </a:r>
                <a:endParaRPr lang="tr-TR" b="1"/>
              </a:p>
            </p:txBody>
          </p:sp>
          <p:sp>
            <p:nvSpPr>
              <p:cNvPr id="50240" name="Rectangle 51"/>
              <p:cNvSpPr>
                <a:spLocks noChangeArrowheads="1"/>
              </p:cNvSpPr>
              <p:nvPr/>
            </p:nvSpPr>
            <p:spPr bwMode="auto">
              <a:xfrm>
                <a:off x="701675" y="2560638"/>
                <a:ext cx="230832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tr-TR" sz="1200" b="1">
                    <a:solidFill>
                      <a:srgbClr val="000000"/>
                    </a:solidFill>
                    <a:latin typeface="Times New Roman" pitchFamily="18" charset="0"/>
                  </a:rPr>
                  <a:t>4%</a:t>
                </a:r>
                <a:endParaRPr lang="tr-TR" b="1"/>
              </a:p>
            </p:txBody>
          </p:sp>
          <p:sp>
            <p:nvSpPr>
              <p:cNvPr id="50241" name="Rectangle 52"/>
              <p:cNvSpPr>
                <a:spLocks noChangeArrowheads="1"/>
              </p:cNvSpPr>
              <p:nvPr/>
            </p:nvSpPr>
            <p:spPr bwMode="auto">
              <a:xfrm>
                <a:off x="1000125" y="2433638"/>
                <a:ext cx="230832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tr-TR" sz="1200" b="1">
                    <a:solidFill>
                      <a:srgbClr val="000000"/>
                    </a:solidFill>
                    <a:latin typeface="Times New Roman" pitchFamily="18" charset="0"/>
                  </a:rPr>
                  <a:t>2%</a:t>
                </a:r>
                <a:endParaRPr lang="tr-TR" b="1"/>
              </a:p>
            </p:txBody>
          </p:sp>
          <p:sp>
            <p:nvSpPr>
              <p:cNvPr id="50242" name="Rectangle 53"/>
              <p:cNvSpPr>
                <a:spLocks noChangeArrowheads="1"/>
              </p:cNvSpPr>
              <p:nvPr/>
            </p:nvSpPr>
            <p:spPr bwMode="auto">
              <a:xfrm>
                <a:off x="1325563" y="2332038"/>
                <a:ext cx="230832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tr-TR" sz="1200" b="1">
                    <a:solidFill>
                      <a:srgbClr val="000000"/>
                    </a:solidFill>
                    <a:latin typeface="Times New Roman" pitchFamily="18" charset="0"/>
                  </a:rPr>
                  <a:t>1%</a:t>
                </a:r>
                <a:endParaRPr lang="tr-TR" b="1"/>
              </a:p>
            </p:txBody>
          </p:sp>
          <p:sp>
            <p:nvSpPr>
              <p:cNvPr id="50243" name="Rectangle 54"/>
              <p:cNvSpPr>
                <a:spLocks noChangeArrowheads="1"/>
              </p:cNvSpPr>
              <p:nvPr/>
            </p:nvSpPr>
            <p:spPr bwMode="auto">
              <a:xfrm>
                <a:off x="1600200" y="2460625"/>
                <a:ext cx="230832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tr-TR" sz="1200" b="1">
                    <a:solidFill>
                      <a:srgbClr val="000000"/>
                    </a:solidFill>
                    <a:latin typeface="Times New Roman" pitchFamily="18" charset="0"/>
                  </a:rPr>
                  <a:t>1%</a:t>
                </a:r>
                <a:endParaRPr lang="tr-TR" b="1"/>
              </a:p>
            </p:txBody>
          </p:sp>
          <p:sp>
            <p:nvSpPr>
              <p:cNvPr id="50244" name="Rectangle 63"/>
              <p:cNvSpPr>
                <a:spLocks noChangeArrowheads="1"/>
              </p:cNvSpPr>
              <p:nvPr/>
            </p:nvSpPr>
            <p:spPr bwMode="auto">
              <a:xfrm>
                <a:off x="3236913" y="3617912"/>
                <a:ext cx="1133324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tr-TR" sz="1200" b="1">
                    <a:solidFill>
                      <a:srgbClr val="000000"/>
                    </a:solidFill>
                    <a:latin typeface="Georgia" pitchFamily="18" charset="0"/>
                  </a:rPr>
                  <a:t>Kuzey ve Orta </a:t>
                </a:r>
                <a:endParaRPr lang="tr-TR" b="1"/>
              </a:p>
            </p:txBody>
          </p:sp>
          <p:sp>
            <p:nvSpPr>
              <p:cNvPr id="50245" name="Rectangle 64"/>
              <p:cNvSpPr>
                <a:spLocks noChangeArrowheads="1"/>
              </p:cNvSpPr>
              <p:nvPr/>
            </p:nvSpPr>
            <p:spPr bwMode="auto">
              <a:xfrm>
                <a:off x="3236913" y="3783012"/>
                <a:ext cx="686085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tr-TR" sz="1200" b="1">
                    <a:solidFill>
                      <a:srgbClr val="000000"/>
                    </a:solidFill>
                    <a:latin typeface="Georgia" pitchFamily="18" charset="0"/>
                  </a:rPr>
                  <a:t>Amerika</a:t>
                </a:r>
                <a:endParaRPr lang="tr-TR" b="1"/>
              </a:p>
            </p:txBody>
          </p:sp>
          <p:sp>
            <p:nvSpPr>
              <p:cNvPr id="50246" name="Rectangle 66"/>
              <p:cNvSpPr>
                <a:spLocks noChangeArrowheads="1"/>
              </p:cNvSpPr>
              <p:nvPr/>
            </p:nvSpPr>
            <p:spPr bwMode="auto">
              <a:xfrm>
                <a:off x="3236913" y="4106865"/>
                <a:ext cx="1207062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tr-TR" sz="1200" b="1">
                    <a:solidFill>
                      <a:srgbClr val="000000"/>
                    </a:solidFill>
                    <a:latin typeface="Georgia" pitchFamily="18" charset="0"/>
                  </a:rPr>
                  <a:t>AB Dışı Avrupa</a:t>
                </a:r>
                <a:endParaRPr lang="tr-TR" b="1"/>
              </a:p>
            </p:txBody>
          </p:sp>
          <p:sp>
            <p:nvSpPr>
              <p:cNvPr id="50247" name="Rectangle 68"/>
              <p:cNvSpPr>
                <a:spLocks noChangeArrowheads="1"/>
              </p:cNvSpPr>
              <p:nvPr/>
            </p:nvSpPr>
            <p:spPr bwMode="auto">
              <a:xfrm>
                <a:off x="3236913" y="4451350"/>
                <a:ext cx="1346522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tr-TR" sz="1200" b="1">
                    <a:solidFill>
                      <a:srgbClr val="000000"/>
                    </a:solidFill>
                    <a:latin typeface="Georgia" pitchFamily="18" charset="0"/>
                  </a:rPr>
                  <a:t>Orta ve Batı Asya</a:t>
                </a:r>
                <a:endParaRPr lang="tr-TR" b="1"/>
              </a:p>
            </p:txBody>
          </p:sp>
          <p:sp>
            <p:nvSpPr>
              <p:cNvPr id="50248" name="Rectangle 70"/>
              <p:cNvSpPr>
                <a:spLocks noChangeArrowheads="1"/>
              </p:cNvSpPr>
              <p:nvPr/>
            </p:nvSpPr>
            <p:spPr bwMode="auto">
              <a:xfrm>
                <a:off x="3236913" y="4852988"/>
                <a:ext cx="1271182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tr-TR" sz="1200" b="1">
                    <a:solidFill>
                      <a:srgbClr val="000000"/>
                    </a:solidFill>
                    <a:latin typeface="Georgia" pitchFamily="18" charset="0"/>
                  </a:rPr>
                  <a:t>Güney Amerika </a:t>
                </a:r>
                <a:endParaRPr lang="tr-TR" b="1"/>
              </a:p>
            </p:txBody>
          </p:sp>
          <p:sp>
            <p:nvSpPr>
              <p:cNvPr id="50249" name="Rectangle 72"/>
              <p:cNvSpPr>
                <a:spLocks noChangeArrowheads="1"/>
              </p:cNvSpPr>
              <p:nvPr/>
            </p:nvSpPr>
            <p:spPr bwMode="auto">
              <a:xfrm>
                <a:off x="3236913" y="5256213"/>
                <a:ext cx="501740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tr-TR" sz="1200" b="1">
                    <a:solidFill>
                      <a:srgbClr val="000000"/>
                    </a:solidFill>
                    <a:latin typeface="Georgia" pitchFamily="18" charset="0"/>
                  </a:rPr>
                  <a:t>Afrika</a:t>
                </a:r>
                <a:endParaRPr lang="tr-TR" b="1"/>
              </a:p>
            </p:txBody>
          </p:sp>
          <p:sp>
            <p:nvSpPr>
              <p:cNvPr id="50250" name="Rectangle 74"/>
              <p:cNvSpPr>
                <a:spLocks noChangeArrowheads="1"/>
              </p:cNvSpPr>
              <p:nvPr/>
            </p:nvSpPr>
            <p:spPr bwMode="auto">
              <a:xfrm>
                <a:off x="3236913" y="5657850"/>
                <a:ext cx="916918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tr-TR" sz="1200" b="1">
                    <a:solidFill>
                      <a:srgbClr val="000000"/>
                    </a:solidFill>
                    <a:latin typeface="Georgia" pitchFamily="18" charset="0"/>
                  </a:rPr>
                  <a:t>Japonya ve </a:t>
                </a:r>
                <a:endParaRPr lang="tr-TR" b="1"/>
              </a:p>
            </p:txBody>
          </p:sp>
          <p:sp>
            <p:nvSpPr>
              <p:cNvPr id="50251" name="Rectangle 75"/>
              <p:cNvSpPr>
                <a:spLocks noChangeArrowheads="1"/>
              </p:cNvSpPr>
              <p:nvPr/>
            </p:nvSpPr>
            <p:spPr bwMode="auto">
              <a:xfrm>
                <a:off x="3236913" y="5822950"/>
                <a:ext cx="868828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tr-TR" sz="1200" b="1">
                    <a:solidFill>
                      <a:srgbClr val="000000"/>
                    </a:solidFill>
                    <a:latin typeface="Georgia" pitchFamily="18" charset="0"/>
                  </a:rPr>
                  <a:t>Okyanusya</a:t>
                </a:r>
                <a:endParaRPr lang="tr-TR" b="1"/>
              </a:p>
            </p:txBody>
          </p:sp>
        </p:grpSp>
      </p:grpSp>
      <p:sp>
        <p:nvSpPr>
          <p:cNvPr id="92" name="Title 26"/>
          <p:cNvSpPr txBox="1">
            <a:spLocks/>
          </p:cNvSpPr>
          <p:nvPr/>
        </p:nvSpPr>
        <p:spPr bwMode="auto">
          <a:xfrm>
            <a:off x="457200" y="6096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tr-TR" sz="3200" b="1" dirty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Sigortalarımızın </a:t>
            </a:r>
            <a:r>
              <a:rPr lang="tr-TR" sz="3200" b="1" dirty="0" smtClean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Bölgesel ve Sektörel </a:t>
            </a:r>
            <a:r>
              <a:rPr lang="tr-TR" sz="3200" b="1" dirty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Dağılımı</a:t>
            </a:r>
          </a:p>
        </p:txBody>
      </p:sp>
      <p:sp>
        <p:nvSpPr>
          <p:cNvPr id="50184" name="Rectangle 93"/>
          <p:cNvSpPr>
            <a:spLocks noChangeArrowheads="1"/>
          </p:cNvSpPr>
          <p:nvPr/>
        </p:nvSpPr>
        <p:spPr bwMode="auto">
          <a:xfrm>
            <a:off x="6066905" y="4787900"/>
            <a:ext cx="30777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tr-TR" sz="1200" b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24%</a:t>
            </a:r>
            <a:endParaRPr lang="tr-TR" sz="12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185" name="Rectangle 94"/>
          <p:cNvSpPr>
            <a:spLocks noChangeArrowheads="1"/>
          </p:cNvSpPr>
          <p:nvPr/>
        </p:nvSpPr>
        <p:spPr bwMode="auto">
          <a:xfrm>
            <a:off x="5152505" y="4437063"/>
            <a:ext cx="30777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tr-TR" sz="1200" b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19%</a:t>
            </a:r>
            <a:endParaRPr lang="tr-TR" sz="12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186" name="AutoShape 161"/>
          <p:cNvSpPr>
            <a:spLocks noChangeAspect="1" noChangeArrowheads="1" noTextEdit="1"/>
          </p:cNvSpPr>
          <p:nvPr/>
        </p:nvSpPr>
        <p:spPr bwMode="auto">
          <a:xfrm>
            <a:off x="4112693" y="1001713"/>
            <a:ext cx="5029200" cy="575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tr-TR" b="1"/>
          </a:p>
        </p:txBody>
      </p:sp>
      <p:grpSp>
        <p:nvGrpSpPr>
          <p:cNvPr id="7" name="Group 80"/>
          <p:cNvGrpSpPr>
            <a:grpSpLocks/>
          </p:cNvGrpSpPr>
          <p:nvPr/>
        </p:nvGrpSpPr>
        <p:grpSpPr bwMode="auto">
          <a:xfrm>
            <a:off x="6212955" y="2046288"/>
            <a:ext cx="2444858" cy="2016125"/>
            <a:chOff x="6200776" y="2103436"/>
            <a:chExt cx="2444854" cy="2016128"/>
          </a:xfrm>
        </p:grpSpPr>
        <p:sp>
          <p:nvSpPr>
            <p:cNvPr id="50221" name="Freeform 163"/>
            <p:cNvSpPr>
              <a:spLocks/>
            </p:cNvSpPr>
            <p:nvPr/>
          </p:nvSpPr>
          <p:spPr bwMode="auto">
            <a:xfrm>
              <a:off x="6200776" y="2628901"/>
              <a:ext cx="1162050" cy="1490663"/>
            </a:xfrm>
            <a:custGeom>
              <a:avLst/>
              <a:gdLst>
                <a:gd name="T0" fmla="*/ 2147483647 w 2976"/>
                <a:gd name="T1" fmla="*/ 2147483647 h 3593"/>
                <a:gd name="T2" fmla="*/ 2147483647 w 2976"/>
                <a:gd name="T3" fmla="*/ 2147483647 h 3593"/>
                <a:gd name="T4" fmla="*/ 0 w 2976"/>
                <a:gd name="T5" fmla="*/ 0 h 3593"/>
                <a:gd name="T6" fmla="*/ 0 w 2976"/>
                <a:gd name="T7" fmla="*/ 2147483647 h 3593"/>
                <a:gd name="T8" fmla="*/ 2147483647 w 2976"/>
                <a:gd name="T9" fmla="*/ 2147483647 h 35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76"/>
                <a:gd name="T16" fmla="*/ 0 h 3593"/>
                <a:gd name="T17" fmla="*/ 2976 w 2976"/>
                <a:gd name="T18" fmla="*/ 3593 h 35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76" h="3593">
                  <a:moveTo>
                    <a:pt x="2442" y="3593"/>
                  </a:moveTo>
                  <a:cubicBezTo>
                    <a:pt x="2976" y="2245"/>
                    <a:pt x="2316" y="719"/>
                    <a:pt x="967" y="185"/>
                  </a:cubicBezTo>
                  <a:cubicBezTo>
                    <a:pt x="659" y="63"/>
                    <a:pt x="331" y="0"/>
                    <a:pt x="0" y="0"/>
                  </a:cubicBezTo>
                  <a:lnTo>
                    <a:pt x="0" y="2626"/>
                  </a:lnTo>
                  <a:lnTo>
                    <a:pt x="2442" y="3593"/>
                  </a:lnTo>
                  <a:close/>
                </a:path>
              </a:pathLst>
            </a:custGeom>
            <a:solidFill>
              <a:srgbClr val="730428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tr-TR" b="1"/>
            </a:p>
          </p:txBody>
        </p:sp>
        <p:sp>
          <p:nvSpPr>
            <p:cNvPr id="50222" name="Rectangle 176"/>
            <p:cNvSpPr>
              <a:spLocks noChangeArrowheads="1"/>
            </p:cNvSpPr>
            <p:nvPr/>
          </p:nvSpPr>
          <p:spPr bwMode="auto">
            <a:xfrm>
              <a:off x="6491288" y="3213101"/>
              <a:ext cx="331821" cy="2000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tr-TR" sz="1300" b="1">
                  <a:solidFill>
                    <a:srgbClr val="FFFFFF"/>
                  </a:solidFill>
                  <a:latin typeface="Georgia" pitchFamily="18" charset="0"/>
                </a:rPr>
                <a:t>31%</a:t>
              </a:r>
              <a:endParaRPr lang="tr-TR" b="1"/>
            </a:p>
          </p:txBody>
        </p:sp>
        <p:sp>
          <p:nvSpPr>
            <p:cNvPr id="50223" name="Rectangle 185"/>
            <p:cNvSpPr>
              <a:spLocks noChangeArrowheads="1"/>
            </p:cNvSpPr>
            <p:nvPr/>
          </p:nvSpPr>
          <p:spPr bwMode="auto">
            <a:xfrm>
              <a:off x="7577134" y="2103436"/>
              <a:ext cx="1068496" cy="2000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tr-TR" sz="1300" b="1">
                  <a:solidFill>
                    <a:srgbClr val="000000"/>
                  </a:solidFill>
                  <a:latin typeface="Times New Roman" pitchFamily="18" charset="0"/>
                </a:rPr>
                <a:t>Deri Tekstil ve </a:t>
              </a:r>
              <a:endParaRPr lang="tr-TR" b="1"/>
            </a:p>
          </p:txBody>
        </p:sp>
        <p:sp>
          <p:nvSpPr>
            <p:cNvPr id="50224" name="Rectangle 186"/>
            <p:cNvSpPr>
              <a:spLocks noChangeArrowheads="1"/>
            </p:cNvSpPr>
            <p:nvPr/>
          </p:nvSpPr>
          <p:spPr bwMode="auto">
            <a:xfrm>
              <a:off x="7577134" y="2295524"/>
              <a:ext cx="899284" cy="2000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tr-TR" sz="1300" b="1">
                  <a:solidFill>
                    <a:srgbClr val="000000"/>
                  </a:solidFill>
                  <a:latin typeface="Times New Roman" pitchFamily="18" charset="0"/>
                </a:rPr>
                <a:t>Konfeksiyon</a:t>
              </a:r>
              <a:endParaRPr lang="tr-TR" b="1"/>
            </a:p>
          </p:txBody>
        </p:sp>
      </p:grpSp>
      <p:grpSp>
        <p:nvGrpSpPr>
          <p:cNvPr id="8" name="Group 81"/>
          <p:cNvGrpSpPr>
            <a:grpSpLocks/>
          </p:cNvGrpSpPr>
          <p:nvPr/>
        </p:nvGrpSpPr>
        <p:grpSpPr bwMode="auto">
          <a:xfrm>
            <a:off x="5793854" y="2555875"/>
            <a:ext cx="3347169" cy="2717800"/>
            <a:chOff x="5781676" y="2613024"/>
            <a:chExt cx="3347165" cy="2717802"/>
          </a:xfrm>
        </p:grpSpPr>
        <p:sp>
          <p:nvSpPr>
            <p:cNvPr id="50217" name="Freeform 164"/>
            <p:cNvSpPr>
              <a:spLocks/>
            </p:cNvSpPr>
            <p:nvPr/>
          </p:nvSpPr>
          <p:spPr bwMode="auto">
            <a:xfrm>
              <a:off x="5781676" y="4117976"/>
              <a:ext cx="1270000" cy="1212850"/>
            </a:xfrm>
            <a:custGeom>
              <a:avLst/>
              <a:gdLst>
                <a:gd name="T0" fmla="*/ 0 w 3253"/>
                <a:gd name="T1" fmla="*/ 2147483647 h 2926"/>
                <a:gd name="T2" fmla="*/ 2147483647 w 3253"/>
                <a:gd name="T3" fmla="*/ 2147483647 h 2926"/>
                <a:gd name="T4" fmla="*/ 2147483647 w 3253"/>
                <a:gd name="T5" fmla="*/ 0 h 2926"/>
                <a:gd name="T6" fmla="*/ 0 w 3253"/>
                <a:gd name="T7" fmla="*/ 2147483647 h 292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253"/>
                <a:gd name="T13" fmla="*/ 0 h 2926"/>
                <a:gd name="T14" fmla="*/ 3253 w 3253"/>
                <a:gd name="T15" fmla="*/ 2926 h 292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253" h="2926">
                  <a:moveTo>
                    <a:pt x="0" y="2498"/>
                  </a:moveTo>
                  <a:cubicBezTo>
                    <a:pt x="1318" y="2926"/>
                    <a:pt x="2743" y="2256"/>
                    <a:pt x="3253" y="967"/>
                  </a:cubicBezTo>
                  <a:lnTo>
                    <a:pt x="811" y="0"/>
                  </a:lnTo>
                  <a:lnTo>
                    <a:pt x="0" y="2498"/>
                  </a:lnTo>
                  <a:close/>
                </a:path>
              </a:pathLst>
            </a:custGeom>
            <a:solidFill>
              <a:srgbClr val="84062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tr-TR" b="1"/>
            </a:p>
          </p:txBody>
        </p:sp>
        <p:sp>
          <p:nvSpPr>
            <p:cNvPr id="50218" name="Rectangle 177"/>
            <p:cNvSpPr>
              <a:spLocks noChangeArrowheads="1"/>
            </p:cNvSpPr>
            <p:nvPr/>
          </p:nvSpPr>
          <p:spPr bwMode="auto">
            <a:xfrm>
              <a:off x="6169026" y="4595813"/>
              <a:ext cx="359072" cy="2000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tr-TR" sz="1300" b="1" dirty="0">
                  <a:solidFill>
                    <a:srgbClr val="FFFFFF"/>
                  </a:solidFill>
                  <a:latin typeface="Georgia" pitchFamily="18" charset="0"/>
                </a:rPr>
                <a:t>24%</a:t>
              </a:r>
              <a:endParaRPr lang="tr-TR" b="1" dirty="0"/>
            </a:p>
          </p:txBody>
        </p:sp>
        <p:sp>
          <p:nvSpPr>
            <p:cNvPr id="50219" name="Rectangle 188"/>
            <p:cNvSpPr>
              <a:spLocks noChangeArrowheads="1"/>
            </p:cNvSpPr>
            <p:nvPr/>
          </p:nvSpPr>
          <p:spPr bwMode="auto">
            <a:xfrm>
              <a:off x="7577134" y="2613024"/>
              <a:ext cx="1274386" cy="2000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tr-TR" sz="1300" b="1" dirty="0" smtClean="0">
                  <a:solidFill>
                    <a:srgbClr val="000000"/>
                  </a:solidFill>
                  <a:latin typeface="Times New Roman" pitchFamily="18" charset="0"/>
                </a:rPr>
                <a:t>Makine,Elektrikli</a:t>
              </a:r>
              <a:endParaRPr lang="tr-TR" b="1" dirty="0"/>
            </a:p>
          </p:txBody>
        </p:sp>
        <p:sp>
          <p:nvSpPr>
            <p:cNvPr id="50220" name="Rectangle 189"/>
            <p:cNvSpPr>
              <a:spLocks noChangeArrowheads="1"/>
            </p:cNvSpPr>
            <p:nvPr/>
          </p:nvSpPr>
          <p:spPr bwMode="auto">
            <a:xfrm>
              <a:off x="7577136" y="2803524"/>
              <a:ext cx="1551705" cy="2000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tr-TR" sz="1300" b="1" dirty="0" err="1" smtClean="0">
                  <a:solidFill>
                    <a:srgbClr val="000000"/>
                  </a:solidFill>
                  <a:latin typeface="Times New Roman" pitchFamily="18" charset="0"/>
                </a:rPr>
                <a:t>Cih</a:t>
              </a:r>
              <a:r>
                <a:rPr lang="tr-TR" sz="1300" b="1" dirty="0" smtClean="0">
                  <a:solidFill>
                    <a:srgbClr val="000000"/>
                  </a:solidFill>
                  <a:latin typeface="Times New Roman" pitchFamily="18" charset="0"/>
                </a:rPr>
                <a:t>. ve </a:t>
              </a:r>
              <a:r>
                <a:rPr lang="tr-TR" sz="1300" b="1" dirty="0">
                  <a:solidFill>
                    <a:srgbClr val="000000"/>
                  </a:solidFill>
                  <a:latin typeface="Times New Roman" pitchFamily="18" charset="0"/>
                </a:rPr>
                <a:t>Madeni </a:t>
              </a:r>
              <a:r>
                <a:rPr lang="tr-TR" sz="1300" b="1" dirty="0" smtClean="0">
                  <a:solidFill>
                    <a:srgbClr val="000000"/>
                  </a:solidFill>
                  <a:latin typeface="Times New Roman" pitchFamily="18" charset="0"/>
                </a:rPr>
                <a:t>Ürün.</a:t>
              </a:r>
              <a:endParaRPr lang="tr-TR" b="1" dirty="0"/>
            </a:p>
          </p:txBody>
        </p:sp>
      </p:grpSp>
      <p:grpSp>
        <p:nvGrpSpPr>
          <p:cNvPr id="9" name="Group 82"/>
          <p:cNvGrpSpPr>
            <a:grpSpLocks/>
          </p:cNvGrpSpPr>
          <p:nvPr/>
        </p:nvGrpSpPr>
        <p:grpSpPr bwMode="auto">
          <a:xfrm>
            <a:off x="4774680" y="3027363"/>
            <a:ext cx="4061772" cy="1989137"/>
            <a:chOff x="4762501" y="3084511"/>
            <a:chExt cx="4061768" cy="1989140"/>
          </a:xfrm>
        </p:grpSpPr>
        <p:sp>
          <p:nvSpPr>
            <p:cNvPr id="50213" name="Freeform 165"/>
            <p:cNvSpPr>
              <a:spLocks/>
            </p:cNvSpPr>
            <p:nvPr/>
          </p:nvSpPr>
          <p:spPr bwMode="auto">
            <a:xfrm>
              <a:off x="4762501" y="4038601"/>
              <a:ext cx="1023938" cy="1035050"/>
            </a:xfrm>
            <a:custGeom>
              <a:avLst/>
              <a:gdLst>
                <a:gd name="T0" fmla="*/ 0 w 5245"/>
                <a:gd name="T1" fmla="*/ 2147483647 h 4996"/>
                <a:gd name="T2" fmla="*/ 2147483647 w 5245"/>
                <a:gd name="T3" fmla="*/ 2147483647 h 4996"/>
                <a:gd name="T4" fmla="*/ 2147483647 w 5245"/>
                <a:gd name="T5" fmla="*/ 0 h 4996"/>
                <a:gd name="T6" fmla="*/ 0 w 5245"/>
                <a:gd name="T7" fmla="*/ 2147483647 h 499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245"/>
                <a:gd name="T13" fmla="*/ 0 h 4996"/>
                <a:gd name="T14" fmla="*/ 5245 w 5245"/>
                <a:gd name="T15" fmla="*/ 4996 h 499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245" h="4996">
                  <a:moveTo>
                    <a:pt x="0" y="330"/>
                  </a:moveTo>
                  <a:cubicBezTo>
                    <a:pt x="135" y="2481"/>
                    <a:pt x="1572" y="4330"/>
                    <a:pt x="3622" y="4996"/>
                  </a:cubicBezTo>
                  <a:lnTo>
                    <a:pt x="5245" y="0"/>
                  </a:lnTo>
                  <a:lnTo>
                    <a:pt x="0" y="330"/>
                  </a:lnTo>
                  <a:close/>
                </a:path>
              </a:pathLst>
            </a:custGeom>
            <a:solidFill>
              <a:srgbClr val="930735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tr-TR" b="1"/>
            </a:p>
          </p:txBody>
        </p:sp>
        <p:sp>
          <p:nvSpPr>
            <p:cNvPr id="50214" name="Rectangle 178"/>
            <p:cNvSpPr>
              <a:spLocks noChangeArrowheads="1"/>
            </p:cNvSpPr>
            <p:nvPr/>
          </p:nvSpPr>
          <p:spPr bwMode="auto">
            <a:xfrm>
              <a:off x="5072063" y="4314826"/>
              <a:ext cx="335028" cy="2000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tr-TR" sz="1300" b="1">
                  <a:solidFill>
                    <a:srgbClr val="FFFFFF"/>
                  </a:solidFill>
                  <a:latin typeface="Georgia" pitchFamily="18" charset="0"/>
                </a:rPr>
                <a:t>19%</a:t>
              </a:r>
              <a:endParaRPr lang="tr-TR" b="1"/>
            </a:p>
          </p:txBody>
        </p:sp>
        <p:sp>
          <p:nvSpPr>
            <p:cNvPr id="50215" name="Rectangle 191"/>
            <p:cNvSpPr>
              <a:spLocks noChangeArrowheads="1"/>
            </p:cNvSpPr>
            <p:nvPr/>
          </p:nvSpPr>
          <p:spPr bwMode="auto">
            <a:xfrm>
              <a:off x="7577134" y="3084511"/>
              <a:ext cx="1247135" cy="2000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tr-TR" sz="1300" b="1">
                  <a:solidFill>
                    <a:srgbClr val="000000"/>
                  </a:solidFill>
                  <a:latin typeface="Times New Roman" pitchFamily="18" charset="0"/>
                </a:rPr>
                <a:t>Kimya Sanayi ve </a:t>
              </a:r>
              <a:endParaRPr lang="tr-TR" b="1"/>
            </a:p>
          </p:txBody>
        </p:sp>
        <p:sp>
          <p:nvSpPr>
            <p:cNvPr id="50216" name="Rectangle 192"/>
            <p:cNvSpPr>
              <a:spLocks noChangeArrowheads="1"/>
            </p:cNvSpPr>
            <p:nvPr/>
          </p:nvSpPr>
          <p:spPr bwMode="auto">
            <a:xfrm>
              <a:off x="7577134" y="3275011"/>
              <a:ext cx="1107675" cy="2000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tr-TR" sz="1300" b="1">
                  <a:solidFill>
                    <a:srgbClr val="000000"/>
                  </a:solidFill>
                  <a:latin typeface="Times New Roman" pitchFamily="18" charset="0"/>
                </a:rPr>
                <a:t>Plastik Ürünler</a:t>
              </a:r>
              <a:endParaRPr lang="tr-TR" b="1"/>
            </a:p>
          </p:txBody>
        </p:sp>
      </p:grpSp>
      <p:grpSp>
        <p:nvGrpSpPr>
          <p:cNvPr id="10" name="Group 83"/>
          <p:cNvGrpSpPr>
            <a:grpSpLocks/>
          </p:cNvGrpSpPr>
          <p:nvPr/>
        </p:nvGrpSpPr>
        <p:grpSpPr bwMode="auto">
          <a:xfrm>
            <a:off x="4390505" y="2154238"/>
            <a:ext cx="4736989" cy="3124229"/>
            <a:chOff x="4378327" y="2211388"/>
            <a:chExt cx="4736983" cy="3124228"/>
          </a:xfrm>
        </p:grpSpPr>
        <p:sp>
          <p:nvSpPr>
            <p:cNvPr id="50192" name="Freeform 166"/>
            <p:cNvSpPr>
              <a:spLocks/>
            </p:cNvSpPr>
            <p:nvPr/>
          </p:nvSpPr>
          <p:spPr bwMode="auto">
            <a:xfrm>
              <a:off x="4703763" y="3287713"/>
              <a:ext cx="1035050" cy="593725"/>
            </a:xfrm>
            <a:custGeom>
              <a:avLst/>
              <a:gdLst>
                <a:gd name="T0" fmla="*/ 2147483647 w 5304"/>
                <a:gd name="T1" fmla="*/ 0 h 2860"/>
                <a:gd name="T2" fmla="*/ 2147483647 w 5304"/>
                <a:gd name="T3" fmla="*/ 2147483647 h 2860"/>
                <a:gd name="T4" fmla="*/ 2147483647 w 5304"/>
                <a:gd name="T5" fmla="*/ 2147483647 h 2860"/>
                <a:gd name="T6" fmla="*/ 2147483647 w 5304"/>
                <a:gd name="T7" fmla="*/ 0 h 286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304"/>
                <a:gd name="T13" fmla="*/ 0 h 2860"/>
                <a:gd name="T14" fmla="*/ 5304 w 5304"/>
                <a:gd name="T15" fmla="*/ 2860 h 286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304" h="2860">
                  <a:moveTo>
                    <a:pt x="702" y="0"/>
                  </a:moveTo>
                  <a:cubicBezTo>
                    <a:pt x="222" y="874"/>
                    <a:pt x="0" y="1866"/>
                    <a:pt x="63" y="2860"/>
                  </a:cubicBezTo>
                  <a:lnTo>
                    <a:pt x="5304" y="2530"/>
                  </a:lnTo>
                  <a:lnTo>
                    <a:pt x="702" y="0"/>
                  </a:lnTo>
                  <a:close/>
                </a:path>
              </a:pathLst>
            </a:custGeom>
            <a:solidFill>
              <a:srgbClr val="A0083A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tr-TR" b="1"/>
            </a:p>
          </p:txBody>
        </p:sp>
        <p:sp>
          <p:nvSpPr>
            <p:cNvPr id="50193" name="Freeform 167"/>
            <p:cNvSpPr>
              <a:spLocks/>
            </p:cNvSpPr>
            <p:nvPr/>
          </p:nvSpPr>
          <p:spPr bwMode="auto">
            <a:xfrm>
              <a:off x="4894263" y="2859088"/>
              <a:ext cx="898525" cy="839788"/>
            </a:xfrm>
            <a:custGeom>
              <a:avLst/>
              <a:gdLst>
                <a:gd name="T0" fmla="*/ 2147483647 w 4602"/>
                <a:gd name="T1" fmla="*/ 0 h 4046"/>
                <a:gd name="T2" fmla="*/ 0 w 4602"/>
                <a:gd name="T3" fmla="*/ 2147483647 h 4046"/>
                <a:gd name="T4" fmla="*/ 2147483647 w 4602"/>
                <a:gd name="T5" fmla="*/ 2147483647 h 4046"/>
                <a:gd name="T6" fmla="*/ 2147483647 w 4602"/>
                <a:gd name="T7" fmla="*/ 0 h 404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602"/>
                <a:gd name="T13" fmla="*/ 0 h 4046"/>
                <a:gd name="T14" fmla="*/ 4602 w 4602"/>
                <a:gd name="T15" fmla="*/ 4046 h 404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602" h="4046">
                  <a:moveTo>
                    <a:pt x="1255" y="0"/>
                  </a:moveTo>
                  <a:cubicBezTo>
                    <a:pt x="745" y="422"/>
                    <a:pt x="319" y="936"/>
                    <a:pt x="0" y="1516"/>
                  </a:cubicBezTo>
                  <a:lnTo>
                    <a:pt x="4602" y="4046"/>
                  </a:lnTo>
                  <a:lnTo>
                    <a:pt x="1255" y="0"/>
                  </a:lnTo>
                  <a:close/>
                </a:path>
              </a:pathLst>
            </a:custGeom>
            <a:solidFill>
              <a:srgbClr val="AE4C5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tr-TR" b="1"/>
            </a:p>
          </p:txBody>
        </p:sp>
        <p:sp>
          <p:nvSpPr>
            <p:cNvPr id="50194" name="Freeform 168"/>
            <p:cNvSpPr>
              <a:spLocks/>
            </p:cNvSpPr>
            <p:nvPr/>
          </p:nvSpPr>
          <p:spPr bwMode="auto">
            <a:xfrm>
              <a:off x="5207001" y="2624138"/>
              <a:ext cx="652463" cy="1012825"/>
            </a:xfrm>
            <a:custGeom>
              <a:avLst/>
              <a:gdLst>
                <a:gd name="T0" fmla="*/ 2147483647 w 3347"/>
                <a:gd name="T1" fmla="*/ 0 h 4883"/>
                <a:gd name="T2" fmla="*/ 0 w 3347"/>
                <a:gd name="T3" fmla="*/ 2147483647 h 4883"/>
                <a:gd name="T4" fmla="*/ 2147483647 w 3347"/>
                <a:gd name="T5" fmla="*/ 2147483647 h 4883"/>
                <a:gd name="T6" fmla="*/ 2147483647 w 3347"/>
                <a:gd name="T7" fmla="*/ 0 h 488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347"/>
                <a:gd name="T13" fmla="*/ 0 h 4883"/>
                <a:gd name="T14" fmla="*/ 3347 w 3347"/>
                <a:gd name="T15" fmla="*/ 4883 h 488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347" h="4883">
                  <a:moveTo>
                    <a:pt x="1414" y="0"/>
                  </a:moveTo>
                  <a:cubicBezTo>
                    <a:pt x="902" y="203"/>
                    <a:pt x="424" y="485"/>
                    <a:pt x="0" y="837"/>
                  </a:cubicBezTo>
                  <a:lnTo>
                    <a:pt x="3347" y="4883"/>
                  </a:lnTo>
                  <a:lnTo>
                    <a:pt x="1414" y="0"/>
                  </a:lnTo>
                  <a:close/>
                </a:path>
              </a:pathLst>
            </a:custGeom>
            <a:solidFill>
              <a:srgbClr val="BF848D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tr-TR" b="1"/>
            </a:p>
          </p:txBody>
        </p:sp>
        <p:sp>
          <p:nvSpPr>
            <p:cNvPr id="50195" name="Freeform 169"/>
            <p:cNvSpPr>
              <a:spLocks/>
            </p:cNvSpPr>
            <p:nvPr/>
          </p:nvSpPr>
          <p:spPr bwMode="auto">
            <a:xfrm>
              <a:off x="5548313" y="2527301"/>
              <a:ext cx="377825" cy="1081088"/>
            </a:xfrm>
            <a:custGeom>
              <a:avLst/>
              <a:gdLst>
                <a:gd name="T0" fmla="*/ 2147483647 w 1934"/>
                <a:gd name="T1" fmla="*/ 0 h 5214"/>
                <a:gd name="T2" fmla="*/ 0 w 1934"/>
                <a:gd name="T3" fmla="*/ 2147483647 h 5214"/>
                <a:gd name="T4" fmla="*/ 2147483647 w 1934"/>
                <a:gd name="T5" fmla="*/ 2147483647 h 5214"/>
                <a:gd name="T6" fmla="*/ 2147483647 w 1934"/>
                <a:gd name="T7" fmla="*/ 0 h 521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934"/>
                <a:gd name="T13" fmla="*/ 0 h 5214"/>
                <a:gd name="T14" fmla="*/ 1934 w 1934"/>
                <a:gd name="T15" fmla="*/ 5214 h 521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934" h="5214">
                  <a:moveTo>
                    <a:pt x="1276" y="0"/>
                  </a:moveTo>
                  <a:cubicBezTo>
                    <a:pt x="838" y="55"/>
                    <a:pt x="410" y="165"/>
                    <a:pt x="0" y="328"/>
                  </a:cubicBezTo>
                  <a:lnTo>
                    <a:pt x="1934" y="5214"/>
                  </a:lnTo>
                  <a:lnTo>
                    <a:pt x="1276" y="0"/>
                  </a:lnTo>
                  <a:close/>
                </a:path>
              </a:pathLst>
            </a:custGeom>
            <a:solidFill>
              <a:srgbClr val="CEA6AB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tr-TR" b="1"/>
            </a:p>
          </p:txBody>
        </p:sp>
        <p:sp>
          <p:nvSpPr>
            <p:cNvPr id="50196" name="Freeform 170"/>
            <p:cNvSpPr>
              <a:spLocks/>
            </p:cNvSpPr>
            <p:nvPr/>
          </p:nvSpPr>
          <p:spPr bwMode="auto">
            <a:xfrm>
              <a:off x="5845176" y="2511426"/>
              <a:ext cx="128588" cy="1089025"/>
            </a:xfrm>
            <a:custGeom>
              <a:avLst/>
              <a:gdLst>
                <a:gd name="T0" fmla="*/ 2147483647 w 658"/>
                <a:gd name="T1" fmla="*/ 0 h 5252"/>
                <a:gd name="T2" fmla="*/ 0 w 658"/>
                <a:gd name="T3" fmla="*/ 2147483647 h 5252"/>
                <a:gd name="T4" fmla="*/ 2147483647 w 658"/>
                <a:gd name="T5" fmla="*/ 2147483647 h 5252"/>
                <a:gd name="T6" fmla="*/ 2147483647 w 658"/>
                <a:gd name="T7" fmla="*/ 0 h 525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58"/>
                <a:gd name="T13" fmla="*/ 0 h 5252"/>
                <a:gd name="T14" fmla="*/ 658 w 658"/>
                <a:gd name="T15" fmla="*/ 5252 h 525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58" h="5252">
                  <a:moveTo>
                    <a:pt x="658" y="0"/>
                  </a:moveTo>
                  <a:cubicBezTo>
                    <a:pt x="438" y="0"/>
                    <a:pt x="219" y="14"/>
                    <a:pt x="0" y="42"/>
                  </a:cubicBezTo>
                  <a:lnTo>
                    <a:pt x="658" y="5252"/>
                  </a:lnTo>
                  <a:lnTo>
                    <a:pt x="658" y="0"/>
                  </a:lnTo>
                  <a:close/>
                </a:path>
              </a:pathLst>
            </a:custGeom>
            <a:solidFill>
              <a:srgbClr val="DCC2C5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tr-TR" b="1"/>
            </a:p>
          </p:txBody>
        </p:sp>
        <p:sp>
          <p:nvSpPr>
            <p:cNvPr id="50197" name="Freeform 171"/>
            <p:cNvSpPr>
              <a:spLocks/>
            </p:cNvSpPr>
            <p:nvPr/>
          </p:nvSpPr>
          <p:spPr bwMode="auto">
            <a:xfrm>
              <a:off x="4616768" y="3419476"/>
              <a:ext cx="157163" cy="138113"/>
            </a:xfrm>
            <a:custGeom>
              <a:avLst/>
              <a:gdLst>
                <a:gd name="T0" fmla="*/ 2147483647 w 804"/>
                <a:gd name="T1" fmla="*/ 2147483647 h 670"/>
                <a:gd name="T2" fmla="*/ 2147483647 w 804"/>
                <a:gd name="T3" fmla="*/ 2147483647 h 670"/>
                <a:gd name="T4" fmla="*/ 2147483647 w 804"/>
                <a:gd name="T5" fmla="*/ 2147483647 h 670"/>
                <a:gd name="T6" fmla="*/ 0 w 804"/>
                <a:gd name="T7" fmla="*/ 2147483647 h 670"/>
                <a:gd name="T8" fmla="*/ 0 w 804"/>
                <a:gd name="T9" fmla="*/ 2147483647 h 670"/>
                <a:gd name="T10" fmla="*/ 2147483647 w 804"/>
                <a:gd name="T11" fmla="*/ 2147483647 h 670"/>
                <a:gd name="T12" fmla="*/ 2147483647 w 804"/>
                <a:gd name="T13" fmla="*/ 2147483647 h 670"/>
                <a:gd name="T14" fmla="*/ 2147483647 w 804"/>
                <a:gd name="T15" fmla="*/ 0 h 670"/>
                <a:gd name="T16" fmla="*/ 2147483647 w 804"/>
                <a:gd name="T17" fmla="*/ 2147483647 h 67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804"/>
                <a:gd name="T28" fmla="*/ 0 h 670"/>
                <a:gd name="T29" fmla="*/ 804 w 804"/>
                <a:gd name="T30" fmla="*/ 670 h 67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804" h="670">
                  <a:moveTo>
                    <a:pt x="804" y="29"/>
                  </a:moveTo>
                  <a:lnTo>
                    <a:pt x="321" y="661"/>
                  </a:lnTo>
                  <a:cubicBezTo>
                    <a:pt x="316" y="667"/>
                    <a:pt x="309" y="670"/>
                    <a:pt x="302" y="670"/>
                  </a:cubicBezTo>
                  <a:lnTo>
                    <a:pt x="0" y="670"/>
                  </a:lnTo>
                  <a:lnTo>
                    <a:pt x="0" y="622"/>
                  </a:lnTo>
                  <a:lnTo>
                    <a:pt x="302" y="622"/>
                  </a:lnTo>
                  <a:lnTo>
                    <a:pt x="283" y="632"/>
                  </a:lnTo>
                  <a:lnTo>
                    <a:pt x="765" y="0"/>
                  </a:lnTo>
                  <a:lnTo>
                    <a:pt x="804" y="29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tr-TR" b="1"/>
            </a:p>
          </p:txBody>
        </p:sp>
        <p:sp>
          <p:nvSpPr>
            <p:cNvPr id="50198" name="Freeform 172"/>
            <p:cNvSpPr>
              <a:spLocks/>
            </p:cNvSpPr>
            <p:nvPr/>
          </p:nvSpPr>
          <p:spPr bwMode="auto">
            <a:xfrm>
              <a:off x="4816476" y="3000376"/>
              <a:ext cx="187325" cy="93663"/>
            </a:xfrm>
            <a:custGeom>
              <a:avLst/>
              <a:gdLst>
                <a:gd name="T0" fmla="*/ 2147483647 w 957"/>
                <a:gd name="T1" fmla="*/ 2147483647 h 452"/>
                <a:gd name="T2" fmla="*/ 2147483647 w 957"/>
                <a:gd name="T3" fmla="*/ 2147483647 h 452"/>
                <a:gd name="T4" fmla="*/ 2147483647 w 957"/>
                <a:gd name="T5" fmla="*/ 2147483647 h 452"/>
                <a:gd name="T6" fmla="*/ 0 w 957"/>
                <a:gd name="T7" fmla="*/ 2147483647 h 452"/>
                <a:gd name="T8" fmla="*/ 0 w 957"/>
                <a:gd name="T9" fmla="*/ 2147483647 h 452"/>
                <a:gd name="T10" fmla="*/ 2147483647 w 957"/>
                <a:gd name="T11" fmla="*/ 2147483647 h 452"/>
                <a:gd name="T12" fmla="*/ 2147483647 w 957"/>
                <a:gd name="T13" fmla="*/ 2147483647 h 452"/>
                <a:gd name="T14" fmla="*/ 2147483647 w 957"/>
                <a:gd name="T15" fmla="*/ 0 h 452"/>
                <a:gd name="T16" fmla="*/ 2147483647 w 957"/>
                <a:gd name="T17" fmla="*/ 2147483647 h 4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957"/>
                <a:gd name="T28" fmla="*/ 0 h 452"/>
                <a:gd name="T29" fmla="*/ 957 w 957"/>
                <a:gd name="T30" fmla="*/ 452 h 45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957" h="452">
                  <a:moveTo>
                    <a:pt x="957" y="41"/>
                  </a:moveTo>
                  <a:lnTo>
                    <a:pt x="313" y="449"/>
                  </a:lnTo>
                  <a:cubicBezTo>
                    <a:pt x="310" y="451"/>
                    <a:pt x="305" y="452"/>
                    <a:pt x="301" y="452"/>
                  </a:cubicBezTo>
                  <a:lnTo>
                    <a:pt x="0" y="452"/>
                  </a:lnTo>
                  <a:lnTo>
                    <a:pt x="0" y="404"/>
                  </a:lnTo>
                  <a:lnTo>
                    <a:pt x="301" y="404"/>
                  </a:lnTo>
                  <a:lnTo>
                    <a:pt x="288" y="408"/>
                  </a:lnTo>
                  <a:lnTo>
                    <a:pt x="932" y="0"/>
                  </a:lnTo>
                  <a:lnTo>
                    <a:pt x="957" y="41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tr-TR" b="1"/>
            </a:p>
          </p:txBody>
        </p:sp>
        <p:sp>
          <p:nvSpPr>
            <p:cNvPr id="50199" name="Freeform 173"/>
            <p:cNvSpPr>
              <a:spLocks/>
            </p:cNvSpPr>
            <p:nvPr/>
          </p:nvSpPr>
          <p:spPr bwMode="auto">
            <a:xfrm>
              <a:off x="5175251" y="2652713"/>
              <a:ext cx="163513" cy="52388"/>
            </a:xfrm>
            <a:custGeom>
              <a:avLst/>
              <a:gdLst>
                <a:gd name="T0" fmla="*/ 2147483647 w 841"/>
                <a:gd name="T1" fmla="*/ 2147483647 h 255"/>
                <a:gd name="T2" fmla="*/ 2147483647 w 841"/>
                <a:gd name="T3" fmla="*/ 2147483647 h 255"/>
                <a:gd name="T4" fmla="*/ 2147483647 w 841"/>
                <a:gd name="T5" fmla="*/ 2147483647 h 255"/>
                <a:gd name="T6" fmla="*/ 0 w 841"/>
                <a:gd name="T7" fmla="*/ 2147483647 h 255"/>
                <a:gd name="T8" fmla="*/ 0 w 841"/>
                <a:gd name="T9" fmla="*/ 0 h 255"/>
                <a:gd name="T10" fmla="*/ 2147483647 w 841"/>
                <a:gd name="T11" fmla="*/ 0 h 255"/>
                <a:gd name="T12" fmla="*/ 2147483647 w 841"/>
                <a:gd name="T13" fmla="*/ 2147483647 h 255"/>
                <a:gd name="T14" fmla="*/ 2147483647 w 841"/>
                <a:gd name="T15" fmla="*/ 2147483647 h 255"/>
                <a:gd name="T16" fmla="*/ 2147483647 w 841"/>
                <a:gd name="T17" fmla="*/ 2147483647 h 25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841"/>
                <a:gd name="T28" fmla="*/ 0 h 255"/>
                <a:gd name="T29" fmla="*/ 841 w 841"/>
                <a:gd name="T30" fmla="*/ 255 h 25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841" h="255">
                  <a:moveTo>
                    <a:pt x="824" y="255"/>
                  </a:moveTo>
                  <a:lnTo>
                    <a:pt x="291" y="47"/>
                  </a:lnTo>
                  <a:lnTo>
                    <a:pt x="300" y="48"/>
                  </a:lnTo>
                  <a:lnTo>
                    <a:pt x="0" y="48"/>
                  </a:lnTo>
                  <a:lnTo>
                    <a:pt x="0" y="0"/>
                  </a:lnTo>
                  <a:lnTo>
                    <a:pt x="300" y="0"/>
                  </a:lnTo>
                  <a:cubicBezTo>
                    <a:pt x="303" y="0"/>
                    <a:pt x="306" y="1"/>
                    <a:pt x="309" y="2"/>
                  </a:cubicBezTo>
                  <a:lnTo>
                    <a:pt x="841" y="210"/>
                  </a:lnTo>
                  <a:lnTo>
                    <a:pt x="824" y="255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tr-TR" b="1"/>
            </a:p>
          </p:txBody>
        </p:sp>
        <p:sp>
          <p:nvSpPr>
            <p:cNvPr id="50200" name="Freeform 174"/>
            <p:cNvSpPr>
              <a:spLocks/>
            </p:cNvSpPr>
            <p:nvPr/>
          </p:nvSpPr>
          <p:spPr bwMode="auto">
            <a:xfrm>
              <a:off x="5549901" y="2514601"/>
              <a:ext cx="123825" cy="42863"/>
            </a:xfrm>
            <a:custGeom>
              <a:avLst/>
              <a:gdLst>
                <a:gd name="T0" fmla="*/ 2147483647 w 635"/>
                <a:gd name="T1" fmla="*/ 2147483647 h 206"/>
                <a:gd name="T2" fmla="*/ 2147483647 w 635"/>
                <a:gd name="T3" fmla="*/ 2147483647 h 206"/>
                <a:gd name="T4" fmla="*/ 2147483647 w 635"/>
                <a:gd name="T5" fmla="*/ 2147483647 h 206"/>
                <a:gd name="T6" fmla="*/ 0 w 635"/>
                <a:gd name="T7" fmla="*/ 2147483647 h 206"/>
                <a:gd name="T8" fmla="*/ 0 w 635"/>
                <a:gd name="T9" fmla="*/ 0 h 206"/>
                <a:gd name="T10" fmla="*/ 2147483647 w 635"/>
                <a:gd name="T11" fmla="*/ 0 h 206"/>
                <a:gd name="T12" fmla="*/ 2147483647 w 635"/>
                <a:gd name="T13" fmla="*/ 2147483647 h 206"/>
                <a:gd name="T14" fmla="*/ 2147483647 w 635"/>
                <a:gd name="T15" fmla="*/ 2147483647 h 206"/>
                <a:gd name="T16" fmla="*/ 2147483647 w 635"/>
                <a:gd name="T17" fmla="*/ 2147483647 h 20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635"/>
                <a:gd name="T28" fmla="*/ 0 h 206"/>
                <a:gd name="T29" fmla="*/ 635 w 635"/>
                <a:gd name="T30" fmla="*/ 206 h 20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35" h="206">
                  <a:moveTo>
                    <a:pt x="614" y="206"/>
                  </a:moveTo>
                  <a:lnTo>
                    <a:pt x="290" y="46"/>
                  </a:lnTo>
                  <a:lnTo>
                    <a:pt x="301" y="48"/>
                  </a:lnTo>
                  <a:lnTo>
                    <a:pt x="0" y="48"/>
                  </a:lnTo>
                  <a:lnTo>
                    <a:pt x="0" y="0"/>
                  </a:lnTo>
                  <a:lnTo>
                    <a:pt x="301" y="0"/>
                  </a:lnTo>
                  <a:cubicBezTo>
                    <a:pt x="304" y="0"/>
                    <a:pt x="308" y="1"/>
                    <a:pt x="311" y="3"/>
                  </a:cubicBezTo>
                  <a:lnTo>
                    <a:pt x="635" y="163"/>
                  </a:lnTo>
                  <a:lnTo>
                    <a:pt x="614" y="206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tr-TR" b="1"/>
            </a:p>
          </p:txBody>
        </p:sp>
        <p:sp>
          <p:nvSpPr>
            <p:cNvPr id="50201" name="Freeform 175"/>
            <p:cNvSpPr>
              <a:spLocks/>
            </p:cNvSpPr>
            <p:nvPr/>
          </p:nvSpPr>
          <p:spPr bwMode="auto">
            <a:xfrm>
              <a:off x="5903913" y="2424113"/>
              <a:ext cx="9525" cy="88900"/>
            </a:xfrm>
            <a:custGeom>
              <a:avLst/>
              <a:gdLst>
                <a:gd name="T0" fmla="*/ 0 w 6"/>
                <a:gd name="T1" fmla="*/ 2147483647 h 56"/>
                <a:gd name="T2" fmla="*/ 0 w 6"/>
                <a:gd name="T3" fmla="*/ 2147483647 h 56"/>
                <a:gd name="T4" fmla="*/ 0 w 6"/>
                <a:gd name="T5" fmla="*/ 0 h 56"/>
                <a:gd name="T6" fmla="*/ 2147483647 w 6"/>
                <a:gd name="T7" fmla="*/ 0 h 56"/>
                <a:gd name="T8" fmla="*/ 2147483647 w 6"/>
                <a:gd name="T9" fmla="*/ 2147483647 h 56"/>
                <a:gd name="T10" fmla="*/ 2147483647 w 6"/>
                <a:gd name="T11" fmla="*/ 2147483647 h 56"/>
                <a:gd name="T12" fmla="*/ 0 w 6"/>
                <a:gd name="T13" fmla="*/ 2147483647 h 5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"/>
                <a:gd name="T22" fmla="*/ 0 h 56"/>
                <a:gd name="T23" fmla="*/ 6 w 6"/>
                <a:gd name="T24" fmla="*/ 56 h 5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" h="56">
                  <a:moveTo>
                    <a:pt x="0" y="56"/>
                  </a:moveTo>
                  <a:lnTo>
                    <a:pt x="0" y="39"/>
                  </a:lnTo>
                  <a:lnTo>
                    <a:pt x="0" y="0"/>
                  </a:lnTo>
                  <a:lnTo>
                    <a:pt x="6" y="0"/>
                  </a:lnTo>
                  <a:lnTo>
                    <a:pt x="6" y="39"/>
                  </a:lnTo>
                  <a:lnTo>
                    <a:pt x="6" y="56"/>
                  </a:lnTo>
                  <a:lnTo>
                    <a:pt x="0" y="56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tr-TR" b="1"/>
            </a:p>
          </p:txBody>
        </p:sp>
        <p:sp>
          <p:nvSpPr>
            <p:cNvPr id="50202" name="Rectangle 179"/>
            <p:cNvSpPr>
              <a:spLocks noChangeArrowheads="1"/>
            </p:cNvSpPr>
            <p:nvPr/>
          </p:nvSpPr>
          <p:spPr bwMode="auto">
            <a:xfrm>
              <a:off x="4378327" y="3455985"/>
              <a:ext cx="253274" cy="2000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tr-TR" sz="1300" b="1">
                  <a:solidFill>
                    <a:srgbClr val="000000"/>
                  </a:solidFill>
                  <a:latin typeface="Georgia" pitchFamily="18" charset="0"/>
                </a:rPr>
                <a:t>9%</a:t>
              </a:r>
              <a:endParaRPr lang="tr-TR" b="1"/>
            </a:p>
          </p:txBody>
        </p:sp>
        <p:sp>
          <p:nvSpPr>
            <p:cNvPr id="50203" name="Rectangle 180"/>
            <p:cNvSpPr>
              <a:spLocks noChangeArrowheads="1"/>
            </p:cNvSpPr>
            <p:nvPr/>
          </p:nvSpPr>
          <p:spPr bwMode="auto">
            <a:xfrm>
              <a:off x="4581526" y="2936876"/>
              <a:ext cx="253274" cy="2000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tr-TR" sz="1300" b="1">
                  <a:solidFill>
                    <a:srgbClr val="000000"/>
                  </a:solidFill>
                  <a:latin typeface="Georgia" pitchFamily="18" charset="0"/>
                </a:rPr>
                <a:t>6%</a:t>
              </a:r>
              <a:endParaRPr lang="tr-TR" b="1"/>
            </a:p>
          </p:txBody>
        </p:sp>
        <p:sp>
          <p:nvSpPr>
            <p:cNvPr id="50204" name="Rectangle 181"/>
            <p:cNvSpPr>
              <a:spLocks noChangeArrowheads="1"/>
            </p:cNvSpPr>
            <p:nvPr/>
          </p:nvSpPr>
          <p:spPr bwMode="auto">
            <a:xfrm>
              <a:off x="4945063" y="2506663"/>
              <a:ext cx="245260" cy="2000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tr-TR" sz="1300" b="1">
                  <a:solidFill>
                    <a:srgbClr val="000000"/>
                  </a:solidFill>
                  <a:latin typeface="Georgia" pitchFamily="18" charset="0"/>
                </a:rPr>
                <a:t>5%</a:t>
              </a:r>
              <a:endParaRPr lang="tr-TR" b="1"/>
            </a:p>
          </p:txBody>
        </p:sp>
        <p:sp>
          <p:nvSpPr>
            <p:cNvPr id="50205" name="Rectangle 182"/>
            <p:cNvSpPr>
              <a:spLocks noChangeArrowheads="1"/>
            </p:cNvSpPr>
            <p:nvPr/>
          </p:nvSpPr>
          <p:spPr bwMode="auto">
            <a:xfrm>
              <a:off x="5314951" y="2368551"/>
              <a:ext cx="254878" cy="2000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tr-TR" sz="1300" b="1">
                  <a:solidFill>
                    <a:srgbClr val="000000"/>
                  </a:solidFill>
                  <a:latin typeface="Georgia" pitchFamily="18" charset="0"/>
                </a:rPr>
                <a:t>4%</a:t>
              </a:r>
              <a:endParaRPr lang="tr-TR" b="1"/>
            </a:p>
          </p:txBody>
        </p:sp>
        <p:sp>
          <p:nvSpPr>
            <p:cNvPr id="50206" name="Rectangle 183"/>
            <p:cNvSpPr>
              <a:spLocks noChangeArrowheads="1"/>
            </p:cNvSpPr>
            <p:nvPr/>
          </p:nvSpPr>
          <p:spPr bwMode="auto">
            <a:xfrm>
              <a:off x="5805488" y="2211388"/>
              <a:ext cx="250068" cy="2000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tr-TR" sz="1300" b="1">
                  <a:solidFill>
                    <a:srgbClr val="000000"/>
                  </a:solidFill>
                  <a:latin typeface="Georgia" pitchFamily="18" charset="0"/>
                </a:rPr>
                <a:t>2%</a:t>
              </a:r>
              <a:endParaRPr lang="tr-TR" b="1"/>
            </a:p>
          </p:txBody>
        </p:sp>
        <p:sp>
          <p:nvSpPr>
            <p:cNvPr id="50207" name="Rectangle 194"/>
            <p:cNvSpPr>
              <a:spLocks noChangeArrowheads="1"/>
            </p:cNvSpPr>
            <p:nvPr/>
          </p:nvSpPr>
          <p:spPr bwMode="auto">
            <a:xfrm>
              <a:off x="7577134" y="3568699"/>
              <a:ext cx="1100365" cy="2000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tr-TR" sz="1300" b="1" dirty="0">
                  <a:solidFill>
                    <a:srgbClr val="000000"/>
                  </a:solidFill>
                  <a:latin typeface="Times New Roman" pitchFamily="18" charset="0"/>
                </a:rPr>
                <a:t>Toprağa </a:t>
              </a:r>
              <a:r>
                <a:rPr lang="tr-TR" sz="1300" b="1" dirty="0" smtClean="0">
                  <a:solidFill>
                    <a:srgbClr val="000000"/>
                  </a:solidFill>
                  <a:latin typeface="Times New Roman" pitchFamily="18" charset="0"/>
                </a:rPr>
                <a:t>Dayalı</a:t>
              </a:r>
              <a:endParaRPr lang="tr-TR" b="1" dirty="0"/>
            </a:p>
          </p:txBody>
        </p:sp>
        <p:sp>
          <p:nvSpPr>
            <p:cNvPr id="50208" name="Rectangle 195"/>
            <p:cNvSpPr>
              <a:spLocks noChangeArrowheads="1"/>
            </p:cNvSpPr>
            <p:nvPr/>
          </p:nvSpPr>
          <p:spPr bwMode="auto">
            <a:xfrm>
              <a:off x="7577134" y="3759199"/>
              <a:ext cx="1144542" cy="2000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tr-TR" sz="1300" b="1" dirty="0" smtClean="0">
                  <a:solidFill>
                    <a:srgbClr val="000000"/>
                  </a:solidFill>
                  <a:latin typeface="Times New Roman" pitchFamily="18" charset="0"/>
                </a:rPr>
                <a:t>Sanayi Ürünleri</a:t>
              </a:r>
              <a:endParaRPr lang="tr-TR" b="1" dirty="0"/>
            </a:p>
          </p:txBody>
        </p:sp>
        <p:sp>
          <p:nvSpPr>
            <p:cNvPr id="50209" name="Rectangle 197"/>
            <p:cNvSpPr>
              <a:spLocks noChangeArrowheads="1"/>
            </p:cNvSpPr>
            <p:nvPr/>
          </p:nvSpPr>
          <p:spPr bwMode="auto">
            <a:xfrm>
              <a:off x="7589834" y="4040186"/>
              <a:ext cx="397545" cy="2000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tr-TR" sz="1300" b="1">
                  <a:solidFill>
                    <a:srgbClr val="000000"/>
                  </a:solidFill>
                  <a:latin typeface="Times New Roman" pitchFamily="18" charset="0"/>
                </a:rPr>
                <a:t>Diğer</a:t>
              </a:r>
              <a:endParaRPr lang="tr-TR" b="1"/>
            </a:p>
          </p:txBody>
        </p:sp>
        <p:sp>
          <p:nvSpPr>
            <p:cNvPr id="50210" name="Rectangle 199"/>
            <p:cNvSpPr>
              <a:spLocks noChangeArrowheads="1"/>
            </p:cNvSpPr>
            <p:nvPr/>
          </p:nvSpPr>
          <p:spPr bwMode="auto">
            <a:xfrm>
              <a:off x="7577134" y="4397374"/>
              <a:ext cx="1538176" cy="2000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tr-TR" sz="1300" b="1" dirty="0">
                  <a:solidFill>
                    <a:srgbClr val="000000"/>
                  </a:solidFill>
                  <a:latin typeface="Times New Roman" pitchFamily="18" charset="0"/>
                </a:rPr>
                <a:t>Gıda ve Tarım </a:t>
              </a:r>
              <a:r>
                <a:rPr lang="tr-TR" sz="1300" b="1" dirty="0" smtClean="0">
                  <a:solidFill>
                    <a:srgbClr val="000000"/>
                  </a:solidFill>
                  <a:latin typeface="Times New Roman" pitchFamily="18" charset="0"/>
                </a:rPr>
                <a:t>Ürün. </a:t>
              </a:r>
              <a:endParaRPr lang="tr-TR" b="1" dirty="0"/>
            </a:p>
          </p:txBody>
        </p:sp>
        <p:sp>
          <p:nvSpPr>
            <p:cNvPr id="50211" name="Rectangle 201"/>
            <p:cNvSpPr>
              <a:spLocks noChangeArrowheads="1"/>
            </p:cNvSpPr>
            <p:nvPr/>
          </p:nvSpPr>
          <p:spPr bwMode="auto">
            <a:xfrm>
              <a:off x="7577134" y="4743449"/>
              <a:ext cx="1180707" cy="2000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tr-TR" sz="1300" b="1">
                  <a:solidFill>
                    <a:srgbClr val="000000"/>
                  </a:solidFill>
                  <a:latin typeface="Times New Roman" pitchFamily="18" charset="0"/>
                </a:rPr>
                <a:t>Motorlu Taşıtlar</a:t>
              </a:r>
              <a:endParaRPr lang="tr-TR" b="1"/>
            </a:p>
          </p:txBody>
        </p:sp>
        <p:sp>
          <p:nvSpPr>
            <p:cNvPr id="50212" name="Rectangle 203"/>
            <p:cNvSpPr>
              <a:spLocks noChangeArrowheads="1"/>
            </p:cNvSpPr>
            <p:nvPr/>
          </p:nvSpPr>
          <p:spPr bwMode="auto">
            <a:xfrm>
              <a:off x="7577134" y="5135561"/>
              <a:ext cx="847988" cy="2000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tr-TR" sz="1300" b="1">
                  <a:solidFill>
                    <a:srgbClr val="000000"/>
                  </a:solidFill>
                  <a:latin typeface="Times New Roman" pitchFamily="18" charset="0"/>
                </a:rPr>
                <a:t>Madencilik </a:t>
              </a:r>
              <a:endParaRPr lang="tr-TR" b="1"/>
            </a:p>
          </p:txBody>
        </p:sp>
      </p:grpSp>
      <p:sp>
        <p:nvSpPr>
          <p:cNvPr id="50191" name="AutoShape 116"/>
          <p:cNvSpPr>
            <a:spLocks noChangeAspect="1" noChangeArrowheads="1"/>
          </p:cNvSpPr>
          <p:nvPr/>
        </p:nvSpPr>
        <p:spPr bwMode="auto">
          <a:xfrm>
            <a:off x="4176193" y="1176338"/>
            <a:ext cx="4922837" cy="530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tr-TR" b="1"/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778581" y="2209800"/>
            <a:ext cx="3374642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tr-TR" sz="3400" i="1" dirty="0" smtClean="0">
                <a:latin typeface="Georgia" pitchFamily="18" charset="0"/>
              </a:rPr>
              <a:t>Teşekkür ederiz.</a:t>
            </a:r>
            <a:endParaRPr lang="en-US" sz="3400" i="1" dirty="0">
              <a:latin typeface="Georgia" pitchFamily="18" charset="0"/>
            </a:endParaRPr>
          </a:p>
        </p:txBody>
      </p:sp>
      <p:pic>
        <p:nvPicPr>
          <p:cNvPr id="14" name="Picture 13" descr="16523613_bird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05200" y="3352800"/>
            <a:ext cx="2319337" cy="14430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Subtitle 5"/>
          <p:cNvSpPr txBox="1">
            <a:spLocks/>
          </p:cNvSpPr>
          <p:nvPr/>
        </p:nvSpPr>
        <p:spPr bwMode="auto">
          <a:xfrm>
            <a:off x="0" y="5105400"/>
            <a:ext cx="91440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3500" indent="-255588" algn="ctr" eaLnBrk="0" hangingPunct="0">
              <a:spcBef>
                <a:spcPts val="300"/>
              </a:spcBef>
              <a:buClr>
                <a:srgbClr val="A28E6A"/>
              </a:buClr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Pazarlama ve Ürün Geliştirme Müdürlüğü</a:t>
            </a:r>
          </a:p>
          <a:p>
            <a:pPr marL="63500" indent="-255588" algn="ctr" eaLnBrk="0" hangingPunct="0">
              <a:spcBef>
                <a:spcPts val="300"/>
              </a:spcBef>
              <a:buClr>
                <a:srgbClr val="A28E6A"/>
              </a:buClr>
            </a:pPr>
            <a:endParaRPr lang="tr-TR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0" y="6400800"/>
            <a:ext cx="9144000" cy="6096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cene3d>
              <a:camera prst="orthographicFront"/>
              <a:lightRig rig="morning" dir="t"/>
            </a:scene3d>
            <a:sp3d extrusionH="76200" prstMaterial="powder">
              <a:bevelT w="50800" prst="softRound"/>
              <a:extrusionClr>
                <a:schemeClr val="bg2">
                  <a:lumMod val="50000"/>
                </a:schemeClr>
              </a:extrusionClr>
              <a:contourClr>
                <a:schemeClr val="bg1"/>
              </a:contourClr>
            </a:sp3d>
          </a:bodyPr>
          <a:lstStyle/>
          <a:p>
            <a:pPr algn="ctr">
              <a:defRPr/>
            </a:pPr>
            <a:endParaRPr lang="en-US" b="1" dirty="0">
              <a:ln w="19050">
                <a:noFill/>
              </a:ln>
              <a:effectLst>
                <a:outerShdw blurRad="60007" dist="310007" dir="7680000" sy="30000" kx="1300200" algn="ctr" rotWithShape="0">
                  <a:prstClr val="black">
                    <a:alpha val="15000"/>
                  </a:prst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Subtitle 5"/>
          <p:cNvSpPr txBox="1">
            <a:spLocks/>
          </p:cNvSpPr>
          <p:nvPr/>
        </p:nvSpPr>
        <p:spPr bwMode="auto">
          <a:xfrm>
            <a:off x="2057400" y="5105400"/>
            <a:ext cx="4953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3500" indent="-255588" algn="ctr" eaLnBrk="0" hangingPunct="0">
              <a:spcBef>
                <a:spcPts val="300"/>
              </a:spcBef>
              <a:buClr>
                <a:srgbClr val="A28E6A"/>
              </a:buClr>
            </a:pPr>
            <a:endParaRPr lang="tr-TR" sz="2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63500" indent="-255588" algn="ctr" eaLnBrk="0" hangingPunct="0">
              <a:spcBef>
                <a:spcPts val="300"/>
              </a:spcBef>
              <a:buClr>
                <a:srgbClr val="A28E6A"/>
              </a:buClr>
            </a:pPr>
            <a:r>
              <a:rPr lang="tr-TR" sz="2200" b="1" dirty="0" smtClean="0">
                <a:latin typeface="Times New Roman" pitchFamily="18" charset="0"/>
                <a:cs typeface="Times New Roman" pitchFamily="18" charset="0"/>
              </a:rPr>
              <a:t>0216 </a:t>
            </a:r>
            <a:r>
              <a:rPr lang="tr-TR" sz="2200" b="1" dirty="0">
                <a:latin typeface="Times New Roman" pitchFamily="18" charset="0"/>
                <a:cs typeface="Times New Roman" pitchFamily="18" charset="0"/>
              </a:rPr>
              <a:t>666 </a:t>
            </a:r>
            <a:r>
              <a:rPr lang="tr-TR" sz="2200" b="1" dirty="0" smtClean="0">
                <a:latin typeface="Times New Roman" pitchFamily="18" charset="0"/>
                <a:cs typeface="Times New Roman" pitchFamily="18" charset="0"/>
              </a:rPr>
              <a:t>55 00</a:t>
            </a:r>
            <a:endParaRPr lang="tr-TR" sz="2200" b="1" dirty="0">
              <a:latin typeface="Times New Roman" pitchFamily="18" charset="0"/>
              <a:cs typeface="Times New Roman" pitchFamily="18" charset="0"/>
            </a:endParaRPr>
          </a:p>
          <a:p>
            <a:pPr marL="63500" indent="-255588" algn="ctr" eaLnBrk="0" hangingPunct="0">
              <a:spcBef>
                <a:spcPts val="300"/>
              </a:spcBef>
              <a:buClr>
                <a:srgbClr val="A28E6A"/>
              </a:buClr>
            </a:pPr>
            <a:r>
              <a:rPr lang="tr-TR" sz="2200" b="1" dirty="0" smtClean="0">
                <a:latin typeface="Times New Roman" pitchFamily="18" charset="0"/>
                <a:cs typeface="Times New Roman" pitchFamily="18" charset="0"/>
              </a:rPr>
              <a:t>pazarlama@</a:t>
            </a:r>
            <a:r>
              <a:rPr lang="tr-TR" sz="2200" b="1" dirty="0" err="1" smtClean="0">
                <a:latin typeface="Times New Roman" pitchFamily="18" charset="0"/>
                <a:cs typeface="Times New Roman" pitchFamily="18" charset="0"/>
              </a:rPr>
              <a:t>eximbank</a:t>
            </a:r>
            <a:r>
              <a:rPr lang="tr-TR" sz="2200" b="1" dirty="0" smtClean="0">
                <a:latin typeface="Times New Roman" pitchFamily="18" charset="0"/>
                <a:cs typeface="Times New Roman" pitchFamily="18" charset="0"/>
              </a:rPr>
              <a:t>.gov.tr</a:t>
            </a:r>
            <a:endParaRPr lang="tr-TR" sz="2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5" presetClass="entr" presetSubtype="0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8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300"/>
                            </p:stCondLst>
                            <p:childTnLst>
                              <p:par>
                                <p:cTn id="2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457200" y="625475"/>
            <a:ext cx="8229600" cy="1066800"/>
          </a:xfrm>
        </p:spPr>
        <p:txBody>
          <a:bodyPr/>
          <a:lstStyle/>
          <a:p>
            <a:pPr eaLnBrk="1" hangingPunct="1"/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Faaliyetler</a:t>
            </a:r>
          </a:p>
        </p:txBody>
      </p:sp>
      <p:pic>
        <p:nvPicPr>
          <p:cNvPr id="9219" name="Picture 14" descr="20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57600" y="5791200"/>
            <a:ext cx="1800225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Straight Connector 4"/>
          <p:cNvCxnSpPr>
            <a:cxnSpLocks noChangeShapeType="1"/>
          </p:cNvCxnSpPr>
          <p:nvPr/>
        </p:nvCxnSpPr>
        <p:spPr bwMode="auto">
          <a:xfrm>
            <a:off x="0" y="3429000"/>
            <a:ext cx="6858000" cy="1588"/>
          </a:xfrm>
          <a:prstGeom prst="line">
            <a:avLst/>
          </a:prstGeom>
          <a:noFill/>
          <a:ln w="76200" algn="ctr">
            <a:solidFill>
              <a:schemeClr val="tx2">
                <a:lumMod val="75000"/>
                <a:alpha val="70000"/>
              </a:schemeClr>
            </a:solidFill>
            <a:round/>
            <a:headEnd/>
            <a:tailEnd/>
          </a:ln>
        </p:spPr>
      </p:cxnSp>
      <p:cxnSp>
        <p:nvCxnSpPr>
          <p:cNvPr id="6" name="Straight Connector 5"/>
          <p:cNvCxnSpPr>
            <a:cxnSpLocks noChangeShapeType="1"/>
          </p:cNvCxnSpPr>
          <p:nvPr/>
        </p:nvCxnSpPr>
        <p:spPr bwMode="auto">
          <a:xfrm>
            <a:off x="1219200" y="3429000"/>
            <a:ext cx="6858000" cy="1588"/>
          </a:xfrm>
          <a:prstGeom prst="line">
            <a:avLst/>
          </a:prstGeom>
          <a:noFill/>
          <a:ln w="76200" algn="ctr">
            <a:solidFill>
              <a:schemeClr val="tx2">
                <a:lumMod val="75000"/>
                <a:alpha val="70000"/>
              </a:schemeClr>
            </a:solidFill>
            <a:round/>
            <a:headEnd/>
            <a:tailEnd/>
          </a:ln>
        </p:spPr>
      </p:cxnSp>
      <p:cxnSp>
        <p:nvCxnSpPr>
          <p:cNvPr id="7" name="Straight Connector 6"/>
          <p:cNvCxnSpPr>
            <a:cxnSpLocks noChangeShapeType="1"/>
          </p:cNvCxnSpPr>
          <p:nvPr/>
        </p:nvCxnSpPr>
        <p:spPr bwMode="auto">
          <a:xfrm>
            <a:off x="2286000" y="3429000"/>
            <a:ext cx="6858000" cy="1588"/>
          </a:xfrm>
          <a:prstGeom prst="line">
            <a:avLst/>
          </a:prstGeom>
          <a:noFill/>
          <a:ln w="76200" algn="ctr">
            <a:solidFill>
              <a:schemeClr val="tx2">
                <a:lumMod val="75000"/>
                <a:alpha val="70000"/>
              </a:schemeClr>
            </a:solidFill>
            <a:round/>
            <a:headEnd/>
            <a:tailEnd/>
          </a:ln>
        </p:spPr>
      </p:cxnSp>
      <p:sp>
        <p:nvSpPr>
          <p:cNvPr id="9" name="Rectangle 8"/>
          <p:cNvSpPr/>
          <p:nvPr/>
        </p:nvSpPr>
        <p:spPr>
          <a:xfrm>
            <a:off x="3618485" y="2359740"/>
            <a:ext cx="2160000" cy="2160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1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anchor="ctr"/>
          <a:lstStyle/>
          <a:p>
            <a:pPr algn="ctr">
              <a:defRPr/>
            </a:pPr>
            <a:r>
              <a:rPr lang="tr-T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Ülke </a:t>
            </a:r>
            <a:r>
              <a:rPr lang="tr-TR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Kredileri (Alıcı Kredileri)</a:t>
            </a:r>
            <a:endParaRPr lang="tr-TR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996852" y="2359740"/>
            <a:ext cx="2160000" cy="2160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1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anchor="ctr"/>
          <a:lstStyle/>
          <a:p>
            <a:pPr algn="ctr">
              <a:defRPr/>
            </a:pPr>
            <a:r>
              <a:rPr lang="tr-T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Sigorta İşlemleri</a:t>
            </a:r>
          </a:p>
        </p:txBody>
      </p:sp>
      <p:sp>
        <p:nvSpPr>
          <p:cNvPr id="8" name="Rectangle 7"/>
          <p:cNvSpPr/>
          <p:nvPr/>
        </p:nvSpPr>
        <p:spPr>
          <a:xfrm>
            <a:off x="1251469" y="2359740"/>
            <a:ext cx="2160000" cy="2160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1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anchor="ctr"/>
          <a:lstStyle/>
          <a:p>
            <a:pPr algn="ctr">
              <a:defRPr/>
            </a:pPr>
            <a:r>
              <a:rPr lang="tr-T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İhracat Kredileri</a:t>
            </a: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6" presetClass="emph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</p:cBhvr>
                                      <p:by x="100000" y="2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6" presetClass="emph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</p:cBhvr>
                                      <p:by x="100000" y="2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6" presetClass="emph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</p:cBhvr>
                                      <p:by x="100000" y="2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500"/>
                            </p:stCondLst>
                            <p:childTnLst>
                              <p:par>
                                <p:cTn id="38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7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8" presetID="56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53469E-6 L 0.25 2.53469E-6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0"/>
                                    </p:animMotion>
                                  </p:childTnLst>
                                </p:cTn>
                              </p:par>
                              <p:par>
                                <p:cTn id="50" presetID="53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1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53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6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8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1"/>
          <p:cNvSpPr>
            <a:spLocks noGrp="1"/>
          </p:cNvSpPr>
          <p:nvPr>
            <p:ph type="title"/>
          </p:nvPr>
        </p:nvSpPr>
        <p:spPr>
          <a:xfrm>
            <a:off x="457200" y="625475"/>
            <a:ext cx="8229600" cy="1066800"/>
          </a:xfrm>
        </p:spPr>
        <p:txBody>
          <a:bodyPr/>
          <a:lstStyle/>
          <a:p>
            <a:r>
              <a:rPr lang="tr-TR" b="1" smtClean="0">
                <a:latin typeface="Times New Roman" pitchFamily="18" charset="0"/>
                <a:cs typeface="Times New Roman" pitchFamily="18" charset="0"/>
              </a:rPr>
              <a:t>İhracat Kredileri</a:t>
            </a:r>
          </a:p>
        </p:txBody>
      </p:sp>
      <p:sp>
        <p:nvSpPr>
          <p:cNvPr id="6" name="Freeform 5"/>
          <p:cNvSpPr/>
          <p:nvPr/>
        </p:nvSpPr>
        <p:spPr>
          <a:xfrm>
            <a:off x="350838" y="1573213"/>
            <a:ext cx="7175500" cy="1206500"/>
          </a:xfrm>
          <a:custGeom>
            <a:avLst/>
            <a:gdLst>
              <a:gd name="connsiteX0" fmla="*/ 0 w 7175190"/>
              <a:gd name="connsiteY0" fmla="*/ 120618 h 1206180"/>
              <a:gd name="connsiteX1" fmla="*/ 35328 w 7175190"/>
              <a:gd name="connsiteY1" fmla="*/ 35328 h 1206180"/>
              <a:gd name="connsiteX2" fmla="*/ 120618 w 7175190"/>
              <a:gd name="connsiteY2" fmla="*/ 0 h 1206180"/>
              <a:gd name="connsiteX3" fmla="*/ 7054572 w 7175190"/>
              <a:gd name="connsiteY3" fmla="*/ 0 h 1206180"/>
              <a:gd name="connsiteX4" fmla="*/ 7139862 w 7175190"/>
              <a:gd name="connsiteY4" fmla="*/ 35328 h 1206180"/>
              <a:gd name="connsiteX5" fmla="*/ 7175190 w 7175190"/>
              <a:gd name="connsiteY5" fmla="*/ 120618 h 1206180"/>
              <a:gd name="connsiteX6" fmla="*/ 7175190 w 7175190"/>
              <a:gd name="connsiteY6" fmla="*/ 1085562 h 1206180"/>
              <a:gd name="connsiteX7" fmla="*/ 7139862 w 7175190"/>
              <a:gd name="connsiteY7" fmla="*/ 1170852 h 1206180"/>
              <a:gd name="connsiteX8" fmla="*/ 7054572 w 7175190"/>
              <a:gd name="connsiteY8" fmla="*/ 1206180 h 1206180"/>
              <a:gd name="connsiteX9" fmla="*/ 120618 w 7175190"/>
              <a:gd name="connsiteY9" fmla="*/ 1206180 h 1206180"/>
              <a:gd name="connsiteX10" fmla="*/ 35328 w 7175190"/>
              <a:gd name="connsiteY10" fmla="*/ 1170852 h 1206180"/>
              <a:gd name="connsiteX11" fmla="*/ 0 w 7175190"/>
              <a:gd name="connsiteY11" fmla="*/ 1085562 h 1206180"/>
              <a:gd name="connsiteX12" fmla="*/ 0 w 7175190"/>
              <a:gd name="connsiteY12" fmla="*/ 120618 h 1206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175190" h="1206180">
                <a:moveTo>
                  <a:pt x="0" y="120618"/>
                </a:moveTo>
                <a:cubicBezTo>
                  <a:pt x="0" y="88628"/>
                  <a:pt x="12708" y="57948"/>
                  <a:pt x="35328" y="35328"/>
                </a:cubicBezTo>
                <a:cubicBezTo>
                  <a:pt x="57948" y="12708"/>
                  <a:pt x="88628" y="0"/>
                  <a:pt x="120618" y="0"/>
                </a:cubicBezTo>
                <a:lnTo>
                  <a:pt x="7054572" y="0"/>
                </a:lnTo>
                <a:cubicBezTo>
                  <a:pt x="7086562" y="0"/>
                  <a:pt x="7117242" y="12708"/>
                  <a:pt x="7139862" y="35328"/>
                </a:cubicBezTo>
                <a:cubicBezTo>
                  <a:pt x="7162482" y="57948"/>
                  <a:pt x="7175190" y="88628"/>
                  <a:pt x="7175190" y="120618"/>
                </a:cubicBezTo>
                <a:lnTo>
                  <a:pt x="7175190" y="1085562"/>
                </a:lnTo>
                <a:cubicBezTo>
                  <a:pt x="7175190" y="1117552"/>
                  <a:pt x="7162482" y="1148232"/>
                  <a:pt x="7139862" y="1170852"/>
                </a:cubicBezTo>
                <a:cubicBezTo>
                  <a:pt x="7117242" y="1193472"/>
                  <a:pt x="7086562" y="1206180"/>
                  <a:pt x="7054572" y="1206180"/>
                </a:cubicBezTo>
                <a:lnTo>
                  <a:pt x="120618" y="1206180"/>
                </a:lnTo>
                <a:cubicBezTo>
                  <a:pt x="88628" y="1206180"/>
                  <a:pt x="57948" y="1193472"/>
                  <a:pt x="35328" y="1170852"/>
                </a:cubicBezTo>
                <a:cubicBezTo>
                  <a:pt x="12708" y="1148232"/>
                  <a:pt x="0" y="1117552"/>
                  <a:pt x="0" y="1085562"/>
                </a:cubicBezTo>
                <a:lnTo>
                  <a:pt x="0" y="12061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30578" tIns="130578" rIns="1361485" bIns="130578" spcCol="1270" anchor="ctr"/>
          <a:lstStyle/>
          <a:p>
            <a:pPr defTabSz="1111250">
              <a:lnSpc>
                <a:spcPct val="90000"/>
              </a:lnSpc>
              <a:spcAft>
                <a:spcPct val="35000"/>
              </a:spcAft>
              <a:defRPr/>
            </a:pPr>
            <a:r>
              <a:rPr lang="tr-TR" sz="2500" b="1" dirty="0">
                <a:latin typeface="Times New Roman" pitchFamily="18" charset="0"/>
                <a:cs typeface="Times New Roman" pitchFamily="18" charset="0"/>
              </a:rPr>
              <a:t>KISA VADELİ KREDİLER</a:t>
            </a:r>
          </a:p>
        </p:txBody>
      </p:sp>
      <p:sp>
        <p:nvSpPr>
          <p:cNvPr id="7" name="Freeform 6"/>
          <p:cNvSpPr/>
          <p:nvPr/>
        </p:nvSpPr>
        <p:spPr>
          <a:xfrm>
            <a:off x="984250" y="2979738"/>
            <a:ext cx="7175500" cy="1206500"/>
          </a:xfrm>
          <a:custGeom>
            <a:avLst/>
            <a:gdLst>
              <a:gd name="connsiteX0" fmla="*/ 0 w 7175190"/>
              <a:gd name="connsiteY0" fmla="*/ 120618 h 1206180"/>
              <a:gd name="connsiteX1" fmla="*/ 35328 w 7175190"/>
              <a:gd name="connsiteY1" fmla="*/ 35328 h 1206180"/>
              <a:gd name="connsiteX2" fmla="*/ 120618 w 7175190"/>
              <a:gd name="connsiteY2" fmla="*/ 0 h 1206180"/>
              <a:gd name="connsiteX3" fmla="*/ 7054572 w 7175190"/>
              <a:gd name="connsiteY3" fmla="*/ 0 h 1206180"/>
              <a:gd name="connsiteX4" fmla="*/ 7139862 w 7175190"/>
              <a:gd name="connsiteY4" fmla="*/ 35328 h 1206180"/>
              <a:gd name="connsiteX5" fmla="*/ 7175190 w 7175190"/>
              <a:gd name="connsiteY5" fmla="*/ 120618 h 1206180"/>
              <a:gd name="connsiteX6" fmla="*/ 7175190 w 7175190"/>
              <a:gd name="connsiteY6" fmla="*/ 1085562 h 1206180"/>
              <a:gd name="connsiteX7" fmla="*/ 7139862 w 7175190"/>
              <a:gd name="connsiteY7" fmla="*/ 1170852 h 1206180"/>
              <a:gd name="connsiteX8" fmla="*/ 7054572 w 7175190"/>
              <a:gd name="connsiteY8" fmla="*/ 1206180 h 1206180"/>
              <a:gd name="connsiteX9" fmla="*/ 120618 w 7175190"/>
              <a:gd name="connsiteY9" fmla="*/ 1206180 h 1206180"/>
              <a:gd name="connsiteX10" fmla="*/ 35328 w 7175190"/>
              <a:gd name="connsiteY10" fmla="*/ 1170852 h 1206180"/>
              <a:gd name="connsiteX11" fmla="*/ 0 w 7175190"/>
              <a:gd name="connsiteY11" fmla="*/ 1085562 h 1206180"/>
              <a:gd name="connsiteX12" fmla="*/ 0 w 7175190"/>
              <a:gd name="connsiteY12" fmla="*/ 120618 h 1206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175190" h="1206180">
                <a:moveTo>
                  <a:pt x="0" y="120618"/>
                </a:moveTo>
                <a:cubicBezTo>
                  <a:pt x="0" y="88628"/>
                  <a:pt x="12708" y="57948"/>
                  <a:pt x="35328" y="35328"/>
                </a:cubicBezTo>
                <a:cubicBezTo>
                  <a:pt x="57948" y="12708"/>
                  <a:pt x="88628" y="0"/>
                  <a:pt x="120618" y="0"/>
                </a:cubicBezTo>
                <a:lnTo>
                  <a:pt x="7054572" y="0"/>
                </a:lnTo>
                <a:cubicBezTo>
                  <a:pt x="7086562" y="0"/>
                  <a:pt x="7117242" y="12708"/>
                  <a:pt x="7139862" y="35328"/>
                </a:cubicBezTo>
                <a:cubicBezTo>
                  <a:pt x="7162482" y="57948"/>
                  <a:pt x="7175190" y="88628"/>
                  <a:pt x="7175190" y="120618"/>
                </a:cubicBezTo>
                <a:lnTo>
                  <a:pt x="7175190" y="1085562"/>
                </a:lnTo>
                <a:cubicBezTo>
                  <a:pt x="7175190" y="1117552"/>
                  <a:pt x="7162482" y="1148232"/>
                  <a:pt x="7139862" y="1170852"/>
                </a:cubicBezTo>
                <a:cubicBezTo>
                  <a:pt x="7117242" y="1193472"/>
                  <a:pt x="7086562" y="1206180"/>
                  <a:pt x="7054572" y="1206180"/>
                </a:cubicBezTo>
                <a:lnTo>
                  <a:pt x="120618" y="1206180"/>
                </a:lnTo>
                <a:cubicBezTo>
                  <a:pt x="88628" y="1206180"/>
                  <a:pt x="57948" y="1193472"/>
                  <a:pt x="35328" y="1170852"/>
                </a:cubicBezTo>
                <a:cubicBezTo>
                  <a:pt x="12708" y="1148232"/>
                  <a:pt x="0" y="1117552"/>
                  <a:pt x="0" y="1085562"/>
                </a:cubicBezTo>
                <a:lnTo>
                  <a:pt x="0" y="12061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30578" tIns="130578" rIns="1547701" bIns="130579" spcCol="1270" anchor="ctr"/>
          <a:lstStyle/>
          <a:p>
            <a:pPr defTabSz="1111250">
              <a:lnSpc>
                <a:spcPct val="90000"/>
              </a:lnSpc>
              <a:spcAft>
                <a:spcPct val="35000"/>
              </a:spcAft>
              <a:defRPr/>
            </a:pPr>
            <a:r>
              <a:rPr lang="tr-TR" sz="2500" b="1" dirty="0">
                <a:latin typeface="Times New Roman" pitchFamily="18" charset="0"/>
                <a:cs typeface="Times New Roman" pitchFamily="18" charset="0"/>
              </a:rPr>
              <a:t>ORTA UZUN VADELİ KREDİLER</a:t>
            </a:r>
          </a:p>
        </p:txBody>
      </p:sp>
      <p:sp>
        <p:nvSpPr>
          <p:cNvPr id="8" name="Freeform 7"/>
          <p:cNvSpPr/>
          <p:nvPr/>
        </p:nvSpPr>
        <p:spPr>
          <a:xfrm>
            <a:off x="1617663" y="4387850"/>
            <a:ext cx="7175500" cy="1204913"/>
          </a:xfrm>
          <a:custGeom>
            <a:avLst/>
            <a:gdLst>
              <a:gd name="connsiteX0" fmla="*/ 0 w 7175190"/>
              <a:gd name="connsiteY0" fmla="*/ 120618 h 1206180"/>
              <a:gd name="connsiteX1" fmla="*/ 35328 w 7175190"/>
              <a:gd name="connsiteY1" fmla="*/ 35328 h 1206180"/>
              <a:gd name="connsiteX2" fmla="*/ 120618 w 7175190"/>
              <a:gd name="connsiteY2" fmla="*/ 0 h 1206180"/>
              <a:gd name="connsiteX3" fmla="*/ 7054572 w 7175190"/>
              <a:gd name="connsiteY3" fmla="*/ 0 h 1206180"/>
              <a:gd name="connsiteX4" fmla="*/ 7139862 w 7175190"/>
              <a:gd name="connsiteY4" fmla="*/ 35328 h 1206180"/>
              <a:gd name="connsiteX5" fmla="*/ 7175190 w 7175190"/>
              <a:gd name="connsiteY5" fmla="*/ 120618 h 1206180"/>
              <a:gd name="connsiteX6" fmla="*/ 7175190 w 7175190"/>
              <a:gd name="connsiteY6" fmla="*/ 1085562 h 1206180"/>
              <a:gd name="connsiteX7" fmla="*/ 7139862 w 7175190"/>
              <a:gd name="connsiteY7" fmla="*/ 1170852 h 1206180"/>
              <a:gd name="connsiteX8" fmla="*/ 7054572 w 7175190"/>
              <a:gd name="connsiteY8" fmla="*/ 1206180 h 1206180"/>
              <a:gd name="connsiteX9" fmla="*/ 120618 w 7175190"/>
              <a:gd name="connsiteY9" fmla="*/ 1206180 h 1206180"/>
              <a:gd name="connsiteX10" fmla="*/ 35328 w 7175190"/>
              <a:gd name="connsiteY10" fmla="*/ 1170852 h 1206180"/>
              <a:gd name="connsiteX11" fmla="*/ 0 w 7175190"/>
              <a:gd name="connsiteY11" fmla="*/ 1085562 h 1206180"/>
              <a:gd name="connsiteX12" fmla="*/ 0 w 7175190"/>
              <a:gd name="connsiteY12" fmla="*/ 120618 h 1206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175190" h="1206180">
                <a:moveTo>
                  <a:pt x="0" y="120618"/>
                </a:moveTo>
                <a:cubicBezTo>
                  <a:pt x="0" y="88628"/>
                  <a:pt x="12708" y="57948"/>
                  <a:pt x="35328" y="35328"/>
                </a:cubicBezTo>
                <a:cubicBezTo>
                  <a:pt x="57948" y="12708"/>
                  <a:pt x="88628" y="0"/>
                  <a:pt x="120618" y="0"/>
                </a:cubicBezTo>
                <a:lnTo>
                  <a:pt x="7054572" y="0"/>
                </a:lnTo>
                <a:cubicBezTo>
                  <a:pt x="7086562" y="0"/>
                  <a:pt x="7117242" y="12708"/>
                  <a:pt x="7139862" y="35328"/>
                </a:cubicBezTo>
                <a:cubicBezTo>
                  <a:pt x="7162482" y="57948"/>
                  <a:pt x="7175190" y="88628"/>
                  <a:pt x="7175190" y="120618"/>
                </a:cubicBezTo>
                <a:lnTo>
                  <a:pt x="7175190" y="1085562"/>
                </a:lnTo>
                <a:cubicBezTo>
                  <a:pt x="7175190" y="1117552"/>
                  <a:pt x="7162482" y="1148232"/>
                  <a:pt x="7139862" y="1170852"/>
                </a:cubicBezTo>
                <a:cubicBezTo>
                  <a:pt x="7117242" y="1193472"/>
                  <a:pt x="7086562" y="1206180"/>
                  <a:pt x="7054572" y="1206180"/>
                </a:cubicBezTo>
                <a:lnTo>
                  <a:pt x="120618" y="1206180"/>
                </a:lnTo>
                <a:cubicBezTo>
                  <a:pt x="88628" y="1206180"/>
                  <a:pt x="57948" y="1193472"/>
                  <a:pt x="35328" y="1170852"/>
                </a:cubicBezTo>
                <a:cubicBezTo>
                  <a:pt x="12708" y="1148232"/>
                  <a:pt x="0" y="1117552"/>
                  <a:pt x="0" y="1085562"/>
                </a:cubicBezTo>
                <a:lnTo>
                  <a:pt x="0" y="12061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30578" tIns="130578" rIns="1547700" bIns="130579" spcCol="1270" anchor="ctr"/>
          <a:lstStyle/>
          <a:p>
            <a:pPr defTabSz="1111250">
              <a:lnSpc>
                <a:spcPct val="90000"/>
              </a:lnSpc>
              <a:spcAft>
                <a:spcPct val="35000"/>
              </a:spcAft>
              <a:defRPr/>
            </a:pPr>
            <a:r>
              <a:rPr lang="tr-TR" sz="2500" b="1" dirty="0">
                <a:latin typeface="Times New Roman" pitchFamily="18" charset="0"/>
                <a:cs typeface="Times New Roman" pitchFamily="18" charset="0"/>
              </a:rPr>
              <a:t>DÖVİZ KAZANDIRICI HİZMETLER KAPSAMINDAKİ  KREDİLER </a:t>
            </a:r>
          </a:p>
        </p:txBody>
      </p:sp>
      <p:sp>
        <p:nvSpPr>
          <p:cNvPr id="9" name="Freeform 8"/>
          <p:cNvSpPr/>
          <p:nvPr/>
        </p:nvSpPr>
        <p:spPr>
          <a:xfrm>
            <a:off x="6742113" y="2487613"/>
            <a:ext cx="784225" cy="784225"/>
          </a:xfrm>
          <a:custGeom>
            <a:avLst/>
            <a:gdLst>
              <a:gd name="connsiteX0" fmla="*/ 0 w 784017"/>
              <a:gd name="connsiteY0" fmla="*/ 431209 h 784017"/>
              <a:gd name="connsiteX1" fmla="*/ 176404 w 784017"/>
              <a:gd name="connsiteY1" fmla="*/ 431209 h 784017"/>
              <a:gd name="connsiteX2" fmla="*/ 176404 w 784017"/>
              <a:gd name="connsiteY2" fmla="*/ 0 h 784017"/>
              <a:gd name="connsiteX3" fmla="*/ 607613 w 784017"/>
              <a:gd name="connsiteY3" fmla="*/ 0 h 784017"/>
              <a:gd name="connsiteX4" fmla="*/ 607613 w 784017"/>
              <a:gd name="connsiteY4" fmla="*/ 431209 h 784017"/>
              <a:gd name="connsiteX5" fmla="*/ 784017 w 784017"/>
              <a:gd name="connsiteY5" fmla="*/ 431209 h 784017"/>
              <a:gd name="connsiteX6" fmla="*/ 392009 w 784017"/>
              <a:gd name="connsiteY6" fmla="*/ 784017 h 784017"/>
              <a:gd name="connsiteX7" fmla="*/ 0 w 784017"/>
              <a:gd name="connsiteY7" fmla="*/ 431209 h 7840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84017" h="784017">
                <a:moveTo>
                  <a:pt x="0" y="431209"/>
                </a:moveTo>
                <a:lnTo>
                  <a:pt x="176404" y="431209"/>
                </a:lnTo>
                <a:lnTo>
                  <a:pt x="176404" y="0"/>
                </a:lnTo>
                <a:lnTo>
                  <a:pt x="607613" y="0"/>
                </a:lnTo>
                <a:lnTo>
                  <a:pt x="607613" y="431209"/>
                </a:lnTo>
                <a:lnTo>
                  <a:pt x="784017" y="431209"/>
                </a:lnTo>
                <a:lnTo>
                  <a:pt x="392009" y="784017"/>
                </a:lnTo>
                <a:lnTo>
                  <a:pt x="0" y="431209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222124" rIns="222124" bIns="239764" spcCol="1270" anchor="ctr"/>
          <a:lstStyle/>
          <a:p>
            <a:pPr algn="ctr" defTabSz="1600200">
              <a:lnSpc>
                <a:spcPct val="90000"/>
              </a:lnSpc>
              <a:spcAft>
                <a:spcPct val="35000"/>
              </a:spcAft>
              <a:defRPr/>
            </a:pPr>
            <a:endParaRPr lang="tr-TR" sz="3600"/>
          </a:p>
        </p:txBody>
      </p:sp>
      <p:sp>
        <p:nvSpPr>
          <p:cNvPr id="10" name="Freeform 9"/>
          <p:cNvSpPr/>
          <p:nvPr/>
        </p:nvSpPr>
        <p:spPr>
          <a:xfrm>
            <a:off x="7375525" y="3886200"/>
            <a:ext cx="784225" cy="784225"/>
          </a:xfrm>
          <a:custGeom>
            <a:avLst/>
            <a:gdLst>
              <a:gd name="connsiteX0" fmla="*/ 0 w 784017"/>
              <a:gd name="connsiteY0" fmla="*/ 431209 h 784017"/>
              <a:gd name="connsiteX1" fmla="*/ 176404 w 784017"/>
              <a:gd name="connsiteY1" fmla="*/ 431209 h 784017"/>
              <a:gd name="connsiteX2" fmla="*/ 176404 w 784017"/>
              <a:gd name="connsiteY2" fmla="*/ 0 h 784017"/>
              <a:gd name="connsiteX3" fmla="*/ 607613 w 784017"/>
              <a:gd name="connsiteY3" fmla="*/ 0 h 784017"/>
              <a:gd name="connsiteX4" fmla="*/ 607613 w 784017"/>
              <a:gd name="connsiteY4" fmla="*/ 431209 h 784017"/>
              <a:gd name="connsiteX5" fmla="*/ 784017 w 784017"/>
              <a:gd name="connsiteY5" fmla="*/ 431209 h 784017"/>
              <a:gd name="connsiteX6" fmla="*/ 392009 w 784017"/>
              <a:gd name="connsiteY6" fmla="*/ 784017 h 784017"/>
              <a:gd name="connsiteX7" fmla="*/ 0 w 784017"/>
              <a:gd name="connsiteY7" fmla="*/ 431209 h 7840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84017" h="784017">
                <a:moveTo>
                  <a:pt x="0" y="431209"/>
                </a:moveTo>
                <a:lnTo>
                  <a:pt x="176404" y="431209"/>
                </a:lnTo>
                <a:lnTo>
                  <a:pt x="176404" y="0"/>
                </a:lnTo>
                <a:lnTo>
                  <a:pt x="607613" y="0"/>
                </a:lnTo>
                <a:lnTo>
                  <a:pt x="607613" y="431209"/>
                </a:lnTo>
                <a:lnTo>
                  <a:pt x="784017" y="431209"/>
                </a:lnTo>
                <a:lnTo>
                  <a:pt x="392009" y="784017"/>
                </a:lnTo>
                <a:lnTo>
                  <a:pt x="0" y="431209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222124" rIns="222124" bIns="239764" spcCol="1270" anchor="ctr"/>
          <a:lstStyle/>
          <a:p>
            <a:pPr algn="ctr" defTabSz="1600200">
              <a:lnSpc>
                <a:spcPct val="90000"/>
              </a:lnSpc>
              <a:spcAft>
                <a:spcPct val="35000"/>
              </a:spcAft>
              <a:defRPr/>
            </a:pPr>
            <a:endParaRPr lang="tr-TR" sz="3600"/>
          </a:p>
        </p:txBody>
      </p:sp>
      <p:pic>
        <p:nvPicPr>
          <p:cNvPr id="10248" name="Picture 3" descr="20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57600" y="5791200"/>
            <a:ext cx="1800225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53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49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8.33333E-7 -1.11111E-6 L 0.08594 0.22708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" y="1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rc 9"/>
          <p:cNvSpPr/>
          <p:nvPr/>
        </p:nvSpPr>
        <p:spPr>
          <a:xfrm>
            <a:off x="-599400" y="2829600"/>
            <a:ext cx="1198800" cy="1198800"/>
          </a:xfrm>
          <a:prstGeom prst="arc">
            <a:avLst>
              <a:gd name="adj1" fmla="val 16200000"/>
              <a:gd name="adj2" fmla="val 5412294"/>
            </a:avLst>
          </a:prstGeom>
          <a:noFill/>
          <a:ln>
            <a:solidFill>
              <a:schemeClr val="accent2">
                <a:lumMod val="75000"/>
              </a:schemeClr>
            </a:solidFill>
            <a:prstDash val="dash"/>
          </a:ln>
          <a:effectLst>
            <a:innerShdw blurRad="304800" dist="50800" dir="18900000">
              <a:prstClr val="black">
                <a:alpha val="14000"/>
              </a:prstClr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0" y="2151063"/>
            <a:ext cx="90488" cy="2555875"/>
            <a:chOff x="1143000" y="1066800"/>
            <a:chExt cx="90000" cy="2555400"/>
          </a:xfrm>
        </p:grpSpPr>
        <p:sp>
          <p:nvSpPr>
            <p:cNvPr id="4" name="Rounded Rectangle 3"/>
            <p:cNvSpPr/>
            <p:nvPr/>
          </p:nvSpPr>
          <p:spPr>
            <a:xfrm>
              <a:off x="1143000" y="2362200"/>
              <a:ext cx="90000" cy="1260000"/>
            </a:xfrm>
            <a:prstGeom prst="roundRect">
              <a:avLst>
                <a:gd name="adj" fmla="val 5217"/>
              </a:avLst>
            </a:prstGeom>
            <a:solidFill>
              <a:schemeClr val="accent2">
                <a:lumMod val="75000"/>
              </a:schemeClr>
            </a:solidFill>
            <a:ln>
              <a:noFill/>
            </a:ln>
            <a:effectLst>
              <a:outerShdw blurRad="107950" dist="12700" dir="5400000" algn="ctr" rotWithShape="0">
                <a:srgbClr val="000000"/>
              </a:outerShdw>
            </a:effectLst>
            <a:scene3d>
              <a:camera prst="orthographicFront"/>
              <a:lightRig rig="soft" dir="t"/>
            </a:scene3d>
            <a:sp3d prstMaterial="matte">
              <a:bevelT w="635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tr-TR"/>
            </a:p>
          </p:txBody>
        </p:sp>
        <p:sp>
          <p:nvSpPr>
            <p:cNvPr id="5" name="Rounded Rectangle 4"/>
            <p:cNvSpPr/>
            <p:nvPr/>
          </p:nvSpPr>
          <p:spPr>
            <a:xfrm>
              <a:off x="1143000" y="1066800"/>
              <a:ext cx="90000" cy="1260000"/>
            </a:xfrm>
            <a:prstGeom prst="roundRect">
              <a:avLst>
                <a:gd name="adj" fmla="val 5217"/>
              </a:avLst>
            </a:prstGeom>
            <a:noFill/>
            <a:ln>
              <a:noFill/>
            </a:ln>
            <a:effectLst>
              <a:outerShdw blurRad="107950" dist="12700" dir="5400000" algn="ctr" rotWithShape="0">
                <a:srgbClr val="000000"/>
              </a:outerShdw>
            </a:effectLst>
            <a:scene3d>
              <a:camera prst="orthographicFront"/>
              <a:lightRig rig="soft" dir="t"/>
            </a:scene3d>
            <a:sp3d prstMaterial="matte">
              <a:bevelT w="635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tr-TR"/>
            </a:p>
          </p:txBody>
        </p:sp>
      </p:grpSp>
      <p:pic>
        <p:nvPicPr>
          <p:cNvPr id="11270" name="Picture 14" descr="20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57600" y="5791200"/>
            <a:ext cx="1800225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Arc 8"/>
          <p:cNvSpPr/>
          <p:nvPr/>
        </p:nvSpPr>
        <p:spPr>
          <a:xfrm>
            <a:off x="-1349375" y="2079625"/>
            <a:ext cx="2698750" cy="2698750"/>
          </a:xfrm>
          <a:prstGeom prst="arc">
            <a:avLst>
              <a:gd name="adj1" fmla="val 16200000"/>
              <a:gd name="adj2" fmla="val 5412294"/>
            </a:avLst>
          </a:prstGeom>
          <a:ln>
            <a:solidFill>
              <a:schemeClr val="accent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11" name="Oval 10"/>
          <p:cNvSpPr/>
          <p:nvPr/>
        </p:nvSpPr>
        <p:spPr>
          <a:xfrm>
            <a:off x="720000" y="2258704"/>
            <a:ext cx="122400" cy="122400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107950" dist="12700" dir="5400000" algn="t" rotWithShape="0">
              <a:prstClr val="black"/>
            </a:outerShdw>
          </a:effectLst>
          <a:scene3d>
            <a:camera prst="orthographicFront"/>
            <a:lightRig rig="soft" dir="t"/>
          </a:scene3d>
          <a:sp3d extrusionH="44450" contourW="12700" prstMaterial="matte">
            <a:bevelT w="63500" h="63500" prst="artDeco"/>
            <a:extrusionClr>
              <a:schemeClr val="accent2">
                <a:lumMod val="75000"/>
              </a:schemeClr>
            </a:extrusionClr>
            <a:contourClr>
              <a:schemeClr val="bg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13" name="Oval 12"/>
          <p:cNvSpPr/>
          <p:nvPr/>
        </p:nvSpPr>
        <p:spPr>
          <a:xfrm>
            <a:off x="1176336" y="2819400"/>
            <a:ext cx="122400" cy="122400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107950" dist="12700" dir="5400000" algn="t" rotWithShape="0">
              <a:prstClr val="black"/>
            </a:outerShdw>
          </a:effectLst>
          <a:scene3d>
            <a:camera prst="orthographicFront"/>
            <a:lightRig rig="soft" dir="t"/>
          </a:scene3d>
          <a:sp3d extrusionH="44450" contourW="12700" prstMaterial="matte">
            <a:bevelT w="63500" h="63500" prst="artDeco"/>
            <a:extrusionClr>
              <a:schemeClr val="accent2">
                <a:lumMod val="75000"/>
              </a:schemeClr>
            </a:extrusionClr>
            <a:contourClr>
              <a:schemeClr val="bg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14" name="Oval 13"/>
          <p:cNvSpPr/>
          <p:nvPr/>
        </p:nvSpPr>
        <p:spPr>
          <a:xfrm>
            <a:off x="1147120" y="3989824"/>
            <a:ext cx="122400" cy="122400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107950" dist="12700" dir="5400000" algn="t" rotWithShape="0">
              <a:prstClr val="black"/>
            </a:outerShdw>
          </a:effectLst>
          <a:scene3d>
            <a:camera prst="orthographicFront"/>
            <a:lightRig rig="soft" dir="t"/>
          </a:scene3d>
          <a:sp3d extrusionH="44450" contourW="12700" prstMaterial="matte">
            <a:bevelT w="63500" h="63500" prst="artDeco"/>
            <a:extrusionClr>
              <a:schemeClr val="accent2">
                <a:lumMod val="75000"/>
              </a:schemeClr>
            </a:extrusionClr>
            <a:contourClr>
              <a:schemeClr val="bg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15" name="Oval 14"/>
          <p:cNvSpPr/>
          <p:nvPr/>
        </p:nvSpPr>
        <p:spPr>
          <a:xfrm>
            <a:off x="720000" y="4514400"/>
            <a:ext cx="122400" cy="122400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107950" dist="12700" dir="5400000" algn="t" rotWithShape="0">
              <a:prstClr val="black"/>
            </a:outerShdw>
          </a:effectLst>
          <a:scene3d>
            <a:camera prst="orthographicFront"/>
            <a:lightRig rig="soft" dir="t"/>
          </a:scene3d>
          <a:sp3d extrusionH="44450" contourW="12700" prstMaterial="matte">
            <a:bevelT w="63500" h="63500" prst="artDeco"/>
            <a:extrusionClr>
              <a:schemeClr val="accent2">
                <a:lumMod val="75000"/>
              </a:schemeClr>
            </a:extrusionClr>
            <a:contourClr>
              <a:schemeClr val="bg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19" name="TextBox 18"/>
          <p:cNvSpPr txBox="1"/>
          <p:nvPr/>
        </p:nvSpPr>
        <p:spPr>
          <a:xfrm>
            <a:off x="1143000" y="2122488"/>
            <a:ext cx="6705600" cy="4302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tr-TR" sz="22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REESKONT KREDİSİ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433513" y="2655888"/>
            <a:ext cx="6705600" cy="4318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tr-TR" sz="22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SEVK SONRASI REESKONT KREDİSİ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470025" y="3852863"/>
            <a:ext cx="6705600" cy="4318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tr-TR" sz="22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İHRACATA HAZIRLIK KREDİLERİ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100138" y="4419600"/>
            <a:ext cx="7205662" cy="4302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tr-TR" sz="22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DIŞ TİCARET ŞİRKETLERİ İHRACAT KREDİLERİ</a:t>
            </a:r>
          </a:p>
        </p:txBody>
      </p:sp>
      <p:sp>
        <p:nvSpPr>
          <p:cNvPr id="25" name="Oval 24"/>
          <p:cNvSpPr/>
          <p:nvPr/>
        </p:nvSpPr>
        <p:spPr>
          <a:xfrm>
            <a:off x="1295400" y="3362325"/>
            <a:ext cx="122400" cy="122400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107950" dist="12700" dir="5400000" algn="t" rotWithShape="0">
              <a:prstClr val="black"/>
            </a:outerShdw>
          </a:effectLst>
          <a:scene3d>
            <a:camera prst="orthographicFront"/>
            <a:lightRig rig="soft" dir="t"/>
          </a:scene3d>
          <a:sp3d extrusionH="44450" contourW="12700" prstMaterial="matte">
            <a:bevelT w="63500" h="63500" prst="artDeco"/>
            <a:extrusionClr>
              <a:schemeClr val="accent2">
                <a:lumMod val="75000"/>
              </a:schemeClr>
            </a:extrusionClr>
            <a:contourClr>
              <a:schemeClr val="bg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26" name="TextBox 25"/>
          <p:cNvSpPr txBox="1"/>
          <p:nvPr/>
        </p:nvSpPr>
        <p:spPr>
          <a:xfrm>
            <a:off x="1647825" y="3222625"/>
            <a:ext cx="6705600" cy="4318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tr-TR" sz="22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SEVK ÖNCESİ İHRACAT KREDİSİ</a:t>
            </a:r>
          </a:p>
        </p:txBody>
      </p:sp>
      <p:sp>
        <p:nvSpPr>
          <p:cNvPr id="11292" name="Title 26"/>
          <p:cNvSpPr>
            <a:spLocks noGrp="1"/>
          </p:cNvSpPr>
          <p:nvPr>
            <p:ph type="title"/>
          </p:nvPr>
        </p:nvSpPr>
        <p:spPr>
          <a:xfrm>
            <a:off x="457200" y="628650"/>
            <a:ext cx="8229600" cy="1066800"/>
          </a:xfrm>
        </p:spPr>
        <p:txBody>
          <a:bodyPr/>
          <a:lstStyle/>
          <a:p>
            <a:pPr defTabSz="1111250">
              <a:lnSpc>
                <a:spcPct val="90000"/>
              </a:lnSpc>
              <a:spcAft>
                <a:spcPct val="35000"/>
              </a:spcAft>
            </a:pPr>
            <a:r>
              <a:rPr lang="tr-TR" b="1" smtClean="0">
                <a:latin typeface="Times New Roman" pitchFamily="18" charset="0"/>
                <a:cs typeface="Times New Roman" pitchFamily="18" charset="0"/>
              </a:rPr>
              <a:t>Kısa Vadeli İhracat Kredileri</a:t>
            </a: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8820000">
                                      <p:cBhvr>
                                        <p:cTn id="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29975"/>
                                      </p:to>
                                    </p:animClr>
                                    <p:set>
                                      <p:cBhvr>
                                        <p:cTn id="1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860000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29975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560000">
                                      <p:cBhvr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500"/>
                            </p:stCondLst>
                            <p:childTnLst>
                              <p:par>
                                <p:cTn id="30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29975"/>
                                      </p:to>
                                    </p:animClr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680000">
                                      <p:cBhvr>
                                        <p:cTn id="3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29975"/>
                                      </p:to>
                                    </p:animClr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0"/>
                            </p:stCondLst>
                            <p:childTnLst>
                              <p:par>
                                <p:cTn id="49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800000">
                                      <p:cBhvr>
                                        <p:cTn id="5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500"/>
                            </p:stCondLst>
                            <p:childTnLst>
                              <p:par>
                                <p:cTn id="52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29975"/>
                                      </p:to>
                                    </p:animClr>
                                    <p:set>
                                      <p:cBhvr>
                                        <p:cTn id="5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2" grpId="0"/>
      <p:bldP spid="2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rc 9"/>
          <p:cNvSpPr/>
          <p:nvPr/>
        </p:nvSpPr>
        <p:spPr>
          <a:xfrm>
            <a:off x="-599400" y="2829600"/>
            <a:ext cx="1198800" cy="1198800"/>
          </a:xfrm>
          <a:prstGeom prst="arc">
            <a:avLst>
              <a:gd name="adj1" fmla="val 16200000"/>
              <a:gd name="adj2" fmla="val 5412294"/>
            </a:avLst>
          </a:prstGeom>
          <a:noFill/>
          <a:ln>
            <a:solidFill>
              <a:schemeClr val="accent2">
                <a:lumMod val="75000"/>
              </a:schemeClr>
            </a:solidFill>
            <a:prstDash val="dash"/>
          </a:ln>
          <a:effectLst>
            <a:innerShdw blurRad="304800" dist="50800" dir="18900000">
              <a:prstClr val="black">
                <a:alpha val="14000"/>
              </a:prstClr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0" y="2151063"/>
            <a:ext cx="90488" cy="2555875"/>
            <a:chOff x="1143000" y="1066800"/>
            <a:chExt cx="90000" cy="2555400"/>
          </a:xfrm>
        </p:grpSpPr>
        <p:sp>
          <p:nvSpPr>
            <p:cNvPr id="4" name="Rounded Rectangle 3"/>
            <p:cNvSpPr/>
            <p:nvPr/>
          </p:nvSpPr>
          <p:spPr>
            <a:xfrm>
              <a:off x="1143000" y="2362200"/>
              <a:ext cx="90000" cy="1260000"/>
            </a:xfrm>
            <a:prstGeom prst="roundRect">
              <a:avLst>
                <a:gd name="adj" fmla="val 5217"/>
              </a:avLst>
            </a:prstGeom>
            <a:solidFill>
              <a:schemeClr val="accent2">
                <a:lumMod val="75000"/>
              </a:schemeClr>
            </a:solidFill>
            <a:ln>
              <a:noFill/>
            </a:ln>
            <a:effectLst>
              <a:outerShdw blurRad="107950" dist="12700" dir="5400000" algn="ctr" rotWithShape="0">
                <a:srgbClr val="000000"/>
              </a:outerShdw>
            </a:effectLst>
            <a:scene3d>
              <a:camera prst="orthographicFront"/>
              <a:lightRig rig="soft" dir="t"/>
            </a:scene3d>
            <a:sp3d prstMaterial="matte">
              <a:bevelT w="635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tr-TR"/>
            </a:p>
          </p:txBody>
        </p:sp>
        <p:sp>
          <p:nvSpPr>
            <p:cNvPr id="5" name="Rounded Rectangle 4"/>
            <p:cNvSpPr/>
            <p:nvPr/>
          </p:nvSpPr>
          <p:spPr>
            <a:xfrm>
              <a:off x="1143000" y="1066800"/>
              <a:ext cx="90000" cy="1260000"/>
            </a:xfrm>
            <a:prstGeom prst="roundRect">
              <a:avLst>
                <a:gd name="adj" fmla="val 5217"/>
              </a:avLst>
            </a:prstGeom>
            <a:noFill/>
            <a:ln>
              <a:noFill/>
            </a:ln>
            <a:effectLst>
              <a:outerShdw blurRad="107950" dist="12700" dir="5400000" algn="ctr" rotWithShape="0">
                <a:srgbClr val="000000"/>
              </a:outerShdw>
            </a:effectLst>
            <a:scene3d>
              <a:camera prst="orthographicFront"/>
              <a:lightRig rig="soft" dir="t"/>
            </a:scene3d>
            <a:sp3d prstMaterial="matte">
              <a:bevelT w="635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tr-TR"/>
            </a:p>
          </p:txBody>
        </p:sp>
      </p:grpSp>
      <p:pic>
        <p:nvPicPr>
          <p:cNvPr id="12294" name="Picture 14" descr="20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57600" y="5791200"/>
            <a:ext cx="1800225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Arc 8"/>
          <p:cNvSpPr/>
          <p:nvPr/>
        </p:nvSpPr>
        <p:spPr>
          <a:xfrm>
            <a:off x="-1349375" y="2079625"/>
            <a:ext cx="2698750" cy="2698750"/>
          </a:xfrm>
          <a:prstGeom prst="arc">
            <a:avLst>
              <a:gd name="adj1" fmla="val 16200000"/>
              <a:gd name="adj2" fmla="val 5412294"/>
            </a:avLst>
          </a:prstGeom>
          <a:ln>
            <a:solidFill>
              <a:schemeClr val="accent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11" name="Oval 10"/>
          <p:cNvSpPr/>
          <p:nvPr/>
        </p:nvSpPr>
        <p:spPr>
          <a:xfrm>
            <a:off x="720000" y="2258704"/>
            <a:ext cx="122400" cy="122400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107950" dist="12700" dir="5400000" algn="t" rotWithShape="0">
              <a:prstClr val="black"/>
            </a:outerShdw>
          </a:effectLst>
          <a:scene3d>
            <a:camera prst="orthographicFront"/>
            <a:lightRig rig="soft" dir="t"/>
          </a:scene3d>
          <a:sp3d extrusionH="44450" contourW="12700" prstMaterial="matte">
            <a:bevelT w="63500" h="63500" prst="artDeco"/>
            <a:extrusionClr>
              <a:schemeClr val="accent2">
                <a:lumMod val="75000"/>
              </a:schemeClr>
            </a:extrusionClr>
            <a:contourClr>
              <a:schemeClr val="bg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13" name="Oval 12"/>
          <p:cNvSpPr/>
          <p:nvPr/>
        </p:nvSpPr>
        <p:spPr>
          <a:xfrm>
            <a:off x="1176336" y="2819400"/>
            <a:ext cx="122400" cy="122400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107950" dist="12700" dir="5400000" algn="t" rotWithShape="0">
              <a:prstClr val="black"/>
            </a:outerShdw>
          </a:effectLst>
          <a:scene3d>
            <a:camera prst="orthographicFront"/>
            <a:lightRig rig="soft" dir="t"/>
          </a:scene3d>
          <a:sp3d extrusionH="44450" contourW="12700" prstMaterial="matte">
            <a:bevelT w="63500" h="63500" prst="artDeco"/>
            <a:extrusionClr>
              <a:schemeClr val="accent2">
                <a:lumMod val="75000"/>
              </a:schemeClr>
            </a:extrusionClr>
            <a:contourClr>
              <a:schemeClr val="bg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14" name="Oval 13"/>
          <p:cNvSpPr/>
          <p:nvPr/>
        </p:nvSpPr>
        <p:spPr>
          <a:xfrm>
            <a:off x="1147120" y="3989824"/>
            <a:ext cx="122400" cy="122400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107950" dist="12700" dir="5400000" algn="t" rotWithShape="0">
              <a:prstClr val="black"/>
            </a:outerShdw>
          </a:effectLst>
          <a:scene3d>
            <a:camera prst="orthographicFront"/>
            <a:lightRig rig="soft" dir="t"/>
          </a:scene3d>
          <a:sp3d extrusionH="44450" contourW="12700" prstMaterial="matte">
            <a:bevelT w="63500" h="63500" prst="artDeco"/>
            <a:extrusionClr>
              <a:schemeClr val="accent2">
                <a:lumMod val="75000"/>
              </a:schemeClr>
            </a:extrusionClr>
            <a:contourClr>
              <a:schemeClr val="bg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15" name="Oval 14"/>
          <p:cNvSpPr/>
          <p:nvPr/>
        </p:nvSpPr>
        <p:spPr>
          <a:xfrm>
            <a:off x="720000" y="4514400"/>
            <a:ext cx="122400" cy="122400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107950" dist="12700" dir="5400000" algn="t" rotWithShape="0">
              <a:prstClr val="black"/>
            </a:outerShdw>
          </a:effectLst>
          <a:scene3d>
            <a:camera prst="orthographicFront"/>
            <a:lightRig rig="soft" dir="t"/>
          </a:scene3d>
          <a:sp3d extrusionH="44450" contourW="12700" prstMaterial="matte">
            <a:bevelT w="63500" h="63500" prst="artDeco"/>
            <a:extrusionClr>
              <a:schemeClr val="accent2">
                <a:lumMod val="75000"/>
              </a:schemeClr>
            </a:extrusionClr>
            <a:contourClr>
              <a:schemeClr val="bg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19" name="TextBox 18"/>
          <p:cNvSpPr txBox="1"/>
          <p:nvPr/>
        </p:nvSpPr>
        <p:spPr>
          <a:xfrm>
            <a:off x="1143000" y="2122488"/>
            <a:ext cx="6705600" cy="4302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tr-TR" sz="2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11 Milyar ABD Dolarlık TCMB kaynağı</a:t>
            </a:r>
            <a:endParaRPr lang="tr-TR" sz="22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447800" y="2514600"/>
            <a:ext cx="6705600" cy="7694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tr-TR" sz="22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Firma limiti </a:t>
            </a:r>
            <a:r>
              <a:rPr lang="tr-TR" sz="2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180 milyon </a:t>
            </a:r>
            <a:r>
              <a:rPr lang="tr-TR" sz="22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ABD </a:t>
            </a:r>
            <a:r>
              <a:rPr lang="tr-TR" sz="2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Doları (DTŞ için 240 milyon ABD Doları) </a:t>
            </a:r>
            <a:endParaRPr lang="tr-TR" sz="22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470025" y="3852863"/>
            <a:ext cx="6705600" cy="4318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tr-TR" sz="2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12 ay içerisinde ihracat taahhüdü</a:t>
            </a:r>
            <a:endParaRPr lang="tr-TR" sz="22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100138" y="4419600"/>
            <a:ext cx="6705600" cy="4302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tr-TR" sz="2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Dövizde yıllık faiz oranı %1’in altında</a:t>
            </a:r>
            <a:endParaRPr lang="tr-TR" sz="2200" b="1" u="sng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Oval 24"/>
          <p:cNvSpPr/>
          <p:nvPr/>
        </p:nvSpPr>
        <p:spPr>
          <a:xfrm>
            <a:off x="1295400" y="3362325"/>
            <a:ext cx="122400" cy="122400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107950" dist="12700" dir="5400000" algn="t" rotWithShape="0">
              <a:prstClr val="black"/>
            </a:outerShdw>
          </a:effectLst>
          <a:scene3d>
            <a:camera prst="orthographicFront"/>
            <a:lightRig rig="soft" dir="t"/>
          </a:scene3d>
          <a:sp3d extrusionH="44450" contourW="12700" prstMaterial="matte">
            <a:bevelT w="63500" h="63500" prst="artDeco"/>
            <a:extrusionClr>
              <a:schemeClr val="accent2">
                <a:lumMod val="75000"/>
              </a:schemeClr>
            </a:extrusionClr>
            <a:contourClr>
              <a:schemeClr val="bg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26" name="TextBox 25"/>
          <p:cNvSpPr txBox="1"/>
          <p:nvPr/>
        </p:nvSpPr>
        <p:spPr>
          <a:xfrm>
            <a:off x="1600200" y="3352800"/>
            <a:ext cx="6705600" cy="4318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tr-TR" sz="2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120 ve 240 gün vade seçenekleri ( KOBİ 360 Gün )</a:t>
            </a:r>
            <a:endParaRPr lang="tr-TR" sz="22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316" name="Title 26"/>
          <p:cNvSpPr>
            <a:spLocks noGrp="1"/>
          </p:cNvSpPr>
          <p:nvPr>
            <p:ph type="title"/>
          </p:nvPr>
        </p:nvSpPr>
        <p:spPr>
          <a:xfrm>
            <a:off x="457200" y="628650"/>
            <a:ext cx="8229600" cy="1066800"/>
          </a:xfrm>
        </p:spPr>
        <p:txBody>
          <a:bodyPr/>
          <a:lstStyle/>
          <a:p>
            <a:r>
              <a:rPr lang="tr-TR" b="1" smtClean="0">
                <a:latin typeface="Times New Roman" pitchFamily="18" charset="0"/>
                <a:cs typeface="Times New Roman" pitchFamily="18" charset="0"/>
              </a:rPr>
              <a:t>Reeskont Kredisi</a:t>
            </a: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8820000">
                                      <p:cBhvr>
                                        <p:cTn id="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29975"/>
                                      </p:to>
                                    </p:animClr>
                                    <p:set>
                                      <p:cBhvr>
                                        <p:cTn id="1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860000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29975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560000">
                                      <p:cBhvr>
                                        <p:cTn id="2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29975"/>
                                      </p:to>
                                    </p:animClr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000"/>
                            </p:stCondLst>
                            <p:childTnLst>
                              <p:par>
                                <p:cTn id="38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680000">
                                      <p:cBhvr>
                                        <p:cTn id="3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7000"/>
                            </p:stCondLst>
                            <p:childTnLst>
                              <p:par>
                                <p:cTn id="41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29975"/>
                                      </p:to>
                                    </p:animClr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8000"/>
                            </p:stCondLst>
                            <p:childTnLst>
                              <p:par>
                                <p:cTn id="49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800000">
                                      <p:cBhvr>
                                        <p:cTn id="5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9000"/>
                            </p:stCondLst>
                            <p:childTnLst>
                              <p:par>
                                <p:cTn id="52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29975"/>
                                      </p:to>
                                    </p:animClr>
                                    <p:set>
                                      <p:cBhvr>
                                        <p:cTn id="5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2" grpId="0"/>
      <p:bldP spid="2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Custom 24">
      <a:dk1>
        <a:sysClr val="windowText" lastClr="000000"/>
      </a:dk1>
      <a:lt1>
        <a:sysClr val="window" lastClr="FFFFFF"/>
      </a:lt1>
      <a:dk2>
        <a:srgbClr val="53565A"/>
      </a:dk2>
      <a:lt2>
        <a:srgbClr val="E9E5DC"/>
      </a:lt2>
      <a:accent1>
        <a:srgbClr val="D34817"/>
      </a:accent1>
      <a:accent2>
        <a:srgbClr val="A6093D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ustom 24">
    <a:dk1>
      <a:sysClr val="windowText" lastClr="000000"/>
    </a:dk1>
    <a:lt1>
      <a:sysClr val="window" lastClr="FFFFFF"/>
    </a:lt1>
    <a:dk2>
      <a:srgbClr val="53565A"/>
    </a:dk2>
    <a:lt2>
      <a:srgbClr val="E9E5DC"/>
    </a:lt2>
    <a:accent1>
      <a:srgbClr val="D34817"/>
    </a:accent1>
    <a:accent2>
      <a:srgbClr val="A6093D"/>
    </a:accent2>
    <a:accent3>
      <a:srgbClr val="A28E6A"/>
    </a:accent3>
    <a:accent4>
      <a:srgbClr val="956251"/>
    </a:accent4>
    <a:accent5>
      <a:srgbClr val="918485"/>
    </a:accent5>
    <a:accent6>
      <a:srgbClr val="855D5D"/>
    </a:accent6>
    <a:hlink>
      <a:srgbClr val="CC9900"/>
    </a:hlink>
    <a:folHlink>
      <a:srgbClr val="96A9A9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LongProperties xmlns="http://schemas.microsoft.com/office/2006/metadata/longProperties"/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NumericAssetId xmlns="145c5697-5eb5-440b-b2f1-a8273fb59250" xsi:nil="true"/>
    <AssetType xmlns="145c5697-5eb5-440b-b2f1-a8273fb59250" xsi:nil="true"/>
    <Markets xmlns="145c5697-5eb5-440b-b2f1-a8273fb59250" xsi:nil="true"/>
    <AppVer xmlns="145c5697-5eb5-440b-b2f1-a8273fb59250" xsi:nil="true"/>
    <AuthoringAssetId xmlns="145c5697-5eb5-440b-b2f1-a8273fb59250" xsi:nil="true"/>
    <AssetId xmlns="145c5697-5eb5-440b-b2f1-a8273fb59250" xsi:nil="true"/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OOFile" ma:contentTypeID="0x0101006025706CF4CD034688BEBAE97A2E701D020200C3831ACA17D8814887A164412888521E" ma:contentTypeVersion="7" ma:contentTypeDescription="Create a new document." ma:contentTypeScope="" ma:versionID="ed1fea5d08807278759d338940aa9e8f">
  <xsd:schema xmlns:xsd="http://www.w3.org/2001/XMLSchema" xmlns:xs="http://www.w3.org/2001/XMLSchema" xmlns:p="http://schemas.microsoft.com/office/2006/metadata/properties" xmlns:ns2="145c5697-5eb5-440b-b2f1-a8273fb59250" targetNamespace="http://schemas.microsoft.com/office/2006/metadata/properties" ma:root="true" ma:fieldsID="174e4b03d57b3d621fa064bbab783e99" ns2:_="">
    <xsd:import namespace="145c5697-5eb5-440b-b2f1-a8273fb59250"/>
    <xsd:element name="properties">
      <xsd:complexType>
        <xsd:sequence>
          <xsd:element name="documentManagement">
            <xsd:complexType>
              <xsd:all>
                <xsd:element ref="ns2:AssetId" minOccurs="0"/>
                <xsd:element ref="ns2:AuthoringAssetId" minOccurs="0"/>
                <xsd:element ref="ns2:AssetType" minOccurs="0"/>
                <xsd:element ref="ns2:Markets" minOccurs="0"/>
                <xsd:element ref="ns2:NumericAssetId" minOccurs="0"/>
                <xsd:element ref="ns2:AppVe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5c5697-5eb5-440b-b2f1-a8273fb59250" elementFormDefault="qualified">
    <xsd:import namespace="http://schemas.microsoft.com/office/2006/documentManagement/types"/>
    <xsd:import namespace="http://schemas.microsoft.com/office/infopath/2007/PartnerControls"/>
    <xsd:element name="AssetId" ma:index="8" nillable="true" ma:displayName="AssetId" ma:indexed="true" ma:internalName="AssetId" ma:readOnly="false">
      <xsd:simpleType>
        <xsd:restriction base="dms:Text"/>
      </xsd:simpleType>
    </xsd:element>
    <xsd:element name="AuthoringAssetId" ma:index="9" nillable="true" ma:displayName="AuthoringAssetId" ma:indexed="true" ma:internalName="AuthoringAssetId" ma:readOnly="false">
      <xsd:simpleType>
        <xsd:restriction base="dms:Text"/>
      </xsd:simpleType>
    </xsd:element>
    <xsd:element name="AssetType" ma:index="10" nillable="true" ma:displayName="AssetType" ma:internalName="AssetType" ma:readOnly="false">
      <xsd:simpleType>
        <xsd:restriction base="dms:Text"/>
      </xsd:simpleType>
    </xsd:element>
    <xsd:element name="Markets" ma:index="11" nillable="true" ma:displayName="Markets" ma:internalName="Markets" ma:readOnly="false">
      <xsd:simpleType>
        <xsd:restriction base="dms:Text"/>
      </xsd:simpleType>
    </xsd:element>
    <xsd:element name="NumericAssetId" ma:index="12" nillable="true" ma:displayName="NumericAssetId" ma:indexed="true" ma:internalName="NumericAssetId" ma:readOnly="false">
      <xsd:simpleType>
        <xsd:restriction base="dms:Unknown"/>
      </xsd:simpleType>
    </xsd:element>
    <xsd:element name="AppVer" ma:index="13" nillable="true" ma:displayName="AppVer" ma:internalName="AppVer" ma:readOnly="fals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573CD0E-1D7E-4E12-87AF-469252B992C0}">
  <ds:schemaRefs>
    <ds:schemaRef ds:uri="http://schemas.microsoft.com/office/2006/metadata/longProperties"/>
  </ds:schemaRefs>
</ds:datastoreItem>
</file>

<file path=customXml/itemProps2.xml><?xml version="1.0" encoding="utf-8"?>
<ds:datastoreItem xmlns:ds="http://schemas.openxmlformats.org/officeDocument/2006/customXml" ds:itemID="{4A41316B-DF70-4CD5-BB40-7B65CE7370B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D5B461F-76A0-427A-93AB-69AC6E5DE086}">
  <ds:schemaRefs>
    <ds:schemaRef ds:uri="http://schemas.microsoft.com/office/2006/metadata/properties"/>
    <ds:schemaRef ds:uri="145c5697-5eb5-440b-b2f1-a8273fb59250"/>
  </ds:schemaRefs>
</ds:datastoreItem>
</file>

<file path=customXml/itemProps4.xml><?xml version="1.0" encoding="utf-8"?>
<ds:datastoreItem xmlns:ds="http://schemas.openxmlformats.org/officeDocument/2006/customXml" ds:itemID="{01BF3041-0FC1-4B87-BEC5-B245460FBAB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45c5697-5eb5-440b-b2f1-a8273fb5925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5852</TotalTime>
  <Words>1876</Words>
  <Application>Microsoft Office PowerPoint</Application>
  <PresentationFormat>On-screen Show (4:3)</PresentationFormat>
  <Paragraphs>519</Paragraphs>
  <Slides>53</Slides>
  <Notes>51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54" baseType="lpstr">
      <vt:lpstr>Urban</vt:lpstr>
      <vt:lpstr>Slide 1</vt:lpstr>
      <vt:lpstr>Tarihçe</vt:lpstr>
      <vt:lpstr>Amaç</vt:lpstr>
      <vt:lpstr>İletişim</vt:lpstr>
      <vt:lpstr>Rakamlarla Eximbank</vt:lpstr>
      <vt:lpstr>Faaliyetler</vt:lpstr>
      <vt:lpstr>İhracat Kredileri</vt:lpstr>
      <vt:lpstr>Kısa Vadeli İhracat Kredileri</vt:lpstr>
      <vt:lpstr>Reeskont Kredisi</vt:lpstr>
      <vt:lpstr>Reeskont Kredisi </vt:lpstr>
      <vt:lpstr>Sevk Öncesi İhracat Kredisi</vt:lpstr>
      <vt:lpstr>İhracata Hazırlık Kredileri</vt:lpstr>
      <vt:lpstr>Dış Ticaret Şirketleri İhracat Kredileri</vt:lpstr>
      <vt:lpstr>İhracat Kredileri</vt:lpstr>
      <vt:lpstr>Orta Uzun Vadeli Krediler</vt:lpstr>
      <vt:lpstr>İhracata Yönelik İşletme Sermayesi Kredisi</vt:lpstr>
      <vt:lpstr>İhracata Yönelik Yatırım Kredisi</vt:lpstr>
      <vt:lpstr>Avrupa Yatırım Bankası Kredisi</vt:lpstr>
      <vt:lpstr> Dünya Bankası Kaynaklı İhracat Finansmanı Aracılık Kredisi (EFIL-IV) </vt:lpstr>
      <vt:lpstr>Marka Kredisi</vt:lpstr>
      <vt:lpstr>Yurt Dışı Mağazalar Yatırım Kredisi</vt:lpstr>
      <vt:lpstr> Gemi İnşa ve İhracatı Finansman Programı </vt:lpstr>
      <vt:lpstr>Özellikli İhracat Kredisi</vt:lpstr>
      <vt:lpstr>İhracat Kredileri</vt:lpstr>
      <vt:lpstr>Döviz Kazandırıcı Hizmetler Kapsamındaki Krediler</vt:lpstr>
      <vt:lpstr> Yurt Dışı Müteahhitlik Hizmetlerine Yönelik Teminat Mektubu Programı </vt:lpstr>
      <vt:lpstr>Yurt Dışı Müteahhitlik Hizmetleri Köprü Kredisi</vt:lpstr>
      <vt:lpstr>Uluslararası Nakliyat Pazarlama Kredisi </vt:lpstr>
      <vt:lpstr> Döviz Kazandırıcı Hizmetler Kredisi </vt:lpstr>
      <vt:lpstr> Yurt Dışı Fuar Katılım Kredisi  </vt:lpstr>
      <vt:lpstr>Turizm Kredisi </vt:lpstr>
      <vt:lpstr>Kredilerimizin Bölgesel ve Sektörel Dağılım</vt:lpstr>
      <vt:lpstr>Faaliyetler</vt:lpstr>
      <vt:lpstr>ÜLKE KREDİ ve GARANTİ PROGRAMI</vt:lpstr>
      <vt:lpstr>ÜLKE KREDİLERİ</vt:lpstr>
      <vt:lpstr>VADE SEÇENEKLERİ</vt:lpstr>
      <vt:lpstr>ÜLKE KREDİ LİMİTLERİ HARİTASI</vt:lpstr>
      <vt:lpstr>GARANTİ PROGRAMI VE NİYET MEKTUPLARI..</vt:lpstr>
      <vt:lpstr>Tüm Dünyada Ülke Kredileri </vt:lpstr>
      <vt:lpstr>Faaliyetler</vt:lpstr>
      <vt:lpstr>SİGORTA İŞLEMLERİ</vt:lpstr>
      <vt:lpstr>Kısa Vadeli İhracat Kredi Sigortası</vt:lpstr>
      <vt:lpstr>Neden İhracat Kredi Sigortası?</vt:lpstr>
      <vt:lpstr>Kısa Vadeli İhracat Kredi Sigortası</vt:lpstr>
      <vt:lpstr>Sigorta Programının İşleyişi</vt:lpstr>
      <vt:lpstr>Prim Oranı İndirimi</vt:lpstr>
      <vt:lpstr>Yurtiçi Kredi Sigortası (Yeni)</vt:lpstr>
      <vt:lpstr>Kısa Vadeli İhracat Kredi Sigortası</vt:lpstr>
      <vt:lpstr>Sevk Sonrası Reeskont Kredisi</vt:lpstr>
      <vt:lpstr>Sevk Sonrası Reeskont Kredisi </vt:lpstr>
      <vt:lpstr>Teminat Mektuplarının Haksız Nakde Çevrilme Sigortası</vt:lpstr>
      <vt:lpstr>Slide 52</vt:lpstr>
      <vt:lpstr>Slide 53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TÜRK EXIMBANK</dc:title>
  <dc:creator>D'Nae Carman</dc:creator>
  <cp:lastModifiedBy>mc1129</cp:lastModifiedBy>
  <cp:revision>329</cp:revision>
  <dcterms:created xsi:type="dcterms:W3CDTF">2005-11-15T00:09:32Z</dcterms:created>
  <dcterms:modified xsi:type="dcterms:W3CDTF">2014-01-22T07:46:43Z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PInstallLocation">
    <vt:lpwstr>{My Templates}</vt:lpwstr>
  </property>
  <property fmtid="{D5CDD505-2E9C-101B-9397-08002B2CF9AE}" pid="3" name="PrimaryImageGen">
    <vt:lpwstr>true</vt:lpwstr>
  </property>
  <property fmtid="{D5CDD505-2E9C-101B-9397-08002B2CF9AE}" pid="4" name="BugNumber">
    <vt:lpwstr>191</vt:lpwstr>
  </property>
  <property fmtid="{D5CDD505-2E9C-101B-9397-08002B2CF9AE}" pid="5" name="TPCommandLine">
    <vt:lpwstr>{PP} /n {FilePath}</vt:lpwstr>
  </property>
  <property fmtid="{D5CDD505-2E9C-101B-9397-08002B2CF9AE}" pid="6" name="TemplateStatus">
    <vt:lpwstr>Complete</vt:lpwstr>
  </property>
  <property fmtid="{D5CDD505-2E9C-101B-9397-08002B2CF9AE}" pid="7" name="TPAppVersion">
    <vt:lpwstr>11</vt:lpwstr>
  </property>
  <property fmtid="{D5CDD505-2E9C-101B-9397-08002B2CF9AE}" pid="8" name="ContentTypeId">
    <vt:lpwstr>0x0101006025706CF4CD034688BEBAE97A2E701D020200C3831ACA17D8814887A164412888521E</vt:lpwstr>
  </property>
  <property fmtid="{D5CDD505-2E9C-101B-9397-08002B2CF9AE}" pid="9" name="IsDeleted">
    <vt:lpwstr>false</vt:lpwstr>
  </property>
  <property fmtid="{D5CDD505-2E9C-101B-9397-08002B2CF9AE}" pid="10" name="Milestone">
    <vt:lpwstr>Continuous</vt:lpwstr>
  </property>
  <property fmtid="{D5CDD505-2E9C-101B-9397-08002B2CF9AE}" pid="11" name="APAuthor">
    <vt:lpwstr>191</vt:lpwstr>
  </property>
  <property fmtid="{D5CDD505-2E9C-101B-9397-08002B2CF9AE}" pid="12" name="TrustLevel">
    <vt:lpwstr>Microsoft Managed Content</vt:lpwstr>
  </property>
  <property fmtid="{D5CDD505-2E9C-101B-9397-08002B2CF9AE}" pid="13" name="IsSearchable">
    <vt:lpwstr>false</vt:lpwstr>
  </property>
  <property fmtid="{D5CDD505-2E9C-101B-9397-08002B2CF9AE}" pid="14" name="NumericId">
    <vt:lpwstr>-1</vt:lpwstr>
  </property>
  <property fmtid="{D5CDD505-2E9C-101B-9397-08002B2CF9AE}" pid="15" name="PublishTargets">
    <vt:lpwstr>OfficeOnline</vt:lpwstr>
  </property>
  <property fmtid="{D5CDD505-2E9C-101B-9397-08002B2CF9AE}" pid="16" name="TPFriendlyName">
    <vt:lpwstr>{My Templates}</vt:lpwstr>
  </property>
  <property fmtid="{D5CDD505-2E9C-101B-9397-08002B2CF9AE}" pid="17" name="TPLaunchHelpLinkType">
    <vt:lpwstr>Template</vt:lpwstr>
  </property>
  <property fmtid="{D5CDD505-2E9C-101B-9397-08002B2CF9AE}" pid="18" name="OpenTemplate">
    <vt:lpwstr>true</vt:lpwstr>
  </property>
  <property fmtid="{D5CDD505-2E9C-101B-9397-08002B2CF9AE}" pid="19" name="SourceTitle">
    <vt:lpwstr>World in hand design template</vt:lpwstr>
  </property>
  <property fmtid="{D5CDD505-2E9C-101B-9397-08002B2CF9AE}" pid="20" name="TPLaunchHelpLink">
    <vt:lpwstr/>
  </property>
  <property fmtid="{D5CDD505-2E9C-101B-9397-08002B2CF9AE}" pid="21" name="APEditor">
    <vt:lpwstr>92</vt:lpwstr>
  </property>
  <property fmtid="{D5CDD505-2E9C-101B-9397-08002B2CF9AE}" pid="22" name="TPApplication">
    <vt:lpwstr>PowerPoint</vt:lpwstr>
  </property>
  <property fmtid="{D5CDD505-2E9C-101B-9397-08002B2CF9AE}" pid="23" name="Provider">
    <vt:lpwstr>EY010241418</vt:lpwstr>
  </property>
  <property fmtid="{D5CDD505-2E9C-101B-9397-08002B2CF9AE}" pid="24" name="UACurrentWords">
    <vt:lpwstr>0</vt:lpwstr>
  </property>
  <property fmtid="{D5CDD505-2E9C-101B-9397-08002B2CF9AE}" pid="25" name="Applications">
    <vt:lpwstr>65;#Microsoft Office PowerPoint 2007;#79;#Template 12;#64;#PowerPoint 2003</vt:lpwstr>
  </property>
  <property fmtid="{D5CDD505-2E9C-101B-9397-08002B2CF9AE}" pid="26" name="UALocRecommendation">
    <vt:lpwstr>Never Localize</vt:lpwstr>
  </property>
  <property fmtid="{D5CDD505-2E9C-101B-9397-08002B2CF9AE}" pid="27" name="Title">
    <vt:lpwstr>World in hand design template</vt:lpwstr>
  </property>
  <property fmtid="{D5CDD505-2E9C-101B-9397-08002B2CF9AE}" pid="28" name="PublishStatusLookup">
    <vt:lpwstr>261424</vt:lpwstr>
  </property>
  <property fmtid="{D5CDD505-2E9C-101B-9397-08002B2CF9AE}" pid="29" name="APTrustLevel">
    <vt:lpwstr>1.00000000000000</vt:lpwstr>
  </property>
  <property fmtid="{D5CDD505-2E9C-101B-9397-08002B2CF9AE}" pid="30" name="TPClientViewer">
    <vt:lpwstr>Microsoft Office PowerPoint</vt:lpwstr>
  </property>
  <property fmtid="{D5CDD505-2E9C-101B-9397-08002B2CF9AE}" pid="31" name="TPComponent">
    <vt:lpwstr>PPTFiles</vt:lpwstr>
  </property>
  <property fmtid="{D5CDD505-2E9C-101B-9397-08002B2CF9AE}" pid="32" name="TPNamespace">
    <vt:lpwstr>POWERPNT</vt:lpwstr>
  </property>
  <property fmtid="{D5CDD505-2E9C-101B-9397-08002B2CF9AE}" pid="33" name="Content Type">
    <vt:lpwstr>OOFile</vt:lpwstr>
  </property>
</Properties>
</file>