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53" r:id="rId1"/>
    <p:sldMasterId id="2147483925" r:id="rId2"/>
  </p:sldMasterIdLst>
  <p:notesMasterIdLst>
    <p:notesMasterId r:id="rId19"/>
  </p:notesMasterIdLst>
  <p:sldIdLst>
    <p:sldId id="256" r:id="rId3"/>
    <p:sldId id="296" r:id="rId4"/>
    <p:sldId id="406" r:id="rId5"/>
    <p:sldId id="530" r:id="rId6"/>
    <p:sldId id="335" r:id="rId7"/>
    <p:sldId id="336" r:id="rId8"/>
    <p:sldId id="531" r:id="rId9"/>
    <p:sldId id="532" r:id="rId10"/>
    <p:sldId id="533" r:id="rId11"/>
    <p:sldId id="535" r:id="rId12"/>
    <p:sldId id="536" r:id="rId13"/>
    <p:sldId id="537" r:id="rId14"/>
    <p:sldId id="538" r:id="rId15"/>
    <p:sldId id="540" r:id="rId16"/>
    <p:sldId id="541" r:id="rId17"/>
    <p:sldId id="468" r:id="rId1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Gill Sans MT" pitchFamily="34" charset="0"/>
        <a:ea typeface="+mn-ea"/>
        <a:cs typeface="Arial" charset="0"/>
      </a:defRPr>
    </a:lvl1pPr>
    <a:lvl2pPr marL="457200" algn="l" rtl="0" fontAlgn="base">
      <a:spcBef>
        <a:spcPct val="0"/>
      </a:spcBef>
      <a:spcAft>
        <a:spcPct val="0"/>
      </a:spcAft>
      <a:defRPr kern="1200">
        <a:solidFill>
          <a:schemeClr val="tx1"/>
        </a:solidFill>
        <a:latin typeface="Gill Sans MT" pitchFamily="34" charset="0"/>
        <a:ea typeface="+mn-ea"/>
        <a:cs typeface="Arial" charset="0"/>
      </a:defRPr>
    </a:lvl2pPr>
    <a:lvl3pPr marL="914400" algn="l" rtl="0" fontAlgn="base">
      <a:spcBef>
        <a:spcPct val="0"/>
      </a:spcBef>
      <a:spcAft>
        <a:spcPct val="0"/>
      </a:spcAft>
      <a:defRPr kern="1200">
        <a:solidFill>
          <a:schemeClr val="tx1"/>
        </a:solidFill>
        <a:latin typeface="Gill Sans MT" pitchFamily="34" charset="0"/>
        <a:ea typeface="+mn-ea"/>
        <a:cs typeface="Arial" charset="0"/>
      </a:defRPr>
    </a:lvl3pPr>
    <a:lvl4pPr marL="1371600" algn="l" rtl="0" fontAlgn="base">
      <a:spcBef>
        <a:spcPct val="0"/>
      </a:spcBef>
      <a:spcAft>
        <a:spcPct val="0"/>
      </a:spcAft>
      <a:defRPr kern="1200">
        <a:solidFill>
          <a:schemeClr val="tx1"/>
        </a:solidFill>
        <a:latin typeface="Gill Sans MT" pitchFamily="34" charset="0"/>
        <a:ea typeface="+mn-ea"/>
        <a:cs typeface="Arial" charset="0"/>
      </a:defRPr>
    </a:lvl4pPr>
    <a:lvl5pPr marL="1828800" algn="l" rtl="0" fontAlgn="base">
      <a:spcBef>
        <a:spcPct val="0"/>
      </a:spcBef>
      <a:spcAft>
        <a:spcPct val="0"/>
      </a:spcAft>
      <a:defRPr kern="1200">
        <a:solidFill>
          <a:schemeClr val="tx1"/>
        </a:solidFill>
        <a:latin typeface="Gill Sans MT" pitchFamily="34" charset="0"/>
        <a:ea typeface="+mn-ea"/>
        <a:cs typeface="Arial" charset="0"/>
      </a:defRPr>
    </a:lvl5pPr>
    <a:lvl6pPr marL="2286000" algn="l" defTabSz="914400" rtl="0" eaLnBrk="1" latinLnBrk="0" hangingPunct="1">
      <a:defRPr kern="1200">
        <a:solidFill>
          <a:schemeClr val="tx1"/>
        </a:solidFill>
        <a:latin typeface="Gill Sans MT" pitchFamily="34" charset="0"/>
        <a:ea typeface="+mn-ea"/>
        <a:cs typeface="Arial" charset="0"/>
      </a:defRPr>
    </a:lvl6pPr>
    <a:lvl7pPr marL="2743200" algn="l" defTabSz="914400" rtl="0" eaLnBrk="1" latinLnBrk="0" hangingPunct="1">
      <a:defRPr kern="1200">
        <a:solidFill>
          <a:schemeClr val="tx1"/>
        </a:solidFill>
        <a:latin typeface="Gill Sans MT" pitchFamily="34" charset="0"/>
        <a:ea typeface="+mn-ea"/>
        <a:cs typeface="Arial" charset="0"/>
      </a:defRPr>
    </a:lvl7pPr>
    <a:lvl8pPr marL="3200400" algn="l" defTabSz="914400" rtl="0" eaLnBrk="1" latinLnBrk="0" hangingPunct="1">
      <a:defRPr kern="1200">
        <a:solidFill>
          <a:schemeClr val="tx1"/>
        </a:solidFill>
        <a:latin typeface="Gill Sans MT" pitchFamily="34" charset="0"/>
        <a:ea typeface="+mn-ea"/>
        <a:cs typeface="Arial" charset="0"/>
      </a:defRPr>
    </a:lvl8pPr>
    <a:lvl9pPr marL="3657600" algn="l" defTabSz="914400" rtl="0" eaLnBrk="1" latinLnBrk="0" hangingPunct="1">
      <a:defRPr kern="1200">
        <a:solidFill>
          <a:schemeClr val="tx1"/>
        </a:solidFill>
        <a:latin typeface="Gill Sans MT" pitchFamily="34" charset="0"/>
        <a:ea typeface="+mn-ea"/>
        <a:cs typeface="Arial" charset="0"/>
      </a:defRPr>
    </a:lvl9pPr>
  </p:defaultTextStyle>
  <p:extLst>
    <p:ext uri="{521415D9-36F7-43E2-AB2F-B90AF26B5E84}">
      <p14:sectionLst xmlns:p14="http://schemas.microsoft.com/office/powerpoint/2010/main">
        <p14:section name="Varsayılan Bölüm" id="{63FD1AB4-C0D6-4B38-BB8E-F5FF2BD3D3B2}">
          <p14:sldIdLst>
            <p14:sldId id="256"/>
            <p14:sldId id="296"/>
            <p14:sldId id="406"/>
            <p14:sldId id="530"/>
            <p14:sldId id="335"/>
            <p14:sldId id="336"/>
            <p14:sldId id="531"/>
            <p14:sldId id="532"/>
            <p14:sldId id="533"/>
            <p14:sldId id="535"/>
            <p14:sldId id="536"/>
            <p14:sldId id="537"/>
            <p14:sldId id="538"/>
            <p14:sldId id="540"/>
            <p14:sldId id="541"/>
            <p14:sldId id="4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0000FF"/>
    <a:srgbClr val="CCCC00"/>
    <a:srgbClr val="83F3F9"/>
    <a:srgbClr val="99CC00"/>
    <a:srgbClr val="FF3300"/>
    <a:srgbClr val="66FFCC"/>
    <a:srgbClr val="09CBE5"/>
    <a:srgbClr val="35E0F7"/>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24" autoAdjust="0"/>
  </p:normalViewPr>
  <p:slideViewPr>
    <p:cSldViewPr>
      <p:cViewPr varScale="1">
        <p:scale>
          <a:sx n="87" d="100"/>
          <a:sy n="87" d="100"/>
        </p:scale>
        <p:origin x="-147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EB55361-36AC-45C1-A231-20D7E6FA777B}" type="datetimeFigureOut">
              <a:rPr lang="tr-TR"/>
              <a:pPr>
                <a:defRPr/>
              </a:pPr>
              <a:t>18.09.2013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8821D08-CA4C-4836-BBA0-11C881492262}" type="slidenum">
              <a:rPr lang="tr-TR"/>
              <a:pPr>
                <a:defRPr/>
              </a:pPr>
              <a:t>‹#›</a:t>
            </a:fld>
            <a:endParaRPr lang="tr-TR"/>
          </a:p>
        </p:txBody>
      </p:sp>
    </p:spTree>
    <p:extLst>
      <p:ext uri="{BB962C8B-B14F-4D97-AF65-F5344CB8AC3E}">
        <p14:creationId xmlns:p14="http://schemas.microsoft.com/office/powerpoint/2010/main" val="8674898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608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dirty="0" smtClean="0"/>
          </a:p>
        </p:txBody>
      </p:sp>
      <p:sp>
        <p:nvSpPr>
          <p:cNvPr id="4608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0961DE-7146-4F13-980A-62DFFB60B6B1}" type="slidenum">
              <a:rPr lang="tr-TR"/>
              <a:pPr fontAlgn="base">
                <a:spcBef>
                  <a:spcPct val="0"/>
                </a:spcBef>
                <a:spcAft>
                  <a:spcPct val="0"/>
                </a:spcAft>
              </a:pPr>
              <a:t>1</a:t>
            </a:fld>
            <a:endParaRPr lang="tr-T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D8821D08-CA4C-4836-BBA0-11C881492262}" type="slidenum">
              <a:rPr lang="tr-TR" smtClean="0"/>
              <a:pPr>
                <a:defRPr/>
              </a:pPr>
              <a:t>3</a:t>
            </a:fld>
            <a:endParaRPr lang="tr-TR"/>
          </a:p>
        </p:txBody>
      </p:sp>
    </p:spTree>
    <p:extLst>
      <p:ext uri="{BB962C8B-B14F-4D97-AF65-F5344CB8AC3E}">
        <p14:creationId xmlns:p14="http://schemas.microsoft.com/office/powerpoint/2010/main" val="392523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84780-8BE0-4378-B931-9D8652115B6B}" type="slidenum">
              <a:rPr lang="tr-TR"/>
              <a:pPr/>
              <a:t>6</a:t>
            </a:fld>
            <a:endParaRPr lang="tr-TR"/>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760CF910-107C-4EFF-B3D4-A7B5694B7EBC}" type="datetime1">
              <a:rPr lang="tr-TR" smtClean="0"/>
              <a:pPr>
                <a:defRPr/>
              </a:pPr>
              <a:t>18.09.2013</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F97A8F5D-32BE-4066-9F23-3D2ABAA97EA7}" type="slidenum">
              <a:rPr lang="tr-TR" smtClean="0"/>
              <a:pPr>
                <a:defRPr/>
              </a:pPr>
              <a:t>‹#›</a:t>
            </a:fld>
            <a:endParaRPr lang="tr-TR"/>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A0ECED7-B01C-4777-945B-123C433F12AA}" type="datetime1">
              <a:rPr lang="tr-TR" smtClean="0"/>
              <a:pPr>
                <a:defRPr/>
              </a:pPr>
              <a:t>18.09.2013</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3CBFE7A7-2557-429A-801A-FD1FF18B1B90}" type="slidenum">
              <a:rPr lang="tr-TR" smtClean="0"/>
              <a:pPr>
                <a:defRPr/>
              </a:pPr>
              <a:t>‹#›</a:t>
            </a:fld>
            <a:endParaRPr lang="tr-TR"/>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663DB41-C259-44C3-9FC9-BC67B5172EFF}" type="datetime1">
              <a:rPr lang="tr-TR" smtClean="0"/>
              <a:pPr>
                <a:defRPr/>
              </a:pPr>
              <a:t>18.09.2013</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6DAA4564-15EB-4AAF-B7BD-80E8D8979D47}" type="slidenum">
              <a:rPr lang="tr-TR" smtClean="0"/>
              <a:pPr>
                <a:defRPr/>
              </a:pPr>
              <a:t>‹#›</a:t>
            </a:fld>
            <a:endParaRPr lang="tr-TR"/>
          </a:p>
        </p:txBody>
      </p:sp>
    </p:spTree>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762000" y="762000"/>
            <a:ext cx="7924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838200" y="2362200"/>
            <a:ext cx="3770313" cy="37242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760913" y="2362200"/>
            <a:ext cx="3770312" cy="3724275"/>
          </a:xfrm>
        </p:spPr>
        <p:txBody>
          <a:bodyPr/>
          <a:lstStyle/>
          <a:p>
            <a:endParaRPr lang="tr-TR"/>
          </a:p>
        </p:txBody>
      </p:sp>
      <p:sp>
        <p:nvSpPr>
          <p:cNvPr id="5" name="4 Veri Yer Tutucusu"/>
          <p:cNvSpPr>
            <a:spLocks noGrp="1"/>
          </p:cNvSpPr>
          <p:nvPr>
            <p:ph type="dt" sz="half" idx="10"/>
          </p:nvPr>
        </p:nvSpPr>
        <p:spPr>
          <a:xfrm>
            <a:off x="2438400" y="6248400"/>
            <a:ext cx="2130425" cy="474663"/>
          </a:xfrm>
        </p:spPr>
        <p:txBody>
          <a:bodyPr/>
          <a:lstStyle>
            <a:lvl1pPr>
              <a:defRPr/>
            </a:lvl1pPr>
          </a:lstStyle>
          <a:p>
            <a:endParaRPr lang="tr-TR"/>
          </a:p>
        </p:txBody>
      </p:sp>
      <p:sp>
        <p:nvSpPr>
          <p:cNvPr id="6" name="5 Altbilgi Yer Tutucusu"/>
          <p:cNvSpPr>
            <a:spLocks noGrp="1"/>
          </p:cNvSpPr>
          <p:nvPr>
            <p:ph type="ftr" sz="quarter" idx="11"/>
          </p:nvPr>
        </p:nvSpPr>
        <p:spPr>
          <a:xfrm>
            <a:off x="5791200" y="6248400"/>
            <a:ext cx="2897188" cy="474663"/>
          </a:xfrm>
        </p:spPr>
        <p:txBody>
          <a:bodyPr/>
          <a:lstStyle>
            <a:lvl1pPr>
              <a:defRPr/>
            </a:lvl1pPr>
          </a:lstStyle>
          <a:p>
            <a:endParaRPr lang="tr-TR"/>
          </a:p>
        </p:txBody>
      </p:sp>
      <p:sp>
        <p:nvSpPr>
          <p:cNvPr id="7" name="6 Slayt Numarası Yer Tutucusu"/>
          <p:cNvSpPr>
            <a:spLocks noGrp="1"/>
          </p:cNvSpPr>
          <p:nvPr>
            <p:ph type="sldNum" sz="quarter" idx="12"/>
          </p:nvPr>
        </p:nvSpPr>
        <p:spPr>
          <a:xfrm>
            <a:off x="84138" y="6242050"/>
            <a:ext cx="587375" cy="488950"/>
          </a:xfrm>
        </p:spPr>
        <p:txBody>
          <a:bodyPr/>
          <a:lstStyle>
            <a:lvl1pPr>
              <a:defRPr/>
            </a:lvl1pPr>
          </a:lstStyle>
          <a:p>
            <a:fld id="{72F3C153-CD72-4BFE-9031-77394C823C19}" type="slidenum">
              <a:rPr lang="tr-TR"/>
              <a:pPr/>
              <a:t>‹#›</a:t>
            </a:fld>
            <a:endParaRPr lang="tr-TR"/>
          </a:p>
        </p:txBody>
      </p:sp>
    </p:spTree>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tr-TR" smtClean="0"/>
              <a:t>Asıl başlık stili için tıklatın</a:t>
            </a:r>
            <a:endParaRPr lang="en-US"/>
          </a:p>
        </p:txBody>
      </p:sp>
      <p:sp>
        <p:nvSpPr>
          <p:cNvPr id="9" name="8 Alt Başlık"/>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13 Veri Yer Tutucusu"/>
          <p:cNvSpPr>
            <a:spLocks noGrp="1"/>
          </p:cNvSpPr>
          <p:nvPr>
            <p:ph type="dt" sz="half" idx="10"/>
          </p:nvPr>
        </p:nvSpPr>
        <p:spPr/>
        <p:txBody>
          <a:bodyPr/>
          <a:lstStyle>
            <a:lvl1pPr>
              <a:defRPr/>
            </a:lvl1pPr>
          </a:lstStyle>
          <a:p>
            <a:pPr>
              <a:defRPr/>
            </a:pPr>
            <a:fld id="{2D15599F-7FDF-467E-99B5-250CEEBD5EA6}" type="datetimeFigureOut">
              <a:rPr lang="tr-TR">
                <a:solidFill>
                  <a:prstClr val="black">
                    <a:shade val="50000"/>
                  </a:prstClr>
                </a:solidFill>
              </a:rPr>
              <a:pPr>
                <a:defRPr/>
              </a:pPr>
              <a:t>18.09.2013</a:t>
            </a:fld>
            <a:endParaRPr lang="tr-TR">
              <a:solidFill>
                <a:prstClr val="black">
                  <a:shade val="50000"/>
                </a:prstClr>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prstClr val="black">
                  <a:shade val="50000"/>
                </a:prstClr>
              </a:solidFill>
            </a:endParaRPr>
          </a:p>
        </p:txBody>
      </p:sp>
      <p:sp>
        <p:nvSpPr>
          <p:cNvPr id="6" name="22 Slayt Numarası Yer Tutucusu"/>
          <p:cNvSpPr>
            <a:spLocks noGrp="1"/>
          </p:cNvSpPr>
          <p:nvPr>
            <p:ph type="sldNum" sz="quarter" idx="12"/>
          </p:nvPr>
        </p:nvSpPr>
        <p:spPr/>
        <p:txBody>
          <a:bodyPr/>
          <a:lstStyle>
            <a:lvl1pPr>
              <a:defRPr/>
            </a:lvl1pPr>
          </a:lstStyle>
          <a:p>
            <a:pPr>
              <a:defRPr/>
            </a:pPr>
            <a:fld id="{0D4E93D6-6ABE-4E62-8C8F-10D8E17BCDA8}" type="slidenum">
              <a:rPr lang="tr-TR">
                <a:solidFill>
                  <a:prstClr val="black">
                    <a:shade val="50000"/>
                  </a:prstClr>
                </a:solidFill>
              </a:rPr>
              <a:pPr>
                <a:defRPr/>
              </a:pPr>
              <a:t>‹#›</a:t>
            </a:fld>
            <a:endParaRPr lang="tr-TR">
              <a:solidFill>
                <a:prstClr val="black">
                  <a:shade val="50000"/>
                </a:prstClr>
              </a:solidFill>
            </a:endParaRPr>
          </a:p>
        </p:txBody>
      </p:sp>
    </p:spTree>
    <p:extLst>
      <p:ext uri="{BB962C8B-B14F-4D97-AF65-F5344CB8AC3E}">
        <p14:creationId xmlns:p14="http://schemas.microsoft.com/office/powerpoint/2010/main" val="1935630586"/>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ADF60D4A-8849-4BA5-86D2-F720F4DFFBA3}" type="datetimeFigureOut">
              <a:rPr lang="tr-TR">
                <a:solidFill>
                  <a:prstClr val="black">
                    <a:shade val="50000"/>
                  </a:prstClr>
                </a:solidFill>
              </a:rPr>
              <a:pPr>
                <a:defRPr/>
              </a:pPr>
              <a:t>18.09.2013</a:t>
            </a:fld>
            <a:endParaRPr lang="tr-TR">
              <a:solidFill>
                <a:prstClr val="black">
                  <a:shade val="50000"/>
                </a:prstClr>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prstClr val="black">
                  <a:shade val="50000"/>
                </a:prstClr>
              </a:solidFill>
            </a:endParaRPr>
          </a:p>
        </p:txBody>
      </p:sp>
      <p:sp>
        <p:nvSpPr>
          <p:cNvPr id="6" name="22 Slayt Numarası Yer Tutucusu"/>
          <p:cNvSpPr>
            <a:spLocks noGrp="1"/>
          </p:cNvSpPr>
          <p:nvPr>
            <p:ph type="sldNum" sz="quarter" idx="12"/>
          </p:nvPr>
        </p:nvSpPr>
        <p:spPr/>
        <p:txBody>
          <a:bodyPr/>
          <a:lstStyle>
            <a:lvl1pPr>
              <a:defRPr/>
            </a:lvl1pPr>
          </a:lstStyle>
          <a:p>
            <a:pPr>
              <a:defRPr/>
            </a:pPr>
            <a:fld id="{0A1294A1-D37E-429F-8738-6443349095FC}" type="slidenum">
              <a:rPr lang="tr-TR">
                <a:solidFill>
                  <a:prstClr val="black">
                    <a:shade val="50000"/>
                  </a:prstClr>
                </a:solidFill>
              </a:rPr>
              <a:pPr>
                <a:defRPr/>
              </a:pPr>
              <a:t>‹#›</a:t>
            </a:fld>
            <a:endParaRPr lang="tr-TR">
              <a:solidFill>
                <a:prstClr val="black">
                  <a:shade val="50000"/>
                </a:prstClr>
              </a:solidFill>
            </a:endParaRPr>
          </a:p>
        </p:txBody>
      </p:sp>
    </p:spTree>
    <p:extLst>
      <p:ext uri="{BB962C8B-B14F-4D97-AF65-F5344CB8AC3E}">
        <p14:creationId xmlns:p14="http://schemas.microsoft.com/office/powerpoint/2010/main" val="433100323"/>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13 Veri Yer Tutucusu"/>
          <p:cNvSpPr>
            <a:spLocks noGrp="1"/>
          </p:cNvSpPr>
          <p:nvPr>
            <p:ph type="dt" sz="half" idx="10"/>
          </p:nvPr>
        </p:nvSpPr>
        <p:spPr/>
        <p:txBody>
          <a:bodyPr/>
          <a:lstStyle>
            <a:lvl1pPr>
              <a:defRPr/>
            </a:lvl1pPr>
          </a:lstStyle>
          <a:p>
            <a:pPr>
              <a:defRPr/>
            </a:pPr>
            <a:fld id="{223330FA-8684-419B-AA1C-1F07A33FEE50}" type="datetimeFigureOut">
              <a:rPr lang="tr-TR">
                <a:solidFill>
                  <a:prstClr val="black">
                    <a:shade val="50000"/>
                  </a:prstClr>
                </a:solidFill>
              </a:rPr>
              <a:pPr>
                <a:defRPr/>
              </a:pPr>
              <a:t>18.09.2013</a:t>
            </a:fld>
            <a:endParaRPr lang="tr-TR">
              <a:solidFill>
                <a:prstClr val="black">
                  <a:shade val="50000"/>
                </a:prstClr>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prstClr val="black">
                  <a:shade val="50000"/>
                </a:prstClr>
              </a:solidFill>
            </a:endParaRPr>
          </a:p>
        </p:txBody>
      </p:sp>
      <p:sp>
        <p:nvSpPr>
          <p:cNvPr id="6" name="22 Slayt Numarası Yer Tutucusu"/>
          <p:cNvSpPr>
            <a:spLocks noGrp="1"/>
          </p:cNvSpPr>
          <p:nvPr>
            <p:ph type="sldNum" sz="quarter" idx="12"/>
          </p:nvPr>
        </p:nvSpPr>
        <p:spPr/>
        <p:txBody>
          <a:bodyPr/>
          <a:lstStyle>
            <a:lvl1pPr>
              <a:defRPr/>
            </a:lvl1pPr>
          </a:lstStyle>
          <a:p>
            <a:pPr>
              <a:defRPr/>
            </a:pPr>
            <a:fld id="{706CF913-14E5-4453-9AAA-DC8271555C83}" type="slidenum">
              <a:rPr lang="tr-TR">
                <a:solidFill>
                  <a:prstClr val="black">
                    <a:shade val="50000"/>
                  </a:prstClr>
                </a:solidFill>
              </a:rPr>
              <a:pPr>
                <a:defRPr/>
              </a:pPr>
              <a:t>‹#›</a:t>
            </a:fld>
            <a:endParaRPr lang="tr-TR">
              <a:solidFill>
                <a:prstClr val="black">
                  <a:shade val="50000"/>
                </a:prstClr>
              </a:solidFill>
            </a:endParaRPr>
          </a:p>
        </p:txBody>
      </p:sp>
    </p:spTree>
    <p:extLst>
      <p:ext uri="{BB962C8B-B14F-4D97-AF65-F5344CB8AC3E}">
        <p14:creationId xmlns:p14="http://schemas.microsoft.com/office/powerpoint/2010/main" val="469566256"/>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7736F34D-B768-406E-823E-60566F646C4E}" type="datetimeFigureOut">
              <a:rPr lang="tr-TR">
                <a:solidFill>
                  <a:prstClr val="black">
                    <a:shade val="50000"/>
                  </a:prstClr>
                </a:solidFill>
              </a:rPr>
              <a:pPr>
                <a:defRPr/>
              </a:pPr>
              <a:t>18.09.2013</a:t>
            </a:fld>
            <a:endParaRPr lang="tr-TR">
              <a:solidFill>
                <a:prstClr val="black">
                  <a:shade val="50000"/>
                </a:prstClr>
              </a:solidFill>
            </a:endParaRPr>
          </a:p>
        </p:txBody>
      </p:sp>
      <p:sp>
        <p:nvSpPr>
          <p:cNvPr id="6" name="2 Altbilgi Yer Tutucusu"/>
          <p:cNvSpPr>
            <a:spLocks noGrp="1"/>
          </p:cNvSpPr>
          <p:nvPr>
            <p:ph type="ftr" sz="quarter" idx="11"/>
          </p:nvPr>
        </p:nvSpPr>
        <p:spPr/>
        <p:txBody>
          <a:bodyPr/>
          <a:lstStyle>
            <a:lvl1pPr>
              <a:defRPr/>
            </a:lvl1pPr>
          </a:lstStyle>
          <a:p>
            <a:pPr>
              <a:defRPr/>
            </a:pPr>
            <a:endParaRPr lang="tr-TR">
              <a:solidFill>
                <a:prstClr val="black">
                  <a:shade val="50000"/>
                </a:prstClr>
              </a:solidFill>
            </a:endParaRPr>
          </a:p>
        </p:txBody>
      </p:sp>
      <p:sp>
        <p:nvSpPr>
          <p:cNvPr id="7" name="22 Slayt Numarası Yer Tutucusu"/>
          <p:cNvSpPr>
            <a:spLocks noGrp="1"/>
          </p:cNvSpPr>
          <p:nvPr>
            <p:ph type="sldNum" sz="quarter" idx="12"/>
          </p:nvPr>
        </p:nvSpPr>
        <p:spPr/>
        <p:txBody>
          <a:bodyPr/>
          <a:lstStyle>
            <a:lvl1pPr>
              <a:defRPr/>
            </a:lvl1pPr>
          </a:lstStyle>
          <a:p>
            <a:pPr>
              <a:defRPr/>
            </a:pPr>
            <a:fld id="{02498FD5-01A9-4366-AE8E-945F4C47FC84}" type="slidenum">
              <a:rPr lang="tr-TR">
                <a:solidFill>
                  <a:prstClr val="black">
                    <a:shade val="50000"/>
                  </a:prstClr>
                </a:solidFill>
              </a:rPr>
              <a:pPr>
                <a:defRPr/>
              </a:pPr>
              <a:t>‹#›</a:t>
            </a:fld>
            <a:endParaRPr lang="tr-TR">
              <a:solidFill>
                <a:prstClr val="black">
                  <a:shade val="50000"/>
                </a:prstClr>
              </a:solidFill>
            </a:endParaRPr>
          </a:p>
        </p:txBody>
      </p:sp>
    </p:spTree>
    <p:extLst>
      <p:ext uri="{BB962C8B-B14F-4D97-AF65-F5344CB8AC3E}">
        <p14:creationId xmlns:p14="http://schemas.microsoft.com/office/powerpoint/2010/main" val="3780501366"/>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13 Veri Yer Tutucusu"/>
          <p:cNvSpPr>
            <a:spLocks noGrp="1"/>
          </p:cNvSpPr>
          <p:nvPr>
            <p:ph type="dt" sz="half" idx="10"/>
          </p:nvPr>
        </p:nvSpPr>
        <p:spPr/>
        <p:txBody>
          <a:bodyPr/>
          <a:lstStyle>
            <a:lvl1pPr>
              <a:defRPr/>
            </a:lvl1pPr>
          </a:lstStyle>
          <a:p>
            <a:pPr>
              <a:defRPr/>
            </a:pPr>
            <a:fld id="{A9B7B039-53F0-468C-B38C-9B18F4C5D394}" type="datetimeFigureOut">
              <a:rPr lang="tr-TR">
                <a:solidFill>
                  <a:prstClr val="black">
                    <a:shade val="50000"/>
                  </a:prstClr>
                </a:solidFill>
              </a:rPr>
              <a:pPr>
                <a:defRPr/>
              </a:pPr>
              <a:t>18.09.2013</a:t>
            </a:fld>
            <a:endParaRPr lang="tr-TR">
              <a:solidFill>
                <a:prstClr val="black">
                  <a:shade val="50000"/>
                </a:prstClr>
              </a:solidFill>
            </a:endParaRPr>
          </a:p>
        </p:txBody>
      </p:sp>
      <p:sp>
        <p:nvSpPr>
          <p:cNvPr id="8" name="2 Altbilgi Yer Tutucusu"/>
          <p:cNvSpPr>
            <a:spLocks noGrp="1"/>
          </p:cNvSpPr>
          <p:nvPr>
            <p:ph type="ftr" sz="quarter" idx="11"/>
          </p:nvPr>
        </p:nvSpPr>
        <p:spPr/>
        <p:txBody>
          <a:bodyPr/>
          <a:lstStyle>
            <a:lvl1pPr>
              <a:defRPr/>
            </a:lvl1pPr>
          </a:lstStyle>
          <a:p>
            <a:pPr>
              <a:defRPr/>
            </a:pPr>
            <a:endParaRPr lang="tr-TR">
              <a:solidFill>
                <a:prstClr val="black">
                  <a:shade val="50000"/>
                </a:prstClr>
              </a:solidFill>
            </a:endParaRPr>
          </a:p>
        </p:txBody>
      </p:sp>
      <p:sp>
        <p:nvSpPr>
          <p:cNvPr id="9" name="22 Slayt Numarası Yer Tutucusu"/>
          <p:cNvSpPr>
            <a:spLocks noGrp="1"/>
          </p:cNvSpPr>
          <p:nvPr>
            <p:ph type="sldNum" sz="quarter" idx="12"/>
          </p:nvPr>
        </p:nvSpPr>
        <p:spPr/>
        <p:txBody>
          <a:bodyPr/>
          <a:lstStyle>
            <a:lvl1pPr>
              <a:defRPr/>
            </a:lvl1pPr>
          </a:lstStyle>
          <a:p>
            <a:pPr>
              <a:defRPr/>
            </a:pPr>
            <a:fld id="{38D155E4-F614-4011-A548-5DC9FAAEC7EC}" type="slidenum">
              <a:rPr lang="tr-TR">
                <a:solidFill>
                  <a:prstClr val="black">
                    <a:shade val="50000"/>
                  </a:prstClr>
                </a:solidFill>
              </a:rPr>
              <a:pPr>
                <a:defRPr/>
              </a:pPr>
              <a:t>‹#›</a:t>
            </a:fld>
            <a:endParaRPr lang="tr-TR">
              <a:solidFill>
                <a:prstClr val="black">
                  <a:shade val="50000"/>
                </a:prstClr>
              </a:solidFill>
            </a:endParaRPr>
          </a:p>
        </p:txBody>
      </p:sp>
    </p:spTree>
    <p:extLst>
      <p:ext uri="{BB962C8B-B14F-4D97-AF65-F5344CB8AC3E}">
        <p14:creationId xmlns:p14="http://schemas.microsoft.com/office/powerpoint/2010/main" val="1010365221"/>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fld id="{30201A05-A764-45C0-BD67-79CE8A7E8264}" type="datetimeFigureOut">
              <a:rPr lang="tr-TR">
                <a:solidFill>
                  <a:prstClr val="black">
                    <a:shade val="50000"/>
                  </a:prstClr>
                </a:solidFill>
              </a:rPr>
              <a:pPr>
                <a:defRPr/>
              </a:pPr>
              <a:t>18.09.2013</a:t>
            </a:fld>
            <a:endParaRPr lang="tr-TR">
              <a:solidFill>
                <a:prstClr val="black">
                  <a:shade val="50000"/>
                </a:prstClr>
              </a:solidFill>
            </a:endParaRPr>
          </a:p>
        </p:txBody>
      </p:sp>
      <p:sp>
        <p:nvSpPr>
          <p:cNvPr id="4" name="2 Altbilgi Yer Tutucusu"/>
          <p:cNvSpPr>
            <a:spLocks noGrp="1"/>
          </p:cNvSpPr>
          <p:nvPr>
            <p:ph type="ftr" sz="quarter" idx="11"/>
          </p:nvPr>
        </p:nvSpPr>
        <p:spPr/>
        <p:txBody>
          <a:bodyPr/>
          <a:lstStyle>
            <a:lvl1pPr>
              <a:defRPr/>
            </a:lvl1pPr>
          </a:lstStyle>
          <a:p>
            <a:pPr>
              <a:defRPr/>
            </a:pPr>
            <a:endParaRPr lang="tr-TR">
              <a:solidFill>
                <a:prstClr val="black">
                  <a:shade val="50000"/>
                </a:prstClr>
              </a:solidFill>
            </a:endParaRPr>
          </a:p>
        </p:txBody>
      </p:sp>
      <p:sp>
        <p:nvSpPr>
          <p:cNvPr id="5" name="22 Slayt Numarası Yer Tutucusu"/>
          <p:cNvSpPr>
            <a:spLocks noGrp="1"/>
          </p:cNvSpPr>
          <p:nvPr>
            <p:ph type="sldNum" sz="quarter" idx="12"/>
          </p:nvPr>
        </p:nvSpPr>
        <p:spPr/>
        <p:txBody>
          <a:bodyPr/>
          <a:lstStyle>
            <a:lvl1pPr>
              <a:defRPr/>
            </a:lvl1pPr>
          </a:lstStyle>
          <a:p>
            <a:pPr>
              <a:defRPr/>
            </a:pPr>
            <a:fld id="{CCD9DDD6-EC90-4767-8DF5-27FE09EE5525}" type="slidenum">
              <a:rPr lang="tr-TR">
                <a:solidFill>
                  <a:prstClr val="black">
                    <a:shade val="50000"/>
                  </a:prstClr>
                </a:solidFill>
              </a:rPr>
              <a:pPr>
                <a:defRPr/>
              </a:pPr>
              <a:t>‹#›</a:t>
            </a:fld>
            <a:endParaRPr lang="tr-TR">
              <a:solidFill>
                <a:prstClr val="black">
                  <a:shade val="50000"/>
                </a:prstClr>
              </a:solidFill>
            </a:endParaRPr>
          </a:p>
        </p:txBody>
      </p:sp>
    </p:spTree>
    <p:extLst>
      <p:ext uri="{BB962C8B-B14F-4D97-AF65-F5344CB8AC3E}">
        <p14:creationId xmlns:p14="http://schemas.microsoft.com/office/powerpoint/2010/main" val="2469145648"/>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0AACADA8-6128-4576-858B-CF258799DD14}" type="datetimeFigureOut">
              <a:rPr lang="tr-TR">
                <a:solidFill>
                  <a:prstClr val="black">
                    <a:shade val="50000"/>
                  </a:prstClr>
                </a:solidFill>
              </a:rPr>
              <a:pPr>
                <a:defRPr/>
              </a:pPr>
              <a:t>18.09.2013</a:t>
            </a:fld>
            <a:endParaRPr lang="tr-TR">
              <a:solidFill>
                <a:prstClr val="black">
                  <a:shade val="50000"/>
                </a:prstClr>
              </a:solidFill>
            </a:endParaRPr>
          </a:p>
        </p:txBody>
      </p:sp>
      <p:sp>
        <p:nvSpPr>
          <p:cNvPr id="3" name="2 Altbilgi Yer Tutucusu"/>
          <p:cNvSpPr>
            <a:spLocks noGrp="1"/>
          </p:cNvSpPr>
          <p:nvPr>
            <p:ph type="ftr" sz="quarter" idx="11"/>
          </p:nvPr>
        </p:nvSpPr>
        <p:spPr/>
        <p:txBody>
          <a:bodyPr/>
          <a:lstStyle>
            <a:lvl1pPr>
              <a:defRPr/>
            </a:lvl1pPr>
          </a:lstStyle>
          <a:p>
            <a:pPr>
              <a:defRPr/>
            </a:pPr>
            <a:endParaRPr lang="tr-TR">
              <a:solidFill>
                <a:prstClr val="black">
                  <a:shade val="50000"/>
                </a:prstClr>
              </a:solidFill>
            </a:endParaRPr>
          </a:p>
        </p:txBody>
      </p:sp>
      <p:sp>
        <p:nvSpPr>
          <p:cNvPr id="4" name="22 Slayt Numarası Yer Tutucusu"/>
          <p:cNvSpPr>
            <a:spLocks noGrp="1"/>
          </p:cNvSpPr>
          <p:nvPr>
            <p:ph type="sldNum" sz="quarter" idx="12"/>
          </p:nvPr>
        </p:nvSpPr>
        <p:spPr/>
        <p:txBody>
          <a:bodyPr/>
          <a:lstStyle>
            <a:lvl1pPr>
              <a:defRPr/>
            </a:lvl1pPr>
          </a:lstStyle>
          <a:p>
            <a:pPr>
              <a:defRPr/>
            </a:pPr>
            <a:fld id="{D09BB1F2-CC3C-4286-B69E-B89B9DC32C31}" type="slidenum">
              <a:rPr lang="tr-TR">
                <a:solidFill>
                  <a:prstClr val="black">
                    <a:shade val="50000"/>
                  </a:prstClr>
                </a:solidFill>
              </a:rPr>
              <a:pPr>
                <a:defRPr/>
              </a:pPr>
              <a:t>‹#›</a:t>
            </a:fld>
            <a:endParaRPr lang="tr-TR">
              <a:solidFill>
                <a:prstClr val="black">
                  <a:shade val="50000"/>
                </a:prstClr>
              </a:solidFill>
            </a:endParaRPr>
          </a:p>
        </p:txBody>
      </p:sp>
    </p:spTree>
    <p:extLst>
      <p:ext uri="{BB962C8B-B14F-4D97-AF65-F5344CB8AC3E}">
        <p14:creationId xmlns:p14="http://schemas.microsoft.com/office/powerpoint/2010/main" val="4662151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7DCFE44-7897-4F0F-9B2D-6C423BE84182}" type="datetime1">
              <a:rPr lang="tr-TR" smtClean="0"/>
              <a:pPr>
                <a:defRPr/>
              </a:pPr>
              <a:t>18.09.2013</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1720EC84-FB40-44C9-AD92-CBCFB2505648}" type="slidenum">
              <a:rPr lang="tr-TR" smtClean="0"/>
              <a:pPr>
                <a:defRPr/>
              </a:pPr>
              <a:t>‹#›</a:t>
            </a:fld>
            <a:endParaRPr lang="tr-TR"/>
          </a:p>
        </p:txBody>
      </p:sp>
    </p:spTree>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tr-TR" smtClean="0"/>
              <a:t>Asıl başlık stili için tıklatın</a:t>
            </a:r>
            <a:endParaRPr lang="en-US"/>
          </a:p>
        </p:txBody>
      </p:sp>
      <p:sp>
        <p:nvSpPr>
          <p:cNvPr id="3" name="2 Metin Yer Tutucusu"/>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620B03D1-C16E-4644-B08D-777132487396}" type="datetimeFigureOut">
              <a:rPr lang="tr-TR">
                <a:solidFill>
                  <a:prstClr val="black">
                    <a:shade val="50000"/>
                  </a:prstClr>
                </a:solidFill>
              </a:rPr>
              <a:pPr>
                <a:defRPr/>
              </a:pPr>
              <a:t>18.09.2013</a:t>
            </a:fld>
            <a:endParaRPr lang="tr-TR">
              <a:solidFill>
                <a:prstClr val="black">
                  <a:shade val="50000"/>
                </a:prstClr>
              </a:solidFill>
            </a:endParaRPr>
          </a:p>
        </p:txBody>
      </p:sp>
      <p:sp>
        <p:nvSpPr>
          <p:cNvPr id="6" name="2 Altbilgi Yer Tutucusu"/>
          <p:cNvSpPr>
            <a:spLocks noGrp="1"/>
          </p:cNvSpPr>
          <p:nvPr>
            <p:ph type="ftr" sz="quarter" idx="11"/>
          </p:nvPr>
        </p:nvSpPr>
        <p:spPr/>
        <p:txBody>
          <a:bodyPr/>
          <a:lstStyle>
            <a:lvl1pPr>
              <a:defRPr/>
            </a:lvl1pPr>
          </a:lstStyle>
          <a:p>
            <a:pPr>
              <a:defRPr/>
            </a:pPr>
            <a:endParaRPr lang="tr-TR">
              <a:solidFill>
                <a:prstClr val="black">
                  <a:shade val="50000"/>
                </a:prstClr>
              </a:solidFill>
            </a:endParaRPr>
          </a:p>
        </p:txBody>
      </p:sp>
      <p:sp>
        <p:nvSpPr>
          <p:cNvPr id="7" name="22 Slayt Numarası Yer Tutucusu"/>
          <p:cNvSpPr>
            <a:spLocks noGrp="1"/>
          </p:cNvSpPr>
          <p:nvPr>
            <p:ph type="sldNum" sz="quarter" idx="12"/>
          </p:nvPr>
        </p:nvSpPr>
        <p:spPr/>
        <p:txBody>
          <a:bodyPr/>
          <a:lstStyle>
            <a:lvl1pPr>
              <a:defRPr/>
            </a:lvl1pPr>
          </a:lstStyle>
          <a:p>
            <a:pPr>
              <a:defRPr/>
            </a:pPr>
            <a:fld id="{F0483696-25F5-4B37-86A0-3AC56C245569}" type="slidenum">
              <a:rPr lang="tr-TR">
                <a:solidFill>
                  <a:prstClr val="black">
                    <a:shade val="50000"/>
                  </a:prstClr>
                </a:solidFill>
              </a:rPr>
              <a:pPr>
                <a:defRPr/>
              </a:pPr>
              <a:t>‹#›</a:t>
            </a:fld>
            <a:endParaRPr lang="tr-TR">
              <a:solidFill>
                <a:prstClr val="black">
                  <a:shade val="50000"/>
                </a:prstClr>
              </a:solidFill>
            </a:endParaRPr>
          </a:p>
        </p:txBody>
      </p:sp>
    </p:spTree>
    <p:extLst>
      <p:ext uri="{BB962C8B-B14F-4D97-AF65-F5344CB8AC3E}">
        <p14:creationId xmlns:p14="http://schemas.microsoft.com/office/powerpoint/2010/main" val="3258787746"/>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13 Veri Yer Tutucusu"/>
          <p:cNvSpPr>
            <a:spLocks noGrp="1"/>
          </p:cNvSpPr>
          <p:nvPr>
            <p:ph type="dt" sz="half" idx="10"/>
          </p:nvPr>
        </p:nvSpPr>
        <p:spPr/>
        <p:txBody>
          <a:bodyPr/>
          <a:lstStyle>
            <a:lvl1pPr>
              <a:defRPr/>
            </a:lvl1pPr>
          </a:lstStyle>
          <a:p>
            <a:pPr>
              <a:defRPr/>
            </a:pPr>
            <a:fld id="{1EDB176D-5346-43EE-ABBE-28A480BB7C0F}" type="datetimeFigureOut">
              <a:rPr lang="tr-TR">
                <a:solidFill>
                  <a:prstClr val="black">
                    <a:shade val="50000"/>
                  </a:prstClr>
                </a:solidFill>
              </a:rPr>
              <a:pPr>
                <a:defRPr/>
              </a:pPr>
              <a:t>18.09.2013</a:t>
            </a:fld>
            <a:endParaRPr lang="tr-TR">
              <a:solidFill>
                <a:prstClr val="black">
                  <a:shade val="50000"/>
                </a:prstClr>
              </a:solidFill>
            </a:endParaRPr>
          </a:p>
        </p:txBody>
      </p:sp>
      <p:sp>
        <p:nvSpPr>
          <p:cNvPr id="6" name="2 Altbilgi Yer Tutucusu"/>
          <p:cNvSpPr>
            <a:spLocks noGrp="1"/>
          </p:cNvSpPr>
          <p:nvPr>
            <p:ph type="ftr" sz="quarter" idx="11"/>
          </p:nvPr>
        </p:nvSpPr>
        <p:spPr/>
        <p:txBody>
          <a:bodyPr/>
          <a:lstStyle>
            <a:lvl1pPr>
              <a:defRPr/>
            </a:lvl1pPr>
          </a:lstStyle>
          <a:p>
            <a:pPr>
              <a:defRPr/>
            </a:pPr>
            <a:endParaRPr lang="tr-TR">
              <a:solidFill>
                <a:prstClr val="black">
                  <a:shade val="50000"/>
                </a:prstClr>
              </a:solidFill>
            </a:endParaRPr>
          </a:p>
        </p:txBody>
      </p:sp>
      <p:sp>
        <p:nvSpPr>
          <p:cNvPr id="7" name="22 Slayt Numarası Yer Tutucusu"/>
          <p:cNvSpPr>
            <a:spLocks noGrp="1"/>
          </p:cNvSpPr>
          <p:nvPr>
            <p:ph type="sldNum" sz="quarter" idx="12"/>
          </p:nvPr>
        </p:nvSpPr>
        <p:spPr/>
        <p:txBody>
          <a:bodyPr/>
          <a:lstStyle>
            <a:lvl1pPr>
              <a:defRPr/>
            </a:lvl1pPr>
          </a:lstStyle>
          <a:p>
            <a:pPr>
              <a:defRPr/>
            </a:pPr>
            <a:fld id="{DA45DED4-F220-473E-8ED7-616DB6AABA64}" type="slidenum">
              <a:rPr lang="tr-TR">
                <a:solidFill>
                  <a:prstClr val="black">
                    <a:shade val="50000"/>
                  </a:prstClr>
                </a:solidFill>
              </a:rPr>
              <a:pPr>
                <a:defRPr/>
              </a:pPr>
              <a:t>‹#›</a:t>
            </a:fld>
            <a:endParaRPr lang="tr-TR">
              <a:solidFill>
                <a:prstClr val="black">
                  <a:shade val="50000"/>
                </a:prstClr>
              </a:solidFill>
            </a:endParaRPr>
          </a:p>
        </p:txBody>
      </p:sp>
    </p:spTree>
    <p:extLst>
      <p:ext uri="{BB962C8B-B14F-4D97-AF65-F5344CB8AC3E}">
        <p14:creationId xmlns:p14="http://schemas.microsoft.com/office/powerpoint/2010/main" val="1052860936"/>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AFDCB1A9-1958-4891-A1C5-B16C038EC436}" type="datetimeFigureOut">
              <a:rPr lang="tr-TR">
                <a:solidFill>
                  <a:prstClr val="black">
                    <a:shade val="50000"/>
                  </a:prstClr>
                </a:solidFill>
              </a:rPr>
              <a:pPr>
                <a:defRPr/>
              </a:pPr>
              <a:t>18.09.2013</a:t>
            </a:fld>
            <a:endParaRPr lang="tr-TR">
              <a:solidFill>
                <a:prstClr val="black">
                  <a:shade val="50000"/>
                </a:prstClr>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prstClr val="black">
                  <a:shade val="50000"/>
                </a:prstClr>
              </a:solidFill>
            </a:endParaRPr>
          </a:p>
        </p:txBody>
      </p:sp>
      <p:sp>
        <p:nvSpPr>
          <p:cNvPr id="6" name="22 Slayt Numarası Yer Tutucusu"/>
          <p:cNvSpPr>
            <a:spLocks noGrp="1"/>
          </p:cNvSpPr>
          <p:nvPr>
            <p:ph type="sldNum" sz="quarter" idx="12"/>
          </p:nvPr>
        </p:nvSpPr>
        <p:spPr/>
        <p:txBody>
          <a:bodyPr/>
          <a:lstStyle>
            <a:lvl1pPr>
              <a:defRPr/>
            </a:lvl1pPr>
          </a:lstStyle>
          <a:p>
            <a:pPr>
              <a:defRPr/>
            </a:pPr>
            <a:fld id="{789B6E53-D653-4595-81AF-15D8B4EDC010}" type="slidenum">
              <a:rPr lang="tr-TR">
                <a:solidFill>
                  <a:prstClr val="black">
                    <a:shade val="50000"/>
                  </a:prstClr>
                </a:solidFill>
              </a:rPr>
              <a:pPr>
                <a:defRPr/>
              </a:pPr>
              <a:t>‹#›</a:t>
            </a:fld>
            <a:endParaRPr lang="tr-TR">
              <a:solidFill>
                <a:prstClr val="black">
                  <a:shade val="50000"/>
                </a:prstClr>
              </a:solidFill>
            </a:endParaRPr>
          </a:p>
        </p:txBody>
      </p:sp>
    </p:spTree>
    <p:extLst>
      <p:ext uri="{BB962C8B-B14F-4D97-AF65-F5344CB8AC3E}">
        <p14:creationId xmlns:p14="http://schemas.microsoft.com/office/powerpoint/2010/main" val="2351845622"/>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20E48FB1-F8D6-484E-B104-178CEF7BF019}" type="datetimeFigureOut">
              <a:rPr lang="tr-TR">
                <a:solidFill>
                  <a:prstClr val="black">
                    <a:shade val="50000"/>
                  </a:prstClr>
                </a:solidFill>
              </a:rPr>
              <a:pPr>
                <a:defRPr/>
              </a:pPr>
              <a:t>18.09.2013</a:t>
            </a:fld>
            <a:endParaRPr lang="tr-TR">
              <a:solidFill>
                <a:prstClr val="black">
                  <a:shade val="50000"/>
                </a:prstClr>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prstClr val="black">
                  <a:shade val="50000"/>
                </a:prstClr>
              </a:solidFill>
            </a:endParaRPr>
          </a:p>
        </p:txBody>
      </p:sp>
      <p:sp>
        <p:nvSpPr>
          <p:cNvPr id="6" name="22 Slayt Numarası Yer Tutucusu"/>
          <p:cNvSpPr>
            <a:spLocks noGrp="1"/>
          </p:cNvSpPr>
          <p:nvPr>
            <p:ph type="sldNum" sz="quarter" idx="12"/>
          </p:nvPr>
        </p:nvSpPr>
        <p:spPr/>
        <p:txBody>
          <a:bodyPr/>
          <a:lstStyle>
            <a:lvl1pPr>
              <a:defRPr/>
            </a:lvl1pPr>
          </a:lstStyle>
          <a:p>
            <a:pPr>
              <a:defRPr/>
            </a:pPr>
            <a:fld id="{0EAEA06C-F3C8-4EE1-AF78-9DD407F1191F}" type="slidenum">
              <a:rPr lang="tr-TR">
                <a:solidFill>
                  <a:prstClr val="black">
                    <a:shade val="50000"/>
                  </a:prstClr>
                </a:solidFill>
              </a:rPr>
              <a:pPr>
                <a:defRPr/>
              </a:pPr>
              <a:t>‹#›</a:t>
            </a:fld>
            <a:endParaRPr lang="tr-TR">
              <a:solidFill>
                <a:prstClr val="black">
                  <a:shade val="50000"/>
                </a:prstClr>
              </a:solidFill>
            </a:endParaRPr>
          </a:p>
        </p:txBody>
      </p:sp>
    </p:spTree>
    <p:extLst>
      <p:ext uri="{BB962C8B-B14F-4D97-AF65-F5344CB8AC3E}">
        <p14:creationId xmlns:p14="http://schemas.microsoft.com/office/powerpoint/2010/main" val="2544694064"/>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457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57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a:xfrm>
            <a:off x="457200" y="6245225"/>
            <a:ext cx="2133600" cy="476250"/>
          </a:xfrm>
        </p:spPr>
        <p:txBody>
          <a:bodyPr/>
          <a:lstStyle>
            <a:lvl1pPr>
              <a:defRPr/>
            </a:lvl1pPr>
          </a:lstStyle>
          <a:p>
            <a:pPr>
              <a:defRPr/>
            </a:pPr>
            <a:endParaRPr lang="tr-TR">
              <a:solidFill>
                <a:prstClr val="black">
                  <a:shade val="50000"/>
                </a:prstClr>
              </a:solidFill>
            </a:endParaRPr>
          </a:p>
        </p:txBody>
      </p:sp>
      <p:sp>
        <p:nvSpPr>
          <p:cNvPr id="8" name="7 Altbilgi Yer Tutucusu"/>
          <p:cNvSpPr>
            <a:spLocks noGrp="1"/>
          </p:cNvSpPr>
          <p:nvPr>
            <p:ph type="ftr" sz="quarter" idx="11"/>
          </p:nvPr>
        </p:nvSpPr>
        <p:spPr>
          <a:xfrm>
            <a:off x="3124200" y="6245225"/>
            <a:ext cx="2895600" cy="476250"/>
          </a:xfrm>
        </p:spPr>
        <p:txBody>
          <a:bodyPr/>
          <a:lstStyle>
            <a:lvl1pPr>
              <a:defRPr/>
            </a:lvl1pPr>
          </a:lstStyle>
          <a:p>
            <a:pPr>
              <a:defRPr/>
            </a:pPr>
            <a:endParaRPr lang="tr-TR">
              <a:solidFill>
                <a:prstClr val="black">
                  <a:shade val="50000"/>
                </a:prstClr>
              </a:solidFill>
            </a:endParaRPr>
          </a:p>
        </p:txBody>
      </p:sp>
      <p:sp>
        <p:nvSpPr>
          <p:cNvPr id="9" name="8 Slayt Numarası Yer Tutucusu"/>
          <p:cNvSpPr>
            <a:spLocks noGrp="1"/>
          </p:cNvSpPr>
          <p:nvPr>
            <p:ph type="sldNum" sz="quarter" idx="12"/>
          </p:nvPr>
        </p:nvSpPr>
        <p:spPr>
          <a:xfrm>
            <a:off x="6553200" y="6245225"/>
            <a:ext cx="2133600" cy="476250"/>
          </a:xfrm>
        </p:spPr>
        <p:txBody>
          <a:bodyPr/>
          <a:lstStyle>
            <a:lvl1pPr>
              <a:defRPr/>
            </a:lvl1pPr>
          </a:lstStyle>
          <a:p>
            <a:pPr>
              <a:defRPr/>
            </a:pPr>
            <a:fld id="{8364676F-7D06-4C99-9858-0B65EC1A7FCB}" type="slidenum">
              <a:rPr lang="tr-TR">
                <a:solidFill>
                  <a:prstClr val="black">
                    <a:shade val="50000"/>
                  </a:prstClr>
                </a:solidFill>
              </a:rPr>
              <a:pPr>
                <a:defRPr/>
              </a:pPr>
              <a:t>‹#›</a:t>
            </a:fld>
            <a:endParaRPr lang="tr-TR">
              <a:solidFill>
                <a:prstClr val="black">
                  <a:shade val="50000"/>
                </a:prstClr>
              </a:solidFill>
            </a:endParaRPr>
          </a:p>
        </p:txBody>
      </p:sp>
    </p:spTree>
    <p:extLst>
      <p:ext uri="{BB962C8B-B14F-4D97-AF65-F5344CB8AC3E}">
        <p14:creationId xmlns:p14="http://schemas.microsoft.com/office/powerpoint/2010/main" val="3825769636"/>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E44907EA-E841-49FE-9556-918881D92C88}" type="datetime1">
              <a:rPr lang="tr-TR" smtClean="0"/>
              <a:pPr>
                <a:defRPr/>
              </a:pPr>
              <a:t>18.09.2013</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6D9F6F58-8325-4634-8B12-8CE57E9D1863}" type="slidenum">
              <a:rPr lang="tr-TR" smtClean="0"/>
              <a:pPr>
                <a:defRPr/>
              </a:pPr>
              <a:t>‹#›</a:t>
            </a:fld>
            <a:endParaRPr lang="tr-TR"/>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0EBE1402-D5F8-4F22-8BEC-FCED30D0840F}" type="datetime1">
              <a:rPr lang="tr-TR" smtClean="0"/>
              <a:pPr>
                <a:defRPr/>
              </a:pPr>
              <a:t>18.09.2013</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1253DBDB-CFE9-49E9-82B5-86CA3327A44A}" type="slidenum">
              <a:rPr lang="tr-TR" smtClean="0"/>
              <a:pPr>
                <a:defRPr/>
              </a:pPr>
              <a:t>‹#›</a:t>
            </a:fld>
            <a:endParaRPr lang="tr-TR"/>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E19011B2-5AC7-4042-BBB0-9AE62AB6AAF4}" type="datetime1">
              <a:rPr lang="tr-TR" smtClean="0"/>
              <a:pPr>
                <a:defRPr/>
              </a:pPr>
              <a:t>18.09.2013</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E6352606-350D-4B88-9C6D-AA2A5C138894}" type="slidenum">
              <a:rPr lang="tr-TR" smtClean="0"/>
              <a:pPr>
                <a:defRPr/>
              </a:pPr>
              <a:t>‹#›</a:t>
            </a:fld>
            <a:endParaRPr lang="tr-TR"/>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3801AA5D-35F9-4F7C-94E0-E11D2AF40791}" type="datetime1">
              <a:rPr lang="tr-TR" smtClean="0"/>
              <a:pPr>
                <a:defRPr/>
              </a:pPr>
              <a:t>18.09.2013</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E037B05E-95A1-493B-8F58-7C45766EA882}" type="slidenum">
              <a:rPr lang="tr-TR" smtClean="0"/>
              <a:pPr>
                <a:defRPr/>
              </a:pPr>
              <a:t>‹#›</a:t>
            </a:fld>
            <a:endParaRPr lang="tr-TR"/>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AF060836-E31F-41B1-9674-15221E21FAEC}" type="datetime1">
              <a:rPr lang="tr-TR" smtClean="0"/>
              <a:pPr>
                <a:defRPr/>
              </a:pPr>
              <a:t>18.09.2013</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4C12E277-C2AE-427A-A8A7-47FE7AE08EB0}" type="slidenum">
              <a:rPr lang="tr-TR" smtClean="0"/>
              <a:pPr>
                <a:defRPr/>
              </a:pPr>
              <a:t>‹#›</a:t>
            </a:fld>
            <a:endParaRPr lang="tr-TR"/>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38B543F0-C6A6-4D89-87B8-D11FD9B762DD}" type="datetime1">
              <a:rPr lang="tr-TR" smtClean="0"/>
              <a:pPr>
                <a:defRPr/>
              </a:pPr>
              <a:t>18.09.2013</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5D2B2E83-ADDC-4FE3-81D1-9C5229DAA01C}" type="slidenum">
              <a:rPr lang="tr-TR" smtClean="0"/>
              <a:pPr>
                <a:defRPr/>
              </a:pPr>
              <a:t>‹#›</a:t>
            </a:fld>
            <a:endParaRPr lang="tr-TR"/>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C5EABF4C-5F2D-4B95-993B-6CCD88D92855}" type="datetime1">
              <a:rPr lang="tr-TR" smtClean="0"/>
              <a:pPr>
                <a:defRPr/>
              </a:pPr>
              <a:t>18.09.2013</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FBADD315-B785-45D2-87B9-6F1C5B41B531}" type="slidenum">
              <a:rPr lang="tr-TR" smtClean="0"/>
              <a:pPr>
                <a:defRPr/>
              </a:pPr>
              <a:t>‹#›</a:t>
            </a:fld>
            <a:endParaRPr lang="tr-TR"/>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5000" r="-15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F4679D7-79F9-4100-BD4F-DD1E55F8D699}" type="datetime1">
              <a:rPr lang="tr-TR" smtClean="0"/>
              <a:pPr>
                <a:defRPr/>
              </a:pPr>
              <a:t>18.09.2013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E72281B-95CA-4DFA-8CD6-8DBE1EA41B9B}"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7" r:id="rId12"/>
  </p:sldLayoutIdLst>
  <p:transition spd="slow">
    <p:pull/>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tr-TR" smtClean="0"/>
              <a:t>Asıl başlık stili için tıklatın</a:t>
            </a:r>
            <a:endParaRPr lang="en-US"/>
          </a:p>
        </p:txBody>
      </p:sp>
      <p:sp>
        <p:nvSpPr>
          <p:cNvPr id="1027" name="12 Metin Yer Tutucusu"/>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6AE1E2EB-1855-4814-B3C1-78C8C8EDCB75}" type="datetimeFigureOut">
              <a:rPr lang="tr-TR">
                <a:solidFill>
                  <a:prstClr val="black">
                    <a:shade val="50000"/>
                  </a:prstClr>
                </a:solidFill>
                <a:cs typeface="+mn-cs"/>
              </a:rPr>
              <a:pPr>
                <a:defRPr/>
              </a:pPr>
              <a:t>18.09.2013</a:t>
            </a:fld>
            <a:endParaRPr lang="tr-TR">
              <a:solidFill>
                <a:prstClr val="black">
                  <a:shade val="50000"/>
                </a:prstClr>
              </a:solidFill>
              <a:cs typeface="+mn-cs"/>
            </a:endParaRPr>
          </a:p>
        </p:txBody>
      </p:sp>
      <p:sp>
        <p:nvSpPr>
          <p:cNvPr id="3" name="2 Altbilgi Yer Tutucusu"/>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tr-TR">
              <a:solidFill>
                <a:prstClr val="black">
                  <a:shade val="50000"/>
                </a:prstClr>
              </a:solidFill>
              <a:cs typeface="+mn-cs"/>
            </a:endParaRPr>
          </a:p>
        </p:txBody>
      </p:sp>
      <p:sp>
        <p:nvSpPr>
          <p:cNvPr id="23" name="22 Slayt Numarası Yer Tutucusu"/>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FF821DE4-AF2B-4729-BA22-4887196D8ABA}" type="slidenum">
              <a:rPr lang="tr-TR">
                <a:solidFill>
                  <a:prstClr val="black">
                    <a:shade val="50000"/>
                  </a:prstClr>
                </a:solidFill>
                <a:cs typeface="+mn-cs"/>
              </a:rPr>
              <a:pPr>
                <a:defRPr/>
              </a:pPr>
              <a:t>‹#›</a:t>
            </a:fld>
            <a:endParaRPr lang="tr-TR">
              <a:solidFill>
                <a:prstClr val="black">
                  <a:shade val="50000"/>
                </a:prstClr>
              </a:solidFill>
              <a:cs typeface="+mn-cs"/>
            </a:endParaRPr>
          </a:p>
        </p:txBody>
      </p:sp>
    </p:spTree>
    <p:extLst>
      <p:ext uri="{BB962C8B-B14F-4D97-AF65-F5344CB8AC3E}">
        <p14:creationId xmlns:p14="http://schemas.microsoft.com/office/powerpoint/2010/main" val="3914564492"/>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transition spd="slow">
    <p:pull/>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116013" y="1000108"/>
            <a:ext cx="6769100" cy="1428760"/>
          </a:xfrm>
        </p:spPr>
        <p:txBody>
          <a:bodyPr vert="horz" wrap="square" lIns="91440" tIns="45720" rIns="91440" bIns="45720" numCol="1" anchorCtr="0" compatLnSpc="1">
            <a:prstTxWarp prst="textNoShape">
              <a:avLst/>
            </a:prstTxWarp>
            <a:noAutofit/>
          </a:bodyPr>
          <a:lstStyle/>
          <a:p>
            <a:r>
              <a:rPr lang="tr-TR" sz="3600" dirty="0" smtClean="0">
                <a:solidFill>
                  <a:schemeClr val="tx1"/>
                </a:solidFill>
                <a:latin typeface="Franklin Gothic Heavy" pitchFamily="34" charset="0"/>
                <a:cs typeface="Arial" pitchFamily="34" charset="0"/>
              </a:rPr>
              <a:t>T</a:t>
            </a:r>
            <a:r>
              <a:rPr lang="en-US" sz="3600" dirty="0" smtClean="0">
                <a:solidFill>
                  <a:schemeClr val="tx1"/>
                </a:solidFill>
                <a:latin typeface="Franklin Gothic Heavy" pitchFamily="34" charset="0"/>
                <a:cs typeface="Arial" pitchFamily="34" charset="0"/>
              </a:rPr>
              <a:t>.</a:t>
            </a:r>
            <a:r>
              <a:rPr lang="tr-TR" sz="3600" dirty="0" smtClean="0">
                <a:solidFill>
                  <a:schemeClr val="tx1"/>
                </a:solidFill>
                <a:latin typeface="Franklin Gothic Heavy" pitchFamily="34" charset="0"/>
                <a:cs typeface="Arial" pitchFamily="34" charset="0"/>
              </a:rPr>
              <a:t>C</a:t>
            </a:r>
            <a:r>
              <a:rPr lang="en-US" sz="3600" dirty="0" smtClean="0">
                <a:solidFill>
                  <a:schemeClr val="tx1"/>
                </a:solidFill>
                <a:latin typeface="Franklin Gothic Heavy" pitchFamily="34" charset="0"/>
                <a:cs typeface="Arial" pitchFamily="34" charset="0"/>
              </a:rPr>
              <a:t>.</a:t>
            </a:r>
            <a:r>
              <a:rPr lang="tr-TR" sz="3600" dirty="0" smtClean="0">
                <a:solidFill>
                  <a:schemeClr val="tx1"/>
                </a:solidFill>
                <a:latin typeface="Franklin Gothic Heavy" pitchFamily="34" charset="0"/>
                <a:cs typeface="Arial" pitchFamily="34" charset="0"/>
              </a:rPr>
              <a:t/>
            </a:r>
            <a:br>
              <a:rPr lang="tr-TR" sz="3600" dirty="0" smtClean="0">
                <a:solidFill>
                  <a:schemeClr val="tx1"/>
                </a:solidFill>
                <a:latin typeface="Franklin Gothic Heavy" pitchFamily="34" charset="0"/>
                <a:cs typeface="Arial" pitchFamily="34" charset="0"/>
              </a:rPr>
            </a:br>
            <a:r>
              <a:rPr lang="tr-TR" sz="3600" dirty="0" smtClean="0">
                <a:solidFill>
                  <a:schemeClr val="tx1"/>
                </a:solidFill>
                <a:latin typeface="Franklin Gothic Heavy" pitchFamily="34" charset="0"/>
                <a:cs typeface="Arial" pitchFamily="34" charset="0"/>
              </a:rPr>
              <a:t>KOCAELİ VALİLİĞİ</a:t>
            </a:r>
            <a:endParaRPr lang="en-US" sz="3600" dirty="0">
              <a:solidFill>
                <a:schemeClr val="tx1"/>
              </a:solidFill>
              <a:latin typeface="Franklin Gothic Heavy" pitchFamily="34" charset="0"/>
              <a:cs typeface="Arial" pitchFamily="34" charset="0"/>
            </a:endParaRPr>
          </a:p>
        </p:txBody>
      </p:sp>
      <p:sp>
        <p:nvSpPr>
          <p:cNvPr id="3" name="2 Alt Başlık"/>
          <p:cNvSpPr>
            <a:spLocks noGrp="1"/>
          </p:cNvSpPr>
          <p:nvPr>
            <p:ph type="subTitle" idx="1"/>
          </p:nvPr>
        </p:nvSpPr>
        <p:spPr>
          <a:xfrm>
            <a:off x="1428750" y="3643314"/>
            <a:ext cx="6357938" cy="1285884"/>
          </a:xfrm>
        </p:spPr>
        <p:txBody>
          <a:bodyPr>
            <a:noAutofit/>
          </a:bodyPr>
          <a:lstStyle/>
          <a:p>
            <a:r>
              <a:rPr lang="tr-TR" sz="3600" dirty="0" smtClean="0">
                <a:solidFill>
                  <a:schemeClr val="tx1"/>
                </a:solidFill>
                <a:latin typeface="Franklin Gothic Heavy" pitchFamily="34" charset="0"/>
                <a:cs typeface="Arial" pitchFamily="34" charset="0"/>
              </a:rPr>
              <a:t> ÇEVRE VE ŞEHİRCİLİK İL   MÜDÜRLÜĞÜ</a:t>
            </a:r>
            <a:endParaRPr lang="tr-TR" sz="3600" dirty="0">
              <a:solidFill>
                <a:schemeClr val="tx1"/>
              </a:solidFill>
              <a:latin typeface="Franklin Gothic Heavy" pitchFamily="34"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quarter" idx="1"/>
          </p:nvPr>
        </p:nvSpPr>
        <p:spPr>
          <a:xfrm>
            <a:off x="97699" y="1248723"/>
            <a:ext cx="5040560" cy="4824536"/>
          </a:xfrm>
        </p:spPr>
        <p:txBody>
          <a:bodyPr>
            <a:normAutofit fontScale="70000" lnSpcReduction="20000"/>
          </a:bodyPr>
          <a:lstStyle/>
          <a:p>
            <a:pPr>
              <a:buNone/>
              <a:defRPr/>
            </a:pPr>
            <a:r>
              <a:rPr lang="tr-TR" sz="1600" b="1" dirty="0" smtClean="0">
                <a:solidFill>
                  <a:schemeClr val="accent1"/>
                </a:solidFill>
                <a:latin typeface="Calibri" pitchFamily="34" charset="0"/>
              </a:rPr>
              <a:t>	</a:t>
            </a:r>
            <a:r>
              <a:rPr lang="tr-TR" sz="2000" dirty="0" smtClean="0">
                <a:latin typeface="Arial" pitchFamily="34" charset="0"/>
                <a:cs typeface="Arial" pitchFamily="34" charset="0"/>
              </a:rPr>
              <a:t>	</a:t>
            </a:r>
            <a:r>
              <a:rPr lang="tr-TR" sz="2000" b="1" dirty="0" smtClean="0">
                <a:latin typeface="Arial" pitchFamily="34" charset="0"/>
                <a:cs typeface="Arial" pitchFamily="34" charset="0"/>
              </a:rPr>
              <a:t>İlimizdeki kirletici vasfı yüksek sanayi kuruluşlarının bacalarına bu </a:t>
            </a:r>
            <a:r>
              <a:rPr lang="tr-TR" sz="2000" b="1" dirty="0">
                <a:latin typeface="Arial" pitchFamily="34" charset="0"/>
                <a:cs typeface="Arial" pitchFamily="34" charset="0"/>
              </a:rPr>
              <a:t>proje </a:t>
            </a:r>
            <a:r>
              <a:rPr lang="tr-TR" sz="2000" b="1" dirty="0" smtClean="0">
                <a:latin typeface="Arial" pitchFamily="34" charset="0"/>
                <a:cs typeface="Arial" pitchFamily="34" charset="0"/>
              </a:rPr>
              <a:t>kapsamında sürekli ölçüm cihazları taktırılmıştır. </a:t>
            </a:r>
          </a:p>
          <a:p>
            <a:pPr>
              <a:buNone/>
              <a:defRPr/>
            </a:pPr>
            <a:endParaRPr lang="tr-TR" sz="1600" b="1" dirty="0">
              <a:latin typeface="Arial" pitchFamily="34" charset="0"/>
              <a:cs typeface="Arial" pitchFamily="34" charset="0"/>
            </a:endParaRPr>
          </a:p>
          <a:p>
            <a:pPr>
              <a:buNone/>
              <a:defRPr/>
            </a:pPr>
            <a:r>
              <a:rPr lang="tr-TR" sz="2000" b="1" dirty="0" smtClean="0">
                <a:latin typeface="Arial" pitchFamily="34" charset="0"/>
                <a:cs typeface="Arial" pitchFamily="34" charset="0"/>
              </a:rPr>
              <a:t>            Uygulanan bu proje sayesinde;</a:t>
            </a:r>
          </a:p>
          <a:p>
            <a:pPr>
              <a:buNone/>
              <a:defRPr/>
            </a:pPr>
            <a:endParaRPr lang="tr-TR" sz="800" b="1" dirty="0" smtClean="0">
              <a:latin typeface="Arial" pitchFamily="34" charset="0"/>
              <a:cs typeface="Arial" pitchFamily="34" charset="0"/>
            </a:endParaRPr>
          </a:p>
          <a:p>
            <a:pPr marL="720000" indent="-271463" eaLnBrk="1" fontAlgn="auto" hangingPunct="1">
              <a:spcBef>
                <a:spcPts val="600"/>
              </a:spcBef>
              <a:spcAft>
                <a:spcPts val="0"/>
              </a:spcAft>
              <a:buFont typeface="Wingdings" pitchFamily="2" charset="2"/>
              <a:buChar char="ü"/>
              <a:defRPr/>
            </a:pPr>
            <a:r>
              <a:rPr lang="tr-TR" sz="2000" b="1" dirty="0" smtClean="0">
                <a:latin typeface="Arial" pitchFamily="34" charset="0"/>
                <a:cs typeface="Arial" pitchFamily="34" charset="0"/>
              </a:rPr>
              <a:t>Sistemde bulunan fabrikaların emisyonları anlık olarak izlenmekte,</a:t>
            </a:r>
          </a:p>
          <a:p>
            <a:pPr marL="720000" indent="-271463" eaLnBrk="1" fontAlgn="auto" hangingPunct="1">
              <a:spcBef>
                <a:spcPts val="600"/>
              </a:spcBef>
              <a:spcAft>
                <a:spcPts val="0"/>
              </a:spcAft>
              <a:buFont typeface="Wingdings" pitchFamily="2" charset="2"/>
              <a:buChar char="ü"/>
              <a:defRPr/>
            </a:pPr>
            <a:r>
              <a:rPr lang="tr-TR" sz="2000" b="1" dirty="0" smtClean="0">
                <a:latin typeface="Arial" pitchFamily="34" charset="0"/>
                <a:cs typeface="Arial" pitchFamily="34" charset="0"/>
              </a:rPr>
              <a:t>Gelen veriler bilgisayarlara anlık olarak kaydedilmekte,</a:t>
            </a:r>
          </a:p>
          <a:p>
            <a:pPr marL="720000" indent="-271463" eaLnBrk="1" fontAlgn="auto" hangingPunct="1">
              <a:spcBef>
                <a:spcPts val="600"/>
              </a:spcBef>
              <a:spcAft>
                <a:spcPts val="0"/>
              </a:spcAft>
              <a:buFont typeface="Wingdings" pitchFamily="2" charset="2"/>
              <a:buChar char="ü"/>
              <a:defRPr/>
            </a:pPr>
            <a:r>
              <a:rPr lang="tr-TR" sz="2000" b="1" dirty="0" smtClean="0">
                <a:latin typeface="Arial" pitchFamily="34" charset="0"/>
                <a:cs typeface="Arial" pitchFamily="34" charset="0"/>
              </a:rPr>
              <a:t>Bu veriler günlük olarak değerlendirilmekte,</a:t>
            </a:r>
          </a:p>
          <a:p>
            <a:pPr marL="720000" indent="-271463" eaLnBrk="1" fontAlgn="auto" hangingPunct="1">
              <a:spcBef>
                <a:spcPts val="600"/>
              </a:spcBef>
              <a:spcAft>
                <a:spcPts val="0"/>
              </a:spcAft>
              <a:buFont typeface="Wingdings" pitchFamily="2" charset="2"/>
              <a:buChar char="ü"/>
              <a:defRPr/>
            </a:pPr>
            <a:r>
              <a:rPr lang="tr-TR" sz="2000" b="1" dirty="0" smtClean="0">
                <a:latin typeface="Arial" pitchFamily="34" charset="0"/>
                <a:cs typeface="Arial" pitchFamily="34" charset="0"/>
              </a:rPr>
              <a:t>Şikayete gerek kalmadan 24 saat gözlem yapılabilmekte,</a:t>
            </a:r>
          </a:p>
          <a:p>
            <a:pPr marL="720000" indent="-271463" eaLnBrk="1" fontAlgn="auto" hangingPunct="1">
              <a:spcBef>
                <a:spcPts val="600"/>
              </a:spcBef>
              <a:spcAft>
                <a:spcPts val="0"/>
              </a:spcAft>
              <a:buFont typeface="Wingdings" pitchFamily="2" charset="2"/>
              <a:buChar char="ü"/>
              <a:defRPr/>
            </a:pPr>
            <a:r>
              <a:rPr lang="tr-TR" sz="2000" b="1" dirty="0" smtClean="0">
                <a:latin typeface="Arial" pitchFamily="34" charset="0"/>
                <a:cs typeface="Arial" pitchFamily="34" charset="0"/>
              </a:rPr>
              <a:t>Personel, zaman, araç ve akaryakıt tasarrufu sağlanmakta,</a:t>
            </a:r>
          </a:p>
          <a:p>
            <a:pPr marL="720000" indent="-271463" eaLnBrk="1" fontAlgn="auto" hangingPunct="1">
              <a:spcBef>
                <a:spcPts val="600"/>
              </a:spcBef>
              <a:spcAft>
                <a:spcPts val="0"/>
              </a:spcAft>
              <a:buFont typeface="Wingdings" pitchFamily="2" charset="2"/>
              <a:buChar char="ü"/>
              <a:defRPr/>
            </a:pPr>
            <a:r>
              <a:rPr lang="tr-TR" sz="2000" b="1" dirty="0" smtClean="0">
                <a:latin typeface="Arial" pitchFamily="34" charset="0"/>
                <a:cs typeface="Arial" pitchFamily="34" charset="0"/>
              </a:rPr>
              <a:t>Kayıt altına alınan veriler kullanılarak kısa ve uzun vadeli eylem planları hazırlanabilmektedir.</a:t>
            </a:r>
          </a:p>
          <a:p>
            <a:pPr marL="720000" indent="-271463" eaLnBrk="1" fontAlgn="auto" hangingPunct="1">
              <a:spcBef>
                <a:spcPts val="600"/>
              </a:spcBef>
              <a:spcAft>
                <a:spcPts val="0"/>
              </a:spcAft>
              <a:buNone/>
              <a:defRPr/>
            </a:pPr>
            <a:r>
              <a:rPr lang="tr-TR" sz="2000" b="1" dirty="0" smtClean="0">
                <a:latin typeface="Arial" pitchFamily="34" charset="0"/>
                <a:cs typeface="Arial" pitchFamily="34" charset="0"/>
              </a:rPr>
              <a:t> </a:t>
            </a:r>
          </a:p>
          <a:p>
            <a:pPr marL="360000" indent="-271463" eaLnBrk="1" fontAlgn="auto" hangingPunct="1">
              <a:spcBef>
                <a:spcPts val="600"/>
              </a:spcBef>
              <a:spcAft>
                <a:spcPts val="0"/>
              </a:spcAft>
              <a:buNone/>
              <a:defRPr/>
            </a:pPr>
            <a:r>
              <a:rPr lang="tr-TR" sz="2000" b="1" dirty="0" smtClean="0">
                <a:solidFill>
                  <a:srgbClr val="E60000"/>
                </a:solidFill>
                <a:latin typeface="Arial" pitchFamily="34" charset="0"/>
                <a:cs typeface="Arial" pitchFamily="34" charset="0"/>
              </a:rPr>
              <a:t>        </a:t>
            </a:r>
            <a:r>
              <a:rPr lang="tr-TR" sz="2000" b="1" dirty="0" smtClean="0">
                <a:latin typeface="Arial" pitchFamily="34" charset="0"/>
                <a:cs typeface="Arial" pitchFamily="34" charset="0"/>
              </a:rPr>
              <a:t>Türkiye’de </a:t>
            </a:r>
            <a:r>
              <a:rPr lang="tr-TR" sz="2000" b="1" dirty="0">
                <a:latin typeface="Arial" pitchFamily="34" charset="0"/>
                <a:cs typeface="Arial" pitchFamily="34" charset="0"/>
              </a:rPr>
              <a:t>ilk defa ilimizde uygulamaya </a:t>
            </a:r>
            <a:r>
              <a:rPr lang="tr-TR" sz="2000" b="1" dirty="0" smtClean="0">
                <a:latin typeface="Arial" pitchFamily="34" charset="0"/>
                <a:cs typeface="Arial" pitchFamily="34" charset="0"/>
              </a:rPr>
              <a:t>konulan bu proje kapsamında</a:t>
            </a:r>
          </a:p>
          <a:p>
            <a:pPr marL="360000" indent="-271463" eaLnBrk="1" fontAlgn="auto" hangingPunct="1">
              <a:spcBef>
                <a:spcPts val="600"/>
              </a:spcBef>
              <a:spcAft>
                <a:spcPts val="0"/>
              </a:spcAft>
              <a:buNone/>
              <a:defRPr/>
            </a:pPr>
            <a:r>
              <a:rPr lang="tr-TR" sz="2000" b="1" dirty="0" smtClean="0">
                <a:solidFill>
                  <a:srgbClr val="FF0000"/>
                </a:solidFill>
                <a:latin typeface="Arial" pitchFamily="34" charset="0"/>
                <a:cs typeface="Arial" pitchFamily="34" charset="0"/>
              </a:rPr>
              <a:t>31 tesis 94 baca </a:t>
            </a:r>
            <a:r>
              <a:rPr lang="tr-TR" sz="2100" b="1" dirty="0">
                <a:latin typeface="Arial" pitchFamily="34" charset="0"/>
                <a:cs typeface="Arial" pitchFamily="34" charset="0"/>
              </a:rPr>
              <a:t>izlenmektedir.</a:t>
            </a:r>
          </a:p>
          <a:p>
            <a:pPr marL="714375" indent="0" eaLnBrk="1" fontAlgn="auto" hangingPunct="1">
              <a:spcAft>
                <a:spcPts val="0"/>
              </a:spcAft>
              <a:buNone/>
              <a:defRPr/>
            </a:pPr>
            <a:endParaRPr lang="tr-TR" sz="2000" b="1" dirty="0" smtClean="0">
              <a:latin typeface="Arial" pitchFamily="34" charset="0"/>
              <a:cs typeface="Arial" pitchFamily="34" charset="0"/>
            </a:endParaRPr>
          </a:p>
        </p:txBody>
      </p:sp>
      <p:sp>
        <p:nvSpPr>
          <p:cNvPr id="3" name="2 Slayt Numarası Yer Tutucusu"/>
          <p:cNvSpPr>
            <a:spLocks noGrp="1"/>
          </p:cNvSpPr>
          <p:nvPr>
            <p:ph type="sldNum" sz="quarter" idx="12"/>
          </p:nvPr>
        </p:nvSpPr>
        <p:spPr/>
        <p:txBody>
          <a:bodyPr/>
          <a:lstStyle/>
          <a:p>
            <a:pPr>
              <a:defRPr/>
            </a:pPr>
            <a:fld id="{B7C485FD-EFE0-4593-80FD-CF07B9260505}" type="slidenum">
              <a:rPr lang="tr-TR"/>
              <a:pPr>
                <a:defRPr/>
              </a:pPr>
              <a:t>10</a:t>
            </a:fld>
            <a:endParaRPr lang="tr-TR"/>
          </a:p>
        </p:txBody>
      </p:sp>
      <p:sp>
        <p:nvSpPr>
          <p:cNvPr id="6" name="Rectangle 4"/>
          <p:cNvSpPr>
            <a:spLocks noChangeArrowheads="1"/>
          </p:cNvSpPr>
          <p:nvPr/>
        </p:nvSpPr>
        <p:spPr bwMode="auto">
          <a:xfrm>
            <a:off x="0" y="-68034"/>
            <a:ext cx="9144000" cy="839206"/>
          </a:xfrm>
          <a:prstGeom prst="rect">
            <a:avLst/>
          </a:prstGeom>
          <a:solidFill>
            <a:schemeClr val="bg1"/>
          </a:solidFill>
          <a:ln w="9525">
            <a:noFill/>
            <a:miter lim="800000"/>
            <a:headEnd/>
            <a:tailEnd/>
          </a:ln>
          <a:effectLst/>
        </p:spPr>
        <p:txBody>
          <a:bodyPr wrap="square" lIns="99569" tIns="49785" rIns="99569" bIns="49785" anchor="ctr">
            <a:spAutoFit/>
          </a:bodyPr>
          <a:lstStyle/>
          <a:p>
            <a:pPr algn="ctr" defTabSz="995363"/>
            <a:r>
              <a:rPr lang="tr-TR" sz="2400" dirty="0" smtClean="0">
                <a:solidFill>
                  <a:srgbClr val="000000"/>
                </a:solidFill>
                <a:latin typeface="Arial Black" pitchFamily="34" charset="0"/>
              </a:rPr>
              <a:t>SÜREKLİ (ON-LİNE) BACA GAZI                         İZLEME SİSTEMİ PROJESİ</a:t>
            </a:r>
            <a:endParaRPr lang="tr-TR" sz="2400" dirty="0">
              <a:solidFill>
                <a:srgbClr val="000000"/>
              </a:solidFill>
              <a:latin typeface="Arial Black" pitchFamily="34" charset="0"/>
            </a:endParaRPr>
          </a:p>
        </p:txBody>
      </p:sp>
      <p:pic>
        <p:nvPicPr>
          <p:cNvPr id="357378" name="Picture 2" descr="\\Il41sccm\izin_denetim_sube_mudurlugu\İZİN VE DENETİM DOSYASI\HAVA\hava 1\2-SÜREKLİ ÖLÇÜM PROJESİ\TÜPRAŞ RESİM\DSC000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772051"/>
            <a:ext cx="3737428" cy="5301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5595" y="116632"/>
            <a:ext cx="9144000" cy="692696"/>
          </a:xfrm>
        </p:spPr>
        <p:txBody>
          <a:bodyPr>
            <a:normAutofit/>
          </a:bodyPr>
          <a:lstStyle/>
          <a:p>
            <a:r>
              <a:rPr lang="tr-TR" sz="2400" b="1" dirty="0" smtClean="0"/>
              <a:t>KİMYASAL DEPOLAMALAR GENELGESİ</a:t>
            </a:r>
            <a:endParaRPr lang="tr-TR" sz="2400" dirty="0"/>
          </a:p>
        </p:txBody>
      </p:sp>
      <p:sp>
        <p:nvSpPr>
          <p:cNvPr id="9" name="8 Slayt Numarası Yer Tutucusu"/>
          <p:cNvSpPr>
            <a:spLocks noGrp="1"/>
          </p:cNvSpPr>
          <p:nvPr>
            <p:ph type="sldNum" sz="quarter" idx="12"/>
          </p:nvPr>
        </p:nvSpPr>
        <p:spPr/>
        <p:txBody>
          <a:bodyPr/>
          <a:lstStyle/>
          <a:p>
            <a:pPr>
              <a:defRPr/>
            </a:pPr>
            <a:fld id="{133CEBA4-7389-49D5-A364-770986E0326E}" type="slidenum">
              <a:rPr lang="tr-TR"/>
              <a:pPr>
                <a:defRPr/>
              </a:pPr>
              <a:t>11</a:t>
            </a:fld>
            <a:endParaRPr lang="tr-TR"/>
          </a:p>
        </p:txBody>
      </p:sp>
      <p:sp>
        <p:nvSpPr>
          <p:cNvPr id="37892" name="4 Metin kutusu"/>
          <p:cNvSpPr txBox="1">
            <a:spLocks noChangeArrowheads="1"/>
          </p:cNvSpPr>
          <p:nvPr/>
        </p:nvSpPr>
        <p:spPr bwMode="auto">
          <a:xfrm>
            <a:off x="27789" y="1196752"/>
            <a:ext cx="3968148" cy="3477875"/>
          </a:xfrm>
          <a:prstGeom prst="rect">
            <a:avLst/>
          </a:prstGeom>
          <a:noFill/>
          <a:ln w="9525">
            <a:noFill/>
            <a:miter lim="800000"/>
            <a:headEnd/>
            <a:tailEnd/>
          </a:ln>
        </p:spPr>
        <p:txBody>
          <a:bodyPr wrap="square">
            <a:spAutoFit/>
          </a:bodyPr>
          <a:lstStyle/>
          <a:p>
            <a:pPr algn="just"/>
            <a:r>
              <a:rPr lang="tr-TR" sz="2000" b="1" dirty="0"/>
              <a:t>İlimizde faaliyet gösteren tüm kimyasal depolama ve kara tanker dolum tesislerinde her türlü </a:t>
            </a:r>
            <a:r>
              <a:rPr lang="tr-TR" sz="2000" b="1" dirty="0" err="1"/>
              <a:t>akrilat</a:t>
            </a:r>
            <a:r>
              <a:rPr lang="tr-TR" sz="2000" b="1" dirty="0"/>
              <a:t> dolum işlemlerinin kapalı sistemle dipten dolum uygulamasına geçirilmesi için gerekli çalışmalar yapılmıştır. Şu an itibariyle her türlü </a:t>
            </a:r>
            <a:r>
              <a:rPr lang="tr-TR" sz="2000" b="1" dirty="0" err="1"/>
              <a:t>akrilat</a:t>
            </a:r>
            <a:r>
              <a:rPr lang="tr-TR" sz="2000" b="1" dirty="0"/>
              <a:t> </a:t>
            </a:r>
            <a:r>
              <a:rPr lang="tr-TR" sz="2000" b="1" dirty="0" err="1"/>
              <a:t>dolumları</a:t>
            </a:r>
            <a:r>
              <a:rPr lang="tr-TR" sz="2000" b="1" dirty="0"/>
              <a:t> sadece kapalı sistem dipten dolum şeklinde </a:t>
            </a:r>
            <a:r>
              <a:rPr lang="tr-TR" sz="2000" b="1" dirty="0" smtClean="0"/>
              <a:t>yapılmaktadır.</a:t>
            </a:r>
            <a:endParaRPr lang="tr-TR" sz="2000" dirty="0"/>
          </a:p>
        </p:txBody>
      </p:sp>
      <p:pic>
        <p:nvPicPr>
          <p:cNvPr id="6" name="Picture 2"/>
          <p:cNvPicPr/>
          <p:nvPr/>
        </p:nvPicPr>
        <p:blipFill>
          <a:blip r:embed="rId2" cstate="print"/>
          <a:srcRect/>
          <a:stretch>
            <a:fillRect/>
          </a:stretch>
        </p:blipFill>
        <p:spPr bwMode="auto">
          <a:xfrm>
            <a:off x="3995936" y="1038855"/>
            <a:ext cx="4935229" cy="5126449"/>
          </a:xfrm>
          <a:prstGeom prst="rect">
            <a:avLst/>
          </a:prstGeom>
          <a:noFill/>
          <a:ln w="57150">
            <a:solidFill>
              <a:srgbClr val="000000"/>
            </a:solidFill>
            <a:miter lim="800000"/>
            <a:headEnd/>
            <a:tailEnd/>
          </a:ln>
        </p:spPr>
      </p:pic>
    </p:spTree>
    <p:extLst>
      <p:ext uri="{BB962C8B-B14F-4D97-AF65-F5344CB8AC3E}">
        <p14:creationId xmlns:p14="http://schemas.microsoft.com/office/powerpoint/2010/main" val="2451267575"/>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5595" y="116632"/>
            <a:ext cx="9144000" cy="692696"/>
          </a:xfrm>
        </p:spPr>
        <p:txBody>
          <a:bodyPr>
            <a:normAutofit fontScale="90000"/>
          </a:bodyPr>
          <a:lstStyle/>
          <a:p>
            <a:pPr fontAlgn="auto">
              <a:spcAft>
                <a:spcPts val="0"/>
              </a:spcAft>
              <a:defRPr/>
            </a:pPr>
            <a:r>
              <a:rPr lang="tr-TR" sz="2400" b="1" dirty="0" smtClean="0">
                <a:latin typeface="Arial" pitchFamily="34" charset="0"/>
                <a:cs typeface="Arial" pitchFamily="34" charset="0"/>
              </a:rPr>
              <a:t>KÖMÜRCÜLER İHTİSAS ORGANİZE SANAYİ BÖLGESİ VE FİRMALAR TALİMATI</a:t>
            </a:r>
            <a:endParaRPr lang="tr-TR" sz="2400" dirty="0">
              <a:latin typeface="Arial Black" pitchFamily="34" charset="0"/>
              <a:cs typeface="Calibri" pitchFamily="34" charset="0"/>
            </a:endParaRPr>
          </a:p>
        </p:txBody>
      </p:sp>
      <p:sp>
        <p:nvSpPr>
          <p:cNvPr id="9" name="8 Slayt Numarası Yer Tutucusu"/>
          <p:cNvSpPr>
            <a:spLocks noGrp="1"/>
          </p:cNvSpPr>
          <p:nvPr>
            <p:ph type="sldNum" sz="quarter" idx="12"/>
          </p:nvPr>
        </p:nvSpPr>
        <p:spPr/>
        <p:txBody>
          <a:bodyPr/>
          <a:lstStyle/>
          <a:p>
            <a:pPr>
              <a:defRPr/>
            </a:pPr>
            <a:fld id="{133CEBA4-7389-49D5-A364-770986E0326E}" type="slidenum">
              <a:rPr lang="tr-TR"/>
              <a:pPr>
                <a:defRPr/>
              </a:pPr>
              <a:t>12</a:t>
            </a:fld>
            <a:endParaRPr lang="tr-TR"/>
          </a:p>
        </p:txBody>
      </p:sp>
      <p:sp>
        <p:nvSpPr>
          <p:cNvPr id="37892" name="4 Metin kutusu"/>
          <p:cNvSpPr txBox="1">
            <a:spLocks noChangeArrowheads="1"/>
          </p:cNvSpPr>
          <p:nvPr/>
        </p:nvSpPr>
        <p:spPr bwMode="auto">
          <a:xfrm>
            <a:off x="306504" y="1231656"/>
            <a:ext cx="4693898" cy="6006773"/>
          </a:xfrm>
          <a:prstGeom prst="rect">
            <a:avLst/>
          </a:prstGeom>
          <a:noFill/>
          <a:ln w="9525">
            <a:noFill/>
            <a:miter lim="800000"/>
            <a:headEnd/>
            <a:tailEnd/>
          </a:ln>
        </p:spPr>
        <p:txBody>
          <a:bodyPr wrap="square">
            <a:spAutoFit/>
          </a:bodyPr>
          <a:lstStyle/>
          <a:p>
            <a:pPr algn="just"/>
            <a:r>
              <a:rPr lang="tr-TR" sz="1600" b="1" dirty="0"/>
              <a:t>Şehir içinde dağınık bir şekilde konumlanmış olmaları ve yoğun tozumaya sebebiyet vermeleri nedeniyle Kömür Depolama Tesisleri ilimizde ciddi rahatsızlıklara yol açmaktaydılar. Kocaeli İli sınırlarında faaliyet gösteren tüm kömür depolama ve eleme tesislerinin Kömürcüler OSB’ye taşınması   </a:t>
            </a:r>
            <a:r>
              <a:rPr lang="tr-TR" sz="1600" b="1" dirty="0" err="1" smtClean="0"/>
              <a:t>saglanmış</a:t>
            </a:r>
            <a:r>
              <a:rPr lang="tr-TR" sz="1600" b="1" dirty="0" smtClean="0"/>
              <a:t> </a:t>
            </a:r>
            <a:r>
              <a:rPr lang="tr-TR" sz="1600" b="1" dirty="0"/>
              <a:t>ve tesislerin alacakları önlemler belirlenmiştir</a:t>
            </a:r>
            <a:r>
              <a:rPr lang="tr-TR" sz="1600" b="1" dirty="0" smtClean="0"/>
              <a:t>.</a:t>
            </a:r>
          </a:p>
          <a:p>
            <a:pPr algn="just"/>
            <a:endParaRPr lang="tr-TR" sz="1600" b="1" dirty="0">
              <a:latin typeface="Arial" pitchFamily="34" charset="0"/>
              <a:cs typeface="Arial" pitchFamily="34" charset="0"/>
            </a:endParaRPr>
          </a:p>
          <a:p>
            <a:pPr lvl="0" algn="just">
              <a:buFont typeface="Symbol"/>
              <a:buChar char=""/>
            </a:pPr>
            <a:r>
              <a:rPr lang="tr-TR" sz="1600" b="1" dirty="0"/>
              <a:t>Tesislerde meteorolojik verilerin ve hava kalitesi  toz ölçümlerinin yapılarak, kayıt altına alınması </a:t>
            </a:r>
          </a:p>
          <a:p>
            <a:pPr lvl="0" algn="just">
              <a:buFont typeface="Symbol"/>
              <a:buChar char=""/>
            </a:pPr>
            <a:r>
              <a:rPr lang="tr-TR" sz="1600" b="1" dirty="0"/>
              <a:t>OSB </a:t>
            </a:r>
            <a:r>
              <a:rPr lang="tr-TR" sz="1600" b="1" dirty="0" err="1"/>
              <a:t>nin</a:t>
            </a:r>
            <a:r>
              <a:rPr lang="tr-TR" sz="1600" b="1" dirty="0"/>
              <a:t> tüm alanının göreceği kamera sisteminin kurulması</a:t>
            </a:r>
          </a:p>
          <a:p>
            <a:pPr lvl="0" algn="just">
              <a:buFont typeface="Symbol"/>
              <a:buChar char=""/>
            </a:pPr>
            <a:r>
              <a:rPr lang="tr-TR" sz="1600" b="1" dirty="0"/>
              <a:t>Kamera görüntülerinin takibine bağlı olarak sulama sistemlerinin otomatik çalıştırılmasını sağlayan sistemlerin kurulması </a:t>
            </a:r>
          </a:p>
          <a:p>
            <a:pPr lvl="0" algn="just">
              <a:spcAft>
                <a:spcPts val="1000"/>
              </a:spcAft>
              <a:buFont typeface="Symbol"/>
              <a:buChar char=""/>
            </a:pPr>
            <a:r>
              <a:rPr lang="tr-TR" sz="1600" b="1" dirty="0"/>
              <a:t>Tozumanın önlenmesine yönelik olarak tüm depolama alanları ve yolları kapsayacak şekilde bir karma sulama sisteminin oluşturulması hususları ortaya konmuştur. </a:t>
            </a:r>
          </a:p>
          <a:p>
            <a:pPr algn="just"/>
            <a:endParaRPr lang="tr-TR" sz="2000" b="1" dirty="0">
              <a:latin typeface="Arial" pitchFamily="34" charset="0"/>
              <a:cs typeface="Arial" pitchFamily="34" charset="0"/>
            </a:endParaRPr>
          </a:p>
          <a:p>
            <a:pPr algn="just"/>
            <a:endParaRPr lang="tr-TR" sz="2000" b="1" dirty="0" smtClean="0">
              <a:latin typeface="Arial" pitchFamily="34" charset="0"/>
              <a:cs typeface="Arial" pitchFamily="34" charset="0"/>
            </a:endParaRPr>
          </a:p>
        </p:txBody>
      </p:sp>
      <p:pic>
        <p:nvPicPr>
          <p:cNvPr id="6" name="5 Resim" descr="SENNEBOGEN_835_M_Murmansk"/>
          <p:cNvPicPr/>
          <p:nvPr/>
        </p:nvPicPr>
        <p:blipFill>
          <a:blip r:embed="rId2" cstate="print"/>
          <a:srcRect/>
          <a:stretch>
            <a:fillRect/>
          </a:stretch>
        </p:blipFill>
        <p:spPr bwMode="auto">
          <a:xfrm>
            <a:off x="5000402" y="1268760"/>
            <a:ext cx="3889128" cy="2520280"/>
          </a:xfrm>
          <a:prstGeom prst="rect">
            <a:avLst/>
          </a:prstGeom>
          <a:ln>
            <a:noFill/>
          </a:ln>
          <a:effectLst>
            <a:outerShdw blurRad="292100" dist="139700" dir="2700000" algn="tl" rotWithShape="0">
              <a:srgbClr val="333333">
                <a:alpha val="65000"/>
              </a:srgbClr>
            </a:outerShdw>
          </a:effectLst>
        </p:spPr>
      </p:pic>
      <p:pic>
        <p:nvPicPr>
          <p:cNvPr id="7" name="6 Resim" descr="coal-barge"/>
          <p:cNvPicPr/>
          <p:nvPr/>
        </p:nvPicPr>
        <p:blipFill>
          <a:blip r:embed="rId3" cstate="print"/>
          <a:srcRect/>
          <a:stretch>
            <a:fillRect/>
          </a:stretch>
        </p:blipFill>
        <p:spPr bwMode="auto">
          <a:xfrm>
            <a:off x="5004047" y="4005064"/>
            <a:ext cx="3960441" cy="25922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040" y="131809"/>
            <a:ext cx="8806431" cy="1081383"/>
          </a:xfrm>
        </p:spPr>
        <p:txBody>
          <a:bodyPr>
            <a:noAutofit/>
          </a:bodyPr>
          <a:lstStyle/>
          <a:p>
            <a:pPr marL="540000" indent="-342900" eaLnBrk="1" hangingPunct="1">
              <a:defRPr/>
            </a:pPr>
            <a:r>
              <a:rPr lang="tr-TR" sz="2400" b="1" dirty="0" smtClean="0">
                <a:latin typeface="Arial Black" pitchFamily="34" charset="0"/>
                <a:cs typeface="Arial" pitchFamily="34" charset="0"/>
              </a:rPr>
              <a:t>ALO 181</a:t>
            </a:r>
          </a:p>
        </p:txBody>
      </p:sp>
      <p:sp>
        <p:nvSpPr>
          <p:cNvPr id="3" name="Slide Number Placeholder 2"/>
          <p:cNvSpPr>
            <a:spLocks noGrp="1"/>
          </p:cNvSpPr>
          <p:nvPr>
            <p:ph type="sldNum" sz="quarter" idx="12"/>
          </p:nvPr>
        </p:nvSpPr>
        <p:spPr/>
        <p:txBody>
          <a:bodyPr/>
          <a:lstStyle/>
          <a:p>
            <a:pPr>
              <a:defRPr/>
            </a:pPr>
            <a:fld id="{9824CF6E-6B1B-4527-9856-F2288BC0CC8B}" type="slidenum">
              <a:rPr lang="tr-TR"/>
              <a:pPr>
                <a:defRPr/>
              </a:pPr>
              <a:t>13</a:t>
            </a:fld>
            <a:endParaRPr lang="tr-TR"/>
          </a:p>
        </p:txBody>
      </p:sp>
      <p:sp>
        <p:nvSpPr>
          <p:cNvPr id="40965" name="TextBox 5"/>
          <p:cNvSpPr txBox="1">
            <a:spLocks noChangeArrowheads="1"/>
          </p:cNvSpPr>
          <p:nvPr/>
        </p:nvSpPr>
        <p:spPr bwMode="auto">
          <a:xfrm>
            <a:off x="395536" y="1124744"/>
            <a:ext cx="8496944" cy="4500719"/>
          </a:xfrm>
          <a:prstGeom prst="rect">
            <a:avLst/>
          </a:prstGeom>
          <a:noFill/>
          <a:ln w="9525">
            <a:noFill/>
            <a:miter lim="800000"/>
            <a:headEnd/>
            <a:tailEnd/>
          </a:ln>
        </p:spPr>
        <p:txBody>
          <a:bodyPr wrap="square">
            <a:spAutoFit/>
          </a:bodyPr>
          <a:lstStyle/>
          <a:p>
            <a:pPr algn="just"/>
            <a:r>
              <a:rPr lang="tr-TR" sz="2400" dirty="0"/>
              <a:t>Valiliğimiz ALO 181 ÇEVRE ihbar hattının 1992 yılında kurulmasından bu yana çevre ile ilgili  (kanalizasyon, su kirliliği, deniz kirliliği, </a:t>
            </a:r>
            <a:r>
              <a:rPr lang="tr-TR" sz="2400" dirty="0" err="1"/>
              <a:t>imisyon</a:t>
            </a:r>
            <a:r>
              <a:rPr lang="tr-TR" sz="2400" dirty="0"/>
              <a:t>, koku, gürültü, ağaç kesimi, çöp, kaçak kömür vb. konularda) şikayet ve  ihbarlar değerlendirmeye alınmış ve gerekli yasal ve idari işlemler uygulanmıştır</a:t>
            </a:r>
            <a:r>
              <a:rPr lang="tr-TR" sz="2400" dirty="0" smtClean="0"/>
              <a:t>.</a:t>
            </a:r>
          </a:p>
          <a:p>
            <a:pPr algn="just"/>
            <a:endParaRPr lang="tr-TR" sz="2400" dirty="0"/>
          </a:p>
          <a:p>
            <a:pPr algn="just">
              <a:lnSpc>
                <a:spcPct val="115000"/>
              </a:lnSpc>
              <a:spcAft>
                <a:spcPts val="1000"/>
              </a:spcAft>
            </a:pPr>
            <a:r>
              <a:rPr lang="tr-TR" sz="2400" b="1" dirty="0"/>
              <a:t>Türkiye’de aktif olarak sadece ilimizde uygulanmıştır. </a:t>
            </a:r>
            <a:r>
              <a:rPr lang="tr-TR" sz="2400" b="1" dirty="0" smtClean="0"/>
              <a:t>01.01.2013 </a:t>
            </a:r>
            <a:r>
              <a:rPr lang="tr-TR" sz="2400" b="1" dirty="0"/>
              <a:t>tarihi itibariyle tüm Türkiye’ye yaygınlaştırılmıştır. </a:t>
            </a:r>
          </a:p>
          <a:p>
            <a:pPr marL="457200">
              <a:lnSpc>
                <a:spcPct val="115000"/>
              </a:lnSpc>
              <a:spcAft>
                <a:spcPts val="1000"/>
              </a:spcAft>
            </a:pPr>
            <a:r>
              <a:rPr lang="tr-TR" sz="2000" b="1" dirty="0">
                <a:latin typeface="Times New Roman"/>
                <a:ea typeface="Calibri"/>
                <a:cs typeface="Times New Roman"/>
              </a:rPr>
              <a:t> </a:t>
            </a:r>
            <a:endParaRPr lang="tr-TR" sz="2000" dirty="0">
              <a:latin typeface="Calibri"/>
              <a:ea typeface="Calibri"/>
              <a:cs typeface="Times New Roman"/>
            </a:endParaRPr>
          </a:p>
          <a:p>
            <a:pPr algn="just"/>
            <a:endParaRPr lang="tr-TR" sz="2000" dirty="0">
              <a:latin typeface="Arial" pitchFamily="34" charset="0"/>
              <a:cs typeface="Arial" pitchFamily="34" charset="0"/>
            </a:endParaRPr>
          </a:p>
        </p:txBody>
      </p:sp>
    </p:spTree>
    <p:extLst>
      <p:ext uri="{BB962C8B-B14F-4D97-AF65-F5344CB8AC3E}">
        <p14:creationId xmlns:p14="http://schemas.microsoft.com/office/powerpoint/2010/main" val="1849793148"/>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0" y="92621"/>
            <a:ext cx="9144000" cy="600075"/>
          </a:xfrm>
        </p:spPr>
        <p:txBody>
          <a:bodyPr vert="horz" wrap="square" lIns="91440" tIns="45720" rIns="91440" bIns="45720" numCol="1" anchorCtr="0" compatLnSpc="1">
            <a:prstTxWarp prst="textNoShape">
              <a:avLst/>
            </a:prstTxWarp>
            <a:normAutofit/>
          </a:bodyPr>
          <a:lstStyle/>
          <a:p>
            <a:r>
              <a:rPr lang="tr-TR" sz="2400" b="1" dirty="0" smtClean="0">
                <a:latin typeface="Arial Black" pitchFamily="34" charset="0"/>
                <a:cs typeface="Arial" pitchFamily="34" charset="0"/>
              </a:rPr>
              <a:t>MOBİL VE SABİT HAVA KALİTESİ ÖLÇÜM İSTASYONU</a:t>
            </a:r>
          </a:p>
        </p:txBody>
      </p:sp>
      <p:sp>
        <p:nvSpPr>
          <p:cNvPr id="14" name="13 Slayt Numarası Yer Tutucusu"/>
          <p:cNvSpPr>
            <a:spLocks noGrp="1"/>
          </p:cNvSpPr>
          <p:nvPr>
            <p:ph type="sldNum" sz="quarter" idx="12"/>
          </p:nvPr>
        </p:nvSpPr>
        <p:spPr/>
        <p:txBody>
          <a:bodyPr/>
          <a:lstStyle/>
          <a:p>
            <a:pPr>
              <a:defRPr/>
            </a:pPr>
            <a:fld id="{D04FCA94-AF10-493F-9D03-2C10B15993B2}" type="slidenum">
              <a:rPr lang="tr-TR"/>
              <a:pPr>
                <a:defRPr/>
              </a:pPr>
              <a:t>14</a:t>
            </a:fld>
            <a:endParaRPr lang="tr-TR" dirty="0"/>
          </a:p>
        </p:txBody>
      </p:sp>
      <p:sp>
        <p:nvSpPr>
          <p:cNvPr id="29700" name="4 Metin kutusu"/>
          <p:cNvSpPr txBox="1">
            <a:spLocks noChangeArrowheads="1"/>
          </p:cNvSpPr>
          <p:nvPr/>
        </p:nvSpPr>
        <p:spPr bwMode="auto">
          <a:xfrm>
            <a:off x="0" y="548680"/>
            <a:ext cx="9144000" cy="923330"/>
          </a:xfrm>
          <a:prstGeom prst="rect">
            <a:avLst/>
          </a:prstGeom>
          <a:noFill/>
          <a:ln w="9525">
            <a:noFill/>
            <a:miter lim="800000"/>
            <a:headEnd/>
            <a:tailEnd/>
          </a:ln>
        </p:spPr>
        <p:txBody>
          <a:bodyPr wrap="square">
            <a:spAutoFit/>
          </a:bodyPr>
          <a:lstStyle/>
          <a:p>
            <a:r>
              <a:rPr lang="tr-TR" dirty="0" smtClean="0">
                <a:latin typeface="Arial" pitchFamily="34" charset="0"/>
                <a:cs typeface="Arial" pitchFamily="34" charset="0"/>
              </a:rPr>
              <a:t>Bakanlığımızca ilimizdeki hava </a:t>
            </a:r>
            <a:r>
              <a:rPr lang="tr-TR" dirty="0">
                <a:latin typeface="Arial" pitchFamily="34" charset="0"/>
                <a:cs typeface="Arial" pitchFamily="34" charset="0"/>
              </a:rPr>
              <a:t>kirliğinin takibi ve denetimi amacıyla sabit ve </a:t>
            </a:r>
            <a:r>
              <a:rPr lang="tr-TR" dirty="0" smtClean="0">
                <a:latin typeface="Arial" pitchFamily="34" charset="0"/>
                <a:cs typeface="Arial" pitchFamily="34" charset="0"/>
              </a:rPr>
              <a:t>mobil (gezici) </a:t>
            </a:r>
            <a:r>
              <a:rPr lang="tr-TR" dirty="0">
                <a:latin typeface="Arial" pitchFamily="34" charset="0"/>
                <a:cs typeface="Arial" pitchFamily="34" charset="0"/>
              </a:rPr>
              <a:t>hava ölçüm istasyonları </a:t>
            </a:r>
            <a:r>
              <a:rPr lang="tr-TR" dirty="0" smtClean="0">
                <a:latin typeface="Arial" pitchFamily="34" charset="0"/>
                <a:cs typeface="Arial" pitchFamily="34" charset="0"/>
              </a:rPr>
              <a:t>kurulmuştur. Toplam 9 adet sabit istasyon ve 1 adet seyyar ölçüm istasyonu </a:t>
            </a:r>
            <a:endParaRPr lang="tr-TR" dirty="0">
              <a:latin typeface="Arial" pitchFamily="34" charset="0"/>
              <a:cs typeface="Arial" pitchFamily="34" charset="0"/>
            </a:endParaRPr>
          </a:p>
        </p:txBody>
      </p:sp>
      <p:graphicFrame>
        <p:nvGraphicFramePr>
          <p:cNvPr id="7" name="6 Tablo"/>
          <p:cNvGraphicFramePr>
            <a:graphicFrameLocks noGrp="1"/>
          </p:cNvGraphicFramePr>
          <p:nvPr>
            <p:extLst>
              <p:ext uri="{D42A27DB-BD31-4B8C-83A1-F6EECF244321}">
                <p14:modId xmlns:p14="http://schemas.microsoft.com/office/powerpoint/2010/main" val="3613825291"/>
              </p:ext>
            </p:extLst>
          </p:nvPr>
        </p:nvGraphicFramePr>
        <p:xfrm>
          <a:off x="107503" y="1455750"/>
          <a:ext cx="3888432" cy="2724060"/>
        </p:xfrm>
        <a:graphic>
          <a:graphicData uri="http://schemas.openxmlformats.org/drawingml/2006/table">
            <a:tbl>
              <a:tblPr firstRow="1" bandRow="1">
                <a:tableStyleId>{5C22544A-7EE6-4342-B048-85BDC9FD1C3A}</a:tableStyleId>
              </a:tblPr>
              <a:tblGrid>
                <a:gridCol w="1368153"/>
                <a:gridCol w="720080"/>
                <a:gridCol w="792087"/>
                <a:gridCol w="1008112"/>
              </a:tblGrid>
              <a:tr h="317066">
                <a:tc gridSpan="4">
                  <a:txBody>
                    <a:bodyPr/>
                    <a:lstStyle/>
                    <a:p>
                      <a:pPr algn="ctr"/>
                      <a:r>
                        <a:rPr lang="tr-TR" sz="1400" dirty="0" smtClean="0">
                          <a:latin typeface="Arial" pitchFamily="34" charset="0"/>
                          <a:cs typeface="Arial" pitchFamily="34" charset="0"/>
                        </a:rPr>
                        <a:t>Sabit /Seyyar  Ölçüm</a:t>
                      </a:r>
                      <a:r>
                        <a:rPr lang="tr-TR" sz="1400" baseline="0" dirty="0" smtClean="0">
                          <a:latin typeface="Arial" pitchFamily="34" charset="0"/>
                          <a:cs typeface="Arial" pitchFamily="34" charset="0"/>
                        </a:rPr>
                        <a:t> </a:t>
                      </a:r>
                      <a:r>
                        <a:rPr lang="tr-TR" sz="1400" dirty="0" smtClean="0">
                          <a:latin typeface="Arial" pitchFamily="34" charset="0"/>
                          <a:cs typeface="Arial" pitchFamily="34" charset="0"/>
                        </a:rPr>
                        <a:t>İstasyonu Sayısı</a:t>
                      </a:r>
                      <a:endParaRPr lang="tr-TR"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pPr algn="ctr"/>
                      <a:endParaRPr lang="tr-TR" sz="1200" dirty="0">
                        <a:latin typeface="Calibri" pitchFamily="34" charset="0"/>
                        <a:cs typeface="Calibri" pitchFamily="34" charset="0"/>
                      </a:endParaRPr>
                    </a:p>
                  </a:txBody>
                  <a:tcPr/>
                </a:tc>
                <a:tc hMerge="1">
                  <a:txBody>
                    <a:bodyPr/>
                    <a:lstStyle/>
                    <a:p>
                      <a:pPr algn="ctr"/>
                      <a:endParaRPr lang="tr-TR"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pPr algn="ctr"/>
                      <a:r>
                        <a:rPr lang="tr-TR" sz="1200" b="1" dirty="0" smtClean="0">
                          <a:latin typeface="Arial" pitchFamily="34" charset="0"/>
                          <a:cs typeface="Arial" pitchFamily="34" charset="0"/>
                        </a:rPr>
                        <a:t>İLÇE</a:t>
                      </a: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200" b="1" dirty="0" smtClean="0">
                          <a:latin typeface="Arial" pitchFamily="34" charset="0"/>
                          <a:cs typeface="Arial" pitchFamily="34" charset="0"/>
                        </a:rPr>
                        <a:t>SABİT</a:t>
                      </a: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200" b="1" dirty="0" smtClean="0">
                          <a:latin typeface="Arial" pitchFamily="34" charset="0"/>
                          <a:cs typeface="Arial" pitchFamily="34" charset="0"/>
                        </a:rPr>
                        <a:t>MOBİL</a:t>
                      </a: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200" b="1" dirty="0" smtClean="0">
                          <a:latin typeface="Arial" pitchFamily="34" charset="0"/>
                          <a:cs typeface="Arial" pitchFamily="34" charset="0"/>
                        </a:rPr>
                        <a:t>TOPLAM</a:t>
                      </a: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281486">
                <a:tc>
                  <a:txBody>
                    <a:bodyPr/>
                    <a:lstStyle/>
                    <a:p>
                      <a:pPr algn="l"/>
                      <a:r>
                        <a:rPr lang="tr-TR" sz="1200" b="1" dirty="0" smtClean="0">
                          <a:latin typeface="Arial" pitchFamily="34" charset="0"/>
                          <a:cs typeface="Arial" pitchFamily="34" charset="0"/>
                        </a:rPr>
                        <a:t>Dilovası</a:t>
                      </a: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dirty="0" smtClean="0">
                          <a:latin typeface="Arial" pitchFamily="34" charset="0"/>
                          <a:cs typeface="Arial" pitchFamily="34" charset="0"/>
                        </a:rPr>
                        <a:t>2</a:t>
                      </a:r>
                      <a:endParaRPr lang="tr-TR"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b="1" dirty="0" smtClean="0">
                          <a:latin typeface="Arial" pitchFamily="34" charset="0"/>
                          <a:cs typeface="Arial" pitchFamily="34" charset="0"/>
                        </a:rPr>
                        <a:t>2</a:t>
                      </a: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246">
                <a:tc>
                  <a:txBody>
                    <a:bodyPr/>
                    <a:lstStyle/>
                    <a:p>
                      <a:pPr algn="l"/>
                      <a:r>
                        <a:rPr lang="tr-TR" sz="1200" b="1" dirty="0" smtClean="0">
                          <a:latin typeface="Arial" pitchFamily="34" charset="0"/>
                          <a:cs typeface="Arial" pitchFamily="34" charset="0"/>
                        </a:rPr>
                        <a:t>Merkez</a:t>
                      </a: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dirty="0" smtClean="0">
                          <a:latin typeface="Arial" pitchFamily="34" charset="0"/>
                          <a:cs typeface="Arial" pitchFamily="34" charset="0"/>
                        </a:rPr>
                        <a:t>1</a:t>
                      </a:r>
                      <a:endParaRPr lang="tr-TR"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dirty="0" smtClean="0">
                          <a:latin typeface="Arial" pitchFamily="34" charset="0"/>
                          <a:cs typeface="Arial" pitchFamily="34" charset="0"/>
                        </a:rPr>
                        <a:t>1</a:t>
                      </a:r>
                      <a:endParaRPr lang="tr-TR"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b="1" dirty="0" smtClean="0">
                          <a:latin typeface="Arial" pitchFamily="34" charset="0"/>
                          <a:cs typeface="Arial" pitchFamily="34" charset="0"/>
                        </a:rPr>
                        <a:t>2</a:t>
                      </a: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246">
                <a:tc>
                  <a:txBody>
                    <a:bodyPr/>
                    <a:lstStyle/>
                    <a:p>
                      <a:pPr algn="l"/>
                      <a:r>
                        <a:rPr lang="tr-TR" sz="1200" b="1" dirty="0" err="1" smtClean="0">
                          <a:latin typeface="Arial" pitchFamily="34" charset="0"/>
                          <a:cs typeface="Arial" pitchFamily="34" charset="0"/>
                        </a:rPr>
                        <a:t>Başiskele</a:t>
                      </a: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dirty="0" smtClean="0">
                          <a:latin typeface="Arial" pitchFamily="34" charset="0"/>
                          <a:cs typeface="Arial" pitchFamily="34" charset="0"/>
                        </a:rPr>
                        <a:t>1</a:t>
                      </a:r>
                      <a:endParaRPr lang="tr-TR"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246">
                <a:tc>
                  <a:txBody>
                    <a:bodyPr/>
                    <a:lstStyle/>
                    <a:p>
                      <a:pPr algn="l"/>
                      <a:r>
                        <a:rPr lang="tr-TR" sz="1200" b="1" dirty="0" smtClean="0">
                          <a:latin typeface="Arial" pitchFamily="34" charset="0"/>
                          <a:cs typeface="Arial" pitchFamily="34" charset="0"/>
                        </a:rPr>
                        <a:t>Gölcük</a:t>
                      </a: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dirty="0" smtClean="0">
                          <a:latin typeface="Arial" pitchFamily="34" charset="0"/>
                          <a:cs typeface="Arial" pitchFamily="34" charset="0"/>
                        </a:rPr>
                        <a:t>1</a:t>
                      </a:r>
                      <a:endParaRPr lang="tr-TR"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246">
                <a:tc>
                  <a:txBody>
                    <a:bodyPr/>
                    <a:lstStyle/>
                    <a:p>
                      <a:pPr algn="l"/>
                      <a:r>
                        <a:rPr lang="tr-TR" sz="1200" b="1" dirty="0" smtClean="0">
                          <a:latin typeface="Arial" pitchFamily="34" charset="0"/>
                          <a:cs typeface="Arial" pitchFamily="34" charset="0"/>
                        </a:rPr>
                        <a:t>Kandıra</a:t>
                      </a: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dirty="0" smtClean="0">
                          <a:latin typeface="Arial" pitchFamily="34" charset="0"/>
                          <a:cs typeface="Arial" pitchFamily="34" charset="0"/>
                        </a:rPr>
                        <a:t>1</a:t>
                      </a:r>
                      <a:endParaRPr lang="tr-TR"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246">
                <a:tc>
                  <a:txBody>
                    <a:bodyPr/>
                    <a:lstStyle/>
                    <a:p>
                      <a:pPr algn="l"/>
                      <a:r>
                        <a:rPr lang="tr-TR" sz="1200" b="1" dirty="0" smtClean="0">
                          <a:latin typeface="Arial" pitchFamily="34" charset="0"/>
                          <a:cs typeface="Arial" pitchFamily="34" charset="0"/>
                        </a:rPr>
                        <a:t>Körfez</a:t>
                      </a: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dirty="0" smtClean="0">
                          <a:latin typeface="Arial" pitchFamily="34" charset="0"/>
                          <a:cs typeface="Arial" pitchFamily="34" charset="0"/>
                        </a:rPr>
                        <a:t>1</a:t>
                      </a:r>
                      <a:endParaRPr lang="tr-TR"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246">
                <a:tc>
                  <a:txBody>
                    <a:bodyPr/>
                    <a:lstStyle/>
                    <a:p>
                      <a:pPr algn="l"/>
                      <a:r>
                        <a:rPr lang="tr-TR" sz="1200" b="1" dirty="0" err="1" smtClean="0">
                          <a:latin typeface="Arial" pitchFamily="34" charset="0"/>
                          <a:cs typeface="Arial" pitchFamily="34" charset="0"/>
                        </a:rPr>
                        <a:t>Kartepe</a:t>
                      </a: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dirty="0" smtClean="0">
                          <a:latin typeface="Arial" pitchFamily="34" charset="0"/>
                          <a:cs typeface="Arial" pitchFamily="34" charset="0"/>
                        </a:rPr>
                        <a:t>1</a:t>
                      </a:r>
                      <a:endParaRPr lang="tr-TR"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12 Tablo"/>
          <p:cNvGraphicFramePr>
            <a:graphicFrameLocks noGrp="1"/>
          </p:cNvGraphicFramePr>
          <p:nvPr>
            <p:extLst>
              <p:ext uri="{D42A27DB-BD31-4B8C-83A1-F6EECF244321}">
                <p14:modId xmlns:p14="http://schemas.microsoft.com/office/powerpoint/2010/main" val="3721195767"/>
              </p:ext>
            </p:extLst>
          </p:nvPr>
        </p:nvGraphicFramePr>
        <p:xfrm>
          <a:off x="4539343" y="1472010"/>
          <a:ext cx="4023210" cy="3435096"/>
        </p:xfrm>
        <a:graphic>
          <a:graphicData uri="http://schemas.openxmlformats.org/drawingml/2006/table">
            <a:tbl>
              <a:tblPr>
                <a:effectLst/>
                <a:tableStyleId>{2D5ABB26-0587-4C30-8999-92F81FD0307C}</a:tableStyleId>
              </a:tblPr>
              <a:tblGrid>
                <a:gridCol w="596595"/>
                <a:gridCol w="3426615"/>
              </a:tblGrid>
              <a:tr h="222017">
                <a:tc>
                  <a:txBody>
                    <a:bodyPr/>
                    <a:lstStyle/>
                    <a:p>
                      <a:pPr algn="ctr">
                        <a:lnSpc>
                          <a:spcPct val="115000"/>
                        </a:lnSpc>
                        <a:spcAft>
                          <a:spcPts val="0"/>
                        </a:spcAft>
                      </a:pPr>
                      <a:r>
                        <a:rPr lang="tr-TR" sz="1400" b="0" kern="1200" dirty="0">
                          <a:effectLst/>
                          <a:latin typeface="Arial" pitchFamily="34" charset="0"/>
                          <a:cs typeface="Arial" pitchFamily="34" charset="0"/>
                        </a:rPr>
                        <a:t>1 </a:t>
                      </a:r>
                      <a:endParaRPr lang="tr-TR" sz="1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tr-TR" sz="1400" b="0" kern="1200" dirty="0">
                          <a:effectLst/>
                          <a:latin typeface="Arial" pitchFamily="34" charset="0"/>
                          <a:cs typeface="Arial" pitchFamily="34" charset="0"/>
                        </a:rPr>
                        <a:t>Partikül Madde (Toz) </a:t>
                      </a:r>
                      <a:endParaRPr lang="tr-TR" sz="1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22017">
                <a:tc>
                  <a:txBody>
                    <a:bodyPr/>
                    <a:lstStyle/>
                    <a:p>
                      <a:pPr algn="ctr">
                        <a:lnSpc>
                          <a:spcPct val="115000"/>
                        </a:lnSpc>
                        <a:spcAft>
                          <a:spcPts val="0"/>
                        </a:spcAft>
                      </a:pPr>
                      <a:r>
                        <a:rPr lang="tr-TR" sz="1400" b="0" kern="1200">
                          <a:effectLst/>
                          <a:latin typeface="Arial" pitchFamily="34" charset="0"/>
                          <a:cs typeface="Arial" pitchFamily="34" charset="0"/>
                        </a:rPr>
                        <a:t>2 </a:t>
                      </a:r>
                      <a:endParaRPr lang="tr-TR" sz="1400" b="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tr-TR" sz="1400" b="0" kern="1200" dirty="0" err="1">
                          <a:effectLst/>
                          <a:latin typeface="Arial" pitchFamily="34" charset="0"/>
                          <a:cs typeface="Arial" pitchFamily="34" charset="0"/>
                        </a:rPr>
                        <a:t>Kükürtdioksit</a:t>
                      </a:r>
                      <a:r>
                        <a:rPr lang="tr-TR" sz="1400" b="0" kern="1200" dirty="0">
                          <a:effectLst/>
                          <a:latin typeface="Arial" pitchFamily="34" charset="0"/>
                          <a:cs typeface="Arial" pitchFamily="34" charset="0"/>
                        </a:rPr>
                        <a:t> (SO</a:t>
                      </a:r>
                      <a:r>
                        <a:rPr lang="tr-TR" sz="1400" b="0" kern="1200" baseline="-25000" dirty="0">
                          <a:effectLst/>
                          <a:latin typeface="Arial" pitchFamily="34" charset="0"/>
                          <a:cs typeface="Arial" pitchFamily="34" charset="0"/>
                        </a:rPr>
                        <a:t>2</a:t>
                      </a:r>
                      <a:r>
                        <a:rPr lang="tr-TR" sz="1400" b="0" kern="1200" dirty="0">
                          <a:effectLst/>
                          <a:latin typeface="Arial" pitchFamily="34" charset="0"/>
                          <a:cs typeface="Arial" pitchFamily="34" charset="0"/>
                        </a:rPr>
                        <a:t>) </a:t>
                      </a:r>
                      <a:endParaRPr lang="tr-TR" sz="1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22017">
                <a:tc>
                  <a:txBody>
                    <a:bodyPr/>
                    <a:lstStyle/>
                    <a:p>
                      <a:pPr algn="ctr">
                        <a:lnSpc>
                          <a:spcPct val="115000"/>
                        </a:lnSpc>
                        <a:spcAft>
                          <a:spcPts val="0"/>
                        </a:spcAft>
                      </a:pPr>
                      <a:r>
                        <a:rPr lang="tr-TR" sz="1400" b="0" kern="1200">
                          <a:effectLst/>
                          <a:latin typeface="Arial" pitchFamily="34" charset="0"/>
                          <a:cs typeface="Arial" pitchFamily="34" charset="0"/>
                        </a:rPr>
                        <a:t>3 </a:t>
                      </a:r>
                      <a:endParaRPr lang="tr-TR" sz="1400" b="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tr-TR" sz="1400" b="0" kern="1200" dirty="0" err="1">
                          <a:effectLst/>
                          <a:latin typeface="Arial" pitchFamily="34" charset="0"/>
                          <a:cs typeface="Arial" pitchFamily="34" charset="0"/>
                        </a:rPr>
                        <a:t>Azotoksitler</a:t>
                      </a:r>
                      <a:r>
                        <a:rPr lang="tr-TR" sz="1400" b="0" kern="1200" dirty="0">
                          <a:effectLst/>
                          <a:latin typeface="Arial" pitchFamily="34" charset="0"/>
                          <a:cs typeface="Arial" pitchFamily="34" charset="0"/>
                        </a:rPr>
                        <a:t> (</a:t>
                      </a:r>
                      <a:r>
                        <a:rPr lang="tr-TR" sz="1400" b="0" kern="1200" dirty="0" err="1">
                          <a:effectLst/>
                          <a:latin typeface="Arial" pitchFamily="34" charset="0"/>
                          <a:cs typeface="Arial" pitchFamily="34" charset="0"/>
                        </a:rPr>
                        <a:t>NOx</a:t>
                      </a:r>
                      <a:r>
                        <a:rPr lang="tr-TR" sz="1400" b="0" kern="1200" dirty="0">
                          <a:effectLst/>
                          <a:latin typeface="Arial" pitchFamily="34" charset="0"/>
                          <a:cs typeface="Arial" pitchFamily="34" charset="0"/>
                        </a:rPr>
                        <a:t>) </a:t>
                      </a:r>
                      <a:endParaRPr lang="tr-TR" sz="1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22017">
                <a:tc>
                  <a:txBody>
                    <a:bodyPr/>
                    <a:lstStyle/>
                    <a:p>
                      <a:pPr algn="ctr">
                        <a:lnSpc>
                          <a:spcPct val="115000"/>
                        </a:lnSpc>
                        <a:spcAft>
                          <a:spcPts val="0"/>
                        </a:spcAft>
                      </a:pPr>
                      <a:r>
                        <a:rPr lang="tr-TR" sz="1400" b="0" kern="1200">
                          <a:effectLst/>
                          <a:latin typeface="Arial" pitchFamily="34" charset="0"/>
                          <a:cs typeface="Arial" pitchFamily="34" charset="0"/>
                        </a:rPr>
                        <a:t>4 </a:t>
                      </a:r>
                      <a:endParaRPr lang="tr-TR" sz="1400" b="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tr-TR" sz="1400" b="0" kern="1200" dirty="0">
                          <a:effectLst/>
                          <a:latin typeface="Arial" pitchFamily="34" charset="0"/>
                          <a:cs typeface="Arial" pitchFamily="34" charset="0"/>
                        </a:rPr>
                        <a:t>Amonyak (NH</a:t>
                      </a:r>
                      <a:r>
                        <a:rPr lang="tr-TR" sz="1400" b="0" kern="1200" baseline="-25000" dirty="0">
                          <a:effectLst/>
                          <a:latin typeface="Arial" pitchFamily="34" charset="0"/>
                          <a:cs typeface="Arial" pitchFamily="34" charset="0"/>
                        </a:rPr>
                        <a:t>3</a:t>
                      </a:r>
                      <a:r>
                        <a:rPr lang="tr-TR" sz="1400" b="0" kern="1200" dirty="0">
                          <a:effectLst/>
                          <a:latin typeface="Arial" pitchFamily="34" charset="0"/>
                          <a:cs typeface="Arial" pitchFamily="34" charset="0"/>
                        </a:rPr>
                        <a:t>) </a:t>
                      </a:r>
                      <a:endParaRPr lang="tr-TR" sz="1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22017">
                <a:tc>
                  <a:txBody>
                    <a:bodyPr/>
                    <a:lstStyle/>
                    <a:p>
                      <a:pPr algn="ctr">
                        <a:lnSpc>
                          <a:spcPct val="115000"/>
                        </a:lnSpc>
                        <a:spcAft>
                          <a:spcPts val="0"/>
                        </a:spcAft>
                      </a:pPr>
                      <a:r>
                        <a:rPr lang="tr-TR" sz="1400" b="0" kern="1200">
                          <a:effectLst/>
                          <a:latin typeface="Arial" pitchFamily="34" charset="0"/>
                          <a:cs typeface="Arial" pitchFamily="34" charset="0"/>
                        </a:rPr>
                        <a:t>5 </a:t>
                      </a:r>
                      <a:endParaRPr lang="tr-TR" sz="1400" b="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tr-TR" sz="1400" b="0" kern="1200" dirty="0" err="1">
                          <a:effectLst/>
                          <a:latin typeface="Arial" pitchFamily="34" charset="0"/>
                          <a:cs typeface="Arial" pitchFamily="34" charset="0"/>
                        </a:rPr>
                        <a:t>Karbonmonoksit</a:t>
                      </a:r>
                      <a:r>
                        <a:rPr lang="tr-TR" sz="1400" b="0" kern="1200" dirty="0">
                          <a:effectLst/>
                          <a:latin typeface="Arial" pitchFamily="34" charset="0"/>
                          <a:cs typeface="Arial" pitchFamily="34" charset="0"/>
                        </a:rPr>
                        <a:t> (CO) </a:t>
                      </a:r>
                      <a:endParaRPr lang="tr-TR" sz="1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22017">
                <a:tc>
                  <a:txBody>
                    <a:bodyPr/>
                    <a:lstStyle/>
                    <a:p>
                      <a:pPr algn="ctr">
                        <a:lnSpc>
                          <a:spcPct val="115000"/>
                        </a:lnSpc>
                        <a:spcAft>
                          <a:spcPts val="0"/>
                        </a:spcAft>
                      </a:pPr>
                      <a:r>
                        <a:rPr lang="tr-TR" sz="1400" b="0" kern="1200">
                          <a:effectLst/>
                          <a:latin typeface="Arial" pitchFamily="34" charset="0"/>
                          <a:cs typeface="Arial" pitchFamily="34" charset="0"/>
                        </a:rPr>
                        <a:t>6 </a:t>
                      </a:r>
                      <a:endParaRPr lang="tr-TR" sz="1400" b="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tr-TR" sz="1400" b="0" kern="1200" dirty="0">
                          <a:effectLst/>
                          <a:latin typeface="Arial" pitchFamily="34" charset="0"/>
                          <a:cs typeface="Arial" pitchFamily="34" charset="0"/>
                        </a:rPr>
                        <a:t>Hidrojen Sülfür (H</a:t>
                      </a:r>
                      <a:r>
                        <a:rPr lang="tr-TR" sz="1400" b="0" kern="1200" baseline="-25000" dirty="0">
                          <a:effectLst/>
                          <a:latin typeface="Arial" pitchFamily="34" charset="0"/>
                          <a:cs typeface="Arial" pitchFamily="34" charset="0"/>
                        </a:rPr>
                        <a:t>2</a:t>
                      </a:r>
                      <a:r>
                        <a:rPr lang="tr-TR" sz="1400" b="0" kern="1200" dirty="0">
                          <a:effectLst/>
                          <a:latin typeface="Arial" pitchFamily="34" charset="0"/>
                          <a:cs typeface="Arial" pitchFamily="34" charset="0"/>
                        </a:rPr>
                        <a:t>S) </a:t>
                      </a:r>
                      <a:endParaRPr lang="tr-TR" sz="1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22017">
                <a:tc>
                  <a:txBody>
                    <a:bodyPr/>
                    <a:lstStyle/>
                    <a:p>
                      <a:pPr algn="ctr">
                        <a:lnSpc>
                          <a:spcPct val="115000"/>
                        </a:lnSpc>
                        <a:spcAft>
                          <a:spcPts val="0"/>
                        </a:spcAft>
                      </a:pPr>
                      <a:r>
                        <a:rPr lang="tr-TR" sz="1400" b="0" kern="1200">
                          <a:effectLst/>
                          <a:latin typeface="Arial" pitchFamily="34" charset="0"/>
                          <a:cs typeface="Arial" pitchFamily="34" charset="0"/>
                        </a:rPr>
                        <a:t>7 </a:t>
                      </a:r>
                      <a:endParaRPr lang="tr-TR" sz="1400" b="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tr-TR" sz="1400" b="0" kern="1200" dirty="0" smtClean="0">
                          <a:effectLst/>
                          <a:latin typeface="Arial" pitchFamily="34" charset="0"/>
                          <a:cs typeface="Arial" pitchFamily="34" charset="0"/>
                        </a:rPr>
                        <a:t>Toplam Hidrokarbon </a:t>
                      </a:r>
                      <a:r>
                        <a:rPr lang="tr-TR" sz="1400" b="0" kern="1200" dirty="0">
                          <a:effectLst/>
                          <a:latin typeface="Arial" pitchFamily="34" charset="0"/>
                          <a:cs typeface="Arial" pitchFamily="34" charset="0"/>
                        </a:rPr>
                        <a:t>(THC) </a:t>
                      </a:r>
                      <a:endParaRPr lang="tr-TR" sz="1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22017">
                <a:tc>
                  <a:txBody>
                    <a:bodyPr/>
                    <a:lstStyle/>
                    <a:p>
                      <a:pPr algn="ctr">
                        <a:lnSpc>
                          <a:spcPct val="115000"/>
                        </a:lnSpc>
                        <a:spcAft>
                          <a:spcPts val="0"/>
                        </a:spcAft>
                      </a:pPr>
                      <a:r>
                        <a:rPr lang="tr-TR" sz="1400" b="0" kern="1200" dirty="0">
                          <a:effectLst/>
                          <a:latin typeface="Arial" pitchFamily="34" charset="0"/>
                          <a:cs typeface="Arial" pitchFamily="34" charset="0"/>
                        </a:rPr>
                        <a:t>8 </a:t>
                      </a:r>
                      <a:endParaRPr lang="tr-TR" sz="1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tr-TR" sz="1400" b="0" kern="1200" dirty="0" err="1" smtClean="0">
                          <a:effectLst/>
                          <a:latin typeface="Arial" pitchFamily="34" charset="0"/>
                          <a:cs typeface="Arial" pitchFamily="34" charset="0"/>
                        </a:rPr>
                        <a:t>Tolien</a:t>
                      </a:r>
                      <a:r>
                        <a:rPr lang="tr-TR" sz="1400" b="0" kern="1200" dirty="0" smtClean="0">
                          <a:effectLst/>
                          <a:latin typeface="Arial" pitchFamily="34" charset="0"/>
                          <a:cs typeface="Arial" pitchFamily="34" charset="0"/>
                        </a:rPr>
                        <a:t> – </a:t>
                      </a:r>
                      <a:r>
                        <a:rPr lang="tr-TR" sz="1400" b="0" kern="1200" dirty="0" err="1" smtClean="0">
                          <a:effectLst/>
                          <a:latin typeface="Arial" pitchFamily="34" charset="0"/>
                          <a:cs typeface="Arial" pitchFamily="34" charset="0"/>
                        </a:rPr>
                        <a:t>Ksilen</a:t>
                      </a:r>
                      <a:r>
                        <a:rPr lang="tr-TR" sz="1400" b="0" kern="1200" dirty="0" smtClean="0">
                          <a:effectLst/>
                          <a:latin typeface="Arial" pitchFamily="34" charset="0"/>
                          <a:cs typeface="Arial" pitchFamily="34" charset="0"/>
                        </a:rPr>
                        <a:t> –  Benzen</a:t>
                      </a:r>
                      <a:endParaRPr lang="tr-TR" sz="1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22017">
                <a:tc>
                  <a:txBody>
                    <a:bodyPr/>
                    <a:lstStyle/>
                    <a:p>
                      <a:pPr algn="ctr">
                        <a:lnSpc>
                          <a:spcPct val="115000"/>
                        </a:lnSpc>
                        <a:spcAft>
                          <a:spcPts val="0"/>
                        </a:spcAft>
                      </a:pPr>
                      <a:r>
                        <a:rPr lang="tr-TR" sz="1400" b="0" kern="1200">
                          <a:effectLst/>
                          <a:latin typeface="Arial" pitchFamily="34" charset="0"/>
                          <a:cs typeface="Arial" pitchFamily="34" charset="0"/>
                        </a:rPr>
                        <a:t>9 </a:t>
                      </a:r>
                      <a:endParaRPr lang="tr-TR" sz="1400" b="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tr-TR" sz="1400" b="0" kern="1200" dirty="0">
                          <a:effectLst/>
                          <a:latin typeface="Arial" pitchFamily="34" charset="0"/>
                          <a:cs typeface="Arial" pitchFamily="34" charset="0"/>
                        </a:rPr>
                        <a:t>Sıcaklık –Nem Ölçümü </a:t>
                      </a:r>
                      <a:endParaRPr lang="tr-TR" sz="1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22017">
                <a:tc>
                  <a:txBody>
                    <a:bodyPr/>
                    <a:lstStyle/>
                    <a:p>
                      <a:pPr algn="ctr">
                        <a:lnSpc>
                          <a:spcPct val="115000"/>
                        </a:lnSpc>
                        <a:spcAft>
                          <a:spcPts val="0"/>
                        </a:spcAft>
                      </a:pPr>
                      <a:r>
                        <a:rPr lang="tr-TR" sz="1400" b="0" kern="1200">
                          <a:effectLst/>
                          <a:latin typeface="Arial" pitchFamily="34" charset="0"/>
                          <a:cs typeface="Arial" pitchFamily="34" charset="0"/>
                        </a:rPr>
                        <a:t>10 </a:t>
                      </a:r>
                      <a:endParaRPr lang="tr-TR" sz="1400" b="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tr-TR" sz="1400" b="0" kern="1200" dirty="0">
                          <a:effectLst/>
                          <a:latin typeface="Arial" pitchFamily="34" charset="0"/>
                          <a:cs typeface="Arial" pitchFamily="34" charset="0"/>
                        </a:rPr>
                        <a:t>Rüzgar Yönü Ölçümü </a:t>
                      </a:r>
                      <a:endParaRPr lang="tr-TR" sz="1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22017">
                <a:tc>
                  <a:txBody>
                    <a:bodyPr/>
                    <a:lstStyle/>
                    <a:p>
                      <a:pPr algn="ctr">
                        <a:lnSpc>
                          <a:spcPct val="115000"/>
                        </a:lnSpc>
                        <a:spcAft>
                          <a:spcPts val="0"/>
                        </a:spcAft>
                      </a:pPr>
                      <a:r>
                        <a:rPr lang="tr-TR" sz="1400" b="0" kern="1200">
                          <a:effectLst/>
                          <a:latin typeface="Arial" pitchFamily="34" charset="0"/>
                          <a:cs typeface="Arial" pitchFamily="34" charset="0"/>
                        </a:rPr>
                        <a:t>11 </a:t>
                      </a:r>
                      <a:endParaRPr lang="tr-TR" sz="1400" b="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tr-TR" sz="1400" b="0" kern="1200" dirty="0">
                          <a:effectLst/>
                          <a:latin typeface="Arial" pitchFamily="34" charset="0"/>
                          <a:cs typeface="Arial" pitchFamily="34" charset="0"/>
                        </a:rPr>
                        <a:t>Rüzgar Hızı Ölçümü </a:t>
                      </a:r>
                      <a:endParaRPr lang="tr-TR" sz="1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22017">
                <a:tc>
                  <a:txBody>
                    <a:bodyPr/>
                    <a:lstStyle/>
                    <a:p>
                      <a:pPr algn="ctr">
                        <a:lnSpc>
                          <a:spcPct val="115000"/>
                        </a:lnSpc>
                        <a:spcAft>
                          <a:spcPts val="0"/>
                        </a:spcAft>
                      </a:pPr>
                      <a:r>
                        <a:rPr lang="tr-TR" sz="1400" b="0" kern="1200">
                          <a:effectLst/>
                          <a:latin typeface="Arial" pitchFamily="34" charset="0"/>
                          <a:cs typeface="Arial" pitchFamily="34" charset="0"/>
                        </a:rPr>
                        <a:t>12 </a:t>
                      </a:r>
                      <a:endParaRPr lang="tr-TR" sz="1400" b="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tr-TR" sz="1400" b="0" kern="1200" dirty="0" err="1">
                          <a:effectLst/>
                          <a:latin typeface="Arial" pitchFamily="34" charset="0"/>
                          <a:cs typeface="Arial" pitchFamily="34" charset="0"/>
                        </a:rPr>
                        <a:t>Barometrik</a:t>
                      </a:r>
                      <a:r>
                        <a:rPr lang="tr-TR" sz="1400" b="0" kern="1200" dirty="0">
                          <a:effectLst/>
                          <a:latin typeface="Arial" pitchFamily="34" charset="0"/>
                          <a:cs typeface="Arial" pitchFamily="34" charset="0"/>
                        </a:rPr>
                        <a:t> Basınç Ölçümü </a:t>
                      </a:r>
                      <a:endParaRPr lang="tr-TR" sz="1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22017">
                <a:tc>
                  <a:txBody>
                    <a:bodyPr/>
                    <a:lstStyle/>
                    <a:p>
                      <a:pPr algn="ctr">
                        <a:lnSpc>
                          <a:spcPct val="115000"/>
                        </a:lnSpc>
                        <a:spcAft>
                          <a:spcPts val="0"/>
                        </a:spcAft>
                      </a:pPr>
                      <a:r>
                        <a:rPr lang="tr-TR" sz="1400" b="0" kern="1200">
                          <a:effectLst/>
                          <a:latin typeface="Arial" pitchFamily="34" charset="0"/>
                          <a:cs typeface="Arial" pitchFamily="34" charset="0"/>
                        </a:rPr>
                        <a:t>13 </a:t>
                      </a:r>
                      <a:endParaRPr lang="tr-TR" sz="1400" b="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tr-TR" sz="1400" b="0" kern="1200" dirty="0">
                          <a:effectLst/>
                          <a:latin typeface="Arial" pitchFamily="34" charset="0"/>
                          <a:cs typeface="Arial" pitchFamily="34" charset="0"/>
                        </a:rPr>
                        <a:t>Yağmur Miktarı Ölçümü </a:t>
                      </a:r>
                      <a:endParaRPr lang="tr-TR" sz="1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22017">
                <a:tc>
                  <a:txBody>
                    <a:bodyPr/>
                    <a:lstStyle/>
                    <a:p>
                      <a:pPr algn="ctr">
                        <a:lnSpc>
                          <a:spcPct val="115000"/>
                        </a:lnSpc>
                        <a:spcAft>
                          <a:spcPts val="0"/>
                        </a:spcAft>
                      </a:pPr>
                      <a:r>
                        <a:rPr lang="tr-TR" sz="1400" b="0" dirty="0" smtClean="0">
                          <a:solidFill>
                            <a:schemeClr val="tx1"/>
                          </a:solidFill>
                          <a:effectLst/>
                          <a:latin typeface="Arial" pitchFamily="34" charset="0"/>
                          <a:ea typeface="Times New Roman"/>
                          <a:cs typeface="Arial" pitchFamily="34" charset="0"/>
                        </a:rPr>
                        <a:t>14</a:t>
                      </a:r>
                      <a:endParaRPr lang="tr-TR" sz="1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tr-TR" sz="1400" b="0" kern="1200" dirty="0">
                          <a:effectLst/>
                          <a:latin typeface="Arial" pitchFamily="34" charset="0"/>
                          <a:cs typeface="Arial" pitchFamily="34" charset="0"/>
                        </a:rPr>
                        <a:t>Güneş Radyasyonu Ölçümü </a:t>
                      </a:r>
                      <a:endParaRPr lang="tr-TR" sz="1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2976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Arial" charset="0"/>
            </a:endParaRPr>
          </a:p>
        </p:txBody>
      </p:sp>
      <p:sp>
        <p:nvSpPr>
          <p:cNvPr id="15" name="11 Metin kutusu"/>
          <p:cNvSpPr txBox="1">
            <a:spLocks noChangeArrowheads="1"/>
          </p:cNvSpPr>
          <p:nvPr/>
        </p:nvSpPr>
        <p:spPr bwMode="auto">
          <a:xfrm>
            <a:off x="4572000" y="5147234"/>
            <a:ext cx="4414568" cy="1477328"/>
          </a:xfrm>
          <a:prstGeom prst="rect">
            <a:avLst/>
          </a:prstGeom>
          <a:noFill/>
          <a:ln w="9525">
            <a:noFill/>
            <a:miter lim="800000"/>
            <a:headEnd/>
            <a:tailEnd/>
          </a:ln>
        </p:spPr>
        <p:txBody>
          <a:bodyPr wrap="square">
            <a:spAutoFit/>
          </a:bodyPr>
          <a:lstStyle/>
          <a:p>
            <a:pPr algn="just"/>
            <a:r>
              <a:rPr lang="tr-TR" dirty="0">
                <a:latin typeface="Arial" pitchFamily="34" charset="0"/>
                <a:cs typeface="Arial" pitchFamily="34" charset="0"/>
              </a:rPr>
              <a:t>Son teknoloji ölçüm cihazı ile donatılmış olan sabit ve mobil ölçüm istasyonları sayesinde ilimizin hassas noktalarındaki hava kirliliği parametreleri sürekli ölçülmekte ve kayıt altına alınmaktadır.</a:t>
            </a:r>
          </a:p>
        </p:txBody>
      </p:sp>
      <p:pic>
        <p:nvPicPr>
          <p:cNvPr id="16" name="1 Resim" descr="DSC01049.JPG"/>
          <p:cNvPicPr/>
          <p:nvPr/>
        </p:nvPicPr>
        <p:blipFill>
          <a:blip r:embed="rId2" cstate="print"/>
          <a:srcRect b="-8333"/>
          <a:stretch>
            <a:fillRect/>
          </a:stretch>
        </p:blipFill>
        <p:spPr>
          <a:xfrm>
            <a:off x="107504" y="4221088"/>
            <a:ext cx="2498090" cy="1852295"/>
          </a:xfrm>
          <a:prstGeom prst="rect">
            <a:avLst/>
          </a:prstGeom>
        </p:spPr>
      </p:pic>
      <p:pic>
        <p:nvPicPr>
          <p:cNvPr id="17" name="Resim 16"/>
          <p:cNvPicPr/>
          <p:nvPr/>
        </p:nvPicPr>
        <p:blipFill>
          <a:blip r:embed="rId3" cstate="print">
            <a:extLst>
              <a:ext uri="{28A0092B-C50C-407E-A947-70E740481C1C}">
                <a14:useLocalDpi xmlns:a14="http://schemas.microsoft.com/office/drawing/2010/main" val="0"/>
              </a:ext>
            </a:extLst>
          </a:blip>
          <a:srcRect l="8983" b="5724"/>
          <a:stretch>
            <a:fillRect/>
          </a:stretch>
        </p:blipFill>
        <p:spPr bwMode="auto">
          <a:xfrm>
            <a:off x="2051720" y="5238315"/>
            <a:ext cx="2631714" cy="1572164"/>
          </a:xfrm>
          <a:prstGeom prst="rect">
            <a:avLst/>
          </a:prstGeom>
          <a:noFill/>
          <a:ln w="12700">
            <a:noFill/>
          </a:ln>
          <a:effectLst>
            <a:softEdge rad="0"/>
          </a:effectLst>
        </p:spPr>
      </p:pic>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040" y="131809"/>
            <a:ext cx="8806431" cy="1081383"/>
          </a:xfrm>
        </p:spPr>
        <p:txBody>
          <a:bodyPr>
            <a:noAutofit/>
          </a:bodyPr>
          <a:lstStyle/>
          <a:p>
            <a:pPr marL="540000" indent="-342900">
              <a:defRPr/>
            </a:pPr>
            <a:r>
              <a:rPr lang="tr-TR" sz="2400" b="1" dirty="0" smtClean="0">
                <a:latin typeface="Arial Black" pitchFamily="34" charset="0"/>
                <a:cs typeface="Arial" pitchFamily="34" charset="0"/>
              </a:rPr>
              <a:t>DİLOVASI KONULU MARMARA KALKINMA AJANSI DESTEKLİ PROJESİ</a:t>
            </a:r>
          </a:p>
        </p:txBody>
      </p:sp>
      <p:sp>
        <p:nvSpPr>
          <p:cNvPr id="3" name="Slide Number Placeholder 2"/>
          <p:cNvSpPr>
            <a:spLocks noGrp="1"/>
          </p:cNvSpPr>
          <p:nvPr>
            <p:ph type="sldNum" sz="quarter" idx="12"/>
          </p:nvPr>
        </p:nvSpPr>
        <p:spPr/>
        <p:txBody>
          <a:bodyPr/>
          <a:lstStyle/>
          <a:p>
            <a:pPr>
              <a:defRPr/>
            </a:pPr>
            <a:fld id="{9824CF6E-6B1B-4527-9856-F2288BC0CC8B}" type="slidenum">
              <a:rPr lang="tr-TR"/>
              <a:pPr>
                <a:defRPr/>
              </a:pPr>
              <a:t>15</a:t>
            </a:fld>
            <a:endParaRPr lang="tr-TR"/>
          </a:p>
        </p:txBody>
      </p:sp>
      <p:sp>
        <p:nvSpPr>
          <p:cNvPr id="40965" name="TextBox 5"/>
          <p:cNvSpPr txBox="1">
            <a:spLocks noChangeArrowheads="1"/>
          </p:cNvSpPr>
          <p:nvPr/>
        </p:nvSpPr>
        <p:spPr bwMode="auto">
          <a:xfrm>
            <a:off x="395536" y="1340768"/>
            <a:ext cx="8136904" cy="4760278"/>
          </a:xfrm>
          <a:prstGeom prst="rect">
            <a:avLst/>
          </a:prstGeom>
          <a:noFill/>
          <a:ln w="9525">
            <a:noFill/>
            <a:miter lim="800000"/>
            <a:headEnd/>
            <a:tailEnd/>
          </a:ln>
        </p:spPr>
        <p:txBody>
          <a:bodyPr wrap="square">
            <a:spAutoFit/>
          </a:bodyPr>
          <a:lstStyle/>
          <a:p>
            <a:r>
              <a:rPr lang="tr-TR" sz="3600" dirty="0" err="1" smtClean="0"/>
              <a:t>Green</a:t>
            </a:r>
            <a:r>
              <a:rPr lang="tr-TR" sz="3600" dirty="0" smtClean="0"/>
              <a:t> Kocaeli </a:t>
            </a:r>
            <a:r>
              <a:rPr lang="tr-TR" sz="2400" dirty="0" smtClean="0"/>
              <a:t>isimli proje </a:t>
            </a:r>
          </a:p>
          <a:p>
            <a:endParaRPr lang="tr-TR" sz="2400" dirty="0" smtClean="0"/>
          </a:p>
          <a:p>
            <a:pPr algn="just"/>
            <a:r>
              <a:rPr lang="tr-TR" sz="2400" dirty="0" smtClean="0"/>
              <a:t>12.04.2012 tarihinde başlayıp 12.07.2012 tarihinde sonlanan proje Doğrudan Faaliyet Desteği kapsamında MARKA desteği ile yürütülmüştür. </a:t>
            </a:r>
          </a:p>
          <a:p>
            <a:pPr algn="just"/>
            <a:endParaRPr lang="tr-TR" sz="2400" dirty="0" smtClean="0"/>
          </a:p>
          <a:p>
            <a:pPr algn="just"/>
            <a:r>
              <a:rPr lang="tr-TR" sz="2400" dirty="0" smtClean="0"/>
              <a:t>Projede </a:t>
            </a:r>
            <a:r>
              <a:rPr lang="tr-TR" sz="2400" dirty="0" err="1" smtClean="0"/>
              <a:t>Dilovası’nda</a:t>
            </a:r>
            <a:r>
              <a:rPr lang="tr-TR" sz="2400" dirty="0" smtClean="0"/>
              <a:t>  kirlilik metodolojisin oluşturulması hedeflenmekte ve Kocaeli Üniversitesi, TÜBİTAK, Gebze Yüksek Teknoloji Enstitüsünün katkıları ile sürdürülmüş ve projenin </a:t>
            </a:r>
            <a:r>
              <a:rPr lang="tr-TR" sz="2400" dirty="0" err="1" smtClean="0"/>
              <a:t>çalıştayı</a:t>
            </a:r>
            <a:r>
              <a:rPr lang="tr-TR" sz="2400" dirty="0" smtClean="0"/>
              <a:t> </a:t>
            </a:r>
            <a:r>
              <a:rPr lang="tr-TR" sz="2400" b="1" dirty="0" smtClean="0"/>
              <a:t>14.06.2012</a:t>
            </a:r>
            <a:r>
              <a:rPr lang="tr-TR" sz="2400" dirty="0" smtClean="0"/>
              <a:t> tarihinde yapılmıştır.</a:t>
            </a:r>
          </a:p>
          <a:p>
            <a:pPr marL="457200">
              <a:lnSpc>
                <a:spcPct val="115000"/>
              </a:lnSpc>
              <a:spcAft>
                <a:spcPts val="1000"/>
              </a:spcAft>
            </a:pPr>
            <a:r>
              <a:rPr lang="tr-TR" sz="2000" b="1" dirty="0">
                <a:latin typeface="Times New Roman"/>
                <a:ea typeface="Calibri"/>
                <a:cs typeface="Times New Roman"/>
              </a:rPr>
              <a:t> </a:t>
            </a:r>
            <a:endParaRPr lang="tr-TR" sz="2000" dirty="0">
              <a:latin typeface="Calibri"/>
              <a:ea typeface="Calibri"/>
              <a:cs typeface="Times New Roman"/>
            </a:endParaRPr>
          </a:p>
          <a:p>
            <a:pPr algn="just"/>
            <a:endParaRPr lang="tr-TR" sz="2000" dirty="0">
              <a:latin typeface="Arial" pitchFamily="34" charset="0"/>
              <a:cs typeface="Arial" pitchFamily="34" charset="0"/>
            </a:endParaRPr>
          </a:p>
        </p:txBody>
      </p:sp>
    </p:spTree>
    <p:extLst>
      <p:ext uri="{BB962C8B-B14F-4D97-AF65-F5344CB8AC3E}">
        <p14:creationId xmlns:p14="http://schemas.microsoft.com/office/powerpoint/2010/main" val="1849793148"/>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136525" indent="0" algn="ctr">
              <a:buNone/>
            </a:pPr>
            <a:endParaRPr lang="tr-TR" b="1" dirty="0" smtClean="0"/>
          </a:p>
          <a:p>
            <a:pPr marL="136525" indent="0" algn="ctr">
              <a:buNone/>
            </a:pPr>
            <a:r>
              <a:rPr lang="tr-TR" sz="3200" b="1" dirty="0" smtClean="0">
                <a:solidFill>
                  <a:srgbClr val="FF0000"/>
                </a:solidFill>
              </a:rPr>
              <a:t>TEŞEKKÜRLER</a:t>
            </a:r>
          </a:p>
          <a:p>
            <a:pPr marL="136525" indent="0" algn="ctr">
              <a:buNone/>
            </a:pPr>
            <a:endParaRPr lang="tr-TR" b="1" dirty="0">
              <a:solidFill>
                <a:srgbClr val="FF0000"/>
              </a:solidFill>
            </a:endParaRPr>
          </a:p>
          <a:p>
            <a:pPr marL="136525" indent="0" algn="ctr" fontAlgn="auto">
              <a:spcBef>
                <a:spcPts val="0"/>
              </a:spcBef>
              <a:spcAft>
                <a:spcPts val="0"/>
              </a:spcAft>
              <a:buNone/>
              <a:defRPr/>
            </a:pPr>
            <a:r>
              <a:rPr lang="tr-TR" sz="2000" dirty="0" smtClean="0">
                <a:ln w="1905"/>
                <a:effectLst>
                  <a:innerShdw blurRad="69850" dist="43180" dir="5400000">
                    <a:srgbClr val="000000">
                      <a:alpha val="65000"/>
                    </a:srgbClr>
                  </a:innerShdw>
                </a:effectLst>
                <a:latin typeface="Franklin Gothic Heavy" pitchFamily="34" charset="0"/>
              </a:rPr>
              <a:t>T.C</a:t>
            </a:r>
            <a:r>
              <a:rPr lang="tr-TR" sz="2000" dirty="0">
                <a:ln w="1905"/>
                <a:effectLst>
                  <a:innerShdw blurRad="69850" dist="43180" dir="5400000">
                    <a:srgbClr val="000000">
                      <a:alpha val="65000"/>
                    </a:srgbClr>
                  </a:innerShdw>
                </a:effectLst>
                <a:latin typeface="Franklin Gothic Heavy" pitchFamily="34" charset="0"/>
              </a:rPr>
              <a:t>.</a:t>
            </a:r>
          </a:p>
          <a:p>
            <a:pPr marL="136525" indent="0" algn="ctr" fontAlgn="auto">
              <a:spcBef>
                <a:spcPts val="0"/>
              </a:spcBef>
              <a:spcAft>
                <a:spcPts val="0"/>
              </a:spcAft>
              <a:buNone/>
              <a:defRPr/>
            </a:pPr>
            <a:r>
              <a:rPr lang="tr-TR" sz="2000" dirty="0">
                <a:ln w="1905"/>
                <a:effectLst>
                  <a:innerShdw blurRad="69850" dist="43180" dir="5400000">
                    <a:srgbClr val="000000">
                      <a:alpha val="65000"/>
                    </a:srgbClr>
                  </a:innerShdw>
                </a:effectLst>
                <a:latin typeface="Franklin Gothic Heavy" pitchFamily="34" charset="0"/>
              </a:rPr>
              <a:t>KOCAELİ </a:t>
            </a:r>
            <a:r>
              <a:rPr lang="tr-TR" sz="2000" dirty="0" smtClean="0">
                <a:ln w="1905"/>
                <a:effectLst>
                  <a:innerShdw blurRad="69850" dist="43180" dir="5400000">
                    <a:srgbClr val="000000">
                      <a:alpha val="65000"/>
                    </a:srgbClr>
                  </a:innerShdw>
                </a:effectLst>
                <a:latin typeface="Franklin Gothic Heavy" pitchFamily="34" charset="0"/>
              </a:rPr>
              <a:t>VALİLİĞİ</a:t>
            </a:r>
          </a:p>
          <a:p>
            <a:pPr marL="136525" indent="0" algn="ctr" fontAlgn="auto">
              <a:spcBef>
                <a:spcPts val="0"/>
              </a:spcBef>
              <a:spcAft>
                <a:spcPts val="0"/>
              </a:spcAft>
              <a:buNone/>
              <a:defRPr/>
            </a:pPr>
            <a:r>
              <a:rPr lang="tr-TR" sz="2000" dirty="0" smtClean="0">
                <a:ln w="1905"/>
                <a:effectLst>
                  <a:innerShdw blurRad="69850" dist="43180" dir="5400000">
                    <a:srgbClr val="000000">
                      <a:alpha val="65000"/>
                    </a:srgbClr>
                  </a:innerShdw>
                </a:effectLst>
                <a:latin typeface="Franklin Gothic Heavy" pitchFamily="34" charset="0"/>
              </a:rPr>
              <a:t> </a:t>
            </a:r>
            <a:r>
              <a:rPr lang="tr-TR" sz="2000" dirty="0">
                <a:ln w="1905"/>
                <a:effectLst>
                  <a:innerShdw blurRad="69850" dist="43180" dir="5400000">
                    <a:srgbClr val="000000">
                      <a:alpha val="65000"/>
                    </a:srgbClr>
                  </a:innerShdw>
                </a:effectLst>
                <a:latin typeface="Franklin Gothic Heavy" pitchFamily="34" charset="0"/>
              </a:rPr>
              <a:t>Çevre ve </a:t>
            </a:r>
            <a:r>
              <a:rPr lang="tr-TR" sz="2000" dirty="0" smtClean="0">
                <a:ln w="1905"/>
                <a:effectLst>
                  <a:innerShdw blurRad="69850" dist="43180" dir="5400000">
                    <a:srgbClr val="000000">
                      <a:alpha val="65000"/>
                    </a:srgbClr>
                  </a:innerShdw>
                </a:effectLst>
                <a:latin typeface="Franklin Gothic Heavy" pitchFamily="34" charset="0"/>
              </a:rPr>
              <a:t>Şehircilik İl Müdürlüğü</a:t>
            </a:r>
          </a:p>
          <a:p>
            <a:pPr marL="136525" indent="0" algn="ctr" fontAlgn="auto">
              <a:spcBef>
                <a:spcPts val="0"/>
              </a:spcBef>
              <a:spcAft>
                <a:spcPts val="0"/>
              </a:spcAft>
              <a:buNone/>
              <a:defRPr/>
            </a:pPr>
            <a:endParaRPr lang="tr-TR" sz="2000" dirty="0">
              <a:ln w="1905"/>
              <a:effectLst>
                <a:innerShdw blurRad="69850" dist="43180" dir="5400000">
                  <a:srgbClr val="000000">
                    <a:alpha val="65000"/>
                  </a:srgbClr>
                </a:innerShdw>
              </a:effectLst>
              <a:latin typeface="Franklin Gothic Heavy" pitchFamily="34" charset="0"/>
            </a:endParaRPr>
          </a:p>
          <a:p>
            <a:pPr marL="136525" indent="0" algn="ctr" fontAlgn="auto">
              <a:spcBef>
                <a:spcPts val="0"/>
              </a:spcBef>
              <a:spcAft>
                <a:spcPts val="0"/>
              </a:spcAft>
              <a:buNone/>
              <a:defRPr/>
            </a:pPr>
            <a:endParaRPr lang="tr-TR" sz="2000" dirty="0" smtClean="0">
              <a:ln w="1905"/>
              <a:effectLst>
                <a:innerShdw blurRad="69850" dist="43180" dir="5400000">
                  <a:srgbClr val="000000">
                    <a:alpha val="65000"/>
                  </a:srgbClr>
                </a:innerShdw>
              </a:effectLst>
              <a:latin typeface="Franklin Gothic Heavy" pitchFamily="34" charset="0"/>
            </a:endParaRPr>
          </a:p>
          <a:p>
            <a:pPr marL="136525" indent="0" algn="ctr" fontAlgn="auto">
              <a:spcBef>
                <a:spcPts val="0"/>
              </a:spcBef>
              <a:spcAft>
                <a:spcPts val="0"/>
              </a:spcAft>
              <a:buNone/>
              <a:defRPr/>
            </a:pPr>
            <a:endParaRPr lang="tr-TR" sz="2000" dirty="0">
              <a:ln w="1905"/>
              <a:effectLst>
                <a:innerShdw blurRad="69850" dist="43180" dir="5400000">
                  <a:srgbClr val="000000">
                    <a:alpha val="65000"/>
                  </a:srgbClr>
                </a:innerShdw>
              </a:effectLst>
              <a:latin typeface="Franklin Gothic Heavy" pitchFamily="34" charset="0"/>
            </a:endParaRPr>
          </a:p>
          <a:p>
            <a:pPr marL="136525" indent="0" algn="ctr" fontAlgn="auto">
              <a:spcBef>
                <a:spcPts val="0"/>
              </a:spcBef>
              <a:spcAft>
                <a:spcPts val="0"/>
              </a:spcAft>
              <a:buNone/>
              <a:defRPr/>
            </a:pPr>
            <a:endParaRPr lang="tr-TR" sz="2000" dirty="0" smtClean="0">
              <a:ln w="1905"/>
              <a:effectLst>
                <a:innerShdw blurRad="69850" dist="43180" dir="5400000">
                  <a:srgbClr val="000000">
                    <a:alpha val="65000"/>
                  </a:srgbClr>
                </a:innerShdw>
              </a:effectLst>
              <a:latin typeface="Franklin Gothic Heavy" pitchFamily="34" charset="0"/>
            </a:endParaRPr>
          </a:p>
          <a:p>
            <a:pPr marL="136525" indent="0" eaLnBrk="1" hangingPunct="1">
              <a:buNone/>
            </a:pPr>
            <a:r>
              <a:rPr lang="tr-TR" sz="2000" b="1" dirty="0">
                <a:solidFill>
                  <a:prstClr val="black"/>
                </a:solidFill>
                <a:latin typeface="Adobe Garamond Pro" pitchFamily="18" charset="-94"/>
              </a:rPr>
              <a:t>Adres	: </a:t>
            </a:r>
            <a:r>
              <a:rPr lang="tr-TR" sz="2000" dirty="0">
                <a:solidFill>
                  <a:prstClr val="black"/>
                </a:solidFill>
                <a:latin typeface="Adobe Garamond Pro" pitchFamily="18" charset="-94"/>
              </a:rPr>
              <a:t>Ovacık Mahallesi Hasat Sok. No:1 </a:t>
            </a:r>
            <a:r>
              <a:rPr lang="tr-TR" sz="2000" dirty="0" err="1">
                <a:solidFill>
                  <a:prstClr val="black"/>
                </a:solidFill>
                <a:latin typeface="Adobe Garamond Pro" pitchFamily="18" charset="-94"/>
              </a:rPr>
              <a:t>Başiskele</a:t>
            </a:r>
            <a:r>
              <a:rPr lang="tr-TR" sz="2000" dirty="0">
                <a:solidFill>
                  <a:prstClr val="black"/>
                </a:solidFill>
                <a:latin typeface="Adobe Garamond Pro" pitchFamily="18" charset="-94"/>
              </a:rPr>
              <a:t>/KOCAELİ </a:t>
            </a:r>
          </a:p>
          <a:p>
            <a:pPr marL="136525" indent="0" eaLnBrk="1" hangingPunct="1">
              <a:buNone/>
            </a:pPr>
            <a:r>
              <a:rPr lang="tr-TR" sz="2000" b="1" dirty="0" smtClean="0">
                <a:solidFill>
                  <a:prstClr val="black"/>
                </a:solidFill>
                <a:latin typeface="Adobe Garamond Pro" pitchFamily="18" charset="-94"/>
              </a:rPr>
              <a:t>Telefon   </a:t>
            </a:r>
            <a:r>
              <a:rPr lang="tr-TR" sz="2000" b="1" dirty="0">
                <a:solidFill>
                  <a:prstClr val="black"/>
                </a:solidFill>
                <a:latin typeface="Adobe Garamond Pro" pitchFamily="18" charset="-94"/>
              </a:rPr>
              <a:t>: </a:t>
            </a:r>
            <a:r>
              <a:rPr lang="tr-TR" sz="2000" dirty="0">
                <a:solidFill>
                  <a:prstClr val="black"/>
                </a:solidFill>
                <a:latin typeface="Adobe Garamond Pro" pitchFamily="18" charset="-94"/>
              </a:rPr>
              <a:t>(262) 312 1 312             </a:t>
            </a:r>
            <a:r>
              <a:rPr lang="tr-TR" sz="2000" dirty="0" smtClean="0">
                <a:solidFill>
                  <a:prstClr val="black"/>
                </a:solidFill>
                <a:latin typeface="Adobe Garamond Pro" pitchFamily="18" charset="-94"/>
              </a:rPr>
              <a:t>  </a:t>
            </a:r>
            <a:r>
              <a:rPr lang="tr-TR" sz="2000" b="1" dirty="0">
                <a:solidFill>
                  <a:prstClr val="black"/>
                </a:solidFill>
                <a:latin typeface="Adobe Garamond Pro" pitchFamily="18" charset="-94"/>
              </a:rPr>
              <a:t>Faks	:  </a:t>
            </a:r>
            <a:r>
              <a:rPr lang="tr-TR" sz="2000" dirty="0">
                <a:solidFill>
                  <a:prstClr val="black"/>
                </a:solidFill>
                <a:latin typeface="Adobe Garamond Pro" pitchFamily="18" charset="-94"/>
              </a:rPr>
              <a:t>(262) 312 11 33</a:t>
            </a:r>
          </a:p>
          <a:p>
            <a:pPr marL="136525" indent="0" algn="ctr" fontAlgn="auto">
              <a:spcBef>
                <a:spcPts val="0"/>
              </a:spcBef>
              <a:spcAft>
                <a:spcPts val="0"/>
              </a:spcAft>
              <a:buNone/>
              <a:defRPr/>
            </a:pPr>
            <a:endParaRPr lang="tr-TR" sz="2000" dirty="0">
              <a:ln w="1905"/>
              <a:effectLst>
                <a:innerShdw blurRad="69850" dist="43180" dir="5400000">
                  <a:srgbClr val="000000">
                    <a:alpha val="65000"/>
                  </a:srgbClr>
                </a:innerShdw>
              </a:effectLst>
              <a:latin typeface="Franklin Gothic Heavy" pitchFamily="34" charset="0"/>
            </a:endParaRPr>
          </a:p>
          <a:p>
            <a:pPr marL="136525" indent="0" algn="ctr">
              <a:buNone/>
            </a:pPr>
            <a:endParaRPr lang="tr-TR" b="1" dirty="0">
              <a:solidFill>
                <a:srgbClr val="FF0000"/>
              </a:solidFill>
            </a:endParaRPr>
          </a:p>
        </p:txBody>
      </p:sp>
    </p:spTree>
    <p:extLst>
      <p:ext uri="{BB962C8B-B14F-4D97-AF65-F5344CB8AC3E}">
        <p14:creationId xmlns:p14="http://schemas.microsoft.com/office/powerpoint/2010/main" val="52540515"/>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09" name="Group 49"/>
          <p:cNvGraphicFramePr>
            <a:graphicFrameLocks noGrp="1"/>
          </p:cNvGraphicFramePr>
          <p:nvPr>
            <p:extLst>
              <p:ext uri="{D42A27DB-BD31-4B8C-83A1-F6EECF244321}">
                <p14:modId xmlns:p14="http://schemas.microsoft.com/office/powerpoint/2010/main" val="159138293"/>
              </p:ext>
            </p:extLst>
          </p:nvPr>
        </p:nvGraphicFramePr>
        <p:xfrm>
          <a:off x="107504" y="116635"/>
          <a:ext cx="8930259" cy="6691011"/>
        </p:xfrm>
        <a:graphic>
          <a:graphicData uri="http://schemas.openxmlformats.org/drawingml/2006/table">
            <a:tbl>
              <a:tblPr/>
              <a:tblGrid>
                <a:gridCol w="7483493"/>
                <a:gridCol w="1446766"/>
              </a:tblGrid>
              <a:tr h="564605">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latin typeface="Arial" pitchFamily="34" charset="0"/>
                          <a:cs typeface="Arial" pitchFamily="34" charset="0"/>
                        </a:rPr>
                        <a:t> KOCAELİ İLİ  ENVANTERİ</a:t>
                      </a:r>
                      <a:endParaRPr kumimoji="0" lang="en-US" sz="1400" b="1" i="0" u="none" strike="noStrike" cap="none" normalizeH="0" baseline="0" dirty="0" smtClean="0">
                        <a:ln>
                          <a:noFill/>
                        </a:ln>
                        <a:solidFill>
                          <a:srgbClr val="FFFFFF"/>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1E4649"/>
                    </a:solidFill>
                  </a:tcPr>
                </a:tc>
                <a:tc hMerge="1">
                  <a:txBody>
                    <a:bodyPr/>
                    <a:lstStyle/>
                    <a:p>
                      <a:endParaRPr lang="tr-TR"/>
                    </a:p>
                  </a:txBody>
                  <a:tcPr/>
                </a:tc>
              </a:tr>
              <a:tr h="37149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Arial" pitchFamily="34" charset="0"/>
                          <a:cs typeface="Arial" pitchFamily="34" charset="0"/>
                        </a:rPr>
                        <a:t> Toplam Nüfus </a:t>
                      </a:r>
                      <a:r>
                        <a:rPr kumimoji="0" lang="en-US" sz="1400" b="1" i="0" u="none" strike="noStrike" cap="none" normalizeH="0" baseline="0" dirty="0" smtClean="0">
                          <a:ln>
                            <a:noFill/>
                          </a:ln>
                          <a:solidFill>
                            <a:srgbClr val="000000"/>
                          </a:solidFill>
                          <a:effectLst/>
                          <a:latin typeface="Arial" pitchFamily="34" charset="0"/>
                          <a:cs typeface="Arial" pitchFamily="34" charset="0"/>
                        </a:rPr>
                        <a:t>(20</a:t>
                      </a:r>
                      <a:r>
                        <a:rPr kumimoji="0" lang="tr-TR" sz="1400" b="1" i="0" u="none" strike="noStrike" cap="none" normalizeH="0" baseline="0" dirty="0" smtClean="0">
                          <a:ln>
                            <a:noFill/>
                          </a:ln>
                          <a:solidFill>
                            <a:srgbClr val="000000"/>
                          </a:solidFill>
                          <a:effectLst/>
                          <a:latin typeface="Arial" pitchFamily="34" charset="0"/>
                          <a:cs typeface="Arial" pitchFamily="34" charset="0"/>
                        </a:rPr>
                        <a:t>11</a:t>
                      </a:r>
                      <a:r>
                        <a:rPr kumimoji="0" lang="en-US" sz="1400" b="1" i="0" u="none" strike="noStrike" cap="none" normalizeH="0" baseline="0" dirty="0" smtClean="0">
                          <a:ln>
                            <a:noFill/>
                          </a:ln>
                          <a:solidFill>
                            <a:srgbClr val="000000"/>
                          </a:solidFill>
                          <a:effectLst/>
                          <a:latin typeface="Arial" pitchFamily="34" charset="0"/>
                          <a:cs typeface="Arial" pitchFamily="34" charset="0"/>
                        </a:rPr>
                        <a:t>)</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Arial" pitchFamily="34" charset="0"/>
                          <a:cs typeface="Arial" pitchFamily="34" charset="0"/>
                        </a:rPr>
                        <a:t>1.600.000  </a:t>
                      </a:r>
                      <a:endParaRPr kumimoji="0" lang="en-US" sz="1400" b="1" i="0" u="none" strike="noStrike" cap="none" normalizeH="0" baseline="0" dirty="0" smtClean="0">
                        <a:ln>
                          <a:noFill/>
                        </a:ln>
                        <a:solidFill>
                          <a:srgbClr val="000000"/>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600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Arial" pitchFamily="34" charset="0"/>
                          <a:cs typeface="Arial" pitchFamily="34" charset="0"/>
                        </a:rPr>
                        <a:t> Yüzölçümü</a:t>
                      </a:r>
                      <a:r>
                        <a:rPr kumimoji="0" lang="en-US" sz="1400" b="1" i="0" u="none" strike="noStrike" cap="none" normalizeH="0" baseline="0" dirty="0" smtClean="0">
                          <a:ln>
                            <a:noFill/>
                          </a:ln>
                          <a:solidFill>
                            <a:srgbClr val="000000"/>
                          </a:solidFill>
                          <a:effectLst/>
                          <a:latin typeface="Arial" pitchFamily="34" charset="0"/>
                          <a:cs typeface="Arial" pitchFamily="34" charset="0"/>
                        </a:rPr>
                        <a:t> ( Km</a:t>
                      </a:r>
                      <a:r>
                        <a:rPr kumimoji="0" lang="en-US" sz="1400" b="1" i="0" u="none" strike="noStrike" cap="none" normalizeH="0" baseline="30000" dirty="0" smtClean="0">
                          <a:ln>
                            <a:noFill/>
                          </a:ln>
                          <a:solidFill>
                            <a:srgbClr val="000000"/>
                          </a:solidFill>
                          <a:effectLst/>
                          <a:latin typeface="Arial" pitchFamily="34" charset="0"/>
                          <a:cs typeface="Arial" pitchFamily="34" charset="0"/>
                        </a:rPr>
                        <a:t>2</a:t>
                      </a:r>
                      <a:r>
                        <a:rPr kumimoji="0" lang="en-US" sz="1400" b="1" i="0" u="none" strike="noStrike" cap="none" normalizeH="0" baseline="0" dirty="0" smtClean="0">
                          <a:ln>
                            <a:noFill/>
                          </a:ln>
                          <a:solidFill>
                            <a:srgbClr val="000000"/>
                          </a:solidFill>
                          <a:effectLst/>
                          <a:latin typeface="Arial" pitchFamily="34" charset="0"/>
                          <a:cs typeface="Arial" pitchFamily="34" charset="0"/>
                        </a:rPr>
                        <a:t>)</a:t>
                      </a:r>
                      <a:r>
                        <a:rPr kumimoji="0" lang="tr-TR" sz="1400" b="1" i="0" u="none" strike="noStrike" cap="none" normalizeH="0" baseline="0" dirty="0" smtClean="0">
                          <a:ln>
                            <a:noFill/>
                          </a:ln>
                          <a:solidFill>
                            <a:srgbClr val="000000"/>
                          </a:solidFill>
                          <a:effectLst/>
                          <a:latin typeface="Arial" pitchFamily="34" charset="0"/>
                          <a:cs typeface="Arial" pitchFamily="34" charset="0"/>
                        </a:rPr>
                        <a:t>                             </a:t>
                      </a:r>
                      <a:r>
                        <a:rPr kumimoji="0" lang="tr-TR" sz="1400" b="1" i="0" u="none" strike="noStrike" cap="none" normalizeH="0" baseline="0" dirty="0" smtClean="0">
                          <a:ln>
                            <a:noFill/>
                          </a:ln>
                          <a:solidFill>
                            <a:schemeClr val="tx1"/>
                          </a:solidFill>
                          <a:effectLst/>
                          <a:latin typeface="Arial" pitchFamily="34" charset="0"/>
                          <a:cs typeface="Arial" pitchFamily="34" charset="0"/>
                        </a:rPr>
                        <a:t>(Türkiye’nin en küçük 7 ilidir)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E1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Arial" pitchFamily="34" charset="0"/>
                          <a:cs typeface="Arial" pitchFamily="34" charset="0"/>
                        </a:rPr>
                        <a:t>       3505   </a:t>
                      </a:r>
                      <a:endParaRPr kumimoji="0" lang="en-US" sz="1400" b="1" i="0" u="none" strike="noStrike" cap="none" normalizeH="0" baseline="0" dirty="0" smtClean="0">
                        <a:ln>
                          <a:noFill/>
                        </a:ln>
                        <a:solidFill>
                          <a:srgbClr val="000000"/>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E1E4"/>
                    </a:solidFill>
                  </a:tcPr>
                </a:tc>
              </a:tr>
              <a:tr h="3600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Arial" pitchFamily="34" charset="0"/>
                          <a:cs typeface="Arial" pitchFamily="34" charset="0"/>
                        </a:rPr>
                        <a:t> Ormanlık Alan (Km</a:t>
                      </a:r>
                      <a:r>
                        <a:rPr kumimoji="0" lang="tr-TR" sz="1400" b="1" i="0" u="none" strike="noStrike" cap="none" normalizeH="0" baseline="30000" dirty="0" smtClean="0">
                          <a:ln>
                            <a:noFill/>
                          </a:ln>
                          <a:solidFill>
                            <a:srgbClr val="000000"/>
                          </a:solidFill>
                          <a:effectLst/>
                          <a:latin typeface="Arial" pitchFamily="34" charset="0"/>
                          <a:cs typeface="Arial" pitchFamily="34" charset="0"/>
                        </a:rPr>
                        <a:t>2</a:t>
                      </a:r>
                      <a:r>
                        <a:rPr kumimoji="0" lang="tr-TR" sz="1400" b="1" i="0" u="none" strike="noStrike" cap="none" normalizeH="0" baseline="0" dirty="0" smtClean="0">
                          <a:ln>
                            <a:noFill/>
                          </a:ln>
                          <a:solidFill>
                            <a:srgbClr val="000000"/>
                          </a:solidFill>
                          <a:effectLst/>
                          <a:latin typeface="Arial" pitchFamily="34" charset="0"/>
                          <a:cs typeface="Arial" pitchFamily="34" charset="0"/>
                        </a:rPr>
                        <a:t>)                         </a:t>
                      </a:r>
                      <a:r>
                        <a:rPr kumimoji="0" lang="tr-TR" sz="1400" b="1" i="0" u="none" strike="noStrike" cap="none" normalizeH="0" baseline="0" dirty="0" smtClean="0">
                          <a:ln>
                            <a:noFill/>
                          </a:ln>
                          <a:solidFill>
                            <a:schemeClr val="tx1"/>
                          </a:solidFill>
                          <a:effectLst/>
                          <a:latin typeface="Arial" pitchFamily="34" charset="0"/>
                          <a:cs typeface="Arial" pitchFamily="34" charset="0"/>
                        </a:rPr>
                        <a:t>(İlimizin %44 Ormanlık alandır)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Arial" pitchFamily="34" charset="0"/>
                          <a:cs typeface="Arial" pitchFamily="34" charset="0"/>
                        </a:rPr>
                        <a:t>       1501   </a:t>
                      </a:r>
                      <a:endParaRPr kumimoji="0" lang="en-US" sz="1400" b="1" i="0" u="none" strike="noStrike" cap="none" normalizeH="0" baseline="0" dirty="0" smtClean="0">
                        <a:ln>
                          <a:noFill/>
                        </a:ln>
                        <a:solidFill>
                          <a:srgbClr val="000000"/>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3374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Arial" pitchFamily="34" charset="0"/>
                          <a:cs typeface="Arial" pitchFamily="34" charset="0"/>
                        </a:rPr>
                        <a:t> İlçe sayısı</a:t>
                      </a:r>
                      <a:endParaRPr kumimoji="0" lang="en-US" sz="1400" b="1" i="0" u="none" strike="noStrike" cap="none" normalizeH="0" baseline="0" dirty="0" smtClean="0">
                        <a:ln>
                          <a:noFill/>
                        </a:ln>
                        <a:solidFill>
                          <a:srgbClr val="000000"/>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E1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Arial" pitchFamily="34" charset="0"/>
                          <a:cs typeface="Arial" pitchFamily="34" charset="0"/>
                        </a:rPr>
                        <a:t>          12   </a:t>
                      </a:r>
                      <a:endParaRPr kumimoji="0" lang="en-US" sz="1400" b="1" i="0" u="none" strike="noStrike" cap="none" normalizeH="0" baseline="0" dirty="0" smtClean="0">
                        <a:ln>
                          <a:noFill/>
                        </a:ln>
                        <a:solidFill>
                          <a:srgbClr val="000000"/>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E1E4"/>
                    </a:solidFill>
                  </a:tcPr>
                </a:tc>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Arial" pitchFamily="34" charset="0"/>
                          <a:cs typeface="Arial" pitchFamily="34" charset="0"/>
                        </a:rPr>
                        <a:t> </a:t>
                      </a:r>
                      <a:r>
                        <a:rPr kumimoji="0" lang="en-US" sz="1400" b="1" i="0" u="none" strike="noStrike" cap="none" normalizeH="0" baseline="0" dirty="0" err="1" smtClean="0">
                          <a:ln>
                            <a:noFill/>
                          </a:ln>
                          <a:solidFill>
                            <a:srgbClr val="000000"/>
                          </a:solidFill>
                          <a:effectLst/>
                          <a:latin typeface="Arial" pitchFamily="34" charset="0"/>
                          <a:cs typeface="Arial" pitchFamily="34" charset="0"/>
                        </a:rPr>
                        <a:t>Belediye</a:t>
                      </a:r>
                      <a:r>
                        <a:rPr kumimoji="0" lang="en-US" sz="1400" b="1" i="0" u="none" strike="noStrike" cap="none" normalizeH="0" baseline="0" dirty="0" smtClean="0">
                          <a:ln>
                            <a:noFill/>
                          </a:ln>
                          <a:solidFill>
                            <a:srgbClr val="000000"/>
                          </a:solidFill>
                          <a:effectLst/>
                          <a:latin typeface="Arial" pitchFamily="34" charset="0"/>
                          <a:cs typeface="Arial" pitchFamily="34" charset="0"/>
                        </a:rPr>
                        <a:t> </a:t>
                      </a:r>
                      <a:r>
                        <a:rPr kumimoji="0" lang="en-US" sz="1400" b="1" i="0" u="none" strike="noStrike" cap="none" normalizeH="0" baseline="0" dirty="0" err="1" smtClean="0">
                          <a:ln>
                            <a:noFill/>
                          </a:ln>
                          <a:solidFill>
                            <a:srgbClr val="000000"/>
                          </a:solidFill>
                          <a:effectLst/>
                          <a:latin typeface="Arial" pitchFamily="34" charset="0"/>
                          <a:cs typeface="Arial" pitchFamily="34" charset="0"/>
                        </a:rPr>
                        <a:t>Sayısı</a:t>
                      </a:r>
                      <a:r>
                        <a:rPr kumimoji="0" lang="en-US" sz="1400" b="1" i="0" u="none" strike="noStrike" cap="none" normalizeH="0" baseline="0" dirty="0" smtClean="0">
                          <a:ln>
                            <a:noFill/>
                          </a:ln>
                          <a:solidFill>
                            <a:srgbClr val="000000"/>
                          </a:solidFill>
                          <a:effectLst/>
                          <a:latin typeface="Arial" pitchFamily="34" charset="0"/>
                          <a:cs typeface="Arial" pitchFamily="34" charset="0"/>
                        </a:rPr>
                        <a:t> (B</a:t>
                      </a:r>
                      <a:r>
                        <a:rPr kumimoji="0" lang="tr-TR" sz="1400" b="1" i="0" u="none" strike="noStrike" cap="none" normalizeH="0" baseline="0" dirty="0" err="1" smtClean="0">
                          <a:ln>
                            <a:noFill/>
                          </a:ln>
                          <a:solidFill>
                            <a:srgbClr val="000000"/>
                          </a:solidFill>
                          <a:effectLst/>
                          <a:latin typeface="Arial" pitchFamily="34" charset="0"/>
                          <a:cs typeface="Arial" pitchFamily="34" charset="0"/>
                        </a:rPr>
                        <a:t>üyükşehir</a:t>
                      </a:r>
                      <a:r>
                        <a:rPr kumimoji="0" lang="en-US" sz="1400" b="1" i="0" u="none" strike="noStrike" cap="none" normalizeH="0" baseline="0" dirty="0" smtClean="0">
                          <a:ln>
                            <a:noFill/>
                          </a:ln>
                          <a:solidFill>
                            <a:srgbClr val="000000"/>
                          </a:solidFill>
                          <a:effectLst/>
                          <a:latin typeface="Arial" pitchFamily="34" charset="0"/>
                          <a:cs typeface="Arial" pitchFamily="34" charset="0"/>
                        </a:rPr>
                        <a:t> </a:t>
                      </a:r>
                      <a:r>
                        <a:rPr kumimoji="0" lang="en-US" sz="1400" b="1" i="0" u="none" strike="noStrike" cap="none" normalizeH="0" baseline="0" dirty="0" err="1" smtClean="0">
                          <a:ln>
                            <a:noFill/>
                          </a:ln>
                          <a:solidFill>
                            <a:srgbClr val="000000"/>
                          </a:solidFill>
                          <a:effectLst/>
                          <a:latin typeface="Arial" pitchFamily="34" charset="0"/>
                          <a:cs typeface="Arial" pitchFamily="34" charset="0"/>
                        </a:rPr>
                        <a:t>Dahil</a:t>
                      </a:r>
                      <a:r>
                        <a:rPr kumimoji="0" lang="en-US" sz="1400" b="1" i="0" u="none" strike="noStrike" cap="none" normalizeH="0" baseline="0" dirty="0" smtClean="0">
                          <a:ln>
                            <a:noFill/>
                          </a:ln>
                          <a:solidFill>
                            <a:srgbClr val="000000"/>
                          </a:solidFill>
                          <a:effectLst/>
                          <a:latin typeface="Arial" pitchFamily="34" charset="0"/>
                          <a:cs typeface="Arial" pitchFamily="34" charset="0"/>
                        </a:rPr>
                        <a:t>)</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Arial" pitchFamily="34" charset="0"/>
                          <a:cs typeface="Arial" pitchFamily="34" charset="0"/>
                        </a:rPr>
                        <a:t>          13   </a:t>
                      </a:r>
                      <a:endParaRPr kumimoji="0" lang="en-US" sz="1400" b="1" i="0" u="none" strike="noStrike" cap="none" normalizeH="0" baseline="0" dirty="0" smtClean="0">
                        <a:ln>
                          <a:noFill/>
                        </a:ln>
                        <a:solidFill>
                          <a:srgbClr val="000000"/>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26173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Arial" pitchFamily="34" charset="0"/>
                          <a:cs typeface="Arial" pitchFamily="34" charset="0"/>
                        </a:rPr>
                        <a:t> </a:t>
                      </a:r>
                      <a:r>
                        <a:rPr kumimoji="0" lang="en-US" sz="1400" b="1" i="0" u="none" strike="noStrike" cap="none" normalizeH="0" baseline="0" dirty="0" err="1" smtClean="0">
                          <a:ln>
                            <a:noFill/>
                          </a:ln>
                          <a:solidFill>
                            <a:srgbClr val="000000"/>
                          </a:solidFill>
                          <a:effectLst/>
                          <a:latin typeface="Arial" pitchFamily="34" charset="0"/>
                          <a:cs typeface="Arial" pitchFamily="34" charset="0"/>
                        </a:rPr>
                        <a:t>Köy</a:t>
                      </a:r>
                      <a:r>
                        <a:rPr kumimoji="0" lang="en-US" sz="1400" b="1" i="0" u="none" strike="noStrike" cap="none" normalizeH="0" baseline="0" dirty="0" smtClean="0">
                          <a:ln>
                            <a:noFill/>
                          </a:ln>
                          <a:solidFill>
                            <a:srgbClr val="000000"/>
                          </a:solidFill>
                          <a:effectLst/>
                          <a:latin typeface="Arial" pitchFamily="34" charset="0"/>
                          <a:cs typeface="Arial" pitchFamily="34" charset="0"/>
                        </a:rPr>
                        <a:t> </a:t>
                      </a:r>
                      <a:r>
                        <a:rPr kumimoji="0" lang="en-US" sz="1400" b="1" i="0" u="none" strike="noStrike" cap="none" normalizeH="0" baseline="0" dirty="0" err="1" smtClean="0">
                          <a:ln>
                            <a:noFill/>
                          </a:ln>
                          <a:solidFill>
                            <a:srgbClr val="000000"/>
                          </a:solidFill>
                          <a:effectLst/>
                          <a:latin typeface="Arial" pitchFamily="34" charset="0"/>
                          <a:cs typeface="Arial" pitchFamily="34" charset="0"/>
                        </a:rPr>
                        <a:t>Sayısı</a:t>
                      </a:r>
                      <a:endParaRPr kumimoji="0" lang="en-US" sz="1400" b="1" i="0" u="none" strike="noStrike" cap="none" normalizeH="0" baseline="0" dirty="0" smtClean="0">
                        <a:ln>
                          <a:noFill/>
                        </a:ln>
                        <a:solidFill>
                          <a:srgbClr val="000000"/>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E1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Arial" pitchFamily="34" charset="0"/>
                          <a:cs typeface="Arial" pitchFamily="34" charset="0"/>
                        </a:rPr>
                        <a:t>        235   </a:t>
                      </a:r>
                      <a:endParaRPr kumimoji="0" lang="en-US" sz="1400" b="1" i="0" u="none" strike="noStrike" cap="none" normalizeH="0" baseline="0" dirty="0" smtClean="0">
                        <a:ln>
                          <a:noFill/>
                        </a:ln>
                        <a:solidFill>
                          <a:srgbClr val="000000"/>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E1E4"/>
                    </a:solidFill>
                  </a:tcPr>
                </a:tc>
              </a:tr>
              <a:tr h="40575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Arial" pitchFamily="34" charset="0"/>
                          <a:cs typeface="Arial" pitchFamily="34" charset="0"/>
                        </a:rPr>
                        <a:t> </a:t>
                      </a:r>
                      <a:r>
                        <a:rPr kumimoji="0" lang="en-US" sz="1400" b="1" i="0" u="none" strike="noStrike" cap="none" normalizeH="0" baseline="0" dirty="0" err="1" smtClean="0">
                          <a:ln>
                            <a:noFill/>
                          </a:ln>
                          <a:solidFill>
                            <a:srgbClr val="000000"/>
                          </a:solidFill>
                          <a:effectLst/>
                          <a:latin typeface="Arial" pitchFamily="34" charset="0"/>
                          <a:cs typeface="Arial" pitchFamily="34" charset="0"/>
                        </a:rPr>
                        <a:t>Mevcut</a:t>
                      </a:r>
                      <a:r>
                        <a:rPr kumimoji="0" lang="en-US" sz="1400" b="1" i="0" u="none" strike="noStrike" cap="none" normalizeH="0" baseline="0" dirty="0" smtClean="0">
                          <a:ln>
                            <a:noFill/>
                          </a:ln>
                          <a:solidFill>
                            <a:srgbClr val="000000"/>
                          </a:solidFill>
                          <a:effectLst/>
                          <a:latin typeface="Arial" pitchFamily="34" charset="0"/>
                          <a:cs typeface="Arial" pitchFamily="34" charset="0"/>
                        </a:rPr>
                        <a:t> O.S.B </a:t>
                      </a:r>
                      <a:r>
                        <a:rPr kumimoji="0" lang="en-US" sz="1400" b="1" i="0" u="none" strike="noStrike" cap="none" normalizeH="0" baseline="0" dirty="0" err="1" smtClean="0">
                          <a:ln>
                            <a:noFill/>
                          </a:ln>
                          <a:solidFill>
                            <a:srgbClr val="000000"/>
                          </a:solidFill>
                          <a:effectLst/>
                          <a:latin typeface="Arial" pitchFamily="34" charset="0"/>
                          <a:cs typeface="Arial" pitchFamily="34" charset="0"/>
                        </a:rPr>
                        <a:t>alanları</a:t>
                      </a:r>
                      <a:r>
                        <a:rPr kumimoji="0" lang="en-US" sz="1400" b="1" i="0" u="none" strike="noStrike" cap="none" normalizeH="0" baseline="0" dirty="0" smtClean="0">
                          <a:ln>
                            <a:noFill/>
                          </a:ln>
                          <a:solidFill>
                            <a:srgbClr val="000000"/>
                          </a:solidFill>
                          <a:effectLst/>
                          <a:latin typeface="Arial" pitchFamily="34"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cs typeface="Arial" pitchFamily="34" charset="0"/>
                        </a:rPr>
                        <a:t>sayısı</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Arial" pitchFamily="34" charset="0"/>
                          <a:cs typeface="Arial" pitchFamily="34" charset="0"/>
                        </a:rPr>
                        <a:t>          14  </a:t>
                      </a:r>
                      <a:endParaRPr kumimoji="0" lang="en-US" sz="1400" b="1" i="0" u="none" strike="noStrike" cap="none" normalizeH="0" baseline="0" dirty="0" smtClean="0">
                        <a:ln>
                          <a:noFill/>
                        </a:ln>
                        <a:solidFill>
                          <a:srgbClr val="000000"/>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600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Arial" pitchFamily="34" charset="0"/>
                          <a:cs typeface="Arial" pitchFamily="34" charset="0"/>
                        </a:rPr>
                        <a:t> </a:t>
                      </a:r>
                      <a:r>
                        <a:rPr kumimoji="0" lang="en-US" sz="1400" b="1" i="0" u="none" strike="noStrike" cap="none" normalizeH="0" baseline="0" dirty="0" err="1" smtClean="0">
                          <a:ln>
                            <a:noFill/>
                          </a:ln>
                          <a:solidFill>
                            <a:srgbClr val="000000"/>
                          </a:solidFill>
                          <a:effectLst/>
                          <a:latin typeface="Arial" pitchFamily="34" charset="0"/>
                          <a:cs typeface="Arial" pitchFamily="34" charset="0"/>
                        </a:rPr>
                        <a:t>Mevcut</a:t>
                      </a:r>
                      <a:r>
                        <a:rPr kumimoji="0" lang="en-US" sz="1400" b="1" i="0" u="none" strike="noStrike" cap="none" normalizeH="0" baseline="0" dirty="0" smtClean="0">
                          <a:ln>
                            <a:noFill/>
                          </a:ln>
                          <a:solidFill>
                            <a:srgbClr val="000000"/>
                          </a:solidFill>
                          <a:effectLst/>
                          <a:latin typeface="Arial" pitchFamily="34" charset="0"/>
                          <a:cs typeface="Arial" pitchFamily="34" charset="0"/>
                        </a:rPr>
                        <a:t> </a:t>
                      </a:r>
                      <a:r>
                        <a:rPr kumimoji="0" lang="tr-TR" sz="1400" b="1" i="0" u="none" strike="noStrike" cap="none" normalizeH="0" baseline="0" dirty="0" smtClean="0">
                          <a:ln>
                            <a:noFill/>
                          </a:ln>
                          <a:solidFill>
                            <a:srgbClr val="000000"/>
                          </a:solidFill>
                          <a:effectLst/>
                          <a:latin typeface="Arial" pitchFamily="34" charset="0"/>
                          <a:cs typeface="Arial" pitchFamily="34" charset="0"/>
                        </a:rPr>
                        <a:t>Serbest Bölge </a:t>
                      </a:r>
                      <a:r>
                        <a:rPr kumimoji="0" lang="en-US" sz="1400" b="1" i="0" u="none" strike="noStrike" cap="none" normalizeH="0" baseline="0" dirty="0" err="1" smtClean="0">
                          <a:ln>
                            <a:noFill/>
                          </a:ln>
                          <a:solidFill>
                            <a:srgbClr val="000000"/>
                          </a:solidFill>
                          <a:effectLst/>
                          <a:latin typeface="Arial" pitchFamily="34" charset="0"/>
                          <a:cs typeface="Arial" pitchFamily="34" charset="0"/>
                        </a:rPr>
                        <a:t>alanları</a:t>
                      </a:r>
                      <a:r>
                        <a:rPr kumimoji="0" lang="en-US" sz="1400" b="1" i="0" u="none" strike="noStrike" cap="none" normalizeH="0" baseline="0" dirty="0" smtClean="0">
                          <a:ln>
                            <a:noFill/>
                          </a:ln>
                          <a:solidFill>
                            <a:srgbClr val="000000"/>
                          </a:solidFill>
                          <a:effectLst/>
                          <a:latin typeface="Arial" pitchFamily="34" charset="0"/>
                          <a:cs typeface="Arial" pitchFamily="34" charset="0"/>
                        </a:rPr>
                        <a:t> </a:t>
                      </a:r>
                      <a:r>
                        <a:rPr kumimoji="0" lang="en-US" sz="1400" b="1" i="0" u="none" strike="noStrike" cap="none" normalizeH="0" baseline="0" dirty="0" err="1" smtClean="0">
                          <a:ln>
                            <a:noFill/>
                          </a:ln>
                          <a:solidFill>
                            <a:srgbClr val="000000"/>
                          </a:solidFill>
                          <a:effectLst/>
                          <a:latin typeface="Arial" pitchFamily="34" charset="0"/>
                          <a:cs typeface="Arial" pitchFamily="34" charset="0"/>
                        </a:rPr>
                        <a:t>sayısı</a:t>
                      </a:r>
                      <a:endParaRPr kumimoji="0" lang="en-US" sz="1400" b="1" i="0" u="none" strike="noStrike" cap="none" normalizeH="0" baseline="0" dirty="0" smtClean="0">
                        <a:ln>
                          <a:noFill/>
                        </a:ln>
                        <a:solidFill>
                          <a:srgbClr val="000000"/>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E1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Arial" pitchFamily="34" charset="0"/>
                        </a:rPr>
                        <a:t>            2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E1E4"/>
                    </a:solidFill>
                  </a:tcPr>
                </a:tc>
              </a:tr>
              <a:tr h="3600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Arial" pitchFamily="34" charset="0"/>
                          <a:cs typeface="Arial" pitchFamily="34" charset="0"/>
                        </a:rPr>
                        <a:t> </a:t>
                      </a:r>
                      <a:r>
                        <a:rPr kumimoji="0" lang="en-US" sz="1400" b="1" i="0" u="none" strike="noStrike" cap="none" normalizeH="0" baseline="0" dirty="0" err="1" smtClean="0">
                          <a:ln>
                            <a:noFill/>
                          </a:ln>
                          <a:solidFill>
                            <a:srgbClr val="000000"/>
                          </a:solidFill>
                          <a:effectLst/>
                          <a:latin typeface="Arial" pitchFamily="34" charset="0"/>
                          <a:cs typeface="Arial" pitchFamily="34" charset="0"/>
                        </a:rPr>
                        <a:t>Mevcut</a:t>
                      </a:r>
                      <a:r>
                        <a:rPr kumimoji="0" lang="en-US" sz="1400" b="1" i="0" u="none" strike="noStrike" cap="none" normalizeH="0" baseline="0" dirty="0" smtClean="0">
                          <a:ln>
                            <a:noFill/>
                          </a:ln>
                          <a:solidFill>
                            <a:srgbClr val="000000"/>
                          </a:solidFill>
                          <a:effectLst/>
                          <a:latin typeface="Arial" pitchFamily="34" charset="0"/>
                          <a:cs typeface="Arial" pitchFamily="34" charset="0"/>
                        </a:rPr>
                        <a:t> </a:t>
                      </a:r>
                      <a:r>
                        <a:rPr kumimoji="0" lang="tr-TR" sz="1400" b="1" i="0" u="none" strike="noStrike" cap="none" normalizeH="0" baseline="0" dirty="0" smtClean="0">
                          <a:ln>
                            <a:noFill/>
                          </a:ln>
                          <a:solidFill>
                            <a:srgbClr val="000000"/>
                          </a:solidFill>
                          <a:effectLst/>
                          <a:latin typeface="Arial" pitchFamily="34" charset="0"/>
                          <a:cs typeface="Arial" pitchFamily="34" charset="0"/>
                        </a:rPr>
                        <a:t>Teknopark</a:t>
                      </a:r>
                      <a:r>
                        <a:rPr kumimoji="0" lang="en-US" sz="1400" b="1" i="0" u="none" strike="noStrike" cap="none" normalizeH="0" baseline="0" dirty="0" smtClean="0">
                          <a:ln>
                            <a:noFill/>
                          </a:ln>
                          <a:solidFill>
                            <a:srgbClr val="000000"/>
                          </a:solidFill>
                          <a:effectLst/>
                          <a:latin typeface="Arial" pitchFamily="34" charset="0"/>
                          <a:cs typeface="Arial" pitchFamily="34" charset="0"/>
                        </a:rPr>
                        <a:t> </a:t>
                      </a:r>
                      <a:r>
                        <a:rPr kumimoji="0" lang="en-US" sz="1400" b="1" i="0" u="none" strike="noStrike" cap="none" normalizeH="0" baseline="0" dirty="0" err="1" smtClean="0">
                          <a:ln>
                            <a:noFill/>
                          </a:ln>
                          <a:solidFill>
                            <a:srgbClr val="000000"/>
                          </a:solidFill>
                          <a:effectLst/>
                          <a:latin typeface="Arial" pitchFamily="34" charset="0"/>
                          <a:cs typeface="Arial" pitchFamily="34" charset="0"/>
                        </a:rPr>
                        <a:t>alanları</a:t>
                      </a:r>
                      <a:r>
                        <a:rPr kumimoji="0" lang="en-US" sz="1400" b="1" i="0" u="none" strike="noStrike" cap="none" normalizeH="0" baseline="0" dirty="0" smtClean="0">
                          <a:ln>
                            <a:noFill/>
                          </a:ln>
                          <a:solidFill>
                            <a:srgbClr val="000000"/>
                          </a:solidFill>
                          <a:effectLst/>
                          <a:latin typeface="Arial" pitchFamily="34" charset="0"/>
                          <a:cs typeface="Arial" pitchFamily="34" charset="0"/>
                        </a:rPr>
                        <a:t> </a:t>
                      </a:r>
                      <a:r>
                        <a:rPr kumimoji="0" lang="en-US" sz="1400" b="1" i="0" u="none" strike="noStrike" cap="none" normalizeH="0" baseline="0" dirty="0" err="1" smtClean="0">
                          <a:ln>
                            <a:noFill/>
                          </a:ln>
                          <a:solidFill>
                            <a:srgbClr val="000000"/>
                          </a:solidFill>
                          <a:effectLst/>
                          <a:latin typeface="Arial" pitchFamily="34" charset="0"/>
                          <a:cs typeface="Arial" pitchFamily="34" charset="0"/>
                        </a:rPr>
                        <a:t>sayısı</a:t>
                      </a:r>
                      <a:r>
                        <a:rPr kumimoji="0" lang="tr-TR" sz="1400" b="1" i="0" u="none" strike="noStrike" cap="none" normalizeH="0" baseline="0" dirty="0" smtClean="0">
                          <a:ln>
                            <a:noFill/>
                          </a:ln>
                          <a:solidFill>
                            <a:srgbClr val="000000"/>
                          </a:solidFill>
                          <a:effectLst/>
                          <a:latin typeface="Arial" pitchFamily="34" charset="0"/>
                          <a:cs typeface="Arial" pitchFamily="34" charset="0"/>
                        </a:rPr>
                        <a:t>       (</a:t>
                      </a:r>
                      <a:r>
                        <a:rPr kumimoji="0" lang="tr-TR" sz="1400" b="1" i="0" u="none" strike="noStrike" cap="none" normalizeH="0" baseline="0" dirty="0" err="1" smtClean="0">
                          <a:ln>
                            <a:noFill/>
                          </a:ln>
                          <a:solidFill>
                            <a:srgbClr val="000000"/>
                          </a:solidFill>
                          <a:effectLst/>
                          <a:latin typeface="Arial" pitchFamily="34" charset="0"/>
                          <a:cs typeface="Arial" pitchFamily="34" charset="0"/>
                        </a:rPr>
                        <a:t>Tübİtak</a:t>
                      </a:r>
                      <a:r>
                        <a:rPr kumimoji="0" lang="tr-TR" sz="1400" b="1" i="0" u="none" strike="noStrike" cap="none" normalizeH="0" baseline="0" dirty="0" smtClean="0">
                          <a:ln>
                            <a:noFill/>
                          </a:ln>
                          <a:solidFill>
                            <a:srgbClr val="000000"/>
                          </a:solidFill>
                          <a:effectLst/>
                          <a:latin typeface="Arial" pitchFamily="34" charset="0"/>
                          <a:cs typeface="Arial" pitchFamily="34" charset="0"/>
                        </a:rPr>
                        <a:t>-GOSB-KOÜ-GYTE)</a:t>
                      </a:r>
                      <a:endParaRPr kumimoji="0" lang="en-US" sz="1400" b="1" i="0" u="none" strike="noStrike" cap="none" normalizeH="0" baseline="0" dirty="0" smtClean="0">
                        <a:ln>
                          <a:noFill/>
                        </a:ln>
                        <a:solidFill>
                          <a:srgbClr val="000000"/>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Arial" pitchFamily="34" charset="0"/>
                        </a:rPr>
                        <a:t>            4</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60040">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tr-TR" sz="1400" b="1" i="0" u="none" strike="noStrike" cap="none" normalizeH="0" baseline="0" dirty="0" smtClean="0">
                          <a:ln>
                            <a:noFill/>
                          </a:ln>
                          <a:solidFill>
                            <a:srgbClr val="000000"/>
                          </a:solidFill>
                          <a:effectLst/>
                          <a:latin typeface="Arial" pitchFamily="34" charset="0"/>
                          <a:cs typeface="Arial" pitchFamily="34" charset="0"/>
                        </a:rPr>
                        <a:t> </a:t>
                      </a:r>
                      <a:r>
                        <a:rPr kumimoji="0" lang="en-US" sz="1400" b="1" i="0" u="none" strike="noStrike" cap="none" normalizeH="0" baseline="0" dirty="0" err="1" smtClean="0">
                          <a:ln>
                            <a:noFill/>
                          </a:ln>
                          <a:solidFill>
                            <a:srgbClr val="000000"/>
                          </a:solidFill>
                          <a:effectLst/>
                          <a:latin typeface="Arial" pitchFamily="34" charset="0"/>
                          <a:cs typeface="Arial" pitchFamily="34" charset="0"/>
                        </a:rPr>
                        <a:t>Mevcut</a:t>
                      </a:r>
                      <a:r>
                        <a:rPr kumimoji="0" lang="en-US" sz="1400" b="1" i="0" u="none" strike="noStrike" cap="none" normalizeH="0" baseline="0" dirty="0" smtClean="0">
                          <a:ln>
                            <a:noFill/>
                          </a:ln>
                          <a:solidFill>
                            <a:srgbClr val="000000"/>
                          </a:solidFill>
                          <a:effectLst/>
                          <a:latin typeface="Arial" pitchFamily="34" charset="0"/>
                          <a:cs typeface="Arial" pitchFamily="34" charset="0"/>
                        </a:rPr>
                        <a:t> </a:t>
                      </a:r>
                      <a:r>
                        <a:rPr kumimoji="0" lang="tr-TR" sz="1400" b="1" i="0" u="none" strike="noStrike" cap="none" normalizeH="0" baseline="0" dirty="0" smtClean="0">
                          <a:ln>
                            <a:noFill/>
                          </a:ln>
                          <a:solidFill>
                            <a:srgbClr val="000000"/>
                          </a:solidFill>
                          <a:effectLst/>
                          <a:latin typeface="Arial" pitchFamily="34" charset="0"/>
                          <a:cs typeface="Arial" pitchFamily="34" charset="0"/>
                        </a:rPr>
                        <a:t>Liman ve Platform sayısı (25 Liman, 5 platform, 2 Terminal, 3 iskele,1 Rıhtım)</a:t>
                      </a:r>
                      <a:endParaRPr kumimoji="0" lang="en-US" sz="1400" b="1" i="0" u="none" strike="noStrike" cap="none" normalizeH="0" baseline="0" dirty="0" smtClean="0">
                        <a:ln>
                          <a:noFill/>
                        </a:ln>
                        <a:solidFill>
                          <a:srgbClr val="000000"/>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E1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Arial" pitchFamily="34" charset="0"/>
                        </a:rPr>
                        <a:t>          36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E1E4"/>
                    </a:solidFill>
                  </a:tcPr>
                </a:tc>
              </a:tr>
              <a:tr h="3600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0000"/>
                          </a:solidFill>
                          <a:effectLst/>
                          <a:latin typeface="Arial" pitchFamily="34" charset="0"/>
                          <a:cs typeface="Arial" pitchFamily="34" charset="0"/>
                        </a:rPr>
                        <a:t>GSM ruhsatlı</a:t>
                      </a:r>
                      <a:r>
                        <a:rPr kumimoji="0" lang="en-US" sz="1400" b="1" i="0" u="none" strike="noStrike" cap="none" normalizeH="0" baseline="0" dirty="0" smtClean="0">
                          <a:ln>
                            <a:noFill/>
                          </a:ln>
                          <a:solidFill>
                            <a:srgbClr val="FF0000"/>
                          </a:solidFill>
                          <a:effectLst/>
                          <a:latin typeface="Arial" pitchFamily="34" charset="0"/>
                          <a:cs typeface="Arial" pitchFamily="34" charset="0"/>
                        </a:rPr>
                        <a:t> </a:t>
                      </a:r>
                      <a:r>
                        <a:rPr kumimoji="0" lang="en-US" sz="1400" b="1" i="0" u="none" strike="noStrike" cap="none" normalizeH="0" baseline="0" dirty="0" err="1" smtClean="0">
                          <a:ln>
                            <a:noFill/>
                          </a:ln>
                          <a:solidFill>
                            <a:srgbClr val="FF0000"/>
                          </a:solidFill>
                          <a:effectLst/>
                          <a:latin typeface="Arial" pitchFamily="34" charset="0"/>
                          <a:cs typeface="Arial" pitchFamily="34" charset="0"/>
                        </a:rPr>
                        <a:t>Sanayii</a:t>
                      </a:r>
                      <a:r>
                        <a:rPr kumimoji="0" lang="en-US" sz="1400" b="1" i="0" u="none" strike="noStrike" cap="none" normalizeH="0" baseline="0" dirty="0" smtClean="0">
                          <a:ln>
                            <a:noFill/>
                          </a:ln>
                          <a:solidFill>
                            <a:srgbClr val="FF0000"/>
                          </a:solidFill>
                          <a:effectLst/>
                          <a:latin typeface="Arial" pitchFamily="34" charset="0"/>
                          <a:cs typeface="Arial" pitchFamily="34" charset="0"/>
                        </a:rPr>
                        <a:t> </a:t>
                      </a:r>
                      <a:r>
                        <a:rPr kumimoji="0" lang="en-US" sz="1400" b="1" i="0" u="none" strike="noStrike" cap="none" normalizeH="0" baseline="0" dirty="0" err="1" smtClean="0">
                          <a:ln>
                            <a:noFill/>
                          </a:ln>
                          <a:solidFill>
                            <a:srgbClr val="FF0000"/>
                          </a:solidFill>
                          <a:effectLst/>
                          <a:latin typeface="Arial" pitchFamily="34" charset="0"/>
                          <a:cs typeface="Arial" pitchFamily="34" charset="0"/>
                        </a:rPr>
                        <a:t>Kuruluşu</a:t>
                      </a:r>
                      <a:r>
                        <a:rPr kumimoji="0" lang="en-US" sz="1400" b="1" i="0" u="none" strike="noStrike" cap="none" normalizeH="0" baseline="0" dirty="0" smtClean="0">
                          <a:ln>
                            <a:noFill/>
                          </a:ln>
                          <a:solidFill>
                            <a:srgbClr val="FF0000"/>
                          </a:solidFill>
                          <a:effectLst/>
                          <a:latin typeface="Arial" pitchFamily="34" charset="0"/>
                          <a:cs typeface="Arial" pitchFamily="34" charset="0"/>
                        </a:rPr>
                        <a:t> </a:t>
                      </a:r>
                      <a:r>
                        <a:rPr kumimoji="0" lang="en-US" sz="1400" b="1" i="0" u="none" strike="noStrike" cap="none" normalizeH="0" baseline="0" dirty="0" err="1" smtClean="0">
                          <a:ln>
                            <a:noFill/>
                          </a:ln>
                          <a:solidFill>
                            <a:srgbClr val="FF0000"/>
                          </a:solidFill>
                          <a:effectLst/>
                          <a:latin typeface="Arial" pitchFamily="34" charset="0"/>
                          <a:cs typeface="Arial" pitchFamily="34" charset="0"/>
                        </a:rPr>
                        <a:t>Sayısı</a:t>
                      </a:r>
                      <a:r>
                        <a:rPr kumimoji="0" lang="tr-TR" sz="1400" b="1" i="0" u="none" strike="noStrike" cap="none" normalizeH="0" baseline="0" dirty="0" smtClean="0">
                          <a:ln>
                            <a:noFill/>
                          </a:ln>
                          <a:solidFill>
                            <a:srgbClr val="FF0000"/>
                          </a:solidFill>
                          <a:effectLst/>
                          <a:latin typeface="Arial" pitchFamily="34" charset="0"/>
                          <a:cs typeface="Arial" pitchFamily="34" charset="0"/>
                        </a:rPr>
                        <a:t> </a:t>
                      </a:r>
                    </a:p>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0000"/>
                          </a:solidFill>
                          <a:effectLst/>
                          <a:latin typeface="Arial" pitchFamily="34" charset="0"/>
                          <a:cs typeface="Arial" pitchFamily="34" charset="0"/>
                        </a:rPr>
                        <a:t>I sınıf </a:t>
                      </a:r>
                    </a:p>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0000"/>
                          </a:solidFill>
                          <a:effectLst/>
                          <a:latin typeface="Arial" pitchFamily="34" charset="0"/>
                          <a:cs typeface="Arial" pitchFamily="34" charset="0"/>
                        </a:rPr>
                        <a:t>II sınıf </a:t>
                      </a:r>
                    </a:p>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0000"/>
                          </a:solidFill>
                          <a:effectLst/>
                          <a:latin typeface="Arial" pitchFamily="34" charset="0"/>
                          <a:cs typeface="Arial" pitchFamily="34" charset="0"/>
                        </a:rPr>
                        <a:t>III sınıf </a:t>
                      </a:r>
                    </a:p>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0000"/>
                          </a:solidFill>
                          <a:effectLst/>
                          <a:latin typeface="Arial" pitchFamily="34" charset="0"/>
                          <a:cs typeface="Arial" pitchFamily="34" charset="0"/>
                        </a:rPr>
                        <a:t>OSB</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fontAlgn="ctr"/>
                      <a:r>
                        <a:rPr kumimoji="0" lang="tr-TR" sz="1400" b="1" i="0" u="none" strike="noStrike" kern="1200" cap="none" normalizeH="0" baseline="0" dirty="0" smtClean="0">
                          <a:ln>
                            <a:noFill/>
                          </a:ln>
                          <a:solidFill>
                            <a:srgbClr val="FF0000"/>
                          </a:solidFill>
                          <a:effectLst/>
                          <a:latin typeface="Arial" pitchFamily="34" charset="0"/>
                          <a:ea typeface="+mn-ea"/>
                          <a:cs typeface="Arial" pitchFamily="34" charset="0"/>
                        </a:rPr>
                        <a:t>9094</a:t>
                      </a:r>
                    </a:p>
                    <a:p>
                      <a:pPr algn="r" fontAlgn="ctr"/>
                      <a:r>
                        <a:rPr kumimoji="0" lang="tr-TR" sz="1400" b="1" i="0" u="none" strike="noStrike" kern="1200" cap="none" normalizeH="0" baseline="0" dirty="0" smtClean="0">
                          <a:ln>
                            <a:noFill/>
                          </a:ln>
                          <a:solidFill>
                            <a:srgbClr val="FF0000"/>
                          </a:solidFill>
                          <a:effectLst/>
                          <a:latin typeface="Arial" pitchFamily="34" charset="0"/>
                          <a:ea typeface="+mn-ea"/>
                          <a:cs typeface="Arial" pitchFamily="34" charset="0"/>
                        </a:rPr>
                        <a:t>          1719             2167</a:t>
                      </a:r>
                    </a:p>
                    <a:p>
                      <a:pPr algn="r" fontAlgn="ctr"/>
                      <a:r>
                        <a:rPr kumimoji="0" lang="tr-TR" sz="1400" b="1" i="0" u="none" strike="noStrike" kern="1200" cap="none" normalizeH="0" baseline="0" dirty="0" smtClean="0">
                          <a:ln>
                            <a:noFill/>
                          </a:ln>
                          <a:solidFill>
                            <a:srgbClr val="FF0000"/>
                          </a:solidFill>
                          <a:effectLst/>
                          <a:latin typeface="Arial" pitchFamily="34" charset="0"/>
                          <a:ea typeface="+mn-ea"/>
                          <a:cs typeface="Arial" pitchFamily="34" charset="0"/>
                        </a:rPr>
                        <a:t> 5695</a:t>
                      </a:r>
                    </a:p>
                    <a:p>
                      <a:pPr algn="r"/>
                      <a:r>
                        <a:rPr kumimoji="0" lang="tr-TR" sz="1400" b="1" i="0" u="none" strike="noStrike" kern="1200" cap="none" normalizeH="0" baseline="0" dirty="0" smtClean="0">
                          <a:ln>
                            <a:noFill/>
                          </a:ln>
                          <a:solidFill>
                            <a:srgbClr val="FF0000"/>
                          </a:solidFill>
                          <a:effectLst/>
                          <a:latin typeface="Arial" pitchFamily="34" charset="0"/>
                          <a:ea typeface="+mn-ea"/>
                          <a:cs typeface="Arial" pitchFamily="34" charset="0"/>
                        </a:rPr>
                        <a:t> 513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3374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Arial" pitchFamily="34" charset="0"/>
                        </a:rPr>
                        <a:t> Motorlu  Araç Sayısı</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Arial" pitchFamily="34" charset="0"/>
                        </a:rPr>
                        <a:t> 240.216</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r h="3600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Arial" pitchFamily="34" charset="0"/>
                        </a:rPr>
                        <a:t> Çevre konulu Toplam Denetim Sayısı (Ocak- Ağustos 2013)</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Arial" pitchFamily="34" charset="0"/>
                        </a:rPr>
                        <a:t>         1951</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r h="3600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Arial" pitchFamily="34" charset="0"/>
                        </a:rPr>
                        <a:t> Yasal İşlem Uygulanan Tesis Sayısı (Ocak- Ağustos 2013)</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Arial" pitchFamily="34" charset="0"/>
                        </a:rPr>
                        <a:t>           131</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508992">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tr-TR" sz="1400" b="1" i="0" u="none" strike="noStrike" cap="none" normalizeH="0" baseline="0" dirty="0" smtClean="0">
                          <a:ln>
                            <a:noFill/>
                          </a:ln>
                          <a:solidFill>
                            <a:schemeClr val="tx1"/>
                          </a:solidFill>
                          <a:effectLst/>
                          <a:latin typeface="Arial" pitchFamily="34" charset="0"/>
                          <a:cs typeface="Arial" pitchFamily="34" charset="0"/>
                        </a:rPr>
                        <a:t> Yasal İşlem Sonucunda Uygulanan İdari Para Cezası </a:t>
                      </a:r>
                      <a:r>
                        <a:rPr kumimoji="0" lang="tr-TR"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(TL)</a:t>
                      </a:r>
                      <a:r>
                        <a:rPr kumimoji="0" lang="tr-TR" sz="1400" b="1" i="0" u="none" strike="noStrike" cap="none" normalizeH="0" baseline="0" dirty="0" smtClean="0">
                          <a:ln>
                            <a:noFill/>
                          </a:ln>
                          <a:solidFill>
                            <a:schemeClr val="tx1"/>
                          </a:solidFill>
                          <a:effectLst/>
                          <a:latin typeface="Arial" pitchFamily="34" charset="0"/>
                          <a:cs typeface="Arial" pitchFamily="34" charset="0"/>
                        </a:rPr>
                        <a:t> (Ocak- Ağustos 2013)</a:t>
                      </a:r>
                      <a:endParaRPr kumimoji="0" lang="en-US"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r>
                        <a:rPr lang="tr-TR" sz="1400" b="1" dirty="0" smtClean="0">
                          <a:latin typeface="Times New Roman"/>
                          <a:ea typeface="Calibri"/>
                          <a:cs typeface="Times New Roman"/>
                        </a:rPr>
                        <a:t>8.033.720,90 TL</a:t>
                      </a:r>
                      <a:endParaRPr lang="tr-TR" sz="1400" b="1" dirty="0" smtClean="0">
                        <a:latin typeface="+mn-lt"/>
                        <a:ea typeface="Calibri"/>
                        <a:cs typeface="Times New Roman"/>
                      </a:endParaRPr>
                    </a:p>
                    <a:p>
                      <a:pPr marL="0" marR="0" lvl="0" indent="0" algn="just" defTabSz="914400" rtl="0" eaLnBrk="1" fontAlgn="ctr"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4C12E277-C2AE-427A-A8A7-47FE7AE08EB0}" type="slidenum">
              <a:rPr lang="tr-TR" sz="1800" smtClean="0">
                <a:latin typeface="Arial" pitchFamily="34" charset="0"/>
                <a:cs typeface="Arial" pitchFamily="34" charset="0"/>
              </a:rPr>
              <a:pPr>
                <a:defRPr/>
              </a:pPr>
              <a:t>3</a:t>
            </a:fld>
            <a:endParaRPr lang="tr-TR" sz="1800" dirty="0">
              <a:latin typeface="Arial" pitchFamily="34" charset="0"/>
              <a:cs typeface="Arial" pitchFamily="34" charset="0"/>
            </a:endParaRPr>
          </a:p>
        </p:txBody>
      </p:sp>
      <p:sp>
        <p:nvSpPr>
          <p:cNvPr id="5" name="AutoShape 20"/>
          <p:cNvSpPr>
            <a:spLocks noChangeAspect="1" noChangeArrowheads="1"/>
          </p:cNvSpPr>
          <p:nvPr/>
        </p:nvSpPr>
        <p:spPr bwMode="auto">
          <a:xfrm>
            <a:off x="496" y="872099"/>
            <a:ext cx="9036000" cy="540677"/>
          </a:xfrm>
          <a:prstGeom prst="bevel">
            <a:avLst>
              <a:gd name="adj" fmla="val 27874"/>
            </a:avLst>
          </a:prstGeom>
          <a:solidFill>
            <a:schemeClr val="accent5">
              <a:lumMod val="20000"/>
              <a:lumOff val="80000"/>
            </a:schemeClr>
          </a:solidFill>
          <a:ln w="9525">
            <a:noFill/>
            <a:miter lim="800000"/>
            <a:headEnd/>
            <a:tailEnd/>
          </a:ln>
          <a:effectLst>
            <a:outerShdw dist="104727" dir="842175" algn="ctr" rotWithShape="0">
              <a:schemeClr val="bg2"/>
            </a:outerShdw>
          </a:effectLst>
        </p:spPr>
        <p:txBody>
          <a:bodyPr wrap="none" anchor="ctr"/>
          <a:lstStyle/>
          <a:p>
            <a:pPr marL="342900" lvl="0" indent="-342900" fontAlgn="auto">
              <a:lnSpc>
                <a:spcPct val="80000"/>
              </a:lnSpc>
              <a:spcBef>
                <a:spcPct val="20000"/>
              </a:spcBef>
              <a:spcAft>
                <a:spcPts val="0"/>
              </a:spcAft>
              <a:buFont typeface="Wingdings" pitchFamily="2" charset="2"/>
              <a:buChar char="Ø"/>
              <a:defRPr/>
            </a:pPr>
            <a:r>
              <a:rPr lang="tr-TR" b="1" dirty="0" smtClean="0">
                <a:latin typeface="Arial" pitchFamily="34" charset="0"/>
                <a:cs typeface="Arial" pitchFamily="34" charset="0"/>
              </a:rPr>
              <a:t>ON-LİNE İZLEME PROJESİ  </a:t>
            </a:r>
          </a:p>
        </p:txBody>
      </p:sp>
      <p:sp>
        <p:nvSpPr>
          <p:cNvPr id="9" name="AutoShape 20"/>
          <p:cNvSpPr>
            <a:spLocks noChangeArrowheads="1"/>
          </p:cNvSpPr>
          <p:nvPr/>
        </p:nvSpPr>
        <p:spPr bwMode="auto">
          <a:xfrm>
            <a:off x="0" y="1412776"/>
            <a:ext cx="9036496" cy="540000"/>
          </a:xfrm>
          <a:prstGeom prst="bevel">
            <a:avLst>
              <a:gd name="adj" fmla="val 25328"/>
            </a:avLst>
          </a:prstGeom>
          <a:solidFill>
            <a:schemeClr val="accent5">
              <a:lumMod val="20000"/>
              <a:lumOff val="80000"/>
            </a:schemeClr>
          </a:solidFill>
          <a:ln w="9525">
            <a:noFill/>
            <a:miter lim="800000"/>
            <a:headEnd/>
            <a:tailEnd/>
          </a:ln>
          <a:effectLst>
            <a:outerShdw dist="104727" dir="842175" algn="ctr" rotWithShape="0">
              <a:schemeClr val="bg2"/>
            </a:outerShdw>
          </a:effectLst>
        </p:spPr>
        <p:txBody>
          <a:bodyPr wrap="square" anchor="ctr"/>
          <a:lstStyle/>
          <a:p>
            <a:pPr marL="342900" lvl="0" indent="-342900" fontAlgn="auto">
              <a:lnSpc>
                <a:spcPct val="80000"/>
              </a:lnSpc>
              <a:spcBef>
                <a:spcPct val="20000"/>
              </a:spcBef>
              <a:spcAft>
                <a:spcPts val="0"/>
              </a:spcAft>
              <a:buClr>
                <a:schemeClr val="tx1"/>
              </a:buClr>
              <a:buFont typeface="Wingdings" pitchFamily="2" charset="2"/>
              <a:buChar char="Ø"/>
              <a:defRPr/>
            </a:pPr>
            <a:r>
              <a:rPr lang="tr-TR" b="1" dirty="0" smtClean="0">
                <a:latin typeface="Arial" pitchFamily="34" charset="0"/>
                <a:cs typeface="Arial" pitchFamily="34" charset="0"/>
              </a:rPr>
              <a:t>HAVA KALİTESİ BELİRLEME PROJELERİ</a:t>
            </a:r>
          </a:p>
        </p:txBody>
      </p:sp>
      <p:sp>
        <p:nvSpPr>
          <p:cNvPr id="12" name="AutoShape 20"/>
          <p:cNvSpPr>
            <a:spLocks noChangeArrowheads="1"/>
          </p:cNvSpPr>
          <p:nvPr/>
        </p:nvSpPr>
        <p:spPr bwMode="auto">
          <a:xfrm>
            <a:off x="0" y="-27384"/>
            <a:ext cx="9036496" cy="899483"/>
          </a:xfrm>
          <a:prstGeom prst="bevel">
            <a:avLst>
              <a:gd name="adj" fmla="val 12500"/>
            </a:avLst>
          </a:prstGeom>
          <a:solidFill>
            <a:schemeClr val="tx2">
              <a:lumMod val="40000"/>
              <a:lumOff val="60000"/>
            </a:schemeClr>
          </a:solidFill>
          <a:ln w="9525">
            <a:solidFill>
              <a:schemeClr val="accent1"/>
            </a:solidFill>
            <a:miter lim="800000"/>
            <a:headEnd/>
            <a:tailEnd/>
          </a:ln>
          <a:effectLst>
            <a:outerShdw dist="104727" dir="842175" algn="ctr" rotWithShape="0">
              <a:schemeClr val="bg2"/>
            </a:outerShdw>
          </a:effectLst>
        </p:spPr>
        <p:txBody>
          <a:bodyPr wrap="none" anchor="ctr"/>
          <a:lstStyle/>
          <a:p>
            <a:pPr algn="ctr"/>
            <a:r>
              <a:rPr lang="tr-TR" sz="2000" b="1" dirty="0" smtClean="0">
                <a:latin typeface="Arial" pitchFamily="34" charset="0"/>
                <a:cs typeface="Arial" pitchFamily="34" charset="0"/>
              </a:rPr>
              <a:t>ÇEVRE KONUSUNDA İL MÜDÜRLÜĞÜMÜZCE YAPILAN ÇALIŞMALAR</a:t>
            </a:r>
            <a:endParaRPr lang="tr-TR" sz="2000" b="1" dirty="0">
              <a:latin typeface="Arial" pitchFamily="34" charset="0"/>
              <a:cs typeface="Arial" pitchFamily="34" charset="0"/>
            </a:endParaRPr>
          </a:p>
        </p:txBody>
      </p:sp>
      <p:sp>
        <p:nvSpPr>
          <p:cNvPr id="14" name="AutoShape 20"/>
          <p:cNvSpPr>
            <a:spLocks noChangeArrowheads="1"/>
          </p:cNvSpPr>
          <p:nvPr/>
        </p:nvSpPr>
        <p:spPr bwMode="auto">
          <a:xfrm>
            <a:off x="0" y="5229200"/>
            <a:ext cx="9036496" cy="540000"/>
          </a:xfrm>
          <a:prstGeom prst="bevel">
            <a:avLst>
              <a:gd name="adj" fmla="val 22763"/>
            </a:avLst>
          </a:prstGeom>
          <a:solidFill>
            <a:schemeClr val="accent5">
              <a:lumMod val="20000"/>
              <a:lumOff val="80000"/>
            </a:schemeClr>
          </a:solidFill>
          <a:ln w="9525">
            <a:noFill/>
            <a:miter lim="800000"/>
            <a:headEnd/>
            <a:tailEnd/>
          </a:ln>
          <a:effectLst>
            <a:outerShdw dist="104727" dir="842175" algn="ctr" rotWithShape="0">
              <a:schemeClr val="bg2"/>
            </a:outerShdw>
          </a:effectLst>
        </p:spPr>
        <p:txBody>
          <a:bodyPr wrap="square" anchor="ctr"/>
          <a:lstStyle/>
          <a:p>
            <a:pPr marL="342900" lvl="0" indent="-342900" fontAlgn="auto">
              <a:lnSpc>
                <a:spcPct val="80000"/>
              </a:lnSpc>
              <a:spcBef>
                <a:spcPct val="20000"/>
              </a:spcBef>
              <a:spcAft>
                <a:spcPts val="0"/>
              </a:spcAft>
              <a:buFont typeface="Wingdings" pitchFamily="2" charset="2"/>
              <a:buChar char="Ø"/>
              <a:defRPr/>
            </a:pPr>
            <a:r>
              <a:rPr lang="tr-TR" b="1" dirty="0" smtClean="0">
                <a:solidFill>
                  <a:prstClr val="black"/>
                </a:solidFill>
                <a:latin typeface="Arial" pitchFamily="34" charset="0"/>
                <a:cs typeface="Arial" pitchFamily="34" charset="0"/>
              </a:rPr>
              <a:t>MOBİL VE SABİT HAVA KALİTESİ ÖLÇÜM İSTASYONU</a:t>
            </a:r>
          </a:p>
        </p:txBody>
      </p:sp>
      <p:sp>
        <p:nvSpPr>
          <p:cNvPr id="15" name="AutoShape 20"/>
          <p:cNvSpPr>
            <a:spLocks noChangeArrowheads="1"/>
          </p:cNvSpPr>
          <p:nvPr/>
        </p:nvSpPr>
        <p:spPr bwMode="auto">
          <a:xfrm>
            <a:off x="0" y="5769320"/>
            <a:ext cx="9036000" cy="540000"/>
          </a:xfrm>
          <a:prstGeom prst="bevel">
            <a:avLst>
              <a:gd name="adj" fmla="val 25328"/>
            </a:avLst>
          </a:prstGeom>
          <a:solidFill>
            <a:schemeClr val="accent5">
              <a:lumMod val="20000"/>
              <a:lumOff val="80000"/>
            </a:schemeClr>
          </a:solidFill>
          <a:ln w="9525">
            <a:noFill/>
            <a:miter lim="800000"/>
            <a:headEnd/>
            <a:tailEnd/>
          </a:ln>
          <a:effectLst>
            <a:outerShdw dist="104727" dir="842175" algn="ctr" rotWithShape="0">
              <a:schemeClr val="bg2"/>
            </a:outerShdw>
          </a:effectLst>
        </p:spPr>
        <p:txBody>
          <a:bodyPr wrap="square" anchor="ctr"/>
          <a:lstStyle/>
          <a:p>
            <a:pPr marL="342900" lvl="0" indent="-342900" fontAlgn="auto">
              <a:lnSpc>
                <a:spcPct val="80000"/>
              </a:lnSpc>
              <a:spcBef>
                <a:spcPct val="20000"/>
              </a:spcBef>
              <a:spcAft>
                <a:spcPts val="0"/>
              </a:spcAft>
              <a:buFont typeface="Wingdings" pitchFamily="2" charset="2"/>
              <a:buChar char="Ø"/>
              <a:defRPr/>
            </a:pPr>
            <a:r>
              <a:rPr lang="tr-TR" b="1" dirty="0" smtClean="0">
                <a:solidFill>
                  <a:prstClr val="black"/>
                </a:solidFill>
                <a:latin typeface="Arial" pitchFamily="34" charset="0"/>
                <a:cs typeface="Arial" pitchFamily="34" charset="0"/>
              </a:rPr>
              <a:t>KOKU YÖNETMELİĞİ ÇERÇEVESİNDE İLİMİZDE KOKU KAYNAKLI TESİSLERE İLAVE TEDBİRLER </a:t>
            </a:r>
            <a:endParaRPr lang="tr-TR" b="1" dirty="0">
              <a:solidFill>
                <a:prstClr val="black"/>
              </a:solidFill>
              <a:latin typeface="Arial" pitchFamily="34" charset="0"/>
              <a:cs typeface="Arial" pitchFamily="34" charset="0"/>
            </a:endParaRPr>
          </a:p>
        </p:txBody>
      </p:sp>
      <p:sp>
        <p:nvSpPr>
          <p:cNvPr id="16" name="AutoShape 20"/>
          <p:cNvSpPr>
            <a:spLocks noChangeArrowheads="1"/>
          </p:cNvSpPr>
          <p:nvPr/>
        </p:nvSpPr>
        <p:spPr bwMode="auto">
          <a:xfrm>
            <a:off x="496" y="6309320"/>
            <a:ext cx="9036000" cy="540000"/>
          </a:xfrm>
          <a:prstGeom prst="bevel">
            <a:avLst>
              <a:gd name="adj" fmla="val 22763"/>
            </a:avLst>
          </a:prstGeom>
          <a:solidFill>
            <a:schemeClr val="accent5">
              <a:lumMod val="20000"/>
              <a:lumOff val="80000"/>
            </a:schemeClr>
          </a:solidFill>
          <a:ln w="9525">
            <a:noFill/>
            <a:miter lim="800000"/>
            <a:headEnd/>
            <a:tailEnd/>
          </a:ln>
          <a:effectLst>
            <a:outerShdw dist="104727" dir="842175" algn="ctr" rotWithShape="0">
              <a:schemeClr val="bg2"/>
            </a:outerShdw>
          </a:effectLst>
        </p:spPr>
        <p:txBody>
          <a:bodyPr wrap="square" anchor="ctr"/>
          <a:lstStyle/>
          <a:p>
            <a:pPr marL="342900" lvl="0" indent="-342900" fontAlgn="auto">
              <a:lnSpc>
                <a:spcPct val="80000"/>
              </a:lnSpc>
              <a:spcBef>
                <a:spcPct val="20000"/>
              </a:spcBef>
              <a:spcAft>
                <a:spcPts val="0"/>
              </a:spcAft>
              <a:buFont typeface="Wingdings" pitchFamily="2" charset="2"/>
              <a:buChar char="Ø"/>
              <a:defRPr/>
            </a:pPr>
            <a:r>
              <a:rPr lang="tr-TR" b="1" dirty="0" smtClean="0">
                <a:solidFill>
                  <a:prstClr val="black"/>
                </a:solidFill>
                <a:latin typeface="Arial" pitchFamily="34" charset="0"/>
                <a:cs typeface="Arial" pitchFamily="34" charset="0"/>
              </a:rPr>
              <a:t>DİLOVASI KONULU MARMARA KALKINMA AJANSI DESTEKLİ PROJESİ</a:t>
            </a:r>
          </a:p>
        </p:txBody>
      </p:sp>
      <p:sp>
        <p:nvSpPr>
          <p:cNvPr id="17" name="AutoShape 20"/>
          <p:cNvSpPr>
            <a:spLocks noChangeArrowheads="1"/>
          </p:cNvSpPr>
          <p:nvPr/>
        </p:nvSpPr>
        <p:spPr bwMode="auto">
          <a:xfrm>
            <a:off x="0" y="1952896"/>
            <a:ext cx="9036496" cy="540000"/>
          </a:xfrm>
          <a:prstGeom prst="bevel">
            <a:avLst>
              <a:gd name="adj" fmla="val 25328"/>
            </a:avLst>
          </a:prstGeom>
          <a:solidFill>
            <a:schemeClr val="accent5">
              <a:lumMod val="20000"/>
              <a:lumOff val="80000"/>
            </a:schemeClr>
          </a:solidFill>
          <a:ln w="9525">
            <a:noFill/>
            <a:miter lim="800000"/>
            <a:headEnd/>
            <a:tailEnd/>
          </a:ln>
          <a:effectLst>
            <a:outerShdw dist="104727" dir="842175" algn="ctr" rotWithShape="0">
              <a:schemeClr val="bg2"/>
            </a:outerShdw>
          </a:effectLst>
        </p:spPr>
        <p:txBody>
          <a:bodyPr wrap="square" anchor="ctr"/>
          <a:lstStyle/>
          <a:p>
            <a:pPr marL="342900" lvl="0" indent="-342900" fontAlgn="auto">
              <a:lnSpc>
                <a:spcPct val="80000"/>
              </a:lnSpc>
              <a:spcBef>
                <a:spcPct val="20000"/>
              </a:spcBef>
              <a:spcAft>
                <a:spcPts val="0"/>
              </a:spcAft>
              <a:buFont typeface="Wingdings" pitchFamily="2" charset="2"/>
              <a:buChar char="Ø"/>
              <a:defRPr/>
            </a:pPr>
            <a:r>
              <a:rPr lang="tr-TR" b="1" dirty="0" smtClean="0">
                <a:latin typeface="Arial" pitchFamily="34" charset="0"/>
                <a:cs typeface="Arial" pitchFamily="34" charset="0"/>
              </a:rPr>
              <a:t>MADENCİLİK FAALİYETLERİ GENELGESİ</a:t>
            </a:r>
            <a:endParaRPr lang="tr-TR" b="1" dirty="0">
              <a:solidFill>
                <a:prstClr val="black"/>
              </a:solidFill>
              <a:latin typeface="Arial" pitchFamily="34" charset="0"/>
              <a:cs typeface="Arial" pitchFamily="34" charset="0"/>
            </a:endParaRPr>
          </a:p>
        </p:txBody>
      </p:sp>
      <p:sp>
        <p:nvSpPr>
          <p:cNvPr id="18" name="AutoShape 20"/>
          <p:cNvSpPr>
            <a:spLocks noChangeArrowheads="1"/>
          </p:cNvSpPr>
          <p:nvPr/>
        </p:nvSpPr>
        <p:spPr bwMode="auto">
          <a:xfrm>
            <a:off x="0" y="2492896"/>
            <a:ext cx="9036496" cy="540000"/>
          </a:xfrm>
          <a:prstGeom prst="bevel">
            <a:avLst>
              <a:gd name="adj" fmla="val 27894"/>
            </a:avLst>
          </a:prstGeom>
          <a:solidFill>
            <a:schemeClr val="accent5">
              <a:lumMod val="20000"/>
              <a:lumOff val="80000"/>
            </a:schemeClr>
          </a:solidFill>
          <a:ln w="9525">
            <a:noFill/>
            <a:miter lim="800000"/>
            <a:headEnd/>
            <a:tailEnd/>
          </a:ln>
          <a:effectLst>
            <a:outerShdw dist="104727" dir="842175" algn="ctr" rotWithShape="0">
              <a:schemeClr val="bg2"/>
            </a:outerShdw>
          </a:effectLst>
        </p:spPr>
        <p:txBody>
          <a:bodyPr wrap="square" anchor="ctr"/>
          <a:lstStyle/>
          <a:p>
            <a:pPr marL="342900" lvl="0" indent="-342900" fontAlgn="auto">
              <a:lnSpc>
                <a:spcPct val="90000"/>
              </a:lnSpc>
              <a:spcBef>
                <a:spcPct val="20000"/>
              </a:spcBef>
              <a:spcAft>
                <a:spcPts val="0"/>
              </a:spcAft>
              <a:buFont typeface="Wingdings" pitchFamily="2" charset="2"/>
              <a:buChar char="Ø"/>
            </a:pPr>
            <a:r>
              <a:rPr lang="tr-TR" b="1" dirty="0" smtClean="0">
                <a:latin typeface="Arial" pitchFamily="34" charset="0"/>
                <a:cs typeface="Arial" pitchFamily="34" charset="0"/>
              </a:rPr>
              <a:t>KAÇAK ATIK DÖKÜMÜ GENELGESİ</a:t>
            </a:r>
            <a:endParaRPr lang="tr-TR" b="1" dirty="0">
              <a:solidFill>
                <a:prstClr val="black"/>
              </a:solidFill>
              <a:latin typeface="Arial" pitchFamily="34" charset="0"/>
              <a:cs typeface="Arial" pitchFamily="34" charset="0"/>
            </a:endParaRPr>
          </a:p>
        </p:txBody>
      </p:sp>
      <p:sp>
        <p:nvSpPr>
          <p:cNvPr id="19" name="AutoShape 20"/>
          <p:cNvSpPr>
            <a:spLocks noChangeArrowheads="1"/>
          </p:cNvSpPr>
          <p:nvPr/>
        </p:nvSpPr>
        <p:spPr bwMode="auto">
          <a:xfrm>
            <a:off x="496" y="3033016"/>
            <a:ext cx="9036000" cy="540000"/>
          </a:xfrm>
          <a:prstGeom prst="bevel">
            <a:avLst>
              <a:gd name="adj" fmla="val 27894"/>
            </a:avLst>
          </a:prstGeom>
          <a:solidFill>
            <a:schemeClr val="accent5">
              <a:lumMod val="20000"/>
              <a:lumOff val="80000"/>
            </a:schemeClr>
          </a:solidFill>
          <a:ln w="9525">
            <a:noFill/>
            <a:miter lim="800000"/>
            <a:headEnd/>
            <a:tailEnd/>
          </a:ln>
          <a:effectLst>
            <a:outerShdw dist="104727" dir="842175" algn="ctr" rotWithShape="0">
              <a:schemeClr val="bg2"/>
            </a:outerShdw>
          </a:effectLst>
        </p:spPr>
        <p:txBody>
          <a:bodyPr wrap="square" anchor="ctr"/>
          <a:lstStyle/>
          <a:p>
            <a:pPr marL="342900" lvl="0" indent="-342900" fontAlgn="auto">
              <a:lnSpc>
                <a:spcPct val="80000"/>
              </a:lnSpc>
              <a:spcBef>
                <a:spcPct val="20000"/>
              </a:spcBef>
              <a:spcAft>
                <a:spcPts val="0"/>
              </a:spcAft>
              <a:buFont typeface="Wingdings" pitchFamily="2" charset="2"/>
              <a:buChar char="Ø"/>
              <a:defRPr/>
            </a:pPr>
            <a:r>
              <a:rPr lang="tr-TR" b="1" dirty="0" smtClean="0">
                <a:latin typeface="Arial" pitchFamily="34" charset="0"/>
                <a:cs typeface="Arial" pitchFamily="34" charset="0"/>
              </a:rPr>
              <a:t>SÜREKLİ BACA GAZI İZLEME SİSTEMİ GENELGESİ</a:t>
            </a:r>
            <a:endParaRPr lang="tr-TR" b="1" dirty="0">
              <a:solidFill>
                <a:prstClr val="black"/>
              </a:solidFill>
              <a:latin typeface="Arial" pitchFamily="34" charset="0"/>
              <a:cs typeface="Arial" pitchFamily="34" charset="0"/>
            </a:endParaRPr>
          </a:p>
        </p:txBody>
      </p:sp>
      <p:sp>
        <p:nvSpPr>
          <p:cNvPr id="20" name="AutoShape 20"/>
          <p:cNvSpPr>
            <a:spLocks noChangeArrowheads="1"/>
          </p:cNvSpPr>
          <p:nvPr/>
        </p:nvSpPr>
        <p:spPr bwMode="auto">
          <a:xfrm>
            <a:off x="496" y="3573016"/>
            <a:ext cx="9036000" cy="540000"/>
          </a:xfrm>
          <a:prstGeom prst="bevel">
            <a:avLst>
              <a:gd name="adj" fmla="val 27894"/>
            </a:avLst>
          </a:prstGeom>
          <a:solidFill>
            <a:schemeClr val="accent5">
              <a:lumMod val="20000"/>
              <a:lumOff val="80000"/>
            </a:schemeClr>
          </a:solidFill>
          <a:ln w="9525">
            <a:noFill/>
            <a:miter lim="800000"/>
            <a:headEnd/>
            <a:tailEnd/>
          </a:ln>
          <a:effectLst>
            <a:outerShdw dist="104727" dir="842175" algn="ctr" rotWithShape="0">
              <a:schemeClr val="bg2"/>
            </a:outerShdw>
          </a:effectLst>
        </p:spPr>
        <p:txBody>
          <a:bodyPr wrap="square" anchor="ctr"/>
          <a:lstStyle/>
          <a:p>
            <a:pPr marL="342900" lvl="0" indent="-342900" fontAlgn="auto">
              <a:lnSpc>
                <a:spcPct val="80000"/>
              </a:lnSpc>
              <a:spcBef>
                <a:spcPct val="20000"/>
              </a:spcBef>
              <a:spcAft>
                <a:spcPts val="0"/>
              </a:spcAft>
              <a:buFont typeface="Wingdings" pitchFamily="2" charset="2"/>
              <a:buChar char="Ø"/>
              <a:defRPr/>
            </a:pPr>
            <a:r>
              <a:rPr lang="tr-TR" b="1" dirty="0" smtClean="0">
                <a:latin typeface="Arial" pitchFamily="34" charset="0"/>
                <a:cs typeface="Arial" pitchFamily="34" charset="0"/>
              </a:rPr>
              <a:t>KİMYASAL DEPOLAMALAR GENELGESİ</a:t>
            </a:r>
            <a:endParaRPr lang="tr-TR" b="1" dirty="0">
              <a:solidFill>
                <a:prstClr val="black"/>
              </a:solidFill>
              <a:latin typeface="Arial" pitchFamily="34" charset="0"/>
              <a:cs typeface="Arial" pitchFamily="34" charset="0"/>
            </a:endParaRPr>
          </a:p>
        </p:txBody>
      </p:sp>
      <p:sp>
        <p:nvSpPr>
          <p:cNvPr id="21" name="AutoShape 20"/>
          <p:cNvSpPr>
            <a:spLocks noChangeArrowheads="1"/>
          </p:cNvSpPr>
          <p:nvPr/>
        </p:nvSpPr>
        <p:spPr bwMode="auto">
          <a:xfrm>
            <a:off x="0" y="4689080"/>
            <a:ext cx="9036496" cy="540120"/>
          </a:xfrm>
          <a:prstGeom prst="bevel">
            <a:avLst>
              <a:gd name="adj" fmla="val 25325"/>
            </a:avLst>
          </a:prstGeom>
          <a:solidFill>
            <a:schemeClr val="accent5">
              <a:lumMod val="20000"/>
              <a:lumOff val="80000"/>
            </a:schemeClr>
          </a:solidFill>
          <a:ln w="9525">
            <a:noFill/>
            <a:miter lim="800000"/>
            <a:headEnd/>
            <a:tailEnd/>
          </a:ln>
          <a:effectLst>
            <a:outerShdw dist="104727" dir="842175" algn="ctr" rotWithShape="0">
              <a:schemeClr val="bg2"/>
            </a:outerShdw>
          </a:effectLst>
        </p:spPr>
        <p:txBody>
          <a:bodyPr wrap="square" anchor="ctr"/>
          <a:lstStyle/>
          <a:p>
            <a:pPr marL="342900" lvl="0" indent="-342900" fontAlgn="auto">
              <a:lnSpc>
                <a:spcPct val="80000"/>
              </a:lnSpc>
              <a:spcBef>
                <a:spcPct val="20000"/>
              </a:spcBef>
              <a:spcAft>
                <a:spcPts val="0"/>
              </a:spcAft>
              <a:buFont typeface="Wingdings" pitchFamily="2" charset="2"/>
              <a:buChar char="Ø"/>
              <a:defRPr/>
            </a:pPr>
            <a:r>
              <a:rPr lang="tr-TR" b="1" dirty="0" smtClean="0">
                <a:solidFill>
                  <a:prstClr val="black"/>
                </a:solidFill>
                <a:latin typeface="Arial" pitchFamily="34" charset="0"/>
                <a:cs typeface="Arial" pitchFamily="34" charset="0"/>
              </a:rPr>
              <a:t>ALO 181 TELEFON HATTI</a:t>
            </a:r>
          </a:p>
        </p:txBody>
      </p:sp>
      <p:sp>
        <p:nvSpPr>
          <p:cNvPr id="22" name="AutoShape 20"/>
          <p:cNvSpPr>
            <a:spLocks noChangeArrowheads="1"/>
          </p:cNvSpPr>
          <p:nvPr/>
        </p:nvSpPr>
        <p:spPr bwMode="auto">
          <a:xfrm>
            <a:off x="496" y="4113016"/>
            <a:ext cx="9036000" cy="576064"/>
          </a:xfrm>
          <a:prstGeom prst="bevel">
            <a:avLst>
              <a:gd name="adj" fmla="val 22120"/>
            </a:avLst>
          </a:prstGeom>
          <a:solidFill>
            <a:schemeClr val="accent5">
              <a:lumMod val="20000"/>
              <a:lumOff val="80000"/>
            </a:schemeClr>
          </a:solidFill>
          <a:ln w="9525">
            <a:noFill/>
            <a:miter lim="800000"/>
            <a:headEnd/>
            <a:tailEnd/>
          </a:ln>
          <a:effectLst>
            <a:outerShdw dist="104727" dir="842175" algn="ctr" rotWithShape="0">
              <a:schemeClr val="bg2"/>
            </a:outerShdw>
          </a:effectLst>
        </p:spPr>
        <p:txBody>
          <a:bodyPr wrap="square" anchor="ctr"/>
          <a:lstStyle/>
          <a:p>
            <a:pPr marL="342900" lvl="0" indent="-342900" fontAlgn="auto">
              <a:lnSpc>
                <a:spcPct val="80000"/>
              </a:lnSpc>
              <a:spcBef>
                <a:spcPct val="20000"/>
              </a:spcBef>
              <a:spcAft>
                <a:spcPts val="0"/>
              </a:spcAft>
              <a:buFont typeface="Wingdings" pitchFamily="2" charset="2"/>
              <a:buChar char="Ø"/>
              <a:defRPr/>
            </a:pPr>
            <a:r>
              <a:rPr lang="tr-TR" b="1" dirty="0" smtClean="0">
                <a:latin typeface="Arial" pitchFamily="34" charset="0"/>
                <a:cs typeface="Arial" pitchFamily="34" charset="0"/>
              </a:rPr>
              <a:t>KÖMÜRCÜLER İHTİSAS ORGANİZE SANAYİ BÖLGESİ</a:t>
            </a:r>
            <a:endParaRPr lang="tr-TR"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148287380"/>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quarter" idx="1"/>
          </p:nvPr>
        </p:nvSpPr>
        <p:spPr>
          <a:xfrm>
            <a:off x="97699" y="1248723"/>
            <a:ext cx="5040560" cy="4824536"/>
          </a:xfrm>
        </p:spPr>
        <p:txBody>
          <a:bodyPr>
            <a:normAutofit fontScale="70000" lnSpcReduction="20000"/>
          </a:bodyPr>
          <a:lstStyle/>
          <a:p>
            <a:pPr>
              <a:buNone/>
              <a:defRPr/>
            </a:pPr>
            <a:r>
              <a:rPr lang="tr-TR" sz="1600" b="1" dirty="0" smtClean="0">
                <a:solidFill>
                  <a:schemeClr val="accent1"/>
                </a:solidFill>
                <a:latin typeface="Calibri" pitchFamily="34" charset="0"/>
              </a:rPr>
              <a:t>	</a:t>
            </a:r>
            <a:r>
              <a:rPr lang="tr-TR" sz="2000" dirty="0" smtClean="0">
                <a:latin typeface="Arial" pitchFamily="34" charset="0"/>
                <a:cs typeface="Arial" pitchFamily="34" charset="0"/>
              </a:rPr>
              <a:t>	</a:t>
            </a:r>
            <a:r>
              <a:rPr lang="tr-TR" sz="2000" b="1" dirty="0" smtClean="0">
                <a:latin typeface="Arial" pitchFamily="34" charset="0"/>
                <a:cs typeface="Arial" pitchFamily="34" charset="0"/>
              </a:rPr>
              <a:t>İlimizdeki kirletici vasfı yüksek sanayi kuruluşlarının bacalarına bu </a:t>
            </a:r>
            <a:r>
              <a:rPr lang="tr-TR" sz="2000" b="1" dirty="0">
                <a:latin typeface="Arial" pitchFamily="34" charset="0"/>
                <a:cs typeface="Arial" pitchFamily="34" charset="0"/>
              </a:rPr>
              <a:t>proje </a:t>
            </a:r>
            <a:r>
              <a:rPr lang="tr-TR" sz="2000" b="1" dirty="0" smtClean="0">
                <a:latin typeface="Arial" pitchFamily="34" charset="0"/>
                <a:cs typeface="Arial" pitchFamily="34" charset="0"/>
              </a:rPr>
              <a:t>kapsamında sürekli ölçüm cihazları taktırılmıştır. </a:t>
            </a:r>
          </a:p>
          <a:p>
            <a:pPr>
              <a:buNone/>
              <a:defRPr/>
            </a:pPr>
            <a:endParaRPr lang="tr-TR" sz="1600" b="1" dirty="0">
              <a:latin typeface="Arial" pitchFamily="34" charset="0"/>
              <a:cs typeface="Arial" pitchFamily="34" charset="0"/>
            </a:endParaRPr>
          </a:p>
          <a:p>
            <a:pPr>
              <a:buNone/>
              <a:defRPr/>
            </a:pPr>
            <a:r>
              <a:rPr lang="tr-TR" sz="2000" b="1" dirty="0" smtClean="0">
                <a:latin typeface="Arial" pitchFamily="34" charset="0"/>
                <a:cs typeface="Arial" pitchFamily="34" charset="0"/>
              </a:rPr>
              <a:t>            Uygulanan bu proje sayesinde;</a:t>
            </a:r>
          </a:p>
          <a:p>
            <a:pPr>
              <a:buNone/>
              <a:defRPr/>
            </a:pPr>
            <a:endParaRPr lang="tr-TR" sz="800" b="1" dirty="0" smtClean="0">
              <a:latin typeface="Arial" pitchFamily="34" charset="0"/>
              <a:cs typeface="Arial" pitchFamily="34" charset="0"/>
            </a:endParaRPr>
          </a:p>
          <a:p>
            <a:pPr marL="720000" indent="-271463" eaLnBrk="1" fontAlgn="auto" hangingPunct="1">
              <a:spcBef>
                <a:spcPts val="600"/>
              </a:spcBef>
              <a:spcAft>
                <a:spcPts val="0"/>
              </a:spcAft>
              <a:buFont typeface="Wingdings" pitchFamily="2" charset="2"/>
              <a:buChar char="ü"/>
              <a:defRPr/>
            </a:pPr>
            <a:r>
              <a:rPr lang="tr-TR" sz="2000" b="1" dirty="0" smtClean="0">
                <a:latin typeface="Arial" pitchFamily="34" charset="0"/>
                <a:cs typeface="Arial" pitchFamily="34" charset="0"/>
              </a:rPr>
              <a:t>Sistemde bulunan fabrikaların emisyonları anlık olarak izlenmekte,</a:t>
            </a:r>
          </a:p>
          <a:p>
            <a:pPr marL="720000" indent="-271463" eaLnBrk="1" fontAlgn="auto" hangingPunct="1">
              <a:spcBef>
                <a:spcPts val="600"/>
              </a:spcBef>
              <a:spcAft>
                <a:spcPts val="0"/>
              </a:spcAft>
              <a:buFont typeface="Wingdings" pitchFamily="2" charset="2"/>
              <a:buChar char="ü"/>
              <a:defRPr/>
            </a:pPr>
            <a:r>
              <a:rPr lang="tr-TR" sz="2000" b="1" dirty="0" smtClean="0">
                <a:latin typeface="Arial" pitchFamily="34" charset="0"/>
                <a:cs typeface="Arial" pitchFamily="34" charset="0"/>
              </a:rPr>
              <a:t>Gelen veriler bilgisayarlara anlık olarak kaydedilmekte,</a:t>
            </a:r>
          </a:p>
          <a:p>
            <a:pPr marL="720000" indent="-271463" eaLnBrk="1" fontAlgn="auto" hangingPunct="1">
              <a:spcBef>
                <a:spcPts val="600"/>
              </a:spcBef>
              <a:spcAft>
                <a:spcPts val="0"/>
              </a:spcAft>
              <a:buFont typeface="Wingdings" pitchFamily="2" charset="2"/>
              <a:buChar char="ü"/>
              <a:defRPr/>
            </a:pPr>
            <a:r>
              <a:rPr lang="tr-TR" sz="2000" b="1" dirty="0" smtClean="0">
                <a:latin typeface="Arial" pitchFamily="34" charset="0"/>
                <a:cs typeface="Arial" pitchFamily="34" charset="0"/>
              </a:rPr>
              <a:t>Bu veriler günlük olarak değerlendirilmekte,</a:t>
            </a:r>
          </a:p>
          <a:p>
            <a:pPr marL="720000" indent="-271463" eaLnBrk="1" fontAlgn="auto" hangingPunct="1">
              <a:spcBef>
                <a:spcPts val="600"/>
              </a:spcBef>
              <a:spcAft>
                <a:spcPts val="0"/>
              </a:spcAft>
              <a:buFont typeface="Wingdings" pitchFamily="2" charset="2"/>
              <a:buChar char="ü"/>
              <a:defRPr/>
            </a:pPr>
            <a:r>
              <a:rPr lang="tr-TR" sz="2000" b="1" dirty="0" smtClean="0">
                <a:latin typeface="Arial" pitchFamily="34" charset="0"/>
                <a:cs typeface="Arial" pitchFamily="34" charset="0"/>
              </a:rPr>
              <a:t>Şikayete gerek kalmadan 24 saat gözlem yapılabilmekte,</a:t>
            </a:r>
          </a:p>
          <a:p>
            <a:pPr marL="720000" indent="-271463" eaLnBrk="1" fontAlgn="auto" hangingPunct="1">
              <a:spcBef>
                <a:spcPts val="600"/>
              </a:spcBef>
              <a:spcAft>
                <a:spcPts val="0"/>
              </a:spcAft>
              <a:buFont typeface="Wingdings" pitchFamily="2" charset="2"/>
              <a:buChar char="ü"/>
              <a:defRPr/>
            </a:pPr>
            <a:r>
              <a:rPr lang="tr-TR" sz="2000" b="1" dirty="0" smtClean="0">
                <a:latin typeface="Arial" pitchFamily="34" charset="0"/>
                <a:cs typeface="Arial" pitchFamily="34" charset="0"/>
              </a:rPr>
              <a:t>Personel, zaman, araç ve akaryakıt tasarrufu sağlanmakta,</a:t>
            </a:r>
          </a:p>
          <a:p>
            <a:pPr marL="720000" indent="-271463" eaLnBrk="1" fontAlgn="auto" hangingPunct="1">
              <a:spcBef>
                <a:spcPts val="600"/>
              </a:spcBef>
              <a:spcAft>
                <a:spcPts val="0"/>
              </a:spcAft>
              <a:buFont typeface="Wingdings" pitchFamily="2" charset="2"/>
              <a:buChar char="ü"/>
              <a:defRPr/>
            </a:pPr>
            <a:r>
              <a:rPr lang="tr-TR" sz="2000" b="1" dirty="0" smtClean="0">
                <a:latin typeface="Arial" pitchFamily="34" charset="0"/>
                <a:cs typeface="Arial" pitchFamily="34" charset="0"/>
              </a:rPr>
              <a:t>Kayıt altına alınan veriler kullanılarak kısa ve uzun vadeli eylem planları hazırlanabilmektedir.</a:t>
            </a:r>
          </a:p>
          <a:p>
            <a:pPr marL="720000" indent="-271463" eaLnBrk="1" fontAlgn="auto" hangingPunct="1">
              <a:spcBef>
                <a:spcPts val="600"/>
              </a:spcBef>
              <a:spcAft>
                <a:spcPts val="0"/>
              </a:spcAft>
              <a:buNone/>
              <a:defRPr/>
            </a:pPr>
            <a:r>
              <a:rPr lang="tr-TR" sz="2000" b="1" dirty="0" smtClean="0">
                <a:latin typeface="Arial" pitchFamily="34" charset="0"/>
                <a:cs typeface="Arial" pitchFamily="34" charset="0"/>
              </a:rPr>
              <a:t> </a:t>
            </a:r>
          </a:p>
          <a:p>
            <a:pPr marL="360000" indent="-271463" eaLnBrk="1" fontAlgn="auto" hangingPunct="1">
              <a:spcBef>
                <a:spcPts val="600"/>
              </a:spcBef>
              <a:spcAft>
                <a:spcPts val="0"/>
              </a:spcAft>
              <a:buNone/>
              <a:defRPr/>
            </a:pPr>
            <a:r>
              <a:rPr lang="tr-TR" sz="2000" b="1" dirty="0" smtClean="0">
                <a:solidFill>
                  <a:srgbClr val="E60000"/>
                </a:solidFill>
                <a:latin typeface="Arial" pitchFamily="34" charset="0"/>
                <a:cs typeface="Arial" pitchFamily="34" charset="0"/>
              </a:rPr>
              <a:t>        </a:t>
            </a:r>
            <a:r>
              <a:rPr lang="tr-TR" sz="2000" b="1" dirty="0" smtClean="0">
                <a:latin typeface="Arial" pitchFamily="34" charset="0"/>
                <a:cs typeface="Arial" pitchFamily="34" charset="0"/>
              </a:rPr>
              <a:t>Türkiye’de </a:t>
            </a:r>
            <a:r>
              <a:rPr lang="tr-TR" sz="2000" b="1" dirty="0">
                <a:latin typeface="Arial" pitchFamily="34" charset="0"/>
                <a:cs typeface="Arial" pitchFamily="34" charset="0"/>
              </a:rPr>
              <a:t>ilk defa ilimizde uygulamaya </a:t>
            </a:r>
            <a:r>
              <a:rPr lang="tr-TR" sz="2000" b="1" dirty="0" smtClean="0">
                <a:latin typeface="Arial" pitchFamily="34" charset="0"/>
                <a:cs typeface="Arial" pitchFamily="34" charset="0"/>
              </a:rPr>
              <a:t>konulan bu proje kapsamında</a:t>
            </a:r>
          </a:p>
          <a:p>
            <a:pPr marL="360000" indent="-271463" eaLnBrk="1" fontAlgn="auto" hangingPunct="1">
              <a:spcBef>
                <a:spcPts val="600"/>
              </a:spcBef>
              <a:spcAft>
                <a:spcPts val="0"/>
              </a:spcAft>
              <a:buNone/>
              <a:defRPr/>
            </a:pPr>
            <a:r>
              <a:rPr lang="tr-TR" sz="2000" b="1" dirty="0" smtClean="0">
                <a:solidFill>
                  <a:srgbClr val="FF0000"/>
                </a:solidFill>
                <a:latin typeface="Arial" pitchFamily="34" charset="0"/>
                <a:cs typeface="Arial" pitchFamily="34" charset="0"/>
              </a:rPr>
              <a:t>31 tesis 94 baca </a:t>
            </a:r>
            <a:r>
              <a:rPr lang="tr-TR" sz="2100" b="1" dirty="0">
                <a:latin typeface="Arial" pitchFamily="34" charset="0"/>
                <a:cs typeface="Arial" pitchFamily="34" charset="0"/>
              </a:rPr>
              <a:t>izlenmektedir.</a:t>
            </a:r>
          </a:p>
          <a:p>
            <a:pPr marL="714375" indent="0" eaLnBrk="1" fontAlgn="auto" hangingPunct="1">
              <a:spcAft>
                <a:spcPts val="0"/>
              </a:spcAft>
              <a:buNone/>
              <a:defRPr/>
            </a:pPr>
            <a:endParaRPr lang="tr-TR" sz="2000" b="1" dirty="0" smtClean="0">
              <a:latin typeface="Arial" pitchFamily="34" charset="0"/>
              <a:cs typeface="Arial" pitchFamily="34" charset="0"/>
            </a:endParaRPr>
          </a:p>
        </p:txBody>
      </p:sp>
      <p:sp>
        <p:nvSpPr>
          <p:cNvPr id="3" name="2 Slayt Numarası Yer Tutucusu"/>
          <p:cNvSpPr>
            <a:spLocks noGrp="1"/>
          </p:cNvSpPr>
          <p:nvPr>
            <p:ph type="sldNum" sz="quarter" idx="12"/>
          </p:nvPr>
        </p:nvSpPr>
        <p:spPr/>
        <p:txBody>
          <a:bodyPr/>
          <a:lstStyle/>
          <a:p>
            <a:pPr>
              <a:defRPr/>
            </a:pPr>
            <a:fld id="{B7C485FD-EFE0-4593-80FD-CF07B9260505}" type="slidenum">
              <a:rPr lang="tr-TR"/>
              <a:pPr>
                <a:defRPr/>
              </a:pPr>
              <a:t>4</a:t>
            </a:fld>
            <a:endParaRPr lang="tr-TR"/>
          </a:p>
        </p:txBody>
      </p:sp>
      <p:sp>
        <p:nvSpPr>
          <p:cNvPr id="6" name="Rectangle 4"/>
          <p:cNvSpPr>
            <a:spLocks noChangeArrowheads="1"/>
          </p:cNvSpPr>
          <p:nvPr/>
        </p:nvSpPr>
        <p:spPr bwMode="auto">
          <a:xfrm>
            <a:off x="0" y="-68034"/>
            <a:ext cx="9144000" cy="839206"/>
          </a:xfrm>
          <a:prstGeom prst="rect">
            <a:avLst/>
          </a:prstGeom>
          <a:solidFill>
            <a:schemeClr val="bg1"/>
          </a:solidFill>
          <a:ln w="9525">
            <a:noFill/>
            <a:miter lim="800000"/>
            <a:headEnd/>
            <a:tailEnd/>
          </a:ln>
          <a:effectLst/>
        </p:spPr>
        <p:txBody>
          <a:bodyPr wrap="square" lIns="99569" tIns="49785" rIns="99569" bIns="49785" anchor="ctr">
            <a:spAutoFit/>
          </a:bodyPr>
          <a:lstStyle/>
          <a:p>
            <a:pPr algn="ctr" defTabSz="995363"/>
            <a:r>
              <a:rPr lang="tr-TR" sz="2400" dirty="0" smtClean="0">
                <a:solidFill>
                  <a:srgbClr val="000000"/>
                </a:solidFill>
                <a:latin typeface="Arial Black" pitchFamily="34" charset="0"/>
              </a:rPr>
              <a:t>SÜREKLİ (ON-LİNE) BACA GAZI                         İZLEME SİSTEMİ PROJESİ</a:t>
            </a:r>
            <a:endParaRPr lang="tr-TR" sz="2400" dirty="0">
              <a:solidFill>
                <a:srgbClr val="000000"/>
              </a:solidFill>
              <a:latin typeface="Arial Black" pitchFamily="34" charset="0"/>
            </a:endParaRPr>
          </a:p>
        </p:txBody>
      </p:sp>
      <p:pic>
        <p:nvPicPr>
          <p:cNvPr id="357378" name="Picture 2" descr="\\Il41sccm\izin_denetim_sube_mudurlugu\İZİN VE DENETİM DOSYASI\HAVA\hava 1\2-SÜREKLİ ÖLÇÜM PROJESİ\TÜPRAŞ RESİM\DSC000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772051"/>
            <a:ext cx="3737428" cy="5301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5" name="Rectangle 3"/>
          <p:cNvSpPr>
            <a:spLocks noGrp="1" noChangeArrowheads="1"/>
          </p:cNvSpPr>
          <p:nvPr>
            <p:ph type="body" sz="half" idx="1"/>
          </p:nvPr>
        </p:nvSpPr>
        <p:spPr>
          <a:xfrm>
            <a:off x="611560" y="2060848"/>
            <a:ext cx="8064896" cy="3024336"/>
          </a:xfrm>
        </p:spPr>
        <p:txBody>
          <a:bodyPr>
            <a:noAutofit/>
          </a:bodyPr>
          <a:lstStyle/>
          <a:p>
            <a:pPr>
              <a:lnSpc>
                <a:spcPct val="80000"/>
              </a:lnSpc>
              <a:buClrTx/>
              <a:buSzTx/>
              <a:buFontTx/>
              <a:buNone/>
            </a:pPr>
            <a:r>
              <a:rPr lang="tr-TR" sz="2000" b="1" dirty="0" smtClean="0">
                <a:latin typeface="Arial" pitchFamily="34" charset="0"/>
                <a:cs typeface="Arial" pitchFamily="34" charset="0"/>
              </a:rPr>
              <a:t>1-DİLOVASI </a:t>
            </a:r>
            <a:r>
              <a:rPr lang="tr-TR" sz="2000" b="1" dirty="0">
                <a:latin typeface="Arial" pitchFamily="34" charset="0"/>
                <a:cs typeface="Arial" pitchFamily="34" charset="0"/>
              </a:rPr>
              <a:t>HAVA KALİTESİ DEĞERLENDİRME </a:t>
            </a:r>
            <a:r>
              <a:rPr lang="tr-TR" sz="2000" b="1" dirty="0" smtClean="0">
                <a:latin typeface="Arial" pitchFamily="34" charset="0"/>
                <a:cs typeface="Arial" pitchFamily="34" charset="0"/>
              </a:rPr>
              <a:t>PROJESİ (2006</a:t>
            </a:r>
            <a:r>
              <a:rPr lang="tr-TR" sz="2000" b="1" dirty="0">
                <a:latin typeface="Arial" pitchFamily="34" charset="0"/>
                <a:cs typeface="Arial" pitchFamily="34" charset="0"/>
              </a:rPr>
              <a:t>)</a:t>
            </a:r>
          </a:p>
          <a:p>
            <a:pPr>
              <a:lnSpc>
                <a:spcPct val="80000"/>
              </a:lnSpc>
              <a:buClrTx/>
              <a:buSzTx/>
              <a:buFontTx/>
              <a:buNone/>
            </a:pPr>
            <a:endParaRPr lang="tr-TR" sz="2000" b="1" dirty="0" smtClean="0">
              <a:latin typeface="Arial" pitchFamily="34" charset="0"/>
              <a:cs typeface="Arial" pitchFamily="34" charset="0"/>
            </a:endParaRPr>
          </a:p>
          <a:p>
            <a:pPr>
              <a:lnSpc>
                <a:spcPct val="80000"/>
              </a:lnSpc>
              <a:buClrTx/>
              <a:buSzTx/>
              <a:buFontTx/>
              <a:buNone/>
            </a:pPr>
            <a:endParaRPr lang="tr-TR" sz="2000" b="1" dirty="0">
              <a:latin typeface="Arial" pitchFamily="34" charset="0"/>
              <a:cs typeface="Arial" pitchFamily="34" charset="0"/>
            </a:endParaRPr>
          </a:p>
          <a:p>
            <a:pPr>
              <a:lnSpc>
                <a:spcPct val="80000"/>
              </a:lnSpc>
              <a:buClrTx/>
              <a:buSzTx/>
              <a:buFontTx/>
              <a:buNone/>
            </a:pPr>
            <a:r>
              <a:rPr lang="tr-TR" sz="2000" b="1" dirty="0" smtClean="0">
                <a:latin typeface="Arial" pitchFamily="34" charset="0"/>
                <a:cs typeface="Arial" pitchFamily="34" charset="0"/>
              </a:rPr>
              <a:t>2-KÖRFEZ </a:t>
            </a:r>
            <a:r>
              <a:rPr lang="tr-TR" sz="2000" b="1" dirty="0">
                <a:latin typeface="Arial" pitchFamily="34" charset="0"/>
                <a:cs typeface="Arial" pitchFamily="34" charset="0"/>
              </a:rPr>
              <a:t>HAVA KALİTESİ DEĞERLENDİRME </a:t>
            </a:r>
            <a:r>
              <a:rPr lang="tr-TR" sz="2000" b="1" dirty="0" smtClean="0">
                <a:latin typeface="Arial" pitchFamily="34" charset="0"/>
                <a:cs typeface="Arial" pitchFamily="34" charset="0"/>
              </a:rPr>
              <a:t>PROJESİ </a:t>
            </a:r>
            <a:r>
              <a:rPr lang="tr-TR" sz="2000" b="1" dirty="0">
                <a:latin typeface="Arial" pitchFamily="34" charset="0"/>
                <a:cs typeface="Arial" pitchFamily="34" charset="0"/>
              </a:rPr>
              <a:t>(2009)</a:t>
            </a:r>
          </a:p>
          <a:p>
            <a:pPr>
              <a:lnSpc>
                <a:spcPct val="80000"/>
              </a:lnSpc>
              <a:buClrTx/>
              <a:buSzTx/>
              <a:buFontTx/>
              <a:buNone/>
            </a:pPr>
            <a:endParaRPr lang="tr-TR" sz="2000" b="1" dirty="0" smtClean="0">
              <a:latin typeface="Arial" pitchFamily="34" charset="0"/>
              <a:cs typeface="Arial" pitchFamily="34" charset="0"/>
            </a:endParaRPr>
          </a:p>
          <a:p>
            <a:pPr>
              <a:lnSpc>
                <a:spcPct val="80000"/>
              </a:lnSpc>
              <a:buClrTx/>
              <a:buSzTx/>
              <a:buFontTx/>
              <a:buNone/>
            </a:pPr>
            <a:endParaRPr lang="tr-TR" sz="2000" b="1" dirty="0">
              <a:latin typeface="Arial" pitchFamily="34" charset="0"/>
              <a:cs typeface="Arial" pitchFamily="34" charset="0"/>
            </a:endParaRPr>
          </a:p>
          <a:p>
            <a:pPr>
              <a:lnSpc>
                <a:spcPct val="80000"/>
              </a:lnSpc>
              <a:buClrTx/>
              <a:buSzTx/>
              <a:buFontTx/>
              <a:buNone/>
            </a:pPr>
            <a:r>
              <a:rPr lang="tr-TR" sz="2000" b="1" dirty="0" smtClean="0">
                <a:latin typeface="Arial" pitchFamily="34" charset="0"/>
                <a:cs typeface="Arial" pitchFamily="34" charset="0"/>
              </a:rPr>
              <a:t>3-DOĞU </a:t>
            </a:r>
            <a:r>
              <a:rPr lang="tr-TR" sz="2000" b="1" dirty="0">
                <a:latin typeface="Arial" pitchFamily="34" charset="0"/>
                <a:cs typeface="Arial" pitchFamily="34" charset="0"/>
              </a:rPr>
              <a:t>İZMİT HAVA KALİTESİ DEĞERLENDİRME </a:t>
            </a:r>
            <a:r>
              <a:rPr lang="tr-TR" sz="2000" b="1" dirty="0" smtClean="0">
                <a:latin typeface="Arial" pitchFamily="34" charset="0"/>
                <a:cs typeface="Arial" pitchFamily="34" charset="0"/>
              </a:rPr>
              <a:t> PROJESİ  </a:t>
            </a:r>
            <a:r>
              <a:rPr lang="tr-TR" sz="2000" b="1" dirty="0">
                <a:latin typeface="Arial" pitchFamily="34" charset="0"/>
                <a:cs typeface="Arial" pitchFamily="34" charset="0"/>
              </a:rPr>
              <a:t>(</a:t>
            </a:r>
            <a:r>
              <a:rPr lang="tr-TR" sz="2000" b="1" dirty="0" smtClean="0">
                <a:latin typeface="Arial" pitchFamily="34" charset="0"/>
                <a:cs typeface="Arial" pitchFamily="34" charset="0"/>
              </a:rPr>
              <a:t>2009-2012)</a:t>
            </a:r>
            <a:endParaRPr lang="tr-TR" sz="2000" b="1" dirty="0">
              <a:latin typeface="Arial" pitchFamily="34" charset="0"/>
              <a:cs typeface="Arial" pitchFamily="34" charset="0"/>
            </a:endParaRPr>
          </a:p>
          <a:p>
            <a:pPr>
              <a:lnSpc>
                <a:spcPct val="80000"/>
              </a:lnSpc>
              <a:buClrTx/>
              <a:buSzTx/>
              <a:buFontTx/>
              <a:buNone/>
            </a:pPr>
            <a:endParaRPr lang="tr-TR" sz="2000" b="1" dirty="0">
              <a:latin typeface="Arial" pitchFamily="34" charset="0"/>
              <a:cs typeface="Arial" pitchFamily="34" charset="0"/>
            </a:endParaRPr>
          </a:p>
        </p:txBody>
      </p:sp>
      <p:sp>
        <p:nvSpPr>
          <p:cNvPr id="2" name="Dikdörtgen 1"/>
          <p:cNvSpPr/>
          <p:nvPr/>
        </p:nvSpPr>
        <p:spPr>
          <a:xfrm>
            <a:off x="395536" y="260648"/>
            <a:ext cx="7776864" cy="830997"/>
          </a:xfrm>
          <a:prstGeom prst="rect">
            <a:avLst/>
          </a:prstGeom>
        </p:spPr>
        <p:txBody>
          <a:bodyPr wrap="square">
            <a:spAutoFit/>
          </a:bodyPr>
          <a:lstStyle/>
          <a:p>
            <a:pPr algn="ctr"/>
            <a:r>
              <a:rPr lang="tr-TR" sz="2400" dirty="0" smtClean="0">
                <a:latin typeface="Arial Black" pitchFamily="34" charset="0"/>
                <a:cs typeface="Arial" pitchFamily="34" charset="0"/>
              </a:rPr>
              <a:t>HAVA KALİTESİ </a:t>
            </a:r>
          </a:p>
          <a:p>
            <a:pPr algn="ctr"/>
            <a:r>
              <a:rPr lang="tr-TR" sz="2400" dirty="0" smtClean="0">
                <a:latin typeface="Arial Black" pitchFamily="34" charset="0"/>
                <a:cs typeface="Arial" pitchFamily="34" charset="0"/>
              </a:rPr>
              <a:t>BELİRLEME PROJELERİ</a:t>
            </a: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5" name="Rectangle 7"/>
          <p:cNvSpPr>
            <a:spLocks noChangeArrowheads="1"/>
          </p:cNvSpPr>
          <p:nvPr/>
        </p:nvSpPr>
        <p:spPr bwMode="auto">
          <a:xfrm>
            <a:off x="179512" y="1187820"/>
            <a:ext cx="8712968" cy="5553548"/>
          </a:xfrm>
          <a:prstGeom prst="rect">
            <a:avLst/>
          </a:prstGeom>
          <a:noFill/>
          <a:ln w="9525">
            <a:noFill/>
            <a:miter lim="800000"/>
            <a:headEnd/>
            <a:tailEnd/>
          </a:ln>
          <a:effectLst/>
        </p:spPr>
        <p:txBody>
          <a:bodyPr/>
          <a:lstStyle/>
          <a:p>
            <a:pPr marL="342900" indent="-342900" algn="just">
              <a:spcBef>
                <a:spcPct val="20000"/>
              </a:spcBef>
              <a:buClr>
                <a:schemeClr val="tx1"/>
              </a:buClr>
              <a:buSzPct val="75000"/>
              <a:buFont typeface="Wingdings" pitchFamily="2" charset="2"/>
              <a:buChar char="Ø"/>
            </a:pPr>
            <a:r>
              <a:rPr lang="tr-TR" sz="2000" b="1" dirty="0" smtClean="0">
                <a:latin typeface="Arial" charset="0"/>
              </a:rPr>
              <a:t>Bölgelerde Emisyon ölçümleri yapıldı. (yayımlanan kirleticilerin cins ve miktarları belirlendi) </a:t>
            </a:r>
          </a:p>
          <a:p>
            <a:pPr marL="342900" indent="-342900" algn="just">
              <a:spcBef>
                <a:spcPct val="20000"/>
              </a:spcBef>
              <a:buClr>
                <a:schemeClr val="tx1"/>
              </a:buClr>
              <a:buSzPct val="75000"/>
              <a:buFont typeface="Wingdings" pitchFamily="2" charset="2"/>
              <a:buChar char="Ø"/>
            </a:pPr>
            <a:endParaRPr lang="tr-TR" sz="2000" b="1" dirty="0" smtClean="0">
              <a:latin typeface="Arial" charset="0"/>
            </a:endParaRPr>
          </a:p>
          <a:p>
            <a:pPr marL="342900" indent="-342900" algn="just">
              <a:spcBef>
                <a:spcPct val="20000"/>
              </a:spcBef>
              <a:buClr>
                <a:schemeClr val="tx1"/>
              </a:buClr>
              <a:buSzPct val="75000"/>
              <a:buFont typeface="Wingdings" pitchFamily="2" charset="2"/>
              <a:buChar char="Ø"/>
            </a:pPr>
            <a:r>
              <a:rPr lang="tr-TR" sz="2000" b="1" dirty="0" smtClean="0">
                <a:latin typeface="Arial" charset="0"/>
              </a:rPr>
              <a:t>Bölgelerin Emisyon envanteri çıkartıldı. (proses, hammaddeler, ürün, yakıt vb)</a:t>
            </a:r>
          </a:p>
          <a:p>
            <a:pPr marL="342900" indent="-342900" algn="just">
              <a:spcBef>
                <a:spcPct val="20000"/>
              </a:spcBef>
              <a:buClr>
                <a:schemeClr val="tx1"/>
              </a:buClr>
              <a:buSzPct val="75000"/>
              <a:buFont typeface="Wingdings" pitchFamily="2" charset="2"/>
              <a:buChar char="Ø"/>
            </a:pPr>
            <a:endParaRPr lang="tr-TR" sz="2000" b="1" dirty="0" smtClean="0">
              <a:latin typeface="Arial" charset="0"/>
            </a:endParaRPr>
          </a:p>
          <a:p>
            <a:pPr marL="342900" indent="-342900" algn="just">
              <a:spcBef>
                <a:spcPct val="20000"/>
              </a:spcBef>
              <a:buClr>
                <a:schemeClr val="tx1"/>
              </a:buClr>
              <a:buSzPct val="75000"/>
              <a:buFont typeface="Wingdings" pitchFamily="2" charset="2"/>
              <a:buChar char="Ø"/>
            </a:pPr>
            <a:r>
              <a:rPr lang="tr-TR" sz="2000" b="1" dirty="0" smtClean="0">
                <a:latin typeface="Arial" charset="0"/>
              </a:rPr>
              <a:t>Tesislerin kirletici vasıfları tespit edildi.</a:t>
            </a:r>
          </a:p>
          <a:p>
            <a:pPr marL="342900" indent="-342900" algn="just">
              <a:spcBef>
                <a:spcPct val="20000"/>
              </a:spcBef>
              <a:buClr>
                <a:schemeClr val="tx1"/>
              </a:buClr>
              <a:buSzPct val="75000"/>
              <a:buFont typeface="Wingdings" pitchFamily="2" charset="2"/>
              <a:buChar char="Ø"/>
            </a:pPr>
            <a:endParaRPr lang="tr-TR" sz="2000" b="1" dirty="0" smtClean="0">
              <a:latin typeface="Arial" charset="0"/>
            </a:endParaRPr>
          </a:p>
          <a:p>
            <a:pPr marL="342900" indent="-342900" algn="just">
              <a:spcBef>
                <a:spcPct val="20000"/>
              </a:spcBef>
              <a:buClr>
                <a:schemeClr val="tx1"/>
              </a:buClr>
              <a:buSzPct val="75000"/>
              <a:buFont typeface="Wingdings" pitchFamily="2" charset="2"/>
              <a:buChar char="Ø"/>
            </a:pPr>
            <a:r>
              <a:rPr lang="tr-TR" sz="2000" b="1" dirty="0" smtClean="0">
                <a:latin typeface="Arial" charset="0"/>
              </a:rPr>
              <a:t>Kirleticilerin dağılım modellemeleri yapıldı.</a:t>
            </a:r>
          </a:p>
          <a:p>
            <a:pPr marL="342900" indent="-342900" algn="just">
              <a:spcBef>
                <a:spcPct val="20000"/>
              </a:spcBef>
              <a:buClr>
                <a:schemeClr val="tx1"/>
              </a:buClr>
              <a:buSzPct val="75000"/>
              <a:buFont typeface="Wingdings" pitchFamily="2" charset="2"/>
              <a:buChar char="Ø"/>
            </a:pPr>
            <a:endParaRPr lang="tr-TR" sz="2000" b="1" dirty="0" smtClean="0">
              <a:latin typeface="Arial" charset="0"/>
            </a:endParaRPr>
          </a:p>
          <a:p>
            <a:pPr marL="342900" indent="-342900" algn="just">
              <a:spcBef>
                <a:spcPct val="20000"/>
              </a:spcBef>
              <a:buClr>
                <a:schemeClr val="tx1"/>
              </a:buClr>
              <a:buSzPct val="75000"/>
              <a:buFont typeface="Wingdings" pitchFamily="2" charset="2"/>
              <a:buChar char="Ø"/>
            </a:pPr>
            <a:r>
              <a:rPr lang="tr-TR" sz="2000" b="1" dirty="0" smtClean="0">
                <a:latin typeface="Arial" charset="0"/>
              </a:rPr>
              <a:t>Belirlenen noktalarda hava kalitesi izlendi. </a:t>
            </a:r>
          </a:p>
          <a:p>
            <a:pPr marL="342900" indent="-342900" algn="just">
              <a:spcBef>
                <a:spcPct val="20000"/>
              </a:spcBef>
              <a:buClr>
                <a:schemeClr val="tx1"/>
              </a:buClr>
              <a:buSzPct val="75000"/>
              <a:buFont typeface="Wingdings" pitchFamily="2" charset="2"/>
              <a:buChar char="Ø"/>
            </a:pPr>
            <a:endParaRPr lang="tr-TR" sz="2000" b="1" dirty="0" smtClean="0">
              <a:latin typeface="Arial" charset="0"/>
            </a:endParaRPr>
          </a:p>
          <a:p>
            <a:pPr marL="342900" indent="-342900" algn="just">
              <a:spcBef>
                <a:spcPct val="20000"/>
              </a:spcBef>
              <a:buClr>
                <a:schemeClr val="tx1"/>
              </a:buClr>
              <a:buSzPct val="75000"/>
              <a:buFont typeface="Wingdings" pitchFamily="2" charset="2"/>
              <a:buChar char="Ø"/>
            </a:pPr>
            <a:r>
              <a:rPr lang="tr-TR" sz="2000" b="1" dirty="0" smtClean="0">
                <a:latin typeface="Arial" charset="0"/>
              </a:rPr>
              <a:t>Proje çıktılarına ve bilimsel raporlara dayanılarak </a:t>
            </a:r>
            <a:r>
              <a:rPr lang="tr-TR" sz="2000" b="1" dirty="0" err="1" smtClean="0">
                <a:latin typeface="Arial" charset="0"/>
              </a:rPr>
              <a:t>Sanayii</a:t>
            </a:r>
            <a:r>
              <a:rPr lang="tr-TR" sz="2000" b="1" dirty="0" smtClean="0">
                <a:latin typeface="Arial" charset="0"/>
              </a:rPr>
              <a:t> kuruluşlarına almaları gereken önlemler aldırıldı. </a:t>
            </a:r>
          </a:p>
        </p:txBody>
      </p:sp>
      <p:sp>
        <p:nvSpPr>
          <p:cNvPr id="2" name="Başlık 1"/>
          <p:cNvSpPr>
            <a:spLocks noGrp="1"/>
          </p:cNvSpPr>
          <p:nvPr>
            <p:ph type="title"/>
          </p:nvPr>
        </p:nvSpPr>
        <p:spPr>
          <a:xfrm>
            <a:off x="457200" y="116632"/>
            <a:ext cx="8229600" cy="936104"/>
          </a:xfrm>
        </p:spPr>
        <p:txBody>
          <a:bodyPr>
            <a:normAutofit/>
          </a:bodyPr>
          <a:lstStyle/>
          <a:p>
            <a:r>
              <a:rPr lang="tr-TR" sz="2400" dirty="0">
                <a:latin typeface="Arial Black" pitchFamily="34" charset="0"/>
                <a:cs typeface="Arial" pitchFamily="34" charset="0"/>
              </a:rPr>
              <a:t>HAVA KİRLİLİĞİNİ</a:t>
            </a:r>
            <a:br>
              <a:rPr lang="tr-TR" sz="2400" dirty="0">
                <a:latin typeface="Arial Black" pitchFamily="34" charset="0"/>
                <a:cs typeface="Arial" pitchFamily="34" charset="0"/>
              </a:rPr>
            </a:br>
            <a:r>
              <a:rPr lang="tr-TR" sz="2400" dirty="0">
                <a:latin typeface="Arial Black" pitchFamily="34" charset="0"/>
                <a:cs typeface="Arial" pitchFamily="34" charset="0"/>
              </a:rPr>
              <a:t> ÖNLEME </a:t>
            </a:r>
            <a:r>
              <a:rPr lang="tr-TR" sz="2400" dirty="0" smtClean="0">
                <a:latin typeface="Arial Black" pitchFamily="34" charset="0"/>
                <a:cs typeface="Arial" pitchFamily="34" charset="0"/>
              </a:rPr>
              <a:t>ÇALIŞMALARI</a:t>
            </a:r>
            <a:endParaRPr lang="tr-TR" sz="2400" dirty="0">
              <a:latin typeface="Arial Black" pitchFamily="34"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5595" y="116632"/>
            <a:ext cx="9144000" cy="504056"/>
          </a:xfrm>
        </p:spPr>
        <p:txBody>
          <a:bodyPr>
            <a:normAutofit/>
          </a:bodyPr>
          <a:lstStyle/>
          <a:p>
            <a:pPr fontAlgn="auto">
              <a:spcAft>
                <a:spcPts val="0"/>
              </a:spcAft>
              <a:defRPr/>
            </a:pPr>
            <a:r>
              <a:rPr lang="tr-TR" sz="2400" b="1" dirty="0" smtClean="0">
                <a:latin typeface="Arial Black" pitchFamily="34" charset="0"/>
                <a:cs typeface="Calibri" pitchFamily="34" charset="0"/>
              </a:rPr>
              <a:t>VALİLİĞİMİZCE YAYIMLANAN GENELGELER</a:t>
            </a:r>
            <a:endParaRPr lang="tr-TR" sz="2400" dirty="0">
              <a:latin typeface="Arial Black" pitchFamily="34" charset="0"/>
              <a:cs typeface="Calibri" pitchFamily="34" charset="0"/>
            </a:endParaRPr>
          </a:p>
        </p:txBody>
      </p:sp>
      <p:sp>
        <p:nvSpPr>
          <p:cNvPr id="9" name="8 Slayt Numarası Yer Tutucusu"/>
          <p:cNvSpPr>
            <a:spLocks noGrp="1"/>
          </p:cNvSpPr>
          <p:nvPr>
            <p:ph type="sldNum" sz="quarter" idx="12"/>
          </p:nvPr>
        </p:nvSpPr>
        <p:spPr/>
        <p:txBody>
          <a:bodyPr/>
          <a:lstStyle/>
          <a:p>
            <a:pPr>
              <a:defRPr/>
            </a:pPr>
            <a:fld id="{133CEBA4-7389-49D5-A364-770986E0326E}" type="slidenum">
              <a:rPr lang="tr-TR"/>
              <a:pPr>
                <a:defRPr/>
              </a:pPr>
              <a:t>7</a:t>
            </a:fld>
            <a:endParaRPr lang="tr-TR"/>
          </a:p>
        </p:txBody>
      </p:sp>
      <p:sp>
        <p:nvSpPr>
          <p:cNvPr id="37892" name="4 Metin kutusu"/>
          <p:cNvSpPr txBox="1">
            <a:spLocks noChangeArrowheads="1"/>
          </p:cNvSpPr>
          <p:nvPr/>
        </p:nvSpPr>
        <p:spPr bwMode="auto">
          <a:xfrm>
            <a:off x="179512" y="1484784"/>
            <a:ext cx="8355911" cy="400110"/>
          </a:xfrm>
          <a:prstGeom prst="rect">
            <a:avLst/>
          </a:prstGeom>
          <a:noFill/>
          <a:ln w="9525">
            <a:noFill/>
            <a:miter lim="800000"/>
            <a:headEnd/>
            <a:tailEnd/>
          </a:ln>
        </p:spPr>
        <p:txBody>
          <a:bodyPr wrap="square">
            <a:spAutoFit/>
          </a:bodyPr>
          <a:lstStyle/>
          <a:p>
            <a:pPr algn="just"/>
            <a:r>
              <a:rPr lang="tr-TR" sz="2000" b="1" dirty="0" smtClean="0">
                <a:latin typeface="Arial" pitchFamily="34" charset="0"/>
                <a:cs typeface="Arial" pitchFamily="34" charset="0"/>
              </a:rPr>
              <a:t>         </a:t>
            </a:r>
          </a:p>
        </p:txBody>
      </p:sp>
      <p:sp>
        <p:nvSpPr>
          <p:cNvPr id="8" name="7 Dikdörtgen"/>
          <p:cNvSpPr/>
          <p:nvPr/>
        </p:nvSpPr>
        <p:spPr>
          <a:xfrm>
            <a:off x="107504" y="692696"/>
            <a:ext cx="8928992" cy="7078861"/>
          </a:xfrm>
          <a:prstGeom prst="rect">
            <a:avLst/>
          </a:prstGeom>
        </p:spPr>
        <p:txBody>
          <a:bodyPr wrap="square">
            <a:spAutoFit/>
          </a:bodyPr>
          <a:lstStyle/>
          <a:p>
            <a:pPr algn="just" eaLnBrk="1" fontAlgn="auto" hangingPunct="1">
              <a:spcBef>
                <a:spcPts val="0"/>
              </a:spcBef>
              <a:spcAft>
                <a:spcPts val="0"/>
              </a:spcAft>
              <a:buFont typeface="Wingdings" pitchFamily="2" charset="2"/>
              <a:buChar char="v"/>
              <a:defRPr/>
            </a:pPr>
            <a:r>
              <a:rPr lang="tr-TR" b="1" dirty="0" smtClean="0">
                <a:latin typeface="Arial" pitchFamily="34" charset="0"/>
                <a:cs typeface="Arial" pitchFamily="34" charset="0"/>
              </a:rPr>
              <a:t>24.01.2011  tarih ve 636 sayılı  2011/1 Sürekli Baca Gazı İzleme Sistemi Konulu Genelge (İlimizdeki </a:t>
            </a:r>
            <a:r>
              <a:rPr lang="tr-TR" b="1" dirty="0" smtClean="0">
                <a:solidFill>
                  <a:srgbClr val="FF0000"/>
                </a:solidFill>
                <a:latin typeface="Arial" pitchFamily="34" charset="0"/>
                <a:cs typeface="Arial" pitchFamily="34" charset="0"/>
              </a:rPr>
              <a:t>31 tesis 94 baca </a:t>
            </a:r>
            <a:r>
              <a:rPr lang="tr-TR" b="1" dirty="0" smtClean="0">
                <a:latin typeface="Arial" pitchFamily="34" charset="0"/>
                <a:cs typeface="Arial" pitchFamily="34" charset="0"/>
              </a:rPr>
              <a:t>izlenmektedir.)</a:t>
            </a:r>
          </a:p>
          <a:p>
            <a:pPr algn="just" eaLnBrk="1" fontAlgn="auto" hangingPunct="1">
              <a:spcBef>
                <a:spcPts val="0"/>
              </a:spcBef>
              <a:spcAft>
                <a:spcPts val="0"/>
              </a:spcAft>
              <a:defRPr/>
            </a:pPr>
            <a:endParaRPr lang="tr-TR" b="1" dirty="0" smtClean="0">
              <a:latin typeface="Arial" pitchFamily="34" charset="0"/>
              <a:cs typeface="Arial" pitchFamily="34" charset="0"/>
            </a:endParaRPr>
          </a:p>
          <a:p>
            <a:pPr algn="just">
              <a:buFont typeface="Wingdings" pitchFamily="2" charset="2"/>
              <a:buChar char="v"/>
            </a:pPr>
            <a:r>
              <a:rPr lang="tr-TR" b="1" dirty="0" smtClean="0">
                <a:latin typeface="Arial" pitchFamily="34" charset="0"/>
                <a:cs typeface="Arial" pitchFamily="34" charset="0"/>
              </a:rPr>
              <a:t>01.03.2011 tarih ve 1992 sayılı 2011/2 Kaçak Atık Döküm Konulu  Genelge (İlimizin çeşitli alanlarına Emniyet ve jandarma tarafından </a:t>
            </a:r>
            <a:r>
              <a:rPr lang="tr-TR" b="1" dirty="0" smtClean="0">
                <a:solidFill>
                  <a:srgbClr val="FF0000"/>
                </a:solidFill>
                <a:latin typeface="Arial" pitchFamily="34" charset="0"/>
                <a:cs typeface="Arial" pitchFamily="34" charset="0"/>
              </a:rPr>
              <a:t>kontrol noktaları kuruldu.</a:t>
            </a:r>
            <a:r>
              <a:rPr lang="tr-TR" sz="2000" b="1" dirty="0" smtClean="0">
                <a:solidFill>
                  <a:srgbClr val="FFFF00"/>
                </a:solidFill>
                <a:latin typeface="Tahoma" pitchFamily="34" charset="0"/>
                <a:cs typeface="Tahoma" pitchFamily="34" charset="0"/>
              </a:rPr>
              <a:t> </a:t>
            </a:r>
            <a:r>
              <a:rPr lang="tr-TR" b="1" dirty="0">
                <a:latin typeface="Arial" pitchFamily="34" charset="0"/>
                <a:cs typeface="Arial" pitchFamily="34" charset="0"/>
              </a:rPr>
              <a:t>Tüm tehlikeli atık  geri kazanım firmalarına, mevcut sahalarına giriş çıkışlarını 24 saat kayıt altına alacak şekilde  kamera sistemleri kurulmuştur. Ayrıca şu an itibari ile tehlikeli atık taşıyan </a:t>
            </a:r>
            <a:r>
              <a:rPr lang="tr-TR" b="1" dirty="0" smtClean="0">
                <a:latin typeface="Arial" pitchFamily="34" charset="0"/>
                <a:cs typeface="Arial" pitchFamily="34" charset="0"/>
              </a:rPr>
              <a:t>472 </a:t>
            </a:r>
            <a:r>
              <a:rPr lang="tr-TR" b="1" dirty="0">
                <a:latin typeface="Arial" pitchFamily="34" charset="0"/>
                <a:cs typeface="Arial" pitchFamily="34" charset="0"/>
              </a:rPr>
              <a:t>araç </a:t>
            </a:r>
            <a:r>
              <a:rPr lang="tr-TR" b="1" dirty="0">
                <a:solidFill>
                  <a:srgbClr val="FF0000"/>
                </a:solidFill>
                <a:latin typeface="Arial" pitchFamily="34" charset="0"/>
                <a:cs typeface="Arial" pitchFamily="34" charset="0"/>
              </a:rPr>
              <a:t>Türkiye de ilk defa</a:t>
            </a:r>
            <a:r>
              <a:rPr lang="tr-TR" b="1" dirty="0">
                <a:latin typeface="Arial" pitchFamily="34" charset="0"/>
                <a:cs typeface="Arial" pitchFamily="34" charset="0"/>
              </a:rPr>
              <a:t> ilimizde uzaktan takip edilmektedir</a:t>
            </a:r>
            <a:r>
              <a:rPr lang="tr-TR" b="1" dirty="0" smtClean="0">
                <a:latin typeface="Arial" pitchFamily="34" charset="0"/>
                <a:cs typeface="Arial" pitchFamily="34" charset="0"/>
              </a:rPr>
              <a:t>.</a:t>
            </a:r>
          </a:p>
          <a:p>
            <a:pPr algn="just"/>
            <a:endParaRPr lang="tr-TR" b="1" dirty="0">
              <a:latin typeface="Arial" pitchFamily="34" charset="0"/>
              <a:cs typeface="Arial" pitchFamily="34" charset="0"/>
            </a:endParaRPr>
          </a:p>
          <a:p>
            <a:pPr algn="just">
              <a:buFont typeface="Wingdings" pitchFamily="2" charset="2"/>
              <a:buChar char="v"/>
            </a:pPr>
            <a:r>
              <a:rPr lang="tr-TR" b="1" dirty="0" smtClean="0">
                <a:latin typeface="Arial" pitchFamily="34" charset="0"/>
                <a:cs typeface="Arial" pitchFamily="34" charset="0"/>
              </a:rPr>
              <a:t>16.08.2011 tarih ve 7605 sayılı 2011/5 Madencilik Faaliyetleri Konulu Genelge ( Bu genelge ile ilimizdeki madencilik faaliyetleri sonucunda oluşabilecek çevre kirliliğini minimize etmek amacıyla </a:t>
            </a:r>
            <a:r>
              <a:rPr lang="tr-TR" b="1" dirty="0" smtClean="0">
                <a:solidFill>
                  <a:srgbClr val="FF0000"/>
                </a:solidFill>
                <a:latin typeface="Arial" pitchFamily="34" charset="0"/>
                <a:cs typeface="Arial" pitchFamily="34" charset="0"/>
              </a:rPr>
              <a:t>ilave tedbirler </a:t>
            </a:r>
            <a:r>
              <a:rPr lang="tr-TR" b="1" dirty="0" smtClean="0">
                <a:latin typeface="Arial" pitchFamily="34" charset="0"/>
                <a:cs typeface="Arial" pitchFamily="34" charset="0"/>
              </a:rPr>
              <a:t>getirilmiştir.)</a:t>
            </a:r>
          </a:p>
          <a:p>
            <a:pPr algn="just"/>
            <a:endParaRPr lang="tr-TR" b="1" dirty="0" smtClean="0">
              <a:latin typeface="Arial" pitchFamily="34" charset="0"/>
              <a:cs typeface="Arial" pitchFamily="34" charset="0"/>
            </a:endParaRPr>
          </a:p>
          <a:p>
            <a:pPr algn="just">
              <a:buFont typeface="Wingdings" pitchFamily="2" charset="2"/>
              <a:buChar char="v"/>
            </a:pPr>
            <a:r>
              <a:rPr lang="tr-TR" b="1" dirty="0" smtClean="0">
                <a:latin typeface="Arial" pitchFamily="34" charset="0"/>
                <a:cs typeface="Arial" pitchFamily="34" charset="0"/>
              </a:rPr>
              <a:t>16.08.2011 tarih ve 7606 sayılı 2011/6  Kimyasal Depolamalar Konulu Genelge (Bu genelge ile ilimizdeki tüm kimyasal depolama tesislerindeki </a:t>
            </a:r>
            <a:r>
              <a:rPr lang="tr-TR" b="1" dirty="0" err="1" smtClean="0">
                <a:latin typeface="Arial" pitchFamily="34" charset="0"/>
                <a:cs typeface="Arial" pitchFamily="34" charset="0"/>
              </a:rPr>
              <a:t>akrilat</a:t>
            </a:r>
            <a:r>
              <a:rPr lang="tr-TR" b="1" dirty="0" smtClean="0">
                <a:latin typeface="Arial" pitchFamily="34" charset="0"/>
                <a:cs typeface="Arial" pitchFamily="34" charset="0"/>
              </a:rPr>
              <a:t> depolama ve </a:t>
            </a:r>
            <a:r>
              <a:rPr lang="tr-TR" b="1" dirty="0" err="1" smtClean="0">
                <a:latin typeface="Arial" pitchFamily="34" charset="0"/>
                <a:cs typeface="Arial" pitchFamily="34" charset="0"/>
              </a:rPr>
              <a:t>dolumlarının</a:t>
            </a:r>
            <a:r>
              <a:rPr lang="tr-TR" b="1" dirty="0" smtClean="0">
                <a:latin typeface="Arial" pitchFamily="34" charset="0"/>
                <a:cs typeface="Arial" pitchFamily="34" charset="0"/>
              </a:rPr>
              <a:t> kapalı sistemde yapılması sağlanarak oluşabilecek </a:t>
            </a:r>
            <a:r>
              <a:rPr lang="tr-TR" b="1" dirty="0" smtClean="0">
                <a:solidFill>
                  <a:srgbClr val="FF0000"/>
                </a:solidFill>
                <a:latin typeface="Arial" pitchFamily="34" charset="0"/>
                <a:cs typeface="Arial" pitchFamily="34" charset="0"/>
              </a:rPr>
              <a:t>koku kirliliği önlenmiştir</a:t>
            </a:r>
            <a:r>
              <a:rPr lang="tr-TR" b="1" dirty="0" smtClean="0">
                <a:latin typeface="Arial" pitchFamily="34" charset="0"/>
                <a:cs typeface="Arial" pitchFamily="34" charset="0"/>
              </a:rPr>
              <a:t>.)</a:t>
            </a:r>
          </a:p>
          <a:p>
            <a:pPr algn="just"/>
            <a:endParaRPr lang="tr-TR" b="1" dirty="0" smtClean="0">
              <a:latin typeface="Arial" pitchFamily="34" charset="0"/>
              <a:cs typeface="Arial" pitchFamily="34" charset="0"/>
            </a:endParaRPr>
          </a:p>
          <a:p>
            <a:pPr algn="just">
              <a:buFont typeface="Wingdings" pitchFamily="2" charset="2"/>
              <a:buChar char="v"/>
            </a:pPr>
            <a:r>
              <a:rPr lang="tr-TR" b="1" dirty="0">
                <a:latin typeface="Arial" pitchFamily="34" charset="0"/>
                <a:cs typeface="Arial" pitchFamily="34" charset="0"/>
              </a:rPr>
              <a:t>2013/01 sayılı genelge ile 2012/06 sayılı genelge yürürlükten kaldırılmıştır. 2013/01 sayılı genelge ile Kömürcüler İhtisas Organize Sanayi Bölgesi’nde bulunan tesisler ile ilgili olarak tedbirler ortaya konmuştur. </a:t>
            </a:r>
          </a:p>
          <a:p>
            <a:pPr algn="just">
              <a:buFont typeface="Wingdings" pitchFamily="2" charset="2"/>
              <a:buChar char="v"/>
            </a:pPr>
            <a:endParaRPr lang="tr-TR" b="1" dirty="0" smtClean="0">
              <a:latin typeface="Arial" pitchFamily="34" charset="0"/>
              <a:cs typeface="Arial" pitchFamily="34" charset="0"/>
            </a:endParaRPr>
          </a:p>
          <a:p>
            <a:pPr algn="just"/>
            <a:endParaRPr lang="tr-TR" b="1" dirty="0" smtClean="0">
              <a:latin typeface="Arial" pitchFamily="34" charset="0"/>
              <a:cs typeface="Arial" pitchFamily="34" charset="0"/>
            </a:endParaRPr>
          </a:p>
          <a:p>
            <a:pPr algn="just"/>
            <a:endParaRPr lang="tr-TR" sz="2000" b="1" dirty="0" smtClean="0">
              <a:latin typeface="Arial" pitchFamily="34"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5595" y="116632"/>
            <a:ext cx="9144000" cy="692696"/>
          </a:xfrm>
        </p:spPr>
        <p:txBody>
          <a:bodyPr>
            <a:normAutofit/>
          </a:bodyPr>
          <a:lstStyle/>
          <a:p>
            <a:pPr fontAlgn="auto">
              <a:spcAft>
                <a:spcPts val="0"/>
              </a:spcAft>
              <a:defRPr/>
            </a:pPr>
            <a:r>
              <a:rPr lang="tr-TR" sz="2400" b="1" dirty="0" smtClean="0"/>
              <a:t>MADENCİLİK FAALİYETLERİ GENELGESİ</a:t>
            </a:r>
            <a:endParaRPr lang="tr-TR" sz="2400" dirty="0">
              <a:latin typeface="Arial Black" pitchFamily="34" charset="0"/>
              <a:cs typeface="Calibri" pitchFamily="34" charset="0"/>
            </a:endParaRPr>
          </a:p>
        </p:txBody>
      </p:sp>
      <p:sp>
        <p:nvSpPr>
          <p:cNvPr id="9" name="8 Slayt Numarası Yer Tutucusu"/>
          <p:cNvSpPr>
            <a:spLocks noGrp="1"/>
          </p:cNvSpPr>
          <p:nvPr>
            <p:ph type="sldNum" sz="quarter" idx="12"/>
          </p:nvPr>
        </p:nvSpPr>
        <p:spPr>
          <a:xfrm>
            <a:off x="6588224" y="6381328"/>
            <a:ext cx="2133600" cy="365125"/>
          </a:xfrm>
        </p:spPr>
        <p:txBody>
          <a:bodyPr/>
          <a:lstStyle/>
          <a:p>
            <a:pPr>
              <a:defRPr/>
            </a:pPr>
            <a:fld id="{133CEBA4-7389-49D5-A364-770986E0326E}" type="slidenum">
              <a:rPr lang="tr-TR"/>
              <a:pPr>
                <a:defRPr/>
              </a:pPr>
              <a:t>8</a:t>
            </a:fld>
            <a:endParaRPr lang="tr-TR"/>
          </a:p>
        </p:txBody>
      </p:sp>
      <p:sp>
        <p:nvSpPr>
          <p:cNvPr id="37892" name="4 Metin kutusu"/>
          <p:cNvSpPr txBox="1">
            <a:spLocks noChangeArrowheads="1"/>
          </p:cNvSpPr>
          <p:nvPr/>
        </p:nvSpPr>
        <p:spPr bwMode="auto">
          <a:xfrm>
            <a:off x="27788" y="1196752"/>
            <a:ext cx="8576659" cy="1938992"/>
          </a:xfrm>
          <a:prstGeom prst="rect">
            <a:avLst/>
          </a:prstGeom>
          <a:noFill/>
          <a:ln w="9525">
            <a:noFill/>
            <a:miter lim="800000"/>
            <a:headEnd/>
            <a:tailEnd/>
          </a:ln>
        </p:spPr>
        <p:txBody>
          <a:bodyPr wrap="square">
            <a:spAutoFit/>
          </a:bodyPr>
          <a:lstStyle/>
          <a:p>
            <a:pPr algn="just"/>
            <a:r>
              <a:rPr lang="tr-TR" sz="2000" b="1" dirty="0"/>
              <a:t>16.08.2011 tarih ve 2011/05  sayılı  “Kocaeli sınırları içinde faaliyet gösteren maden ocakları, taş ocakları, kum ve çakıl ocakları, kum veya mıcır yıkama tesisleri ve kırma eleme tesislerinden kaynaklanan çevre kirliliğinin önlenmesi amacıyla genelge çıkarılmıştır. Genelgeyle ilimizde faaliyet gösteren tesislerin uyması gereken hükümler belirlenmiştir.</a:t>
            </a:r>
            <a:endParaRPr lang="tr-TR" sz="2000" b="1" dirty="0" smtClean="0">
              <a:latin typeface="Arial" pitchFamily="34" charset="0"/>
              <a:cs typeface="Arial" pitchFamily="34" charset="0"/>
            </a:endParaRPr>
          </a:p>
        </p:txBody>
      </p:sp>
      <p:pic>
        <p:nvPicPr>
          <p:cNvPr id="7" name="6 Resim"/>
          <p:cNvPicPr/>
          <p:nvPr/>
        </p:nvPicPr>
        <p:blipFill>
          <a:blip r:embed="rId2" cstate="print"/>
          <a:srcRect/>
          <a:stretch>
            <a:fillRect/>
          </a:stretch>
        </p:blipFill>
        <p:spPr bwMode="auto">
          <a:xfrm>
            <a:off x="0" y="3212976"/>
            <a:ext cx="8676456" cy="3052539"/>
          </a:xfrm>
          <a:prstGeom prst="rect">
            <a:avLst/>
          </a:prstGeom>
          <a:noFill/>
        </p:spPr>
      </p:pic>
    </p:spTree>
    <p:extLst>
      <p:ext uri="{BB962C8B-B14F-4D97-AF65-F5344CB8AC3E}">
        <p14:creationId xmlns:p14="http://schemas.microsoft.com/office/powerpoint/2010/main" val="1391999701"/>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5595" y="116632"/>
            <a:ext cx="9144000" cy="692696"/>
          </a:xfrm>
        </p:spPr>
        <p:txBody>
          <a:bodyPr>
            <a:normAutofit/>
          </a:bodyPr>
          <a:lstStyle/>
          <a:p>
            <a:pPr fontAlgn="auto">
              <a:spcAft>
                <a:spcPts val="0"/>
              </a:spcAft>
              <a:defRPr/>
            </a:pPr>
            <a:r>
              <a:rPr lang="tr-TR" sz="2400" dirty="0">
                <a:solidFill>
                  <a:srgbClr val="000000"/>
                </a:solidFill>
                <a:latin typeface="Arial Black" pitchFamily="34" charset="0"/>
                <a:ea typeface="+mn-ea"/>
                <a:cs typeface="Arial" charset="0"/>
              </a:rPr>
              <a:t>KAÇAK ATIK DÖKÜMÜ GENELGESİ</a:t>
            </a:r>
          </a:p>
        </p:txBody>
      </p:sp>
      <p:sp>
        <p:nvSpPr>
          <p:cNvPr id="9" name="8 Slayt Numarası Yer Tutucusu"/>
          <p:cNvSpPr>
            <a:spLocks noGrp="1"/>
          </p:cNvSpPr>
          <p:nvPr>
            <p:ph type="sldNum" sz="quarter" idx="12"/>
          </p:nvPr>
        </p:nvSpPr>
        <p:spPr/>
        <p:txBody>
          <a:bodyPr/>
          <a:lstStyle/>
          <a:p>
            <a:pPr>
              <a:defRPr/>
            </a:pPr>
            <a:fld id="{133CEBA4-7389-49D5-A364-770986E0326E}" type="slidenum">
              <a:rPr lang="tr-TR"/>
              <a:pPr>
                <a:defRPr/>
              </a:pPr>
              <a:t>9</a:t>
            </a:fld>
            <a:endParaRPr lang="tr-TR"/>
          </a:p>
        </p:txBody>
      </p:sp>
      <p:sp>
        <p:nvSpPr>
          <p:cNvPr id="37892" name="4 Metin kutusu"/>
          <p:cNvSpPr txBox="1">
            <a:spLocks noChangeArrowheads="1"/>
          </p:cNvSpPr>
          <p:nvPr/>
        </p:nvSpPr>
        <p:spPr bwMode="auto">
          <a:xfrm>
            <a:off x="323528" y="836713"/>
            <a:ext cx="4824536" cy="3693319"/>
          </a:xfrm>
          <a:prstGeom prst="rect">
            <a:avLst/>
          </a:prstGeom>
          <a:noFill/>
          <a:ln w="9525">
            <a:noFill/>
            <a:miter lim="800000"/>
            <a:headEnd/>
            <a:tailEnd/>
          </a:ln>
        </p:spPr>
        <p:txBody>
          <a:bodyPr wrap="square">
            <a:spAutoFit/>
          </a:bodyPr>
          <a:lstStyle/>
          <a:p>
            <a:pPr algn="just"/>
            <a:r>
              <a:rPr lang="tr-TR" b="1" dirty="0">
                <a:latin typeface="Arial" pitchFamily="34" charset="0"/>
                <a:cs typeface="Arial" pitchFamily="34" charset="0"/>
              </a:rPr>
              <a:t>Valiliğimiz tarafından ilimiz ve ilimiz dışındaki sanayi kuruluşlarının ürettikleri atıkların kaçak olarak dökümünün ve kaçak atık girişinin önlenmesi amacıyla ilgi yazıda belirtilen 2011/02 sayılı Genelge çıkarılmıştır.  01.03.2011  tarih  ve  2011/2  sayılı  Valilik  genelgesi 5.  Maddesinde  “Ulaşım  Koordinasyon  Merkezi’nden  (UKOME) hafriyat  taşıma  güzergahı  alan  kamyonların  güzergah  dışına  çıkıp  çıkmadığının  kontrol  edilmesi  amacıyla  hafriyat  ve  tehlikeli  atık  taşıyan  araçlara  çip  taktırılması  kararı  alınmıştır</a:t>
            </a:r>
            <a:r>
              <a:rPr lang="tr-TR" b="1" dirty="0" smtClean="0">
                <a:latin typeface="Arial" pitchFamily="34" charset="0"/>
                <a:cs typeface="Arial" pitchFamily="34" charset="0"/>
              </a:rPr>
              <a:t>.</a:t>
            </a:r>
            <a:endParaRPr lang="tr-TR" b="1" dirty="0">
              <a:latin typeface="Arial" pitchFamily="34" charset="0"/>
              <a:cs typeface="Arial" pitchFamily="34" charset="0"/>
            </a:endParaRPr>
          </a:p>
        </p:txBody>
      </p:sp>
      <p:sp>
        <p:nvSpPr>
          <p:cNvPr id="5" name="4 Dikdörtgen"/>
          <p:cNvSpPr/>
          <p:nvPr/>
        </p:nvSpPr>
        <p:spPr>
          <a:xfrm>
            <a:off x="323528" y="4653136"/>
            <a:ext cx="8496944" cy="2031325"/>
          </a:xfrm>
          <a:prstGeom prst="rect">
            <a:avLst/>
          </a:prstGeom>
        </p:spPr>
        <p:txBody>
          <a:bodyPr wrap="square">
            <a:spAutoFit/>
          </a:bodyPr>
          <a:lstStyle/>
          <a:p>
            <a:r>
              <a:rPr lang="tr-TR" b="1" dirty="0" smtClean="0">
                <a:latin typeface="Arial" pitchFamily="34" charset="0"/>
                <a:cs typeface="Arial" pitchFamily="34" charset="0"/>
              </a:rPr>
              <a:t>Bu  nedenle, firmalara  ait  lisanslı  her  bir  aracın  (tehlikeli  atık,  atık  yağ,  bitkisel  atık  yağ,  atık  akü  ve  tıbbi  atık  taşıma  lisanslı  araçların  her biri  için,  </a:t>
            </a:r>
            <a:r>
              <a:rPr lang="tr-TR" b="1" dirty="0" err="1" smtClean="0">
                <a:latin typeface="Arial" pitchFamily="34" charset="0"/>
                <a:cs typeface="Arial" pitchFamily="34" charset="0"/>
              </a:rPr>
              <a:t>dorse</a:t>
            </a:r>
            <a:r>
              <a:rPr lang="tr-TR" b="1" dirty="0" smtClean="0">
                <a:latin typeface="Arial" pitchFamily="34" charset="0"/>
                <a:cs typeface="Arial" pitchFamily="34" charset="0"/>
              </a:rPr>
              <a:t>  ve  çekicilere  de ayrı  ayrı  olmak  şartı  ile)  </a:t>
            </a:r>
            <a:r>
              <a:rPr lang="tr-TR" b="1" dirty="0" err="1" smtClean="0">
                <a:latin typeface="Arial" pitchFamily="34" charset="0"/>
                <a:cs typeface="Arial" pitchFamily="34" charset="0"/>
              </a:rPr>
              <a:t>bahsekonu</a:t>
            </a:r>
            <a:r>
              <a:rPr lang="tr-TR" b="1" dirty="0" smtClean="0">
                <a:latin typeface="Arial" pitchFamily="34" charset="0"/>
                <a:cs typeface="Arial" pitchFamily="34" charset="0"/>
              </a:rPr>
              <a:t>  sistemde  yer  alması  amacıyla  gerekli  ekipmanın  takılması  ve  sisteme  entegre  olunması için  Valiliğimizce firmalara </a:t>
            </a:r>
            <a:r>
              <a:rPr lang="tr-TR" b="1" dirty="0" smtClean="0">
                <a:solidFill>
                  <a:srgbClr val="FF0000"/>
                </a:solidFill>
                <a:latin typeface="Arial" pitchFamily="34" charset="0"/>
                <a:cs typeface="Arial" pitchFamily="34" charset="0"/>
              </a:rPr>
              <a:t>31.05.2012  tarihine  kadar  süre  verilmiştir. </a:t>
            </a:r>
            <a:r>
              <a:rPr lang="tr-TR" b="1" dirty="0" smtClean="0">
                <a:latin typeface="Arial" pitchFamily="34" charset="0"/>
                <a:cs typeface="Arial" pitchFamily="34" charset="0"/>
              </a:rPr>
              <a:t>Şuan itibariyle çip takma işlemi tamamlanmış olup Türkiye’de ilk defa </a:t>
            </a:r>
            <a:r>
              <a:rPr lang="tr-TR" b="1" dirty="0" smtClean="0">
                <a:solidFill>
                  <a:srgbClr val="FF0000"/>
                </a:solidFill>
                <a:latin typeface="Arial" pitchFamily="34" charset="0"/>
                <a:cs typeface="Arial" pitchFamily="34" charset="0"/>
              </a:rPr>
              <a:t>472 </a:t>
            </a:r>
            <a:r>
              <a:rPr lang="tr-TR" b="1" dirty="0" smtClean="0">
                <a:latin typeface="Arial" pitchFamily="34" charset="0"/>
                <a:cs typeface="Arial" pitchFamily="34" charset="0"/>
              </a:rPr>
              <a:t>araç izlenmektedir.</a:t>
            </a:r>
            <a:endParaRPr lang="tr-TR" dirty="0"/>
          </a:p>
        </p:txBody>
      </p:sp>
      <p:pic>
        <p:nvPicPr>
          <p:cNvPr id="6" name="5 Resim" descr="Z:\CEVRE_YONETİMİ\ORTAK\FIRMALAR\HEREKE YÜN\ŞİKAYET_.06.2011\Resim_17.06.11\Fotoğraf0578.jpg"/>
          <p:cNvPicPr/>
          <p:nvPr/>
        </p:nvPicPr>
        <p:blipFill>
          <a:blip r:embed="rId2" cstate="print"/>
          <a:srcRect/>
          <a:stretch>
            <a:fillRect/>
          </a:stretch>
        </p:blipFill>
        <p:spPr bwMode="auto">
          <a:xfrm>
            <a:off x="5436096" y="1052736"/>
            <a:ext cx="3312368" cy="3096344"/>
          </a:xfrm>
          <a:prstGeom prst="rect">
            <a:avLst/>
          </a:prstGeom>
          <a:noFill/>
          <a:ln w="9525">
            <a:noFill/>
            <a:miter lim="800000"/>
            <a:headEnd/>
            <a:tailEnd/>
          </a:ln>
        </p:spPr>
      </p:pic>
    </p:spTree>
    <p:extLst>
      <p:ext uri="{BB962C8B-B14F-4D97-AF65-F5344CB8AC3E}">
        <p14:creationId xmlns:p14="http://schemas.microsoft.com/office/powerpoint/2010/main" val="1391999701"/>
      </p:ext>
    </p:extLst>
  </p:cSld>
  <p:clrMapOvr>
    <a:masterClrMapping/>
  </p:clrMapOvr>
  <p:transition spd="slow">
    <p:pull/>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40000"/>
            <a:lumOff val="60000"/>
          </a:schemeClr>
        </a:solidFill>
        <a:ln w="9525">
          <a:noFill/>
          <a:miter lim="800000"/>
          <a:headEnd/>
          <a:tailEnd/>
        </a:ln>
        <a:effectLst>
          <a:outerShdw dist="104727" dir="842175" algn="ctr" rotWithShape="0">
            <a:schemeClr val="bg2"/>
          </a:outerShdw>
        </a:effectLst>
      </a:spPr>
      <a:bodyPr wrap="none" anchor="ctr"/>
      <a:lstStyle>
        <a:defPPr algn="ctr">
          <a:defRPr sz="2400" b="1" dirty="0">
            <a:latin typeface="Times New Roman" pitchFamily="18" charset="0"/>
          </a:defRPr>
        </a:defPPr>
      </a:lstStyle>
    </a:spDef>
  </a:objectDefaults>
  <a:extraClrSchemeLst/>
</a:theme>
</file>

<file path=ppt/theme/theme2.xml><?xml version="1.0" encoding="utf-8"?>
<a:theme xmlns:a="http://schemas.openxmlformats.org/drawingml/2006/main" name="1_Güven">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5966</TotalTime>
  <Words>1188</Words>
  <Application>Microsoft Office PowerPoint</Application>
  <PresentationFormat>Ekran Gösterisi (4:3)</PresentationFormat>
  <Paragraphs>218</Paragraphs>
  <Slides>16</Slides>
  <Notes>3</Notes>
  <HiddenSlides>0</HiddenSlides>
  <MMClips>0</MMClips>
  <ScaleCrop>false</ScaleCrop>
  <HeadingPairs>
    <vt:vector size="4" baseType="variant">
      <vt:variant>
        <vt:lpstr>Tema</vt:lpstr>
      </vt:variant>
      <vt:variant>
        <vt:i4>2</vt:i4>
      </vt:variant>
      <vt:variant>
        <vt:lpstr>Slayt Başlıkları</vt:lpstr>
      </vt:variant>
      <vt:variant>
        <vt:i4>16</vt:i4>
      </vt:variant>
    </vt:vector>
  </HeadingPairs>
  <TitlesOfParts>
    <vt:vector size="18" baseType="lpstr">
      <vt:lpstr>Ofis Teması</vt:lpstr>
      <vt:lpstr>1_Güven</vt:lpstr>
      <vt:lpstr>T.C. KOCAELİ VALİLİĞİ</vt:lpstr>
      <vt:lpstr>PowerPoint Sunusu</vt:lpstr>
      <vt:lpstr>PowerPoint Sunusu</vt:lpstr>
      <vt:lpstr>PowerPoint Sunusu</vt:lpstr>
      <vt:lpstr>PowerPoint Sunusu</vt:lpstr>
      <vt:lpstr>HAVA KİRLİLİĞİNİ  ÖNLEME ÇALIŞMALARI</vt:lpstr>
      <vt:lpstr>VALİLİĞİMİZCE YAYIMLANAN GENELGELER</vt:lpstr>
      <vt:lpstr>MADENCİLİK FAALİYETLERİ GENELGESİ</vt:lpstr>
      <vt:lpstr>KAÇAK ATIK DÖKÜMÜ GENELGESİ</vt:lpstr>
      <vt:lpstr>PowerPoint Sunusu</vt:lpstr>
      <vt:lpstr>KİMYASAL DEPOLAMALAR GENELGESİ</vt:lpstr>
      <vt:lpstr>KÖMÜRCÜLER İHTİSAS ORGANİZE SANAYİ BÖLGESİ VE FİRMALAR TALİMATI</vt:lpstr>
      <vt:lpstr>ALO 181</vt:lpstr>
      <vt:lpstr>MOBİL VE SABİT HAVA KALİTESİ ÖLÇÜM İSTASYONU</vt:lpstr>
      <vt:lpstr>DİLOVASI KONULU MARMARA KALKINMA AJANSI DESTEKLİ PROJESİ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ÇEVRE YÖNETİMİ ÇALIŞMALARI</dc:title>
  <dc:creator>cöztürk</dc:creator>
  <cp:lastModifiedBy>Cengiz Ozturk</cp:lastModifiedBy>
  <cp:revision>652</cp:revision>
  <dcterms:created xsi:type="dcterms:W3CDTF">2011-01-14T08:09:16Z</dcterms:created>
  <dcterms:modified xsi:type="dcterms:W3CDTF">2013-09-18T09:30:26Z</dcterms:modified>
</cp:coreProperties>
</file>