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0"/>
  </p:handoutMasterIdLst>
  <p:sldIdLst>
    <p:sldId id="256" r:id="rId2"/>
    <p:sldId id="270" r:id="rId3"/>
    <p:sldId id="271" r:id="rId4"/>
    <p:sldId id="257" r:id="rId5"/>
    <p:sldId id="259" r:id="rId6"/>
    <p:sldId id="263" r:id="rId7"/>
    <p:sldId id="267" r:id="rId8"/>
    <p:sldId id="269" r:id="rId9"/>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100" d="100"/>
          <a:sy n="100" d="100"/>
        </p:scale>
        <p:origin x="-294"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D515E569-47E4-48CA-A203-8E9AF206EF6C}" type="datetimeFigureOut">
              <a:rPr lang="tr-TR" smtClean="0"/>
              <a:pPr/>
              <a:t>21.11.2014</a:t>
            </a:fld>
            <a:endParaRPr lang="tr-TR"/>
          </a:p>
        </p:txBody>
      </p:sp>
      <p:sp>
        <p:nvSpPr>
          <p:cNvPr id="4" name="3 Altbilgi Yer Tutucusu"/>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8F6792B4-0AD0-4364-8459-648875BFAB9F}"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276478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2388068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168254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1167484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211188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63279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410362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633068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127494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352983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4CF36D3-8E01-D24E-B814-FAA47EE068F9}" type="datetimeFigureOut">
              <a:rPr lang="en-US" smtClean="0"/>
              <a:pPr/>
              <a:t>11/21/2014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101235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F36D3-8E01-D24E-B814-FAA47EE068F9}" type="datetimeFigureOut">
              <a:rPr lang="en-US" smtClean="0"/>
              <a:pPr/>
              <a:t>11/21/2014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ACFEF-9304-3448-B15A-CDB6B7F3D64B}" type="slidenum">
              <a:rPr lang="en-US" smtClean="0"/>
              <a:pPr/>
              <a:t>‹#›</a:t>
            </a:fld>
            <a:endParaRPr lang="en-US"/>
          </a:p>
        </p:txBody>
      </p:sp>
    </p:spTree>
    <p:extLst>
      <p:ext uri="{BB962C8B-B14F-4D97-AF65-F5344CB8AC3E}">
        <p14:creationId xmlns:p14="http://schemas.microsoft.com/office/powerpoint/2010/main" xmlns="" val="2738100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apak_.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39712"/>
          </a:xfrm>
          <a:prstGeom prst="rect">
            <a:avLst/>
          </a:prstGeom>
        </p:spPr>
      </p:pic>
      <p:sp>
        <p:nvSpPr>
          <p:cNvPr id="2" name="Title 1"/>
          <p:cNvSpPr>
            <a:spLocks noGrp="1"/>
          </p:cNvSpPr>
          <p:nvPr>
            <p:ph type="ctrTitle"/>
          </p:nvPr>
        </p:nvSpPr>
        <p:spPr>
          <a:xfrm>
            <a:off x="685800" y="3345153"/>
            <a:ext cx="7772400" cy="622511"/>
          </a:xfrm>
        </p:spPr>
        <p:txBody>
          <a:bodyPr>
            <a:normAutofit fontScale="90000"/>
          </a:bodyPr>
          <a:lstStyle/>
          <a:p>
            <a:r>
              <a:rPr lang="tr-TR" dirty="0" smtClean="0"/>
              <a:t>OSB Komisyonu</a:t>
            </a:r>
            <a:endParaRPr lang="en-US" dirty="0"/>
          </a:p>
        </p:txBody>
      </p:sp>
      <p:pic>
        <p:nvPicPr>
          <p:cNvPr id="7" name="Picture 6" descr="logo.psd"/>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781300" y="1160273"/>
            <a:ext cx="3579876" cy="1737360"/>
          </a:xfrm>
          <a:prstGeom prst="rect">
            <a:avLst/>
          </a:prstGeom>
        </p:spPr>
      </p:pic>
      <p:sp>
        <p:nvSpPr>
          <p:cNvPr id="8" name="Title 1"/>
          <p:cNvSpPr txBox="1">
            <a:spLocks/>
          </p:cNvSpPr>
          <p:nvPr/>
        </p:nvSpPr>
        <p:spPr>
          <a:xfrm>
            <a:off x="685800" y="4076824"/>
            <a:ext cx="7772400" cy="622511"/>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sz="2000" dirty="0" smtClean="0"/>
              <a:t>Abant Müşterek Meslek Komitesi Toplantısı</a:t>
            </a:r>
          </a:p>
          <a:p>
            <a:r>
              <a:rPr lang="tr-TR" sz="2000" dirty="0" smtClean="0"/>
              <a:t>22 Kasım 2014</a:t>
            </a:r>
            <a:endParaRPr lang="en-US" sz="2000" dirty="0"/>
          </a:p>
        </p:txBody>
      </p:sp>
    </p:spTree>
    <p:extLst>
      <p:ext uri="{BB962C8B-B14F-4D97-AF65-F5344CB8AC3E}">
        <p14:creationId xmlns:p14="http://schemas.microsoft.com/office/powerpoint/2010/main" xmlns="" val="169777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1.jpg"/>
          <p:cNvPicPr>
            <a:picLocks noChangeAspect="1"/>
          </p:cNvPicPr>
          <p:nvPr/>
        </p:nvPicPr>
        <p:blipFill>
          <a:blip r:embed="rId2"/>
          <a:srcRect/>
          <a:stretch>
            <a:fillRect/>
          </a:stretch>
        </p:blipFill>
        <p:spPr bwMode="auto">
          <a:xfrm>
            <a:off x="0" y="0"/>
            <a:ext cx="9144000" cy="6838950"/>
          </a:xfrm>
          <a:prstGeom prst="rect">
            <a:avLst/>
          </a:prstGeom>
          <a:noFill/>
          <a:ln w="9525">
            <a:noFill/>
            <a:miter lim="800000"/>
            <a:headEnd/>
            <a:tailEnd/>
          </a:ln>
        </p:spPr>
      </p:pic>
      <p:pic>
        <p:nvPicPr>
          <p:cNvPr id="4099" name="Picture 5" descr="2.jpg"/>
          <p:cNvPicPr>
            <a:picLocks noChangeAspect="1"/>
          </p:cNvPicPr>
          <p:nvPr/>
        </p:nvPicPr>
        <p:blipFill>
          <a:blip r:embed="rId3"/>
          <a:srcRect/>
          <a:stretch>
            <a:fillRect/>
          </a:stretch>
        </p:blipFill>
        <p:spPr bwMode="auto">
          <a:xfrm>
            <a:off x="254000" y="211138"/>
            <a:ext cx="8672513" cy="593725"/>
          </a:xfrm>
          <a:prstGeom prst="rect">
            <a:avLst/>
          </a:prstGeom>
          <a:noFill/>
          <a:ln w="9525">
            <a:noFill/>
            <a:miter lim="800000"/>
            <a:headEnd/>
            <a:tailEnd/>
          </a:ln>
        </p:spPr>
      </p:pic>
      <p:sp>
        <p:nvSpPr>
          <p:cNvPr id="4100" name="Title 1"/>
          <p:cNvSpPr txBox="1">
            <a:spLocks/>
          </p:cNvSpPr>
          <p:nvPr/>
        </p:nvSpPr>
        <p:spPr bwMode="auto">
          <a:xfrm>
            <a:off x="454025" y="211138"/>
            <a:ext cx="8202613" cy="503237"/>
          </a:xfrm>
          <a:prstGeom prst="rect">
            <a:avLst/>
          </a:prstGeom>
          <a:noFill/>
          <a:ln w="9525">
            <a:noFill/>
            <a:miter lim="800000"/>
            <a:headEnd/>
            <a:tailEnd/>
          </a:ln>
        </p:spPr>
        <p:txBody>
          <a:bodyPr anchor="ctr"/>
          <a:lstStyle/>
          <a:p>
            <a:r>
              <a:rPr lang="tr-TR" sz="2800">
                <a:solidFill>
                  <a:srgbClr val="FFFFFF"/>
                </a:solidFill>
                <a:latin typeface="Calibri" pitchFamily="34" charset="0"/>
              </a:rPr>
              <a:t>Komisyon Üyeleri</a:t>
            </a:r>
            <a:endParaRPr lang="en-US" sz="2800">
              <a:solidFill>
                <a:srgbClr val="FFFFFF"/>
              </a:solidFill>
              <a:latin typeface="Calibri" pitchFamily="34" charset="0"/>
            </a:endParaRPr>
          </a:p>
        </p:txBody>
      </p:sp>
      <p:sp>
        <p:nvSpPr>
          <p:cNvPr id="4101" name="Title 1"/>
          <p:cNvSpPr txBox="1">
            <a:spLocks/>
          </p:cNvSpPr>
          <p:nvPr/>
        </p:nvSpPr>
        <p:spPr bwMode="auto">
          <a:xfrm>
            <a:off x="573088" y="1911350"/>
            <a:ext cx="8202612" cy="2925763"/>
          </a:xfrm>
          <a:prstGeom prst="rect">
            <a:avLst/>
          </a:prstGeom>
          <a:noFill/>
          <a:ln w="9525">
            <a:noFill/>
            <a:miter lim="800000"/>
            <a:headEnd/>
            <a:tailEnd/>
          </a:ln>
        </p:spPr>
        <p:txBody>
          <a:bodyPr anchor="ctr"/>
          <a:lstStyle/>
          <a:p>
            <a:pPr algn="just"/>
            <a:endParaRPr lang="tr-TR">
              <a:latin typeface="Calibri" pitchFamily="34" charset="0"/>
            </a:endParaRPr>
          </a:p>
          <a:p>
            <a:pPr algn="just"/>
            <a:endParaRPr lang="tr-TR">
              <a:latin typeface="Calibri" pitchFamily="34" charset="0"/>
            </a:endParaRPr>
          </a:p>
          <a:p>
            <a:pPr algn="just"/>
            <a:endParaRPr lang="tr-TR">
              <a:latin typeface="Calibri" pitchFamily="34" charset="0"/>
            </a:endParaRPr>
          </a:p>
        </p:txBody>
      </p:sp>
      <p:sp>
        <p:nvSpPr>
          <p:cNvPr id="4102" name="2 İçerik Yer Tutucusu"/>
          <p:cNvSpPr txBox="1">
            <a:spLocks/>
          </p:cNvSpPr>
          <p:nvPr/>
        </p:nvSpPr>
        <p:spPr bwMode="auto">
          <a:xfrm>
            <a:off x="427038" y="1463675"/>
            <a:ext cx="8229600" cy="3227388"/>
          </a:xfrm>
          <a:prstGeom prst="rect">
            <a:avLst/>
          </a:prstGeom>
          <a:noFill/>
          <a:ln w="9525">
            <a:noFill/>
            <a:miter lim="800000"/>
            <a:headEnd/>
            <a:tailEnd/>
          </a:ln>
        </p:spPr>
        <p:txBody>
          <a:bodyPr/>
          <a:lstStyle/>
          <a:p>
            <a:pPr marL="342900" indent="-342900" algn="just">
              <a:buFont typeface="Wingdings" pitchFamily="2" charset="2"/>
              <a:buChar char="Ø"/>
            </a:pPr>
            <a:endParaRPr lang="tr-TR">
              <a:latin typeface="Calibri" pitchFamily="34" charset="0"/>
            </a:endParaRPr>
          </a:p>
        </p:txBody>
      </p:sp>
      <p:sp>
        <p:nvSpPr>
          <p:cNvPr id="7" name="2 İçerik Yer Tutucusu"/>
          <p:cNvSpPr txBox="1">
            <a:spLocks/>
          </p:cNvSpPr>
          <p:nvPr/>
        </p:nvSpPr>
        <p:spPr bwMode="auto">
          <a:xfrm>
            <a:off x="457200" y="1427163"/>
            <a:ext cx="8229600" cy="4241800"/>
          </a:xfrm>
          <a:prstGeom prst="rect">
            <a:avLst/>
          </a:prstGeom>
          <a:noFill/>
          <a:ln w="9525">
            <a:noFill/>
            <a:miter lim="800000"/>
            <a:headEnd/>
            <a:tailEnd/>
          </a:ln>
        </p:spPr>
        <p:txBody>
          <a:bodyPr/>
          <a:lstStyle/>
          <a:p>
            <a:pPr eaLnBrk="0" hangingPunct="0">
              <a:spcBef>
                <a:spcPct val="20000"/>
              </a:spcBef>
              <a:buFont typeface="Arial" charset="0"/>
              <a:buNone/>
              <a:defRPr/>
            </a:pPr>
            <a:r>
              <a:rPr lang="tr-TR" b="1" dirty="0">
                <a:latin typeface="+mj-lt"/>
                <a:cs typeface="+mn-cs"/>
              </a:rPr>
              <a:t>BAŞKAN</a:t>
            </a:r>
          </a:p>
          <a:p>
            <a:pPr eaLnBrk="0" hangingPunct="0">
              <a:spcBef>
                <a:spcPct val="20000"/>
              </a:spcBef>
              <a:buFont typeface="Arial" charset="0"/>
              <a:buNone/>
              <a:defRPr/>
            </a:pPr>
            <a:r>
              <a:rPr lang="tr-TR" dirty="0" smtClean="0">
                <a:latin typeface="+mj-lt"/>
                <a:cs typeface="+mn-cs"/>
              </a:rPr>
              <a:t>Osman ERKAN / </a:t>
            </a:r>
            <a:r>
              <a:rPr lang="tr-TR" dirty="0" err="1" smtClean="0">
                <a:latin typeface="+mj-lt"/>
                <a:cs typeface="+mn-cs"/>
              </a:rPr>
              <a:t>Üner</a:t>
            </a:r>
            <a:r>
              <a:rPr lang="tr-TR" dirty="0" smtClean="0">
                <a:latin typeface="+mj-lt"/>
                <a:cs typeface="+mn-cs"/>
              </a:rPr>
              <a:t> Plastik Ambalaj San ve Tic Ltd. Şti.</a:t>
            </a:r>
            <a:endParaRPr lang="tr-TR" dirty="0">
              <a:latin typeface="+mj-lt"/>
              <a:cs typeface="+mn-cs"/>
            </a:endParaRPr>
          </a:p>
          <a:p>
            <a:pPr eaLnBrk="0" hangingPunct="0">
              <a:spcBef>
                <a:spcPct val="20000"/>
              </a:spcBef>
              <a:buFont typeface="Arial" charset="0"/>
              <a:buNone/>
              <a:defRPr/>
            </a:pPr>
            <a:endParaRPr lang="tr-TR" b="1" dirty="0" smtClean="0">
              <a:latin typeface="+mj-lt"/>
              <a:cs typeface="+mn-cs"/>
            </a:endParaRPr>
          </a:p>
          <a:p>
            <a:pPr eaLnBrk="0" hangingPunct="0">
              <a:spcBef>
                <a:spcPct val="20000"/>
              </a:spcBef>
              <a:buFont typeface="Arial" charset="0"/>
              <a:buNone/>
              <a:defRPr/>
            </a:pPr>
            <a:r>
              <a:rPr lang="tr-TR" b="1" dirty="0" smtClean="0">
                <a:latin typeface="+mj-lt"/>
                <a:cs typeface="+mn-cs"/>
              </a:rPr>
              <a:t>ÜYELER</a:t>
            </a:r>
            <a:endParaRPr lang="tr-TR" b="1" dirty="0">
              <a:latin typeface="+mj-lt"/>
              <a:cs typeface="+mn-cs"/>
            </a:endParaRPr>
          </a:p>
          <a:p>
            <a:pPr eaLnBrk="0" hangingPunct="0">
              <a:spcBef>
                <a:spcPct val="20000"/>
              </a:spcBef>
              <a:defRPr/>
            </a:pPr>
            <a:r>
              <a:rPr lang="tr-TR" dirty="0" smtClean="0">
                <a:latin typeface="+mj-lt"/>
              </a:rPr>
              <a:t>Dr. Oktay DUYMAZ / Körfez Yem San ve Tic A.Ş.</a:t>
            </a:r>
          </a:p>
          <a:p>
            <a:pPr eaLnBrk="0" hangingPunct="0">
              <a:spcBef>
                <a:spcPct val="20000"/>
              </a:spcBef>
              <a:defRPr/>
            </a:pPr>
            <a:r>
              <a:rPr lang="tr-TR" dirty="0" smtClean="0">
                <a:latin typeface="+mj-lt"/>
              </a:rPr>
              <a:t>Adnan Naci FAYDASIÇOK / Has Çelik San ve Tic A.Ş.</a:t>
            </a:r>
          </a:p>
          <a:p>
            <a:pPr eaLnBrk="0" hangingPunct="0">
              <a:spcBef>
                <a:spcPct val="20000"/>
              </a:spcBef>
              <a:defRPr/>
            </a:pPr>
            <a:r>
              <a:rPr lang="tr-TR" dirty="0" smtClean="0">
                <a:latin typeface="+mj-lt"/>
              </a:rPr>
              <a:t>Yunus </a:t>
            </a:r>
            <a:r>
              <a:rPr lang="tr-TR" dirty="0" smtClean="0">
                <a:latin typeface="+mj-lt"/>
              </a:rPr>
              <a:t>ÇİFTÇİ / Çiftel Elektromekanik Ltd. Şti</a:t>
            </a:r>
            <a:r>
              <a:rPr lang="tr-TR" dirty="0" smtClean="0">
                <a:latin typeface="+mj-lt"/>
              </a:rPr>
              <a:t>.</a:t>
            </a:r>
          </a:p>
          <a:p>
            <a:pPr eaLnBrk="0" hangingPunct="0">
              <a:spcBef>
                <a:spcPct val="20000"/>
              </a:spcBef>
              <a:defRPr/>
            </a:pPr>
            <a:r>
              <a:rPr lang="tr-TR" dirty="0" smtClean="0">
                <a:latin typeface="+mj-lt"/>
              </a:rPr>
              <a:t>Mustafa Rahmi TÜRKER / </a:t>
            </a:r>
            <a:r>
              <a:rPr lang="tr-TR" dirty="0" err="1" smtClean="0">
                <a:latin typeface="+mj-lt"/>
              </a:rPr>
              <a:t>Çolakoğlu</a:t>
            </a:r>
            <a:r>
              <a:rPr lang="tr-TR" dirty="0" smtClean="0">
                <a:latin typeface="+mj-lt"/>
              </a:rPr>
              <a:t> </a:t>
            </a:r>
            <a:r>
              <a:rPr lang="tr-TR" dirty="0" err="1" smtClean="0">
                <a:latin typeface="+mj-lt"/>
              </a:rPr>
              <a:t>Metalurji</a:t>
            </a:r>
            <a:r>
              <a:rPr lang="tr-TR" dirty="0" smtClean="0">
                <a:latin typeface="+mj-lt"/>
              </a:rPr>
              <a:t> A.Ş.</a:t>
            </a:r>
          </a:p>
          <a:p>
            <a:pPr eaLnBrk="0" hangingPunct="0">
              <a:spcBef>
                <a:spcPct val="20000"/>
              </a:spcBef>
              <a:defRPr/>
            </a:pPr>
            <a:r>
              <a:rPr lang="tr-TR" dirty="0" err="1" smtClean="0">
                <a:latin typeface="+mj-lt"/>
              </a:rPr>
              <a:t>Bahattin</a:t>
            </a:r>
            <a:r>
              <a:rPr lang="tr-TR" dirty="0" smtClean="0">
                <a:latin typeface="+mj-lt"/>
              </a:rPr>
              <a:t> ERTUĞ / </a:t>
            </a:r>
            <a:r>
              <a:rPr lang="tr-TR" dirty="0" err="1" smtClean="0">
                <a:latin typeface="+mj-lt"/>
              </a:rPr>
              <a:t>Uzer</a:t>
            </a:r>
            <a:r>
              <a:rPr lang="tr-TR" dirty="0" smtClean="0">
                <a:latin typeface="+mj-lt"/>
              </a:rPr>
              <a:t> Makine ve Kalıp San A.Ş.</a:t>
            </a:r>
          </a:p>
          <a:p>
            <a:pPr eaLnBrk="0" hangingPunct="0">
              <a:spcBef>
                <a:spcPct val="20000"/>
              </a:spcBef>
              <a:defRPr/>
            </a:pPr>
            <a:r>
              <a:rPr lang="tr-TR" dirty="0" smtClean="0">
                <a:latin typeface="+mj-lt"/>
              </a:rPr>
              <a:t>Mehmet Mustafa KARAMAN / Beşerler Çelik Eşya Mobilya San ve Tic A.Ş.</a:t>
            </a:r>
          </a:p>
          <a:p>
            <a:pPr eaLnBrk="0" hangingPunct="0">
              <a:spcBef>
                <a:spcPct val="20000"/>
              </a:spcBef>
              <a:defRPr/>
            </a:pPr>
            <a:r>
              <a:rPr lang="tr-TR" dirty="0" smtClean="0">
                <a:latin typeface="+mj-lt"/>
              </a:rPr>
              <a:t>Turgay ENER / Diler Demir Çelik Endüstrisi ve Tic A.Ş.</a:t>
            </a:r>
          </a:p>
          <a:p>
            <a:pPr eaLnBrk="0" hangingPunct="0">
              <a:spcBef>
                <a:spcPct val="20000"/>
              </a:spcBef>
              <a:defRPr/>
            </a:pPr>
            <a:r>
              <a:rPr lang="tr-TR" dirty="0" smtClean="0">
                <a:latin typeface="+mj-lt"/>
              </a:rPr>
              <a:t>Deniz Hüseyin İLGÜN / Koza – </a:t>
            </a:r>
            <a:r>
              <a:rPr lang="tr-TR" dirty="0" err="1" smtClean="0">
                <a:latin typeface="+mj-lt"/>
              </a:rPr>
              <a:t>Pack</a:t>
            </a:r>
            <a:r>
              <a:rPr lang="tr-TR" dirty="0" smtClean="0">
                <a:latin typeface="+mj-lt"/>
              </a:rPr>
              <a:t> Kozmetik Ambalaj San ve Tic A.Ş.</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1.jpg"/>
          <p:cNvPicPr>
            <a:picLocks noChangeAspect="1"/>
          </p:cNvPicPr>
          <p:nvPr/>
        </p:nvPicPr>
        <p:blipFill>
          <a:blip r:embed="rId2"/>
          <a:srcRect/>
          <a:stretch>
            <a:fillRect/>
          </a:stretch>
        </p:blipFill>
        <p:spPr bwMode="auto">
          <a:xfrm>
            <a:off x="0" y="0"/>
            <a:ext cx="9144000" cy="6838950"/>
          </a:xfrm>
          <a:prstGeom prst="rect">
            <a:avLst/>
          </a:prstGeom>
          <a:noFill/>
          <a:ln w="9525">
            <a:noFill/>
            <a:miter lim="800000"/>
            <a:headEnd/>
            <a:tailEnd/>
          </a:ln>
        </p:spPr>
      </p:pic>
      <p:pic>
        <p:nvPicPr>
          <p:cNvPr id="5123" name="Picture 5" descr="2.jpg"/>
          <p:cNvPicPr>
            <a:picLocks noChangeAspect="1"/>
          </p:cNvPicPr>
          <p:nvPr/>
        </p:nvPicPr>
        <p:blipFill>
          <a:blip r:embed="rId3"/>
          <a:srcRect/>
          <a:stretch>
            <a:fillRect/>
          </a:stretch>
        </p:blipFill>
        <p:spPr bwMode="auto">
          <a:xfrm>
            <a:off x="254000" y="211138"/>
            <a:ext cx="8672513" cy="593725"/>
          </a:xfrm>
          <a:prstGeom prst="rect">
            <a:avLst/>
          </a:prstGeom>
          <a:noFill/>
          <a:ln w="9525">
            <a:noFill/>
            <a:miter lim="800000"/>
            <a:headEnd/>
            <a:tailEnd/>
          </a:ln>
        </p:spPr>
      </p:pic>
      <p:sp>
        <p:nvSpPr>
          <p:cNvPr id="5124" name="Title 1"/>
          <p:cNvSpPr txBox="1">
            <a:spLocks/>
          </p:cNvSpPr>
          <p:nvPr/>
        </p:nvSpPr>
        <p:spPr bwMode="auto">
          <a:xfrm>
            <a:off x="573088" y="1911350"/>
            <a:ext cx="8202612" cy="2925763"/>
          </a:xfrm>
          <a:prstGeom prst="rect">
            <a:avLst/>
          </a:prstGeom>
          <a:noFill/>
          <a:ln w="9525">
            <a:noFill/>
            <a:miter lim="800000"/>
            <a:headEnd/>
            <a:tailEnd/>
          </a:ln>
        </p:spPr>
        <p:txBody>
          <a:bodyPr anchor="ctr"/>
          <a:lstStyle/>
          <a:p>
            <a:pPr algn="just"/>
            <a:endParaRPr lang="tr-TR">
              <a:latin typeface="Calibri" pitchFamily="34" charset="0"/>
            </a:endParaRPr>
          </a:p>
          <a:p>
            <a:pPr algn="just"/>
            <a:endParaRPr lang="tr-TR">
              <a:latin typeface="Calibri" pitchFamily="34" charset="0"/>
            </a:endParaRPr>
          </a:p>
          <a:p>
            <a:pPr algn="just"/>
            <a:endParaRPr lang="tr-TR">
              <a:latin typeface="Calibri" pitchFamily="34" charset="0"/>
            </a:endParaRPr>
          </a:p>
        </p:txBody>
      </p:sp>
      <p:sp>
        <p:nvSpPr>
          <p:cNvPr id="5125" name="2 İçerik Yer Tutucusu"/>
          <p:cNvSpPr txBox="1">
            <a:spLocks/>
          </p:cNvSpPr>
          <p:nvPr/>
        </p:nvSpPr>
        <p:spPr bwMode="auto">
          <a:xfrm>
            <a:off x="427038" y="1463675"/>
            <a:ext cx="8229600" cy="3227388"/>
          </a:xfrm>
          <a:prstGeom prst="rect">
            <a:avLst/>
          </a:prstGeom>
          <a:noFill/>
          <a:ln w="9525">
            <a:noFill/>
            <a:miter lim="800000"/>
            <a:headEnd/>
            <a:tailEnd/>
          </a:ln>
        </p:spPr>
        <p:txBody>
          <a:bodyPr/>
          <a:lstStyle/>
          <a:p>
            <a:pPr marL="342900" indent="-342900" algn="just">
              <a:buFont typeface="Wingdings" pitchFamily="2" charset="2"/>
              <a:buChar char="Ø"/>
            </a:pPr>
            <a:endParaRPr lang="tr-TR">
              <a:latin typeface="Calibri" pitchFamily="34" charset="0"/>
            </a:endParaRPr>
          </a:p>
        </p:txBody>
      </p:sp>
      <p:sp>
        <p:nvSpPr>
          <p:cNvPr id="8" name="TextBox 1"/>
          <p:cNvSpPr txBox="1">
            <a:spLocks noChangeArrowheads="1"/>
          </p:cNvSpPr>
          <p:nvPr/>
        </p:nvSpPr>
        <p:spPr bwMode="auto">
          <a:xfrm>
            <a:off x="427038" y="1463675"/>
            <a:ext cx="7708900" cy="2862322"/>
          </a:xfrm>
          <a:prstGeom prst="rect">
            <a:avLst/>
          </a:prstGeom>
          <a:noFill/>
          <a:ln w="9525">
            <a:noFill/>
            <a:miter lim="800000"/>
            <a:headEnd/>
            <a:tailEnd/>
          </a:ln>
        </p:spPr>
        <p:txBody>
          <a:bodyPr>
            <a:spAutoFit/>
          </a:bodyPr>
          <a:lstStyle/>
          <a:p>
            <a:pPr>
              <a:defRPr/>
            </a:pPr>
            <a:endParaRPr lang="tr-TR" dirty="0">
              <a:latin typeface="+mj-lt"/>
            </a:endParaRPr>
          </a:p>
          <a:p>
            <a:pPr>
              <a:defRPr/>
            </a:pPr>
            <a:r>
              <a:rPr lang="tr-TR" dirty="0">
                <a:latin typeface="+mj-lt"/>
              </a:rPr>
              <a:t>I. Toplantı		11 Eylül 2013</a:t>
            </a:r>
          </a:p>
          <a:p>
            <a:pPr>
              <a:defRPr/>
            </a:pPr>
            <a:r>
              <a:rPr lang="tr-TR" dirty="0">
                <a:latin typeface="+mj-lt"/>
              </a:rPr>
              <a:t>II. </a:t>
            </a:r>
            <a:r>
              <a:rPr lang="tr-TR" dirty="0">
                <a:latin typeface="+mj-lt"/>
              </a:rPr>
              <a:t>Toplantı	</a:t>
            </a:r>
            <a:r>
              <a:rPr lang="tr-TR" dirty="0" smtClean="0">
                <a:latin typeface="+mj-lt"/>
              </a:rPr>
              <a:t>04 </a:t>
            </a:r>
            <a:r>
              <a:rPr lang="tr-TR" dirty="0">
                <a:latin typeface="+mj-lt"/>
              </a:rPr>
              <a:t>Kasım 2013</a:t>
            </a:r>
          </a:p>
          <a:p>
            <a:pPr>
              <a:defRPr/>
            </a:pPr>
            <a:r>
              <a:rPr lang="tr-TR" dirty="0">
                <a:latin typeface="+mj-lt"/>
              </a:rPr>
              <a:t>III. </a:t>
            </a:r>
            <a:r>
              <a:rPr lang="tr-TR" dirty="0">
                <a:latin typeface="+mj-lt"/>
              </a:rPr>
              <a:t>Toplantı	</a:t>
            </a:r>
            <a:r>
              <a:rPr lang="tr-TR" dirty="0" smtClean="0">
                <a:latin typeface="+mj-lt"/>
              </a:rPr>
              <a:t>26 Kasım 2013</a:t>
            </a:r>
            <a:r>
              <a:rPr lang="tr-TR" dirty="0">
                <a:latin typeface="+mj-lt"/>
              </a:rPr>
              <a:t>	</a:t>
            </a:r>
          </a:p>
          <a:p>
            <a:pPr>
              <a:defRPr/>
            </a:pPr>
            <a:r>
              <a:rPr lang="tr-TR" dirty="0">
                <a:latin typeface="+mj-lt"/>
              </a:rPr>
              <a:t>IV. </a:t>
            </a:r>
            <a:r>
              <a:rPr lang="tr-TR" dirty="0">
                <a:latin typeface="+mj-lt"/>
              </a:rPr>
              <a:t>Toplantı	</a:t>
            </a:r>
            <a:r>
              <a:rPr lang="tr-TR" dirty="0" smtClean="0">
                <a:latin typeface="+mj-lt"/>
              </a:rPr>
              <a:t>25 </a:t>
            </a:r>
            <a:r>
              <a:rPr lang="tr-TR" dirty="0">
                <a:latin typeface="+mj-lt"/>
              </a:rPr>
              <a:t>Nisan 2014</a:t>
            </a:r>
          </a:p>
          <a:p>
            <a:pPr>
              <a:defRPr/>
            </a:pPr>
            <a:r>
              <a:rPr lang="tr-TR" dirty="0">
                <a:latin typeface="+mj-lt"/>
              </a:rPr>
              <a:t>V. </a:t>
            </a:r>
            <a:r>
              <a:rPr lang="tr-TR" dirty="0">
                <a:latin typeface="+mj-lt"/>
              </a:rPr>
              <a:t>Toplantı	</a:t>
            </a:r>
            <a:r>
              <a:rPr lang="tr-TR" dirty="0" smtClean="0">
                <a:latin typeface="+mj-lt"/>
              </a:rPr>
              <a:t>19 Ağustos </a:t>
            </a:r>
            <a:r>
              <a:rPr lang="tr-TR" dirty="0">
                <a:latin typeface="+mj-lt"/>
              </a:rPr>
              <a:t>2014</a:t>
            </a:r>
          </a:p>
          <a:p>
            <a:pPr>
              <a:defRPr/>
            </a:pPr>
            <a:endParaRPr lang="tr-TR" dirty="0">
              <a:latin typeface="+mj-lt"/>
            </a:endParaRPr>
          </a:p>
          <a:p>
            <a:pPr>
              <a:defRPr/>
            </a:pPr>
            <a:endParaRPr lang="tr-TR" dirty="0">
              <a:latin typeface="+mj-lt"/>
            </a:endParaRPr>
          </a:p>
          <a:p>
            <a:pPr>
              <a:defRPr/>
            </a:pPr>
            <a:endParaRPr lang="tr-TR" dirty="0">
              <a:latin typeface="+mj-lt"/>
            </a:endParaRPr>
          </a:p>
          <a:p>
            <a:pPr>
              <a:defRPr/>
            </a:pPr>
            <a:endParaRPr lang="tr-TR" dirty="0">
              <a:latin typeface="+mj-lt"/>
            </a:endParaRPr>
          </a:p>
        </p:txBody>
      </p:sp>
      <p:sp>
        <p:nvSpPr>
          <p:cNvPr id="5127" name="Title 1"/>
          <p:cNvSpPr txBox="1">
            <a:spLocks/>
          </p:cNvSpPr>
          <p:nvPr/>
        </p:nvSpPr>
        <p:spPr bwMode="auto">
          <a:xfrm>
            <a:off x="454025" y="211138"/>
            <a:ext cx="8202613" cy="503237"/>
          </a:xfrm>
          <a:prstGeom prst="rect">
            <a:avLst/>
          </a:prstGeom>
          <a:noFill/>
          <a:ln w="9525">
            <a:noFill/>
            <a:miter lim="800000"/>
            <a:headEnd/>
            <a:tailEnd/>
          </a:ln>
        </p:spPr>
        <p:txBody>
          <a:bodyPr anchor="ctr"/>
          <a:lstStyle/>
          <a:p>
            <a:r>
              <a:rPr lang="tr-TR" altLang="tr-TR" sz="3200">
                <a:solidFill>
                  <a:srgbClr val="FFFFFF"/>
                </a:solidFill>
                <a:latin typeface="Calibri" pitchFamily="34" charset="0"/>
              </a:rPr>
              <a:t>Toplantılarımız</a:t>
            </a:r>
            <a:endParaRPr lang="en-US" altLang="tr-TR" sz="3200">
              <a:solidFill>
                <a:srgbClr val="FFFFFF"/>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4900"/>
            <a:ext cx="9144000" cy="6839712"/>
          </a:xfrm>
          <a:prstGeom prst="rect">
            <a:avLst/>
          </a:prstGeom>
        </p:spPr>
      </p:pic>
      <p:pic>
        <p:nvPicPr>
          <p:cNvPr id="6" name="Picture 5" descr="2.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53500" y="210847"/>
            <a:ext cx="8673084" cy="594360"/>
          </a:xfrm>
          <a:prstGeom prst="rect">
            <a:avLst/>
          </a:prstGeom>
        </p:spPr>
      </p:pic>
      <p:sp>
        <p:nvSpPr>
          <p:cNvPr id="9" name="Title 1"/>
          <p:cNvSpPr txBox="1">
            <a:spLocks/>
          </p:cNvSpPr>
          <p:nvPr/>
        </p:nvSpPr>
        <p:spPr>
          <a:xfrm>
            <a:off x="453387" y="219340"/>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3200" dirty="0" smtClean="0">
                <a:solidFill>
                  <a:srgbClr val="FFFFFF"/>
                </a:solidFill>
              </a:rPr>
              <a:t>Sorunlu Alan – 1: </a:t>
            </a:r>
            <a:r>
              <a:rPr lang="tr-TR" sz="2000" b="1" dirty="0" smtClean="0"/>
              <a:t>OSB’LERDE YAŞANAN SORUNLAR - ULAŞIM</a:t>
            </a:r>
            <a:endParaRPr lang="tr-TR" sz="3200" dirty="0" smtClean="0"/>
          </a:p>
        </p:txBody>
      </p:sp>
      <p:sp>
        <p:nvSpPr>
          <p:cNvPr id="10" name="Title 1"/>
          <p:cNvSpPr txBox="1">
            <a:spLocks/>
          </p:cNvSpPr>
          <p:nvPr/>
        </p:nvSpPr>
        <p:spPr>
          <a:xfrm>
            <a:off x="453387" y="967041"/>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endParaRPr lang="tr-TR" sz="1800" dirty="0" smtClean="0"/>
          </a:p>
        </p:txBody>
      </p:sp>
      <p:sp>
        <p:nvSpPr>
          <p:cNvPr id="11" name="Title 1"/>
          <p:cNvSpPr txBox="1">
            <a:spLocks/>
          </p:cNvSpPr>
          <p:nvPr/>
        </p:nvSpPr>
        <p:spPr>
          <a:xfrm>
            <a:off x="453387" y="1152525"/>
            <a:ext cx="8203998" cy="478193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Dilovası Kuzey Sanayi Bölgelerinin Ulaşım Sorunu</a:t>
            </a:r>
            <a:endParaRPr lang="tr-TR" sz="1800" dirty="0" smtClean="0"/>
          </a:p>
          <a:p>
            <a:pPr algn="just"/>
            <a:r>
              <a:rPr lang="tr-TR" sz="1800" b="1" dirty="0" smtClean="0"/>
              <a:t>S. </a:t>
            </a:r>
            <a:r>
              <a:rPr lang="tr-TR" sz="1800" dirty="0" smtClean="0"/>
              <a:t>Dilovası İlçesinin Kuzeyinde bulunan gelişmekte olan Makine İhtisas, GEBKİM, İMES, Kömürcüler OSB ve Mermerciler </a:t>
            </a:r>
            <a:r>
              <a:rPr lang="tr-TR" sz="1800" dirty="0" err="1" smtClean="0"/>
              <a:t>KSS’ye</a:t>
            </a:r>
            <a:r>
              <a:rPr lang="tr-TR" sz="1800" dirty="0" smtClean="0"/>
              <a:t> ulaşım “Çöp Yolu” olarak adlandırılan tali yol ve Eski İstanbul yolu ile sağlanmaktadır. Ancak şu an bile ihtiyacı karşılayamamaktadır. </a:t>
            </a:r>
          </a:p>
          <a:p>
            <a:pPr algn="just"/>
            <a:r>
              <a:rPr lang="tr-TR" sz="1800" b="1" dirty="0" smtClean="0"/>
              <a:t>Ç. </a:t>
            </a:r>
            <a:r>
              <a:rPr lang="tr-TR" sz="1800" dirty="0" smtClean="0"/>
              <a:t>Konu ile ilgili olarak Mevcut Çöp Yolunun kapasitesini arttırmak için bir Proje hazırlatılmaktadır. Projenin onayını müteakip Kocaeli Büyükşehir Belediyesi ve OSB’lerin mutabık kalacağı bir protokol ile yol genişletilirken Orman ve Hazine arazilerinde kamulaştırma kolaylıkların sağlamalıdır. Ayrıca Eski İstanbul - İzmit yolunun duble yol haline getirilmeli, Kuzey Marmara Otoyolu’ndan (KMO), Dilovası Kuzey OSB’lere “Çıkış Bağlantı Yolu” verilmelidir.</a:t>
            </a:r>
          </a:p>
          <a:p>
            <a:pPr algn="just"/>
            <a:endParaRPr lang="tr-TR" sz="1000" dirty="0" smtClean="0"/>
          </a:p>
          <a:p>
            <a:pPr algn="just"/>
            <a:r>
              <a:rPr lang="tr-TR" sz="1800" b="1" dirty="0" smtClean="0"/>
              <a:t>İzmit - Kandıra Karayolunun Yetersizliği</a:t>
            </a:r>
          </a:p>
          <a:p>
            <a:pPr algn="just"/>
            <a:r>
              <a:rPr lang="tr-TR" sz="1800" b="1" dirty="0" smtClean="0"/>
              <a:t>S. </a:t>
            </a:r>
            <a:r>
              <a:rPr lang="tr-TR" sz="1800" dirty="0" smtClean="0"/>
              <a:t>İzmit-Kandıra karayolu mevcut haliyle tek yönlü ve tek şeritli hali ile  Kentin kuzey istikametinde gelişimini ve Kandıra Gıda OSB’ye ulaşımı olumsuz etkilemektedir. Özellikle yaz aylarında Kandıra Bölgesinin mevsimsel nüfusunun artması, mevcut karayolunu yetersiz kalmaktadır. </a:t>
            </a:r>
            <a:endParaRPr lang="tr-TR" sz="1600" dirty="0" smtClean="0"/>
          </a:p>
          <a:p>
            <a:pPr algn="just"/>
            <a:r>
              <a:rPr lang="tr-TR" sz="1800" b="1" dirty="0" smtClean="0"/>
              <a:t>Ç. </a:t>
            </a:r>
            <a:r>
              <a:rPr lang="tr-TR" sz="1800" dirty="0" smtClean="0"/>
              <a:t>Mevcut İzmit-Kandıra yoluna bir şerit daha ilave edilmesi ve yolun bölünerek geliş gidiş şeklinde çift şerit haline dönüştürülmesi, ayrıca bazı yerlerin viyadüklerle geçilmesi bu sorunu çözecektir.</a:t>
            </a:r>
            <a:endParaRPr lang="tr-TR" sz="1600" dirty="0" smtClean="0"/>
          </a:p>
        </p:txBody>
      </p:sp>
    </p:spTree>
    <p:extLst>
      <p:ext uri="{BB962C8B-B14F-4D97-AF65-F5344CB8AC3E}">
        <p14:creationId xmlns:p14="http://schemas.microsoft.com/office/powerpoint/2010/main" xmlns="" val="422555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4900"/>
            <a:ext cx="9144000" cy="6839712"/>
          </a:xfrm>
          <a:prstGeom prst="rect">
            <a:avLst/>
          </a:prstGeom>
        </p:spPr>
      </p:pic>
      <p:pic>
        <p:nvPicPr>
          <p:cNvPr id="2" name="Picture 1" descr="4.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70100" y="219340"/>
            <a:ext cx="8673084" cy="594360"/>
          </a:xfrm>
          <a:prstGeom prst="rect">
            <a:avLst/>
          </a:prstGeom>
        </p:spPr>
      </p:pic>
      <p:sp>
        <p:nvSpPr>
          <p:cNvPr id="9" name="Title 1"/>
          <p:cNvSpPr txBox="1">
            <a:spLocks/>
          </p:cNvSpPr>
          <p:nvPr/>
        </p:nvSpPr>
        <p:spPr>
          <a:xfrm>
            <a:off x="453387" y="219340"/>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3200" dirty="0" smtClean="0">
                <a:solidFill>
                  <a:srgbClr val="FFFFFF"/>
                </a:solidFill>
              </a:rPr>
              <a:t>Sorunlu Alan – 2: </a:t>
            </a:r>
            <a:r>
              <a:rPr lang="tr-TR" sz="2000" b="1" dirty="0" smtClean="0"/>
              <a:t>OSB’LERDE YAŞANAN SORUNLAR - HUKUKİ</a:t>
            </a:r>
            <a:endParaRPr lang="tr-TR" sz="3200" dirty="0" smtClean="0"/>
          </a:p>
        </p:txBody>
      </p:sp>
      <p:sp>
        <p:nvSpPr>
          <p:cNvPr id="10" name="Title 1"/>
          <p:cNvSpPr txBox="1">
            <a:spLocks/>
          </p:cNvSpPr>
          <p:nvPr/>
        </p:nvSpPr>
        <p:spPr>
          <a:xfrm>
            <a:off x="453387" y="967041"/>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Yeni Sanayi Lekeleri</a:t>
            </a:r>
            <a:endParaRPr lang="tr-TR" sz="1800" dirty="0"/>
          </a:p>
        </p:txBody>
      </p:sp>
      <p:sp>
        <p:nvSpPr>
          <p:cNvPr id="11" name="Title 1"/>
          <p:cNvSpPr txBox="1">
            <a:spLocks/>
          </p:cNvSpPr>
          <p:nvPr/>
        </p:nvSpPr>
        <p:spPr>
          <a:xfrm>
            <a:off x="453387" y="1469815"/>
            <a:ext cx="8203998" cy="165438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2000" b="1" dirty="0" smtClean="0"/>
              <a:t>S.</a:t>
            </a:r>
            <a:r>
              <a:rPr lang="tr-TR" sz="2000" dirty="0" smtClean="0"/>
              <a:t>Taşınacak sanayi kuruluşları ve bölgemizdeki yeni yatırımcılarının taleplerine istinaden yeni sanayi lekelerine ihtiyaç vardır.</a:t>
            </a:r>
          </a:p>
          <a:p>
            <a:pPr algn="just"/>
            <a:r>
              <a:rPr lang="tr-TR" sz="2000" dirty="0" smtClean="0"/>
              <a:t> </a:t>
            </a:r>
          </a:p>
          <a:p>
            <a:pPr algn="just"/>
            <a:r>
              <a:rPr lang="tr-TR" sz="2000" b="1" dirty="0" smtClean="0"/>
              <a:t>Ç.</a:t>
            </a:r>
            <a:r>
              <a:rPr lang="tr-TR" sz="2000" dirty="0" smtClean="0"/>
              <a:t>Bu kapsamda marjinal tarım alanlarına yeni sanayi alanlarının oluşturulması bu sorunu önemli ölçüde giderecektir. </a:t>
            </a:r>
            <a:endParaRPr lang="tr-TR" sz="2000" dirty="0"/>
          </a:p>
        </p:txBody>
      </p:sp>
      <p:sp>
        <p:nvSpPr>
          <p:cNvPr id="7" name="Title 1"/>
          <p:cNvSpPr txBox="1">
            <a:spLocks/>
          </p:cNvSpPr>
          <p:nvPr/>
        </p:nvSpPr>
        <p:spPr>
          <a:xfrm>
            <a:off x="453387" y="3124200"/>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Özel Mesleki Eğitim Merkezi Açılması</a:t>
            </a:r>
            <a:endParaRPr lang="tr-TR" sz="1800" dirty="0"/>
          </a:p>
        </p:txBody>
      </p:sp>
      <p:sp>
        <p:nvSpPr>
          <p:cNvPr id="8" name="Title 1"/>
          <p:cNvSpPr txBox="1">
            <a:spLocks/>
          </p:cNvSpPr>
          <p:nvPr/>
        </p:nvSpPr>
        <p:spPr>
          <a:xfrm>
            <a:off x="453387" y="3800475"/>
            <a:ext cx="8069808" cy="167965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2000" b="1" dirty="0" smtClean="0"/>
              <a:t>S.</a:t>
            </a:r>
            <a:r>
              <a:rPr lang="tr-TR" sz="2000" dirty="0" smtClean="0"/>
              <a:t>OSB’lerin yetişmiş elaman ihtiyaçlarına istinaden bünyelerinde Mesleki Eğitim Merkezlerinin açmasına; 5580 sayılı Özel Eğitim Kurumları Kanunu imkan tanımamaktadır. </a:t>
            </a:r>
          </a:p>
          <a:p>
            <a:pPr algn="just"/>
            <a:endParaRPr lang="tr-TR" sz="2000" dirty="0" smtClean="0"/>
          </a:p>
          <a:p>
            <a:pPr algn="just"/>
            <a:r>
              <a:rPr lang="tr-TR" sz="2000" b="1" dirty="0" smtClean="0"/>
              <a:t>Ç.</a:t>
            </a:r>
            <a:r>
              <a:rPr lang="tr-TR" sz="2000" dirty="0" smtClean="0"/>
              <a:t>Mevzuatta yapılacak bir değişiklik için doğru lobi faaliyeti ile sorun çözülecektir.</a:t>
            </a:r>
            <a:endParaRPr lang="tr-TR" sz="2000" dirty="0"/>
          </a:p>
        </p:txBody>
      </p:sp>
    </p:spTree>
    <p:extLst>
      <p:ext uri="{BB962C8B-B14F-4D97-AF65-F5344CB8AC3E}">
        <p14:creationId xmlns:p14="http://schemas.microsoft.com/office/powerpoint/2010/main" xmlns="" val="128301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43256"/>
            <a:ext cx="9144000" cy="6839712"/>
          </a:xfrm>
          <a:prstGeom prst="rect">
            <a:avLst/>
          </a:prstGeom>
        </p:spPr>
      </p:pic>
      <p:pic>
        <p:nvPicPr>
          <p:cNvPr id="2" name="Picture 1" descr="4.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70100" y="219340"/>
            <a:ext cx="8673084" cy="594360"/>
          </a:xfrm>
          <a:prstGeom prst="rect">
            <a:avLst/>
          </a:prstGeom>
        </p:spPr>
      </p:pic>
      <p:sp>
        <p:nvSpPr>
          <p:cNvPr id="9" name="Title 1"/>
          <p:cNvSpPr txBox="1">
            <a:spLocks/>
          </p:cNvSpPr>
          <p:nvPr/>
        </p:nvSpPr>
        <p:spPr>
          <a:xfrm>
            <a:off x="453387" y="219340"/>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3200" dirty="0" smtClean="0">
                <a:solidFill>
                  <a:srgbClr val="FFFFFF"/>
                </a:solidFill>
              </a:rPr>
              <a:t>Sorunlu Alan – 2: </a:t>
            </a:r>
            <a:r>
              <a:rPr lang="tr-TR" sz="2000" b="1" dirty="0" smtClean="0"/>
              <a:t>OSB’LERDE YAŞANAN SORUNLAR - HUKUKİ</a:t>
            </a:r>
            <a:endParaRPr lang="tr-TR" sz="3200" dirty="0" smtClean="0"/>
          </a:p>
        </p:txBody>
      </p:sp>
      <p:sp>
        <p:nvSpPr>
          <p:cNvPr id="10" name="Title 1"/>
          <p:cNvSpPr txBox="1">
            <a:spLocks/>
          </p:cNvSpPr>
          <p:nvPr/>
        </p:nvSpPr>
        <p:spPr>
          <a:xfrm>
            <a:off x="453387" y="967041"/>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OSB’lerde Devir ve Kiralama </a:t>
            </a:r>
            <a:endParaRPr lang="tr-TR" sz="1800" dirty="0"/>
          </a:p>
        </p:txBody>
      </p:sp>
      <p:sp>
        <p:nvSpPr>
          <p:cNvPr id="11" name="Title 1"/>
          <p:cNvSpPr txBox="1">
            <a:spLocks/>
          </p:cNvSpPr>
          <p:nvPr/>
        </p:nvSpPr>
        <p:spPr>
          <a:xfrm>
            <a:off x="453387" y="1355515"/>
            <a:ext cx="8203998" cy="171980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S. </a:t>
            </a:r>
            <a:r>
              <a:rPr lang="tr-TR" sz="1800" dirty="0" smtClean="0"/>
              <a:t>OSB’lerde arsa devir ile ilgili yasa ve yönetmelik, günümüz ekonomik ihtiyaçları bakımında sıkıntılara sebep olmaktadır.  Ayrıca yasa,  katılımcıya ait tesisin bağımsız bölüm oluşturularak birden fazla firmaya kiralanmasına imkân vermemektedir.</a:t>
            </a:r>
          </a:p>
          <a:p>
            <a:pPr algn="just"/>
            <a:r>
              <a:rPr lang="tr-TR" sz="1800" b="1" dirty="0" smtClean="0"/>
              <a:t>Ç. </a:t>
            </a:r>
            <a:r>
              <a:rPr lang="tr-TR" sz="1800" dirty="0" smtClean="0"/>
              <a:t>İlgili yasa ve yönetmelik değişikliği yapılmalıdır. Her iki konuda da karar verme yetkisinin Müteşebbis Heyete verilmesini önerilmektedir.</a:t>
            </a:r>
            <a:endParaRPr lang="tr-TR" sz="1800" dirty="0"/>
          </a:p>
        </p:txBody>
      </p:sp>
      <p:sp>
        <p:nvSpPr>
          <p:cNvPr id="7" name="Title 1"/>
          <p:cNvSpPr txBox="1">
            <a:spLocks/>
          </p:cNvSpPr>
          <p:nvPr/>
        </p:nvSpPr>
        <p:spPr>
          <a:xfrm>
            <a:off x="441550" y="3126715"/>
            <a:ext cx="7772400" cy="24011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Emlak Vergisi ile İlan ve Reklam Vergisi</a:t>
            </a:r>
            <a:endParaRPr lang="tr-TR" sz="1800" dirty="0"/>
          </a:p>
        </p:txBody>
      </p:sp>
      <p:sp>
        <p:nvSpPr>
          <p:cNvPr id="8" name="Title 1"/>
          <p:cNvSpPr txBox="1">
            <a:spLocks/>
          </p:cNvSpPr>
          <p:nvPr/>
        </p:nvSpPr>
        <p:spPr>
          <a:xfrm>
            <a:off x="453387" y="3357306"/>
            <a:ext cx="8203998" cy="118611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S. </a:t>
            </a:r>
            <a:r>
              <a:rPr lang="tr-TR" sz="1800" dirty="0" smtClean="0"/>
              <a:t>OSB hizmet binası ve kurulu tesislerden belediyeler emlak vergisi talep etmektedir.</a:t>
            </a:r>
          </a:p>
          <a:p>
            <a:pPr algn="just"/>
            <a:r>
              <a:rPr lang="tr-TR" sz="1800" b="1" dirty="0" smtClean="0"/>
              <a:t>Ç.</a:t>
            </a:r>
            <a:r>
              <a:rPr lang="tr-TR" sz="1800" dirty="0" smtClean="0"/>
              <a:t>OSB’lerde bulunan hizmet binası ve firmalar belediye hizmetlerinden yararlanmamaktadır. Belediyeler ile geliştirilecek protol ile emlak vergisinden muaf tutulmalıdırlar.</a:t>
            </a:r>
            <a:endParaRPr lang="tr-TR" sz="1800" dirty="0"/>
          </a:p>
        </p:txBody>
      </p:sp>
      <p:sp>
        <p:nvSpPr>
          <p:cNvPr id="12" name="Title 1"/>
          <p:cNvSpPr txBox="1">
            <a:spLocks/>
          </p:cNvSpPr>
          <p:nvPr/>
        </p:nvSpPr>
        <p:spPr>
          <a:xfrm>
            <a:off x="479650" y="4696151"/>
            <a:ext cx="6523489" cy="2910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600" b="1" dirty="0" smtClean="0"/>
              <a:t>OSB Yönetim Kurulu Süreleri</a:t>
            </a:r>
            <a:endParaRPr lang="tr-TR" sz="1600" dirty="0"/>
          </a:p>
        </p:txBody>
      </p:sp>
      <p:sp>
        <p:nvSpPr>
          <p:cNvPr id="13" name="Title 1"/>
          <p:cNvSpPr txBox="1">
            <a:spLocks/>
          </p:cNvSpPr>
          <p:nvPr/>
        </p:nvSpPr>
        <p:spPr>
          <a:xfrm>
            <a:off x="453387" y="4753302"/>
            <a:ext cx="8081013" cy="106053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dirty="0" smtClean="0"/>
              <a:t>OSB’lerin bugüne kadar iki yılda bir yapılan Organ Seçimlerinin OSB’ler dışındaki 4 yıla çıkarılması önerilmektedir. </a:t>
            </a:r>
          </a:p>
        </p:txBody>
      </p:sp>
    </p:spTree>
    <p:extLst>
      <p:ext uri="{BB962C8B-B14F-4D97-AF65-F5344CB8AC3E}">
        <p14:creationId xmlns:p14="http://schemas.microsoft.com/office/powerpoint/2010/main" xmlns="" val="128301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5375"/>
            <a:ext cx="9144000" cy="6839712"/>
          </a:xfrm>
          <a:prstGeom prst="rect">
            <a:avLst/>
          </a:prstGeom>
        </p:spPr>
      </p:pic>
      <p:pic>
        <p:nvPicPr>
          <p:cNvPr id="4" name="Picture 3" descr="5.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70100" y="219340"/>
            <a:ext cx="8673084" cy="594360"/>
          </a:xfrm>
          <a:prstGeom prst="rect">
            <a:avLst/>
          </a:prstGeom>
        </p:spPr>
      </p:pic>
      <p:sp>
        <p:nvSpPr>
          <p:cNvPr id="9" name="Title 1"/>
          <p:cNvSpPr txBox="1">
            <a:spLocks/>
          </p:cNvSpPr>
          <p:nvPr/>
        </p:nvSpPr>
        <p:spPr>
          <a:xfrm>
            <a:off x="453387" y="219340"/>
            <a:ext cx="8203998"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3200" dirty="0" smtClean="0">
                <a:solidFill>
                  <a:srgbClr val="FFFFFF"/>
                </a:solidFill>
              </a:rPr>
              <a:t>Sorunlu Alan – 3: </a:t>
            </a:r>
            <a:r>
              <a:rPr lang="tr-TR" sz="1400" b="1" dirty="0" smtClean="0"/>
              <a:t>OSB’LERDE YAŞANAN SORUNLAR </a:t>
            </a:r>
            <a:r>
              <a:rPr lang="tr-TR" sz="1600" b="1" dirty="0" smtClean="0"/>
              <a:t>- İMAR, YAPILAŞMA KOŞULLARI</a:t>
            </a:r>
            <a:endParaRPr lang="tr-TR" sz="1600" dirty="0" smtClean="0"/>
          </a:p>
        </p:txBody>
      </p:sp>
      <p:sp>
        <p:nvSpPr>
          <p:cNvPr id="10" name="Title 1"/>
          <p:cNvSpPr txBox="1">
            <a:spLocks/>
          </p:cNvSpPr>
          <p:nvPr/>
        </p:nvSpPr>
        <p:spPr>
          <a:xfrm>
            <a:off x="453387" y="967041"/>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OSB Yetkilerinin Arttırılması</a:t>
            </a:r>
            <a:endParaRPr lang="tr-TR" sz="1800" dirty="0"/>
          </a:p>
        </p:txBody>
      </p:sp>
      <p:sp>
        <p:nvSpPr>
          <p:cNvPr id="11" name="Title 1"/>
          <p:cNvSpPr txBox="1">
            <a:spLocks/>
          </p:cNvSpPr>
          <p:nvPr/>
        </p:nvSpPr>
        <p:spPr>
          <a:xfrm>
            <a:off x="453387" y="1469815"/>
            <a:ext cx="8203998" cy="166391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dirty="0" smtClean="0"/>
              <a:t>Bilindiği üzere OSB’ler mevzuat doğrultusunda hareket ederek fabrikaların inşaatından üretimine kadar olan süreçteki tüm ruhsat ve izinleri vermektedir. Bununla birlikte mevzuata uymayan ve gerekliliklerini yerine getirmeyenlere karşı bir yaptırım söz konusu değildir. </a:t>
            </a:r>
          </a:p>
          <a:p>
            <a:pPr algn="just"/>
            <a:endParaRPr lang="tr-TR" sz="1800" dirty="0" smtClean="0"/>
          </a:p>
          <a:p>
            <a:pPr algn="just"/>
            <a:r>
              <a:rPr lang="tr-TR" sz="1800" dirty="0" smtClean="0"/>
              <a:t>Sadece ilgili kamu kurum ve kuruluşlarına bildirme yetkisi vardır. OSB yetkilerinin arttırılması gerekmektedir. </a:t>
            </a:r>
            <a:endParaRPr lang="tr-TR" sz="1800" dirty="0"/>
          </a:p>
        </p:txBody>
      </p:sp>
      <p:sp>
        <p:nvSpPr>
          <p:cNvPr id="7" name="Title 1"/>
          <p:cNvSpPr txBox="1">
            <a:spLocks/>
          </p:cNvSpPr>
          <p:nvPr/>
        </p:nvSpPr>
        <p:spPr>
          <a:xfrm>
            <a:off x="453387" y="3301918"/>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Yapı ve Yapı ile ilgili Esaslar</a:t>
            </a:r>
            <a:endParaRPr lang="tr-TR" sz="1800" dirty="0"/>
          </a:p>
        </p:txBody>
      </p:sp>
      <p:sp>
        <p:nvSpPr>
          <p:cNvPr id="8" name="Title 1"/>
          <p:cNvSpPr txBox="1">
            <a:spLocks/>
          </p:cNvSpPr>
          <p:nvPr/>
        </p:nvSpPr>
        <p:spPr>
          <a:xfrm>
            <a:off x="453387" y="3286605"/>
            <a:ext cx="8203998" cy="272319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S. </a:t>
            </a:r>
            <a:r>
              <a:rPr lang="tr-TR" sz="1800" dirty="0" smtClean="0"/>
              <a:t>OSB Yönetmeliği gereği Çevre yeşili alanlarında inşaat yasağı bulunup peyzaj düzenlemesinin yapılmasının zorunlu olduğu belirtilmektedir. Ancak bu durum kompresör odası gibi yapılar için sorun teşkil etmektedir. </a:t>
            </a:r>
          </a:p>
          <a:p>
            <a:pPr algn="just"/>
            <a:endParaRPr lang="tr-TR" sz="1800" dirty="0" smtClean="0"/>
          </a:p>
          <a:p>
            <a:pPr algn="just"/>
            <a:r>
              <a:rPr lang="tr-TR" sz="1800" b="1" dirty="0" smtClean="0"/>
              <a:t>Ç. </a:t>
            </a:r>
            <a:r>
              <a:rPr lang="tr-TR" sz="1800" dirty="0" smtClean="0"/>
              <a:t>Bu gibi konular için çevre yeşiline yapılacak yapılarla ilgili konulan kısıtlarda esneklik sağlanması önerilmektedir. Örneğin; ambalaj atıklarının konulabilmesi için sızdırmazlığı sağlanan, belli bir m² alan çevre yeşili içerisine yapılabilmelidir.</a:t>
            </a:r>
            <a:endParaRPr lang="tr-TR" sz="1800" dirty="0"/>
          </a:p>
        </p:txBody>
      </p:sp>
    </p:spTree>
    <p:extLst>
      <p:ext uri="{BB962C8B-B14F-4D97-AF65-F5344CB8AC3E}">
        <p14:creationId xmlns:p14="http://schemas.microsoft.com/office/powerpoint/2010/main" xmlns="" val="1438352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4900"/>
            <a:ext cx="9144000" cy="6839712"/>
          </a:xfrm>
          <a:prstGeom prst="rect">
            <a:avLst/>
          </a:prstGeom>
        </p:spPr>
      </p:pic>
      <p:pic>
        <p:nvPicPr>
          <p:cNvPr id="6" name="Picture 5" descr="2.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53500" y="210847"/>
            <a:ext cx="8673084" cy="594360"/>
          </a:xfrm>
          <a:prstGeom prst="rect">
            <a:avLst/>
          </a:prstGeom>
        </p:spPr>
      </p:pic>
      <p:sp>
        <p:nvSpPr>
          <p:cNvPr id="9" name="Title 1"/>
          <p:cNvSpPr txBox="1">
            <a:spLocks/>
          </p:cNvSpPr>
          <p:nvPr/>
        </p:nvSpPr>
        <p:spPr>
          <a:xfrm>
            <a:off x="453387" y="219340"/>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tr-TR" sz="3200" dirty="0" smtClean="0">
                <a:solidFill>
                  <a:srgbClr val="FFFFFF"/>
                </a:solidFill>
              </a:rPr>
              <a:t>Sorunlu Alan – 4: </a:t>
            </a:r>
            <a:r>
              <a:rPr lang="tr-TR" sz="2000" b="1" dirty="0" smtClean="0"/>
              <a:t>OSB’LERDE YAŞANAN SORUNLAR - MALİ</a:t>
            </a:r>
            <a:endParaRPr lang="tr-TR" sz="2000" dirty="0" smtClean="0"/>
          </a:p>
        </p:txBody>
      </p:sp>
      <p:sp>
        <p:nvSpPr>
          <p:cNvPr id="10" name="Title 1"/>
          <p:cNvSpPr txBox="1">
            <a:spLocks/>
          </p:cNvSpPr>
          <p:nvPr/>
        </p:nvSpPr>
        <p:spPr>
          <a:xfrm>
            <a:off x="453387" y="967041"/>
            <a:ext cx="7772400" cy="5027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Gelir kaynakları yaratılması</a:t>
            </a:r>
            <a:endParaRPr lang="tr-TR" sz="1800" dirty="0" smtClean="0"/>
          </a:p>
        </p:txBody>
      </p:sp>
      <p:sp>
        <p:nvSpPr>
          <p:cNvPr id="11" name="Title 1"/>
          <p:cNvSpPr txBox="1">
            <a:spLocks/>
          </p:cNvSpPr>
          <p:nvPr/>
        </p:nvSpPr>
        <p:spPr>
          <a:xfrm>
            <a:off x="453387" y="1552193"/>
            <a:ext cx="8203998" cy="281025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tr-TR" sz="1800" b="1" dirty="0" smtClean="0"/>
              <a:t>S. </a:t>
            </a:r>
            <a:r>
              <a:rPr lang="tr-TR" sz="1800" dirty="0" smtClean="0"/>
              <a:t>Emlak ve çevre temizlik vergisi gibi gelir kaynaklarını alamadığından mali yapısı düşük aynı zamanda doluluk oranı da yüksek olmayan OSB’ler, bölgeyi kontrol edecek nitelikli ve uzman kadroları istihdam edememektedirler. Sonuçta yetersiz personelle etkin kontrol sağlanamamaktadır. Bu da OSB mevzuatının özellikle çevre ile ilgili duyarlılığının uygulanmasını zorlaştırmaktadır.</a:t>
            </a:r>
          </a:p>
          <a:p>
            <a:pPr algn="just"/>
            <a:r>
              <a:rPr lang="tr-TR" sz="1800" dirty="0" smtClean="0"/>
              <a:t> </a:t>
            </a:r>
          </a:p>
          <a:p>
            <a:pPr algn="just"/>
            <a:r>
              <a:rPr lang="tr-TR" sz="1800" b="1" dirty="0" smtClean="0"/>
              <a:t>Ç.</a:t>
            </a:r>
            <a:r>
              <a:rPr lang="tr-TR" sz="1800" dirty="0" smtClean="0"/>
              <a:t>Yasa veya yönetmelik değişikliği ile Bölge Müdürlüklerinin ekonomik olarak da güçlendirilmesi için yerel belediyelerin OSB Bölge sınırları içindeki tüm yetkilerinin (emlak ve çevre vergileri de dahil) Bölge Müdürlüklerine kazandırılarak; tahsilat yapılması sorunun çözümünü sağlanacağı kanaatindeyiz.</a:t>
            </a:r>
            <a:endParaRPr lang="tr-TR" sz="1800" dirty="0"/>
          </a:p>
        </p:txBody>
      </p:sp>
    </p:spTree>
    <p:extLst>
      <p:ext uri="{BB962C8B-B14F-4D97-AF65-F5344CB8AC3E}">
        <p14:creationId xmlns:p14="http://schemas.microsoft.com/office/powerpoint/2010/main" xmlns="" val="4225552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TotalTime>
  <Words>715</Words>
  <Application>Microsoft Office PowerPoint</Application>
  <PresentationFormat>Ekran Gösterisi (4:3)</PresentationFormat>
  <Paragraphs>67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Theme</vt:lpstr>
      <vt:lpstr>OSB Komisyonu</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 Başlık</dc:title>
  <dc:creator>Kutay Güven</dc:creator>
  <cp:lastModifiedBy>dila denizhan cengiz</cp:lastModifiedBy>
  <cp:revision>42</cp:revision>
  <dcterms:created xsi:type="dcterms:W3CDTF">2013-12-28T09:55:20Z</dcterms:created>
  <dcterms:modified xsi:type="dcterms:W3CDTF">2014-11-21T08:45:37Z</dcterms:modified>
</cp:coreProperties>
</file>