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9" r:id="rId5"/>
    <p:sldId id="263" r:id="rId6"/>
    <p:sldId id="264" r:id="rId7"/>
    <p:sldId id="265" r:id="rId8"/>
    <p:sldId id="266" r:id="rId9"/>
    <p:sldId id="257" r:id="rId10"/>
    <p:sldId id="268" r:id="rId11"/>
    <p:sldId id="267" r:id="rId12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78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06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254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748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18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79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6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06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494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983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235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810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pak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9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45153"/>
            <a:ext cx="7772400" cy="62251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Enerji Komisyonu</a:t>
            </a:r>
            <a:endParaRPr lang="en-US" dirty="0"/>
          </a:p>
        </p:txBody>
      </p:sp>
      <p:pic>
        <p:nvPicPr>
          <p:cNvPr id="7" name="Picture 6" descr="logo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1300" y="1160273"/>
            <a:ext cx="3579876" cy="173736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4076824"/>
            <a:ext cx="7772400" cy="6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dirty="0" smtClean="0"/>
              <a:t>Abant Müşterek Meslek Komitesi Toplantısı</a:t>
            </a:r>
          </a:p>
          <a:p>
            <a:r>
              <a:rPr lang="tr-TR" sz="2000" dirty="0" smtClean="0"/>
              <a:t>22 Kasım 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97779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288"/>
            <a:ext cx="9144000" cy="6839712"/>
          </a:xfrm>
          <a:prstGeom prst="rect">
            <a:avLst/>
          </a:prstGeom>
        </p:spPr>
      </p:pic>
      <p:pic>
        <p:nvPicPr>
          <p:cNvPr id="6" name="Picture 5" descr="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500" y="210847"/>
            <a:ext cx="8673084" cy="5943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3386" y="219340"/>
            <a:ext cx="8473197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dirty="0" smtClean="0">
                <a:solidFill>
                  <a:srgbClr val="FFFFFF"/>
                </a:solidFill>
              </a:rPr>
              <a:t>Çözüm Önerisi: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3387" y="967041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b="1" dirty="0" smtClean="0"/>
              <a:t>KSO Enerji Destek Masası (Üniversite işbirliği ile)</a:t>
            </a:r>
            <a:endParaRPr lang="en-US" sz="18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2759" y="1650589"/>
            <a:ext cx="8203998" cy="2147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30000"/>
              </a:lnSpc>
            </a:pPr>
            <a:r>
              <a:rPr lang="tr-TR" sz="1800" dirty="0" smtClean="0"/>
              <a:t>*Enerji maliyetlerini düşürmek amacıyla ortak satın alım faaliyetleri</a:t>
            </a:r>
          </a:p>
          <a:p>
            <a:pPr algn="l">
              <a:lnSpc>
                <a:spcPct val="130000"/>
              </a:lnSpc>
            </a:pPr>
            <a:r>
              <a:rPr lang="tr-TR" sz="1800" dirty="0" smtClean="0"/>
              <a:t>*Eğitimler, bilgilendirme toplantıları</a:t>
            </a:r>
          </a:p>
          <a:p>
            <a:pPr algn="l">
              <a:lnSpc>
                <a:spcPct val="130000"/>
              </a:lnSpc>
            </a:pPr>
            <a:r>
              <a:rPr lang="tr-TR" sz="1800" dirty="0" smtClean="0"/>
              <a:t>*Firmalara Ön Etütler</a:t>
            </a:r>
          </a:p>
          <a:p>
            <a:pPr algn="l">
              <a:lnSpc>
                <a:spcPct val="130000"/>
              </a:lnSpc>
            </a:pPr>
            <a:r>
              <a:rPr lang="tr-TR" sz="1800" dirty="0" smtClean="0"/>
              <a:t>*Finansmana Ulaşım için Danışmanlıklar</a:t>
            </a:r>
          </a:p>
          <a:p>
            <a:pPr algn="l">
              <a:lnSpc>
                <a:spcPct val="130000"/>
              </a:lnSpc>
            </a:pPr>
            <a:r>
              <a:rPr lang="tr-TR" sz="1800" dirty="0" smtClean="0"/>
              <a:t>*Yasal süreçlerle ilgili görüş oluşturma</a:t>
            </a:r>
          </a:p>
          <a:p>
            <a:pPr algn="l"/>
            <a:endParaRPr lang="tr-TR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4225552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pak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9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45153"/>
            <a:ext cx="7772400" cy="62251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Teşekkürler…</a:t>
            </a:r>
            <a:endParaRPr lang="en-US" dirty="0"/>
          </a:p>
        </p:txBody>
      </p:sp>
      <p:pic>
        <p:nvPicPr>
          <p:cNvPr id="7" name="Picture 6" descr="logo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1300" y="1160273"/>
            <a:ext cx="3579876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777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900"/>
            <a:ext cx="9144000" cy="6839712"/>
          </a:xfrm>
          <a:prstGeom prst="rect">
            <a:avLst/>
          </a:prstGeom>
        </p:spPr>
      </p:pic>
      <p:pic>
        <p:nvPicPr>
          <p:cNvPr id="4" name="Picture 3" descr="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100" y="219340"/>
            <a:ext cx="8673084" cy="5943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3387" y="219340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dirty="0" smtClean="0">
                <a:solidFill>
                  <a:srgbClr val="FFFFFF"/>
                </a:solidFill>
              </a:rPr>
              <a:t>Komisyon Üyeleri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323528" y="1156216"/>
            <a:ext cx="8398441" cy="487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BAŞKAN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Cahit AŞKIN –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Ova Elektrik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ÜYELER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Adnan Naci FAYDASIÇOK –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 Çelik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(Başkan </a:t>
            </a: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Yard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Tekin URHAN – </a:t>
            </a: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Kriyojenik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Birol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BOZKURT –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Evren Zincir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(Raportör)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Bahattin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ERTUĞ – </a:t>
            </a: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Uzer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Makina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Hayrettin ÇAYCI – </a:t>
            </a: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Sarkuysan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Oktay DUYMAZ –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Körfez Yem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Hakkı YILDIZ –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Yıldız Entegre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35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900"/>
            <a:ext cx="9144000" cy="6839712"/>
          </a:xfrm>
          <a:prstGeom prst="rect">
            <a:avLst/>
          </a:prstGeom>
        </p:spPr>
      </p:pic>
      <p:pic>
        <p:nvPicPr>
          <p:cNvPr id="4" name="Picture 3" descr="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100" y="219340"/>
            <a:ext cx="8673084" cy="5943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3387" y="219340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dirty="0" smtClean="0">
                <a:solidFill>
                  <a:srgbClr val="FFFFFF"/>
                </a:solidFill>
              </a:rPr>
              <a:t>Toplantılar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323528" y="1156216"/>
            <a:ext cx="8398441" cy="487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Toplantı	</a:t>
            </a:r>
            <a:r>
              <a:rPr lang="tr-TR" sz="2800" smtClean="0">
                <a:solidFill>
                  <a:schemeClr val="accent6">
                    <a:lumMod val="75000"/>
                  </a:schemeClr>
                </a:solidFill>
              </a:rPr>
              <a:t>15 Kasım </a:t>
            </a: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</a:pPr>
            <a:endParaRPr lang="tr-T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tr-T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*Komisyonun Misyon ve Vizyonuna karar verildi.</a:t>
            </a:r>
          </a:p>
          <a:p>
            <a:pPr marL="514350" lvl="0" indent="-514350">
              <a:spcBef>
                <a:spcPct val="20000"/>
              </a:spcBef>
            </a:pPr>
            <a:endParaRPr lang="tr-T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</a:pPr>
            <a:r>
              <a:rPr lang="tr-T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*Türkiye’nin enerji konusundaki mevcut durumu değerlendirildi.</a:t>
            </a:r>
          </a:p>
          <a:p>
            <a:pPr marL="514350" lvl="0" indent="-514350">
              <a:spcBef>
                <a:spcPct val="20000"/>
              </a:spcBef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352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900"/>
            <a:ext cx="9144000" cy="6839712"/>
          </a:xfrm>
          <a:prstGeom prst="rect">
            <a:avLst/>
          </a:prstGeom>
        </p:spPr>
      </p:pic>
      <p:pic>
        <p:nvPicPr>
          <p:cNvPr id="2" name="Picture 1" descr="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100" y="219340"/>
            <a:ext cx="8673084" cy="5943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3387" y="219340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dirty="0" smtClean="0">
                <a:solidFill>
                  <a:srgbClr val="FFFFFF"/>
                </a:solidFill>
              </a:rPr>
              <a:t>Sorunlu Alan - 1: ENERJİ VERİMLİLİĞİ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3386" y="1069145"/>
            <a:ext cx="8164877" cy="45579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 sz="1800" dirty="0" smtClean="0">
                <a:cs typeface="Arial" charset="0"/>
              </a:rPr>
              <a:t>Enerjinin verimli kullanılıp kullanılmadığını gösteren en önemli kriter, </a:t>
            </a:r>
            <a:r>
              <a:rPr lang="tr-TR" altLang="tr-TR" sz="1800" b="1" dirty="0" smtClean="0">
                <a:solidFill>
                  <a:schemeClr val="accent1"/>
                </a:solidFill>
                <a:cs typeface="Arial" charset="0"/>
              </a:rPr>
              <a:t>gayri safi milli hasıla başına tüketilen enerji</a:t>
            </a:r>
            <a:r>
              <a:rPr lang="en-US" altLang="tr-TR" sz="1800" b="1" dirty="0" smtClean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tr-TR" altLang="tr-TR" sz="1800" b="1" dirty="0" smtClean="0">
                <a:solidFill>
                  <a:schemeClr val="accent1"/>
                </a:solidFill>
                <a:cs typeface="Times New Roman" pitchFamily="18" charset="0"/>
              </a:rPr>
              <a:t>miktarı</a:t>
            </a:r>
            <a:r>
              <a:rPr lang="tr-TR" altLang="tr-TR" sz="18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tr-TR" altLang="tr-TR" sz="1800" dirty="0" smtClean="0">
                <a:cs typeface="Times New Roman" pitchFamily="18" charset="0"/>
              </a:rPr>
              <a:t>olarak tarif edilen </a:t>
            </a:r>
            <a:r>
              <a:rPr lang="tr-TR" altLang="tr-TR" sz="1800" u="sng" dirty="0" smtClean="0">
                <a:cs typeface="Times New Roman" pitchFamily="18" charset="0"/>
              </a:rPr>
              <a:t>enerji yoğunluğudur</a:t>
            </a:r>
            <a:r>
              <a:rPr lang="tr-TR" altLang="tr-TR" sz="1800" dirty="0" smtClean="0"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tr-TR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tr-TR" sz="1800" dirty="0" smtClean="0">
                <a:cs typeface="Times New Roman" pitchFamily="18" charset="0"/>
              </a:rPr>
              <a:t>Enerji verimliliğinde Türkiye dünya ortalamasının altında, enerji yoğunluğunda ise üst sıralardadır. Ülkemizde 1 USD katma değer üretebilmek için: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tr-TR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r-TR" sz="1800" dirty="0" smtClean="0">
                <a:cs typeface="Times New Roman" pitchFamily="18" charset="0"/>
              </a:rPr>
              <a:t>  </a:t>
            </a:r>
            <a:r>
              <a:rPr lang="tr-TR" altLang="tr-TR" sz="1800" dirty="0" smtClean="0">
                <a:cs typeface="Times New Roman" pitchFamily="18" charset="0"/>
              </a:rPr>
              <a:t>	</a:t>
            </a:r>
            <a:r>
              <a:rPr lang="en-US" altLang="tr-TR" sz="1800" dirty="0" smtClean="0">
                <a:cs typeface="Times New Roman" pitchFamily="18" charset="0"/>
              </a:rPr>
              <a:t>  - </a:t>
            </a:r>
            <a:r>
              <a:rPr lang="tr-TR" altLang="tr-TR" sz="1800" dirty="0" smtClean="0">
                <a:cs typeface="Times New Roman" pitchFamily="18" charset="0"/>
              </a:rPr>
              <a:t>OECD ülkelerinin </a:t>
            </a:r>
            <a:r>
              <a:rPr lang="tr-TR" altLang="tr-TR" sz="1800" b="1" dirty="0">
                <a:solidFill>
                  <a:schemeClr val="accent1"/>
                </a:solidFill>
                <a:cs typeface="Arial" charset="0"/>
              </a:rPr>
              <a:t>2 katı </a:t>
            </a:r>
            <a:r>
              <a:rPr lang="en-US" altLang="tr-TR" sz="1800" dirty="0" smtClean="0">
                <a:cs typeface="Times New Roman" pitchFamily="18" charset="0"/>
              </a:rPr>
              <a:t>(0.19 </a:t>
            </a:r>
            <a:r>
              <a:rPr lang="en-US" altLang="tr-TR" sz="1800" dirty="0" err="1" smtClean="0">
                <a:cs typeface="Times New Roman" pitchFamily="18" charset="0"/>
              </a:rPr>
              <a:t>vs</a:t>
            </a:r>
            <a:r>
              <a:rPr lang="en-US" altLang="tr-TR" sz="1800" dirty="0" smtClean="0">
                <a:cs typeface="Times New Roman" pitchFamily="18" charset="0"/>
              </a:rPr>
              <a:t> 0.38 TEP/</a:t>
            </a:r>
            <a:r>
              <a:rPr lang="tr-TR" altLang="tr-TR" sz="1800" dirty="0" smtClean="0">
                <a:cs typeface="Times New Roman" pitchFamily="18" charset="0"/>
              </a:rPr>
              <a:t>USD</a:t>
            </a:r>
            <a:r>
              <a:rPr lang="en-US" altLang="tr-TR" sz="1800" dirty="0" smtClean="0"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r-TR" sz="1800" dirty="0" smtClean="0">
                <a:cs typeface="Times New Roman" pitchFamily="18" charset="0"/>
              </a:rPr>
              <a:t>    </a:t>
            </a:r>
            <a:r>
              <a:rPr lang="tr-TR" altLang="tr-TR" sz="1800" dirty="0" smtClean="0">
                <a:cs typeface="Times New Roman" pitchFamily="18" charset="0"/>
              </a:rPr>
              <a:t>	  </a:t>
            </a:r>
            <a:r>
              <a:rPr lang="en-US" altLang="tr-TR" sz="1800" dirty="0" smtClean="0">
                <a:cs typeface="Times New Roman" pitchFamily="18" charset="0"/>
              </a:rPr>
              <a:t>- </a:t>
            </a:r>
            <a:r>
              <a:rPr lang="tr-TR" altLang="tr-TR" sz="1800" dirty="0" smtClean="0">
                <a:cs typeface="Times New Roman" pitchFamily="18" charset="0"/>
              </a:rPr>
              <a:t>Japonya’nın </a:t>
            </a:r>
            <a:r>
              <a:rPr lang="tr-TR" altLang="tr-TR" sz="1800" b="1" dirty="0">
                <a:solidFill>
                  <a:schemeClr val="accent1"/>
                </a:solidFill>
                <a:cs typeface="Arial" charset="0"/>
              </a:rPr>
              <a:t>4 katı </a:t>
            </a:r>
            <a:r>
              <a:rPr lang="tr-TR" altLang="tr-TR" sz="1800" dirty="0" smtClean="0">
                <a:cs typeface="Times New Roman" pitchFamily="18" charset="0"/>
              </a:rPr>
              <a:t>enerji harcamaktadır</a:t>
            </a:r>
            <a:endParaRPr lang="en-US" altLang="tr-TR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tr-TR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tr-TR" sz="1800" dirty="0" smtClean="0">
                <a:cs typeface="Times New Roman" pitchFamily="18" charset="0"/>
              </a:rPr>
              <a:t>Bu da firmaların </a:t>
            </a:r>
            <a:r>
              <a:rPr lang="tr-TR" altLang="tr-TR" sz="1800" b="1" dirty="0">
                <a:solidFill>
                  <a:schemeClr val="accent1"/>
                </a:solidFill>
                <a:cs typeface="Arial" charset="0"/>
              </a:rPr>
              <a:t>kârlılığını ve rekabet edebilirliğini </a:t>
            </a:r>
            <a:r>
              <a:rPr lang="tr-TR" altLang="tr-TR" sz="1800" dirty="0" smtClean="0">
                <a:cs typeface="Times New Roman" pitchFamily="18" charset="0"/>
              </a:rPr>
              <a:t>olumsuz yönde etkilemekte,  ülkenin enerjide dışa bağımlılığını pekiştirmektedir.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tr-TR" sz="1800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en-US" altLang="tr-TR" sz="2400" b="1" dirty="0" err="1" smtClean="0"/>
              <a:t>Artan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>
                <a:cs typeface="Arial" charset="0"/>
              </a:rPr>
              <a:t>enerji</a:t>
            </a:r>
            <a:r>
              <a:rPr lang="en-US" altLang="tr-TR" sz="2400" b="1" dirty="0">
                <a:cs typeface="Arial" charset="0"/>
              </a:rPr>
              <a:t> </a:t>
            </a:r>
            <a:r>
              <a:rPr lang="en-US" altLang="tr-TR" sz="2400" b="1" dirty="0" err="1">
                <a:cs typeface="Arial" charset="0"/>
              </a:rPr>
              <a:t>maliyeti</a:t>
            </a:r>
            <a:r>
              <a:rPr lang="en-US" altLang="tr-TR" sz="2400" b="1" dirty="0" smtClean="0"/>
              <a:t>, </a:t>
            </a:r>
            <a:r>
              <a:rPr lang="en-US" altLang="tr-TR" sz="2400" b="1" dirty="0" err="1" smtClean="0"/>
              <a:t>artan</a:t>
            </a:r>
            <a:r>
              <a:rPr lang="en-US" altLang="tr-TR" sz="2400" b="1" dirty="0" smtClean="0"/>
              <a:t> sera </a:t>
            </a:r>
            <a:r>
              <a:rPr lang="en-US" altLang="tr-TR" sz="2400" b="1" dirty="0" err="1" smtClean="0"/>
              <a:t>gazları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salınımı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ve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enerjide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dışa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bağımlılıkla</a:t>
            </a:r>
            <a:r>
              <a:rPr lang="en-US" altLang="tr-TR" sz="2400" b="1" dirty="0" smtClean="0"/>
              <a:t> en </a:t>
            </a:r>
            <a:r>
              <a:rPr lang="en-US" altLang="tr-TR" sz="2400" b="1" dirty="0" err="1" smtClean="0"/>
              <a:t>etkin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mücadelenin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yolu</a:t>
            </a:r>
            <a:r>
              <a:rPr lang="en-US" altLang="tr-TR" sz="2400" b="1" dirty="0" smtClean="0"/>
              <a:t>, </a:t>
            </a:r>
            <a:r>
              <a:rPr lang="en-US" altLang="tr-TR" sz="2400" b="1" dirty="0" err="1" smtClean="0"/>
              <a:t>enerji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verimliliğinin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arttırılması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ve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enerji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yoğunluğunun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düşürülmesidir</a:t>
            </a:r>
            <a:r>
              <a:rPr lang="en-US" altLang="tr-TR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83013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900"/>
            <a:ext cx="9144000" cy="6839712"/>
          </a:xfrm>
          <a:prstGeom prst="rect">
            <a:avLst/>
          </a:prstGeom>
        </p:spPr>
      </p:pic>
      <p:pic>
        <p:nvPicPr>
          <p:cNvPr id="2" name="Picture 1" descr="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100" y="219340"/>
            <a:ext cx="8673084" cy="5943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3387" y="219340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dirty="0" smtClean="0">
                <a:solidFill>
                  <a:srgbClr val="FFFFFF"/>
                </a:solidFill>
              </a:rPr>
              <a:t>Sorunlu Alan - 1: ENERJİ VERİMLİLİĞİ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6" name="Dikdörtgen 3"/>
          <p:cNvSpPr/>
          <p:nvPr/>
        </p:nvSpPr>
        <p:spPr>
          <a:xfrm>
            <a:off x="3502855" y="1484784"/>
            <a:ext cx="531592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dirty="0" smtClean="0"/>
              <a:t>ABD’de enerji verimliliği </a:t>
            </a:r>
            <a:r>
              <a:rPr lang="tr-TR" dirty="0"/>
              <a:t>tüketicilere 2030 yılına </a:t>
            </a:r>
            <a:r>
              <a:rPr lang="tr-TR" dirty="0" smtClean="0"/>
              <a:t>kadar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r>
              <a:rPr lang="tr-TR" dirty="0" smtClean="0"/>
              <a:t>*$</a:t>
            </a:r>
            <a:r>
              <a:rPr lang="tr-TR" dirty="0"/>
              <a:t>41 milyar tasarruf ettirecek ve </a:t>
            </a:r>
            <a:endParaRPr lang="tr-TR" dirty="0" smtClean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tr-TR" dirty="0" smtClean="0"/>
              <a:t>*380.000 </a:t>
            </a:r>
            <a:r>
              <a:rPr lang="tr-TR" dirty="0"/>
              <a:t>istihdam yaratacaktır</a:t>
            </a:r>
            <a:r>
              <a:rPr lang="tr-TR" dirty="0" smtClean="0"/>
              <a:t>.</a:t>
            </a:r>
          </a:p>
          <a:p>
            <a:pPr lvl="1">
              <a:defRPr/>
            </a:pPr>
            <a:endParaRPr lang="tr-TR" dirty="0"/>
          </a:p>
          <a:p>
            <a:pPr algn="ctr">
              <a:defRPr/>
            </a:pPr>
            <a:r>
              <a:rPr lang="tr-TR" sz="2400" b="1" dirty="0"/>
              <a:t>Enerji verimliliğine yatırılan her </a:t>
            </a:r>
            <a:r>
              <a:rPr lang="tr-TR" sz="2400" b="1" dirty="0" smtClean="0"/>
              <a:t>1 USD</a:t>
            </a:r>
            <a:r>
              <a:rPr lang="en-US" sz="2400" b="1" dirty="0" smtClean="0"/>
              <a:t> </a:t>
            </a:r>
            <a:r>
              <a:rPr lang="tr-TR" sz="2400" b="1" dirty="0" smtClean="0"/>
              <a:t>2,5 USD olarak </a:t>
            </a:r>
            <a:r>
              <a:rPr lang="tr-TR" sz="2400" b="1" dirty="0"/>
              <a:t>geri </a:t>
            </a:r>
            <a:r>
              <a:rPr lang="tr-TR" sz="2400" b="1" dirty="0" smtClean="0"/>
              <a:t>dönmektedir. </a:t>
            </a:r>
            <a:r>
              <a:rPr lang="en-US" sz="2400" b="1" dirty="0" smtClean="0"/>
              <a:t>  </a:t>
            </a:r>
            <a:endParaRPr lang="tr-TR" sz="2400" b="1" dirty="0"/>
          </a:p>
        </p:txBody>
      </p:sp>
      <p:sp>
        <p:nvSpPr>
          <p:cNvPr id="8" name="Dikdörtgen 5"/>
          <p:cNvSpPr/>
          <p:nvPr/>
        </p:nvSpPr>
        <p:spPr>
          <a:xfrm>
            <a:off x="0" y="4614268"/>
            <a:ext cx="8818782" cy="1143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30000"/>
              </a:lnSpc>
            </a:pPr>
            <a:r>
              <a:rPr lang="tr-TR" altLang="tr-TR" dirty="0" smtClean="0"/>
              <a:t>	ABD </a:t>
            </a:r>
            <a:r>
              <a:rPr lang="tr-TR" altLang="tr-TR" dirty="0"/>
              <a:t>bugün enerjiye her yıl</a:t>
            </a:r>
            <a:r>
              <a:rPr lang="en-US" altLang="tr-TR" dirty="0"/>
              <a:t> </a:t>
            </a:r>
            <a:r>
              <a:rPr lang="tr-TR" altLang="tr-TR" dirty="0"/>
              <a:t>yaklaşık </a:t>
            </a:r>
            <a:r>
              <a:rPr lang="en-US" altLang="tr-TR" dirty="0"/>
              <a:t>$700 </a:t>
            </a:r>
            <a:r>
              <a:rPr lang="en-US" altLang="tr-TR" dirty="0" err="1"/>
              <a:t>milyar</a:t>
            </a:r>
            <a:r>
              <a:rPr lang="tr-TR" altLang="tr-TR" dirty="0"/>
              <a:t> daha az </a:t>
            </a:r>
            <a:r>
              <a:rPr lang="tr-TR" altLang="tr-TR" dirty="0" smtClean="0"/>
              <a:t>harcamaktadır </a:t>
            </a:r>
            <a:r>
              <a:rPr lang="tr-TR" altLang="tr-TR" dirty="0"/>
              <a:t>ve bunu </a:t>
            </a:r>
            <a:r>
              <a:rPr lang="tr-TR" altLang="tr-TR" dirty="0" smtClean="0"/>
              <a:t>büyük ölçüde </a:t>
            </a:r>
            <a:r>
              <a:rPr lang="tr-TR" altLang="tr-TR" dirty="0"/>
              <a:t>1970’li yıllarda ciddiyetle başlayıp uyguladığı ısı yalıtımı gibi tasarruf tedbirlerine borçludur.</a:t>
            </a:r>
            <a:endParaRPr lang="en-US" altLang="tr-TR" dirty="0"/>
          </a:p>
        </p:txBody>
      </p:sp>
      <p:pic>
        <p:nvPicPr>
          <p:cNvPr id="10" name="Picture 4" descr="EnergyEfficienc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1561280"/>
            <a:ext cx="3002821" cy="261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301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900"/>
            <a:ext cx="9144000" cy="6839712"/>
          </a:xfrm>
          <a:prstGeom prst="rect">
            <a:avLst/>
          </a:prstGeom>
        </p:spPr>
      </p:pic>
      <p:pic>
        <p:nvPicPr>
          <p:cNvPr id="2" name="Picture 1" descr="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100" y="219340"/>
            <a:ext cx="8673084" cy="5943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3387" y="219340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dirty="0" smtClean="0">
                <a:solidFill>
                  <a:srgbClr val="FFFFFF"/>
                </a:solidFill>
              </a:rPr>
              <a:t>Sorunlu Alan - 1: ENERJİ VERİMLİLİĞİ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1" name="Rectangle 1027"/>
          <p:cNvSpPr txBox="1">
            <a:spLocks noChangeArrowheads="1"/>
          </p:cNvSpPr>
          <p:nvPr/>
        </p:nvSpPr>
        <p:spPr>
          <a:xfrm>
            <a:off x="500034" y="1797616"/>
            <a:ext cx="7815212" cy="3660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tr-TR" alt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Sıcak ve soğuk yüzeylerin yalıtımı</a:t>
            </a:r>
          </a:p>
          <a:p>
            <a:pPr marL="514350" marR="0" lvl="0" indent="-5143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tr-TR" alt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Fırınlarda yakıt-hava karışım oranının ayarlanması</a:t>
            </a:r>
          </a:p>
          <a:p>
            <a:pPr marL="514350" marR="0" lvl="0" indent="-5143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tr-TR" alt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Programlanabilir termostatların takılması</a:t>
            </a:r>
          </a:p>
          <a:p>
            <a:pPr marL="514350" marR="0" lvl="0" indent="-5143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tr-TR" alt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Enerji verimliliği yüksek aydınlatma</a:t>
            </a:r>
          </a:p>
          <a:p>
            <a:pPr marL="514350" marR="0" lvl="0" indent="-5143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tr-TR" alt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Hareket sensorlarının takılması</a:t>
            </a:r>
          </a:p>
          <a:p>
            <a:pPr marL="514350" marR="0" lvl="0" indent="-5143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tr-TR" alt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Camlarda yansıtıcı film kullanılması</a:t>
            </a:r>
          </a:p>
          <a:p>
            <a:pPr marL="514350" marR="0" lvl="0" indent="-5143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tr-TR" alt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Güç faktörünün geliştirilmesi</a:t>
            </a:r>
          </a:p>
          <a:p>
            <a:pPr marL="514350" marR="0" lvl="0" indent="-5143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tr-TR" alt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Yüksek verimli motorlar kullanılması</a:t>
            </a:r>
          </a:p>
          <a:p>
            <a:pPr marL="514350" marR="0" lvl="0" indent="-5143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tr-TR" alt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Pompa ve fanlara değişken hızlı sürücüler takılması</a:t>
            </a:r>
            <a:r>
              <a:rPr kumimoji="0" lang="en-US" alt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(VSD)</a:t>
            </a:r>
            <a:endParaRPr kumimoji="0" lang="tr-TR" altLang="tr-TR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tr-TR" alt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Basınçlı hava maliyetinin azaltılması</a:t>
            </a:r>
          </a:p>
          <a:p>
            <a:pPr marL="914400" marR="0" lvl="2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tr-TR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3387" y="967041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b="1" dirty="0" smtClean="0"/>
              <a:t>Sanayide Enerji Verimliliği Uygulamaları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xmlns="" val="128301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900"/>
            <a:ext cx="9144000" cy="6839712"/>
          </a:xfrm>
          <a:prstGeom prst="rect">
            <a:avLst/>
          </a:prstGeom>
        </p:spPr>
      </p:pic>
      <p:pic>
        <p:nvPicPr>
          <p:cNvPr id="2" name="Picture 1" descr="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100" y="219340"/>
            <a:ext cx="8673084" cy="5943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3387" y="219340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dirty="0" smtClean="0">
                <a:solidFill>
                  <a:srgbClr val="FFFFFF"/>
                </a:solidFill>
              </a:rPr>
              <a:t>Sorunlu Alan - 1: ENERJİ VERİMLİLİĞİ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" name="Dikdörtgen 2"/>
          <p:cNvSpPr/>
          <p:nvPr/>
        </p:nvSpPr>
        <p:spPr>
          <a:xfrm>
            <a:off x="611560" y="1859340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altLang="tr-TR" smtClean="0"/>
              <a:t>Enerji Bakanlığı’nın birinci önceliği enerji verimliliği uygulamalarını tüm ülkeye yaymak olmalıdır.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tr-TR" altLang="tr-TR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altLang="tr-TR" smtClean="0"/>
              <a:t>Enerji verimliliği bir yaşam tarzı halini alıncıya kadar bir seferberlik havası ve heyecanı içinde devam etmelidir.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tr-TR" altLang="tr-TR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altLang="tr-TR" smtClean="0"/>
              <a:t>Sanayi kuruluşları bilinçlendirilmeli, desteklenmeli ve teşvik edilmelidir.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tr-TR" altLang="tr-TR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altLang="tr-TR" smtClean="0"/>
              <a:t>Program savunma bütçesi önceliğinde fonlanmalıdır. </a:t>
            </a:r>
            <a:endParaRPr lang="tr-TR" altLang="tr-TR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3387" y="967041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b="1" dirty="0" smtClean="0"/>
              <a:t>Makro Öneriler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xmlns="" val="1283013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900"/>
            <a:ext cx="9144000" cy="6839712"/>
          </a:xfrm>
          <a:prstGeom prst="rect">
            <a:avLst/>
          </a:prstGeom>
        </p:spPr>
      </p:pic>
      <p:pic>
        <p:nvPicPr>
          <p:cNvPr id="2" name="Picture 1" descr="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100" y="219340"/>
            <a:ext cx="8673084" cy="5943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3387" y="219340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dirty="0" smtClean="0">
                <a:solidFill>
                  <a:srgbClr val="FFFFFF"/>
                </a:solidFill>
              </a:rPr>
              <a:t>Sorunlu Alan - 1: ENERJİ VERİMLİLİĞİ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3387" y="967041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b="1" u="sng" dirty="0" smtClean="0"/>
              <a:t>Kısa Vadede Yapılacaklar</a:t>
            </a:r>
            <a:endParaRPr lang="en-US" sz="1800" b="1" u="sng" dirty="0"/>
          </a:p>
        </p:txBody>
      </p:sp>
      <p:sp>
        <p:nvSpPr>
          <p:cNvPr id="7" name="Dikdörtgen 8"/>
          <p:cNvSpPr/>
          <p:nvPr/>
        </p:nvSpPr>
        <p:spPr>
          <a:xfrm>
            <a:off x="453387" y="1469815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Enerjisi satın alma yolları konusunda bilgi düzeyimizi arttırmalıyız.</a:t>
            </a:r>
          </a:p>
          <a:p>
            <a:pPr>
              <a:defRPr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Sanayi kuruluşları için ‘satın alma </a:t>
            </a:r>
            <a:r>
              <a:rPr lang="tr-TR" dirty="0" err="1" smtClean="0"/>
              <a:t>danışmanlığı’na</a:t>
            </a:r>
            <a:r>
              <a:rPr lang="tr-TR" dirty="0" smtClean="0"/>
              <a:t> başvurmalıyız.</a:t>
            </a:r>
          </a:p>
          <a:p>
            <a:pPr marL="285750" indent="-285750">
              <a:defRPr/>
            </a:pPr>
            <a:endParaRPr lang="tr-TR" dirty="0"/>
          </a:p>
          <a:p>
            <a:pPr marL="285750" indent="-285750" algn="ctr">
              <a:defRPr/>
            </a:pPr>
            <a:r>
              <a:rPr lang="tr-TR" sz="2000" b="1" dirty="0" smtClean="0"/>
              <a:t>Böylece, herhangi bir yatırım yapmadan sadece piyasadaki enstrümanları kullanarak enerji giderlerimizi belirgin şekilde düşürebiliriz.</a:t>
            </a:r>
            <a:endParaRPr lang="tr-TR" sz="20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1039" y="3398457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b="1" u="sng" dirty="0" smtClean="0"/>
              <a:t>Orta – Uzun Vadede Yapılacaklar</a:t>
            </a:r>
            <a:endParaRPr lang="en-US" sz="1800" b="1" u="sng" dirty="0"/>
          </a:p>
        </p:txBody>
      </p:sp>
      <p:sp>
        <p:nvSpPr>
          <p:cNvPr id="13" name="Dikdörtgen 8"/>
          <p:cNvSpPr/>
          <p:nvPr/>
        </p:nvSpPr>
        <p:spPr>
          <a:xfrm>
            <a:off x="456812" y="3941404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Sanayicilerin enerji verimliliği için teknik ve ekonomik modeller hazırlamalıyız. Bu modelin uygulanabilmesi için kamu kurum ve kuruluşları ile sivil toplum örgütleriyle işbirliğine gitmeliyiz.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Lobi çalışmaları yürütmeliyiz.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tr-TR" dirty="0"/>
          </a:p>
          <a:p>
            <a:pPr marL="285750" indent="-285750" algn="ctr">
              <a:defRPr/>
            </a:pPr>
            <a:r>
              <a:rPr lang="tr-TR" sz="2000" b="1" dirty="0" smtClean="0"/>
              <a:t>Böylece, işletmelerimizin enerji giderleri ve maliyetleri düşecek, çevreye duyarlı ve ülkemiz için katma değer yaratan bir enerji tüketim rejimi oluşturulacaktır.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xmlns="" val="1283013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288"/>
            <a:ext cx="9144000" cy="6839712"/>
          </a:xfrm>
          <a:prstGeom prst="rect">
            <a:avLst/>
          </a:prstGeom>
        </p:spPr>
      </p:pic>
      <p:pic>
        <p:nvPicPr>
          <p:cNvPr id="6" name="Picture 5" descr="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500" y="210847"/>
            <a:ext cx="8673084" cy="5943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3386" y="219340"/>
            <a:ext cx="8473197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dirty="0" smtClean="0">
                <a:solidFill>
                  <a:srgbClr val="FFFFFF"/>
                </a:solidFill>
              </a:rPr>
              <a:t>Sorunlu Alan – 2: DEVLET DESTEKLERİNE ULAŞIM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3387" y="967041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b="1" dirty="0" smtClean="0"/>
              <a:t>Elektrik İşleri Etüt İdaresi Destekleri </a:t>
            </a:r>
            <a:endParaRPr lang="en-US" sz="18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3387" y="1317636"/>
            <a:ext cx="8203998" cy="665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dirty="0" smtClean="0"/>
              <a:t>*Verimlilik Artırıcı Projelerin Desteklenmesi (hibe)</a:t>
            </a:r>
          </a:p>
          <a:p>
            <a:pPr algn="l"/>
            <a:r>
              <a:rPr lang="tr-TR" sz="1800" dirty="0" smtClean="0"/>
              <a:t>*Gönüllü Anlaşmaların Desteklenmesi (hibe)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1039" y="2076065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b="1" dirty="0" smtClean="0"/>
              <a:t>KOSGEB Destekleri </a:t>
            </a:r>
            <a:endParaRPr lang="en-US" sz="18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1039" y="2497001"/>
            <a:ext cx="8203998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dirty="0" smtClean="0"/>
              <a:t>*Enerji Verimliliği Desteği (hibe)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62759" y="3030341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b="1" dirty="0" smtClean="0"/>
              <a:t>Türkiye Teknoloji Geliştirme Vakfı (TTGV) Destekleri </a:t>
            </a:r>
            <a:endParaRPr lang="en-US" sz="1800" b="1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2759" y="3578993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b="1" dirty="0" smtClean="0"/>
              <a:t>Türkiye Sürdürülebilir Enerji Finansman Programı (TURSEFF) Destekleri </a:t>
            </a:r>
            <a:endParaRPr lang="en-US" sz="1800" b="1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62759" y="4071373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b="1" dirty="0" smtClean="0"/>
              <a:t>Türkiye Kalkınma Bankası Destekleri </a:t>
            </a:r>
            <a:endParaRPr lang="en-US" sz="1800" b="1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1039" y="4382112"/>
            <a:ext cx="8203998" cy="665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dirty="0" smtClean="0"/>
              <a:t>*Dünya Bankası Yenilebilir Enerji ve Enerji Verimliliği Kredisi (kredi)</a:t>
            </a:r>
          </a:p>
          <a:p>
            <a:pPr algn="l"/>
            <a:r>
              <a:rPr lang="tr-TR" sz="1800" dirty="0" smtClean="0"/>
              <a:t>*Avrupa Yatırım Bankası Enerji ve Çevre II Kredisi (hibe)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0411" y="5152261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b="1" dirty="0" smtClean="0"/>
              <a:t>Türkiye Sınai Kalkınma Bankası Destekleri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xmlns="" val="4225552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491</Words>
  <Application>Microsoft Office PowerPoint</Application>
  <PresentationFormat>Ekran Gösterisi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Theme</vt:lpstr>
      <vt:lpstr>Enerji Komisyonu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Teşekkürler…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 Başlık</dc:title>
  <dc:creator>Kutay Güven</dc:creator>
  <cp:lastModifiedBy>dila denizhan cengiz</cp:lastModifiedBy>
  <cp:revision>18</cp:revision>
  <dcterms:created xsi:type="dcterms:W3CDTF">2013-12-28T09:55:20Z</dcterms:created>
  <dcterms:modified xsi:type="dcterms:W3CDTF">2014-11-21T13:39:09Z</dcterms:modified>
</cp:coreProperties>
</file>