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1" r:id="rId4"/>
    <p:sldId id="257" r:id="rId5"/>
    <p:sldId id="259" r:id="rId6"/>
    <p:sldId id="260" r:id="rId7"/>
  </p:sldIdLst>
  <p:sldSz cx="9144000" cy="6858000" type="screen4x3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15620"/>
    <p:restoredTop sz="94660"/>
  </p:normalViewPr>
  <p:slideViewPr>
    <p:cSldViewPr snapToGrid="0" snapToObjects="1">
      <p:cViewPr>
        <p:scale>
          <a:sx n="84" d="100"/>
          <a:sy n="84" d="100"/>
        </p:scale>
        <p:origin x="-474" y="-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36D3-8E01-D24E-B814-FAA47EE068F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CFEF-9304-3448-B15A-CDB6B7F3D6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4787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36D3-8E01-D24E-B814-FAA47EE068F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CFEF-9304-3448-B15A-CDB6B7F3D6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8068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36D3-8E01-D24E-B814-FAA47EE068F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CFEF-9304-3448-B15A-CDB6B7F3D6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254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36D3-8E01-D24E-B814-FAA47EE068F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CFEF-9304-3448-B15A-CDB6B7F3D6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7484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36D3-8E01-D24E-B814-FAA47EE068F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CFEF-9304-3448-B15A-CDB6B7F3D6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188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36D3-8E01-D24E-B814-FAA47EE068F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CFEF-9304-3448-B15A-CDB6B7F3D6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2794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36D3-8E01-D24E-B814-FAA47EE068F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CFEF-9304-3448-B15A-CDB6B7F3D6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362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36D3-8E01-D24E-B814-FAA47EE068F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CFEF-9304-3448-B15A-CDB6B7F3D6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306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36D3-8E01-D24E-B814-FAA47EE068F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CFEF-9304-3448-B15A-CDB6B7F3D6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4946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36D3-8E01-D24E-B814-FAA47EE068F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CFEF-9304-3448-B15A-CDB6B7F3D6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983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36D3-8E01-D24E-B814-FAA47EE068F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CFEF-9304-3448-B15A-CDB6B7F3D6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2356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F36D3-8E01-D24E-B814-FAA47EE068F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ACFEF-9304-3448-B15A-CDB6B7F3D6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810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apak_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397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45153"/>
            <a:ext cx="7772400" cy="622511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KOBİ Komisyonu</a:t>
            </a:r>
            <a:endParaRPr lang="en-US" dirty="0"/>
          </a:p>
        </p:txBody>
      </p:sp>
      <p:pic>
        <p:nvPicPr>
          <p:cNvPr id="7" name="Picture 6" descr="logo.ps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300" y="1160273"/>
            <a:ext cx="3579876" cy="173736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85800" y="4076824"/>
            <a:ext cx="7772400" cy="622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000" dirty="0" smtClean="0"/>
              <a:t>Abant Müşterek Meslek Komitesi Toplantısı</a:t>
            </a:r>
          </a:p>
          <a:p>
            <a:r>
              <a:rPr lang="tr-TR" sz="2000" dirty="0" smtClean="0"/>
              <a:t>22 Kasım 2014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1697779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5" descr="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4000" y="211138"/>
            <a:ext cx="8672513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itle 1"/>
          <p:cNvSpPr txBox="1">
            <a:spLocks/>
          </p:cNvSpPr>
          <p:nvPr/>
        </p:nvSpPr>
        <p:spPr bwMode="auto">
          <a:xfrm>
            <a:off x="454025" y="211138"/>
            <a:ext cx="820261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tr-TR" sz="2800">
                <a:solidFill>
                  <a:srgbClr val="FFFFFF"/>
                </a:solidFill>
                <a:latin typeface="Calibri" pitchFamily="34" charset="0"/>
              </a:rPr>
              <a:t>Komisyon Üyeleri</a:t>
            </a:r>
            <a:endParaRPr lang="en-US" sz="2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101" name="Title 1"/>
          <p:cNvSpPr txBox="1">
            <a:spLocks/>
          </p:cNvSpPr>
          <p:nvPr/>
        </p:nvSpPr>
        <p:spPr bwMode="auto">
          <a:xfrm>
            <a:off x="573088" y="1911350"/>
            <a:ext cx="8202612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endParaRPr lang="tr-TR">
              <a:latin typeface="Calibri" pitchFamily="34" charset="0"/>
            </a:endParaRPr>
          </a:p>
          <a:p>
            <a:pPr algn="just"/>
            <a:endParaRPr lang="tr-TR">
              <a:latin typeface="Calibri" pitchFamily="34" charset="0"/>
            </a:endParaRPr>
          </a:p>
          <a:p>
            <a:pPr algn="just"/>
            <a:endParaRPr lang="tr-TR">
              <a:latin typeface="Calibri" pitchFamily="34" charset="0"/>
            </a:endParaRPr>
          </a:p>
        </p:txBody>
      </p:sp>
      <p:sp>
        <p:nvSpPr>
          <p:cNvPr id="4102" name="2 İçerik Yer Tutucusu"/>
          <p:cNvSpPr txBox="1">
            <a:spLocks/>
          </p:cNvSpPr>
          <p:nvPr/>
        </p:nvSpPr>
        <p:spPr bwMode="auto">
          <a:xfrm>
            <a:off x="254000" y="1463675"/>
            <a:ext cx="8229600" cy="322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buFont typeface="Wingdings" pitchFamily="2" charset="2"/>
              <a:buChar char="Ø"/>
            </a:pPr>
            <a:endParaRPr lang="tr-TR">
              <a:latin typeface="Calibri" pitchFamily="34" charset="0"/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 bwMode="auto">
          <a:xfrm>
            <a:off x="457200" y="1427163"/>
            <a:ext cx="8229600" cy="424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tr-TR" b="1" dirty="0">
                <a:latin typeface="+mj-lt"/>
                <a:cs typeface="+mn-cs"/>
              </a:rPr>
              <a:t>BAŞKAN</a:t>
            </a: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tr-TR" dirty="0" smtClean="0">
                <a:latin typeface="+mj-lt"/>
              </a:rPr>
              <a:t>Sedat AÇILDI</a:t>
            </a:r>
            <a:r>
              <a:rPr lang="tr-TR" dirty="0" smtClean="0">
                <a:latin typeface="+mj-lt"/>
                <a:cs typeface="+mn-cs"/>
              </a:rPr>
              <a:t> </a:t>
            </a:r>
            <a:r>
              <a:rPr lang="tr-TR" dirty="0">
                <a:latin typeface="+mj-lt"/>
                <a:cs typeface="+mn-cs"/>
              </a:rPr>
              <a:t>/ </a:t>
            </a:r>
            <a:r>
              <a:rPr lang="tr-TR" dirty="0" err="1" smtClean="0">
                <a:latin typeface="+mj-lt"/>
                <a:cs typeface="+mn-cs"/>
              </a:rPr>
              <a:t>Çemsan</a:t>
            </a:r>
            <a:r>
              <a:rPr lang="tr-TR" dirty="0" smtClean="0">
                <a:latin typeface="+mj-lt"/>
                <a:cs typeface="+mn-cs"/>
              </a:rPr>
              <a:t> Çelik Konstrüksiyon Makine İmalat A.Ş.</a:t>
            </a:r>
            <a:endParaRPr lang="tr-TR" dirty="0">
              <a:latin typeface="+mj-lt"/>
              <a:cs typeface="+mn-cs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tr-TR" dirty="0">
              <a:latin typeface="+mj-lt"/>
              <a:cs typeface="+mn-cs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tr-TR" b="1" dirty="0">
                <a:latin typeface="+mj-lt"/>
                <a:cs typeface="+mn-cs"/>
              </a:rPr>
              <a:t>ÜYELER</a:t>
            </a: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tr-TR" dirty="0" smtClean="0">
                <a:latin typeface="+mj-lt"/>
              </a:rPr>
              <a:t>Metin AKTÜRK </a:t>
            </a:r>
            <a:r>
              <a:rPr lang="tr-TR" dirty="0" smtClean="0">
                <a:latin typeface="+mj-lt"/>
                <a:cs typeface="+mn-cs"/>
              </a:rPr>
              <a:t>/ Form Makine San. </a:t>
            </a:r>
            <a:r>
              <a:rPr lang="tr-TR" dirty="0" smtClean="0">
                <a:latin typeface="+mj-lt"/>
              </a:rPr>
              <a:t>v</a:t>
            </a:r>
            <a:r>
              <a:rPr lang="tr-TR" dirty="0" smtClean="0">
                <a:latin typeface="+mj-lt"/>
                <a:cs typeface="+mn-cs"/>
              </a:rPr>
              <a:t>e Tic. A.Ş.</a:t>
            </a:r>
            <a:endParaRPr lang="tr-TR" dirty="0">
              <a:latin typeface="+mj-lt"/>
              <a:cs typeface="+mn-cs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tr-TR" dirty="0" smtClean="0">
                <a:latin typeface="+mj-lt"/>
              </a:rPr>
              <a:t>H. </a:t>
            </a:r>
            <a:r>
              <a:rPr lang="tr-TR" dirty="0" err="1" smtClean="0">
                <a:latin typeface="+mj-lt"/>
              </a:rPr>
              <a:t>Sacit</a:t>
            </a:r>
            <a:r>
              <a:rPr lang="tr-TR" dirty="0" smtClean="0">
                <a:latin typeface="+mj-lt"/>
              </a:rPr>
              <a:t> ERTUĞ</a:t>
            </a:r>
            <a:r>
              <a:rPr lang="tr-TR" dirty="0" smtClean="0">
                <a:latin typeface="+mj-lt"/>
                <a:cs typeface="+mn-cs"/>
              </a:rPr>
              <a:t> / </a:t>
            </a:r>
            <a:r>
              <a:rPr lang="tr-TR" dirty="0" err="1" smtClean="0">
                <a:latin typeface="+mj-lt"/>
                <a:cs typeface="+mn-cs"/>
              </a:rPr>
              <a:t>Ertuğ</a:t>
            </a:r>
            <a:r>
              <a:rPr lang="tr-TR" dirty="0" smtClean="0">
                <a:latin typeface="+mj-lt"/>
                <a:cs typeface="+mn-cs"/>
              </a:rPr>
              <a:t> Reklam San ve Tic. A.Ş.</a:t>
            </a:r>
            <a:endParaRPr lang="tr-TR" dirty="0">
              <a:latin typeface="+mj-lt"/>
              <a:cs typeface="+mn-cs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tr-TR" dirty="0" smtClean="0">
                <a:latin typeface="+mj-lt"/>
                <a:cs typeface="+mn-cs"/>
              </a:rPr>
              <a:t>Oktay KABASAKAL </a:t>
            </a:r>
            <a:r>
              <a:rPr lang="tr-TR" dirty="0">
                <a:latin typeface="+mj-lt"/>
                <a:cs typeface="+mn-cs"/>
              </a:rPr>
              <a:t>/ </a:t>
            </a:r>
            <a:r>
              <a:rPr lang="tr-TR" dirty="0" smtClean="0">
                <a:latin typeface="+mj-lt"/>
                <a:cs typeface="+mn-cs"/>
              </a:rPr>
              <a:t>Apel Orman Ürünleri Paz. San. Ve Tic. </a:t>
            </a:r>
            <a:r>
              <a:rPr lang="tr-TR" dirty="0" smtClean="0">
                <a:latin typeface="+mj-lt"/>
              </a:rPr>
              <a:t>Ltd. Şti</a:t>
            </a:r>
            <a:r>
              <a:rPr lang="tr-TR" dirty="0" smtClean="0">
                <a:latin typeface="+mj-lt"/>
                <a:cs typeface="+mn-cs"/>
              </a:rPr>
              <a:t>.</a:t>
            </a:r>
            <a:endParaRPr lang="tr-TR" dirty="0">
              <a:latin typeface="+mj-lt"/>
              <a:cs typeface="+mn-cs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tr-TR" dirty="0" smtClean="0">
                <a:latin typeface="+mj-lt"/>
              </a:rPr>
              <a:t>Tekin URHAN </a:t>
            </a:r>
            <a:r>
              <a:rPr lang="tr-TR" dirty="0" smtClean="0">
                <a:latin typeface="+mj-lt"/>
                <a:cs typeface="+mn-cs"/>
              </a:rPr>
              <a:t>/ </a:t>
            </a:r>
            <a:r>
              <a:rPr lang="tr-TR" dirty="0" err="1" smtClean="0">
                <a:latin typeface="+mj-lt"/>
                <a:cs typeface="+mn-cs"/>
              </a:rPr>
              <a:t>Kriyojenik</a:t>
            </a:r>
            <a:r>
              <a:rPr lang="tr-TR" dirty="0" smtClean="0">
                <a:latin typeface="+mj-lt"/>
                <a:cs typeface="+mn-cs"/>
              </a:rPr>
              <a:t> Basınçlı Kaplar Endüstriyel Tesisler Oto. </a:t>
            </a:r>
            <a:r>
              <a:rPr lang="tr-TR" dirty="0" err="1" smtClean="0">
                <a:latin typeface="+mj-lt"/>
                <a:cs typeface="+mn-cs"/>
              </a:rPr>
              <a:t>Sist</a:t>
            </a:r>
            <a:r>
              <a:rPr lang="tr-TR" dirty="0" smtClean="0">
                <a:latin typeface="+mj-lt"/>
                <a:cs typeface="+mn-cs"/>
              </a:rPr>
              <a:t>.</a:t>
            </a:r>
            <a:endParaRPr lang="tr-TR" dirty="0">
              <a:latin typeface="+mj-lt"/>
              <a:cs typeface="+mn-cs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tr-TR" dirty="0" smtClean="0">
                <a:latin typeface="+mj-lt"/>
              </a:rPr>
              <a:t>Orhan SARISÜLEYMAN </a:t>
            </a:r>
            <a:r>
              <a:rPr lang="tr-TR" dirty="0" smtClean="0">
                <a:latin typeface="+mj-lt"/>
                <a:cs typeface="+mn-cs"/>
              </a:rPr>
              <a:t>/ Sar Cam San. Turizm </a:t>
            </a:r>
            <a:r>
              <a:rPr lang="tr-TR" dirty="0" err="1" smtClean="0">
                <a:latin typeface="+mj-lt"/>
                <a:cs typeface="+mn-cs"/>
              </a:rPr>
              <a:t>İnş</a:t>
            </a:r>
            <a:r>
              <a:rPr lang="tr-TR" dirty="0" smtClean="0">
                <a:latin typeface="+mj-lt"/>
                <a:cs typeface="+mn-cs"/>
              </a:rPr>
              <a:t>. </a:t>
            </a:r>
            <a:r>
              <a:rPr lang="tr-TR" dirty="0" err="1" smtClean="0">
                <a:latin typeface="+mj-lt"/>
                <a:cs typeface="+mn-cs"/>
              </a:rPr>
              <a:t>Taah</a:t>
            </a:r>
            <a:r>
              <a:rPr lang="tr-TR" dirty="0" smtClean="0">
                <a:latin typeface="+mj-lt"/>
                <a:cs typeface="+mn-cs"/>
              </a:rPr>
              <a:t>. Ve Tic. Ltd. Şti.</a:t>
            </a:r>
            <a:endParaRPr lang="tr-TR" dirty="0">
              <a:latin typeface="+mj-lt"/>
              <a:cs typeface="+mn-cs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tr-TR" dirty="0" smtClean="0">
                <a:latin typeface="+mj-lt"/>
                <a:cs typeface="+mn-cs"/>
              </a:rPr>
              <a:t>Muzaffer DİKEÇ /</a:t>
            </a:r>
            <a:r>
              <a:rPr lang="tr-TR" dirty="0" err="1" smtClean="0">
                <a:latin typeface="+mj-lt"/>
                <a:cs typeface="+mn-cs"/>
              </a:rPr>
              <a:t>Vanasan</a:t>
            </a:r>
            <a:r>
              <a:rPr lang="tr-TR" dirty="0" smtClean="0">
                <a:latin typeface="+mj-lt"/>
                <a:cs typeface="+mn-cs"/>
              </a:rPr>
              <a:t> Vana, </a:t>
            </a:r>
            <a:r>
              <a:rPr lang="tr-TR" dirty="0" err="1" smtClean="0">
                <a:latin typeface="+mj-lt"/>
                <a:cs typeface="+mn-cs"/>
              </a:rPr>
              <a:t>Fittings</a:t>
            </a:r>
            <a:r>
              <a:rPr lang="tr-TR" dirty="0" smtClean="0">
                <a:latin typeface="+mj-lt"/>
                <a:cs typeface="+mn-cs"/>
              </a:rPr>
              <a:t> ve Dövme San ve Tic A.Ş.</a:t>
            </a:r>
            <a:endParaRPr lang="tr-TR" dirty="0">
              <a:latin typeface="+mj-lt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5" descr="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4000" y="211138"/>
            <a:ext cx="8672513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1"/>
          <p:cNvSpPr txBox="1">
            <a:spLocks/>
          </p:cNvSpPr>
          <p:nvPr/>
        </p:nvSpPr>
        <p:spPr bwMode="auto">
          <a:xfrm>
            <a:off x="454025" y="211138"/>
            <a:ext cx="820261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tr-TR" altLang="tr-TR" sz="3200">
                <a:solidFill>
                  <a:srgbClr val="FFFFFF"/>
                </a:solidFill>
                <a:latin typeface="Calibri" pitchFamily="34" charset="0"/>
              </a:rPr>
              <a:t>Toplantılarımız</a:t>
            </a:r>
            <a:endParaRPr lang="en-US" altLang="tr-TR" sz="32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196" name="TextBox 1"/>
          <p:cNvSpPr txBox="1">
            <a:spLocks noChangeArrowheads="1"/>
          </p:cNvSpPr>
          <p:nvPr/>
        </p:nvSpPr>
        <p:spPr bwMode="auto">
          <a:xfrm>
            <a:off x="254000" y="1252538"/>
            <a:ext cx="820761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tr-TR" dirty="0" smtClean="0"/>
              <a:t>I</a:t>
            </a:r>
            <a:r>
              <a:rPr lang="tr-TR" dirty="0"/>
              <a:t>. Toplantı		</a:t>
            </a:r>
            <a:r>
              <a:rPr lang="tr-TR" dirty="0" smtClean="0"/>
              <a:t>31 Temmuz </a:t>
            </a:r>
            <a:r>
              <a:rPr lang="tr-TR" dirty="0" smtClean="0"/>
              <a:t>2013</a:t>
            </a:r>
            <a:endParaRPr lang="tr-TR" dirty="0"/>
          </a:p>
          <a:p>
            <a:pPr eaLnBrk="1" hangingPunct="1"/>
            <a:r>
              <a:rPr lang="tr-TR" dirty="0"/>
              <a:t>II. </a:t>
            </a:r>
            <a:r>
              <a:rPr lang="tr-TR" dirty="0" smtClean="0"/>
              <a:t>Toplantı</a:t>
            </a:r>
            <a:r>
              <a:rPr lang="tr-TR" dirty="0"/>
              <a:t>	</a:t>
            </a:r>
            <a:r>
              <a:rPr lang="tr-TR" dirty="0" smtClean="0"/>
              <a:t>11 Eylül</a:t>
            </a:r>
            <a:r>
              <a:rPr lang="tr-TR" dirty="0" smtClean="0"/>
              <a:t> 2013</a:t>
            </a:r>
          </a:p>
          <a:p>
            <a:pPr eaLnBrk="1" hangingPunct="1"/>
            <a:r>
              <a:rPr lang="tr-TR" dirty="0" smtClean="0"/>
              <a:t>III. Toplantı	13 Kasım 2013</a:t>
            </a:r>
          </a:p>
          <a:p>
            <a:pPr eaLnBrk="1" hangingPunct="1"/>
            <a:r>
              <a:rPr lang="tr-TR" dirty="0" smtClean="0"/>
              <a:t>IV. Toplantı	11 Aralık 2013</a:t>
            </a:r>
          </a:p>
          <a:p>
            <a:pPr eaLnBrk="1" hangingPunct="1"/>
            <a:r>
              <a:rPr lang="tr-TR" dirty="0" smtClean="0"/>
              <a:t>V. Toplantı	14 Ocak 2014</a:t>
            </a:r>
            <a:endParaRPr lang="tr-TR" dirty="0"/>
          </a:p>
          <a:p>
            <a:pPr eaLnBrk="1" hangingPunct="1"/>
            <a:endParaRPr lang="tr-TR" dirty="0"/>
          </a:p>
          <a:p>
            <a:pPr eaLnBrk="1" hangingPunct="1"/>
            <a:endParaRPr lang="tr-TR" dirty="0"/>
          </a:p>
          <a:p>
            <a:pPr eaLnBrk="1" hangingPunct="1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39712"/>
          </a:xfrm>
          <a:prstGeom prst="rect">
            <a:avLst/>
          </a:prstGeom>
        </p:spPr>
      </p:pic>
      <p:pic>
        <p:nvPicPr>
          <p:cNvPr id="6" name="Picture 5" descr="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500" y="210847"/>
            <a:ext cx="8673084" cy="59436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53387" y="219340"/>
            <a:ext cx="7772400" cy="5027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3200" dirty="0" smtClean="0">
                <a:solidFill>
                  <a:srgbClr val="FFFFFF"/>
                </a:solidFill>
              </a:rPr>
              <a:t>Sorunlu Alan - 1: NİTELİKLİ ELEMAN SIKINTISI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3387" y="967041"/>
            <a:ext cx="7772400" cy="5027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800" b="1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3387" y="1048928"/>
            <a:ext cx="8203998" cy="50925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tr-TR" sz="2000" dirty="0" smtClean="0"/>
          </a:p>
          <a:p>
            <a:pPr algn="l"/>
            <a:endParaRPr lang="tr-TR" sz="2000" dirty="0" smtClean="0"/>
          </a:p>
          <a:p>
            <a:pPr algn="l"/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tr-TR" sz="2000" dirty="0" smtClean="0"/>
              <a:t>KOBİ’lerde aile üyelerinin dışında </a:t>
            </a:r>
            <a:r>
              <a:rPr lang="tr-TR" sz="2000" dirty="0" smtClean="0">
                <a:solidFill>
                  <a:srgbClr val="FF0000"/>
                </a:solidFill>
              </a:rPr>
              <a:t>(!)</a:t>
            </a:r>
            <a:r>
              <a:rPr lang="tr-TR" sz="2000" dirty="0" smtClean="0"/>
              <a:t> nitelikli eleman bulunamaması</a:t>
            </a:r>
          </a:p>
          <a:p>
            <a:pPr algn="l">
              <a:lnSpc>
                <a:spcPct val="150000"/>
              </a:lnSpc>
            </a:pPr>
            <a:endParaRPr lang="tr-TR" sz="1100" b="1" dirty="0" smtClean="0"/>
          </a:p>
          <a:p>
            <a:pPr algn="l">
              <a:lnSpc>
                <a:spcPct val="150000"/>
              </a:lnSpc>
            </a:pPr>
            <a:r>
              <a:rPr lang="tr-TR" sz="1800" b="1" dirty="0" smtClean="0"/>
              <a:t>Eğitimde Yapısal Düzenlemeler</a:t>
            </a:r>
          </a:p>
          <a:p>
            <a:pPr algn="l">
              <a:lnSpc>
                <a:spcPct val="130000"/>
              </a:lnSpc>
            </a:pPr>
            <a:r>
              <a:rPr lang="tr-TR" sz="1800" dirty="0" smtClean="0"/>
              <a:t>*Sektör ihtiyaçları analiz edildikten sonra mesleki eğitim kurslarının açılması gerekir.</a:t>
            </a:r>
          </a:p>
          <a:p>
            <a:pPr algn="l">
              <a:lnSpc>
                <a:spcPct val="130000"/>
              </a:lnSpc>
            </a:pPr>
            <a:r>
              <a:rPr lang="tr-TR" sz="1800" dirty="0" smtClean="0"/>
              <a:t>*Sanat okullarının daha aktif hale getirilmesi ve ön plana çıkarılması gerekir. Eğitimlerine devam edemeyeceklerin uygulamalı sanat okullarına yönlendirilmelidir.</a:t>
            </a:r>
          </a:p>
          <a:p>
            <a:pPr algn="l">
              <a:lnSpc>
                <a:spcPct val="130000"/>
              </a:lnSpc>
            </a:pPr>
            <a:r>
              <a:rPr lang="tr-TR" sz="1800" dirty="0" smtClean="0"/>
              <a:t>*Meslek edinme kurslarının daha aktif hale ve cazip hale getirilmesi gerekir. Gerek ücret, gerek adet, alt limit sınırları revize edilmelidir.</a:t>
            </a:r>
          </a:p>
          <a:p>
            <a:pPr algn="just">
              <a:lnSpc>
                <a:spcPct val="130000"/>
              </a:lnSpc>
            </a:pPr>
            <a:r>
              <a:rPr lang="tr-TR" sz="1800" dirty="0" smtClean="0"/>
              <a:t>*Meslek Okullarında uygulamalı eğitim programına daha fazla önem verilmelidir.  </a:t>
            </a:r>
          </a:p>
          <a:p>
            <a:pPr algn="just">
              <a:lnSpc>
                <a:spcPct val="130000"/>
              </a:lnSpc>
            </a:pPr>
            <a:endParaRPr lang="tr-TR" sz="1800" dirty="0" smtClean="0"/>
          </a:p>
          <a:p>
            <a:pPr algn="just">
              <a:lnSpc>
                <a:spcPct val="130000"/>
              </a:lnSpc>
            </a:pPr>
            <a:r>
              <a:rPr lang="tr-TR" sz="1800" b="1" dirty="0" smtClean="0"/>
              <a:t>KSO Meslek Lisesinin Kurulması</a:t>
            </a:r>
          </a:p>
          <a:p>
            <a:pPr algn="just">
              <a:lnSpc>
                <a:spcPct val="130000"/>
              </a:lnSpc>
            </a:pPr>
            <a:r>
              <a:rPr lang="tr-TR" sz="1800" dirty="0" smtClean="0"/>
              <a:t>*Sanayinin ihtiyaç duyduğu ara elemanların yetiştirilmesi</a:t>
            </a:r>
          </a:p>
          <a:p>
            <a:pPr algn="just">
              <a:lnSpc>
                <a:spcPct val="130000"/>
              </a:lnSpc>
            </a:pPr>
            <a:r>
              <a:rPr lang="tr-TR" sz="1800" dirty="0" smtClean="0"/>
              <a:t>*Uygulamalı eğitim</a:t>
            </a:r>
          </a:p>
          <a:p>
            <a:pPr algn="just">
              <a:lnSpc>
                <a:spcPct val="130000"/>
              </a:lnSpc>
            </a:pPr>
            <a:r>
              <a:rPr lang="tr-TR" sz="1800" dirty="0" smtClean="0"/>
              <a:t>*Sanayinin ihtiyaç duyduğu meslek kurslarının açılması</a:t>
            </a:r>
          </a:p>
          <a:p>
            <a:pPr algn="just">
              <a:lnSpc>
                <a:spcPct val="130000"/>
              </a:lnSpc>
            </a:pPr>
            <a:endParaRPr lang="tr-TR" sz="1800" dirty="0" smtClean="0"/>
          </a:p>
          <a:p>
            <a:pPr algn="just"/>
            <a:endParaRPr lang="tr-TR" sz="1800" dirty="0" smtClean="0"/>
          </a:p>
          <a:p>
            <a:pPr algn="just"/>
            <a:endParaRPr lang="tr-TR" sz="1800" dirty="0" smtClean="0"/>
          </a:p>
        </p:txBody>
      </p:sp>
    </p:spTree>
    <p:extLst>
      <p:ext uri="{BB962C8B-B14F-4D97-AF65-F5344CB8AC3E}">
        <p14:creationId xmlns="" xmlns:p14="http://schemas.microsoft.com/office/powerpoint/2010/main" val="4225552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00"/>
            <a:ext cx="9144000" cy="6839712"/>
          </a:xfrm>
          <a:prstGeom prst="rect">
            <a:avLst/>
          </a:prstGeom>
        </p:spPr>
      </p:pic>
      <p:pic>
        <p:nvPicPr>
          <p:cNvPr id="2" name="Picture 1" descr="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100" y="219340"/>
            <a:ext cx="8673084" cy="59436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53387" y="219340"/>
            <a:ext cx="7772400" cy="5027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800" dirty="0" smtClean="0">
                <a:solidFill>
                  <a:srgbClr val="FFFFFF"/>
                </a:solidFill>
              </a:rPr>
              <a:t>Sorunlu Alan - 2: KOBİ DESTEK BİRİMİ KURULMASI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3387" y="1050875"/>
            <a:ext cx="8203998" cy="50496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30000"/>
              </a:lnSpc>
            </a:pPr>
            <a:r>
              <a:rPr lang="tr-TR" sz="1800" b="1" u="sng" dirty="0" smtClean="0"/>
              <a:t>KSO KOBİ Destek Biriminin Faaliyet Konuları:</a:t>
            </a:r>
          </a:p>
          <a:p>
            <a:pPr algn="just">
              <a:lnSpc>
                <a:spcPct val="130000"/>
              </a:lnSpc>
            </a:pPr>
            <a:endParaRPr lang="tr-TR" sz="1200" b="1" dirty="0" smtClean="0"/>
          </a:p>
          <a:p>
            <a:pPr algn="just">
              <a:lnSpc>
                <a:spcPct val="130000"/>
              </a:lnSpc>
            </a:pPr>
            <a:r>
              <a:rPr lang="tr-TR" sz="1800" b="1" dirty="0" smtClean="0"/>
              <a:t>Eğitim, Seminer ve Toplantı Organizasyonları</a:t>
            </a:r>
          </a:p>
          <a:p>
            <a:pPr algn="just">
              <a:lnSpc>
                <a:spcPct val="130000"/>
              </a:lnSpc>
            </a:pPr>
            <a:r>
              <a:rPr lang="tr-TR" sz="1800" dirty="0" smtClean="0"/>
              <a:t>*KOBİ Haftası etkinliklerini sistematik olarak düzenlenmesi</a:t>
            </a:r>
          </a:p>
          <a:p>
            <a:pPr algn="just">
              <a:lnSpc>
                <a:spcPct val="130000"/>
              </a:lnSpc>
            </a:pPr>
            <a:endParaRPr lang="tr-TR" sz="800" dirty="0" smtClean="0"/>
          </a:p>
          <a:p>
            <a:pPr algn="just">
              <a:lnSpc>
                <a:spcPct val="130000"/>
              </a:lnSpc>
            </a:pPr>
            <a:r>
              <a:rPr lang="tr-TR" sz="1800" b="1" dirty="0" smtClean="0"/>
              <a:t>Desteklerden Faydalanma</a:t>
            </a:r>
          </a:p>
          <a:p>
            <a:pPr algn="just">
              <a:lnSpc>
                <a:spcPct val="130000"/>
              </a:lnSpc>
            </a:pPr>
            <a:r>
              <a:rPr lang="tr-TR" sz="1800" dirty="0" smtClean="0"/>
              <a:t>*TÜBİTAK, KOSGEB ve benzeri desteklerde danışmanlık</a:t>
            </a:r>
          </a:p>
          <a:p>
            <a:pPr algn="just">
              <a:lnSpc>
                <a:spcPct val="130000"/>
              </a:lnSpc>
            </a:pPr>
            <a:r>
              <a:rPr lang="tr-TR" sz="1800" dirty="0" smtClean="0"/>
              <a:t>*Destek ve Kredilerden KOBİ’lerin faydalanmasını sağlama çalışmalarının yapılması</a:t>
            </a:r>
          </a:p>
          <a:p>
            <a:pPr algn="just">
              <a:lnSpc>
                <a:spcPct val="130000"/>
              </a:lnSpc>
            </a:pPr>
            <a:endParaRPr lang="tr-TR" sz="800" dirty="0" smtClean="0"/>
          </a:p>
          <a:p>
            <a:pPr algn="just">
              <a:lnSpc>
                <a:spcPct val="130000"/>
              </a:lnSpc>
            </a:pPr>
            <a:r>
              <a:rPr lang="tr-TR" sz="1800" b="1" dirty="0" smtClean="0"/>
              <a:t>Ortak Satın Alma Faaliyetleri</a:t>
            </a:r>
          </a:p>
          <a:p>
            <a:pPr algn="just">
              <a:lnSpc>
                <a:spcPct val="130000"/>
              </a:lnSpc>
            </a:pPr>
            <a:endParaRPr lang="tr-TR" sz="800" b="1" dirty="0" smtClean="0"/>
          </a:p>
          <a:p>
            <a:pPr algn="just">
              <a:lnSpc>
                <a:spcPct val="130000"/>
              </a:lnSpc>
            </a:pPr>
            <a:r>
              <a:rPr lang="tr-TR" sz="1800" b="1" dirty="0" smtClean="0"/>
              <a:t>Yurt dışına açılım ve eşleştirme faaliyetlerine katılım</a:t>
            </a:r>
          </a:p>
          <a:p>
            <a:pPr algn="just">
              <a:lnSpc>
                <a:spcPct val="130000"/>
              </a:lnSpc>
            </a:pPr>
            <a:endParaRPr lang="tr-TR" sz="800" b="1" dirty="0" smtClean="0"/>
          </a:p>
          <a:p>
            <a:pPr algn="just">
              <a:lnSpc>
                <a:spcPct val="130000"/>
              </a:lnSpc>
            </a:pPr>
            <a:r>
              <a:rPr lang="tr-TR" sz="1800" b="1" dirty="0" smtClean="0"/>
              <a:t>Yasal Düzenlemelerde Hukuki Destek Verilmesi</a:t>
            </a:r>
          </a:p>
          <a:p>
            <a:pPr algn="just">
              <a:lnSpc>
                <a:spcPct val="130000"/>
              </a:lnSpc>
            </a:pPr>
            <a:r>
              <a:rPr lang="tr-TR" sz="1800" dirty="0" smtClean="0"/>
              <a:t>*Borçlar Kanunu çerçevesinde iş sözleşmelerinde dikkate alınması gereken hususlar</a:t>
            </a:r>
          </a:p>
          <a:p>
            <a:pPr algn="just">
              <a:lnSpc>
                <a:spcPct val="130000"/>
              </a:lnSpc>
            </a:pPr>
            <a:r>
              <a:rPr lang="tr-TR" sz="1800" dirty="0" smtClean="0"/>
              <a:t>*Banka kredilerine başvuruda dikkat edilmesi gereken hususlar</a:t>
            </a:r>
          </a:p>
        </p:txBody>
      </p:sp>
    </p:spTree>
    <p:extLst>
      <p:ext uri="{BB962C8B-B14F-4D97-AF65-F5344CB8AC3E}">
        <p14:creationId xmlns="" xmlns:p14="http://schemas.microsoft.com/office/powerpoint/2010/main" val="1283013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00"/>
            <a:ext cx="9144000" cy="6839712"/>
          </a:xfrm>
          <a:prstGeom prst="rect">
            <a:avLst/>
          </a:prstGeom>
        </p:spPr>
      </p:pic>
      <p:pic>
        <p:nvPicPr>
          <p:cNvPr id="4" name="Picture 3" descr="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100" y="219340"/>
            <a:ext cx="8673084" cy="59436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70100" y="219340"/>
            <a:ext cx="8673084" cy="5027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400" dirty="0" smtClean="0">
                <a:solidFill>
                  <a:srgbClr val="FFFFFF"/>
                </a:solidFill>
              </a:rPr>
              <a:t>Sorunlu Alan - 3: KOBİ’LERİ ULUSLARARASI TİCARETE YÖNLENDİRME</a:t>
            </a:r>
            <a:r>
              <a:rPr lang="tr-TR" sz="3600" dirty="0" smtClean="0">
                <a:solidFill>
                  <a:srgbClr val="FFFFFF"/>
                </a:solidFill>
              </a:rPr>
              <a:t> 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3387" y="967041"/>
            <a:ext cx="7772400" cy="5027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8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3387" y="967041"/>
            <a:ext cx="8203998" cy="47923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tr-TR" sz="1800" b="1" dirty="0" smtClean="0"/>
              <a:t>KOBİ’lerin Daha İhracatçı ve Aktif Hale Getirilmesi</a:t>
            </a:r>
          </a:p>
          <a:p>
            <a:pPr algn="just"/>
            <a:endParaRPr lang="tr-TR" sz="1600" dirty="0" smtClean="0"/>
          </a:p>
          <a:p>
            <a:r>
              <a:rPr lang="tr-TR" sz="2000" dirty="0" smtClean="0"/>
              <a:t>KOBİ’lerin AR-GE ve patent çalışmaları sonunda elde ettikleri gelişmiş hizmet, ürün ve başarılarının ticari işleme ve ihracat getirisi haline döndürülmesi için KOBİ desteklerinin arttırılması gerekir. </a:t>
            </a:r>
          </a:p>
          <a:p>
            <a:pPr algn="just"/>
            <a:endParaRPr lang="tr-TR" sz="1800" dirty="0" smtClean="0"/>
          </a:p>
          <a:p>
            <a:pPr algn="just"/>
            <a:r>
              <a:rPr lang="tr-TR" sz="1800" dirty="0" smtClean="0"/>
              <a:t>*Bilim Sanayi ve Teknoloji Bakanlığı’nın bu ay başında yürürlükten kaldırdığı %100 ödemeli fuar teşviklerinin devlet kuruluşlarınca uygulamaya tekrar geçirilmesi gerekmektedir.</a:t>
            </a:r>
          </a:p>
          <a:p>
            <a:pPr algn="just"/>
            <a:endParaRPr lang="tr-TR" sz="1800" dirty="0" smtClean="0"/>
          </a:p>
          <a:p>
            <a:pPr algn="just"/>
            <a:r>
              <a:rPr lang="tr-TR" sz="1800" dirty="0" smtClean="0"/>
              <a:t>*</a:t>
            </a:r>
            <a:r>
              <a:rPr lang="tr-TR" sz="1800" dirty="0" err="1" smtClean="0"/>
              <a:t>Turquality’den</a:t>
            </a:r>
            <a:r>
              <a:rPr lang="tr-TR" sz="1800" dirty="0" smtClean="0"/>
              <a:t> faydalanabilecek markalaşacak KOBİ firmaları Türkiye’deki ilk 500 firma içerisine girmesi çok zor, bu desteklerin KOBİ bütçesine uygun hale getirilmesi gerekmektedir.</a:t>
            </a:r>
          </a:p>
          <a:p>
            <a:pPr algn="just"/>
            <a:endParaRPr lang="tr-TR" sz="1800" dirty="0" smtClean="0"/>
          </a:p>
          <a:p>
            <a:pPr algn="just"/>
            <a:r>
              <a:rPr lang="tr-TR" sz="1800" dirty="0" smtClean="0"/>
              <a:t>*Hedef pazarlarda Ticaret </a:t>
            </a:r>
            <a:r>
              <a:rPr lang="tr-TR" sz="1800" dirty="0" err="1" smtClean="0"/>
              <a:t>Ateşilikleri’nde</a:t>
            </a:r>
            <a:r>
              <a:rPr lang="tr-TR" sz="1800" dirty="0" smtClean="0"/>
              <a:t> spesifik KOBİ </a:t>
            </a:r>
            <a:r>
              <a:rPr lang="tr-TR" sz="1800" dirty="0" err="1" smtClean="0"/>
              <a:t>mentör</a:t>
            </a:r>
            <a:r>
              <a:rPr lang="tr-TR" sz="1800" dirty="0" smtClean="0"/>
              <a:t> hizmetleri olmalıdır.</a:t>
            </a:r>
          </a:p>
          <a:p>
            <a:pPr algn="just"/>
            <a:r>
              <a:rPr lang="tr-TR" sz="1600" dirty="0" smtClean="0"/>
              <a:t>  </a:t>
            </a:r>
            <a:endParaRPr lang="en-US" sz="1600" b="1" dirty="0"/>
          </a:p>
        </p:txBody>
      </p:sp>
    </p:spTree>
    <p:extLst>
      <p:ext uri="{BB962C8B-B14F-4D97-AF65-F5344CB8AC3E}">
        <p14:creationId xmlns="" xmlns:p14="http://schemas.microsoft.com/office/powerpoint/2010/main" val="1438352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408</Words>
  <Application>Microsoft Office PowerPoint</Application>
  <PresentationFormat>Ekran Gösterisi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Office Theme</vt:lpstr>
      <vt:lpstr>KOBİ Komisyonu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 Başlık</dc:title>
  <dc:creator>Kutay Güven</dc:creator>
  <cp:lastModifiedBy>dila denizhan cengiz</cp:lastModifiedBy>
  <cp:revision>33</cp:revision>
  <dcterms:created xsi:type="dcterms:W3CDTF">2013-12-28T09:55:20Z</dcterms:created>
  <dcterms:modified xsi:type="dcterms:W3CDTF">2014-11-21T08:29:32Z</dcterms:modified>
</cp:coreProperties>
</file>