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4" r:id="rId4"/>
    <p:sldId id="263" r:id="rId5"/>
    <p:sldId id="257" r:id="rId6"/>
    <p:sldId id="259" r:id="rId7"/>
    <p:sldId id="260" r:id="rId8"/>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276478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2388068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168254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116748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21118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63279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41036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633068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127494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352983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CF36D3-8E01-D24E-B814-FAA47EE068F9}"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101235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F36D3-8E01-D24E-B814-FAA47EE068F9}" type="datetimeFigureOut">
              <a:rPr lang="en-US" smtClean="0"/>
              <a:pPr/>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ACFEF-9304-3448-B15A-CDB6B7F3D64B}" type="slidenum">
              <a:rPr lang="en-US" smtClean="0"/>
              <a:pPr/>
              <a:t>‹#›</a:t>
            </a:fld>
            <a:endParaRPr lang="en-US"/>
          </a:p>
        </p:txBody>
      </p:sp>
    </p:spTree>
    <p:extLst>
      <p:ext uri="{BB962C8B-B14F-4D97-AF65-F5344CB8AC3E}">
        <p14:creationId xmlns="" xmlns:p14="http://schemas.microsoft.com/office/powerpoint/2010/main" val="2738100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apak_.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39712"/>
          </a:xfrm>
          <a:prstGeom prst="rect">
            <a:avLst/>
          </a:prstGeom>
        </p:spPr>
      </p:pic>
      <p:sp>
        <p:nvSpPr>
          <p:cNvPr id="2" name="Title 1"/>
          <p:cNvSpPr>
            <a:spLocks noGrp="1"/>
          </p:cNvSpPr>
          <p:nvPr>
            <p:ph type="ctrTitle"/>
          </p:nvPr>
        </p:nvSpPr>
        <p:spPr>
          <a:xfrm>
            <a:off x="685800" y="3345153"/>
            <a:ext cx="7772400" cy="622511"/>
          </a:xfrm>
        </p:spPr>
        <p:txBody>
          <a:bodyPr>
            <a:normAutofit fontScale="90000"/>
          </a:bodyPr>
          <a:lstStyle/>
          <a:p>
            <a:r>
              <a:rPr lang="tr-TR" dirty="0" smtClean="0"/>
              <a:t>Lojistik ve Limanlar Komisyonu</a:t>
            </a:r>
            <a:endParaRPr lang="en-US" dirty="0"/>
          </a:p>
        </p:txBody>
      </p:sp>
      <p:pic>
        <p:nvPicPr>
          <p:cNvPr id="7" name="Picture 6" descr="logo.psd"/>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781300" y="1160273"/>
            <a:ext cx="3579876" cy="1737360"/>
          </a:xfrm>
          <a:prstGeom prst="rect">
            <a:avLst/>
          </a:prstGeom>
        </p:spPr>
      </p:pic>
      <p:sp>
        <p:nvSpPr>
          <p:cNvPr id="8" name="Title 1"/>
          <p:cNvSpPr txBox="1">
            <a:spLocks/>
          </p:cNvSpPr>
          <p:nvPr/>
        </p:nvSpPr>
        <p:spPr>
          <a:xfrm>
            <a:off x="685800" y="4076824"/>
            <a:ext cx="7772400" cy="622511"/>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dirty="0" smtClean="0"/>
              <a:t>Abant Müşterek Meslek Komitesi Toplantısı</a:t>
            </a:r>
          </a:p>
          <a:p>
            <a:r>
              <a:rPr lang="tr-TR" sz="2000" dirty="0" smtClean="0"/>
              <a:t>22 Kasım 2014</a:t>
            </a:r>
            <a:endParaRPr lang="en-US" sz="2000" dirty="0"/>
          </a:p>
        </p:txBody>
      </p:sp>
    </p:spTree>
    <p:extLst>
      <p:ext uri="{BB962C8B-B14F-4D97-AF65-F5344CB8AC3E}">
        <p14:creationId xmlns="" xmlns:p14="http://schemas.microsoft.com/office/powerpoint/2010/main" val="16977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1.jpg"/>
          <p:cNvPicPr>
            <a:picLocks noChangeAspect="1"/>
          </p:cNvPicPr>
          <p:nvPr/>
        </p:nvPicPr>
        <p:blipFill>
          <a:blip r:embed="rId2"/>
          <a:srcRect/>
          <a:stretch>
            <a:fillRect/>
          </a:stretch>
        </p:blipFill>
        <p:spPr bwMode="auto">
          <a:xfrm>
            <a:off x="0" y="0"/>
            <a:ext cx="9144000" cy="6838950"/>
          </a:xfrm>
          <a:prstGeom prst="rect">
            <a:avLst/>
          </a:prstGeom>
          <a:noFill/>
          <a:ln w="9525">
            <a:noFill/>
            <a:miter lim="800000"/>
            <a:headEnd/>
            <a:tailEnd/>
          </a:ln>
        </p:spPr>
      </p:pic>
      <p:pic>
        <p:nvPicPr>
          <p:cNvPr id="4099" name="Picture 5" descr="2.jpg"/>
          <p:cNvPicPr>
            <a:picLocks noChangeAspect="1"/>
          </p:cNvPicPr>
          <p:nvPr/>
        </p:nvPicPr>
        <p:blipFill>
          <a:blip r:embed="rId3"/>
          <a:srcRect/>
          <a:stretch>
            <a:fillRect/>
          </a:stretch>
        </p:blipFill>
        <p:spPr bwMode="auto">
          <a:xfrm>
            <a:off x="254000" y="211138"/>
            <a:ext cx="8672513" cy="593725"/>
          </a:xfrm>
          <a:prstGeom prst="rect">
            <a:avLst/>
          </a:prstGeom>
          <a:noFill/>
          <a:ln w="9525">
            <a:noFill/>
            <a:miter lim="800000"/>
            <a:headEnd/>
            <a:tailEnd/>
          </a:ln>
        </p:spPr>
      </p:pic>
      <p:sp>
        <p:nvSpPr>
          <p:cNvPr id="4100" name="Title 1"/>
          <p:cNvSpPr txBox="1">
            <a:spLocks/>
          </p:cNvSpPr>
          <p:nvPr/>
        </p:nvSpPr>
        <p:spPr bwMode="auto">
          <a:xfrm>
            <a:off x="454025" y="211138"/>
            <a:ext cx="8202613" cy="503237"/>
          </a:xfrm>
          <a:prstGeom prst="rect">
            <a:avLst/>
          </a:prstGeom>
          <a:noFill/>
          <a:ln w="9525">
            <a:noFill/>
            <a:miter lim="800000"/>
            <a:headEnd/>
            <a:tailEnd/>
          </a:ln>
        </p:spPr>
        <p:txBody>
          <a:bodyPr anchor="ctr"/>
          <a:lstStyle/>
          <a:p>
            <a:r>
              <a:rPr lang="tr-TR" sz="2800">
                <a:solidFill>
                  <a:srgbClr val="FFFFFF"/>
                </a:solidFill>
                <a:latin typeface="Calibri" pitchFamily="34" charset="0"/>
              </a:rPr>
              <a:t>Komisyon Üyeleri</a:t>
            </a:r>
            <a:endParaRPr lang="en-US" sz="2800">
              <a:solidFill>
                <a:srgbClr val="FFFFFF"/>
              </a:solidFill>
              <a:latin typeface="Calibri" pitchFamily="34" charset="0"/>
            </a:endParaRPr>
          </a:p>
        </p:txBody>
      </p:sp>
      <p:sp>
        <p:nvSpPr>
          <p:cNvPr id="4101" name="Title 1"/>
          <p:cNvSpPr txBox="1">
            <a:spLocks/>
          </p:cNvSpPr>
          <p:nvPr/>
        </p:nvSpPr>
        <p:spPr bwMode="auto">
          <a:xfrm>
            <a:off x="573088" y="1911350"/>
            <a:ext cx="8202612" cy="2925763"/>
          </a:xfrm>
          <a:prstGeom prst="rect">
            <a:avLst/>
          </a:prstGeom>
          <a:noFill/>
          <a:ln w="9525">
            <a:noFill/>
            <a:miter lim="800000"/>
            <a:headEnd/>
            <a:tailEnd/>
          </a:ln>
        </p:spPr>
        <p:txBody>
          <a:bodyPr anchor="ctr"/>
          <a:lstStyle/>
          <a:p>
            <a:pPr algn="just"/>
            <a:endParaRPr lang="tr-TR">
              <a:latin typeface="Calibri" pitchFamily="34" charset="0"/>
            </a:endParaRPr>
          </a:p>
          <a:p>
            <a:pPr algn="just"/>
            <a:endParaRPr lang="tr-TR">
              <a:latin typeface="Calibri" pitchFamily="34" charset="0"/>
            </a:endParaRPr>
          </a:p>
          <a:p>
            <a:pPr algn="just"/>
            <a:endParaRPr lang="tr-TR">
              <a:latin typeface="Calibri" pitchFamily="34" charset="0"/>
            </a:endParaRPr>
          </a:p>
        </p:txBody>
      </p:sp>
      <p:sp>
        <p:nvSpPr>
          <p:cNvPr id="4102" name="2 İçerik Yer Tutucusu"/>
          <p:cNvSpPr txBox="1">
            <a:spLocks/>
          </p:cNvSpPr>
          <p:nvPr/>
        </p:nvSpPr>
        <p:spPr bwMode="auto">
          <a:xfrm>
            <a:off x="427038" y="1463675"/>
            <a:ext cx="8229600" cy="3227388"/>
          </a:xfrm>
          <a:prstGeom prst="rect">
            <a:avLst/>
          </a:prstGeom>
          <a:noFill/>
          <a:ln w="9525">
            <a:noFill/>
            <a:miter lim="800000"/>
            <a:headEnd/>
            <a:tailEnd/>
          </a:ln>
        </p:spPr>
        <p:txBody>
          <a:bodyPr/>
          <a:lstStyle/>
          <a:p>
            <a:pPr marL="342900" indent="-342900" algn="just">
              <a:buFont typeface="Wingdings" pitchFamily="2" charset="2"/>
              <a:buChar char="Ø"/>
            </a:pPr>
            <a:endParaRPr lang="tr-TR">
              <a:latin typeface="Calibri" pitchFamily="34" charset="0"/>
            </a:endParaRPr>
          </a:p>
        </p:txBody>
      </p:sp>
      <p:sp>
        <p:nvSpPr>
          <p:cNvPr id="8" name="2 İçerik Yer Tutucusu"/>
          <p:cNvSpPr txBox="1">
            <a:spLocks/>
          </p:cNvSpPr>
          <p:nvPr/>
        </p:nvSpPr>
        <p:spPr>
          <a:xfrm>
            <a:off x="457200" y="1268760"/>
            <a:ext cx="8229600" cy="4117056"/>
          </a:xfrm>
          <a:prstGeom prst="rect">
            <a:avLst/>
          </a:prstGeom>
        </p:spPr>
        <p:txBody>
          <a:bodyPr vert="horz" lIns="91440" tIns="45720" rIns="91440" bIns="45720" rtlCol="0">
            <a:normAutofit/>
          </a:body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1" i="0" u="none" strike="noStrike" kern="1200" cap="none" spc="0" normalizeH="0" baseline="0" noProof="0" dirty="0" smtClean="0">
                <a:ln>
                  <a:noFill/>
                </a:ln>
                <a:effectLst/>
                <a:uLnTx/>
                <a:uFillTx/>
                <a:latin typeface="+mj-lt"/>
                <a:ea typeface="+mn-ea"/>
                <a:cs typeface="+mn-cs"/>
              </a:rPr>
              <a:t>BAŞKAN</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Mustafa R. TÜRKER- ÇOLAKOĞLU METALURJİ A.Ş.</a:t>
            </a: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tr-TR" b="0" i="0" u="none" strike="noStrike" kern="1200" cap="none" spc="0" normalizeH="0" baseline="0" noProof="0" dirty="0" smtClean="0">
              <a:ln>
                <a:noFill/>
              </a:ln>
              <a:effectLst/>
              <a:uLnTx/>
              <a:uFillTx/>
              <a:latin typeface="+mj-lt"/>
              <a:ea typeface="+mn-ea"/>
              <a:cs typeface="+mn-cs"/>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1" i="0" u="none" strike="noStrike" kern="1200" cap="none" spc="0" normalizeH="0" baseline="0" noProof="0" dirty="0" smtClean="0">
                <a:ln>
                  <a:noFill/>
                </a:ln>
                <a:effectLst/>
                <a:uLnTx/>
                <a:uFillTx/>
                <a:latin typeface="+mj-lt"/>
                <a:ea typeface="+mn-ea"/>
                <a:cs typeface="+mn-cs"/>
              </a:rPr>
              <a:t>ÜYELER</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Mustafa Kenan SELÇUK – SOLVENTAŞ TEKNİK DEPOLAMA A.Ş.</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Mustafa ÇOBAN – SÜMERLER TEKSTİL LTD.ŞTİ.</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Dr. Oktay DUYMAZ – KÖRFEZ YEM LTD.ŞTİ.</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Adnan Naci FAYDASIÇOK – HAS ÇELİK A.Ş.</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Hakkı YILDIZ-YILDIZ ENTEGRE A.Ş.</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tr-TR" b="0" i="0" u="none" strike="noStrike" kern="1200" cap="none" spc="0" normalizeH="0" baseline="0" noProof="0" dirty="0" smtClean="0">
                <a:ln>
                  <a:noFill/>
                </a:ln>
                <a:effectLst/>
                <a:uLnTx/>
                <a:uFillTx/>
                <a:latin typeface="+mj-lt"/>
                <a:ea typeface="+mn-ea"/>
                <a:cs typeface="+mn-cs"/>
              </a:rPr>
              <a:t>Turgay ENER – DİLER DEMİR ÇELİK A.Ş.</a:t>
            </a: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tr-TR" b="0" i="0" u="none" strike="noStrike" kern="1200" cap="none" spc="0" normalizeH="0" baseline="0" noProof="0" dirty="0" smtClean="0">
              <a:ln>
                <a:noFill/>
              </a:ln>
              <a:effectLst/>
              <a:uLnTx/>
              <a:uFillTx/>
              <a:latin typeface="+mj-lt"/>
              <a:ea typeface="+mn-ea"/>
              <a:cs typeface="+mn-cs"/>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tr-TR" b="0" i="0" u="none" strike="noStrike" kern="1200" cap="none" spc="0" normalizeH="0" baseline="0" noProof="0" dirty="0">
              <a:ln>
                <a:noFill/>
              </a:ln>
              <a:effectLst/>
              <a:uLnTx/>
              <a:uFillTx/>
              <a:latin typeface="+mj-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1.jpg"/>
          <p:cNvPicPr>
            <a:picLocks noChangeAspect="1"/>
          </p:cNvPicPr>
          <p:nvPr/>
        </p:nvPicPr>
        <p:blipFill>
          <a:blip r:embed="rId2"/>
          <a:srcRect/>
          <a:stretch>
            <a:fillRect/>
          </a:stretch>
        </p:blipFill>
        <p:spPr bwMode="auto">
          <a:xfrm>
            <a:off x="0" y="0"/>
            <a:ext cx="9144000" cy="6838950"/>
          </a:xfrm>
          <a:prstGeom prst="rect">
            <a:avLst/>
          </a:prstGeom>
          <a:noFill/>
          <a:ln w="9525">
            <a:noFill/>
            <a:miter lim="800000"/>
            <a:headEnd/>
            <a:tailEnd/>
          </a:ln>
        </p:spPr>
      </p:pic>
      <p:pic>
        <p:nvPicPr>
          <p:cNvPr id="2051" name="Picture 5" descr="2.jpg"/>
          <p:cNvPicPr>
            <a:picLocks noChangeAspect="1"/>
          </p:cNvPicPr>
          <p:nvPr/>
        </p:nvPicPr>
        <p:blipFill>
          <a:blip r:embed="rId3"/>
          <a:srcRect/>
          <a:stretch>
            <a:fillRect/>
          </a:stretch>
        </p:blipFill>
        <p:spPr bwMode="auto">
          <a:xfrm>
            <a:off x="254000" y="211138"/>
            <a:ext cx="8672513" cy="593725"/>
          </a:xfrm>
          <a:prstGeom prst="rect">
            <a:avLst/>
          </a:prstGeom>
          <a:noFill/>
          <a:ln w="9525">
            <a:noFill/>
            <a:miter lim="800000"/>
            <a:headEnd/>
            <a:tailEnd/>
          </a:ln>
        </p:spPr>
      </p:pic>
      <p:sp>
        <p:nvSpPr>
          <p:cNvPr id="2052" name="Title 1"/>
          <p:cNvSpPr txBox="1">
            <a:spLocks/>
          </p:cNvSpPr>
          <p:nvPr/>
        </p:nvSpPr>
        <p:spPr bwMode="auto">
          <a:xfrm>
            <a:off x="573088" y="1911350"/>
            <a:ext cx="8202612" cy="2925763"/>
          </a:xfrm>
          <a:prstGeom prst="rect">
            <a:avLst/>
          </a:prstGeom>
          <a:noFill/>
          <a:ln w="9525">
            <a:noFill/>
            <a:miter lim="800000"/>
            <a:headEnd/>
            <a:tailEnd/>
          </a:ln>
        </p:spPr>
        <p:txBody>
          <a:bodyPr anchor="ctr"/>
          <a:lstStyle/>
          <a:p>
            <a:pPr algn="just"/>
            <a:endParaRPr lang="tr-TR">
              <a:latin typeface="Calibri" pitchFamily="34" charset="0"/>
            </a:endParaRPr>
          </a:p>
          <a:p>
            <a:pPr algn="just"/>
            <a:endParaRPr lang="tr-TR">
              <a:latin typeface="Calibri" pitchFamily="34" charset="0"/>
            </a:endParaRPr>
          </a:p>
          <a:p>
            <a:pPr algn="just"/>
            <a:endParaRPr lang="tr-TR">
              <a:latin typeface="Calibri" pitchFamily="34" charset="0"/>
            </a:endParaRPr>
          </a:p>
        </p:txBody>
      </p:sp>
      <p:sp>
        <p:nvSpPr>
          <p:cNvPr id="2053" name="2 İçerik Yer Tutucusu"/>
          <p:cNvSpPr txBox="1">
            <a:spLocks/>
          </p:cNvSpPr>
          <p:nvPr/>
        </p:nvSpPr>
        <p:spPr bwMode="auto">
          <a:xfrm>
            <a:off x="427038" y="1463675"/>
            <a:ext cx="8229600" cy="3227388"/>
          </a:xfrm>
          <a:prstGeom prst="rect">
            <a:avLst/>
          </a:prstGeom>
          <a:noFill/>
          <a:ln w="9525">
            <a:noFill/>
            <a:miter lim="800000"/>
            <a:headEnd/>
            <a:tailEnd/>
          </a:ln>
        </p:spPr>
        <p:txBody>
          <a:bodyPr/>
          <a:lstStyle/>
          <a:p>
            <a:pPr marL="342900" indent="-342900" algn="just">
              <a:buFont typeface="Wingdings" pitchFamily="2" charset="2"/>
              <a:buChar char="Ø"/>
            </a:pPr>
            <a:endParaRPr lang="tr-TR">
              <a:latin typeface="Calibri" pitchFamily="34" charset="0"/>
            </a:endParaRPr>
          </a:p>
        </p:txBody>
      </p:sp>
      <p:sp>
        <p:nvSpPr>
          <p:cNvPr id="8" name="TextBox 1"/>
          <p:cNvSpPr txBox="1">
            <a:spLocks noChangeArrowheads="1"/>
          </p:cNvSpPr>
          <p:nvPr/>
        </p:nvSpPr>
        <p:spPr bwMode="auto">
          <a:xfrm>
            <a:off x="427038" y="1294859"/>
            <a:ext cx="7708900" cy="3785652"/>
          </a:xfrm>
          <a:prstGeom prst="rect">
            <a:avLst/>
          </a:prstGeom>
          <a:noFill/>
          <a:ln w="9525">
            <a:noFill/>
            <a:miter lim="800000"/>
            <a:headEnd/>
            <a:tailEnd/>
          </a:ln>
        </p:spPr>
        <p:txBody>
          <a:bodyPr>
            <a:spAutoFit/>
          </a:bodyPr>
          <a:lstStyle/>
          <a:p>
            <a:pPr>
              <a:defRPr/>
            </a:pPr>
            <a:r>
              <a:rPr lang="tr-TR" sz="2000" dirty="0">
                <a:latin typeface="+mj-lt"/>
              </a:rPr>
              <a:t>12 Haziran 2013 tarih ve 02 sayılı KSO Meclis Toplantısı kararı ile kurulup üyeleri görevlendirilmiştir. </a:t>
            </a:r>
          </a:p>
          <a:p>
            <a:pPr>
              <a:defRPr/>
            </a:pPr>
            <a:endParaRPr lang="tr-TR" sz="2000" dirty="0">
              <a:latin typeface="+mj-lt"/>
            </a:endParaRPr>
          </a:p>
          <a:p>
            <a:pPr>
              <a:defRPr/>
            </a:pPr>
            <a:r>
              <a:rPr lang="tr-TR" sz="2000" dirty="0">
                <a:latin typeface="+mj-lt"/>
              </a:rPr>
              <a:t>I. Toplantı		</a:t>
            </a:r>
            <a:r>
              <a:rPr lang="tr-TR" sz="2000" dirty="0" smtClean="0">
                <a:latin typeface="+mj-lt"/>
              </a:rPr>
              <a:t>31 Temmuz </a:t>
            </a:r>
            <a:r>
              <a:rPr lang="tr-TR" sz="2000" dirty="0">
                <a:latin typeface="+mj-lt"/>
              </a:rPr>
              <a:t>2013</a:t>
            </a:r>
          </a:p>
          <a:p>
            <a:pPr>
              <a:defRPr/>
            </a:pPr>
            <a:r>
              <a:rPr lang="tr-TR" sz="2000" dirty="0">
                <a:latin typeface="+mj-lt"/>
              </a:rPr>
              <a:t>II. Toplantı	</a:t>
            </a:r>
            <a:r>
              <a:rPr lang="tr-TR" sz="2000" dirty="0" smtClean="0">
                <a:latin typeface="+mj-lt"/>
              </a:rPr>
              <a:t>	26 </a:t>
            </a:r>
            <a:r>
              <a:rPr lang="tr-TR" sz="2000" dirty="0">
                <a:latin typeface="+mj-lt"/>
              </a:rPr>
              <a:t>Kasım 2013</a:t>
            </a:r>
          </a:p>
          <a:p>
            <a:pPr>
              <a:defRPr/>
            </a:pPr>
            <a:r>
              <a:rPr lang="tr-TR" sz="2000" dirty="0">
                <a:latin typeface="+mj-lt"/>
              </a:rPr>
              <a:t>III. Toplantı	</a:t>
            </a:r>
            <a:r>
              <a:rPr lang="tr-TR" sz="2000" dirty="0" smtClean="0">
                <a:latin typeface="+mj-lt"/>
              </a:rPr>
              <a:t>	24 </a:t>
            </a:r>
            <a:r>
              <a:rPr lang="tr-TR" sz="2000" dirty="0">
                <a:latin typeface="+mj-lt"/>
              </a:rPr>
              <a:t>Ocak 2014 	</a:t>
            </a:r>
          </a:p>
          <a:p>
            <a:pPr>
              <a:defRPr/>
            </a:pPr>
            <a:r>
              <a:rPr lang="tr-TR" sz="2000" dirty="0">
                <a:latin typeface="+mj-lt"/>
              </a:rPr>
              <a:t>IV. Toplantı	</a:t>
            </a:r>
            <a:r>
              <a:rPr lang="tr-TR" sz="2000" dirty="0" smtClean="0">
                <a:latin typeface="+mj-lt"/>
              </a:rPr>
              <a:t>	26 </a:t>
            </a:r>
            <a:r>
              <a:rPr lang="tr-TR" sz="2000" dirty="0" smtClean="0">
                <a:latin typeface="+mj-lt"/>
              </a:rPr>
              <a:t>Ağustos </a:t>
            </a:r>
            <a:r>
              <a:rPr lang="tr-TR" sz="2000" dirty="0">
                <a:latin typeface="+mj-lt"/>
              </a:rPr>
              <a:t>2014</a:t>
            </a:r>
          </a:p>
          <a:p>
            <a:pPr>
              <a:defRPr/>
            </a:pPr>
            <a:r>
              <a:rPr lang="tr-TR" sz="2000" dirty="0">
                <a:latin typeface="+mj-lt"/>
              </a:rPr>
              <a:t>V. Toplantı</a:t>
            </a:r>
            <a:r>
              <a:rPr lang="tr-TR" sz="2000">
                <a:latin typeface="+mj-lt"/>
              </a:rPr>
              <a:t>	</a:t>
            </a:r>
            <a:r>
              <a:rPr lang="tr-TR" sz="2000" smtClean="0">
                <a:latin typeface="+mj-lt"/>
              </a:rPr>
              <a:t>	</a:t>
            </a:r>
            <a:r>
              <a:rPr lang="tr-TR" sz="2000" smtClean="0">
                <a:latin typeface="+mj-lt"/>
              </a:rPr>
              <a:t>6 </a:t>
            </a:r>
            <a:r>
              <a:rPr lang="tr-TR" sz="2000" dirty="0" smtClean="0">
                <a:latin typeface="+mj-lt"/>
              </a:rPr>
              <a:t>Kasım </a:t>
            </a:r>
            <a:r>
              <a:rPr lang="tr-TR" sz="2000" dirty="0" smtClean="0">
                <a:latin typeface="+mj-lt"/>
              </a:rPr>
              <a:t>2014</a:t>
            </a:r>
            <a:endParaRPr lang="tr-TR" sz="2000" dirty="0">
              <a:latin typeface="+mj-lt"/>
            </a:endParaRPr>
          </a:p>
          <a:p>
            <a:pPr>
              <a:defRPr/>
            </a:pPr>
            <a:endParaRPr lang="tr-TR" sz="2000" dirty="0">
              <a:latin typeface="+mj-lt"/>
            </a:endParaRPr>
          </a:p>
          <a:p>
            <a:pPr>
              <a:defRPr/>
            </a:pPr>
            <a:endParaRPr lang="tr-TR" sz="2000" dirty="0">
              <a:latin typeface="+mj-lt"/>
            </a:endParaRPr>
          </a:p>
          <a:p>
            <a:pPr>
              <a:defRPr/>
            </a:pPr>
            <a:endParaRPr lang="tr-TR" sz="2000" dirty="0">
              <a:latin typeface="+mj-lt"/>
            </a:endParaRPr>
          </a:p>
          <a:p>
            <a:pPr>
              <a:defRPr/>
            </a:pPr>
            <a:endParaRPr lang="tr-TR" sz="2000" dirty="0">
              <a:latin typeface="+mj-lt"/>
            </a:endParaRPr>
          </a:p>
        </p:txBody>
      </p:sp>
      <p:sp>
        <p:nvSpPr>
          <p:cNvPr id="2055" name="Title 1"/>
          <p:cNvSpPr txBox="1">
            <a:spLocks/>
          </p:cNvSpPr>
          <p:nvPr/>
        </p:nvSpPr>
        <p:spPr bwMode="auto">
          <a:xfrm>
            <a:off x="454025" y="211138"/>
            <a:ext cx="8202613" cy="503237"/>
          </a:xfrm>
          <a:prstGeom prst="rect">
            <a:avLst/>
          </a:prstGeom>
          <a:noFill/>
          <a:ln w="9525">
            <a:noFill/>
            <a:miter lim="800000"/>
            <a:headEnd/>
            <a:tailEnd/>
          </a:ln>
        </p:spPr>
        <p:txBody>
          <a:bodyPr anchor="ctr"/>
          <a:lstStyle/>
          <a:p>
            <a:r>
              <a:rPr lang="tr-TR" altLang="tr-TR" sz="3200">
                <a:solidFill>
                  <a:srgbClr val="FFFFFF"/>
                </a:solidFill>
                <a:latin typeface="Calibri" pitchFamily="34" charset="0"/>
              </a:rPr>
              <a:t>Toplantılarımız</a:t>
            </a:r>
            <a:endParaRPr lang="en-US" altLang="tr-TR" sz="3200">
              <a:solidFill>
                <a:srgbClr val="FFFFFF"/>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1.jpg"/>
          <p:cNvPicPr>
            <a:picLocks noChangeAspect="1"/>
          </p:cNvPicPr>
          <p:nvPr/>
        </p:nvPicPr>
        <p:blipFill>
          <a:blip r:embed="rId2"/>
          <a:srcRect/>
          <a:stretch>
            <a:fillRect/>
          </a:stretch>
        </p:blipFill>
        <p:spPr bwMode="auto">
          <a:xfrm>
            <a:off x="0" y="0"/>
            <a:ext cx="9144000" cy="6838950"/>
          </a:xfrm>
          <a:prstGeom prst="rect">
            <a:avLst/>
          </a:prstGeom>
          <a:noFill/>
          <a:ln w="9525">
            <a:noFill/>
            <a:miter lim="800000"/>
            <a:headEnd/>
            <a:tailEnd/>
          </a:ln>
        </p:spPr>
      </p:pic>
      <p:pic>
        <p:nvPicPr>
          <p:cNvPr id="4099" name="Picture 5" descr="2.jpg"/>
          <p:cNvPicPr>
            <a:picLocks noChangeAspect="1"/>
          </p:cNvPicPr>
          <p:nvPr/>
        </p:nvPicPr>
        <p:blipFill>
          <a:blip r:embed="rId3"/>
          <a:srcRect/>
          <a:stretch>
            <a:fillRect/>
          </a:stretch>
        </p:blipFill>
        <p:spPr bwMode="auto">
          <a:xfrm>
            <a:off x="254000" y="211138"/>
            <a:ext cx="8672513" cy="593725"/>
          </a:xfrm>
          <a:prstGeom prst="rect">
            <a:avLst/>
          </a:prstGeom>
          <a:noFill/>
          <a:ln w="9525">
            <a:noFill/>
            <a:miter lim="800000"/>
            <a:headEnd/>
            <a:tailEnd/>
          </a:ln>
        </p:spPr>
      </p:pic>
      <p:sp>
        <p:nvSpPr>
          <p:cNvPr id="4100" name="Title 1"/>
          <p:cNvSpPr txBox="1">
            <a:spLocks/>
          </p:cNvSpPr>
          <p:nvPr/>
        </p:nvSpPr>
        <p:spPr bwMode="auto">
          <a:xfrm>
            <a:off x="454025" y="211138"/>
            <a:ext cx="8202613" cy="503237"/>
          </a:xfrm>
          <a:prstGeom prst="rect">
            <a:avLst/>
          </a:prstGeom>
          <a:noFill/>
          <a:ln w="9525">
            <a:noFill/>
            <a:miter lim="800000"/>
            <a:headEnd/>
            <a:tailEnd/>
          </a:ln>
        </p:spPr>
        <p:txBody>
          <a:bodyPr anchor="ctr"/>
          <a:lstStyle/>
          <a:p>
            <a:r>
              <a:rPr lang="tr-TR" sz="2800" dirty="0" smtClean="0">
                <a:solidFill>
                  <a:srgbClr val="FFFFFF"/>
                </a:solidFill>
                <a:latin typeface="Calibri" pitchFamily="34" charset="0"/>
              </a:rPr>
              <a:t>Komisyon Çalışmaları</a:t>
            </a:r>
            <a:endParaRPr lang="en-US" sz="2800" dirty="0">
              <a:solidFill>
                <a:srgbClr val="FFFFFF"/>
              </a:solidFill>
              <a:latin typeface="Calibri" pitchFamily="34" charset="0"/>
            </a:endParaRPr>
          </a:p>
        </p:txBody>
      </p:sp>
      <p:sp>
        <p:nvSpPr>
          <p:cNvPr id="4101" name="Title 1"/>
          <p:cNvSpPr txBox="1">
            <a:spLocks/>
          </p:cNvSpPr>
          <p:nvPr/>
        </p:nvSpPr>
        <p:spPr bwMode="auto">
          <a:xfrm>
            <a:off x="573088" y="1911350"/>
            <a:ext cx="8202612" cy="2925763"/>
          </a:xfrm>
          <a:prstGeom prst="rect">
            <a:avLst/>
          </a:prstGeom>
          <a:noFill/>
          <a:ln w="9525">
            <a:noFill/>
            <a:miter lim="800000"/>
            <a:headEnd/>
            <a:tailEnd/>
          </a:ln>
        </p:spPr>
        <p:txBody>
          <a:bodyPr anchor="ctr"/>
          <a:lstStyle/>
          <a:p>
            <a:pPr algn="just"/>
            <a:endParaRPr lang="tr-TR">
              <a:latin typeface="Calibri" pitchFamily="34" charset="0"/>
            </a:endParaRPr>
          </a:p>
          <a:p>
            <a:pPr algn="just"/>
            <a:endParaRPr lang="tr-TR">
              <a:latin typeface="Calibri" pitchFamily="34" charset="0"/>
            </a:endParaRPr>
          </a:p>
          <a:p>
            <a:pPr algn="just"/>
            <a:endParaRPr lang="tr-TR">
              <a:latin typeface="Calibri" pitchFamily="34" charset="0"/>
            </a:endParaRPr>
          </a:p>
        </p:txBody>
      </p:sp>
      <p:sp>
        <p:nvSpPr>
          <p:cNvPr id="4102" name="2 İçerik Yer Tutucusu"/>
          <p:cNvSpPr txBox="1">
            <a:spLocks/>
          </p:cNvSpPr>
          <p:nvPr/>
        </p:nvSpPr>
        <p:spPr bwMode="auto">
          <a:xfrm>
            <a:off x="427038" y="1060704"/>
            <a:ext cx="8229600" cy="4955413"/>
          </a:xfrm>
          <a:prstGeom prst="rect">
            <a:avLst/>
          </a:prstGeom>
          <a:noFill/>
          <a:ln w="9525">
            <a:noFill/>
            <a:miter lim="800000"/>
            <a:headEnd/>
            <a:tailEnd/>
          </a:ln>
        </p:spPr>
        <p:txBody>
          <a:bodyPr/>
          <a:lstStyle/>
          <a:p>
            <a:pPr lvl="0" algn="just"/>
            <a:endParaRPr lang="tr-TR" dirty="0" smtClean="0"/>
          </a:p>
          <a:p>
            <a:pPr algn="just">
              <a:buFont typeface="Wingdings" pitchFamily="2" charset="2"/>
              <a:buChar char="Ø"/>
            </a:pPr>
            <a:r>
              <a:rPr lang="tr-TR" dirty="0" smtClean="0">
                <a:ea typeface="Times New Roman" pitchFamily="18" charset="0"/>
                <a:cs typeface="Arial" pitchFamily="34" charset="0"/>
              </a:rPr>
              <a:t>T.C Ulaştırma, Denizcilik ve Haberleşme Bakanlığı Altyapı Yatırımları Genel Müdürlüğü (AYDM) tarafından yürütülen </a:t>
            </a:r>
            <a:r>
              <a:rPr lang="tr-TR" b="1" dirty="0" smtClean="0">
                <a:ea typeface="Times New Roman" pitchFamily="18" charset="0"/>
                <a:cs typeface="Arial" pitchFamily="34" charset="0"/>
              </a:rPr>
              <a:t>“Limanlar Geri Saha Yolu ve Demiryolu Bağlantıları Master Plan Çalışması” </a:t>
            </a:r>
            <a:r>
              <a:rPr lang="tr-TR" dirty="0" smtClean="0">
                <a:ea typeface="Times New Roman" pitchFamily="18" charset="0"/>
                <a:cs typeface="Arial" pitchFamily="34" charset="0"/>
              </a:rPr>
              <a:t>kapsamında, </a:t>
            </a:r>
            <a:r>
              <a:rPr lang="tr-TR" dirty="0" err="1" smtClean="0">
                <a:ea typeface="Times New Roman" pitchFamily="18" charset="0"/>
                <a:cs typeface="Arial" pitchFamily="34" charset="0"/>
              </a:rPr>
              <a:t>Dolsar</a:t>
            </a:r>
            <a:r>
              <a:rPr lang="tr-TR" dirty="0" smtClean="0">
                <a:ea typeface="Times New Roman" pitchFamily="18" charset="0"/>
                <a:cs typeface="Arial" pitchFamily="34" charset="0"/>
              </a:rPr>
              <a:t> Mühendislik A.Ş.- </a:t>
            </a:r>
            <a:r>
              <a:rPr lang="tr-TR" dirty="0" err="1" smtClean="0">
                <a:ea typeface="Times New Roman" pitchFamily="18" charset="0"/>
                <a:cs typeface="Arial" pitchFamily="34" charset="0"/>
              </a:rPr>
              <a:t>Dolfen</a:t>
            </a:r>
            <a:r>
              <a:rPr lang="tr-TR" dirty="0" smtClean="0">
                <a:ea typeface="Times New Roman" pitchFamily="18" charset="0"/>
                <a:cs typeface="Arial" pitchFamily="34" charset="0"/>
              </a:rPr>
              <a:t> Mühendislik Dan. Tur. Dış Tic. Ltd. Şti Ortak Girişimi tarafından hazırlanan </a:t>
            </a:r>
            <a:r>
              <a:rPr lang="tr-TR" b="1" dirty="0" smtClean="0">
                <a:ea typeface="Times New Roman" pitchFamily="18" charset="0"/>
                <a:cs typeface="Arial" pitchFamily="34" charset="0"/>
              </a:rPr>
              <a:t>“Limanlar Geri Saha Karayolu ve Demiryolu Bağlantıları Master Plan Çalışması 1. Ara Raporu”</a:t>
            </a:r>
            <a:r>
              <a:rPr lang="tr-TR" dirty="0" smtClean="0">
                <a:ea typeface="Times New Roman" pitchFamily="18" charset="0"/>
                <a:cs typeface="Arial" pitchFamily="34" charset="0"/>
              </a:rPr>
              <a:t> Komisyonumuz tarafından değerlendirilmiştir. </a:t>
            </a:r>
          </a:p>
          <a:p>
            <a:pPr algn="just">
              <a:buFont typeface="Wingdings" pitchFamily="2" charset="2"/>
              <a:buChar char="Ø"/>
            </a:pPr>
            <a:endParaRPr lang="tr-TR" dirty="0" smtClean="0">
              <a:ea typeface="Times New Roman" pitchFamily="18" charset="0"/>
              <a:cs typeface="Arial" pitchFamily="34" charset="0"/>
            </a:endParaRPr>
          </a:p>
          <a:p>
            <a:pPr algn="just">
              <a:buFont typeface="Wingdings" pitchFamily="2" charset="2"/>
              <a:buChar char="Ø"/>
            </a:pPr>
            <a:r>
              <a:rPr lang="tr-TR" dirty="0" smtClean="0">
                <a:ea typeface="Times New Roman" pitchFamily="18" charset="0"/>
                <a:cs typeface="Arial" pitchFamily="34" charset="0"/>
              </a:rPr>
              <a:t>“Limanlar Geri Saha Yolu ve Demiryolu Bağlantıları Master Plan Çalışması” hakkında 4 Eylül 2014’de Odamızda düzenlenen olan çalıştayda Komisyonumuz tarafından “Ara Rapor” ile ilgili Oda görüşlerimiz master planı yapan yetkililere iletilmiştir.</a:t>
            </a:r>
          </a:p>
          <a:p>
            <a:pPr algn="just">
              <a:buFont typeface="Wingdings" pitchFamily="2" charset="2"/>
              <a:buChar char="Ø"/>
            </a:pPr>
            <a:endParaRPr lang="tr-TR" dirty="0" smtClean="0">
              <a:cs typeface="Arial" pitchFamily="34" charset="0"/>
            </a:endParaRPr>
          </a:p>
          <a:p>
            <a:pPr algn="just">
              <a:buFont typeface="Wingdings" pitchFamily="2" charset="2"/>
              <a:buChar char="Ø"/>
            </a:pPr>
            <a:r>
              <a:rPr lang="tr-TR" dirty="0" smtClean="0">
                <a:ea typeface="Times New Roman" pitchFamily="18" charset="0"/>
                <a:cs typeface="Arial" pitchFamily="34" charset="0"/>
              </a:rPr>
              <a:t>T.C Çevre ve Şehircilik Bakanlığı tarafından 2 Ekim 2014 tarihinde onaylanan ve 13 Ekim tarihinde askıya çıkan </a:t>
            </a:r>
            <a:r>
              <a:rPr lang="tr-TR" b="1" dirty="0" smtClean="0">
                <a:ea typeface="Times New Roman" pitchFamily="18" charset="0"/>
                <a:cs typeface="Arial" pitchFamily="34" charset="0"/>
              </a:rPr>
              <a:t>“İzmit Körfezi (Kocaeli-Yalova) Bütünleşik Kıyı Alanları Planı”</a:t>
            </a:r>
            <a:r>
              <a:rPr lang="tr-TR" dirty="0" smtClean="0">
                <a:ea typeface="Times New Roman" pitchFamily="18" charset="0"/>
                <a:cs typeface="Arial" pitchFamily="34" charset="0"/>
              </a:rPr>
              <a:t> ile ilgili Komisyonumuzun tavsiyeleri doğrultusunda oluşturulan “İtiraz Dilekçesi” Kocaeli Valiliği Çevre ve Şehircilik İl Müdürlüğü’ne iletilmiştir. </a:t>
            </a:r>
          </a:p>
          <a:p>
            <a:pPr algn="just">
              <a:buFont typeface="Wingdings" pitchFamily="2" charset="2"/>
              <a:buChar char="Ø"/>
            </a:pPr>
            <a:endParaRPr lang="tr-TR" dirty="0" smtClean="0"/>
          </a:p>
          <a:p>
            <a:pPr lvl="0" algn="just">
              <a:buFont typeface="Wingdings" pitchFamily="2" charset="2"/>
              <a:buChar char="Ø"/>
            </a:pPr>
            <a:endParaRPr lang="tr-TR" dirty="0" smtClean="0"/>
          </a:p>
          <a:p>
            <a:pPr lvl="0" algn="just"/>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24900"/>
            <a:ext cx="9144000" cy="6839712"/>
          </a:xfrm>
          <a:prstGeom prst="rect">
            <a:avLst/>
          </a:prstGeom>
        </p:spPr>
      </p:pic>
      <p:pic>
        <p:nvPicPr>
          <p:cNvPr id="6" name="Picture 5" descr="2.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53500" y="210847"/>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1: OTOYOL BAĞLANTILARI</a:t>
            </a:r>
            <a:endParaRPr lang="en-US" sz="3200" dirty="0">
              <a:solidFill>
                <a:srgbClr val="FFFFFF"/>
              </a:solidFill>
            </a:endParaRPr>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1800" b="1" dirty="0" smtClean="0"/>
              <a:t>Yeni Planlanan Otoyol Bağlantıları</a:t>
            </a:r>
            <a:endParaRPr lang="en-US" sz="1800" b="1" dirty="0"/>
          </a:p>
        </p:txBody>
      </p:sp>
      <p:sp>
        <p:nvSpPr>
          <p:cNvPr id="11" name="Title 1"/>
          <p:cNvSpPr txBox="1">
            <a:spLocks/>
          </p:cNvSpPr>
          <p:nvPr/>
        </p:nvSpPr>
        <p:spPr>
          <a:xfrm>
            <a:off x="453387" y="1556792"/>
            <a:ext cx="8203998" cy="34091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1800" dirty="0" smtClean="0"/>
              <a:t>*İzmit Körfez Geçişi ile Kuzey Marmara Otoyolunun </a:t>
            </a:r>
            <a:r>
              <a:rPr lang="tr-TR" sz="1800" dirty="0" err="1" smtClean="0"/>
              <a:t>Dilovası</a:t>
            </a:r>
            <a:r>
              <a:rPr lang="tr-TR" sz="1800" dirty="0" smtClean="0"/>
              <a:t> OSB’de yer alan mevcut kurulu işletmelere zarar vermeden bu bölgedeki OSB’lere ve yeni kavşak yolları ile TEM Otoyoluna bağlantıları sağlanmalıdır.</a:t>
            </a:r>
          </a:p>
          <a:p>
            <a:pPr algn="l"/>
            <a:endParaRPr lang="tr-TR" sz="1800" dirty="0" smtClean="0"/>
          </a:p>
          <a:p>
            <a:pPr algn="just"/>
            <a:r>
              <a:rPr lang="tr-TR" sz="1800" dirty="0" smtClean="0"/>
              <a:t>*Güney Otoyoluna paralel Ankara’dan gelen mevcut otoyolun, İzmir Otoyoluna Altınova’nın güneyinden bağlanacak şekilde planlanması gerekmektedir. Planlanan bu yolun yeni kavşak bağlantıları ile Kocaeli Serbest Bölgesi ve Ford </a:t>
            </a:r>
            <a:r>
              <a:rPr lang="tr-TR" sz="1800" dirty="0" err="1" smtClean="0"/>
              <a:t>Otosan</a:t>
            </a:r>
            <a:r>
              <a:rPr lang="tr-TR" sz="1800" dirty="0" smtClean="0"/>
              <a:t> bağlantı yollarının planlanarak tamamlanması gerekmektedir.</a:t>
            </a:r>
          </a:p>
          <a:p>
            <a:pPr algn="just"/>
            <a:endParaRPr lang="tr-TR" sz="1800" dirty="0" smtClean="0"/>
          </a:p>
          <a:p>
            <a:pPr algn="just"/>
            <a:endParaRPr lang="tr-TR" sz="1800" dirty="0" smtClean="0"/>
          </a:p>
        </p:txBody>
      </p:sp>
    </p:spTree>
    <p:extLst>
      <p:ext uri="{BB962C8B-B14F-4D97-AF65-F5344CB8AC3E}">
        <p14:creationId xmlns="" xmlns:p14="http://schemas.microsoft.com/office/powerpoint/2010/main" val="422555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24900"/>
            <a:ext cx="9144000" cy="6839712"/>
          </a:xfrm>
          <a:prstGeom prst="rect">
            <a:avLst/>
          </a:prstGeom>
        </p:spPr>
      </p:pic>
      <p:pic>
        <p:nvPicPr>
          <p:cNvPr id="2" name="Picture 1" descr="4.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70100" y="219340"/>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2: DEMİRYOLU ALTYAPISI</a:t>
            </a:r>
            <a:endParaRPr lang="en-US" sz="3200" dirty="0">
              <a:solidFill>
                <a:srgbClr val="FFFFFF"/>
              </a:solidFill>
            </a:endParaRPr>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1800" b="1" dirty="0" smtClean="0"/>
              <a:t>Demiryolu Altyapısının Güçlendirilmesi ve Yeni Hatların Planlara Dahil Edilmesi İhtiyacı</a:t>
            </a:r>
            <a:endParaRPr lang="en-US" sz="1800" b="1" dirty="0"/>
          </a:p>
        </p:txBody>
      </p:sp>
      <p:sp>
        <p:nvSpPr>
          <p:cNvPr id="11" name="Title 1"/>
          <p:cNvSpPr txBox="1">
            <a:spLocks/>
          </p:cNvSpPr>
          <p:nvPr/>
        </p:nvSpPr>
        <p:spPr>
          <a:xfrm>
            <a:off x="453387" y="1556791"/>
            <a:ext cx="8203998" cy="42948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400" dirty="0" smtClean="0"/>
              <a:t>*Şehrin güneyinde planlanan otoyola paralel ve tüm bağlantı yolları ile planlanmış, </a:t>
            </a:r>
            <a:r>
              <a:rPr lang="tr-TR" sz="1400" dirty="0" err="1" smtClean="0"/>
              <a:t>Köseköy</a:t>
            </a:r>
            <a:r>
              <a:rPr lang="tr-TR" sz="1400" dirty="0" smtClean="0"/>
              <a:t>-Gölcük-Gemlik hattında bir demiryolu hattı planlanmalıdır. Bu yatırımlar taşıma maliyetlerinde ciddi avantajlar sağlayacaktır.</a:t>
            </a:r>
          </a:p>
          <a:p>
            <a:pPr algn="just"/>
            <a:endParaRPr lang="tr-TR" sz="1400" dirty="0" smtClean="0"/>
          </a:p>
          <a:p>
            <a:pPr algn="just"/>
            <a:r>
              <a:rPr lang="tr-TR" sz="1400" dirty="0" smtClean="0"/>
              <a:t>*Odamızın önerisi olan Üçüncü Demiryolu Hattı planlara dahil edilmiştir. </a:t>
            </a:r>
            <a:r>
              <a:rPr lang="tr-TR" sz="1400" dirty="0" err="1" smtClean="0"/>
              <a:t>Köseköy</a:t>
            </a:r>
            <a:r>
              <a:rPr lang="tr-TR" sz="1400" dirty="0" smtClean="0"/>
              <a:t>-Körfez arası tamamlanmıştır. Ancak yer nedeniyle tamamlanamamaktadır. Üçüncü Hat tamamlansa bile maksimum taşınabilecek yük tonajı ihtiyaca cevap vermemektedir. Üçüncü hatta ilave yeni bir dördüncü hattın planlanması ile demiryolu kapasitesinin artırılması gerekmektedir. Ancak bu önerilerin hayata geçirilmesi mümkün görülmemektedir. Önerimiz:  hızlı trenin kuzeye taşınması ve mevcut hızlı tren hattının yük ve banliyö taşımacılığında kullanılmasıdır.</a:t>
            </a:r>
          </a:p>
          <a:p>
            <a:pPr algn="just"/>
            <a:endParaRPr lang="tr-TR" sz="1400" dirty="0" smtClean="0"/>
          </a:p>
          <a:p>
            <a:pPr algn="just"/>
            <a:r>
              <a:rPr lang="tr-TR" sz="1400" dirty="0" smtClean="0"/>
              <a:t>*Güzergah ve uygulama projelerinin hazırlanmasından sonra demiryolu iltisak hattı çalışmaları bir an önce hayata geçirilmelidir.</a:t>
            </a:r>
          </a:p>
          <a:p>
            <a:pPr algn="just"/>
            <a:endParaRPr lang="tr-TR" sz="1400" dirty="0" smtClean="0"/>
          </a:p>
          <a:p>
            <a:pPr algn="just"/>
            <a:r>
              <a:rPr lang="tr-TR" sz="1400" dirty="0" smtClean="0"/>
              <a:t>*Kuzey Marmara Otoyolu ile Derince Limanı bağlantısı sağlanmalıdır.</a:t>
            </a:r>
          </a:p>
          <a:p>
            <a:pPr algn="just"/>
            <a:endParaRPr lang="tr-TR" sz="1400" dirty="0" smtClean="0"/>
          </a:p>
          <a:p>
            <a:pPr algn="just"/>
            <a:r>
              <a:rPr lang="tr-TR" sz="1400" dirty="0" smtClean="0"/>
              <a:t>*Kocaeli Serbest Bölgesinin demiryolu hattı ile </a:t>
            </a:r>
            <a:r>
              <a:rPr lang="tr-TR" sz="1400" dirty="0" err="1" smtClean="0"/>
              <a:t>Köseköy</a:t>
            </a:r>
            <a:r>
              <a:rPr lang="tr-TR" sz="1400" dirty="0" smtClean="0"/>
              <a:t> Lojistik Merkezine bağlantısının sağlanması gerektiğini düşünmekteyiz. </a:t>
            </a:r>
            <a:r>
              <a:rPr lang="tr-TR" sz="1400" dirty="0" err="1" smtClean="0"/>
              <a:t>Köseköy</a:t>
            </a:r>
            <a:r>
              <a:rPr lang="tr-TR" sz="1400" dirty="0" smtClean="0"/>
              <a:t> Lojistik Merkezinin, Yalova üzerinden Gemlik ve Bursa'ya demiryolu ile  bağlanması ve Bursa'dan İzmir ve Ankara'ya bağlantılarının yapılmasını talep ediyoruz.</a:t>
            </a:r>
          </a:p>
          <a:p>
            <a:pPr algn="just"/>
            <a:endParaRPr lang="tr-TR" sz="1400" dirty="0" smtClean="0"/>
          </a:p>
        </p:txBody>
      </p:sp>
    </p:spTree>
    <p:extLst>
      <p:ext uri="{BB962C8B-B14F-4D97-AF65-F5344CB8AC3E}">
        <p14:creationId xmlns="" xmlns:p14="http://schemas.microsoft.com/office/powerpoint/2010/main" val="128301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24900"/>
            <a:ext cx="9144000" cy="6839712"/>
          </a:xfrm>
          <a:prstGeom prst="rect">
            <a:avLst/>
          </a:prstGeom>
        </p:spPr>
      </p:pic>
      <p:pic>
        <p:nvPicPr>
          <p:cNvPr id="4" name="Picture 3" descr="5.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70100" y="219340"/>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3: İZMİT KÖRFEZİ KIYI PLANI</a:t>
            </a:r>
            <a:endParaRPr lang="en-US" sz="3200" dirty="0">
              <a:solidFill>
                <a:srgbClr val="FFFFFF"/>
              </a:solidFill>
            </a:endParaRPr>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1800" b="1" dirty="0" smtClean="0"/>
              <a:t>İzmit Körfezi (Kocaeli-Yalova) Bütünleşik Kıyı Alanları Planı  ile ilgili İtirazlarımız KSO tarafından Kocaeli Valiliğine İletilmiştir</a:t>
            </a:r>
            <a:endParaRPr lang="en-US" sz="1800" dirty="0"/>
          </a:p>
        </p:txBody>
      </p:sp>
      <p:sp>
        <p:nvSpPr>
          <p:cNvPr id="11" name="Title 1"/>
          <p:cNvSpPr txBox="1">
            <a:spLocks/>
          </p:cNvSpPr>
          <p:nvPr/>
        </p:nvSpPr>
        <p:spPr>
          <a:xfrm>
            <a:off x="453387" y="1556791"/>
            <a:ext cx="8203998" cy="42948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just"/>
            <a:r>
              <a:rPr lang="tr-TR" sz="1800" dirty="0" smtClean="0"/>
              <a:t>*Hükümleri bölümünün Tanımlar kısmında tarif edilen Kıyı Danışma Birimi ve Kıyı Yapıları Şeması sektörü sıkıntıya sokacak uygulamalar içermektedir. Eğer birim olacaksa da bu birimde OSB’ler ve özel sektör temsilcileri de yer almalıdır.</a:t>
            </a:r>
          </a:p>
          <a:p>
            <a:pPr lvl="0" algn="just"/>
            <a:endParaRPr lang="tr-TR" sz="1800" dirty="0" smtClean="0"/>
          </a:p>
          <a:p>
            <a:pPr algn="just"/>
            <a:r>
              <a:rPr lang="tr-TR" sz="1800" dirty="0" smtClean="0"/>
              <a:t>*Plan Hükümlerinde getirilen Liman Toplulaştırması kavramı içeriği ve hedeflenen amaçlar göz önünde bulundurulduğunda bir fayda sağlamayacaktır. Talebimiz Liman Toplulaştırması kavramının iptal edilmesidir.</a:t>
            </a:r>
          </a:p>
          <a:p>
            <a:pPr lvl="0" algn="just"/>
            <a:endParaRPr lang="tr-TR" sz="1800" dirty="0" smtClean="0"/>
          </a:p>
          <a:p>
            <a:pPr algn="just"/>
            <a:r>
              <a:rPr lang="tr-TR" sz="1800" dirty="0" smtClean="0"/>
              <a:t>*D-14 ve D-25 maddelerinde sözü edilen Araştırma Raporu ve İhtiyaç Analizi Raporu gibi içeriği ve kapsamı bilinmeyen spekülasyonlara açık raporların talep edilecek olması, uzun ve anlamsız zaman kayıplarına yol açacaktır. Talebimiz D-14 ve D-15 maddelerinde belirtilen Araştırma Raporu ve İhtiyaç Analizi raporlarının iptal edilmesidir. </a:t>
            </a:r>
          </a:p>
          <a:p>
            <a:pPr algn="just"/>
            <a:endParaRPr lang="tr-TR" sz="1800" dirty="0" smtClean="0"/>
          </a:p>
        </p:txBody>
      </p:sp>
    </p:spTree>
    <p:extLst>
      <p:ext uri="{BB962C8B-B14F-4D97-AF65-F5344CB8AC3E}">
        <p14:creationId xmlns="" xmlns:p14="http://schemas.microsoft.com/office/powerpoint/2010/main" val="1438352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TotalTime>
  <Words>626</Words>
  <Application>Microsoft Office PowerPoint</Application>
  <PresentationFormat>Ekran Gösterisi (4:3)</PresentationFormat>
  <Paragraphs>58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Office Theme</vt:lpstr>
      <vt:lpstr>Lojistik ve Limanlar Komisyonu</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 Başlık</dc:title>
  <dc:creator>Kutay Güven</dc:creator>
  <cp:lastModifiedBy>elifbilgisu</cp:lastModifiedBy>
  <cp:revision>17</cp:revision>
  <dcterms:created xsi:type="dcterms:W3CDTF">2013-12-28T09:55:20Z</dcterms:created>
  <dcterms:modified xsi:type="dcterms:W3CDTF">2014-11-20T13:08:09Z</dcterms:modified>
</cp:coreProperties>
</file>