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0" r:id="rId3"/>
    <p:sldId id="287" r:id="rId4"/>
    <p:sldId id="288" r:id="rId5"/>
    <p:sldId id="290" r:id="rId6"/>
    <p:sldId id="292" r:id="rId7"/>
    <p:sldId id="281" r:id="rId8"/>
    <p:sldId id="283" r:id="rId9"/>
    <p:sldId id="285" r:id="rId10"/>
    <p:sldId id="302" r:id="rId11"/>
    <p:sldId id="298" r:id="rId12"/>
    <p:sldId id="304" r:id="rId13"/>
    <p:sldId id="303" r:id="rId14"/>
    <p:sldId id="291" r:id="rId15"/>
    <p:sldId id="299" r:id="rId16"/>
    <p:sldId id="301" r:id="rId17"/>
    <p:sldId id="297" r:id="rId1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88018" autoAdjust="0"/>
  </p:normalViewPr>
  <p:slideViewPr>
    <p:cSldViewPr>
      <p:cViewPr>
        <p:scale>
          <a:sx n="66" d="100"/>
          <a:sy n="66" d="100"/>
        </p:scale>
        <p:origin x="-143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288183928931958E-2"/>
          <c:y val="7.0771911707757845E-2"/>
          <c:w val="0.90006132646880765"/>
          <c:h val="0.81653693903016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Index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79646">
                      <a:lumMod val="75000"/>
                      <a:shade val="30000"/>
                      <a:satMod val="115000"/>
                    </a:srgbClr>
                  </a:gs>
                  <a:gs pos="50000">
                    <a:srgbClr val="F79646">
                      <a:lumMod val="75000"/>
                      <a:shade val="67500"/>
                      <a:satMod val="115000"/>
                    </a:srgbClr>
                  </a:gs>
                  <a:gs pos="100000">
                    <a:srgbClr val="F79646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Lbls>
            <c:dLbl>
              <c:idx val="0"/>
              <c:layout>
                <c:manualLayout>
                  <c:x val="1.6025641025641025E-3"/>
                  <c:y val="4.9179682457725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42337976954269E-5"/>
                  <c:y val="3.5519125683060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36612021857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73015873015914E-3"/>
                  <c:y val="5.4644808743169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93226327478303E-3"/>
                  <c:y val="2.4590163934426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901120533010308E-3"/>
                  <c:y val="2.7322404371584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2051282051280888E-3"/>
                  <c:y val="5.4644808743169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752000992018479E-16"/>
                  <c:y val="5.464480874316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602564102564102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Arial Narrow" panose="020B0606020202030204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Atlanta, GA</c:v>
                </c:pt>
                <c:pt idx="1">
                  <c:v>Dallas, TX</c:v>
                </c:pt>
                <c:pt idx="2">
                  <c:v>Denver, CO</c:v>
                </c:pt>
                <c:pt idx="3">
                  <c:v>Miami, FL</c:v>
                </c:pt>
                <c:pt idx="4">
                  <c:v>Chicago, IL</c:v>
                </c:pt>
                <c:pt idx="5">
                  <c:v>Boston, MA</c:v>
                </c:pt>
                <c:pt idx="6">
                  <c:v>Washington, D.C.</c:v>
                </c:pt>
                <c:pt idx="7">
                  <c:v>San Francisco, CA</c:v>
                </c:pt>
                <c:pt idx="8">
                  <c:v>New York , NY (Manhattan)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95.3</c:v>
                </c:pt>
                <c:pt idx="1">
                  <c:v>95.9</c:v>
                </c:pt>
                <c:pt idx="2">
                  <c:v>104.2</c:v>
                </c:pt>
                <c:pt idx="3">
                  <c:v>107.6</c:v>
                </c:pt>
                <c:pt idx="4">
                  <c:v>115.3</c:v>
                </c:pt>
                <c:pt idx="5">
                  <c:v>139.69999999999999</c:v>
                </c:pt>
                <c:pt idx="6">
                  <c:v>140.1</c:v>
                </c:pt>
                <c:pt idx="7">
                  <c:v>161.6</c:v>
                </c:pt>
                <c:pt idx="8">
                  <c:v>220.4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11776"/>
        <c:axId val="97755136"/>
      </c:barChart>
      <c:catAx>
        <c:axId val="9601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Arial Narrow" panose="020B0606020202030204" pitchFamily="34" charset="0"/>
                <a:cs typeface="Arial" pitchFamily="34" charset="0"/>
              </a:defRPr>
            </a:pPr>
            <a:endParaRPr lang="en-US"/>
          </a:p>
        </c:txPr>
        <c:crossAx val="97755136"/>
        <c:crosses val="autoZero"/>
        <c:auto val="1"/>
        <c:lblAlgn val="ctr"/>
        <c:lblOffset val="100"/>
        <c:noMultiLvlLbl val="0"/>
      </c:catAx>
      <c:valAx>
        <c:axId val="97755136"/>
        <c:scaling>
          <c:orientation val="minMax"/>
          <c:max val="240"/>
          <c:min val="8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  <a:cs typeface="Arial" pitchFamily="34" charset="0"/>
              </a:defRPr>
            </a:pPr>
            <a:endParaRPr lang="en-US"/>
          </a:p>
        </c:txPr>
        <c:crossAx val="9601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-457200" y="-198120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21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8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4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84" tIns="44792" rIns="89584" bIns="4479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89584" tIns="44792" rIns="89584" bIns="44792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0E9AF3-126F-4054-8A4C-86559F949F7C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pic>
        <p:nvPicPr>
          <p:cNvPr id="30" name="ContosoLogo.jpg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96200" y="5791200"/>
            <a:ext cx="1371600" cy="1008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 lang="en-US" smtClean="0"/>
              <a:pPr algn="r"/>
              <a:t>2/9/2015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 lang="en-US" smtClean="0"/>
              <a:pPr algn="r"/>
              <a:t>2/9/2015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 lang="en-US" smtClean="0"/>
              <a:pPr algn="r"/>
              <a:t>2/9/2015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 lang="en-US" smtClean="0"/>
              <a:pPr algn="r"/>
              <a:t>2/9/2015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 lang="en-US" smtClean="0"/>
              <a:pPr algn="r"/>
              <a:t>2/9/2015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 lang="en-US" smtClean="0"/>
              <a:pPr algn="r"/>
              <a:t>2/9/2015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 lang="en-US" smtClean="0"/>
              <a:pPr algn="r"/>
              <a:t>2/9/2015</a:t>
            </a:fld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52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9409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9409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75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fld id="{F17F374F-8F2E-42FC-B8C0-8EDFCA32CD96}" type="datetime1">
              <a:rPr lang="en-US" sz="1100" smtClean="0"/>
              <a:pPr algn="r"/>
              <a:t>2/9/2015</a:t>
            </a:fld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lang="en-US" smtClean="0"/>
              <a:pPr algn="r"/>
              <a:t>2/9/2015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en-US" smtClean="0"/>
              <a:pPr algn="r"/>
              <a:t>2/9/2015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en-US" smtClean="0"/>
              <a:pPr algn="r"/>
              <a:t>2/9/2015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 lang="en-US" smtClean="0"/>
              <a:pPr algn="r"/>
              <a:t>2/9/2015</a:t>
            </a:fld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 lang="en-US" smtClean="0"/>
              <a:pPr algn="r"/>
              <a:t>2/9/2015</a:t>
            </a:fld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 lang="en-US" smtClean="0"/>
              <a:pPr algn="r"/>
              <a:t>2/9/2015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2/9/2015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21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28.jpeg"/><Relationship Id="rId39" Type="http://schemas.openxmlformats.org/officeDocument/2006/relationships/hyperlink" Target="http://www.google.com/url?sa=i&amp;amp;rct=j&amp;amp;q=gentiva&amp;amp;source=images&amp;amp;cd=&amp;amp;cad=rja&amp;amp;docid=JshL2dRIloEu2M&amp;amp;tbnid=m9HeSfdWcaTCaM:&amp;amp;ved=0CAUQjRw&amp;amp;url=http://www.proactiveinvestors.com/sponsors/4316/gentiva-health-services-4316.html&amp;amp;ei=1RFCUf_JENL02wXyvoH4BQ&amp;amp;bvm=bv.43287494,d.dmg&amp;amp;psig=AFQjCNGQurRjlkbNC00ZYsKT-PGZcFTj3g&amp;amp;ust=1363370833606290" TargetMode="External"/><Relationship Id="rId21" Type="http://schemas.openxmlformats.org/officeDocument/2006/relationships/hyperlink" Target="http://www.google.com/url?sa=i&amp;rct=j&amp;q=carter's+logo&amp;source=images&amp;cd=&amp;cad=rja&amp;docid=jKZx2iEJCSHUVM&amp;tbnid=rRMb7FCypPFDvM:&amp;ved=0CAUQjRw&amp;url=http://www.yourlogoresources.com/carters-logo/&amp;ei=mOlBUazPJIfc2QW7loDgAQ&amp;bvm=bv.43287494,d.dmg&amp;psig=AFQjCNELxMqTFe68gSakXSiHpvuUqAsoBw&amp;ust=1363360518032392" TargetMode="External"/><Relationship Id="rId34" Type="http://schemas.openxmlformats.org/officeDocument/2006/relationships/image" Target="../media/image32.jpeg"/><Relationship Id="rId42" Type="http://schemas.openxmlformats.org/officeDocument/2006/relationships/image" Target="../media/image38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6" Type="http://schemas.openxmlformats.org/officeDocument/2006/relationships/image" Target="../media/image22.png"/><Relationship Id="rId20" Type="http://schemas.openxmlformats.org/officeDocument/2006/relationships/image" Target="../media/image25.jpeg"/><Relationship Id="rId29" Type="http://schemas.openxmlformats.org/officeDocument/2006/relationships/hyperlink" Target="http://www.google.com/url?sa=i&amp;rct=j&amp;q=equifax&amp;source=images&amp;cd=&amp;cad=rja&amp;docid=pAx7lWzWfn7MMM&amp;tbnid=7R_bNfuKzBYAtM:&amp;ved=0CAUQjRw&amp;url=http://thinkprogress.org/economy/2013/01/31/1519661/equifax-database-salary-records-debt-collectors/&amp;ei=lBFCUcLSAabR2QWQ0YDABQ&amp;bvm=bv.43287494,d.dmg&amp;psig=AFQjCNE8_nRrzGZr5silamiAgM6z6zBbdw&amp;ust=1363370770045275" TargetMode="External"/><Relationship Id="rId41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24" Type="http://schemas.openxmlformats.org/officeDocument/2006/relationships/image" Target="../media/image27.jpeg"/><Relationship Id="rId32" Type="http://schemas.openxmlformats.org/officeDocument/2006/relationships/image" Target="../media/image31.jpeg"/><Relationship Id="rId37" Type="http://schemas.openxmlformats.org/officeDocument/2006/relationships/image" Target="../media/image34.png"/><Relationship Id="rId40" Type="http://schemas.openxmlformats.org/officeDocument/2006/relationships/image" Target="../media/image36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hyperlink" Target="http://www.google.com/url?sa=i&amp;rct=j&amp;q=aaron's&amp;source=images&amp;cd=&amp;cad=rja&amp;docid=IzEZCgmHLBYeqM&amp;tbnid=khuTbH7GjczzfM:&amp;ved=0CAUQjRw&amp;url=http://www.1851project.com/1851s-vet-100-4-aarons71311312/&amp;ei=FBFCUYncAqiy2gX3mIGQCg&amp;bvm=bv.43287494,d.dmg&amp;psig=AFQjCNHrKmDxG2to13-TlGJX5by41O01hA&amp;ust=1363370637217811" TargetMode="External"/><Relationship Id="rId28" Type="http://schemas.openxmlformats.org/officeDocument/2006/relationships/image" Target="../media/image29.jpeg"/><Relationship Id="rId36" Type="http://schemas.openxmlformats.org/officeDocument/2006/relationships/image" Target="../media/image33.jpeg"/><Relationship Id="rId10" Type="http://schemas.openxmlformats.org/officeDocument/2006/relationships/image" Target="../media/image16.jpeg"/><Relationship Id="rId19" Type="http://schemas.openxmlformats.org/officeDocument/2006/relationships/hyperlink" Target="http://www.google.com/url?sa=i&amp;rct=j&amp;q=asbury+automotive&amp;source=images&amp;cd=&amp;docid=dfWFtbZ_XvIZzM&amp;tbnid=AfU__ArF0LDlfM:&amp;ved=0CAUQjRw&amp;url=http://www.insidermonkey.com/blog/alydar-capital-boosts-its-asbury-automotive-group-bet-abg-3806/&amp;ei=kupBUYHjHuKY2AWx3YGYBw&amp;bvm=bv.43287494,d.dmg&amp;psig=AFQjCNF6BdfJ7WR8dKdkGbzCfKwwrFvlew&amp;ust=1363360782970785" TargetMode="External"/><Relationship Id="rId31" Type="http://schemas.openxmlformats.org/officeDocument/2006/relationships/hyperlink" Target="http://www.google.com/url?sa=i&amp;rct=j&amp;q=exide+tech&amp;source=images&amp;cd=&amp;cad=rja&amp;docid=276zciJVI8ZoXM&amp;tbnid=KEeS0SoiX_zOSM:&amp;ved=0CAUQjRw&amp;url=http://www.hsmackvolvo.com/gallery/displayimage.php?album=58&amp;pos=2&amp;ei=uBFCUfDsNe242QXF6YGADA&amp;bvm=bv.43287494,d.dmg&amp;psig=AFQjCNFehsGsaO9almEsqWXthBT-4-Unbw&amp;ust=1363370807183642" TargetMode="External"/><Relationship Id="rId4" Type="http://schemas.openxmlformats.org/officeDocument/2006/relationships/hyperlink" Target="http://www.google.com/url?sa=i&amp;rct=j&amp;q=graphic+packaging&amp;source=images&amp;cd=&amp;cad=rja&amp;docid=qDHiUlwAQZ9W_M&amp;tbnid=ZNcVaGdcjoiZaM:&amp;ved=0CAUQjRw&amp;url=http://plasticssuppliersdirectory.com/Listing/Index/Auxiliary_Equipment/Denester/3861/305&amp;ei=ShJCUZTZJ8qD2QXLsIGwCw&amp;psig=AFQjCNFsYF4pbHvJm4OdvpmuGC01sT3s7A&amp;ust=1363370946092637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20.png"/><Relationship Id="rId22" Type="http://schemas.openxmlformats.org/officeDocument/2006/relationships/image" Target="../media/image26.jpeg"/><Relationship Id="rId27" Type="http://schemas.openxmlformats.org/officeDocument/2006/relationships/hyperlink" Target="http://www.google.com/url?sa=i&amp;rct=j&amp;q=agl+resources&amp;source=images&amp;cd=&amp;cad=rja&amp;docid=gi1UDAjWSMmXPM&amp;tbnid=8qZHFxKvslEUTM:&amp;ved=0CAUQjRw&amp;url=http://www.leadershipdekalb.org/donate/current-donors-partners-and-sponsors/&amp;ei=SxFCUcSsHITQ2AXm6oBw&amp;bvm=bv.43287494,d.dmg&amp;psig=AFQjCNEEtVjINUnXJ-aHiXlaccQsSJhuCg&amp;ust=1363370696573103" TargetMode="External"/><Relationship Id="rId30" Type="http://schemas.openxmlformats.org/officeDocument/2006/relationships/image" Target="../media/image30.jpeg"/><Relationship Id="rId35" Type="http://schemas.openxmlformats.org/officeDocument/2006/relationships/hyperlink" Target="http://www.google.com/url?sa=i&amp;rct=j&amp;q=bluelinx&amp;source=images&amp;cd=&amp;cad=rja&amp;docid=uzTfhLC4VwqCAM&amp;tbnid=8Fq4b1w-NzkiMM:&amp;ved=0CAUQjRw&amp;url=http://www.perrasace.com/lbm.htm&amp;ei=aBFCUf6SNqOf2QXHiIGYCA&amp;bvm=bv.43287494,d.dmg&amp;psig=AFQjCNFivIa6gegwBruq0E41yMhUOC-OKw&amp;ust=1363370726205026" TargetMode="External"/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hyperlink" Target="http://www.google.com/url?sa=i&amp;rct=j&amp;q=acuity+brands&amp;source=images&amp;cd=&amp;cad=rja&amp;docid=z21eSplguSqwbM&amp;tbnid=P7OpTH-_FWb9JM:&amp;ved=0CAUQjRw&amp;url=http://www.prlog.org/10935694-the-university-of-akron-chooses-acuity-brands.html&amp;ei=NRFCUceKI-eY2AXEroCAAg&amp;bvm=bv.43287494,d.dmg&amp;psig=AFQjCNE_HtJMGEce94H5-TLvAZWFABFUMg&amp;ust=1363370673869761" TargetMode="External"/><Relationship Id="rId33" Type="http://schemas.openxmlformats.org/officeDocument/2006/relationships/hyperlink" Target="http://www.google.com/url?sa=i&amp;rct=j&amp;q=global+payments&amp;source=images&amp;cd=&amp;cad=rja&amp;docid=5eJvObaCLIgR0M&amp;tbnid=EZic7w9p2YJanM:&amp;ved=0CAUQjRw&amp;url=http://www.hyphenet.com/blog/2012/04/02/global-payments-reveals-more-details-about-security-breach-loses-visas-seal-of-approval/&amp;ei=FhJCUci2MueY2AXEroCAAg&amp;psig=AFQjCNHVW03mctUccJCGyrLpV6JR9sy1-A&amp;ust=1363370897547048" TargetMode="External"/><Relationship Id="rId38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sa.vitra.com.tr/index.aspx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3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jpeg"/><Relationship Id="rId11" Type="http://schemas.openxmlformats.org/officeDocument/2006/relationships/image" Target="../media/image47.jpeg"/><Relationship Id="rId5" Type="http://schemas.openxmlformats.org/officeDocument/2006/relationships/image" Target="../media/image42.png"/><Relationship Id="rId10" Type="http://schemas.openxmlformats.org/officeDocument/2006/relationships/image" Target="../media/image46.gif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courierpostonline.com/story/news/local/new-jersey/2015/01/06/mercedes-moving-headquarters-new-jersey-atlanta/21356233/&amp;ei=roHKVJPIIJHbsAST-YGYCg&amp;bvm=bv.84607526,d.cWc&amp;psig=AFQjCNHdcZki-ug8RwP8cZ1kXKk5ZLuqOQ&amp;ust=1422643986384499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838200"/>
            <a:ext cx="439274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</a:rPr>
              <a:t>An Overview of </a:t>
            </a:r>
          </a:p>
          <a:p>
            <a:r>
              <a:rPr lang="en-US" sz="3800" b="1" dirty="0" smtClean="0">
                <a:solidFill>
                  <a:schemeClr val="bg1"/>
                </a:solidFill>
              </a:rPr>
              <a:t>Economic Incentives </a:t>
            </a:r>
          </a:p>
          <a:p>
            <a:r>
              <a:rPr lang="en-US" sz="3800" b="1" dirty="0" smtClean="0">
                <a:solidFill>
                  <a:schemeClr val="bg1"/>
                </a:solidFill>
              </a:rPr>
              <a:t>in the United States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724400"/>
            <a:ext cx="349615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John Woodward</a:t>
            </a:r>
          </a:p>
          <a:p>
            <a:r>
              <a:rPr lang="en-US" dirty="0" smtClean="0"/>
              <a:t>Senior Director, Foreign Investment</a:t>
            </a:r>
          </a:p>
          <a:p>
            <a:r>
              <a:rPr lang="en-US" dirty="0" smtClean="0"/>
              <a:t>Metro Atlanta Chamber</a:t>
            </a:r>
          </a:p>
          <a:p>
            <a:r>
              <a:rPr lang="en-US" dirty="0" smtClean="0"/>
              <a:t>Atlanta, GA, USA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715000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3429000"/>
            <a:ext cx="1772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Kocaeli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9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February, 2015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\\fsmac.macoc.com\jww1$\My Pictures\satellite-photo-united-states-at-nigh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7" t="19704" r="10187" b="5418"/>
          <a:stretch>
            <a:fillRect/>
          </a:stretch>
        </p:blipFill>
        <p:spPr bwMode="auto">
          <a:xfrm>
            <a:off x="2209800" y="2514600"/>
            <a:ext cx="43735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6934200" y="4038600"/>
            <a:ext cx="881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FF3300"/>
                </a:solidFill>
                <a:cs typeface="Arial" pitchFamily="34" charset="0"/>
              </a:rPr>
              <a:t>Atlanta</a:t>
            </a:r>
            <a:endParaRPr lang="en-US" sz="1600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3012" name="Left Arrow 9"/>
          <p:cNvSpPr>
            <a:spLocks noChangeArrowheads="1"/>
          </p:cNvSpPr>
          <p:nvPr/>
        </p:nvSpPr>
        <p:spPr bwMode="auto">
          <a:xfrm>
            <a:off x="5105400" y="4191000"/>
            <a:ext cx="1828800" cy="76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Global &amp; domestic access</a:t>
            </a:r>
            <a:endParaRPr lang="en-US" dirty="0"/>
          </a:p>
        </p:txBody>
      </p:sp>
      <p:sp>
        <p:nvSpPr>
          <p:cNvPr id="4301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200"/>
              </a:spcAft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Strategic Location</a:t>
            </a:r>
          </a:p>
          <a:p>
            <a:pPr algn="ctr">
              <a:spcAft>
                <a:spcPts val="200"/>
              </a:spcAft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  <a:latin typeface="Arial Narrow" pitchFamily="34" charset="0"/>
              <a:cs typeface="Arial Narrow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Most of the U.S. population lives in the eastern third of the country </a:t>
            </a:r>
          </a:p>
          <a:p>
            <a:pPr>
              <a:spcAft>
                <a:spcPts val="2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More than 80% of U.S. consumers can be reached from Atlanta in two flight hours or two truckload delivery days</a:t>
            </a:r>
          </a:p>
          <a:p>
            <a:endParaRPr lang="en-US" dirty="0" smtClean="0">
              <a:latin typeface="Arial Narrow" pitchFamily="34" charset="0"/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86600" y="5830529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33" y="5193185"/>
            <a:ext cx="2932646" cy="604303"/>
          </a:xfrm>
          <a:prstGeom prst="rect">
            <a:avLst/>
          </a:prstGeom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143000" y="721214"/>
            <a:ext cx="6477000" cy="4059238"/>
            <a:chOff x="2133600" y="1447800"/>
            <a:chExt cx="6477000" cy="4059530"/>
          </a:xfrm>
        </p:grpSpPr>
        <p:pic>
          <p:nvPicPr>
            <p:cNvPr id="13" name="Picture 2" descr="http://t2.gstatic.com/images?q=tbn:ANd9GcR82mT_xsIe_non4iiMpT78nQvCmVuYViCw8D9SOvD1QCfXp01nDw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33600" y="1447800"/>
              <a:ext cx="6477000" cy="4059530"/>
            </a:xfrm>
            <a:prstGeom prst="rect">
              <a:avLst/>
            </a:prstGeom>
            <a:noFill/>
          </p:spPr>
        </p:pic>
        <p:sp>
          <p:nvSpPr>
            <p:cNvPr id="14" name="TextBox 2488"/>
            <p:cNvSpPr txBox="1">
              <a:spLocks noChangeArrowheads="1"/>
            </p:cNvSpPr>
            <p:nvPr/>
          </p:nvSpPr>
          <p:spPr bwMode="auto">
            <a:xfrm>
              <a:off x="6867228" y="3962400"/>
              <a:ext cx="1107996" cy="415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-102" charset="2"/>
                <a:buChar char="§"/>
              </a:pPr>
              <a:r>
                <a:rPr lang="en-US" sz="2000" i="1" dirty="0">
                  <a:solidFill>
                    <a:srgbClr val="000000"/>
                  </a:solidFill>
                  <a:latin typeface="Calibri" pitchFamily="-102" charset="0"/>
                  <a:sym typeface="Arial" charset="0"/>
                </a:rPr>
                <a:t> </a:t>
              </a:r>
              <a:r>
                <a:rPr lang="en-US" sz="2100" b="1" i="1" dirty="0">
                  <a:solidFill>
                    <a:srgbClr val="000000"/>
                  </a:solidFill>
                  <a:latin typeface="Arial Narrow" pitchFamily="-102" charset="0"/>
                  <a:sym typeface="Arial" charset="0"/>
                </a:rPr>
                <a:t>Atlanta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95400" y="1919836"/>
            <a:ext cx="6027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Georgia ranked as Top U.S. State for Business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              </a:t>
            </a:r>
            <a:r>
              <a:rPr lang="en-US" sz="2200" b="1" i="1" dirty="0" smtClean="0"/>
              <a:t>… all </a:t>
            </a:r>
            <a:r>
              <a:rPr lang="en-US" sz="2200" b="1" i="1" dirty="0" smtClean="0"/>
              <a:t>in 2014</a:t>
            </a:r>
            <a:endParaRPr lang="en-US" sz="22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057872"/>
            <a:ext cx="1447800" cy="1090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83418"/>
            <a:ext cx="1676400" cy="12238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34200" y="5602977"/>
            <a:ext cx="1295400" cy="227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04" y="2635918"/>
            <a:ext cx="1535671" cy="500763"/>
          </a:xfrm>
          <a:prstGeom prst="rect">
            <a:avLst/>
          </a:prstGeom>
        </p:spPr>
      </p:pic>
      <p:pic>
        <p:nvPicPr>
          <p:cNvPr id="26629" name="Content Placeholder 3" descr="hd sup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53" y="1843672"/>
            <a:ext cx="1492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4" descr="http://spi.multiview.com/userlogo/spi/1090420v1v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29922" r="10588" b="30493"/>
          <a:stretch>
            <a:fillRect/>
          </a:stretch>
        </p:blipFill>
        <p:spPr bwMode="auto">
          <a:xfrm>
            <a:off x="173115" y="4737459"/>
            <a:ext cx="199548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Content Placeholder 3" descr="first data.bm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75" y="2617176"/>
            <a:ext cx="1624013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Content Placeholder 4"/>
          <p:cNvGrpSpPr>
            <a:grpSpLocks noGrp="1"/>
          </p:cNvGrpSpPr>
          <p:nvPr/>
        </p:nvGrpSpPr>
        <p:grpSpPr bwMode="auto">
          <a:xfrm>
            <a:off x="182640" y="954772"/>
            <a:ext cx="8050584" cy="2178188"/>
            <a:chOff x="67451" y="1566179"/>
            <a:chExt cx="8425634" cy="2053961"/>
          </a:xfrm>
        </p:grpSpPr>
        <p:pic>
          <p:nvPicPr>
            <p:cNvPr id="26648" name="Picture 3" descr="Newell Rubbermai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51" y="3127825"/>
              <a:ext cx="2298288" cy="49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9" name="Picture 6" descr="GPC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219" y="2352302"/>
              <a:ext cx="887653" cy="72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0" name="Picture 7" descr="AGCO COlor log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587" y="2254636"/>
              <a:ext cx="838940" cy="90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1" name="Picture 8" descr="SunTrus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909" y="2352302"/>
              <a:ext cx="1328779" cy="79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2" name="Picture 10" descr="CCE Red Logo_300dpi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50" y="1799431"/>
              <a:ext cx="2407735" cy="37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3" name="Picture 11" descr="Delta Logo with SkyTeam (small) NEW 200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25" y="1840979"/>
              <a:ext cx="2743201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4" name="Picture 12" descr="The-Home-Depot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97" y="2280107"/>
              <a:ext cx="742679" cy="74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5" name="Picture 13" descr="coca_cola_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800" y="1716765"/>
              <a:ext cx="1540216" cy="53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6" name="Picture 14" descr="soco NEW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965" y="2367786"/>
              <a:ext cx="1457796" cy="734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7" name="Picture 16" descr="NCR%20logo_RGB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526" y="2461550"/>
              <a:ext cx="1684337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8" name="Picture 9" descr="UPS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099" y="1566179"/>
              <a:ext cx="784986" cy="933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3157615" y="5308959"/>
            <a:ext cx="2438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Arial Narrow" pitchFamily="34" charset="0"/>
              </a:rPr>
              <a:t>Sources: FORTUNE magazine, </a:t>
            </a:r>
            <a:r>
              <a:rPr lang="en-US" sz="800" dirty="0" smtClean="0">
                <a:solidFill>
                  <a:prstClr val="black"/>
                </a:solidFill>
                <a:latin typeface="Arial Narrow" pitchFamily="34" charset="0"/>
              </a:rPr>
              <a:t>June 2, 2014</a:t>
            </a:r>
            <a:endParaRPr lang="en-US" sz="800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26632" name="Content Placeholder 4" descr="RockTenn logo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36" y="2610869"/>
            <a:ext cx="180498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Box 19"/>
          <p:cNvSpPr txBox="1">
            <a:spLocks noChangeArrowheads="1"/>
          </p:cNvSpPr>
          <p:nvPr/>
        </p:nvSpPr>
        <p:spPr bwMode="auto">
          <a:xfrm>
            <a:off x="118582" y="775059"/>
            <a:ext cx="1613458" cy="369332"/>
          </a:xfrm>
          <a:prstGeom prst="rect">
            <a:avLst/>
          </a:prstGeom>
          <a:solidFill>
            <a:srgbClr val="EF442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FORTUNE </a:t>
            </a:r>
            <a:r>
              <a:rPr lang="en-US" dirty="0" smtClean="0">
                <a:solidFill>
                  <a:prstClr val="white"/>
                </a:solidFill>
                <a:latin typeface="Arial Narrow" pitchFamily="34" charset="0"/>
              </a:rPr>
              <a:t>500</a:t>
            </a:r>
            <a:endParaRPr lang="en-US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26635" name="Picture 16" descr="http://cdn2.insidermonkey.com/blog/wp-content/uploads/2011/06/Asbury-Automotive-John-Murphy-Alydar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15" y="2497453"/>
            <a:ext cx="1355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4" descr="http://www.yourlogoresources.com/wp-content/uploads/2013/01/carters-logo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40" y="3591284"/>
            <a:ext cx="19304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 descr="http://i1-news.softpedia-static.com/images/news2/Lawsuit-Accusses-Aaron-s-of-Spying-on-Customers-at-Home-2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6" b="29906"/>
          <a:stretch>
            <a:fillRect/>
          </a:stretch>
        </p:blipFill>
        <p:spPr bwMode="auto">
          <a:xfrm>
            <a:off x="3662440" y="3591284"/>
            <a:ext cx="180498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4" descr="http://t1.gstatic.com/images?q=tbn:ANd9GcQQ-pBxX9IulVOCTHFqEA4Ny6T-ldyjR5lNSOcSupRKNu0N09Z5Aw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77" y="3678597"/>
            <a:ext cx="26431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6" descr="http://www.leadershipdekalb.org/wp-content/uploads/2011/09/agl-resources.jp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70" y="4142147"/>
            <a:ext cx="18192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0" descr="http://t3.gstatic.com/images?q=tbn:ANd9GcSSoQVts604LqQEWAwTa1xkFlNOB3F72iMrhMH78mjg2MxLmwI9D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0" y="4263590"/>
            <a:ext cx="187166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2" descr="http://t2.gstatic.com/images?q=tbn:ANd9GcR6LnDY1LBjuot9l17dM9E8zLuQG8RzW-MRRbROcSzHl2eyMQjNEA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24" y="4261209"/>
            <a:ext cx="12096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0" descr="http://t0.gstatic.com/images?q=tbn:ANd9GcSzAcu8ZL9DGakzwxECLseuKd8sX5EpbyQBfPJHLnVbASSvKc911Q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2" t="31227" r="11292" b="36583"/>
          <a:stretch>
            <a:fillRect/>
          </a:stretch>
        </p:blipFill>
        <p:spPr bwMode="auto">
          <a:xfrm>
            <a:off x="7242252" y="4051659"/>
            <a:ext cx="14430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5" name="TextBox 34"/>
          <p:cNvSpPr txBox="1">
            <a:spLocks noChangeArrowheads="1"/>
          </p:cNvSpPr>
          <p:nvPr/>
        </p:nvSpPr>
        <p:spPr bwMode="auto">
          <a:xfrm>
            <a:off x="85802" y="3221397"/>
            <a:ext cx="1646238" cy="369332"/>
          </a:xfrm>
          <a:prstGeom prst="rect">
            <a:avLst/>
          </a:prstGeom>
          <a:solidFill>
            <a:srgbClr val="EF442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FORTUNE </a:t>
            </a:r>
            <a:r>
              <a:rPr lang="en-US" dirty="0" smtClean="0">
                <a:solidFill>
                  <a:prstClr val="white"/>
                </a:solidFill>
                <a:latin typeface="Arial Narrow" pitchFamily="34" charset="0"/>
              </a:rPr>
              <a:t>1000</a:t>
            </a:r>
            <a:endParaRPr lang="en-US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26646" name="Picture 8" descr="http://www.perrasace.com/pictures/bluelinx.jpg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7646" r="7245"/>
          <a:stretch>
            <a:fillRect/>
          </a:stretch>
        </p:blipFill>
        <p:spPr bwMode="auto">
          <a:xfrm>
            <a:off x="4046834" y="4226284"/>
            <a:ext cx="165420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35" descr="axiall 2.gif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87" y="4781115"/>
            <a:ext cx="11795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2" y="3735262"/>
            <a:ext cx="1418510" cy="491022"/>
          </a:xfrm>
          <a:prstGeom prst="rect">
            <a:avLst/>
          </a:prstGeom>
        </p:spPr>
      </p:pic>
      <p:pic>
        <p:nvPicPr>
          <p:cNvPr id="37" name="Picture 16" descr="http://www.proactiveinvestors.com/genera/img/companies/logos/gentiva.jpg">
            <a:hlinkClick r:id="rId39"/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1" b="18211"/>
          <a:stretch>
            <a:fillRect/>
          </a:stretch>
        </p:blipFill>
        <p:spPr bwMode="auto">
          <a:xfrm>
            <a:off x="2060652" y="4661259"/>
            <a:ext cx="1905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6" descr="RPC - Uma empresa na área de serviços de óleo e gás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52" y="4737459"/>
            <a:ext cx="11461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3" y="5916613"/>
            <a:ext cx="1597291" cy="9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76995"/>
            <a:ext cx="8229600" cy="911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EF4423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turkish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EF4423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 </a:t>
            </a:r>
            <a:r>
              <a:rPr lang="en-US" sz="3600" cap="all" dirty="0" smtClean="0">
                <a:solidFill>
                  <a:srgbClr val="EF4423"/>
                </a:solidFill>
                <a:latin typeface="Arial Narrow"/>
                <a:ea typeface="+mj-ea"/>
                <a:cs typeface="Arial Narrow"/>
              </a:rPr>
              <a:t>presence</a:t>
            </a:r>
            <a:r>
              <a:rPr lang="en-US" sz="3600" cap="all" dirty="0">
                <a:solidFill>
                  <a:srgbClr val="EF4423"/>
                </a:solidFill>
                <a:latin typeface="Arial Narrow"/>
                <a:ea typeface="+mj-ea"/>
                <a:cs typeface="Arial Narrow"/>
              </a:rPr>
              <a:t>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EF4423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in </a:t>
            </a:r>
            <a:r>
              <a:rPr lang="en-US" sz="3600" cap="all" dirty="0" err="1" smtClean="0">
                <a:solidFill>
                  <a:srgbClr val="EF4423"/>
                </a:solidFill>
                <a:latin typeface="Arial Narrow"/>
                <a:ea typeface="+mj-ea"/>
                <a:cs typeface="Arial Narrow"/>
              </a:rPr>
              <a:t>atlanta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EF4423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4" y="1719001"/>
            <a:ext cx="1828800" cy="119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694" y="5008517"/>
            <a:ext cx="192904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142" y="1388533"/>
            <a:ext cx="2057400" cy="140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8142" y="4011745"/>
            <a:ext cx="213360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http://upload.wikimedia.org/wikipedia/en/thumb/f/f2/Istanbul_Center_Logo.jpg/220px-Istanbul_Center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5308" y="3072428"/>
            <a:ext cx="1905000" cy="710046"/>
          </a:xfrm>
          <a:prstGeom prst="rect">
            <a:avLst/>
          </a:prstGeom>
          <a:noFill/>
        </p:spPr>
      </p:pic>
      <p:grpSp>
        <p:nvGrpSpPr>
          <p:cNvPr id="2" name="Group 10"/>
          <p:cNvGrpSpPr/>
          <p:nvPr/>
        </p:nvGrpSpPr>
        <p:grpSpPr>
          <a:xfrm>
            <a:off x="3874989" y="3176910"/>
            <a:ext cx="1356777" cy="2289200"/>
            <a:chOff x="6477000" y="1447800"/>
            <a:chExt cx="2286000" cy="3372035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7000" y="1533710"/>
              <a:ext cx="2190750" cy="328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6934200" y="1447800"/>
              <a:ext cx="1828800" cy="93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Turkish Society of Georgia Tech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2" descr="http://usa.vitra.com.tr/images/vitra_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5561" y="3308327"/>
            <a:ext cx="1409700" cy="428626"/>
          </a:xfrm>
          <a:prstGeom prst="rect">
            <a:avLst/>
          </a:prstGeom>
          <a:noFill/>
        </p:spPr>
      </p:pic>
      <p:pic>
        <p:nvPicPr>
          <p:cNvPr id="21" name="Picture 4" descr="http://www.egeseramik-usa.com/images/log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46498" y="4064132"/>
            <a:ext cx="3095625" cy="504826"/>
          </a:xfrm>
          <a:prstGeom prst="rect">
            <a:avLst/>
          </a:prstGeom>
          <a:noFill/>
        </p:spPr>
      </p:pic>
      <p:pic>
        <p:nvPicPr>
          <p:cNvPr id="8196" name="Picture 4" descr="https://encrypted-tbn2.gstatic.com/images?q=tbn:ANd9GcT_DE5PD8Fkr657A0HwM7K6-1ovAMzoMc14O4i5XoHjGCMYecSp9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84" y="1789012"/>
            <a:ext cx="1027255" cy="107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546" y="5861231"/>
            <a:ext cx="1597291" cy="9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86600" y="5830529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63667" y="982258"/>
            <a:ext cx="5402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“Incentives cannot make a bad site good.”</a:t>
            </a:r>
          </a:p>
          <a:p>
            <a:endParaRPr lang="en-US" dirty="0"/>
          </a:p>
          <a:p>
            <a:r>
              <a:rPr lang="en-US" dirty="0" smtClean="0"/>
              <a:t>Joseph </a:t>
            </a:r>
            <a:r>
              <a:rPr lang="en-US" dirty="0" err="1" smtClean="0"/>
              <a:t>Folz</a:t>
            </a:r>
            <a:endParaRPr lang="en-US" dirty="0" smtClean="0"/>
          </a:p>
          <a:p>
            <a:r>
              <a:rPr lang="en-US" dirty="0" smtClean="0"/>
              <a:t>General Counsel</a:t>
            </a:r>
          </a:p>
          <a:p>
            <a:r>
              <a:rPr lang="en-US" dirty="0" smtClean="0"/>
              <a:t>Porsche Cars North America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97" y="3176718"/>
            <a:ext cx="5524500" cy="267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30" y="2109918"/>
            <a:ext cx="1291534" cy="13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09" y="5773833"/>
            <a:ext cx="1597291" cy="924611"/>
          </a:xfrm>
          <a:prstGeom prst="rect">
            <a:avLst/>
          </a:prstGeom>
        </p:spPr>
      </p:pic>
      <p:pic>
        <p:nvPicPr>
          <p:cNvPr id="6146" name="Picture 2" descr="http://www.gannett-cdn.com/-mm-/88fe7ed62c2f60e3330eebd6cd30be893d12db0b/c=122-0-2021-1424&amp;r=x404&amp;c=534x401/local/-/media/CherryHill/2014/12/27/B9315656921Z.1_20141227211321_000_GV59H7SUO.1-0.jpg">
            <a:hlinkClick r:id="rId3"/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r="1532" b="6143"/>
          <a:stretch/>
        </p:blipFill>
        <p:spPr bwMode="auto">
          <a:xfrm>
            <a:off x="228600" y="2209800"/>
            <a:ext cx="3920837" cy="24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r="1586" b="7724"/>
          <a:stretch/>
        </p:blipFill>
        <p:spPr bwMode="auto">
          <a:xfrm>
            <a:off x="5224375" y="2339076"/>
            <a:ext cx="3615431" cy="23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3429672" cy="181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849221"/>
            <a:ext cx="9144000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defRPr/>
            </a:pP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“In fact, incentives, when you look at the whole picture, it's just a small piece. We're making a 50-year decision, and a pile of incentives in Year One, Two or Three over a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      50-year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decision doesn't make a gigantic impact.”</a:t>
            </a:r>
          </a:p>
          <a:p>
            <a:pPr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Steve Cannon</a:t>
            </a:r>
          </a:p>
          <a:p>
            <a:pPr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CEO</a:t>
            </a:r>
          </a:p>
          <a:p>
            <a:pPr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Mercedes-Benz USA</a:t>
            </a:r>
          </a:p>
          <a:p>
            <a:pPr>
              <a:spcAft>
                <a:spcPts val="300"/>
              </a:spcAft>
              <a:defRPr/>
            </a:pPr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43800" y="5715000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09" y="5773833"/>
            <a:ext cx="1597291" cy="924611"/>
          </a:xfrm>
          <a:prstGeom prst="rect">
            <a:avLst/>
          </a:prstGeom>
        </p:spPr>
      </p:pic>
      <p:pic>
        <p:nvPicPr>
          <p:cNvPr id="8" name="Picture 7" descr="C:\Users\AEA1\AppData\Local\Microsoft\Windows\Temporary Internet Files\Content.Outlook\XWZMFSI7\MAC Horizontal Logo 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3" y="383153"/>
            <a:ext cx="4958607" cy="35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9458" y="1048878"/>
            <a:ext cx="5839484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Guidance/Assistance with: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›  Business Incentives &amp; Taxes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› </a:t>
            </a:r>
            <a:r>
              <a:rPr lang="en-US" sz="2400" b="1" dirty="0" smtClean="0">
                <a:solidFill>
                  <a:schemeClr val="bg1"/>
                </a:solidFill>
              </a:rPr>
              <a:t> Land Site &amp; Building/Space Search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› </a:t>
            </a:r>
            <a:r>
              <a:rPr lang="en-US" sz="2400" b="1" dirty="0" smtClean="0">
                <a:solidFill>
                  <a:schemeClr val="bg1"/>
                </a:solidFill>
              </a:rPr>
              <a:t> Customized Market Research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› </a:t>
            </a:r>
            <a:r>
              <a:rPr lang="en-US" sz="2400" b="1" dirty="0" smtClean="0">
                <a:solidFill>
                  <a:schemeClr val="bg1"/>
                </a:solidFill>
              </a:rPr>
              <a:t> Talent Availability, Quality &amp; Cost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› </a:t>
            </a:r>
            <a:r>
              <a:rPr lang="en-US" sz="2400" b="1" dirty="0" smtClean="0">
                <a:solidFill>
                  <a:schemeClr val="bg1"/>
                </a:solidFill>
              </a:rPr>
              <a:t> Access to Business &amp; Academic Leadership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› </a:t>
            </a:r>
            <a:r>
              <a:rPr lang="en-US" sz="2400" b="1" dirty="0" smtClean="0">
                <a:solidFill>
                  <a:schemeClr val="bg1"/>
                </a:solidFill>
              </a:rPr>
              <a:t> Facilitation with Regulatory Authorities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› </a:t>
            </a:r>
            <a:r>
              <a:rPr lang="en-US" sz="2400" b="1" dirty="0" smtClean="0">
                <a:solidFill>
                  <a:schemeClr val="bg1"/>
                </a:solidFill>
              </a:rPr>
              <a:t> Relocation Assistance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7406" y="5526532"/>
            <a:ext cx="3116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Gratis and Confidential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406" y="4725796"/>
            <a:ext cx="3727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›  </a:t>
            </a:r>
            <a:r>
              <a:rPr lang="en-US" sz="2400" b="1" i="1" dirty="0"/>
              <a:t>Global Business Expansion</a:t>
            </a:r>
          </a:p>
        </p:txBody>
      </p:sp>
    </p:spTree>
    <p:extLst>
      <p:ext uri="{BB962C8B-B14F-4D97-AF65-F5344CB8AC3E}">
        <p14:creationId xmlns:p14="http://schemas.microsoft.com/office/powerpoint/2010/main" val="14613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9252" y="1435510"/>
            <a:ext cx="413132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John Woodward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Senior Director, Foreign Investment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Metro Atlanta Chamber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235 Andrew Young International Blvd, NW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Atlanta, GA 30303  USA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+1.404.586.8447</a:t>
            </a:r>
          </a:p>
          <a:p>
            <a:r>
              <a:rPr lang="en-US" dirty="0">
                <a:solidFill>
                  <a:schemeClr val="bg1"/>
                </a:solidFill>
              </a:rPr>
              <a:t>j</a:t>
            </a:r>
            <a:r>
              <a:rPr lang="en-US" dirty="0" smtClean="0">
                <a:solidFill>
                  <a:schemeClr val="bg1"/>
                </a:solidFill>
              </a:rPr>
              <a:t>woodward@macoc.com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715000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09" y="5773833"/>
            <a:ext cx="1597291" cy="9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75755" y="5830529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1295400"/>
            <a:ext cx="309135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Federal / State / Local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Statutory / Discretionary</a:t>
            </a:r>
            <a:endParaRPr lang="en-US" sz="2200" b="1" dirty="0"/>
          </a:p>
          <a:p>
            <a:endParaRPr lang="en-US" sz="2200" b="1" dirty="0"/>
          </a:p>
          <a:p>
            <a:r>
              <a:rPr lang="en-US" sz="2200" b="1" dirty="0" smtClean="0"/>
              <a:t>Industry specific</a:t>
            </a:r>
          </a:p>
          <a:p>
            <a:endParaRPr lang="en-US" sz="2200" b="1" dirty="0"/>
          </a:p>
          <a:p>
            <a:r>
              <a:rPr lang="en-US" sz="2200" b="1" dirty="0" smtClean="0"/>
              <a:t>Geographic specific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5243296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Macro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86600" y="5830529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762000"/>
            <a:ext cx="59913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State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Often </a:t>
            </a:r>
            <a:r>
              <a:rPr lang="en-US" sz="2000" b="1" dirty="0" smtClean="0"/>
              <a:t>Tax Credits</a:t>
            </a:r>
          </a:p>
          <a:p>
            <a:endParaRPr lang="en-US" sz="2000" b="1" dirty="0"/>
          </a:p>
          <a:p>
            <a:r>
              <a:rPr lang="en-US" sz="2000" b="1" dirty="0" smtClean="0"/>
              <a:t>Jobs-based </a:t>
            </a:r>
          </a:p>
          <a:p>
            <a:endParaRPr lang="en-US" sz="2000" b="1" dirty="0"/>
          </a:p>
          <a:p>
            <a:r>
              <a:rPr lang="en-US" sz="2000" b="1" dirty="0" smtClean="0"/>
              <a:t>Infrastructure (local collaboration)</a:t>
            </a:r>
          </a:p>
          <a:p>
            <a:endParaRPr lang="en-US" sz="2000" b="1" dirty="0"/>
          </a:p>
          <a:p>
            <a:r>
              <a:rPr lang="en-US" sz="2000" b="1" dirty="0" smtClean="0"/>
              <a:t>Workforce Training, e.g., Georgia “Quick Start”</a:t>
            </a:r>
          </a:p>
          <a:p>
            <a:endParaRPr lang="en-US" sz="2000" b="1" dirty="0"/>
          </a:p>
          <a:p>
            <a:r>
              <a:rPr lang="en-US" sz="2000" b="1" dirty="0" smtClean="0"/>
              <a:t>Targeted Industries, e.g., Georgia – Film production,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b="1" dirty="0" smtClean="0"/>
              <a:t>also included, digital media, interactive entertainment, </a:t>
            </a:r>
            <a:r>
              <a:rPr lang="en-US" b="1" dirty="0" err="1" smtClean="0"/>
              <a:t>etc</a:t>
            </a:r>
            <a:endParaRPr lang="en-US" b="1" dirty="0" smtClean="0"/>
          </a:p>
          <a:p>
            <a:endParaRPr lang="en-US" sz="2000" b="1" dirty="0"/>
          </a:p>
          <a:p>
            <a:r>
              <a:rPr lang="en-US" sz="2000" b="1" dirty="0" smtClean="0"/>
              <a:t>State assets – e.g., Georgia ports</a:t>
            </a:r>
          </a:p>
          <a:p>
            <a:endParaRPr lang="en-US" sz="2000" b="1" dirty="0"/>
          </a:p>
          <a:p>
            <a:r>
              <a:rPr lang="en-US" sz="2000" b="1" dirty="0" smtClean="0"/>
              <a:t>R&amp;D</a:t>
            </a:r>
          </a:p>
        </p:txBody>
      </p:sp>
    </p:spTree>
    <p:extLst>
      <p:ext uri="{BB962C8B-B14F-4D97-AF65-F5344CB8AC3E}">
        <p14:creationId xmlns:p14="http://schemas.microsoft.com/office/powerpoint/2010/main" val="14198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86600" y="5830529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799" y="762000"/>
            <a:ext cx="4908331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Local</a:t>
            </a:r>
          </a:p>
          <a:p>
            <a:endParaRPr lang="en-US" sz="2000" b="1" dirty="0"/>
          </a:p>
          <a:p>
            <a:r>
              <a:rPr lang="en-US" sz="2000" b="1" dirty="0" smtClean="0"/>
              <a:t>Real </a:t>
            </a:r>
            <a:r>
              <a:rPr lang="en-US" sz="2000" b="1" dirty="0" smtClean="0"/>
              <a:t>estate tax abatements</a:t>
            </a:r>
          </a:p>
          <a:p>
            <a:r>
              <a:rPr lang="en-US" sz="2000" b="1" dirty="0" smtClean="0"/>
              <a:t>Personal property / machinery &amp; equipment</a:t>
            </a:r>
          </a:p>
          <a:p>
            <a:endParaRPr lang="en-US" sz="2000" b="1" dirty="0"/>
          </a:p>
          <a:p>
            <a:r>
              <a:rPr lang="en-US" sz="2000" b="1" dirty="0" smtClean="0"/>
              <a:t>Sales tax, e.g., construction, machinery</a:t>
            </a:r>
          </a:p>
          <a:p>
            <a:endParaRPr lang="en-US" sz="2000" b="1" dirty="0"/>
          </a:p>
          <a:p>
            <a:r>
              <a:rPr lang="en-US" sz="2000" b="1" dirty="0" smtClean="0"/>
              <a:t>Grants, Loans</a:t>
            </a:r>
          </a:p>
          <a:p>
            <a:endParaRPr lang="en-US" sz="2000" b="1" dirty="0"/>
          </a:p>
          <a:p>
            <a:r>
              <a:rPr lang="en-US" sz="2000" b="1" dirty="0" smtClean="0"/>
              <a:t>Industrial Development Authority</a:t>
            </a:r>
          </a:p>
          <a:p>
            <a:r>
              <a:rPr lang="en-US" sz="2000" b="1" dirty="0" smtClean="0"/>
              <a:t>Industrial Revenue Bonds</a:t>
            </a:r>
          </a:p>
          <a:p>
            <a:endParaRPr lang="en-US" sz="2000" b="1" dirty="0"/>
          </a:p>
          <a:p>
            <a:r>
              <a:rPr lang="en-US" sz="2000" b="1" dirty="0" smtClean="0"/>
              <a:t>Public Utilities</a:t>
            </a:r>
          </a:p>
          <a:p>
            <a:endParaRPr lang="en-US" sz="2000" b="1" dirty="0"/>
          </a:p>
          <a:p>
            <a:r>
              <a:rPr lang="en-US" sz="2000" b="1" dirty="0" smtClean="0"/>
              <a:t>Permitting  (Money </a:t>
            </a:r>
            <a:r>
              <a:rPr lang="en-US" sz="2000" b="1" i="1" dirty="0" smtClean="0"/>
              <a:t>&amp;</a:t>
            </a:r>
            <a:r>
              <a:rPr lang="en-US" sz="2000" b="1" dirty="0" smtClean="0"/>
              <a:t> Time)</a:t>
            </a:r>
          </a:p>
        </p:txBody>
      </p:sp>
    </p:spTree>
    <p:extLst>
      <p:ext uri="{BB962C8B-B14F-4D97-AF65-F5344CB8AC3E}">
        <p14:creationId xmlns:p14="http://schemas.microsoft.com/office/powerpoint/2010/main" val="14198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47800" y="1282987"/>
            <a:ext cx="18288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600" y="5830529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1447800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Macro</a:t>
            </a:r>
            <a:endParaRPr lang="en-US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951202"/>
            <a:ext cx="620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Incentives –  initial, up front, maybe 3, 5, 10 years if lucky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2591" y="4218801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Best economic incentive is selection of appropriate location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4198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86600" y="5830529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359514"/>
            <a:ext cx="3910751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ym typeface="Wingdings"/>
              </a:rPr>
              <a:t> </a:t>
            </a:r>
            <a:r>
              <a:rPr lang="en-US" sz="2000" b="1" dirty="0" smtClean="0"/>
              <a:t>Expenses  </a:t>
            </a:r>
            <a:r>
              <a:rPr lang="en-US" sz="2000" b="1" dirty="0" smtClean="0"/>
              <a:t>-  Operating &amp; Capital</a:t>
            </a:r>
          </a:p>
          <a:p>
            <a:r>
              <a:rPr lang="en-US" sz="2000" b="1" dirty="0" smtClean="0"/>
              <a:t>           Labor Costs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Real Estate</a:t>
            </a:r>
          </a:p>
          <a:p>
            <a:r>
              <a:rPr lang="en-US" sz="2000" b="1" dirty="0">
                <a:sym typeface="Wingdings"/>
              </a:rPr>
              <a:t> </a:t>
            </a:r>
            <a:r>
              <a:rPr lang="en-US" sz="2000" b="1" dirty="0" smtClean="0"/>
              <a:t>Taxes</a:t>
            </a:r>
          </a:p>
          <a:p>
            <a:r>
              <a:rPr lang="en-US" sz="2000" b="1" dirty="0" smtClean="0"/>
              <a:t>           Regulations</a:t>
            </a:r>
          </a:p>
          <a:p>
            <a:r>
              <a:rPr lang="en-US" sz="2000" b="1" dirty="0">
                <a:sym typeface="Wingdings"/>
              </a:rPr>
              <a:t> </a:t>
            </a:r>
            <a:r>
              <a:rPr lang="en-US" sz="2000" b="1" dirty="0" smtClean="0"/>
              <a:t>Workforce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Skilled, educated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“Right-to-Work”</a:t>
            </a:r>
          </a:p>
          <a:p>
            <a:r>
              <a:rPr lang="en-US" sz="2000" b="1" dirty="0">
                <a:sym typeface="Wingdings"/>
              </a:rPr>
              <a:t> </a:t>
            </a:r>
            <a:r>
              <a:rPr lang="en-US" sz="2000" b="1" dirty="0" smtClean="0"/>
              <a:t>Access to Market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Customers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Suppliers</a:t>
            </a:r>
          </a:p>
          <a:p>
            <a:r>
              <a:rPr lang="en-US" sz="2000" b="1" dirty="0">
                <a:sym typeface="Wingdings"/>
              </a:rPr>
              <a:t> </a:t>
            </a:r>
            <a:r>
              <a:rPr lang="en-US" sz="2000" b="1" dirty="0" smtClean="0"/>
              <a:t>Universities</a:t>
            </a:r>
          </a:p>
          <a:p>
            <a:r>
              <a:rPr lang="en-US" sz="2000" b="1" dirty="0">
                <a:sym typeface="Wingdings"/>
              </a:rPr>
              <a:t> </a:t>
            </a:r>
            <a:r>
              <a:rPr lang="en-US" sz="2000" b="1" dirty="0" smtClean="0"/>
              <a:t>Quality of Life</a:t>
            </a:r>
          </a:p>
          <a:p>
            <a:endParaRPr lang="en-US" sz="2000" b="1" dirty="0"/>
          </a:p>
          <a:p>
            <a:r>
              <a:rPr lang="en-US" sz="2000" b="1" i="1" dirty="0" smtClean="0"/>
              <a:t>And other “Intangibles” …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3263" y="835966"/>
            <a:ext cx="687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Chosen and managed correctly, </a:t>
            </a:r>
            <a:r>
              <a:rPr lang="en-US" sz="2400" b="1" i="1" dirty="0" smtClean="0"/>
              <a:t>these</a:t>
            </a:r>
            <a:r>
              <a:rPr lang="en-US" sz="2400" b="1" dirty="0" smtClean="0"/>
              <a:t> are incentives: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20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086600" y="5830529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807719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879987"/>
            <a:ext cx="519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Demographics,  Economic Indicators,  Transportation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3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" y="1600200"/>
            <a:ext cx="798663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86600" y="5830529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1768" y="990600"/>
            <a:ext cx="3495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Cost of Business,  Cost of Living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304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53618968"/>
              </p:ext>
            </p:extLst>
          </p:nvPr>
        </p:nvGraphicFramePr>
        <p:xfrm>
          <a:off x="457200" y="1143000"/>
          <a:ext cx="7924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42" name="TextBox 2"/>
          <p:cNvSpPr txBox="1">
            <a:spLocks noChangeArrowheads="1"/>
          </p:cNvSpPr>
          <p:nvPr/>
        </p:nvSpPr>
        <p:spPr bwMode="auto">
          <a:xfrm>
            <a:off x="2095500" y="5791200"/>
            <a:ext cx="4495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Arial Narrow" pitchFamily="34" charset="0"/>
              </a:rPr>
              <a:t>Source: C2ER/ACCRA Cost of Living Index, </a:t>
            </a:r>
            <a:r>
              <a:rPr lang="en-US" sz="800" dirty="0" smtClean="0">
                <a:solidFill>
                  <a:prstClr val="black"/>
                </a:solidFill>
                <a:latin typeface="Arial Narrow" pitchFamily="34" charset="0"/>
              </a:rPr>
              <a:t>2013 </a:t>
            </a:r>
            <a:endParaRPr lang="en-US" sz="8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1143000" y="4797654"/>
            <a:ext cx="70104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444" name="TextBox 7"/>
          <p:cNvSpPr txBox="1">
            <a:spLocks noChangeArrowheads="1"/>
          </p:cNvSpPr>
          <p:nvPr/>
        </p:nvSpPr>
        <p:spPr bwMode="auto">
          <a:xfrm>
            <a:off x="8077200" y="4626204"/>
            <a:ext cx="974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 Narrow" pitchFamily="34" charset="0"/>
              </a:rPr>
              <a:t>U.S. Average: 100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6600" y="5830529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5780" y="807751"/>
            <a:ext cx="22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Cost of Living Index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65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476</Words>
  <Application>Microsoft Office PowerPoint</Application>
  <PresentationFormat>On-screen Show (4:3)</PresentationFormat>
  <Paragraphs>129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Pitchbook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&amp; domestic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2014-10-06T19:51:39Z</dcterms:created>
  <dcterms:modified xsi:type="dcterms:W3CDTF">2015-02-09T05:44:42Z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