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7.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charts/chart6.xml" ContentType="application/vnd.openxmlformats-officedocument.drawingml.chart+xml"/>
  <Default Extension="tiff" ContentType="image/tiff"/>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90" r:id="rId3"/>
    <p:sldId id="332" r:id="rId4"/>
    <p:sldId id="333" r:id="rId5"/>
    <p:sldId id="335" r:id="rId6"/>
    <p:sldId id="258" r:id="rId7"/>
    <p:sldId id="257" r:id="rId8"/>
    <p:sldId id="545" r:id="rId9"/>
    <p:sldId id="425" r:id="rId10"/>
    <p:sldId id="410" r:id="rId11"/>
    <p:sldId id="411" r:id="rId12"/>
    <p:sldId id="412" r:id="rId13"/>
    <p:sldId id="543" r:id="rId14"/>
    <p:sldId id="395" r:id="rId15"/>
    <p:sldId id="430" r:id="rId16"/>
    <p:sldId id="413" r:id="rId17"/>
    <p:sldId id="416" r:id="rId18"/>
    <p:sldId id="547" r:id="rId19"/>
    <p:sldId id="355" r:id="rId20"/>
    <p:sldId id="356" r:id="rId21"/>
    <p:sldId id="357" r:id="rId22"/>
    <p:sldId id="358" r:id="rId23"/>
    <p:sldId id="544"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380" r:id="rId43"/>
    <p:sldId id="381" r:id="rId44"/>
    <p:sldId id="382" r:id="rId45"/>
    <p:sldId id="383" r:id="rId46"/>
    <p:sldId id="384" r:id="rId47"/>
    <p:sldId id="385" r:id="rId48"/>
    <p:sldId id="386" r:id="rId49"/>
    <p:sldId id="390" r:id="rId50"/>
    <p:sldId id="288" r:id="rId51"/>
    <p:sldId id="464" r:id="rId52"/>
    <p:sldId id="463" r:id="rId53"/>
    <p:sldId id="465" r:id="rId54"/>
    <p:sldId id="466" r:id="rId55"/>
    <p:sldId id="467" r:id="rId56"/>
    <p:sldId id="468" r:id="rId57"/>
    <p:sldId id="470" r:id="rId58"/>
    <p:sldId id="471" r:id="rId59"/>
    <p:sldId id="548" r:id="rId60"/>
    <p:sldId id="549" r:id="rId61"/>
    <p:sldId id="550" r:id="rId62"/>
    <p:sldId id="551" r:id="rId63"/>
    <p:sldId id="552" r:id="rId64"/>
    <p:sldId id="553" r:id="rId65"/>
    <p:sldId id="554" r:id="rId66"/>
    <p:sldId id="555" r:id="rId67"/>
    <p:sldId id="556" r:id="rId6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AB476"/>
    <a:srgbClr val="7E4E6E"/>
    <a:srgbClr val="73C5EF"/>
    <a:srgbClr val="98BD84"/>
    <a:srgbClr val="84C355"/>
    <a:srgbClr val="82C6D8"/>
    <a:srgbClr val="B7BDC9"/>
    <a:srgbClr val="D2CC84"/>
    <a:srgbClr val="CCFF99"/>
    <a:srgbClr val="ABB3C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7" autoAdjust="0"/>
    <p:restoredTop sz="94629" autoAdjust="0"/>
  </p:normalViewPr>
  <p:slideViewPr>
    <p:cSldViewPr>
      <p:cViewPr>
        <p:scale>
          <a:sx n="66" d="100"/>
          <a:sy n="66" d="100"/>
        </p:scale>
        <p:origin x="-1206" y="-258"/>
      </p:cViewPr>
      <p:guideLst>
        <p:guide orient="horz" pos="2160"/>
        <p:guide pos="2880"/>
      </p:guideLst>
    </p:cSldViewPr>
  </p:slideViewPr>
  <p:outlineViewPr>
    <p:cViewPr>
      <p:scale>
        <a:sx n="33" d="100"/>
        <a:sy n="33" d="100"/>
      </p:scale>
      <p:origin x="0" y="19188"/>
    </p:cViewPr>
  </p:outlineViewPr>
  <p:notesTextViewPr>
    <p:cViewPr>
      <p:scale>
        <a:sx n="100" d="100"/>
        <a:sy n="100" d="100"/>
      </p:scale>
      <p:origin x="0" y="0"/>
    </p:cViewPr>
  </p:notesTextViewPr>
  <p:sorterViewPr>
    <p:cViewPr>
      <p:scale>
        <a:sx n="200" d="100"/>
        <a:sy n="200" d="100"/>
      </p:scale>
      <p:origin x="0" y="4091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Kitap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ynology\projeler\T%20A%20S%20A%20R%20I%20M\U%20_%20U%20L%20A%20&#350;%20T%20I%20R%20M%20A\L&#304;MANLAR%20GER&#304;%20SAHA\&#199;ALI&#350;MALAR\Liman%20K&#252;nye\B&#246;lgesel%20Analiz\Liman%20B&#246;lgesel%20K&#252;nye_2014%2012%2022_sk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ynology\projeler\T%20A%20S%20A%20R%20I%20M\U%20_%20U%20L%20A%20&#350;%20T%20I%20R%20M%20A\L&#304;MANLAR%20GER&#304;%20SAHA\&#199;ALI&#350;MALAR\Liman%20K&#252;nye\B&#246;lgesel%20Analiz\Liman%20B&#246;lgesel%20K&#252;nye_2014%2012%2022_sk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ynology\projeler\T%20A%20S%20A%20R%20I%20M\U%20_%20U%20L%20A%20&#350;%20T%20I%20R%20M%20A\L&#304;MANLAR%20GER&#304;%20SAHA\&#199;ALI&#350;MALAR\Liman%20K&#252;nye\B&#246;lgesel%20Analiz\Liman%20B&#246;lgesel%20K&#252;nye_2014%2012%2022_sk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ynology\projeler\T%20A%20S%20A%20R%20I%20M\U%20_%20U%20L%20A%20&#350;%20T%20I%20R%20M%20A\L&#304;MANLAR%20GER&#304;%20SAHA\&#199;ALI&#350;MALAR\Liman%20K&#252;nye\B&#246;lgesel%20Analiz\Liman%20B&#246;lgesel%20K&#252;nye_2014%2012%2022_sk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ynology\projeler\T%20A%20S%20A%20R%20I%20M\U%20_%20U%20L%20A%20&#350;%20T%20I%20R%20M%20A\L&#304;MANLAR%20GER&#304;%20SAHA\&#199;ALI&#350;MALAR\Liman%20K&#252;nye\B&#246;lgesel%20Analiz\Liman%20B&#246;lgesel%20K&#252;nye_2014%2012%2022_sk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ynology\projeler\T%20A%20S%20A%20R%20I%20M\U%20_%20U%20L%20A%20&#350;%20T%20I%20R%20M%20A\L&#304;MANLAR%20GER&#304;%20SAHA\&#199;ALI&#350;MALAR\&#199;al&#305;&#351;tay\Liman%20B&#246;lgesel%20K&#252;nye_2015%2001%2021_skd_farkl&#305;%20tasar&#305;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tr-TR"/>
  <c:chart>
    <c:autoTitleDeleted val="1"/>
    <c:plotArea>
      <c:layout/>
      <c:barChart>
        <c:barDir val="bar"/>
        <c:grouping val="clustered"/>
        <c:ser>
          <c:idx val="0"/>
          <c:order val="0"/>
          <c:tx>
            <c:v>Yükleme</c:v>
          </c:tx>
          <c:spPr>
            <a:solidFill>
              <a:srgbClr val="CCFF99"/>
            </a:solidFill>
            <a:ln>
              <a:solidFill>
                <a:schemeClr val="tx1"/>
              </a:solidFill>
            </a:ln>
          </c:spPr>
          <c:dLbls>
            <c:dLbl>
              <c:idx val="0"/>
              <c:layout>
                <c:manualLayout>
                  <c:x val="6.3447190667842339E-3"/>
                  <c:y val="5.0221350602781805E-7"/>
                </c:manualLayout>
              </c:layout>
              <c:dLblPos val="outEnd"/>
              <c:showVal val="1"/>
            </c:dLbl>
            <c:dLbl>
              <c:idx val="2"/>
              <c:layout>
                <c:manualLayout>
                  <c:x val="1.3321845038109634E-3"/>
                  <c:y val="2.5110675301390913E-7"/>
                </c:manualLayout>
              </c:layout>
              <c:dLblPos val="outEnd"/>
              <c:showVal val="1"/>
            </c:dLbl>
            <c:numFmt formatCode="#,##0" sourceLinked="0"/>
            <c:txPr>
              <a:bodyPr/>
              <a:lstStyle/>
              <a:p>
                <a:pPr>
                  <a:defRPr sz="1200" b="1">
                    <a:solidFill>
                      <a:sysClr val="windowText" lastClr="000000"/>
                    </a:solidFill>
                    <a:latin typeface="Arial" panose="020B0604020202020204" pitchFamily="34" charset="0"/>
                    <a:cs typeface="Arial" panose="020B0604020202020204" pitchFamily="34" charset="0"/>
                  </a:defRPr>
                </a:pPr>
                <a:endParaRPr lang="tr-TR"/>
              </a:p>
            </c:txPr>
            <c:dLblPos val="inEnd"/>
            <c:showVal val="1"/>
          </c:dLbls>
          <c:cat>
            <c:strRef>
              <c:f>(Sayfa1!$A$2;Sayfa1!$A$3;Sayfa1!$A$4;Sayfa1!$A$5)</c:f>
              <c:strCache>
                <c:ptCount val="4"/>
                <c:pt idx="0">
                  <c:v>Karadeniz</c:v>
                </c:pt>
                <c:pt idx="1">
                  <c:v>Marmara</c:v>
                </c:pt>
                <c:pt idx="2">
                  <c:v>Ege</c:v>
                </c:pt>
                <c:pt idx="3">
                  <c:v>Akdeniz</c:v>
                </c:pt>
              </c:strCache>
            </c:strRef>
          </c:cat>
          <c:val>
            <c:numRef>
              <c:f>(Sayfa1!$B$2;Sayfa1!$B$3;Sayfa1!$B$4;Sayfa1!$B$5)</c:f>
              <c:numCache>
                <c:formatCode>0</c:formatCode>
                <c:ptCount val="4"/>
                <c:pt idx="0">
                  <c:v>7740587</c:v>
                </c:pt>
                <c:pt idx="1">
                  <c:v>57651596</c:v>
                </c:pt>
                <c:pt idx="2">
                  <c:v>24849413</c:v>
                </c:pt>
                <c:pt idx="3">
                  <c:v>72319171</c:v>
                </c:pt>
              </c:numCache>
            </c:numRef>
          </c:val>
        </c:ser>
        <c:ser>
          <c:idx val="1"/>
          <c:order val="1"/>
          <c:tx>
            <c:v>Boşaltma</c:v>
          </c:tx>
          <c:spPr>
            <a:solidFill>
              <a:srgbClr val="D2CC84"/>
            </a:solidFill>
            <a:ln>
              <a:solidFill>
                <a:schemeClr val="tx1"/>
              </a:solidFill>
            </a:ln>
          </c:spPr>
          <c:dLbls>
            <c:dLbl>
              <c:idx val="1"/>
              <c:layout/>
              <c:dLblPos val="inEnd"/>
              <c:showVal val="1"/>
            </c:dLbl>
            <c:dLbl>
              <c:idx val="3"/>
              <c:layout/>
              <c:dLblPos val="inEnd"/>
              <c:showVal val="1"/>
            </c:dLbl>
            <c:numFmt formatCode="#,##0" sourceLinked="0"/>
            <c:txPr>
              <a:bodyPr/>
              <a:lstStyle/>
              <a:p>
                <a:pPr>
                  <a:defRPr sz="1200" b="1">
                    <a:latin typeface="Arial" panose="020B0604020202020204" pitchFamily="34" charset="0"/>
                    <a:cs typeface="Arial" panose="020B0604020202020204" pitchFamily="34" charset="0"/>
                  </a:defRPr>
                </a:pPr>
                <a:endParaRPr lang="tr-TR"/>
              </a:p>
            </c:txPr>
            <c:showVal val="1"/>
          </c:dLbls>
          <c:val>
            <c:numRef>
              <c:f>Sayfa1!$D$2:$D$5</c:f>
              <c:numCache>
                <c:formatCode>General</c:formatCode>
                <c:ptCount val="4"/>
                <c:pt idx="0">
                  <c:v>28556489</c:v>
                </c:pt>
                <c:pt idx="1">
                  <c:v>106087675</c:v>
                </c:pt>
                <c:pt idx="2">
                  <c:v>32445145</c:v>
                </c:pt>
                <c:pt idx="3">
                  <c:v>55280682</c:v>
                </c:pt>
              </c:numCache>
            </c:numRef>
          </c:val>
        </c:ser>
        <c:ser>
          <c:idx val="2"/>
          <c:order val="2"/>
          <c:tx>
            <c:v>Toplam</c:v>
          </c:tx>
          <c:spPr>
            <a:solidFill>
              <a:srgbClr val="B7BDC9"/>
            </a:solidFill>
            <a:ln>
              <a:solidFill>
                <a:schemeClr val="tx1"/>
              </a:solidFill>
            </a:ln>
          </c:spPr>
          <c:dLbls>
            <c:dLbl>
              <c:idx val="1"/>
              <c:layout/>
              <c:dLblPos val="inEnd"/>
              <c:showVal val="1"/>
            </c:dLbl>
            <c:dLbl>
              <c:idx val="2"/>
              <c:layout/>
              <c:dLblPos val="inEnd"/>
              <c:showVal val="1"/>
            </c:dLbl>
            <c:dLbl>
              <c:idx val="3"/>
              <c:layout/>
              <c:dLblPos val="inEnd"/>
              <c:showVal val="1"/>
            </c:dLbl>
            <c:numFmt formatCode="#,##0" sourceLinked="0"/>
            <c:txPr>
              <a:bodyPr/>
              <a:lstStyle/>
              <a:p>
                <a:pPr>
                  <a:defRPr sz="1200" b="1">
                    <a:latin typeface="Arial" panose="020B0604020202020204" pitchFamily="34" charset="0"/>
                    <a:cs typeface="Arial" panose="020B0604020202020204" pitchFamily="34" charset="0"/>
                  </a:defRPr>
                </a:pPr>
                <a:endParaRPr lang="tr-TR"/>
              </a:p>
            </c:txPr>
            <c:showVal val="1"/>
          </c:dLbls>
          <c:val>
            <c:numRef>
              <c:f>Sayfa1!$F$2:$F$5</c:f>
              <c:numCache>
                <c:formatCode>General</c:formatCode>
                <c:ptCount val="4"/>
                <c:pt idx="0">
                  <c:v>36297081</c:v>
                </c:pt>
                <c:pt idx="1">
                  <c:v>163739306</c:v>
                </c:pt>
                <c:pt idx="2">
                  <c:v>57294573</c:v>
                </c:pt>
                <c:pt idx="3">
                  <c:v>127599897</c:v>
                </c:pt>
              </c:numCache>
            </c:numRef>
          </c:val>
        </c:ser>
        <c:gapWidth val="90"/>
        <c:axId val="53520640"/>
        <c:axId val="53559296"/>
      </c:barChart>
      <c:catAx>
        <c:axId val="53520640"/>
        <c:scaling>
          <c:orientation val="maxMin"/>
        </c:scaling>
        <c:axPos val="l"/>
        <c:majorGridlines/>
        <c:numFmt formatCode="General" sourceLinked="1"/>
        <c:tickLblPos val="nextTo"/>
        <c:txPr>
          <a:bodyPr/>
          <a:lstStyle/>
          <a:p>
            <a:pPr>
              <a:defRPr sz="1100">
                <a:latin typeface="Arial" panose="020B0604020202020204" pitchFamily="34" charset="0"/>
                <a:cs typeface="Arial" panose="020B0604020202020204" pitchFamily="34" charset="0"/>
              </a:defRPr>
            </a:pPr>
            <a:endParaRPr lang="tr-TR"/>
          </a:p>
        </c:txPr>
        <c:crossAx val="53559296"/>
        <c:crosses val="autoZero"/>
        <c:auto val="1"/>
        <c:lblAlgn val="ctr"/>
        <c:lblOffset val="100"/>
      </c:catAx>
      <c:valAx>
        <c:axId val="53559296"/>
        <c:scaling>
          <c:orientation val="minMax"/>
        </c:scaling>
        <c:axPos val="t"/>
        <c:majorGridlines/>
        <c:minorGridlines>
          <c:spPr>
            <a:ln w="3175">
              <a:solidFill>
                <a:schemeClr val="bg1">
                  <a:lumMod val="75000"/>
                </a:schemeClr>
              </a:solidFill>
            </a:ln>
          </c:spPr>
        </c:minorGridlines>
        <c:numFmt formatCode="#,##0" sourceLinked="0"/>
        <c:tickLblPos val="nextTo"/>
        <c:txPr>
          <a:bodyPr/>
          <a:lstStyle/>
          <a:p>
            <a:pPr>
              <a:defRPr sz="1100">
                <a:latin typeface="Arial" panose="020B0604020202020204" pitchFamily="34" charset="0"/>
                <a:cs typeface="Arial" panose="020B0604020202020204" pitchFamily="34" charset="0"/>
              </a:defRPr>
            </a:pPr>
            <a:endParaRPr lang="tr-TR"/>
          </a:p>
        </c:txPr>
        <c:crossAx val="53520640"/>
        <c:crosses val="autoZero"/>
        <c:crossBetween val="between"/>
        <c:dispUnits>
          <c:builtInUnit val="thousands"/>
        </c:dispUnits>
      </c:valAx>
    </c:plotArea>
    <c:plotVisOnly val="1"/>
    <c:dispBlanksAs val="gap"/>
  </c:chart>
  <c:txPr>
    <a:bodyPr/>
    <a:lstStyle/>
    <a:p>
      <a:pPr>
        <a:defRPr sz="900"/>
      </a:pPr>
      <a:endParaRPr lang="tr-T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tr-TR"/>
  <c:chart>
    <c:autoTitleDeleted val="1"/>
    <c:plotArea>
      <c:layout/>
      <c:barChart>
        <c:barDir val="bar"/>
        <c:grouping val="clustered"/>
        <c:ser>
          <c:idx val="0"/>
          <c:order val="0"/>
          <c:tx>
            <c:v>Konteyner</c:v>
          </c:tx>
          <c:spPr>
            <a:ln>
              <a:solidFill>
                <a:schemeClr val="tx1"/>
              </a:solidFill>
            </a:ln>
          </c:spPr>
          <c:dPt>
            <c:idx val="0"/>
            <c:spPr>
              <a:solidFill>
                <a:srgbClr val="115A8B"/>
              </a:solidFill>
              <a:ln>
                <a:solidFill>
                  <a:schemeClr val="tx1"/>
                </a:solidFill>
              </a:ln>
            </c:spPr>
          </c:dPt>
          <c:dPt>
            <c:idx val="1"/>
            <c:spPr>
              <a:solidFill>
                <a:srgbClr val="3379CD"/>
              </a:solidFill>
              <a:ln>
                <a:solidFill>
                  <a:schemeClr val="tx1"/>
                </a:solidFill>
              </a:ln>
            </c:spPr>
          </c:dPt>
          <c:dPt>
            <c:idx val="2"/>
            <c:spPr>
              <a:solidFill>
                <a:srgbClr val="7DA9DF"/>
              </a:solidFill>
              <a:ln>
                <a:solidFill>
                  <a:schemeClr val="tx1"/>
                </a:solidFill>
              </a:ln>
            </c:spPr>
          </c:dPt>
          <c:dPt>
            <c:idx val="3"/>
            <c:spPr>
              <a:solidFill>
                <a:schemeClr val="accent4">
                  <a:lumMod val="60000"/>
                  <a:lumOff val="40000"/>
                </a:schemeClr>
              </a:solidFill>
              <a:ln>
                <a:solidFill>
                  <a:schemeClr val="tx1"/>
                </a:solidFill>
              </a:ln>
            </c:spPr>
          </c:dPt>
          <c:dPt>
            <c:idx val="4"/>
            <c:spPr>
              <a:solidFill>
                <a:srgbClr val="AFB9B9"/>
              </a:solidFill>
              <a:ln>
                <a:solidFill>
                  <a:schemeClr val="tx1"/>
                </a:solidFill>
              </a:ln>
            </c:spPr>
          </c:dPt>
          <c:dPt>
            <c:idx val="5"/>
            <c:spPr>
              <a:solidFill>
                <a:srgbClr val="DEDEDE"/>
              </a:solidFill>
              <a:ln>
                <a:solidFill>
                  <a:schemeClr val="tx1"/>
                </a:solidFill>
              </a:ln>
            </c:spPr>
          </c:dPt>
          <c:dPt>
            <c:idx val="6"/>
            <c:spPr>
              <a:solidFill>
                <a:srgbClr val="FCF3B2"/>
              </a:solidFill>
              <a:ln>
                <a:solidFill>
                  <a:schemeClr val="tx1"/>
                </a:solidFill>
              </a:ln>
            </c:spPr>
          </c:dPt>
          <c:dPt>
            <c:idx val="7"/>
            <c:spPr>
              <a:solidFill>
                <a:schemeClr val="accent3"/>
              </a:solidFill>
              <a:ln>
                <a:solidFill>
                  <a:schemeClr val="tx1"/>
                </a:solidFill>
              </a:ln>
            </c:spPr>
          </c:dPt>
          <c:dPt>
            <c:idx val="8"/>
            <c:spPr>
              <a:solidFill>
                <a:schemeClr val="accent3"/>
              </a:solidFill>
              <a:ln>
                <a:solidFill>
                  <a:schemeClr val="tx1"/>
                </a:solidFill>
              </a:ln>
            </c:spPr>
          </c:dPt>
          <c:dPt>
            <c:idx val="9"/>
            <c:spPr>
              <a:solidFill>
                <a:schemeClr val="accent5"/>
              </a:solidFill>
              <a:ln>
                <a:solidFill>
                  <a:schemeClr val="tx1"/>
                </a:solidFill>
              </a:ln>
            </c:spPr>
          </c:dPt>
          <c:dLbls>
            <c:dLbl>
              <c:idx val="0"/>
              <c:layout>
                <c:manualLayout>
                  <c:x val="-0.18068065865977517"/>
                  <c:y val="0"/>
                </c:manualLayout>
              </c:layout>
              <c:spPr/>
              <c:txPr>
                <a:bodyPr/>
                <a:lstStyle/>
                <a:p>
                  <a:pPr>
                    <a:defRPr>
                      <a:solidFill>
                        <a:schemeClr val="bg1"/>
                      </a:solidFill>
                    </a:defRPr>
                  </a:pPr>
                  <a:endParaRPr lang="tr-TR"/>
                </a:p>
              </c:txPr>
              <c:dLblPos val="outEnd"/>
              <c:showVal val="1"/>
            </c:dLbl>
            <c:dLbl>
              <c:idx val="1"/>
              <c:layout>
                <c:manualLayout>
                  <c:x val="1.7383512544802877E-3"/>
                  <c:y val="1.4619883040935693E-6"/>
                </c:manualLayout>
              </c:layout>
              <c:dLblPos val="outEnd"/>
              <c:showVal val="1"/>
            </c:dLbl>
            <c:dLblPos val="outEnd"/>
            <c:showVal val="1"/>
          </c:dLbls>
          <c:cat>
            <c:strRef>
              <c:f>('5'!$A$27;'5'!$A$22;'5'!$A$32;'5'!$A$74)</c:f>
              <c:strCache>
                <c:ptCount val="4"/>
                <c:pt idx="0">
                  <c:v>Yılport</c:v>
                </c:pt>
                <c:pt idx="1">
                  <c:v>Evyapport</c:v>
                </c:pt>
                <c:pt idx="2">
                  <c:v>Limaş</c:v>
                </c:pt>
                <c:pt idx="3">
                  <c:v>TCDD</c:v>
                </c:pt>
              </c:strCache>
            </c:strRef>
          </c:cat>
          <c:val>
            <c:numRef>
              <c:f>('5'!$D$27;'5'!$D$22;'5'!$D$32;'5'!$D$74)</c:f>
              <c:numCache>
                <c:formatCode>#,##0</c:formatCode>
                <c:ptCount val="4"/>
                <c:pt idx="0">
                  <c:v>3409070.9999999907</c:v>
                </c:pt>
                <c:pt idx="1">
                  <c:v>594838</c:v>
                </c:pt>
                <c:pt idx="2">
                  <c:v>443921.00000000064</c:v>
                </c:pt>
                <c:pt idx="3">
                  <c:v>83810.999999999971</c:v>
                </c:pt>
              </c:numCache>
            </c:numRef>
          </c:val>
        </c:ser>
        <c:gapWidth val="50"/>
        <c:axId val="53704576"/>
        <c:axId val="53727232"/>
      </c:barChart>
      <c:catAx>
        <c:axId val="53704576"/>
        <c:scaling>
          <c:orientation val="maxMin"/>
        </c:scaling>
        <c:axPos val="l"/>
        <c:numFmt formatCode="General" sourceLinked="1"/>
        <c:tickLblPos val="nextTo"/>
        <c:crossAx val="53727232"/>
        <c:crosses val="autoZero"/>
        <c:auto val="1"/>
        <c:lblAlgn val="ctr"/>
        <c:lblOffset val="25"/>
      </c:catAx>
      <c:valAx>
        <c:axId val="53727232"/>
        <c:scaling>
          <c:orientation val="minMax"/>
        </c:scaling>
        <c:delete val="1"/>
        <c:axPos val="t"/>
        <c:numFmt formatCode="#,##0" sourceLinked="1"/>
        <c:tickLblPos val="none"/>
        <c:crossAx val="53704576"/>
        <c:crosses val="autoZero"/>
        <c:crossBetween val="between"/>
        <c:dispUnits>
          <c:builtInUnit val="thousands"/>
          <c:dispUnitsLbl>
            <c:layout/>
          </c:dispUnitsLbl>
        </c:dispUnits>
      </c:valAx>
    </c:plotArea>
    <c:plotVisOnly val="1"/>
    <c:dispBlanksAs val="gap"/>
  </c:chart>
  <c:txPr>
    <a:bodyPr/>
    <a:lstStyle/>
    <a:p>
      <a:pPr>
        <a:defRPr sz="1000">
          <a:latin typeface="Arial" panose="020B0604020202020204" pitchFamily="34" charset="0"/>
          <a:cs typeface="Arial" panose="020B0604020202020204" pitchFamily="34" charset="0"/>
        </a:defRPr>
      </a:pPr>
      <a:endParaRPr lang="tr-T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tr-TR"/>
  <c:chart>
    <c:autoTitleDeleted val="1"/>
    <c:plotArea>
      <c:layout/>
      <c:barChart>
        <c:barDir val="bar"/>
        <c:grouping val="clustered"/>
        <c:ser>
          <c:idx val="0"/>
          <c:order val="0"/>
          <c:tx>
            <c:v>Araç</c:v>
          </c:tx>
          <c:spPr>
            <a:ln>
              <a:solidFill>
                <a:schemeClr val="tx1"/>
              </a:solidFill>
            </a:ln>
          </c:spPr>
          <c:dPt>
            <c:idx val="0"/>
            <c:spPr>
              <a:solidFill>
                <a:srgbClr val="115A8B"/>
              </a:solidFill>
              <a:ln>
                <a:solidFill>
                  <a:schemeClr val="tx1"/>
                </a:solidFill>
              </a:ln>
            </c:spPr>
          </c:dPt>
          <c:dPt>
            <c:idx val="1"/>
            <c:spPr>
              <a:solidFill>
                <a:srgbClr val="3379CD"/>
              </a:solidFill>
              <a:ln>
                <a:solidFill>
                  <a:schemeClr val="tx1"/>
                </a:solidFill>
              </a:ln>
            </c:spPr>
          </c:dPt>
          <c:dPt>
            <c:idx val="2"/>
            <c:spPr>
              <a:solidFill>
                <a:srgbClr val="7DA9DF"/>
              </a:solidFill>
              <a:ln>
                <a:solidFill>
                  <a:schemeClr val="tx1"/>
                </a:solidFill>
              </a:ln>
            </c:spPr>
          </c:dPt>
          <c:dPt>
            <c:idx val="3"/>
            <c:spPr>
              <a:solidFill>
                <a:schemeClr val="accent4">
                  <a:lumMod val="60000"/>
                  <a:lumOff val="40000"/>
                </a:schemeClr>
              </a:solidFill>
              <a:ln>
                <a:solidFill>
                  <a:schemeClr val="tx1"/>
                </a:solidFill>
              </a:ln>
            </c:spPr>
          </c:dPt>
          <c:dPt>
            <c:idx val="4"/>
            <c:spPr>
              <a:solidFill>
                <a:srgbClr val="AFB9B9"/>
              </a:solidFill>
              <a:ln>
                <a:solidFill>
                  <a:schemeClr val="tx1"/>
                </a:solidFill>
              </a:ln>
            </c:spPr>
          </c:dPt>
          <c:dPt>
            <c:idx val="5"/>
            <c:spPr>
              <a:solidFill>
                <a:srgbClr val="DEDEDE"/>
              </a:solidFill>
              <a:ln>
                <a:solidFill>
                  <a:schemeClr val="tx1"/>
                </a:solidFill>
              </a:ln>
            </c:spPr>
          </c:dPt>
          <c:dPt>
            <c:idx val="6"/>
            <c:spPr>
              <a:solidFill>
                <a:srgbClr val="FCF3B2"/>
              </a:solidFill>
              <a:ln>
                <a:solidFill>
                  <a:schemeClr val="tx1"/>
                </a:solidFill>
              </a:ln>
            </c:spPr>
          </c:dPt>
          <c:dPt>
            <c:idx val="7"/>
            <c:spPr>
              <a:solidFill>
                <a:schemeClr val="accent3"/>
              </a:solidFill>
              <a:ln>
                <a:solidFill>
                  <a:schemeClr val="tx1"/>
                </a:solidFill>
              </a:ln>
            </c:spPr>
          </c:dPt>
          <c:dPt>
            <c:idx val="8"/>
            <c:spPr>
              <a:solidFill>
                <a:schemeClr val="accent3"/>
              </a:solidFill>
              <a:ln>
                <a:solidFill>
                  <a:schemeClr val="tx1"/>
                </a:solidFill>
              </a:ln>
            </c:spPr>
          </c:dPt>
          <c:dPt>
            <c:idx val="9"/>
            <c:spPr>
              <a:solidFill>
                <a:schemeClr val="accent5"/>
              </a:solidFill>
              <a:ln>
                <a:solidFill>
                  <a:schemeClr val="tx1"/>
                </a:solidFill>
              </a:ln>
            </c:spPr>
          </c:dPt>
          <c:dLbls>
            <c:dLbl>
              <c:idx val="0"/>
              <c:layout>
                <c:manualLayout>
                  <c:x val="-0.21916565656565656"/>
                  <c:y val="7.3099415204678474E-7"/>
                </c:manualLayout>
              </c:layout>
              <c:spPr/>
              <c:txPr>
                <a:bodyPr/>
                <a:lstStyle/>
                <a:p>
                  <a:pPr>
                    <a:defRPr>
                      <a:solidFill>
                        <a:schemeClr val="bg1"/>
                      </a:solidFill>
                    </a:defRPr>
                  </a:pPr>
                  <a:endParaRPr lang="tr-TR"/>
                </a:p>
              </c:txPr>
              <c:dLblPos val="outEnd"/>
              <c:showVal val="1"/>
            </c:dLbl>
            <c:dLbl>
              <c:idx val="1"/>
              <c:layout>
                <c:manualLayout>
                  <c:x val="7.4283154121863836E-3"/>
                  <c:y val="4.3859649122807014E-6"/>
                </c:manualLayout>
              </c:layout>
              <c:dLblPos val="outEnd"/>
              <c:showVal val="1"/>
            </c:dLbl>
            <c:dLblPos val="outEnd"/>
            <c:showVal val="1"/>
          </c:dLbls>
          <c:cat>
            <c:strRef>
              <c:f>('5'!$A$177;'5'!$A$189;'5'!$A$183;'5'!$A$75)</c:f>
              <c:strCache>
                <c:ptCount val="4"/>
                <c:pt idx="0">
                  <c:v>Un Ro-Ro</c:v>
                </c:pt>
                <c:pt idx="1">
                  <c:v>Ford Otosan</c:v>
                </c:pt>
                <c:pt idx="2">
                  <c:v>Autoport</c:v>
                </c:pt>
                <c:pt idx="3">
                  <c:v>TCDD</c:v>
                </c:pt>
              </c:strCache>
            </c:strRef>
          </c:cat>
          <c:val>
            <c:numRef>
              <c:f>('5'!$D$177;'5'!$D$189;'5'!$D$183;'5'!$D$75)</c:f>
              <c:numCache>
                <c:formatCode>#,##0</c:formatCode>
                <c:ptCount val="4"/>
                <c:pt idx="0">
                  <c:v>1374450</c:v>
                </c:pt>
                <c:pt idx="1">
                  <c:v>261402</c:v>
                </c:pt>
                <c:pt idx="2">
                  <c:v>24956</c:v>
                </c:pt>
                <c:pt idx="3">
                  <c:v>865</c:v>
                </c:pt>
              </c:numCache>
            </c:numRef>
          </c:val>
        </c:ser>
        <c:gapWidth val="50"/>
        <c:axId val="96357376"/>
        <c:axId val="96442240"/>
      </c:barChart>
      <c:catAx>
        <c:axId val="96357376"/>
        <c:scaling>
          <c:orientation val="maxMin"/>
        </c:scaling>
        <c:axPos val="l"/>
        <c:numFmt formatCode="General" sourceLinked="1"/>
        <c:tickLblPos val="nextTo"/>
        <c:crossAx val="96442240"/>
        <c:crosses val="autoZero"/>
        <c:auto val="1"/>
        <c:lblAlgn val="ctr"/>
        <c:lblOffset val="14"/>
      </c:catAx>
      <c:valAx>
        <c:axId val="96442240"/>
        <c:scaling>
          <c:orientation val="minMax"/>
        </c:scaling>
        <c:delete val="1"/>
        <c:axPos val="t"/>
        <c:numFmt formatCode="#,##0" sourceLinked="1"/>
        <c:tickLblPos val="none"/>
        <c:crossAx val="96357376"/>
        <c:crosses val="autoZero"/>
        <c:crossBetween val="between"/>
        <c:dispUnits>
          <c:builtInUnit val="thousands"/>
          <c:dispUnitsLbl>
            <c:layout/>
          </c:dispUnitsLbl>
        </c:dispUnits>
      </c:valAx>
    </c:plotArea>
    <c:plotVisOnly val="1"/>
    <c:dispBlanksAs val="gap"/>
  </c:chart>
  <c:txPr>
    <a:bodyPr/>
    <a:lstStyle/>
    <a:p>
      <a:pPr>
        <a:defRPr sz="1000">
          <a:latin typeface="Arial" panose="020B0604020202020204" pitchFamily="34" charset="0"/>
          <a:cs typeface="Arial" panose="020B0604020202020204" pitchFamily="34" charset="0"/>
        </a:defRPr>
      </a:pPr>
      <a:endParaRPr lang="tr-T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tr-TR"/>
  <c:chart>
    <c:autoTitleDeleted val="1"/>
    <c:plotArea>
      <c:layout/>
      <c:barChart>
        <c:barDir val="bar"/>
        <c:grouping val="clustered"/>
        <c:ser>
          <c:idx val="0"/>
          <c:order val="0"/>
          <c:tx>
            <c:v>Genel Kargo+Dökme Katı</c:v>
          </c:tx>
          <c:spPr>
            <a:ln>
              <a:solidFill>
                <a:schemeClr val="tx1"/>
              </a:solidFill>
            </a:ln>
          </c:spPr>
          <c:dPt>
            <c:idx val="0"/>
            <c:spPr>
              <a:solidFill>
                <a:srgbClr val="115A8B"/>
              </a:solidFill>
              <a:ln>
                <a:solidFill>
                  <a:schemeClr val="tx1"/>
                </a:solidFill>
              </a:ln>
            </c:spPr>
          </c:dPt>
          <c:dPt>
            <c:idx val="1"/>
            <c:spPr>
              <a:solidFill>
                <a:srgbClr val="3379CD"/>
              </a:solidFill>
              <a:ln>
                <a:solidFill>
                  <a:schemeClr val="tx1"/>
                </a:solidFill>
              </a:ln>
            </c:spPr>
          </c:dPt>
          <c:dPt>
            <c:idx val="2"/>
            <c:spPr>
              <a:solidFill>
                <a:srgbClr val="7DA9DF"/>
              </a:solidFill>
              <a:ln>
                <a:solidFill>
                  <a:schemeClr val="tx1"/>
                </a:solidFill>
              </a:ln>
            </c:spPr>
          </c:dPt>
          <c:dPt>
            <c:idx val="3"/>
            <c:spPr>
              <a:solidFill>
                <a:schemeClr val="accent4">
                  <a:lumMod val="60000"/>
                  <a:lumOff val="40000"/>
                </a:schemeClr>
              </a:solidFill>
              <a:ln>
                <a:solidFill>
                  <a:schemeClr val="tx1"/>
                </a:solidFill>
              </a:ln>
            </c:spPr>
          </c:dPt>
          <c:dPt>
            <c:idx val="4"/>
            <c:spPr>
              <a:solidFill>
                <a:srgbClr val="AFB9B9"/>
              </a:solidFill>
              <a:ln>
                <a:solidFill>
                  <a:schemeClr val="tx1"/>
                </a:solidFill>
              </a:ln>
            </c:spPr>
          </c:dPt>
          <c:dPt>
            <c:idx val="5"/>
            <c:spPr>
              <a:solidFill>
                <a:srgbClr val="DEDEDE"/>
              </a:solidFill>
              <a:ln>
                <a:solidFill>
                  <a:schemeClr val="tx1"/>
                </a:solidFill>
              </a:ln>
            </c:spPr>
          </c:dPt>
          <c:dPt>
            <c:idx val="6"/>
            <c:spPr>
              <a:solidFill>
                <a:srgbClr val="FCF3B2"/>
              </a:solidFill>
              <a:ln>
                <a:solidFill>
                  <a:schemeClr val="tx1"/>
                </a:solidFill>
              </a:ln>
            </c:spPr>
          </c:dPt>
          <c:dPt>
            <c:idx val="7"/>
            <c:spPr>
              <a:solidFill>
                <a:schemeClr val="accent3"/>
              </a:solidFill>
              <a:ln>
                <a:solidFill>
                  <a:schemeClr val="tx1"/>
                </a:solidFill>
              </a:ln>
            </c:spPr>
          </c:dPt>
          <c:dPt>
            <c:idx val="8"/>
            <c:spPr>
              <a:solidFill>
                <a:schemeClr val="accent3"/>
              </a:solidFill>
              <a:ln>
                <a:solidFill>
                  <a:schemeClr val="tx1"/>
                </a:solidFill>
              </a:ln>
            </c:spPr>
          </c:dPt>
          <c:dPt>
            <c:idx val="9"/>
            <c:spPr>
              <a:solidFill>
                <a:schemeClr val="accent5"/>
              </a:solidFill>
              <a:ln>
                <a:solidFill>
                  <a:schemeClr val="tx1"/>
                </a:solidFill>
              </a:ln>
            </c:spPr>
          </c:dPt>
          <c:dLbls>
            <c:dLbl>
              <c:idx val="0"/>
              <c:layout>
                <c:manualLayout>
                  <c:x val="-0.22438580246913581"/>
                  <c:y val="-1.2194444444444438E-3"/>
                </c:manualLayout>
              </c:layout>
              <c:spPr/>
              <c:txPr>
                <a:bodyPr/>
                <a:lstStyle/>
                <a:p>
                  <a:pPr>
                    <a:defRPr>
                      <a:solidFill>
                        <a:schemeClr val="bg1"/>
                      </a:solidFill>
                    </a:defRPr>
                  </a:pPr>
                  <a:endParaRPr lang="tr-TR"/>
                </a:p>
              </c:txPr>
              <c:dLblPos val="outEnd"/>
              <c:showVal val="1"/>
            </c:dLbl>
            <c:dLbl>
              <c:idx val="1"/>
              <c:layout>
                <c:manualLayout>
                  <c:x val="-0.21544003527336883"/>
                  <c:y val="6.9444444444444554E-7"/>
                </c:manualLayout>
              </c:layout>
              <c:spPr/>
              <c:txPr>
                <a:bodyPr/>
                <a:lstStyle/>
                <a:p>
                  <a:pPr>
                    <a:defRPr>
                      <a:solidFill>
                        <a:schemeClr val="bg1"/>
                      </a:solidFill>
                    </a:defRPr>
                  </a:pPr>
                  <a:endParaRPr lang="tr-TR"/>
                </a:p>
              </c:txPr>
              <c:dLblPos val="outEnd"/>
              <c:showVal val="1"/>
            </c:dLbl>
            <c:dLbl>
              <c:idx val="2"/>
              <c:layout>
                <c:manualLayout>
                  <c:x val="-0.20758686067019411"/>
                  <c:y val="3.4722222222222261E-7"/>
                </c:manualLayout>
              </c:layout>
              <c:dLblPos val="outEnd"/>
              <c:showVal val="1"/>
            </c:dLbl>
            <c:dLbl>
              <c:idx val="3"/>
              <c:layout>
                <c:manualLayout>
                  <c:x val="1.079938271604943E-2"/>
                  <c:y val="1.0416666666666678E-6"/>
                </c:manualLayout>
              </c:layout>
              <c:dLblPos val="outEnd"/>
              <c:showVal val="1"/>
            </c:dLbl>
            <c:dLbl>
              <c:idx val="4"/>
              <c:layout>
                <c:manualLayout>
                  <c:x val="1.0799382716049378E-2"/>
                  <c:y val="3.4722222222222261E-7"/>
                </c:manualLayout>
              </c:layout>
              <c:dLblPos val="outEnd"/>
              <c:showVal val="1"/>
            </c:dLbl>
            <c:dLblPos val="outEnd"/>
            <c:showVal val="1"/>
          </c:dLbls>
          <c:cat>
            <c:strRef>
              <c:f>('5'!$A$36;'5'!$A$42;'5'!$A$48;'5'!$A$54;'5'!$A$78;'5'!$A$60;'5'!$A$90;'5'!$A$84;'5'!$A$25;'5'!$A$72;'5'!$A$126)</c:f>
              <c:strCache>
                <c:ptCount val="11"/>
                <c:pt idx="0">
                  <c:v>Çolakoğlu</c:v>
                </c:pt>
                <c:pt idx="1">
                  <c:v>Diler</c:v>
                </c:pt>
                <c:pt idx="2">
                  <c:v>Kroman</c:v>
                </c:pt>
                <c:pt idx="3">
                  <c:v>Poliport</c:v>
                </c:pt>
                <c:pt idx="4">
                  <c:v>Nuh</c:v>
                </c:pt>
                <c:pt idx="5">
                  <c:v>Kumcular</c:v>
                </c:pt>
                <c:pt idx="6">
                  <c:v>Efesan</c:v>
                </c:pt>
                <c:pt idx="7">
                  <c:v>Rota</c:v>
                </c:pt>
                <c:pt idx="8">
                  <c:v>Yılport</c:v>
                </c:pt>
                <c:pt idx="9">
                  <c:v>TCDD</c:v>
                </c:pt>
                <c:pt idx="10">
                  <c:v>İgsaş</c:v>
                </c:pt>
              </c:strCache>
            </c:strRef>
          </c:cat>
          <c:val>
            <c:numRef>
              <c:f>('5'!$D$36;'5'!$D$42;'5'!$D$48;'5'!$D$54;'5'!$D$78;'5'!$D$60;'5'!$D$90;'5'!$D$84;'5'!$D$25;'5'!$D$72;'5'!$D$126)</c:f>
              <c:numCache>
                <c:formatCode>#,##0</c:formatCode>
                <c:ptCount val="11"/>
                <c:pt idx="0">
                  <c:v>5871783</c:v>
                </c:pt>
                <c:pt idx="1">
                  <c:v>3304372.9999999977</c:v>
                </c:pt>
                <c:pt idx="2">
                  <c:v>3011828.9999999977</c:v>
                </c:pt>
                <c:pt idx="3">
                  <c:v>2385483</c:v>
                </c:pt>
                <c:pt idx="4">
                  <c:v>2337275</c:v>
                </c:pt>
                <c:pt idx="5">
                  <c:v>2170307.9999999977</c:v>
                </c:pt>
                <c:pt idx="6">
                  <c:v>2054067.0000000012</c:v>
                </c:pt>
                <c:pt idx="7">
                  <c:v>2015501</c:v>
                </c:pt>
                <c:pt idx="8">
                  <c:v>1767799</c:v>
                </c:pt>
                <c:pt idx="9">
                  <c:v>1458619.0000000005</c:v>
                </c:pt>
                <c:pt idx="10">
                  <c:v>1112626</c:v>
                </c:pt>
              </c:numCache>
            </c:numRef>
          </c:val>
        </c:ser>
        <c:gapWidth val="50"/>
        <c:axId val="114802048"/>
        <c:axId val="114812032"/>
      </c:barChart>
      <c:catAx>
        <c:axId val="114802048"/>
        <c:scaling>
          <c:orientation val="maxMin"/>
        </c:scaling>
        <c:axPos val="l"/>
        <c:numFmt formatCode="General" sourceLinked="1"/>
        <c:tickLblPos val="nextTo"/>
        <c:crossAx val="114812032"/>
        <c:crosses val="autoZero"/>
        <c:auto val="1"/>
        <c:lblAlgn val="ctr"/>
        <c:lblOffset val="25"/>
      </c:catAx>
      <c:valAx>
        <c:axId val="114812032"/>
        <c:scaling>
          <c:orientation val="minMax"/>
        </c:scaling>
        <c:delete val="1"/>
        <c:axPos val="t"/>
        <c:numFmt formatCode="#,##0" sourceLinked="1"/>
        <c:tickLblPos val="none"/>
        <c:crossAx val="114802048"/>
        <c:crosses val="autoZero"/>
        <c:crossBetween val="between"/>
        <c:dispUnits>
          <c:builtInUnit val="thousands"/>
          <c:dispUnitsLbl>
            <c:layout/>
          </c:dispUnitsLbl>
        </c:dispUnits>
      </c:valAx>
    </c:plotArea>
    <c:plotVisOnly val="1"/>
    <c:dispBlanksAs val="gap"/>
  </c:chart>
  <c:txPr>
    <a:bodyPr/>
    <a:lstStyle/>
    <a:p>
      <a:pPr>
        <a:defRPr sz="1000">
          <a:latin typeface="Arial" panose="020B0604020202020204" pitchFamily="34" charset="0"/>
          <a:cs typeface="Arial" panose="020B0604020202020204" pitchFamily="34" charset="0"/>
        </a:defRPr>
      </a:pPr>
      <a:endParaRPr lang="tr-T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tr-TR"/>
  <c:chart>
    <c:autoTitleDeleted val="1"/>
    <c:plotArea>
      <c:layout/>
      <c:barChart>
        <c:barDir val="bar"/>
        <c:grouping val="clustered"/>
        <c:ser>
          <c:idx val="0"/>
          <c:order val="0"/>
          <c:tx>
            <c:v>Sıvı Yük</c:v>
          </c:tx>
          <c:spPr>
            <a:ln>
              <a:solidFill>
                <a:schemeClr val="tx1"/>
              </a:solidFill>
            </a:ln>
          </c:spPr>
          <c:dPt>
            <c:idx val="0"/>
            <c:spPr>
              <a:solidFill>
                <a:srgbClr val="115A8B"/>
              </a:solidFill>
              <a:ln>
                <a:solidFill>
                  <a:schemeClr val="tx1"/>
                </a:solidFill>
              </a:ln>
            </c:spPr>
          </c:dPt>
          <c:dPt>
            <c:idx val="1"/>
            <c:spPr>
              <a:solidFill>
                <a:srgbClr val="3379CD"/>
              </a:solidFill>
              <a:ln>
                <a:solidFill>
                  <a:schemeClr val="tx1"/>
                </a:solidFill>
              </a:ln>
            </c:spPr>
          </c:dPt>
          <c:dPt>
            <c:idx val="2"/>
            <c:spPr>
              <a:solidFill>
                <a:srgbClr val="7DA9DF"/>
              </a:solidFill>
              <a:ln>
                <a:solidFill>
                  <a:schemeClr val="tx1"/>
                </a:solidFill>
              </a:ln>
            </c:spPr>
          </c:dPt>
          <c:dPt>
            <c:idx val="3"/>
            <c:spPr>
              <a:solidFill>
                <a:schemeClr val="accent4">
                  <a:lumMod val="60000"/>
                  <a:lumOff val="40000"/>
                </a:schemeClr>
              </a:solidFill>
              <a:ln>
                <a:solidFill>
                  <a:schemeClr val="tx1"/>
                </a:solidFill>
              </a:ln>
            </c:spPr>
          </c:dPt>
          <c:dPt>
            <c:idx val="4"/>
            <c:spPr>
              <a:solidFill>
                <a:srgbClr val="AFB9B9"/>
              </a:solidFill>
              <a:ln>
                <a:solidFill>
                  <a:schemeClr val="tx1"/>
                </a:solidFill>
              </a:ln>
            </c:spPr>
          </c:dPt>
          <c:dPt>
            <c:idx val="5"/>
            <c:spPr>
              <a:solidFill>
                <a:srgbClr val="DEDEDE"/>
              </a:solidFill>
              <a:ln>
                <a:solidFill>
                  <a:schemeClr val="tx1"/>
                </a:solidFill>
              </a:ln>
            </c:spPr>
          </c:dPt>
          <c:dPt>
            <c:idx val="6"/>
            <c:spPr>
              <a:solidFill>
                <a:srgbClr val="FCF3B2"/>
              </a:solidFill>
              <a:ln>
                <a:solidFill>
                  <a:schemeClr val="tx1"/>
                </a:solidFill>
              </a:ln>
            </c:spPr>
          </c:dPt>
          <c:dPt>
            <c:idx val="7"/>
            <c:spPr>
              <a:solidFill>
                <a:schemeClr val="accent3"/>
              </a:solidFill>
              <a:ln>
                <a:solidFill>
                  <a:schemeClr val="tx1"/>
                </a:solidFill>
              </a:ln>
            </c:spPr>
          </c:dPt>
          <c:dPt>
            <c:idx val="8"/>
            <c:spPr>
              <a:solidFill>
                <a:schemeClr val="accent3"/>
              </a:solidFill>
              <a:ln>
                <a:solidFill>
                  <a:schemeClr val="tx1"/>
                </a:solidFill>
              </a:ln>
            </c:spPr>
          </c:dPt>
          <c:dPt>
            <c:idx val="9"/>
            <c:spPr>
              <a:solidFill>
                <a:schemeClr val="accent5"/>
              </a:solidFill>
              <a:ln>
                <a:solidFill>
                  <a:schemeClr val="tx1"/>
                </a:solidFill>
              </a:ln>
            </c:spPr>
          </c:dPt>
          <c:dLbls>
            <c:dLbl>
              <c:idx val="0"/>
              <c:layout>
                <c:manualLayout>
                  <c:x val="-0.1974103492764214"/>
                  <c:y val="0"/>
                </c:manualLayout>
              </c:layout>
              <c:spPr/>
              <c:txPr>
                <a:bodyPr/>
                <a:lstStyle/>
                <a:p>
                  <a:pPr>
                    <a:defRPr>
                      <a:solidFill>
                        <a:schemeClr val="bg1"/>
                      </a:solidFill>
                    </a:defRPr>
                  </a:pPr>
                  <a:endParaRPr lang="tr-TR"/>
                </a:p>
              </c:txPr>
              <c:dLblPos val="outEnd"/>
              <c:showVal val="1"/>
            </c:dLbl>
            <c:dLblPos val="outEnd"/>
            <c:showVal val="1"/>
          </c:dLbls>
          <c:cat>
            <c:strRef>
              <c:f>('5'!$A$151;'5'!$A$163;'5'!$A$169;'5'!$A$55;'5'!$A$21;'5'!$A$109;'5'!$A$31;'5'!$A$157;'5'!$A$26;'5'!$A$145;'5'!$A$115)</c:f>
              <c:strCache>
                <c:ptCount val="11"/>
                <c:pt idx="0">
                  <c:v>Tüpraş</c:v>
                </c:pt>
                <c:pt idx="1">
                  <c:v>Solventaş</c:v>
                </c:pt>
                <c:pt idx="2">
                  <c:v>Poaş</c:v>
                </c:pt>
                <c:pt idx="3">
                  <c:v>Poliport</c:v>
                </c:pt>
                <c:pt idx="4">
                  <c:v>Evyapport</c:v>
                </c:pt>
                <c:pt idx="5">
                  <c:v>Total</c:v>
                </c:pt>
                <c:pt idx="6">
                  <c:v>Limaş</c:v>
                </c:pt>
                <c:pt idx="7">
                  <c:v>Aygaz</c:v>
                </c:pt>
                <c:pt idx="8">
                  <c:v>Yılport</c:v>
                </c:pt>
                <c:pt idx="9">
                  <c:v>Habaş</c:v>
                </c:pt>
                <c:pt idx="10">
                  <c:v>Milangaz</c:v>
                </c:pt>
              </c:strCache>
            </c:strRef>
          </c:cat>
          <c:val>
            <c:numRef>
              <c:f>('5'!$D$151;'5'!$D$163;'5'!$D$169;'5'!$D$55;'5'!$D$21;'5'!$D$109;'5'!$D$31;'5'!$D$157;'5'!$D$26;'5'!$D$145;'5'!$D$115)</c:f>
              <c:numCache>
                <c:formatCode>#,##0</c:formatCode>
                <c:ptCount val="11"/>
                <c:pt idx="0">
                  <c:v>17095669.999999978</c:v>
                </c:pt>
                <c:pt idx="1">
                  <c:v>1185102</c:v>
                </c:pt>
                <c:pt idx="2">
                  <c:v>1118415.0000000002</c:v>
                </c:pt>
                <c:pt idx="3">
                  <c:v>705408.00000000012</c:v>
                </c:pt>
                <c:pt idx="4">
                  <c:v>589159</c:v>
                </c:pt>
                <c:pt idx="5">
                  <c:v>556444</c:v>
                </c:pt>
                <c:pt idx="6">
                  <c:v>519990</c:v>
                </c:pt>
                <c:pt idx="7">
                  <c:v>499582.00000000023</c:v>
                </c:pt>
                <c:pt idx="8">
                  <c:v>433205.00000000017</c:v>
                </c:pt>
                <c:pt idx="9">
                  <c:v>378616</c:v>
                </c:pt>
                <c:pt idx="10">
                  <c:v>303822</c:v>
                </c:pt>
              </c:numCache>
            </c:numRef>
          </c:val>
        </c:ser>
        <c:gapWidth val="50"/>
        <c:axId val="114861184"/>
        <c:axId val="114862720"/>
      </c:barChart>
      <c:catAx>
        <c:axId val="114861184"/>
        <c:scaling>
          <c:orientation val="maxMin"/>
        </c:scaling>
        <c:axPos val="l"/>
        <c:numFmt formatCode="General" sourceLinked="1"/>
        <c:tickLblPos val="nextTo"/>
        <c:crossAx val="114862720"/>
        <c:crosses val="autoZero"/>
        <c:auto val="1"/>
        <c:lblAlgn val="ctr"/>
        <c:lblOffset val="25"/>
      </c:catAx>
      <c:valAx>
        <c:axId val="114862720"/>
        <c:scaling>
          <c:orientation val="minMax"/>
        </c:scaling>
        <c:delete val="1"/>
        <c:axPos val="t"/>
        <c:numFmt formatCode="#,##0" sourceLinked="1"/>
        <c:tickLblPos val="none"/>
        <c:crossAx val="114861184"/>
        <c:crosses val="autoZero"/>
        <c:crossBetween val="between"/>
        <c:dispUnits>
          <c:builtInUnit val="thousands"/>
          <c:dispUnitsLbl>
            <c:layout/>
          </c:dispUnitsLbl>
        </c:dispUnits>
      </c:valAx>
    </c:plotArea>
    <c:plotVisOnly val="1"/>
    <c:dispBlanksAs val="gap"/>
  </c:chart>
  <c:txPr>
    <a:bodyPr/>
    <a:lstStyle/>
    <a:p>
      <a:pPr>
        <a:defRPr sz="1000">
          <a:latin typeface="Arial" panose="020B0604020202020204" pitchFamily="34" charset="0"/>
          <a:cs typeface="Arial" panose="020B0604020202020204" pitchFamily="34" charset="0"/>
        </a:defRPr>
      </a:pPr>
      <a:endParaRPr lang="tr-T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tr-TR"/>
  <c:chart>
    <c:autoTitleDeleted val="1"/>
    <c:plotArea>
      <c:layout>
        <c:manualLayout>
          <c:layoutTarget val="inner"/>
          <c:xMode val="edge"/>
          <c:yMode val="edge"/>
          <c:x val="1.611615948456277E-2"/>
          <c:y val="2.841443024264337E-3"/>
          <c:w val="0.77179252136752163"/>
          <c:h val="0.88947888888888893"/>
        </c:manualLayout>
      </c:layout>
      <c:barChart>
        <c:barDir val="col"/>
        <c:grouping val="stacked"/>
        <c:ser>
          <c:idx val="1"/>
          <c:order val="0"/>
          <c:tx>
            <c:v>Genel+Dökme</c:v>
          </c:tx>
          <c:spPr>
            <a:solidFill>
              <a:schemeClr val="tx2"/>
            </a:solidFill>
            <a:ln>
              <a:solidFill>
                <a:schemeClr val="tx1"/>
              </a:solidFill>
            </a:ln>
          </c:spPr>
          <c:dLbls>
            <c:txPr>
              <a:bodyPr/>
              <a:lstStyle/>
              <a:p>
                <a:pPr>
                  <a:defRPr sz="700">
                    <a:solidFill>
                      <a:schemeClr val="bg1"/>
                    </a:solidFill>
                  </a:defRPr>
                </a:pPr>
                <a:endParaRPr lang="tr-TR"/>
              </a:p>
            </c:txPr>
            <c:showVal val="1"/>
          </c:dLbls>
          <c:cat>
            <c:numRef>
              <c:f>'5'!$A$10:$A$14</c:f>
              <c:numCache>
                <c:formatCode>0</c:formatCode>
                <c:ptCount val="5"/>
                <c:pt idx="0">
                  <c:v>2013</c:v>
                </c:pt>
                <c:pt idx="1">
                  <c:v>2012</c:v>
                </c:pt>
                <c:pt idx="2">
                  <c:v>2011</c:v>
                </c:pt>
                <c:pt idx="3">
                  <c:v>2010</c:v>
                </c:pt>
                <c:pt idx="4">
                  <c:v>2009</c:v>
                </c:pt>
              </c:numCache>
            </c:numRef>
          </c:cat>
          <c:val>
            <c:numRef>
              <c:f>'5'!$C$10:$C$14</c:f>
              <c:numCache>
                <c:formatCode>#,##0</c:formatCode>
                <c:ptCount val="5"/>
                <c:pt idx="0">
                  <c:v>29487463</c:v>
                </c:pt>
                <c:pt idx="1">
                  <c:v>29313826.999999993</c:v>
                </c:pt>
                <c:pt idx="2">
                  <c:v>26952165</c:v>
                </c:pt>
                <c:pt idx="3">
                  <c:v>28833158.850000001</c:v>
                </c:pt>
                <c:pt idx="4">
                  <c:v>25082823.021000002</c:v>
                </c:pt>
              </c:numCache>
            </c:numRef>
          </c:val>
        </c:ser>
        <c:ser>
          <c:idx val="2"/>
          <c:order val="1"/>
          <c:tx>
            <c:v>Konteyner</c:v>
          </c:tx>
          <c:spPr>
            <a:solidFill>
              <a:srgbClr val="2E6CB8"/>
            </a:solidFill>
            <a:ln>
              <a:solidFill>
                <a:schemeClr val="tx1"/>
              </a:solidFill>
            </a:ln>
          </c:spPr>
          <c:dLbls>
            <c:txPr>
              <a:bodyPr/>
              <a:lstStyle/>
              <a:p>
                <a:pPr>
                  <a:defRPr sz="700">
                    <a:solidFill>
                      <a:schemeClr val="bg1"/>
                    </a:solidFill>
                  </a:defRPr>
                </a:pPr>
                <a:endParaRPr lang="tr-TR"/>
              </a:p>
            </c:txPr>
            <c:showVal val="1"/>
          </c:dLbls>
          <c:cat>
            <c:numRef>
              <c:f>'5'!$A$10:$A$14</c:f>
              <c:numCache>
                <c:formatCode>0</c:formatCode>
                <c:ptCount val="5"/>
                <c:pt idx="0">
                  <c:v>2013</c:v>
                </c:pt>
                <c:pt idx="1">
                  <c:v>2012</c:v>
                </c:pt>
                <c:pt idx="2">
                  <c:v>2011</c:v>
                </c:pt>
                <c:pt idx="3">
                  <c:v>2010</c:v>
                </c:pt>
                <c:pt idx="4">
                  <c:v>2009</c:v>
                </c:pt>
              </c:numCache>
            </c:numRef>
          </c:cat>
          <c:val>
            <c:numRef>
              <c:f>'5'!$D$10:$D$14</c:f>
              <c:numCache>
                <c:formatCode>#,##0</c:formatCode>
                <c:ptCount val="5"/>
                <c:pt idx="0">
                  <c:v>8831588.999999987</c:v>
                </c:pt>
                <c:pt idx="1">
                  <c:v>6803625.0000000037</c:v>
                </c:pt>
                <c:pt idx="2">
                  <c:v>5278903.9999999963</c:v>
                </c:pt>
                <c:pt idx="3">
                  <c:v>4327730</c:v>
                </c:pt>
                <c:pt idx="4">
                  <c:v>2896890</c:v>
                </c:pt>
              </c:numCache>
            </c:numRef>
          </c:val>
        </c:ser>
        <c:ser>
          <c:idx val="3"/>
          <c:order val="2"/>
          <c:tx>
            <c:v>Sıvı Yük</c:v>
          </c:tx>
          <c:spPr>
            <a:solidFill>
              <a:srgbClr val="7DA9DF"/>
            </a:solidFill>
            <a:ln>
              <a:solidFill>
                <a:schemeClr val="tx1"/>
              </a:solidFill>
            </a:ln>
          </c:spPr>
          <c:dLbls>
            <c:txPr>
              <a:bodyPr/>
              <a:lstStyle/>
              <a:p>
                <a:pPr>
                  <a:defRPr sz="700">
                    <a:solidFill>
                      <a:sysClr val="windowText" lastClr="000000"/>
                    </a:solidFill>
                  </a:defRPr>
                </a:pPr>
                <a:endParaRPr lang="tr-TR"/>
              </a:p>
            </c:txPr>
            <c:showVal val="1"/>
          </c:dLbls>
          <c:cat>
            <c:numRef>
              <c:f>'5'!$A$10:$A$14</c:f>
              <c:numCache>
                <c:formatCode>0</c:formatCode>
                <c:ptCount val="5"/>
                <c:pt idx="0">
                  <c:v>2013</c:v>
                </c:pt>
                <c:pt idx="1">
                  <c:v>2012</c:v>
                </c:pt>
                <c:pt idx="2">
                  <c:v>2011</c:v>
                </c:pt>
                <c:pt idx="3">
                  <c:v>2010</c:v>
                </c:pt>
                <c:pt idx="4">
                  <c:v>2009</c:v>
                </c:pt>
              </c:numCache>
            </c:numRef>
          </c:cat>
          <c:val>
            <c:numRef>
              <c:f>'5'!$E$10:$E$14</c:f>
              <c:numCache>
                <c:formatCode>#,##0</c:formatCode>
                <c:ptCount val="5"/>
                <c:pt idx="0">
                  <c:v>24378959.999999978</c:v>
                </c:pt>
                <c:pt idx="1">
                  <c:v>26273296.99999997</c:v>
                </c:pt>
                <c:pt idx="2">
                  <c:v>23489225.000000022</c:v>
                </c:pt>
                <c:pt idx="3">
                  <c:v>22167309.655999999</c:v>
                </c:pt>
                <c:pt idx="4">
                  <c:v>23539655.655999999</c:v>
                </c:pt>
              </c:numCache>
            </c:numRef>
          </c:val>
        </c:ser>
        <c:ser>
          <c:idx val="4"/>
          <c:order val="3"/>
          <c:tx>
            <c:v>Araç</c:v>
          </c:tx>
          <c:spPr>
            <a:solidFill>
              <a:srgbClr val="D4E2F4"/>
            </a:solidFill>
            <a:ln>
              <a:solidFill>
                <a:schemeClr val="tx1"/>
              </a:solidFill>
            </a:ln>
          </c:spPr>
          <c:dLbls>
            <c:dLbl>
              <c:idx val="0"/>
              <c:layout>
                <c:manualLayout>
                  <c:x val="2.0576131687242818E-7"/>
                  <c:y val="-2.8222222222222221E-2"/>
                </c:manualLayout>
              </c:layout>
              <c:showVal val="1"/>
            </c:dLbl>
            <c:dLbl>
              <c:idx val="1"/>
              <c:layout>
                <c:manualLayout>
                  <c:x val="2.0576131687242818E-7"/>
                  <c:y val="-2.8222222222222159E-2"/>
                </c:manualLayout>
              </c:layout>
              <c:showVal val="1"/>
            </c:dLbl>
            <c:dLbl>
              <c:idx val="2"/>
              <c:layout>
                <c:manualLayout>
                  <c:x val="2.6135802469135841E-3"/>
                  <c:y val="-3.5278333333333342E-2"/>
                </c:manualLayout>
              </c:layout>
              <c:showVal val="1"/>
            </c:dLbl>
            <c:dLbl>
              <c:idx val="3"/>
              <c:layout>
                <c:manualLayout>
                  <c:x val="0"/>
                  <c:y val="-2.8222222222222291E-2"/>
                </c:manualLayout>
              </c:layout>
              <c:showVal val="1"/>
            </c:dLbl>
            <c:dLbl>
              <c:idx val="4"/>
              <c:layout>
                <c:manualLayout>
                  <c:x val="2.6131687242798413E-3"/>
                  <c:y val="-2.8222222222222221E-2"/>
                </c:manualLayout>
              </c:layout>
              <c:showVal val="1"/>
            </c:dLbl>
            <c:txPr>
              <a:bodyPr/>
              <a:lstStyle/>
              <a:p>
                <a:pPr>
                  <a:defRPr sz="700"/>
                </a:pPr>
                <a:endParaRPr lang="tr-TR"/>
              </a:p>
            </c:txPr>
            <c:showVal val="1"/>
          </c:dLbls>
          <c:cat>
            <c:numRef>
              <c:f>'5'!$A$10:$A$14</c:f>
              <c:numCache>
                <c:formatCode>0</c:formatCode>
                <c:ptCount val="5"/>
                <c:pt idx="0">
                  <c:v>2013</c:v>
                </c:pt>
                <c:pt idx="1">
                  <c:v>2012</c:v>
                </c:pt>
                <c:pt idx="2">
                  <c:v>2011</c:v>
                </c:pt>
                <c:pt idx="3">
                  <c:v>2010</c:v>
                </c:pt>
                <c:pt idx="4">
                  <c:v>2009</c:v>
                </c:pt>
              </c:numCache>
            </c:numRef>
          </c:cat>
          <c:val>
            <c:numRef>
              <c:f>'5'!$F$10:$F$14</c:f>
              <c:numCache>
                <c:formatCode>#,##0</c:formatCode>
                <c:ptCount val="5"/>
                <c:pt idx="0">
                  <c:v>1636717</c:v>
                </c:pt>
                <c:pt idx="1">
                  <c:v>1421624</c:v>
                </c:pt>
                <c:pt idx="2">
                  <c:v>1724283</c:v>
                </c:pt>
                <c:pt idx="3">
                  <c:v>371768</c:v>
                </c:pt>
                <c:pt idx="4">
                  <c:v>232446</c:v>
                </c:pt>
              </c:numCache>
            </c:numRef>
          </c:val>
        </c:ser>
        <c:ser>
          <c:idx val="0"/>
          <c:order val="4"/>
          <c:tx>
            <c:v>tt</c:v>
          </c:tx>
          <c:spPr>
            <a:noFill/>
            <a:ln>
              <a:noFill/>
            </a:ln>
          </c:spPr>
          <c:dLbls>
            <c:dLbl>
              <c:idx val="0"/>
              <c:layout>
                <c:manualLayout>
                  <c:x val="2.2224279835390951E-3"/>
                  <c:y val="6.395611111111113E-2"/>
                </c:manualLayout>
              </c:layout>
              <c:dLblPos val="ctr"/>
              <c:showVal val="1"/>
              <c:extLst>
                <c:ext xmlns:c15="http://schemas.microsoft.com/office/drawing/2012/chart" uri="{CE6537A1-D6FC-4f65-9D91-7224C49458BB}">
                  <c15:layout/>
                </c:ext>
              </c:extLst>
            </c:dLbl>
            <c:dLbl>
              <c:idx val="1"/>
              <c:layout>
                <c:manualLayout>
                  <c:x val="1.2345679012345702E-6"/>
                  <c:y val="7.3866111111111174E-2"/>
                </c:manualLayout>
              </c:layout>
              <c:dLblPos val="ctr"/>
              <c:showVal val="1"/>
              <c:extLst>
                <c:ext xmlns:c15="http://schemas.microsoft.com/office/drawing/2012/chart" uri="{CE6537A1-D6FC-4f65-9D91-7224C49458BB}">
                  <c15:layout/>
                </c:ext>
              </c:extLst>
            </c:dLbl>
            <c:dLbl>
              <c:idx val="2"/>
              <c:layout>
                <c:manualLayout>
                  <c:x val="8.2304526748971293E-7"/>
                  <c:y val="4.1718333333333406E-2"/>
                </c:manualLayout>
              </c:layout>
              <c:dLblPos val="ctr"/>
              <c:showVal val="1"/>
              <c:extLst>
                <c:ext xmlns:c15="http://schemas.microsoft.com/office/drawing/2012/chart" uri="{CE6537A1-D6FC-4f65-9D91-7224C49458BB}">
                  <c15:layout/>
                </c:ext>
              </c:extLst>
            </c:dLbl>
            <c:dLbl>
              <c:idx val="3"/>
              <c:layout>
                <c:manualLayout>
                  <c:x val="1.2345679012345702E-6"/>
                  <c:y val="4.7287777777777776E-2"/>
                </c:manualLayout>
              </c:layout>
              <c:dLblPos val="ctr"/>
              <c:showVal val="1"/>
              <c:extLst>
                <c:ext xmlns:c15="http://schemas.microsoft.com/office/drawing/2012/chart" uri="{CE6537A1-D6FC-4f65-9D91-7224C49458BB}">
                  <c15:layout/>
                </c:ext>
              </c:extLst>
            </c:dLbl>
            <c:dLbl>
              <c:idx val="4"/>
              <c:layout>
                <c:manualLayout>
                  <c:x val="-3.003497942386836E-3"/>
                  <c:y val="4.105388888888889E-2"/>
                </c:manualLayout>
              </c:layout>
              <c:dLblPos val="ctr"/>
              <c:showVal val="1"/>
              <c:extLst>
                <c:ext xmlns:c15="http://schemas.microsoft.com/office/drawing/2012/chart" uri="{CE6537A1-D6FC-4f65-9D91-7224C49458BB}">
                  <c15:layout/>
                </c:ext>
              </c:extLst>
            </c:dLbl>
            <c:dLbl>
              <c:idx val="5"/>
              <c:layout>
                <c:manualLayout>
                  <c:x val="3.482490733092164E-7"/>
                  <c:y val="-3.5541013547763713E-2"/>
                </c:manualLayout>
              </c:layout>
              <c:dLblPos val="ctr"/>
              <c:showVal val="1"/>
              <c:extLst>
                <c:ext xmlns:c15="http://schemas.microsoft.com/office/drawing/2012/chart" uri="{CE6537A1-D6FC-4f65-9D91-7224C49458BB}">
                  <c15:layout/>
                </c:ext>
              </c:extLst>
            </c:dLbl>
            <c:spPr>
              <a:noFill/>
              <a:ln>
                <a:noFill/>
              </a:ln>
              <a:effectLst/>
            </c:spPr>
            <c:txPr>
              <a:bodyPr/>
              <a:lstStyle/>
              <a:p>
                <a:pPr>
                  <a:defRPr sz="1000" b="1">
                    <a:latin typeface="Arial" panose="020B0604020202020204" pitchFamily="34" charset="0"/>
                    <a:cs typeface="Arial" panose="020B0604020202020204" pitchFamily="34" charset="0"/>
                  </a:defRPr>
                </a:pPr>
                <a:endParaRPr lang="tr-TR"/>
              </a:p>
            </c:txPr>
            <c:dLblPos val="inEnd"/>
            <c:showVal val="1"/>
            <c:extLst>
              <c:ext xmlns:c15="http://schemas.microsoft.com/office/drawing/2012/chart" uri="{CE6537A1-D6FC-4f65-9D91-7224C49458BB}">
                <c15:showLeaderLines val="0"/>
              </c:ext>
            </c:extLst>
          </c:dLbls>
          <c:cat>
            <c:numRef>
              <c:f>'5'!$A$10:$A$14</c:f>
              <c:numCache>
                <c:formatCode>0</c:formatCode>
                <c:ptCount val="5"/>
                <c:pt idx="0">
                  <c:v>2013</c:v>
                </c:pt>
                <c:pt idx="1">
                  <c:v>2012</c:v>
                </c:pt>
                <c:pt idx="2">
                  <c:v>2011</c:v>
                </c:pt>
                <c:pt idx="3">
                  <c:v>2010</c:v>
                </c:pt>
                <c:pt idx="4">
                  <c:v>2009</c:v>
                </c:pt>
              </c:numCache>
            </c:numRef>
          </c:cat>
          <c:val>
            <c:numRef>
              <c:f>'5'!$B$10:$B$14</c:f>
              <c:numCache>
                <c:formatCode>#,##0</c:formatCode>
                <c:ptCount val="5"/>
                <c:pt idx="0">
                  <c:v>64334729</c:v>
                </c:pt>
                <c:pt idx="1">
                  <c:v>63812373</c:v>
                </c:pt>
                <c:pt idx="2">
                  <c:v>57444577.000000022</c:v>
                </c:pt>
                <c:pt idx="3">
                  <c:v>55699966.506000005</c:v>
                </c:pt>
                <c:pt idx="4">
                  <c:v>51751814.677000001</c:v>
                </c:pt>
              </c:numCache>
            </c:numRef>
          </c:val>
        </c:ser>
        <c:gapWidth val="50"/>
        <c:overlap val="100"/>
        <c:axId val="114981888"/>
        <c:axId val="114885376"/>
      </c:barChart>
      <c:catAx>
        <c:axId val="114981888"/>
        <c:scaling>
          <c:orientation val="maxMin"/>
        </c:scaling>
        <c:axPos val="b"/>
        <c:numFmt formatCode="0" sourceLinked="1"/>
        <c:tickLblPos val="nextTo"/>
        <c:txPr>
          <a:bodyPr/>
          <a:lstStyle/>
          <a:p>
            <a:pPr>
              <a:defRPr sz="1000">
                <a:latin typeface="Arial" panose="020B0604020202020204" pitchFamily="34" charset="0"/>
                <a:cs typeface="Arial" panose="020B0604020202020204" pitchFamily="34" charset="0"/>
              </a:defRPr>
            </a:pPr>
            <a:endParaRPr lang="tr-TR"/>
          </a:p>
        </c:txPr>
        <c:crossAx val="114885376"/>
        <c:crosses val="autoZero"/>
        <c:auto val="1"/>
        <c:lblAlgn val="ctr"/>
        <c:lblOffset val="100"/>
        <c:noMultiLvlLbl val="1"/>
      </c:catAx>
      <c:valAx>
        <c:axId val="114885376"/>
        <c:scaling>
          <c:orientation val="minMax"/>
        </c:scaling>
        <c:delete val="1"/>
        <c:axPos val="r"/>
        <c:numFmt formatCode="#,##0" sourceLinked="1"/>
        <c:tickLblPos val="none"/>
        <c:crossAx val="114981888"/>
        <c:crosses val="autoZero"/>
        <c:crossBetween val="between"/>
      </c:valAx>
      <c:spPr>
        <a:noFill/>
        <a:ln w="25400">
          <a:noFill/>
        </a:ln>
      </c:spPr>
    </c:plotArea>
    <c:legend>
      <c:legendPos val="r"/>
      <c:legendEntry>
        <c:idx val="0"/>
        <c:delete val="1"/>
      </c:legendEntry>
      <c:layout>
        <c:manualLayout>
          <c:xMode val="edge"/>
          <c:yMode val="edge"/>
          <c:x val="0.78567564102564103"/>
          <c:y val="0.45984555555555556"/>
          <c:w val="0.21432435897435897"/>
          <c:h val="0.45425333333333329"/>
        </c:manualLayout>
      </c:layout>
      <c:txPr>
        <a:bodyPr/>
        <a:lstStyle/>
        <a:p>
          <a:pPr>
            <a:defRPr sz="1000">
              <a:latin typeface="Arial" panose="020B0604020202020204" pitchFamily="34" charset="0"/>
              <a:cs typeface="Arial" panose="020B0604020202020204" pitchFamily="34" charset="0"/>
            </a:defRPr>
          </a:pPr>
          <a:endParaRPr lang="tr-TR"/>
        </a:p>
      </c:txPr>
    </c:legend>
    <c:plotVisOnly val="1"/>
    <c:dispBlanksAs val="gap"/>
  </c:chart>
  <c:txPr>
    <a:bodyPr/>
    <a:lstStyle/>
    <a:p>
      <a:pPr>
        <a:defRPr sz="1800"/>
      </a:pPr>
      <a:endParaRPr lang="tr-T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tr-TR"/>
  <c:chart>
    <c:autoTitleDeleted val="1"/>
    <c:plotArea>
      <c:layout/>
      <c:barChart>
        <c:barDir val="bar"/>
        <c:grouping val="stacked"/>
        <c:ser>
          <c:idx val="0"/>
          <c:order val="0"/>
          <c:tx>
            <c:v>Gerçekleşen</c:v>
          </c:tx>
          <c:spPr>
            <a:ln>
              <a:solidFill>
                <a:schemeClr val="tx1"/>
              </a:solidFill>
            </a:ln>
          </c:spPr>
          <c:dPt>
            <c:idx val="0"/>
            <c:spPr>
              <a:solidFill>
                <a:srgbClr val="115A8B"/>
              </a:solidFill>
              <a:ln>
                <a:solidFill>
                  <a:schemeClr val="tx1"/>
                </a:solidFill>
              </a:ln>
            </c:spPr>
          </c:dPt>
          <c:dPt>
            <c:idx val="1"/>
            <c:spPr>
              <a:solidFill>
                <a:srgbClr val="3379CD"/>
              </a:solidFill>
              <a:ln>
                <a:solidFill>
                  <a:schemeClr val="tx1"/>
                </a:solidFill>
              </a:ln>
            </c:spPr>
          </c:dPt>
          <c:dPt>
            <c:idx val="2"/>
            <c:spPr>
              <a:solidFill>
                <a:srgbClr val="7DA9DF"/>
              </a:solidFill>
              <a:ln>
                <a:solidFill>
                  <a:schemeClr val="tx1"/>
                </a:solidFill>
              </a:ln>
            </c:spPr>
          </c:dPt>
          <c:dPt>
            <c:idx val="3"/>
            <c:spPr>
              <a:solidFill>
                <a:schemeClr val="accent4">
                  <a:lumMod val="60000"/>
                  <a:lumOff val="40000"/>
                </a:schemeClr>
              </a:solidFill>
              <a:ln>
                <a:solidFill>
                  <a:schemeClr val="tx1"/>
                </a:solidFill>
              </a:ln>
            </c:spPr>
          </c:dPt>
          <c:dPt>
            <c:idx val="4"/>
            <c:spPr>
              <a:solidFill>
                <a:srgbClr val="AFB9B9"/>
              </a:solidFill>
              <a:ln>
                <a:solidFill>
                  <a:schemeClr val="tx1"/>
                </a:solidFill>
              </a:ln>
            </c:spPr>
          </c:dPt>
          <c:dPt>
            <c:idx val="5"/>
            <c:spPr>
              <a:solidFill>
                <a:srgbClr val="DEDEDE"/>
              </a:solidFill>
              <a:ln>
                <a:solidFill>
                  <a:schemeClr val="tx1"/>
                </a:solidFill>
              </a:ln>
            </c:spPr>
          </c:dPt>
          <c:dPt>
            <c:idx val="6"/>
            <c:spPr>
              <a:solidFill>
                <a:srgbClr val="FCF3B2"/>
              </a:solidFill>
              <a:ln>
                <a:solidFill>
                  <a:schemeClr val="tx1"/>
                </a:solidFill>
              </a:ln>
            </c:spPr>
          </c:dPt>
          <c:dPt>
            <c:idx val="7"/>
            <c:spPr>
              <a:solidFill>
                <a:schemeClr val="accent3"/>
              </a:solidFill>
              <a:ln>
                <a:solidFill>
                  <a:schemeClr val="tx1"/>
                </a:solidFill>
              </a:ln>
            </c:spPr>
          </c:dPt>
          <c:dPt>
            <c:idx val="8"/>
            <c:spPr>
              <a:solidFill>
                <a:schemeClr val="accent3"/>
              </a:solidFill>
              <a:ln>
                <a:solidFill>
                  <a:schemeClr val="tx1"/>
                </a:solidFill>
              </a:ln>
            </c:spPr>
          </c:dPt>
          <c:dPt>
            <c:idx val="9"/>
            <c:spPr>
              <a:solidFill>
                <a:schemeClr val="accent5"/>
              </a:solidFill>
              <a:ln>
                <a:solidFill>
                  <a:schemeClr val="tx1"/>
                </a:solidFill>
              </a:ln>
            </c:spPr>
          </c:dPt>
          <c:dLbls>
            <c:dLbl>
              <c:idx val="0"/>
              <c:layout>
                <c:manualLayout>
                  <c:x val="8.7247863247863267E-2"/>
                  <c:y val="3.1901709401709446E-3"/>
                </c:manualLayout>
              </c:layout>
              <c:spPr/>
              <c:txPr>
                <a:bodyPr/>
                <a:lstStyle/>
                <a:p>
                  <a:pPr>
                    <a:defRPr sz="1000">
                      <a:solidFill>
                        <a:schemeClr val="bg1"/>
                      </a:solidFill>
                      <a:latin typeface="Arial" panose="020B0604020202020204" pitchFamily="34" charset="0"/>
                      <a:cs typeface="Arial" panose="020B0604020202020204" pitchFamily="34" charset="0"/>
                    </a:defRPr>
                  </a:pPr>
                  <a:endParaRPr lang="tr-TR"/>
                </a:p>
              </c:txPr>
              <c:showVal val="1"/>
            </c:dLbl>
            <c:dLbl>
              <c:idx val="1"/>
              <c:spPr/>
              <c:txPr>
                <a:bodyPr/>
                <a:lstStyle/>
                <a:p>
                  <a:pPr>
                    <a:defRPr sz="1000">
                      <a:solidFill>
                        <a:schemeClr val="bg1"/>
                      </a:solidFill>
                      <a:latin typeface="Arial" panose="020B0604020202020204" pitchFamily="34" charset="0"/>
                      <a:cs typeface="Arial" panose="020B0604020202020204" pitchFamily="34" charset="0"/>
                    </a:defRPr>
                  </a:pPr>
                  <a:endParaRPr lang="tr-TR"/>
                </a:p>
              </c:txPr>
            </c:dLbl>
            <c:dLbl>
              <c:idx val="2"/>
              <c:layout>
                <c:manualLayout>
                  <c:x val="3.9878743961352658E-2"/>
                  <c:y val="1.9493177387914264E-6"/>
                </c:manualLayout>
              </c:layout>
              <c:showVal val="1"/>
            </c:dLbl>
            <c:dLbl>
              <c:idx val="3"/>
              <c:layout>
                <c:manualLayout>
                  <c:x val="7.3269230769230781E-2"/>
                  <c:y val="4.2735042735042795E-7"/>
                </c:manualLayout>
              </c:layout>
              <c:showVal val="1"/>
            </c:dLbl>
            <c:txPr>
              <a:bodyPr/>
              <a:lstStyle/>
              <a:p>
                <a:pPr>
                  <a:defRPr sz="1000">
                    <a:latin typeface="Arial" panose="020B0604020202020204" pitchFamily="34" charset="0"/>
                    <a:cs typeface="Arial" panose="020B0604020202020204" pitchFamily="34" charset="0"/>
                  </a:defRPr>
                </a:pPr>
                <a:endParaRPr lang="tr-TR"/>
              </a:p>
            </c:txPr>
            <c:showVal val="1"/>
          </c:dLbls>
          <c:cat>
            <c:strRef>
              <c:f>('15'!$V$1;'15'!$AA$1;'15'!$AF$1;'15'!$AK$1)</c:f>
              <c:strCache>
                <c:ptCount val="4"/>
                <c:pt idx="0">
                  <c:v>Genel kargo+dökme</c:v>
                </c:pt>
                <c:pt idx="1">
                  <c:v>Konteyner</c:v>
                </c:pt>
                <c:pt idx="2">
                  <c:v>Sıvı</c:v>
                </c:pt>
                <c:pt idx="3">
                  <c:v>Araç</c:v>
                </c:pt>
              </c:strCache>
            </c:strRef>
          </c:cat>
          <c:val>
            <c:numRef>
              <c:f>('5'!$W$3;'5'!$AB$3;'5'!$AG$3;'5'!$AL$3)</c:f>
              <c:numCache>
                <c:formatCode>#,##0</c:formatCode>
                <c:ptCount val="4"/>
                <c:pt idx="0">
                  <c:v>29487463</c:v>
                </c:pt>
                <c:pt idx="1">
                  <c:v>8831588.999999987</c:v>
                </c:pt>
                <c:pt idx="2">
                  <c:v>24378959.999999978</c:v>
                </c:pt>
                <c:pt idx="3">
                  <c:v>1636717</c:v>
                </c:pt>
              </c:numCache>
            </c:numRef>
          </c:val>
        </c:ser>
        <c:ser>
          <c:idx val="1"/>
          <c:order val="1"/>
          <c:tx>
            <c:v>Kapasite</c:v>
          </c:tx>
          <c:spPr>
            <a:noFill/>
            <a:ln w="15875">
              <a:solidFill>
                <a:schemeClr val="bg1">
                  <a:lumMod val="50000"/>
                </a:schemeClr>
              </a:solidFill>
              <a:prstDash val="sysDash"/>
            </a:ln>
          </c:spPr>
          <c:val>
            <c:numRef>
              <c:f>('5'!$W$4;'5'!$AB$4;'5'!$AG$4;'5'!$AL$4)</c:f>
              <c:numCache>
                <c:formatCode>#,##0</c:formatCode>
                <c:ptCount val="4"/>
                <c:pt idx="0">
                  <c:v>25375537</c:v>
                </c:pt>
                <c:pt idx="1">
                  <c:v>6706911.0000000084</c:v>
                </c:pt>
                <c:pt idx="2">
                  <c:v>15521040.000000022</c:v>
                </c:pt>
                <c:pt idx="3">
                  <c:v>1721913</c:v>
                </c:pt>
              </c:numCache>
            </c:numRef>
          </c:val>
        </c:ser>
        <c:gapWidth val="90"/>
        <c:overlap val="100"/>
        <c:axId val="115731456"/>
        <c:axId val="113709824"/>
      </c:barChart>
      <c:catAx>
        <c:axId val="115731456"/>
        <c:scaling>
          <c:orientation val="maxMin"/>
        </c:scaling>
        <c:axPos val="l"/>
        <c:majorGridlines/>
        <c:numFmt formatCode="General" sourceLinked="1"/>
        <c:tickLblPos val="nextTo"/>
        <c:txPr>
          <a:bodyPr/>
          <a:lstStyle/>
          <a:p>
            <a:pPr>
              <a:defRPr sz="1000">
                <a:latin typeface="Arial" panose="020B0604020202020204" pitchFamily="34" charset="0"/>
                <a:cs typeface="Arial" panose="020B0604020202020204" pitchFamily="34" charset="0"/>
              </a:defRPr>
            </a:pPr>
            <a:endParaRPr lang="tr-TR"/>
          </a:p>
        </c:txPr>
        <c:crossAx val="113709824"/>
        <c:crosses val="autoZero"/>
        <c:auto val="1"/>
        <c:lblAlgn val="ctr"/>
        <c:lblOffset val="100"/>
      </c:catAx>
      <c:valAx>
        <c:axId val="113709824"/>
        <c:scaling>
          <c:orientation val="minMax"/>
        </c:scaling>
        <c:axPos val="t"/>
        <c:majorGridlines/>
        <c:numFmt formatCode="#,##0" sourceLinked="1"/>
        <c:tickLblPos val="nextTo"/>
        <c:txPr>
          <a:bodyPr/>
          <a:lstStyle/>
          <a:p>
            <a:pPr>
              <a:defRPr sz="1000">
                <a:latin typeface="Arial" panose="020B0604020202020204" pitchFamily="34" charset="0"/>
                <a:cs typeface="Arial" panose="020B0604020202020204" pitchFamily="34" charset="0"/>
              </a:defRPr>
            </a:pPr>
            <a:endParaRPr lang="tr-TR"/>
          </a:p>
        </c:txPr>
        <c:crossAx val="115731456"/>
        <c:crosses val="autoZero"/>
        <c:crossBetween val="between"/>
        <c:dispUnits>
          <c:builtInUnit val="thousands"/>
        </c:dispUnits>
      </c:valAx>
    </c:plotArea>
    <c:plotVisOnly val="1"/>
    <c:dispBlanksAs val="gap"/>
  </c:chart>
  <c:txPr>
    <a:bodyPr/>
    <a:lstStyle/>
    <a:p>
      <a:pPr>
        <a:defRPr sz="900"/>
      </a:pPr>
      <a:endParaRPr lang="tr-TR"/>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C0D167-642D-4806-89EB-51A480C65B96}" type="datetimeFigureOut">
              <a:rPr lang="tr-TR" smtClean="0"/>
              <a:pPr/>
              <a:t>11.3.2015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425306-B4DB-42E2-A638-42F7FD39E3DB}" type="slidenum">
              <a:rPr lang="tr-TR" smtClean="0"/>
              <a:pPr/>
              <a:t>‹#›</a:t>
            </a:fld>
            <a:endParaRPr lang="tr-TR"/>
          </a:p>
        </p:txBody>
      </p:sp>
    </p:spTree>
    <p:extLst>
      <p:ext uri="{BB962C8B-B14F-4D97-AF65-F5344CB8AC3E}">
        <p14:creationId xmlns="" xmlns:p14="http://schemas.microsoft.com/office/powerpoint/2010/main" val="260413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en-US"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p:spPr>
        <p:txBody>
          <a:bodyPr/>
          <a:lstStyle/>
          <a:p>
            <a:pPr eaLnBrk="1" hangingPunct="1"/>
            <a:endParaRPr lang="en-US"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endParaRPr lang="en-US"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ES" dirty="0"/>
          </a:p>
        </p:txBody>
      </p:sp>
      <p:sp>
        <p:nvSpPr>
          <p:cNvPr id="3" name="12 Marcador de texto"/>
          <p:cNvSpPr>
            <a:spLocks noGrp="1"/>
          </p:cNvSpPr>
          <p:nvPr>
            <p:ph type="body" sz="quarter" idx="13"/>
          </p:nvPr>
        </p:nvSpPr>
        <p:spPr>
          <a:xfrm>
            <a:off x="251523" y="98630"/>
            <a:ext cx="8647230" cy="188640"/>
          </a:xfrm>
        </p:spPr>
        <p:txBody>
          <a:bodyPr anchor="ctr">
            <a:noAutofit/>
          </a:bodyPr>
          <a:lstStyle>
            <a:lvl1pPr marL="0" indent="0">
              <a:buNone/>
              <a:defRPr sz="1050"/>
            </a:lvl1pPr>
            <a:lvl2pPr>
              <a:buNone/>
              <a:defRPr/>
            </a:lvl2pPr>
            <a:lvl3pPr>
              <a:buNone/>
              <a:defRPr/>
            </a:lvl3pPr>
            <a:lvl4pPr>
              <a:buNone/>
              <a:defRPr/>
            </a:lvl4pPr>
            <a:lvl5pPr>
              <a:buNone/>
              <a:defRPr/>
            </a:lvl5pPr>
          </a:lstStyle>
          <a:p>
            <a:pPr lvl="0"/>
            <a:r>
              <a:rPr lang="es-ES" smtClean="0"/>
              <a:t>Haga clic para modificar el estilo de texto del patrón</a:t>
            </a:r>
          </a:p>
        </p:txBody>
      </p:sp>
    </p:spTree>
    <p:extLst>
      <p:ext uri="{BB962C8B-B14F-4D97-AF65-F5344CB8AC3E}">
        <p14:creationId xmlns="" xmlns:p14="http://schemas.microsoft.com/office/powerpoint/2010/main" val="288316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9F570028-F1F8-4084-923C-72115C754623}" type="datetimeFigureOut">
              <a:rPr lang="tr-TR" smtClean="0"/>
              <a:pPr/>
              <a:t>11.3.2015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690F3C4B-AE4B-401F-BD7F-EF4FB069AC05}"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70028-F1F8-4084-923C-72115C754623}" type="datetimeFigureOut">
              <a:rPr lang="tr-TR" smtClean="0"/>
              <a:pPr/>
              <a:t>11.3.2015</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F3C4B-AE4B-401F-BD7F-EF4FB069AC05}" type="slidenum">
              <a:rPr lang="tr-TR" smtClean="0"/>
              <a:pPr/>
              <a:t>‹#›</a:t>
            </a:fld>
            <a:endParaRPr lang="tr-TR"/>
          </a:p>
        </p:txBody>
      </p:sp>
      <p:sp>
        <p:nvSpPr>
          <p:cNvPr id="7" name="2 Marcador de número de diapositiva"/>
          <p:cNvSpPr txBox="1">
            <a:spLocks/>
          </p:cNvSpPr>
          <p:nvPr userDrawn="1"/>
        </p:nvSpPr>
        <p:spPr>
          <a:xfrm>
            <a:off x="8638356" y="6565440"/>
            <a:ext cx="504000" cy="288000"/>
          </a:xfrm>
          <a:prstGeom prst="rect">
            <a:avLst/>
          </a:prstGeom>
          <a:solidFill>
            <a:srgbClr val="003366"/>
          </a:solidFill>
        </p:spPr>
        <p:txBody>
          <a:bodyPr lIns="0" tIns="0" rIns="0" bIns="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fld id="{1A7CEF99-55C6-4480-A94C-7A7D18CCB18B}" type="slidenum">
              <a:rPr kumimoji="0" lang="es-ES" sz="1000" b="0" i="0" u="none" strike="noStrike" kern="1200" cap="none" spc="0" normalizeH="0" baseline="0" noProof="1"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r>
              <a:rPr kumimoji="0" lang="tr-TR" sz="1000" b="0" i="0" u="none" strike="noStrike" kern="1200" cap="none" spc="0" normalizeH="0" baseline="0" noProof="1" smtClean="0">
                <a:ln>
                  <a:noFill/>
                </a:ln>
                <a:solidFill>
                  <a:schemeClr val="bg1"/>
                </a:solidFill>
                <a:effectLst/>
                <a:uLnTx/>
                <a:uFillTx/>
                <a:latin typeface="Arial" panose="020B0604020202020204" pitchFamily="34" charset="0"/>
                <a:ea typeface="+mn-ea"/>
                <a:cs typeface="Arial" panose="020B0604020202020204" pitchFamily="34" charset="0"/>
              </a:rPr>
              <a:t>/204</a:t>
            </a:r>
            <a:endParaRPr kumimoji="0" lang="es-ES" sz="1000" b="0" i="0" u="none" strike="noStrike" kern="1200" cap="none" spc="0" normalizeH="0" baseline="0" noProof="1">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 name="8 CuadroTexto"/>
          <p:cNvSpPr txBox="1"/>
          <p:nvPr userDrawn="1"/>
        </p:nvSpPr>
        <p:spPr>
          <a:xfrm>
            <a:off x="1835696" y="6499612"/>
            <a:ext cx="597666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noProof="1" smtClean="0">
                <a:solidFill>
                  <a:srgbClr val="929292"/>
                </a:solidFill>
                <a:latin typeface="Arial" panose="020B0604020202020204" pitchFamily="34" charset="0"/>
                <a:cs typeface="Arial" panose="020B0604020202020204" pitchFamily="34" charset="0"/>
              </a:rPr>
              <a:t>Limanlar Geri Saha Karayolu ve Demiryolu Bağlantıları Master Plan Çalışması</a:t>
            </a:r>
          </a:p>
        </p:txBody>
      </p:sp>
      <p:cxnSp>
        <p:nvCxnSpPr>
          <p:cNvPr id="9" name="9 Conector recto"/>
          <p:cNvCxnSpPr/>
          <p:nvPr userDrawn="1"/>
        </p:nvCxnSpPr>
        <p:spPr>
          <a:xfrm>
            <a:off x="3" y="6383515"/>
            <a:ext cx="9143997" cy="0"/>
          </a:xfrm>
          <a:prstGeom prst="line">
            <a:avLst/>
          </a:prstGeom>
          <a:ln>
            <a:gradFill flip="none" rotWithShape="1">
              <a:gsLst>
                <a:gs pos="8300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6"/>
          <p:cNvPicPr>
            <a:picLocks noChangeAspect="1" noChangeArrowheads="1"/>
          </p:cNvPicPr>
          <p:nvPr userDrawn="1"/>
        </p:nvPicPr>
        <p:blipFill>
          <a:blip r:embed="rId14" cstate="print">
            <a:extLst>
              <a:ext uri="{28A0092B-C50C-407E-A947-70E740481C1C}">
                <a14:useLocalDpi xmlns="" xmlns:a14="http://schemas.microsoft.com/office/drawing/2010/main" val="0"/>
              </a:ext>
            </a:extLst>
          </a:blip>
          <a:srcRect/>
          <a:stretch>
            <a:fillRect/>
          </a:stretch>
        </p:blipFill>
        <p:spPr bwMode="auto">
          <a:xfrm>
            <a:off x="525469" y="6416857"/>
            <a:ext cx="360000" cy="30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7"/>
          <p:cNvSpPr>
            <a:spLocks noChangeArrowheads="1"/>
          </p:cNvSpPr>
          <p:nvPr userDrawn="1"/>
        </p:nvSpPr>
        <p:spPr bwMode="auto">
          <a:xfrm>
            <a:off x="473320" y="6738017"/>
            <a:ext cx="469618" cy="73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spcBef>
                <a:spcPct val="20000"/>
              </a:spcBef>
              <a:buClr>
                <a:schemeClr val="accent2"/>
              </a:buClr>
              <a:buFont typeface="Monotype Sorts" pitchFamily="2" charset="2"/>
              <a:buNone/>
            </a:pPr>
            <a:r>
              <a:rPr kumimoji="1" lang="tr-TR" altLang="ja-JP" sz="600" b="1" dirty="0">
                <a:solidFill>
                  <a:srgbClr val="FF9900"/>
                </a:solidFill>
                <a:latin typeface="MicrogrammaDBolExt" pitchFamily="34" charset="0"/>
              </a:rPr>
              <a:t>DOLSAR</a:t>
            </a:r>
            <a:r>
              <a:rPr kumimoji="1" lang="tr-TR" altLang="ja-JP" sz="600" dirty="0">
                <a:latin typeface="MicrogrammaDBolExt" pitchFamily="34" charset="0"/>
              </a:rPr>
              <a:t> </a:t>
            </a:r>
          </a:p>
        </p:txBody>
      </p:sp>
      <p:pic>
        <p:nvPicPr>
          <p:cNvPr id="12" name="13 Imagen" descr="Dolfen Engineering &amp; Consultancy Ltd | Elance"/>
          <p:cNvPicPr/>
          <p:nvPr userDrawn="1"/>
        </p:nvPicPr>
        <p:blipFill rotWithShape="1">
          <a:blip r:embed="rId15" cstate="print">
            <a:extLst>
              <a:ext uri="{28A0092B-C50C-407E-A947-70E740481C1C}">
                <a14:useLocalDpi xmlns="" xmlns:a14="http://schemas.microsoft.com/office/drawing/2010/main" val="0"/>
              </a:ext>
            </a:extLst>
          </a:blip>
          <a:srcRect l="9231" t="12559" r="7683" b="15813"/>
          <a:stretch/>
        </p:blipFill>
        <p:spPr bwMode="auto">
          <a:xfrm>
            <a:off x="967451" y="6413588"/>
            <a:ext cx="567917" cy="396000"/>
          </a:xfrm>
          <a:prstGeom prst="rect">
            <a:avLst/>
          </a:prstGeom>
          <a:noFill/>
          <a:ln>
            <a:noFill/>
          </a:ln>
          <a:extLst>
            <a:ext uri="{53640926-AAD7-44D8-BBD7-CCE9431645EC}">
              <a14:shadowObscured xmlns="" xmlns:a14="http://schemas.microsoft.com/office/drawing/2010/main"/>
            </a:ext>
          </a:extLst>
        </p:spPr>
      </p:pic>
      <p:cxnSp>
        <p:nvCxnSpPr>
          <p:cNvPr id="13" name="39 Conector recto"/>
          <p:cNvCxnSpPr/>
          <p:nvPr userDrawn="1"/>
        </p:nvCxnSpPr>
        <p:spPr>
          <a:xfrm>
            <a:off x="0" y="943229"/>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chart" Target="../charts/chart6.xml"/><Relationship Id="rId12" Type="http://schemas.openxmlformats.org/officeDocument/2006/relationships/chart" Target="../charts/chart7.xm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chart" Target="../charts/chart5.xml"/><Relationship Id="rId11" Type="http://schemas.microsoft.com/office/2007/relationships/hdphoto" Target="../media/hdphoto8.wdp"/><Relationship Id="rId5" Type="http://schemas.openxmlformats.org/officeDocument/2006/relationships/chart" Target="../charts/chart4.xml"/><Relationship Id="rId10" Type="http://schemas.openxmlformats.org/officeDocument/2006/relationships/image" Target="../media/image17.png"/><Relationship Id="rId4" Type="http://schemas.openxmlformats.org/officeDocument/2006/relationships/chart" Target="../charts/chart3.xml"/><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785795"/>
            <a:ext cx="7772400" cy="2814656"/>
          </a:xfrm>
        </p:spPr>
        <p:txBody>
          <a:bodyPr>
            <a:normAutofit fontScale="90000"/>
          </a:bodyPr>
          <a:lstStyle/>
          <a:p>
            <a:r>
              <a:rPr lang="tr-TR" sz="3600" b="1" dirty="0"/>
              <a:t>LİMANLAR GERİ SAHA </a:t>
            </a:r>
            <a:br>
              <a:rPr lang="tr-TR" sz="3600" b="1" dirty="0"/>
            </a:br>
            <a:r>
              <a:rPr lang="tr-TR" sz="3600" b="1" dirty="0"/>
              <a:t>KARAYOLU VE DEMİRYOLU BAĞLANTILARI </a:t>
            </a:r>
            <a:r>
              <a:rPr lang="tr-TR" dirty="0"/>
              <a:t/>
            </a:r>
            <a:br>
              <a:rPr lang="tr-TR" dirty="0"/>
            </a:br>
            <a:r>
              <a:rPr lang="tr-TR" b="1" dirty="0"/>
              <a:t>MASTER PLAN ÇALIŞMASI</a:t>
            </a:r>
            <a:r>
              <a:rPr lang="tr-TR" dirty="0"/>
              <a:t/>
            </a:r>
            <a:br>
              <a:rPr lang="tr-TR" dirty="0"/>
            </a:br>
            <a:endParaRPr lang="tr-TR" dirty="0"/>
          </a:p>
        </p:txBody>
      </p:sp>
      <p:sp>
        <p:nvSpPr>
          <p:cNvPr id="3" name="2 Alt Başlık"/>
          <p:cNvSpPr>
            <a:spLocks noGrp="1"/>
          </p:cNvSpPr>
          <p:nvPr>
            <p:ph type="subTitle" idx="1"/>
          </p:nvPr>
        </p:nvSpPr>
        <p:spPr>
          <a:xfrm>
            <a:off x="1785918" y="4643446"/>
            <a:ext cx="5500726" cy="1428760"/>
          </a:xfrm>
        </p:spPr>
        <p:txBody>
          <a:bodyPr>
            <a:normAutofit fontScale="47500" lnSpcReduction="20000"/>
          </a:bodyPr>
          <a:lstStyle/>
          <a:p>
            <a:pPr algn="l"/>
            <a:r>
              <a:rPr lang="tr-TR" dirty="0"/>
              <a:t>Mühendislik Anonim </a:t>
            </a:r>
            <a:r>
              <a:rPr lang="tr-TR" dirty="0" smtClean="0"/>
              <a:t>Şirketi	Mühendislik </a:t>
            </a:r>
            <a:r>
              <a:rPr lang="tr-TR" dirty="0"/>
              <a:t>Danışmanlık Ltd. Şti.</a:t>
            </a:r>
          </a:p>
          <a:p>
            <a:r>
              <a:rPr lang="tr-TR" dirty="0"/>
              <a:t> </a:t>
            </a:r>
          </a:p>
          <a:p>
            <a:r>
              <a:rPr lang="tr-TR" dirty="0"/>
              <a:t> </a:t>
            </a:r>
          </a:p>
          <a:p>
            <a:r>
              <a:rPr lang="tr-TR" dirty="0" smtClean="0"/>
              <a:t>29 Ocak 2015</a:t>
            </a:r>
            <a:endParaRPr lang="tr-TR" dirty="0"/>
          </a:p>
          <a:p>
            <a:r>
              <a:rPr lang="tr-TR" dirty="0"/>
              <a:t>ANKARA</a:t>
            </a:r>
          </a:p>
          <a:p>
            <a:endParaRPr lang="tr-TR" dirty="0"/>
          </a:p>
        </p:txBody>
      </p:sp>
      <p:pic>
        <p:nvPicPr>
          <p:cNvPr id="2053" name="Picture 7"/>
          <p:cNvPicPr>
            <a:picLocks noChangeAspect="1" noChangeArrowheads="1"/>
          </p:cNvPicPr>
          <p:nvPr/>
        </p:nvPicPr>
        <p:blipFill>
          <a:blip r:embed="rId2" cstate="print"/>
          <a:srcRect t="7195" b="7195"/>
          <a:stretch>
            <a:fillRect/>
          </a:stretch>
        </p:blipFill>
        <p:spPr bwMode="auto">
          <a:xfrm>
            <a:off x="2285984" y="3786190"/>
            <a:ext cx="1279525" cy="755650"/>
          </a:xfrm>
          <a:prstGeom prst="rect">
            <a:avLst/>
          </a:prstGeom>
          <a:noFill/>
          <a:ln w="9525">
            <a:noFill/>
            <a:miter lim="800000"/>
            <a:headEnd/>
            <a:tailEnd/>
          </a:ln>
        </p:spPr>
      </p:pic>
      <p:pic>
        <p:nvPicPr>
          <p:cNvPr id="2054" name="Picture 8" descr="http://www.dolfen.com/images/logo.png"/>
          <p:cNvPicPr>
            <a:picLocks noChangeAspect="1" noChangeArrowheads="1"/>
          </p:cNvPicPr>
          <p:nvPr/>
        </p:nvPicPr>
        <p:blipFill>
          <a:blip r:embed="rId3" cstate="print"/>
          <a:srcRect/>
          <a:stretch>
            <a:fillRect/>
          </a:stretch>
        </p:blipFill>
        <p:spPr bwMode="auto">
          <a:xfrm>
            <a:off x="5118084" y="3794127"/>
            <a:ext cx="1108075" cy="73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2 Título"/>
          <p:cNvSpPr>
            <a:spLocks noGrp="1"/>
          </p:cNvSpPr>
          <p:nvPr>
            <p:ph type="title"/>
          </p:nvPr>
        </p:nvSpPr>
        <p:spPr>
          <a:xfrm>
            <a:off x="11587" y="0"/>
            <a:ext cx="9132413" cy="940430"/>
          </a:xfrm>
        </p:spPr>
        <p:txBody>
          <a:bodyPr vert="horz" lIns="91440" tIns="45720" rIns="91440" bIns="45720" rtlCol="0" anchor="ctr" anchorCtr="0">
            <a:noAutofit/>
          </a:bodyPr>
          <a:lstStyle/>
          <a:p>
            <a:pPr algn="l"/>
            <a:r>
              <a:rPr lang="tr-TR" sz="2400" dirty="0" smtClean="0">
                <a:solidFill>
                  <a:srgbClr val="003399"/>
                </a:solidFill>
                <a:latin typeface="Arial" panose="020B0604020202020204" pitchFamily="34" charset="0"/>
                <a:cs typeface="Arial" panose="020B0604020202020204" pitchFamily="34" charset="0"/>
              </a:rPr>
              <a:t>Mevcut Durumun Tespiti</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Yöntem (Veri Temini)</a:t>
            </a:r>
            <a:endParaRPr lang="tr-TR" sz="2400" dirty="0">
              <a:solidFill>
                <a:srgbClr val="003399"/>
              </a:solidFill>
              <a:latin typeface="Arial" panose="020B0604020202020204" pitchFamily="34" charset="0"/>
              <a:cs typeface="Arial" panose="020B0604020202020204" pitchFamily="34" charset="0"/>
            </a:endParaRPr>
          </a:p>
        </p:txBody>
      </p:sp>
      <p:pic>
        <p:nvPicPr>
          <p:cNvPr id="1024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59024" y="1101502"/>
            <a:ext cx="7200000" cy="51129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61613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2 Título"/>
          <p:cNvSpPr>
            <a:spLocks noGrp="1"/>
          </p:cNvSpPr>
          <p:nvPr>
            <p:ph type="title"/>
          </p:nvPr>
        </p:nvSpPr>
        <p:spPr>
          <a:xfrm>
            <a:off x="11587" y="0"/>
            <a:ext cx="9132413" cy="940430"/>
          </a:xfrm>
        </p:spPr>
        <p:txBody>
          <a:bodyPr vert="horz" lIns="91440" tIns="45720" rIns="91440" bIns="45720" rtlCol="0" anchor="ctr" anchorCtr="0">
            <a:noAutofit/>
          </a:bodyPr>
          <a:lstStyle/>
          <a:p>
            <a:pPr algn="l"/>
            <a:r>
              <a:rPr lang="tr-TR" sz="2400" dirty="0" smtClean="0">
                <a:solidFill>
                  <a:srgbClr val="003399"/>
                </a:solidFill>
                <a:latin typeface="Arial" panose="020B0604020202020204" pitchFamily="34" charset="0"/>
                <a:cs typeface="Arial" panose="020B0604020202020204" pitchFamily="34" charset="0"/>
              </a:rPr>
              <a:t>Mevcut Durumun Tespiti</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Yöntem (Veri Temini)</a:t>
            </a:r>
            <a:endParaRPr lang="tr-TR" sz="2400" dirty="0">
              <a:solidFill>
                <a:srgbClr val="003399"/>
              </a:solidFill>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0379" y="1995314"/>
            <a:ext cx="8640000" cy="3292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4972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2 Título"/>
          <p:cNvSpPr>
            <a:spLocks noGrp="1"/>
          </p:cNvSpPr>
          <p:nvPr>
            <p:ph type="title"/>
          </p:nvPr>
        </p:nvSpPr>
        <p:spPr>
          <a:xfrm>
            <a:off x="11587" y="0"/>
            <a:ext cx="9132413" cy="940430"/>
          </a:xfrm>
        </p:spPr>
        <p:txBody>
          <a:bodyPr vert="horz" lIns="91440" tIns="45720" rIns="91440" bIns="45720" rtlCol="0" anchor="ctr" anchorCtr="0">
            <a:noAutofit/>
          </a:bodyPr>
          <a:lstStyle/>
          <a:p>
            <a:pPr algn="l"/>
            <a:r>
              <a:rPr lang="tr-TR" sz="2400" dirty="0" smtClean="0">
                <a:solidFill>
                  <a:srgbClr val="003399"/>
                </a:solidFill>
                <a:latin typeface="Arial" panose="020B0604020202020204" pitchFamily="34" charset="0"/>
                <a:cs typeface="Arial" panose="020B0604020202020204" pitchFamily="34" charset="0"/>
              </a:rPr>
              <a:t>Mevcut Durumun Tespiti</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Yöntem (Veri Temini)</a:t>
            </a:r>
            <a:endParaRPr lang="tr-TR" sz="2400" dirty="0">
              <a:solidFill>
                <a:srgbClr val="003399"/>
              </a:solidFill>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2955" y="1988840"/>
            <a:ext cx="8640000" cy="3498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61760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329" y="1556792"/>
            <a:ext cx="9172330" cy="46377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19 Liman Bölgesi</a:t>
            </a:r>
          </a:p>
        </p:txBody>
      </p:sp>
    </p:spTree>
    <p:extLst>
      <p:ext uri="{BB962C8B-B14F-4D97-AF65-F5344CB8AC3E}">
        <p14:creationId xmlns="" xmlns:p14="http://schemas.microsoft.com/office/powerpoint/2010/main" val="91391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graphicFrame>
        <p:nvGraphicFramePr>
          <p:cNvPr id="133" name="20 Gráfico"/>
          <p:cNvGraphicFramePr>
            <a:graphicFrameLocks/>
          </p:cNvGraphicFramePr>
          <p:nvPr>
            <p:extLst>
              <p:ext uri="{D42A27DB-BD31-4B8C-83A1-F6EECF244321}">
                <p14:modId xmlns="" xmlns:p14="http://schemas.microsoft.com/office/powerpoint/2010/main" val="3618050193"/>
              </p:ext>
            </p:extLst>
          </p:nvPr>
        </p:nvGraphicFramePr>
        <p:xfrm>
          <a:off x="5395069" y="1011809"/>
          <a:ext cx="1980000" cy="13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4" name="20 Gráfico"/>
          <p:cNvGraphicFramePr>
            <a:graphicFrameLocks/>
          </p:cNvGraphicFramePr>
          <p:nvPr>
            <p:extLst>
              <p:ext uri="{D42A27DB-BD31-4B8C-83A1-F6EECF244321}">
                <p14:modId xmlns="" xmlns:p14="http://schemas.microsoft.com/office/powerpoint/2010/main" val="3469053688"/>
              </p:ext>
            </p:extLst>
          </p:nvPr>
        </p:nvGraphicFramePr>
        <p:xfrm>
          <a:off x="7331607" y="1044190"/>
          <a:ext cx="1980000" cy="136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4" name="20 Gráfico"/>
          <p:cNvGraphicFramePr>
            <a:graphicFrameLocks/>
          </p:cNvGraphicFramePr>
          <p:nvPr>
            <p:extLst>
              <p:ext uri="{D42A27DB-BD31-4B8C-83A1-F6EECF244321}">
                <p14:modId xmlns="" xmlns:p14="http://schemas.microsoft.com/office/powerpoint/2010/main" val="1447014325"/>
              </p:ext>
            </p:extLst>
          </p:nvPr>
        </p:nvGraphicFramePr>
        <p:xfrm>
          <a:off x="369718" y="1059175"/>
          <a:ext cx="1980000" cy="25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2" name="20 Gráfico"/>
          <p:cNvGraphicFramePr>
            <a:graphicFrameLocks/>
          </p:cNvGraphicFramePr>
          <p:nvPr>
            <p:extLst>
              <p:ext uri="{D42A27DB-BD31-4B8C-83A1-F6EECF244321}">
                <p14:modId xmlns="" xmlns:p14="http://schemas.microsoft.com/office/powerpoint/2010/main" val="2569764354"/>
              </p:ext>
            </p:extLst>
          </p:nvPr>
        </p:nvGraphicFramePr>
        <p:xfrm>
          <a:off x="3244801" y="1045638"/>
          <a:ext cx="2340000" cy="25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3" name="76 Gráfico"/>
          <p:cNvGraphicFramePr>
            <a:graphicFrameLocks/>
          </p:cNvGraphicFramePr>
          <p:nvPr>
            <p:extLst>
              <p:ext uri="{D42A27DB-BD31-4B8C-83A1-F6EECF244321}">
                <p14:modId xmlns="" xmlns:p14="http://schemas.microsoft.com/office/powerpoint/2010/main" val="3639640870"/>
              </p:ext>
            </p:extLst>
          </p:nvPr>
        </p:nvGraphicFramePr>
        <p:xfrm>
          <a:off x="179512" y="3068960"/>
          <a:ext cx="4680000" cy="1800000"/>
        </p:xfrm>
        <a:graphic>
          <a:graphicData uri="http://schemas.openxmlformats.org/drawingml/2006/chart">
            <c:chart xmlns:c="http://schemas.openxmlformats.org/drawingml/2006/chart" xmlns:r="http://schemas.openxmlformats.org/officeDocument/2006/relationships" r:id="rId7"/>
          </a:graphicData>
        </a:graphic>
      </p:graphicFrame>
      <p:pic>
        <p:nvPicPr>
          <p:cNvPr id="1027" name="Picture 3"/>
          <p:cNvPicPr>
            <a:picLocks noChangeAspect="1" noChangeArrowheads="1"/>
          </p:cNvPicPr>
          <p:nvPr/>
        </p:nvPicPr>
        <p:blipFill rotWithShape="1">
          <a:blip r:embed="rId8" cstate="print">
            <a:grayscl/>
            <a:extLst>
              <a:ext uri="{BEBA8EAE-BF5A-486C-A8C5-ECC9F3942E4B}">
                <a14:imgProps xmlns="" xmlns:a14="http://schemas.microsoft.com/office/drawing/2010/main">
                  <a14:imgLayer r:embed="rId9">
                    <a14:imgEffect>
                      <a14:brightnessContrast bright="20000"/>
                    </a14:imgEffect>
                  </a14:imgLayer>
                </a14:imgProps>
              </a:ext>
              <a:ext uri="{28A0092B-C50C-407E-A947-70E740481C1C}">
                <a14:useLocalDpi xmlns="" xmlns:a14="http://schemas.microsoft.com/office/drawing/2010/main" val="0"/>
              </a:ext>
            </a:extLst>
          </a:blip>
          <a:srcRect t="10836" b="14531"/>
          <a:stretch/>
        </p:blipFill>
        <p:spPr bwMode="auto">
          <a:xfrm>
            <a:off x="4884030" y="4797152"/>
            <a:ext cx="3987692" cy="14973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10" cstate="print">
            <a:grayscl/>
            <a:extLst>
              <a:ext uri="{BEBA8EAE-BF5A-486C-A8C5-ECC9F3942E4B}">
                <a14:imgProps xmlns="" xmlns:a14="http://schemas.microsoft.com/office/drawing/2010/main">
                  <a14:imgLayer r:embed="rId11">
                    <a14:imgEffect>
                      <a14:brightnessContrast bright="20000"/>
                    </a14:imgEffect>
                  </a14:imgLayer>
                </a14:imgProps>
              </a:ext>
              <a:ext uri="{28A0092B-C50C-407E-A947-70E740481C1C}">
                <a14:useLocalDpi xmlns="" xmlns:a14="http://schemas.microsoft.com/office/drawing/2010/main" val="0"/>
              </a:ext>
            </a:extLst>
          </a:blip>
          <a:srcRect t="26828"/>
          <a:stretch/>
        </p:blipFill>
        <p:spPr bwMode="auto">
          <a:xfrm>
            <a:off x="251520" y="5029411"/>
            <a:ext cx="3987692" cy="12580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0" name="494 Rectángulo"/>
          <p:cNvSpPr/>
          <p:nvPr/>
        </p:nvSpPr>
        <p:spPr>
          <a:xfrm>
            <a:off x="286050" y="5076619"/>
            <a:ext cx="149538" cy="118800"/>
          </a:xfrm>
          <a:prstGeom prst="rect">
            <a:avLst/>
          </a:prstGeom>
          <a:solidFill>
            <a:srgbClr val="FFD54F"/>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a:t>
            </a:r>
            <a:endParaRPr lang="es-ES" sz="850" b="1" dirty="0">
              <a:solidFill>
                <a:schemeClr val="tx1"/>
              </a:solidFill>
            </a:endParaRPr>
          </a:p>
        </p:txBody>
      </p:sp>
      <p:sp>
        <p:nvSpPr>
          <p:cNvPr id="82" name="494 Rectángulo"/>
          <p:cNvSpPr/>
          <p:nvPr/>
        </p:nvSpPr>
        <p:spPr>
          <a:xfrm>
            <a:off x="260945" y="2251868"/>
            <a:ext cx="149538" cy="118800"/>
          </a:xfrm>
          <a:prstGeom prst="rect">
            <a:avLst/>
          </a:prstGeom>
          <a:solidFill>
            <a:srgbClr val="FFD54F"/>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a:t>
            </a:r>
            <a:endParaRPr lang="es-ES" sz="850" b="1" dirty="0">
              <a:solidFill>
                <a:schemeClr val="tx1"/>
              </a:solidFill>
            </a:endParaRPr>
          </a:p>
        </p:txBody>
      </p:sp>
      <p:grpSp>
        <p:nvGrpSpPr>
          <p:cNvPr id="109" name="73 Grupo"/>
          <p:cNvGrpSpPr>
            <a:grpSpLocks noChangeAspect="1"/>
          </p:cNvGrpSpPr>
          <p:nvPr/>
        </p:nvGrpSpPr>
        <p:grpSpPr>
          <a:xfrm rot="20580000">
            <a:off x="3591971" y="5578508"/>
            <a:ext cx="637735" cy="680339"/>
            <a:chOff x="-1460500" y="1473676"/>
            <a:chExt cx="1066800" cy="1015524"/>
          </a:xfrm>
        </p:grpSpPr>
        <p:sp>
          <p:nvSpPr>
            <p:cNvPr id="110" name="74 Elipse"/>
            <p:cNvSpPr/>
            <p:nvPr/>
          </p:nvSpPr>
          <p:spPr>
            <a:xfrm>
              <a:off x="-1168400" y="1752600"/>
              <a:ext cx="469900" cy="469900"/>
            </a:xfrm>
            <a:prstGeom prst="ellipse">
              <a:avLst/>
            </a:prstGeom>
            <a:solidFill>
              <a:srgbClr val="FFFFFF">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 sz="1100" dirty="0">
                <a:solidFill>
                  <a:schemeClr val="tx1"/>
                </a:solidFill>
              </a:endParaRPr>
            </a:p>
          </p:txBody>
        </p:sp>
        <p:grpSp>
          <p:nvGrpSpPr>
            <p:cNvPr id="111" name="52 Grupo"/>
            <p:cNvGrpSpPr/>
            <p:nvPr/>
          </p:nvGrpSpPr>
          <p:grpSpPr>
            <a:xfrm>
              <a:off x="-1460500" y="1473676"/>
              <a:ext cx="1066800" cy="1015524"/>
              <a:chOff x="5831543" y="3481431"/>
              <a:chExt cx="806129" cy="802955"/>
            </a:xfrm>
          </p:grpSpPr>
          <p:sp>
            <p:nvSpPr>
              <p:cNvPr id="112" name="79 Triángulo isósceles"/>
              <p:cNvSpPr/>
              <p:nvPr/>
            </p:nvSpPr>
            <p:spPr>
              <a:xfrm flipV="1">
                <a:off x="6200556" y="3906881"/>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113" name="80 Triángulo isósceles"/>
              <p:cNvSpPr/>
              <p:nvPr/>
            </p:nvSpPr>
            <p:spPr>
              <a:xfrm>
                <a:off x="6200556" y="3481431"/>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114" name="81 Triángulo isósceles"/>
              <p:cNvSpPr/>
              <p:nvPr/>
            </p:nvSpPr>
            <p:spPr>
              <a:xfrm rot="16200000" flipV="1">
                <a:off x="6415364" y="3694156"/>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115" name="82 Triángulo isósceles"/>
              <p:cNvSpPr/>
              <p:nvPr/>
            </p:nvSpPr>
            <p:spPr>
              <a:xfrm rot="5400000" flipH="1" flipV="1">
                <a:off x="5986740" y="3694156"/>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116" name="83 Conector"/>
              <p:cNvSpPr/>
              <p:nvPr/>
            </p:nvSpPr>
            <p:spPr>
              <a:xfrm>
                <a:off x="6188570" y="3836871"/>
                <a:ext cx="92075" cy="92075"/>
              </a:xfrm>
              <a:prstGeom prst="flowChartConnector">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117" name="84 Conector"/>
              <p:cNvSpPr/>
              <p:nvPr/>
            </p:nvSpPr>
            <p:spPr>
              <a:xfrm>
                <a:off x="6181725" y="3617796"/>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850" b="1" dirty="0" smtClean="0">
                    <a:solidFill>
                      <a:schemeClr val="tx1"/>
                    </a:solidFill>
                  </a:rPr>
                  <a:t>N</a:t>
                </a:r>
                <a:endParaRPr lang="es-ES_tradnl" sz="850" b="1" dirty="0">
                  <a:solidFill>
                    <a:schemeClr val="tx1"/>
                  </a:solidFill>
                </a:endParaRPr>
              </a:p>
            </p:txBody>
          </p:sp>
          <p:sp>
            <p:nvSpPr>
              <p:cNvPr id="118" name="85 Conector"/>
              <p:cNvSpPr/>
              <p:nvPr/>
            </p:nvSpPr>
            <p:spPr>
              <a:xfrm>
                <a:off x="6181725" y="4043246"/>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700" dirty="0" smtClean="0">
                    <a:solidFill>
                      <a:schemeClr val="tx1"/>
                    </a:solidFill>
                  </a:rPr>
                  <a:t>S</a:t>
                </a:r>
                <a:endParaRPr lang="es-ES_tradnl" sz="700" dirty="0">
                  <a:solidFill>
                    <a:schemeClr val="tx1"/>
                  </a:solidFill>
                </a:endParaRPr>
              </a:p>
            </p:txBody>
          </p:sp>
          <p:sp>
            <p:nvSpPr>
              <p:cNvPr id="119" name="86 Conector"/>
              <p:cNvSpPr/>
              <p:nvPr/>
            </p:nvSpPr>
            <p:spPr>
              <a:xfrm>
                <a:off x="6396533" y="3831428"/>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700" dirty="0" smtClean="0">
                    <a:solidFill>
                      <a:schemeClr val="tx1"/>
                    </a:solidFill>
                  </a:rPr>
                  <a:t>E</a:t>
                </a:r>
                <a:endParaRPr lang="es-ES_tradnl" sz="700" dirty="0">
                  <a:solidFill>
                    <a:schemeClr val="tx1"/>
                  </a:solidFill>
                </a:endParaRPr>
              </a:p>
            </p:txBody>
          </p:sp>
          <p:sp>
            <p:nvSpPr>
              <p:cNvPr id="121" name="87 Conector"/>
              <p:cNvSpPr/>
              <p:nvPr/>
            </p:nvSpPr>
            <p:spPr>
              <a:xfrm>
                <a:off x="5967909" y="3831428"/>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700" dirty="0" smtClean="0">
                    <a:solidFill>
                      <a:schemeClr val="tx1"/>
                    </a:solidFill>
                  </a:rPr>
                  <a:t>W</a:t>
                </a:r>
                <a:endParaRPr lang="es-ES_tradnl" sz="700" dirty="0">
                  <a:solidFill>
                    <a:schemeClr val="tx1"/>
                  </a:solidFill>
                </a:endParaRPr>
              </a:p>
            </p:txBody>
          </p:sp>
        </p:grpSp>
      </p:grpSp>
      <p:cxnSp>
        <p:nvCxnSpPr>
          <p:cNvPr id="70" name="91 Conector recto de flecha"/>
          <p:cNvCxnSpPr/>
          <p:nvPr/>
        </p:nvCxnSpPr>
        <p:spPr>
          <a:xfrm flipV="1">
            <a:off x="611560" y="3566864"/>
            <a:ext cx="2911907" cy="93960"/>
          </a:xfrm>
          <a:prstGeom prst="straightConnector1">
            <a:avLst/>
          </a:prstGeom>
          <a:ln>
            <a:solidFill>
              <a:schemeClr val="tx2"/>
            </a:solidFill>
            <a:tailEnd type="triangle" w="sm" len="med"/>
          </a:ln>
        </p:spPr>
        <p:style>
          <a:lnRef idx="1">
            <a:schemeClr val="accent1"/>
          </a:lnRef>
          <a:fillRef idx="0">
            <a:schemeClr val="accent1"/>
          </a:fillRef>
          <a:effectRef idx="0">
            <a:schemeClr val="accent1"/>
          </a:effectRef>
          <a:fontRef idx="minor">
            <a:schemeClr val="tx1"/>
          </a:fontRef>
        </p:style>
      </p:cxnSp>
      <p:sp>
        <p:nvSpPr>
          <p:cNvPr id="71" name="Dikdörtgen 70"/>
          <p:cNvSpPr/>
          <p:nvPr/>
        </p:nvSpPr>
        <p:spPr>
          <a:xfrm>
            <a:off x="1763688" y="3501008"/>
            <a:ext cx="573948" cy="18792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chorCtr="0"/>
          <a:lstStyle/>
          <a:p>
            <a:pPr algn="ctr">
              <a:spcBef>
                <a:spcPts val="300"/>
              </a:spcBef>
            </a:pPr>
            <a:r>
              <a:rPr lang="tr-TR" sz="1000" b="1" dirty="0" smtClean="0">
                <a:solidFill>
                  <a:srgbClr val="003399"/>
                </a:solidFill>
                <a:latin typeface="Arial" panose="020B0604020202020204" pitchFamily="34" charset="0"/>
                <a:cs typeface="Arial" panose="020B0604020202020204" pitchFamily="34" charset="0"/>
              </a:rPr>
              <a:t>+%6</a:t>
            </a:r>
          </a:p>
        </p:txBody>
      </p:sp>
      <p:grpSp>
        <p:nvGrpSpPr>
          <p:cNvPr id="55" name="73 Grupo"/>
          <p:cNvGrpSpPr>
            <a:grpSpLocks noChangeAspect="1"/>
          </p:cNvGrpSpPr>
          <p:nvPr/>
        </p:nvGrpSpPr>
        <p:grpSpPr>
          <a:xfrm>
            <a:off x="4929169" y="5521004"/>
            <a:ext cx="637735" cy="680339"/>
            <a:chOff x="-1460500" y="1473676"/>
            <a:chExt cx="1066800" cy="1015524"/>
          </a:xfrm>
        </p:grpSpPr>
        <p:sp>
          <p:nvSpPr>
            <p:cNvPr id="56" name="74 Elipse"/>
            <p:cNvSpPr/>
            <p:nvPr/>
          </p:nvSpPr>
          <p:spPr>
            <a:xfrm>
              <a:off x="-1168400" y="1752600"/>
              <a:ext cx="469900" cy="469900"/>
            </a:xfrm>
            <a:prstGeom prst="ellipse">
              <a:avLst/>
            </a:prstGeom>
            <a:solidFill>
              <a:srgbClr val="FFFFFF">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 sz="1100" dirty="0">
                <a:solidFill>
                  <a:schemeClr val="tx1"/>
                </a:solidFill>
              </a:endParaRPr>
            </a:p>
          </p:txBody>
        </p:sp>
        <p:grpSp>
          <p:nvGrpSpPr>
            <p:cNvPr id="57" name="52 Grupo"/>
            <p:cNvGrpSpPr/>
            <p:nvPr/>
          </p:nvGrpSpPr>
          <p:grpSpPr>
            <a:xfrm>
              <a:off x="-1460500" y="1473676"/>
              <a:ext cx="1066800" cy="1015524"/>
              <a:chOff x="5831543" y="3481431"/>
              <a:chExt cx="806129" cy="802955"/>
            </a:xfrm>
          </p:grpSpPr>
          <p:sp>
            <p:nvSpPr>
              <p:cNvPr id="58" name="79 Triángulo isósceles"/>
              <p:cNvSpPr/>
              <p:nvPr/>
            </p:nvSpPr>
            <p:spPr>
              <a:xfrm flipV="1">
                <a:off x="6200556" y="3906881"/>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60" name="80 Triángulo isósceles"/>
              <p:cNvSpPr/>
              <p:nvPr/>
            </p:nvSpPr>
            <p:spPr>
              <a:xfrm>
                <a:off x="6200556" y="3481431"/>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61" name="81 Triángulo isósceles"/>
              <p:cNvSpPr/>
              <p:nvPr/>
            </p:nvSpPr>
            <p:spPr>
              <a:xfrm rot="16200000" flipV="1">
                <a:off x="6415364" y="3694156"/>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62" name="82 Triángulo isósceles"/>
              <p:cNvSpPr/>
              <p:nvPr/>
            </p:nvSpPr>
            <p:spPr>
              <a:xfrm rot="5400000" flipH="1" flipV="1">
                <a:off x="5986740" y="3694156"/>
                <a:ext cx="67112" cy="377505"/>
              </a:xfrm>
              <a:prstGeom prst="triangl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63" name="83 Conector"/>
              <p:cNvSpPr/>
              <p:nvPr/>
            </p:nvSpPr>
            <p:spPr>
              <a:xfrm>
                <a:off x="6188570" y="3836871"/>
                <a:ext cx="92075" cy="92075"/>
              </a:xfrm>
              <a:prstGeom prst="flowChartConnector">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endParaRPr lang="es-ES_tradnl" sz="1200" dirty="0">
                  <a:solidFill>
                    <a:schemeClr val="tx1"/>
                  </a:solidFill>
                </a:endParaRPr>
              </a:p>
            </p:txBody>
          </p:sp>
          <p:sp>
            <p:nvSpPr>
              <p:cNvPr id="64" name="84 Conector"/>
              <p:cNvSpPr/>
              <p:nvPr/>
            </p:nvSpPr>
            <p:spPr>
              <a:xfrm>
                <a:off x="6181725" y="3617796"/>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850" b="1" dirty="0" smtClean="0">
                    <a:solidFill>
                      <a:schemeClr val="tx1"/>
                    </a:solidFill>
                  </a:rPr>
                  <a:t>N</a:t>
                </a:r>
                <a:endParaRPr lang="es-ES_tradnl" sz="850" b="1" dirty="0">
                  <a:solidFill>
                    <a:schemeClr val="tx1"/>
                  </a:solidFill>
                </a:endParaRPr>
              </a:p>
            </p:txBody>
          </p:sp>
          <p:sp>
            <p:nvSpPr>
              <p:cNvPr id="65" name="85 Conector"/>
              <p:cNvSpPr/>
              <p:nvPr/>
            </p:nvSpPr>
            <p:spPr>
              <a:xfrm>
                <a:off x="6181725" y="4043246"/>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700" dirty="0" smtClean="0">
                    <a:solidFill>
                      <a:schemeClr val="tx1"/>
                    </a:solidFill>
                  </a:rPr>
                  <a:t>S</a:t>
                </a:r>
                <a:endParaRPr lang="es-ES_tradnl" sz="700" dirty="0">
                  <a:solidFill>
                    <a:schemeClr val="tx1"/>
                  </a:solidFill>
                </a:endParaRPr>
              </a:p>
            </p:txBody>
          </p:sp>
          <p:sp>
            <p:nvSpPr>
              <p:cNvPr id="73" name="86 Conector"/>
              <p:cNvSpPr/>
              <p:nvPr/>
            </p:nvSpPr>
            <p:spPr>
              <a:xfrm>
                <a:off x="6396533" y="3831428"/>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700" dirty="0" smtClean="0">
                    <a:solidFill>
                      <a:schemeClr val="tx1"/>
                    </a:solidFill>
                  </a:rPr>
                  <a:t>E</a:t>
                </a:r>
                <a:endParaRPr lang="es-ES_tradnl" sz="700" dirty="0">
                  <a:solidFill>
                    <a:schemeClr val="tx1"/>
                  </a:solidFill>
                </a:endParaRPr>
              </a:p>
            </p:txBody>
          </p:sp>
          <p:sp>
            <p:nvSpPr>
              <p:cNvPr id="78" name="87 Conector"/>
              <p:cNvSpPr/>
              <p:nvPr/>
            </p:nvSpPr>
            <p:spPr>
              <a:xfrm>
                <a:off x="5967909" y="3831428"/>
                <a:ext cx="104775" cy="104775"/>
              </a:xfrm>
              <a:prstGeom prst="flowChartConnector">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200"/>
                  </a:spcBef>
                </a:pPr>
                <a:r>
                  <a:rPr lang="es-ES_tradnl" sz="700" dirty="0" smtClean="0">
                    <a:solidFill>
                      <a:schemeClr val="tx1"/>
                    </a:solidFill>
                  </a:rPr>
                  <a:t>W</a:t>
                </a:r>
                <a:endParaRPr lang="es-ES_tradnl" sz="700" dirty="0">
                  <a:solidFill>
                    <a:schemeClr val="tx1"/>
                  </a:solidFill>
                </a:endParaRPr>
              </a:p>
            </p:txBody>
          </p:sp>
        </p:grpSp>
      </p:grpSp>
      <p:sp>
        <p:nvSpPr>
          <p:cNvPr id="79" name="494 Rectángulo"/>
          <p:cNvSpPr/>
          <p:nvPr/>
        </p:nvSpPr>
        <p:spPr>
          <a:xfrm>
            <a:off x="869616" y="5116100"/>
            <a:ext cx="149538" cy="118800"/>
          </a:xfrm>
          <a:prstGeom prst="rect">
            <a:avLst/>
          </a:prstGeom>
          <a:solidFill>
            <a:srgbClr val="AAC3F0"/>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a:t>2</a:t>
            </a:r>
            <a:endParaRPr lang="es-ES" sz="850" b="1" dirty="0">
              <a:solidFill>
                <a:schemeClr val="tx1"/>
              </a:solidFill>
            </a:endParaRPr>
          </a:p>
        </p:txBody>
      </p:sp>
      <p:sp>
        <p:nvSpPr>
          <p:cNvPr id="81" name="494 Rectángulo"/>
          <p:cNvSpPr/>
          <p:nvPr/>
        </p:nvSpPr>
        <p:spPr>
          <a:xfrm>
            <a:off x="1977011" y="6088615"/>
            <a:ext cx="149538" cy="118800"/>
          </a:xfrm>
          <a:prstGeom prst="rect">
            <a:avLst/>
          </a:prstGeom>
          <a:solidFill>
            <a:srgbClr val="D4E9B1"/>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3</a:t>
            </a:r>
            <a:endParaRPr lang="es-ES" sz="850" b="1" dirty="0">
              <a:solidFill>
                <a:schemeClr val="tx1"/>
              </a:solidFill>
            </a:endParaRPr>
          </a:p>
        </p:txBody>
      </p:sp>
      <p:sp>
        <p:nvSpPr>
          <p:cNvPr id="85" name="494 Rectángulo"/>
          <p:cNvSpPr/>
          <p:nvPr/>
        </p:nvSpPr>
        <p:spPr>
          <a:xfrm>
            <a:off x="3219182" y="5457900"/>
            <a:ext cx="99692" cy="97200"/>
          </a:xfrm>
          <a:prstGeom prst="rect">
            <a:avLst/>
          </a:prstGeom>
          <a:solidFill>
            <a:srgbClr val="CC99FF"/>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4</a:t>
            </a:r>
            <a:endParaRPr lang="es-ES" sz="850" b="1" dirty="0">
              <a:solidFill>
                <a:schemeClr val="tx1"/>
              </a:solidFill>
            </a:endParaRPr>
          </a:p>
        </p:txBody>
      </p:sp>
      <p:sp>
        <p:nvSpPr>
          <p:cNvPr id="86" name="494 Rectángulo"/>
          <p:cNvSpPr/>
          <p:nvPr/>
        </p:nvSpPr>
        <p:spPr>
          <a:xfrm>
            <a:off x="3217366" y="5346813"/>
            <a:ext cx="99692" cy="97200"/>
          </a:xfrm>
          <a:prstGeom prst="rect">
            <a:avLst/>
          </a:prstGeom>
          <a:solidFill>
            <a:srgbClr val="CCCC00"/>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5</a:t>
            </a:r>
            <a:endParaRPr lang="es-ES" sz="850" b="1" dirty="0">
              <a:solidFill>
                <a:schemeClr val="tx1"/>
              </a:solidFill>
            </a:endParaRPr>
          </a:p>
        </p:txBody>
      </p:sp>
      <p:sp>
        <p:nvSpPr>
          <p:cNvPr id="87" name="494 Rectángulo"/>
          <p:cNvSpPr/>
          <p:nvPr/>
        </p:nvSpPr>
        <p:spPr>
          <a:xfrm>
            <a:off x="3326336" y="5459527"/>
            <a:ext cx="99692" cy="97200"/>
          </a:xfrm>
          <a:prstGeom prst="rect">
            <a:avLst/>
          </a:prstGeom>
          <a:solidFill>
            <a:srgbClr val="00B0F0"/>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6</a:t>
            </a:r>
            <a:endParaRPr lang="es-ES" sz="850" b="1" dirty="0">
              <a:solidFill>
                <a:schemeClr val="tx1"/>
              </a:solidFill>
            </a:endParaRPr>
          </a:p>
        </p:txBody>
      </p:sp>
      <p:sp>
        <p:nvSpPr>
          <p:cNvPr id="88" name="494 Rectángulo"/>
          <p:cNvSpPr/>
          <p:nvPr/>
        </p:nvSpPr>
        <p:spPr>
          <a:xfrm>
            <a:off x="3325875" y="5348283"/>
            <a:ext cx="99692" cy="97200"/>
          </a:xfrm>
          <a:prstGeom prst="rect">
            <a:avLst/>
          </a:prstGeom>
          <a:solidFill>
            <a:srgbClr val="FF0000"/>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7</a:t>
            </a:r>
            <a:endParaRPr lang="es-ES" sz="850" b="1" dirty="0">
              <a:solidFill>
                <a:schemeClr val="tx1"/>
              </a:solidFill>
            </a:endParaRPr>
          </a:p>
        </p:txBody>
      </p:sp>
      <p:sp>
        <p:nvSpPr>
          <p:cNvPr id="89" name="494 Rectángulo"/>
          <p:cNvSpPr/>
          <p:nvPr/>
        </p:nvSpPr>
        <p:spPr>
          <a:xfrm>
            <a:off x="3435159" y="5459710"/>
            <a:ext cx="99692" cy="97200"/>
          </a:xfrm>
          <a:prstGeom prst="rect">
            <a:avLst/>
          </a:prstGeom>
          <a:solidFill>
            <a:srgbClr val="FFC1C1"/>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8</a:t>
            </a:r>
            <a:endParaRPr lang="es-ES" sz="850" b="1" dirty="0">
              <a:solidFill>
                <a:schemeClr val="tx1"/>
              </a:solidFill>
            </a:endParaRPr>
          </a:p>
        </p:txBody>
      </p:sp>
      <p:sp>
        <p:nvSpPr>
          <p:cNvPr id="90" name="494 Rectángulo"/>
          <p:cNvSpPr/>
          <p:nvPr/>
        </p:nvSpPr>
        <p:spPr>
          <a:xfrm>
            <a:off x="3435265" y="5346067"/>
            <a:ext cx="99692" cy="97200"/>
          </a:xfrm>
          <a:prstGeom prst="rect">
            <a:avLst/>
          </a:prstGeom>
          <a:solidFill>
            <a:srgbClr val="97DB29"/>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9</a:t>
            </a:r>
            <a:endParaRPr lang="es-ES" sz="850" b="1" dirty="0">
              <a:solidFill>
                <a:schemeClr val="tx1"/>
              </a:solidFill>
            </a:endParaRPr>
          </a:p>
        </p:txBody>
      </p:sp>
      <p:sp>
        <p:nvSpPr>
          <p:cNvPr id="91" name="494 Rectángulo"/>
          <p:cNvSpPr/>
          <p:nvPr/>
        </p:nvSpPr>
        <p:spPr>
          <a:xfrm>
            <a:off x="3544703" y="5347917"/>
            <a:ext cx="116308" cy="97200"/>
          </a:xfrm>
          <a:prstGeom prst="rect">
            <a:avLst/>
          </a:prstGeom>
          <a:solidFill>
            <a:srgbClr val="FFFFCC"/>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10</a:t>
            </a:r>
            <a:endParaRPr lang="es-ES" sz="850" b="1" dirty="0">
              <a:solidFill>
                <a:schemeClr val="tx1"/>
              </a:solidFill>
            </a:endParaRPr>
          </a:p>
        </p:txBody>
      </p:sp>
      <p:sp>
        <p:nvSpPr>
          <p:cNvPr id="92" name="494 Rectángulo"/>
          <p:cNvSpPr/>
          <p:nvPr/>
        </p:nvSpPr>
        <p:spPr>
          <a:xfrm>
            <a:off x="5019636" y="4802014"/>
            <a:ext cx="149538" cy="118800"/>
          </a:xfrm>
          <a:prstGeom prst="rect">
            <a:avLst/>
          </a:prstGeom>
          <a:solidFill>
            <a:schemeClr val="accent3">
              <a:lumMod val="50000"/>
            </a:schemeClr>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14</a:t>
            </a:r>
            <a:endParaRPr lang="es-ES" sz="850" b="1" dirty="0">
              <a:solidFill>
                <a:schemeClr val="tx1"/>
              </a:solidFill>
            </a:endParaRPr>
          </a:p>
        </p:txBody>
      </p:sp>
      <p:sp>
        <p:nvSpPr>
          <p:cNvPr id="100" name="494 Rectángulo"/>
          <p:cNvSpPr/>
          <p:nvPr/>
        </p:nvSpPr>
        <p:spPr>
          <a:xfrm>
            <a:off x="3797065" y="5188908"/>
            <a:ext cx="116308" cy="97200"/>
          </a:xfrm>
          <a:prstGeom prst="rect">
            <a:avLst/>
          </a:prstGeom>
          <a:solidFill>
            <a:schemeClr val="bg1">
              <a:lumMod val="85000"/>
            </a:schemeClr>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11</a:t>
            </a:r>
            <a:endParaRPr lang="es-ES" sz="850" b="1" dirty="0">
              <a:solidFill>
                <a:schemeClr val="tx1"/>
              </a:solidFill>
            </a:endParaRPr>
          </a:p>
        </p:txBody>
      </p:sp>
      <p:sp>
        <p:nvSpPr>
          <p:cNvPr id="101" name="494 Rectángulo"/>
          <p:cNvSpPr/>
          <p:nvPr/>
        </p:nvSpPr>
        <p:spPr>
          <a:xfrm>
            <a:off x="3913373" y="5124502"/>
            <a:ext cx="116308" cy="97200"/>
          </a:xfrm>
          <a:prstGeom prst="rect">
            <a:avLst/>
          </a:prstGeom>
          <a:solidFill>
            <a:srgbClr val="0070C0"/>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12</a:t>
            </a:r>
            <a:endParaRPr lang="es-ES" sz="850" b="1" dirty="0">
              <a:solidFill>
                <a:schemeClr val="tx1"/>
              </a:solidFill>
            </a:endParaRPr>
          </a:p>
        </p:txBody>
      </p:sp>
      <p:sp>
        <p:nvSpPr>
          <p:cNvPr id="102" name="494 Rectángulo"/>
          <p:cNvSpPr/>
          <p:nvPr/>
        </p:nvSpPr>
        <p:spPr>
          <a:xfrm>
            <a:off x="4029681" y="5053214"/>
            <a:ext cx="116308" cy="97200"/>
          </a:xfrm>
          <a:prstGeom prst="rect">
            <a:avLst/>
          </a:prstGeom>
          <a:solidFill>
            <a:srgbClr val="FFD88B"/>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13</a:t>
            </a:r>
            <a:endParaRPr lang="es-ES" sz="850" b="1" dirty="0">
              <a:solidFill>
                <a:schemeClr val="tx1"/>
              </a:solidFill>
            </a:endParaRPr>
          </a:p>
        </p:txBody>
      </p:sp>
      <p:sp>
        <p:nvSpPr>
          <p:cNvPr id="103" name="494 Rectángulo"/>
          <p:cNvSpPr/>
          <p:nvPr/>
        </p:nvSpPr>
        <p:spPr>
          <a:xfrm>
            <a:off x="5180669" y="4835614"/>
            <a:ext cx="149538" cy="118800"/>
          </a:xfrm>
          <a:prstGeom prst="rect">
            <a:avLst/>
          </a:prstGeom>
          <a:solidFill>
            <a:srgbClr val="E8D4F8"/>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15</a:t>
            </a:r>
            <a:endParaRPr lang="es-ES" sz="850" b="1" dirty="0">
              <a:solidFill>
                <a:schemeClr val="tx1"/>
              </a:solidFill>
            </a:endParaRPr>
          </a:p>
        </p:txBody>
      </p:sp>
      <p:sp>
        <p:nvSpPr>
          <p:cNvPr id="104" name="494 Rectángulo"/>
          <p:cNvSpPr/>
          <p:nvPr/>
        </p:nvSpPr>
        <p:spPr>
          <a:xfrm>
            <a:off x="5338327" y="4851988"/>
            <a:ext cx="149538" cy="118800"/>
          </a:xfrm>
          <a:prstGeom prst="rect">
            <a:avLst/>
          </a:prstGeom>
          <a:solidFill>
            <a:srgbClr val="D0C086"/>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16</a:t>
            </a:r>
            <a:endParaRPr lang="es-ES" sz="850" b="1" dirty="0">
              <a:solidFill>
                <a:schemeClr val="tx1"/>
              </a:solidFill>
            </a:endParaRPr>
          </a:p>
        </p:txBody>
      </p:sp>
      <p:sp>
        <p:nvSpPr>
          <p:cNvPr id="105" name="494 Rectángulo"/>
          <p:cNvSpPr/>
          <p:nvPr/>
        </p:nvSpPr>
        <p:spPr>
          <a:xfrm>
            <a:off x="5567985" y="5387049"/>
            <a:ext cx="149538" cy="118800"/>
          </a:xfrm>
          <a:prstGeom prst="rect">
            <a:avLst/>
          </a:prstGeom>
          <a:solidFill>
            <a:srgbClr val="A2F8D7"/>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18</a:t>
            </a:r>
            <a:endParaRPr lang="es-ES" sz="850" b="1" dirty="0">
              <a:solidFill>
                <a:schemeClr val="tx1"/>
              </a:solidFill>
            </a:endParaRPr>
          </a:p>
        </p:txBody>
      </p:sp>
      <p:sp>
        <p:nvSpPr>
          <p:cNvPr id="106" name="494 Rectángulo"/>
          <p:cNvSpPr/>
          <p:nvPr/>
        </p:nvSpPr>
        <p:spPr>
          <a:xfrm>
            <a:off x="5892242" y="5647588"/>
            <a:ext cx="149538" cy="118800"/>
          </a:xfrm>
          <a:prstGeom prst="rect">
            <a:avLst/>
          </a:prstGeom>
          <a:solidFill>
            <a:srgbClr val="72BAF6"/>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20</a:t>
            </a:r>
            <a:endParaRPr lang="es-ES" sz="850" b="1" dirty="0">
              <a:solidFill>
                <a:schemeClr val="tx1"/>
              </a:solidFill>
            </a:endParaRPr>
          </a:p>
        </p:txBody>
      </p:sp>
      <p:sp>
        <p:nvSpPr>
          <p:cNvPr id="107" name="494 Rectángulo"/>
          <p:cNvSpPr/>
          <p:nvPr/>
        </p:nvSpPr>
        <p:spPr>
          <a:xfrm>
            <a:off x="7160471" y="5485400"/>
            <a:ext cx="149538" cy="118800"/>
          </a:xfrm>
          <a:prstGeom prst="rect">
            <a:avLst/>
          </a:prstGeom>
          <a:solidFill>
            <a:srgbClr val="FFF98B"/>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23</a:t>
            </a:r>
            <a:endParaRPr lang="es-ES" sz="850" b="1" dirty="0">
              <a:solidFill>
                <a:schemeClr val="tx1"/>
              </a:solidFill>
            </a:endParaRPr>
          </a:p>
        </p:txBody>
      </p:sp>
      <p:sp>
        <p:nvSpPr>
          <p:cNvPr id="108" name="494 Rectángulo"/>
          <p:cNvSpPr/>
          <p:nvPr/>
        </p:nvSpPr>
        <p:spPr>
          <a:xfrm>
            <a:off x="6894634" y="5343241"/>
            <a:ext cx="149538" cy="118800"/>
          </a:xfrm>
          <a:prstGeom prst="rect">
            <a:avLst/>
          </a:prstGeom>
          <a:solidFill>
            <a:srgbClr val="4DBB67"/>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22</a:t>
            </a:r>
            <a:endParaRPr lang="es-ES" sz="850" b="1" dirty="0">
              <a:solidFill>
                <a:schemeClr val="tx1"/>
              </a:solidFill>
            </a:endParaRPr>
          </a:p>
        </p:txBody>
      </p:sp>
      <p:sp>
        <p:nvSpPr>
          <p:cNvPr id="122" name="494 Rectángulo"/>
          <p:cNvSpPr/>
          <p:nvPr/>
        </p:nvSpPr>
        <p:spPr>
          <a:xfrm>
            <a:off x="6173527" y="5547511"/>
            <a:ext cx="149538" cy="118800"/>
          </a:xfrm>
          <a:prstGeom prst="rect">
            <a:avLst/>
          </a:prstGeom>
          <a:solidFill>
            <a:srgbClr val="AE4FC1"/>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21</a:t>
            </a:r>
            <a:endParaRPr lang="es-ES" sz="850" b="1" dirty="0">
              <a:solidFill>
                <a:schemeClr val="tx1"/>
              </a:solidFill>
            </a:endParaRPr>
          </a:p>
        </p:txBody>
      </p:sp>
      <p:sp>
        <p:nvSpPr>
          <p:cNvPr id="123" name="494 Rectángulo"/>
          <p:cNvSpPr/>
          <p:nvPr/>
        </p:nvSpPr>
        <p:spPr>
          <a:xfrm>
            <a:off x="5865862" y="5346726"/>
            <a:ext cx="149538" cy="118800"/>
          </a:xfrm>
          <a:prstGeom prst="rect">
            <a:avLst/>
          </a:prstGeom>
          <a:solidFill>
            <a:srgbClr val="FA950E"/>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19</a:t>
            </a:r>
            <a:endParaRPr lang="es-ES" sz="850" b="1" dirty="0">
              <a:solidFill>
                <a:schemeClr val="tx1"/>
              </a:solidFill>
            </a:endParaRPr>
          </a:p>
        </p:txBody>
      </p:sp>
      <p:sp>
        <p:nvSpPr>
          <p:cNvPr id="124" name="494 Rectángulo"/>
          <p:cNvSpPr/>
          <p:nvPr/>
        </p:nvSpPr>
        <p:spPr>
          <a:xfrm>
            <a:off x="5749978" y="5204159"/>
            <a:ext cx="149538" cy="118800"/>
          </a:xfrm>
          <a:prstGeom prst="rect">
            <a:avLst/>
          </a:prstGeom>
          <a:solidFill>
            <a:srgbClr val="B85454"/>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17</a:t>
            </a:r>
            <a:endParaRPr lang="es-ES" sz="850" b="1" dirty="0">
              <a:solidFill>
                <a:schemeClr val="tx1"/>
              </a:solidFill>
            </a:endParaRPr>
          </a:p>
        </p:txBody>
      </p:sp>
      <p:sp>
        <p:nvSpPr>
          <p:cNvPr id="125" name="494 Rectángulo"/>
          <p:cNvSpPr/>
          <p:nvPr/>
        </p:nvSpPr>
        <p:spPr>
          <a:xfrm>
            <a:off x="7204464" y="5251741"/>
            <a:ext cx="149538" cy="118800"/>
          </a:xfrm>
          <a:prstGeom prst="rect">
            <a:avLst/>
          </a:prstGeom>
          <a:solidFill>
            <a:srgbClr val="CDD92F"/>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24</a:t>
            </a:r>
            <a:endParaRPr lang="es-ES" sz="850" b="1" dirty="0">
              <a:solidFill>
                <a:schemeClr val="tx1"/>
              </a:solidFill>
            </a:endParaRPr>
          </a:p>
        </p:txBody>
      </p:sp>
      <p:sp>
        <p:nvSpPr>
          <p:cNvPr id="126" name="494 Rectángulo"/>
          <p:cNvSpPr/>
          <p:nvPr/>
        </p:nvSpPr>
        <p:spPr>
          <a:xfrm>
            <a:off x="7367204" y="5206609"/>
            <a:ext cx="149538" cy="118800"/>
          </a:xfrm>
          <a:prstGeom prst="rect">
            <a:avLst/>
          </a:prstGeom>
          <a:solidFill>
            <a:srgbClr val="F76E37"/>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25</a:t>
            </a:r>
            <a:endParaRPr lang="es-ES" sz="850" b="1" dirty="0">
              <a:solidFill>
                <a:schemeClr val="tx1"/>
              </a:solidFill>
            </a:endParaRPr>
          </a:p>
        </p:txBody>
      </p:sp>
      <p:sp>
        <p:nvSpPr>
          <p:cNvPr id="127" name="494 Rectángulo"/>
          <p:cNvSpPr/>
          <p:nvPr/>
        </p:nvSpPr>
        <p:spPr>
          <a:xfrm>
            <a:off x="7505783" y="5367997"/>
            <a:ext cx="149538" cy="118800"/>
          </a:xfrm>
          <a:prstGeom prst="rect">
            <a:avLst/>
          </a:prstGeom>
          <a:solidFill>
            <a:srgbClr val="596FDD"/>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26</a:t>
            </a:r>
            <a:endParaRPr lang="es-ES" sz="850" b="1" dirty="0">
              <a:solidFill>
                <a:schemeClr val="tx1"/>
              </a:solidFill>
            </a:endParaRPr>
          </a:p>
        </p:txBody>
      </p:sp>
      <p:sp>
        <p:nvSpPr>
          <p:cNvPr id="129" name="494 Rectángulo"/>
          <p:cNvSpPr/>
          <p:nvPr/>
        </p:nvSpPr>
        <p:spPr>
          <a:xfrm>
            <a:off x="7817568" y="6058441"/>
            <a:ext cx="149538" cy="118800"/>
          </a:xfrm>
          <a:prstGeom prst="rect">
            <a:avLst/>
          </a:prstGeom>
          <a:solidFill>
            <a:srgbClr val="A790D0"/>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27</a:t>
            </a:r>
            <a:endParaRPr lang="es-ES" sz="850" b="1" dirty="0">
              <a:solidFill>
                <a:schemeClr val="tx1"/>
              </a:solidFill>
            </a:endParaRPr>
          </a:p>
        </p:txBody>
      </p:sp>
      <p:sp>
        <p:nvSpPr>
          <p:cNvPr id="130" name="494 Rectángulo"/>
          <p:cNvSpPr/>
          <p:nvPr/>
        </p:nvSpPr>
        <p:spPr>
          <a:xfrm>
            <a:off x="7585581" y="5893212"/>
            <a:ext cx="149538" cy="118800"/>
          </a:xfrm>
          <a:prstGeom prst="rect">
            <a:avLst/>
          </a:prstGeom>
          <a:solidFill>
            <a:srgbClr val="953B5B"/>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28</a:t>
            </a:r>
            <a:endParaRPr lang="es-ES" sz="850" b="1" dirty="0">
              <a:solidFill>
                <a:schemeClr val="tx1"/>
              </a:solidFill>
            </a:endParaRPr>
          </a:p>
        </p:txBody>
      </p:sp>
      <p:sp>
        <p:nvSpPr>
          <p:cNvPr id="131" name="494 Rectángulo"/>
          <p:cNvSpPr/>
          <p:nvPr/>
        </p:nvSpPr>
        <p:spPr>
          <a:xfrm>
            <a:off x="7159006" y="5819779"/>
            <a:ext cx="149538" cy="118800"/>
          </a:xfrm>
          <a:prstGeom prst="rect">
            <a:avLst/>
          </a:prstGeom>
          <a:solidFill>
            <a:srgbClr val="94A488"/>
          </a:solidFill>
          <a:ln w="3175" cap="rnd" cmpd="sng">
            <a:solidFill>
              <a:schemeClr val="bg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29</a:t>
            </a:r>
            <a:endParaRPr lang="es-ES" sz="850" b="1" dirty="0">
              <a:solidFill>
                <a:schemeClr val="tx1"/>
              </a:solidFill>
            </a:endParaRPr>
          </a:p>
        </p:txBody>
      </p:sp>
      <p:sp>
        <p:nvSpPr>
          <p:cNvPr id="135" name="494 Rectángulo"/>
          <p:cNvSpPr/>
          <p:nvPr/>
        </p:nvSpPr>
        <p:spPr>
          <a:xfrm>
            <a:off x="259087" y="1241482"/>
            <a:ext cx="149538" cy="118800"/>
          </a:xfrm>
          <a:prstGeom prst="rect">
            <a:avLst/>
          </a:prstGeom>
          <a:solidFill>
            <a:srgbClr val="CCCC0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5</a:t>
            </a:r>
            <a:endParaRPr lang="es-ES" sz="850" b="1" dirty="0">
              <a:solidFill>
                <a:schemeClr val="tx1"/>
              </a:solidFill>
            </a:endParaRPr>
          </a:p>
        </p:txBody>
      </p:sp>
      <p:sp>
        <p:nvSpPr>
          <p:cNvPr id="136" name="494 Rectángulo"/>
          <p:cNvSpPr/>
          <p:nvPr/>
        </p:nvSpPr>
        <p:spPr>
          <a:xfrm>
            <a:off x="262613" y="1848055"/>
            <a:ext cx="149538" cy="118800"/>
          </a:xfrm>
          <a:prstGeom prst="rect">
            <a:avLst/>
          </a:prstGeom>
          <a:solidFill>
            <a:srgbClr val="CC99FF"/>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4</a:t>
            </a:r>
            <a:endParaRPr lang="es-ES" sz="850" b="1" dirty="0">
              <a:solidFill>
                <a:schemeClr val="tx1"/>
              </a:solidFill>
            </a:endParaRPr>
          </a:p>
        </p:txBody>
      </p:sp>
      <p:sp>
        <p:nvSpPr>
          <p:cNvPr id="138" name="494 Rectángulo"/>
          <p:cNvSpPr/>
          <p:nvPr/>
        </p:nvSpPr>
        <p:spPr>
          <a:xfrm>
            <a:off x="7239970" y="1257629"/>
            <a:ext cx="149538" cy="118800"/>
          </a:xfrm>
          <a:prstGeom prst="rect">
            <a:avLst/>
          </a:prstGeom>
          <a:solidFill>
            <a:srgbClr val="AAC3F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a:t>2</a:t>
            </a:r>
            <a:endParaRPr lang="es-ES" sz="850" b="1" dirty="0">
              <a:solidFill>
                <a:schemeClr val="tx1"/>
              </a:solidFill>
            </a:endParaRPr>
          </a:p>
        </p:txBody>
      </p:sp>
      <p:sp>
        <p:nvSpPr>
          <p:cNvPr id="139" name="494 Rectángulo"/>
          <p:cNvSpPr/>
          <p:nvPr/>
        </p:nvSpPr>
        <p:spPr>
          <a:xfrm>
            <a:off x="259415" y="2867299"/>
            <a:ext cx="149538" cy="118800"/>
          </a:xfrm>
          <a:prstGeom prst="rect">
            <a:avLst/>
          </a:prstGeom>
          <a:solidFill>
            <a:srgbClr val="00B0F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6</a:t>
            </a:r>
            <a:endParaRPr lang="es-ES" sz="850" b="1" dirty="0">
              <a:solidFill>
                <a:schemeClr val="tx1"/>
              </a:solidFill>
            </a:endParaRPr>
          </a:p>
        </p:txBody>
      </p:sp>
      <p:sp>
        <p:nvSpPr>
          <p:cNvPr id="140" name="494 Rectángulo"/>
          <p:cNvSpPr/>
          <p:nvPr/>
        </p:nvSpPr>
        <p:spPr>
          <a:xfrm>
            <a:off x="7236296" y="1525165"/>
            <a:ext cx="149538" cy="118800"/>
          </a:xfrm>
          <a:prstGeom prst="rect">
            <a:avLst/>
          </a:prstGeom>
          <a:solidFill>
            <a:srgbClr val="94A488"/>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29</a:t>
            </a:r>
            <a:endParaRPr lang="es-ES" sz="850" b="1" dirty="0">
              <a:solidFill>
                <a:schemeClr val="tx1"/>
              </a:solidFill>
            </a:endParaRPr>
          </a:p>
        </p:txBody>
      </p:sp>
      <p:sp>
        <p:nvSpPr>
          <p:cNvPr id="141" name="494 Rectángulo"/>
          <p:cNvSpPr/>
          <p:nvPr/>
        </p:nvSpPr>
        <p:spPr>
          <a:xfrm>
            <a:off x="5293995" y="1767355"/>
            <a:ext cx="149538" cy="118800"/>
          </a:xfrm>
          <a:prstGeom prst="rect">
            <a:avLst/>
          </a:prstGeom>
          <a:solidFill>
            <a:srgbClr val="A790D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27</a:t>
            </a:r>
            <a:endParaRPr lang="es-ES" sz="850" b="1" dirty="0">
              <a:solidFill>
                <a:schemeClr val="tx1"/>
              </a:solidFill>
            </a:endParaRPr>
          </a:p>
        </p:txBody>
      </p:sp>
      <p:sp>
        <p:nvSpPr>
          <p:cNvPr id="142" name="494 Rectángulo"/>
          <p:cNvSpPr/>
          <p:nvPr/>
        </p:nvSpPr>
        <p:spPr>
          <a:xfrm>
            <a:off x="7238590" y="1805285"/>
            <a:ext cx="149538" cy="118800"/>
          </a:xfrm>
          <a:prstGeom prst="rect">
            <a:avLst/>
          </a:prstGeom>
          <a:solidFill>
            <a:srgbClr val="953B5B"/>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bg1"/>
                </a:solidFill>
              </a:rPr>
              <a:t>28</a:t>
            </a:r>
            <a:endParaRPr lang="es-ES" sz="850" b="1" dirty="0">
              <a:solidFill>
                <a:schemeClr val="bg1"/>
              </a:solidFill>
            </a:endParaRPr>
          </a:p>
        </p:txBody>
      </p:sp>
      <p:sp>
        <p:nvSpPr>
          <p:cNvPr id="143" name="494 Rectángulo"/>
          <p:cNvSpPr/>
          <p:nvPr/>
        </p:nvSpPr>
        <p:spPr>
          <a:xfrm>
            <a:off x="3138614" y="2453401"/>
            <a:ext cx="149538" cy="118800"/>
          </a:xfrm>
          <a:prstGeom prst="rect">
            <a:avLst/>
          </a:prstGeom>
          <a:solidFill>
            <a:srgbClr val="A790D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27</a:t>
            </a:r>
            <a:endParaRPr lang="es-ES" sz="850" b="1" dirty="0">
              <a:solidFill>
                <a:schemeClr val="tx1"/>
              </a:solidFill>
            </a:endParaRPr>
          </a:p>
        </p:txBody>
      </p:sp>
      <p:sp>
        <p:nvSpPr>
          <p:cNvPr id="144" name="494 Rectángulo"/>
          <p:cNvSpPr/>
          <p:nvPr/>
        </p:nvSpPr>
        <p:spPr>
          <a:xfrm>
            <a:off x="259193" y="1642631"/>
            <a:ext cx="149538" cy="118800"/>
          </a:xfrm>
          <a:prstGeom prst="rect">
            <a:avLst/>
          </a:prstGeom>
          <a:solidFill>
            <a:schemeClr val="bg1">
              <a:lumMod val="85000"/>
            </a:schemeClr>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11</a:t>
            </a:r>
            <a:endParaRPr lang="es-ES" sz="850" b="1" dirty="0">
              <a:solidFill>
                <a:schemeClr val="tx1"/>
              </a:solidFill>
            </a:endParaRPr>
          </a:p>
        </p:txBody>
      </p:sp>
      <p:sp>
        <p:nvSpPr>
          <p:cNvPr id="145" name="494 Rectángulo"/>
          <p:cNvSpPr/>
          <p:nvPr/>
        </p:nvSpPr>
        <p:spPr>
          <a:xfrm>
            <a:off x="3133494" y="1428453"/>
            <a:ext cx="149538" cy="118800"/>
          </a:xfrm>
          <a:prstGeom prst="rect">
            <a:avLst/>
          </a:prstGeom>
          <a:solidFill>
            <a:srgbClr val="FFC1C1"/>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8</a:t>
            </a:r>
            <a:endParaRPr lang="es-ES" sz="850" b="1" dirty="0">
              <a:solidFill>
                <a:schemeClr val="tx1"/>
              </a:solidFill>
            </a:endParaRPr>
          </a:p>
        </p:txBody>
      </p:sp>
      <p:sp>
        <p:nvSpPr>
          <p:cNvPr id="146" name="494 Rectángulo"/>
          <p:cNvSpPr/>
          <p:nvPr/>
        </p:nvSpPr>
        <p:spPr>
          <a:xfrm>
            <a:off x="259807" y="2462189"/>
            <a:ext cx="149538" cy="118800"/>
          </a:xfrm>
          <a:prstGeom prst="rect">
            <a:avLst/>
          </a:prstGeom>
          <a:solidFill>
            <a:srgbClr val="97DB29"/>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9</a:t>
            </a:r>
            <a:endParaRPr lang="es-ES" sz="850" b="1" dirty="0">
              <a:solidFill>
                <a:schemeClr val="tx1"/>
              </a:solidFill>
            </a:endParaRPr>
          </a:p>
        </p:txBody>
      </p:sp>
      <p:sp>
        <p:nvSpPr>
          <p:cNvPr id="148" name="494 Rectángulo"/>
          <p:cNvSpPr/>
          <p:nvPr/>
        </p:nvSpPr>
        <p:spPr>
          <a:xfrm>
            <a:off x="261299" y="1441435"/>
            <a:ext cx="142892" cy="126000"/>
          </a:xfrm>
          <a:prstGeom prst="rect">
            <a:avLst/>
          </a:prstGeom>
          <a:solidFill>
            <a:srgbClr val="0070C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bg1"/>
                </a:solidFill>
              </a:rPr>
              <a:t>12</a:t>
            </a:r>
            <a:endParaRPr lang="es-ES" sz="850" b="1" dirty="0">
              <a:solidFill>
                <a:schemeClr val="bg1"/>
              </a:solidFill>
            </a:endParaRPr>
          </a:p>
        </p:txBody>
      </p:sp>
      <p:sp>
        <p:nvSpPr>
          <p:cNvPr id="149" name="494 Rectángulo"/>
          <p:cNvSpPr/>
          <p:nvPr/>
        </p:nvSpPr>
        <p:spPr>
          <a:xfrm>
            <a:off x="269033" y="2053299"/>
            <a:ext cx="142892" cy="126000"/>
          </a:xfrm>
          <a:prstGeom prst="rect">
            <a:avLst/>
          </a:prstGeom>
          <a:solidFill>
            <a:srgbClr val="FFD88B"/>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13</a:t>
            </a:r>
            <a:endParaRPr lang="es-ES" sz="850" b="1" dirty="0">
              <a:solidFill>
                <a:schemeClr val="tx1"/>
              </a:solidFill>
            </a:endParaRPr>
          </a:p>
        </p:txBody>
      </p:sp>
      <p:sp>
        <p:nvSpPr>
          <p:cNvPr id="150" name="494 Rectángulo"/>
          <p:cNvSpPr/>
          <p:nvPr/>
        </p:nvSpPr>
        <p:spPr>
          <a:xfrm>
            <a:off x="5293804" y="1494814"/>
            <a:ext cx="149538" cy="118800"/>
          </a:xfrm>
          <a:prstGeom prst="rect">
            <a:avLst/>
          </a:prstGeom>
          <a:solidFill>
            <a:schemeClr val="accent3">
              <a:lumMod val="50000"/>
            </a:schemeClr>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bg1"/>
                </a:solidFill>
              </a:rPr>
              <a:t>14</a:t>
            </a:r>
            <a:endParaRPr lang="es-ES" sz="850" b="1" dirty="0">
              <a:solidFill>
                <a:schemeClr val="bg1"/>
              </a:solidFill>
            </a:endParaRPr>
          </a:p>
        </p:txBody>
      </p:sp>
      <p:sp>
        <p:nvSpPr>
          <p:cNvPr id="152" name="494 Rectángulo"/>
          <p:cNvSpPr/>
          <p:nvPr/>
        </p:nvSpPr>
        <p:spPr>
          <a:xfrm>
            <a:off x="262017" y="2663746"/>
            <a:ext cx="149538" cy="118800"/>
          </a:xfrm>
          <a:prstGeom prst="rect">
            <a:avLst/>
          </a:prstGeom>
          <a:solidFill>
            <a:srgbClr val="D0C086"/>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16</a:t>
            </a:r>
            <a:endParaRPr lang="es-ES" sz="850" b="1" dirty="0">
              <a:solidFill>
                <a:schemeClr val="tx1"/>
              </a:solidFill>
            </a:endParaRPr>
          </a:p>
        </p:txBody>
      </p:sp>
      <p:sp>
        <p:nvSpPr>
          <p:cNvPr id="153" name="494 Rectángulo"/>
          <p:cNvSpPr/>
          <p:nvPr/>
        </p:nvSpPr>
        <p:spPr>
          <a:xfrm>
            <a:off x="3134770" y="2042377"/>
            <a:ext cx="149538" cy="118800"/>
          </a:xfrm>
          <a:prstGeom prst="rect">
            <a:avLst/>
          </a:prstGeom>
          <a:solidFill>
            <a:schemeClr val="accent3">
              <a:lumMod val="50000"/>
            </a:schemeClr>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bg1"/>
                </a:solidFill>
              </a:rPr>
              <a:t>14</a:t>
            </a:r>
            <a:endParaRPr lang="es-ES" sz="850" b="1" dirty="0">
              <a:solidFill>
                <a:schemeClr val="bg1"/>
              </a:solidFill>
            </a:endParaRPr>
          </a:p>
        </p:txBody>
      </p:sp>
      <p:sp>
        <p:nvSpPr>
          <p:cNvPr id="154" name="494 Rectángulo"/>
          <p:cNvSpPr/>
          <p:nvPr/>
        </p:nvSpPr>
        <p:spPr>
          <a:xfrm>
            <a:off x="3131840" y="1836830"/>
            <a:ext cx="149538" cy="118800"/>
          </a:xfrm>
          <a:prstGeom prst="rect">
            <a:avLst/>
          </a:prstGeom>
          <a:solidFill>
            <a:srgbClr val="CC99FF"/>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4</a:t>
            </a:r>
            <a:endParaRPr lang="es-ES" sz="850" b="1" dirty="0">
              <a:solidFill>
                <a:schemeClr val="tx1"/>
              </a:solidFill>
            </a:endParaRPr>
          </a:p>
        </p:txBody>
      </p:sp>
      <p:sp>
        <p:nvSpPr>
          <p:cNvPr id="158" name="494 Rectángulo"/>
          <p:cNvSpPr/>
          <p:nvPr/>
        </p:nvSpPr>
        <p:spPr>
          <a:xfrm>
            <a:off x="3146324" y="2849972"/>
            <a:ext cx="149538" cy="118800"/>
          </a:xfrm>
          <a:prstGeom prst="rect">
            <a:avLst/>
          </a:prstGeom>
          <a:solidFill>
            <a:srgbClr val="00B0F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6</a:t>
            </a:r>
            <a:endParaRPr lang="es-ES" sz="850" b="1" dirty="0">
              <a:solidFill>
                <a:schemeClr val="tx1"/>
              </a:solidFill>
            </a:endParaRPr>
          </a:p>
        </p:txBody>
      </p:sp>
      <p:sp>
        <p:nvSpPr>
          <p:cNvPr id="159" name="494 Rectángulo"/>
          <p:cNvSpPr/>
          <p:nvPr/>
        </p:nvSpPr>
        <p:spPr>
          <a:xfrm>
            <a:off x="5292080" y="1232037"/>
            <a:ext cx="149538" cy="118800"/>
          </a:xfrm>
          <a:prstGeom prst="rect">
            <a:avLst/>
          </a:prstGeom>
          <a:solidFill>
            <a:srgbClr val="00B0F0"/>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6</a:t>
            </a:r>
            <a:endParaRPr lang="es-ES" sz="850" b="1" dirty="0">
              <a:solidFill>
                <a:schemeClr val="tx1"/>
              </a:solidFill>
            </a:endParaRPr>
          </a:p>
        </p:txBody>
      </p:sp>
      <p:sp>
        <p:nvSpPr>
          <p:cNvPr id="160" name="494 Rectángulo"/>
          <p:cNvSpPr/>
          <p:nvPr/>
        </p:nvSpPr>
        <p:spPr>
          <a:xfrm>
            <a:off x="3149802" y="3262602"/>
            <a:ext cx="149538" cy="118800"/>
          </a:xfrm>
          <a:prstGeom prst="rect">
            <a:avLst/>
          </a:prstGeom>
          <a:solidFill>
            <a:srgbClr val="B85454"/>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17</a:t>
            </a:r>
            <a:endParaRPr lang="es-ES" sz="850" b="1" dirty="0">
              <a:solidFill>
                <a:schemeClr val="tx1"/>
              </a:solidFill>
            </a:endParaRPr>
          </a:p>
        </p:txBody>
      </p:sp>
      <p:sp>
        <p:nvSpPr>
          <p:cNvPr id="161" name="494 Rectángulo"/>
          <p:cNvSpPr/>
          <p:nvPr/>
        </p:nvSpPr>
        <p:spPr>
          <a:xfrm>
            <a:off x="3142618" y="2654011"/>
            <a:ext cx="149538" cy="118800"/>
          </a:xfrm>
          <a:prstGeom prst="rect">
            <a:avLst/>
          </a:prstGeom>
          <a:solidFill>
            <a:srgbClr val="A2F8D7"/>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18</a:t>
            </a:r>
            <a:endParaRPr lang="es-ES" sz="850" b="1" dirty="0">
              <a:solidFill>
                <a:schemeClr val="tx1"/>
              </a:solidFill>
            </a:endParaRPr>
          </a:p>
        </p:txBody>
      </p:sp>
      <p:sp>
        <p:nvSpPr>
          <p:cNvPr id="162" name="494 Rectángulo"/>
          <p:cNvSpPr/>
          <p:nvPr/>
        </p:nvSpPr>
        <p:spPr>
          <a:xfrm>
            <a:off x="256265" y="3269615"/>
            <a:ext cx="149538" cy="118800"/>
          </a:xfrm>
          <a:prstGeom prst="rect">
            <a:avLst/>
          </a:prstGeom>
          <a:solidFill>
            <a:srgbClr val="FA950E"/>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19</a:t>
            </a:r>
            <a:endParaRPr lang="es-ES" sz="850" b="1" dirty="0">
              <a:solidFill>
                <a:schemeClr val="tx1"/>
              </a:solidFill>
            </a:endParaRPr>
          </a:p>
        </p:txBody>
      </p:sp>
      <p:sp>
        <p:nvSpPr>
          <p:cNvPr id="163" name="494 Rectángulo"/>
          <p:cNvSpPr/>
          <p:nvPr/>
        </p:nvSpPr>
        <p:spPr>
          <a:xfrm>
            <a:off x="3132874" y="1231952"/>
            <a:ext cx="149538" cy="118800"/>
          </a:xfrm>
          <a:prstGeom prst="rect">
            <a:avLst/>
          </a:prstGeom>
          <a:solidFill>
            <a:srgbClr val="72BAF6"/>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20</a:t>
            </a:r>
            <a:endParaRPr lang="es-ES" sz="850" b="1" dirty="0">
              <a:solidFill>
                <a:schemeClr val="tx1"/>
              </a:solidFill>
            </a:endParaRPr>
          </a:p>
        </p:txBody>
      </p:sp>
      <p:sp>
        <p:nvSpPr>
          <p:cNvPr id="164" name="494 Rectángulo"/>
          <p:cNvSpPr/>
          <p:nvPr/>
        </p:nvSpPr>
        <p:spPr>
          <a:xfrm>
            <a:off x="3144461" y="3055716"/>
            <a:ext cx="149538" cy="118800"/>
          </a:xfrm>
          <a:prstGeom prst="rect">
            <a:avLst/>
          </a:prstGeom>
          <a:solidFill>
            <a:srgbClr val="AE4FC1"/>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21</a:t>
            </a:r>
            <a:endParaRPr lang="es-ES" sz="850" b="1" dirty="0">
              <a:solidFill>
                <a:schemeClr val="tx1"/>
              </a:solidFill>
            </a:endParaRPr>
          </a:p>
        </p:txBody>
      </p:sp>
      <p:sp>
        <p:nvSpPr>
          <p:cNvPr id="165" name="494 Rectángulo"/>
          <p:cNvSpPr/>
          <p:nvPr/>
        </p:nvSpPr>
        <p:spPr>
          <a:xfrm>
            <a:off x="7236710" y="2066830"/>
            <a:ext cx="149538" cy="118800"/>
          </a:xfrm>
          <a:prstGeom prst="rect">
            <a:avLst/>
          </a:prstGeom>
          <a:solidFill>
            <a:srgbClr val="4DBB67"/>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22</a:t>
            </a:r>
            <a:endParaRPr lang="es-ES" sz="850" b="1" dirty="0">
              <a:solidFill>
                <a:schemeClr val="tx1"/>
              </a:solidFill>
            </a:endParaRPr>
          </a:p>
        </p:txBody>
      </p:sp>
      <p:sp>
        <p:nvSpPr>
          <p:cNvPr id="166" name="494 Rectángulo"/>
          <p:cNvSpPr/>
          <p:nvPr/>
        </p:nvSpPr>
        <p:spPr>
          <a:xfrm>
            <a:off x="5293994" y="2029249"/>
            <a:ext cx="149538" cy="118800"/>
          </a:xfrm>
          <a:prstGeom prst="rect">
            <a:avLst/>
          </a:prstGeom>
          <a:solidFill>
            <a:srgbClr val="4DBB67"/>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22</a:t>
            </a:r>
            <a:endParaRPr lang="es-ES" sz="850" b="1" dirty="0">
              <a:solidFill>
                <a:schemeClr val="tx1"/>
              </a:solidFill>
            </a:endParaRPr>
          </a:p>
        </p:txBody>
      </p:sp>
      <p:sp>
        <p:nvSpPr>
          <p:cNvPr id="167" name="494 Rectángulo"/>
          <p:cNvSpPr/>
          <p:nvPr/>
        </p:nvSpPr>
        <p:spPr>
          <a:xfrm>
            <a:off x="261595" y="3069505"/>
            <a:ext cx="149538" cy="118800"/>
          </a:xfrm>
          <a:prstGeom prst="rect">
            <a:avLst/>
          </a:prstGeom>
          <a:solidFill>
            <a:srgbClr val="4DBB67"/>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22</a:t>
            </a:r>
            <a:endParaRPr lang="es-ES" sz="850" b="1" dirty="0">
              <a:solidFill>
                <a:schemeClr val="tx1"/>
              </a:solidFill>
            </a:endParaRPr>
          </a:p>
        </p:txBody>
      </p:sp>
      <p:sp>
        <p:nvSpPr>
          <p:cNvPr id="168" name="494 Rectángulo"/>
          <p:cNvSpPr/>
          <p:nvPr/>
        </p:nvSpPr>
        <p:spPr>
          <a:xfrm>
            <a:off x="3133494" y="1637641"/>
            <a:ext cx="149538" cy="118800"/>
          </a:xfrm>
          <a:prstGeom prst="rect">
            <a:avLst/>
          </a:prstGeom>
          <a:solidFill>
            <a:srgbClr val="FFF98B"/>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t>23</a:t>
            </a:r>
            <a:endParaRPr lang="es-ES" sz="850" b="1" dirty="0">
              <a:solidFill>
                <a:schemeClr val="tx1"/>
              </a:solidFill>
            </a:endParaRPr>
          </a:p>
        </p:txBody>
      </p:sp>
      <p:sp>
        <p:nvSpPr>
          <p:cNvPr id="169" name="494 Rectángulo"/>
          <p:cNvSpPr/>
          <p:nvPr/>
        </p:nvSpPr>
        <p:spPr>
          <a:xfrm>
            <a:off x="3139942" y="2247937"/>
            <a:ext cx="149538" cy="118800"/>
          </a:xfrm>
          <a:prstGeom prst="rect">
            <a:avLst/>
          </a:prstGeom>
          <a:solidFill>
            <a:srgbClr val="FFFFCC"/>
          </a:solidFill>
          <a:ln w="3175" cap="rnd" cmpd="sng">
            <a:solidFill>
              <a:schemeClr val="tx1"/>
            </a:solidFill>
            <a:prstDash val="solid"/>
            <a:round/>
            <a:headEnd type="none" w="med" len="med"/>
            <a:tailEnd type="none" w="med" len="med"/>
          </a:ln>
          <a:effectLst/>
        </p:spPr>
        <p:txBody>
          <a:bodyPr lIns="0" tIns="54000" rIns="0" bIns="54000" anchor="ctr"/>
          <a:lstStyle/>
          <a:p>
            <a:pPr algn="ctr">
              <a:spcBef>
                <a:spcPts val="300"/>
              </a:spcBef>
            </a:pPr>
            <a:r>
              <a:rPr lang="tr-TR" sz="850" b="1" dirty="0" smtClean="0">
                <a:solidFill>
                  <a:schemeClr val="tx1"/>
                </a:solidFill>
              </a:rPr>
              <a:t>10</a:t>
            </a:r>
            <a:endParaRPr lang="es-ES" sz="850" b="1" dirty="0">
              <a:solidFill>
                <a:schemeClr val="tx1"/>
              </a:solidFill>
            </a:endParaRPr>
          </a:p>
        </p:txBody>
      </p:sp>
      <p:sp>
        <p:nvSpPr>
          <p:cNvPr id="128" name="2 Título"/>
          <p:cNvSpPr>
            <a:spLocks noGrp="1"/>
          </p:cNvSpPr>
          <p:nvPr>
            <p:ph type="title"/>
          </p:nvPr>
        </p:nvSpPr>
        <p:spPr>
          <a:xfrm>
            <a:off x="11587" y="0"/>
            <a:ext cx="9132413" cy="940430"/>
          </a:xfrm>
        </p:spPr>
        <p:txBody>
          <a:bodyPr vert="horz" lIns="91440" tIns="45720" rIns="91440" bIns="45720" rtlCol="0" anchor="ctr" anchorCtr="0">
            <a:noAutofit/>
          </a:bodyPr>
          <a:lstStyle/>
          <a:p>
            <a:pPr algn="l"/>
            <a:r>
              <a:rPr lang="tr-TR" sz="2400" dirty="0">
                <a:solidFill>
                  <a:srgbClr val="003399"/>
                </a:solidFill>
                <a:latin typeface="Arial" panose="020B0604020202020204" pitchFamily="34" charset="0"/>
                <a:cs typeface="Arial" panose="020B0604020202020204" pitchFamily="34" charset="0"/>
              </a:rPr>
              <a:t>Mevcut Durumun Tespiti</a:t>
            </a:r>
            <a:br>
              <a:rPr lang="tr-TR" sz="2400" dirty="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
        <p:nvSpPr>
          <p:cNvPr id="147" name="Rectangle 12"/>
          <p:cNvSpPr>
            <a:spLocks noChangeArrowheads="1"/>
          </p:cNvSpPr>
          <p:nvPr/>
        </p:nvSpPr>
        <p:spPr bwMode="gray">
          <a:xfrm>
            <a:off x="7417894" y="993305"/>
            <a:ext cx="1402578" cy="153888"/>
          </a:xfrm>
          <a:prstGeom prst="rect">
            <a:avLst/>
          </a:prstGeom>
          <a:noFill/>
          <a:ln w="9525" algn="ctr">
            <a:noFill/>
            <a:miter lim="800000"/>
            <a:headEnd/>
            <a:tailEnd/>
          </a:ln>
        </p:spPr>
        <p:txBody>
          <a:bodyPr wrap="square" lIns="0" tIns="0" rIns="0" bIns="0" anchor="ctr">
            <a:spAutoFit/>
          </a:bodyPr>
          <a:lstStyle/>
          <a:p>
            <a:pPr>
              <a:spcBef>
                <a:spcPts val="300"/>
              </a:spcBef>
            </a:pPr>
            <a:r>
              <a:rPr lang="tr-TR" sz="1000" b="1" dirty="0" smtClean="0">
                <a:latin typeface="Arial" panose="020B0604020202020204" pitchFamily="34" charset="0"/>
                <a:cs typeface="Arial" panose="020B0604020202020204" pitchFamily="34" charset="0"/>
              </a:rPr>
              <a:t>Araç</a:t>
            </a:r>
            <a:r>
              <a:rPr lang="tr-TR" sz="1000" dirty="0" smtClean="0">
                <a:latin typeface="Arial" panose="020B0604020202020204" pitchFamily="34" charset="0"/>
                <a:cs typeface="Arial" panose="020B0604020202020204" pitchFamily="34" charset="0"/>
              </a:rPr>
              <a:t> </a:t>
            </a:r>
            <a:r>
              <a:rPr lang="tr-TR" sz="1000" dirty="0">
                <a:latin typeface="Arial" panose="020B0604020202020204" pitchFamily="34" charset="0"/>
                <a:cs typeface="Arial" panose="020B0604020202020204" pitchFamily="34" charset="0"/>
              </a:rPr>
              <a:t>(2013; x 1.000 ton)</a:t>
            </a:r>
            <a:endParaRPr lang="tr-TR" sz="1000" i="1" dirty="0">
              <a:latin typeface="Arial" panose="020B0604020202020204" pitchFamily="34" charset="0"/>
              <a:cs typeface="Arial" panose="020B0604020202020204" pitchFamily="34" charset="0"/>
            </a:endParaRPr>
          </a:p>
        </p:txBody>
      </p:sp>
      <p:sp>
        <p:nvSpPr>
          <p:cNvPr id="151" name="Rectangle 12"/>
          <p:cNvSpPr>
            <a:spLocks noChangeArrowheads="1"/>
          </p:cNvSpPr>
          <p:nvPr/>
        </p:nvSpPr>
        <p:spPr bwMode="gray">
          <a:xfrm>
            <a:off x="5295498" y="1000784"/>
            <a:ext cx="2012806" cy="153888"/>
          </a:xfrm>
          <a:prstGeom prst="rect">
            <a:avLst/>
          </a:prstGeom>
          <a:noFill/>
          <a:ln w="9525" algn="ctr">
            <a:noFill/>
            <a:miter lim="800000"/>
            <a:headEnd/>
            <a:tailEnd/>
          </a:ln>
        </p:spPr>
        <p:txBody>
          <a:bodyPr wrap="square" lIns="0" tIns="0" rIns="0" bIns="0" anchor="ctr">
            <a:spAutoFit/>
          </a:bodyPr>
          <a:lstStyle/>
          <a:p>
            <a:pPr>
              <a:spcBef>
                <a:spcPts val="300"/>
              </a:spcBef>
            </a:pPr>
            <a:r>
              <a:rPr lang="tr-TR" sz="1000" b="1" dirty="0" smtClean="0">
                <a:latin typeface="Arial" panose="020B0604020202020204" pitchFamily="34" charset="0"/>
                <a:cs typeface="Arial" panose="020B0604020202020204" pitchFamily="34" charset="0"/>
              </a:rPr>
              <a:t>Konteyner</a:t>
            </a:r>
            <a:r>
              <a:rPr lang="tr-TR" sz="1000" dirty="0" smtClean="0">
                <a:latin typeface="Arial" panose="020B0604020202020204" pitchFamily="34" charset="0"/>
                <a:cs typeface="Arial" panose="020B0604020202020204" pitchFamily="34" charset="0"/>
              </a:rPr>
              <a:t> (2013; x 1.000 ton)</a:t>
            </a:r>
            <a:endParaRPr lang="tr-TR" sz="1000" i="1" dirty="0">
              <a:latin typeface="Arial" panose="020B0604020202020204" pitchFamily="34" charset="0"/>
              <a:cs typeface="Arial" panose="020B0604020202020204" pitchFamily="34" charset="0"/>
            </a:endParaRPr>
          </a:p>
        </p:txBody>
      </p:sp>
      <p:sp>
        <p:nvSpPr>
          <p:cNvPr id="179" name="Rectangle 12"/>
          <p:cNvSpPr>
            <a:spLocks noChangeArrowheads="1"/>
          </p:cNvSpPr>
          <p:nvPr/>
        </p:nvSpPr>
        <p:spPr bwMode="gray">
          <a:xfrm>
            <a:off x="3081790" y="998068"/>
            <a:ext cx="1402578" cy="153888"/>
          </a:xfrm>
          <a:prstGeom prst="rect">
            <a:avLst/>
          </a:prstGeom>
          <a:noFill/>
          <a:ln w="9525" algn="ctr">
            <a:noFill/>
            <a:miter lim="800000"/>
            <a:headEnd/>
            <a:tailEnd/>
          </a:ln>
        </p:spPr>
        <p:txBody>
          <a:bodyPr wrap="square" lIns="0" tIns="0" rIns="0" bIns="0" anchor="ctr">
            <a:spAutoFit/>
          </a:bodyPr>
          <a:lstStyle/>
          <a:p>
            <a:pPr>
              <a:spcBef>
                <a:spcPts val="300"/>
              </a:spcBef>
            </a:pPr>
            <a:r>
              <a:rPr lang="tr-TR" sz="1000" b="1" dirty="0" smtClean="0">
                <a:latin typeface="Arial" panose="020B0604020202020204" pitchFamily="34" charset="0"/>
                <a:cs typeface="Arial" panose="020B0604020202020204" pitchFamily="34" charset="0"/>
              </a:rPr>
              <a:t>Sıvı</a:t>
            </a:r>
            <a:r>
              <a:rPr lang="tr-TR" sz="1000" dirty="0" smtClean="0">
                <a:latin typeface="Arial" panose="020B0604020202020204" pitchFamily="34" charset="0"/>
                <a:cs typeface="Arial" panose="020B0604020202020204" pitchFamily="34" charset="0"/>
              </a:rPr>
              <a:t> </a:t>
            </a:r>
            <a:r>
              <a:rPr lang="tr-TR" sz="1000" dirty="0">
                <a:latin typeface="Arial" panose="020B0604020202020204" pitchFamily="34" charset="0"/>
                <a:cs typeface="Arial" panose="020B0604020202020204" pitchFamily="34" charset="0"/>
              </a:rPr>
              <a:t>(2013; x 1.000 ton)</a:t>
            </a:r>
            <a:endParaRPr lang="tr-TR" sz="1000" i="1" dirty="0">
              <a:latin typeface="Arial" panose="020B0604020202020204" pitchFamily="34" charset="0"/>
              <a:cs typeface="Arial" panose="020B0604020202020204" pitchFamily="34" charset="0"/>
            </a:endParaRPr>
          </a:p>
        </p:txBody>
      </p:sp>
      <p:sp>
        <p:nvSpPr>
          <p:cNvPr id="180" name="Rectangle 12"/>
          <p:cNvSpPr>
            <a:spLocks noChangeArrowheads="1"/>
          </p:cNvSpPr>
          <p:nvPr/>
        </p:nvSpPr>
        <p:spPr bwMode="gray">
          <a:xfrm>
            <a:off x="251519" y="999141"/>
            <a:ext cx="2736305" cy="153888"/>
          </a:xfrm>
          <a:prstGeom prst="rect">
            <a:avLst/>
          </a:prstGeom>
          <a:noFill/>
          <a:ln w="9525" algn="ctr">
            <a:noFill/>
            <a:miter lim="800000"/>
            <a:headEnd/>
            <a:tailEnd/>
          </a:ln>
        </p:spPr>
        <p:txBody>
          <a:bodyPr wrap="square" lIns="0" tIns="0" rIns="0" bIns="0" anchor="ctr">
            <a:spAutoFit/>
          </a:bodyPr>
          <a:lstStyle/>
          <a:p>
            <a:pPr>
              <a:spcBef>
                <a:spcPts val="300"/>
              </a:spcBef>
            </a:pPr>
            <a:r>
              <a:rPr lang="tr-TR" sz="1000" b="1" dirty="0" smtClean="0">
                <a:latin typeface="Arial" panose="020B0604020202020204" pitchFamily="34" charset="0"/>
                <a:cs typeface="Arial" panose="020B0604020202020204" pitchFamily="34" charset="0"/>
              </a:rPr>
              <a:t>Genel Kargo + Dökme Katı </a:t>
            </a:r>
            <a:r>
              <a:rPr lang="tr-TR" sz="1000" dirty="0">
                <a:latin typeface="Arial" panose="020B0604020202020204" pitchFamily="34" charset="0"/>
                <a:cs typeface="Arial" panose="020B0604020202020204" pitchFamily="34" charset="0"/>
              </a:rPr>
              <a:t>(2013; x 1.000 ton)</a:t>
            </a:r>
            <a:endParaRPr lang="tr-TR" sz="1000" i="1" dirty="0">
              <a:latin typeface="Arial" panose="020B0604020202020204" pitchFamily="34" charset="0"/>
              <a:cs typeface="Arial" panose="020B0604020202020204" pitchFamily="34" charset="0"/>
            </a:endParaRPr>
          </a:p>
        </p:txBody>
      </p:sp>
      <p:sp>
        <p:nvSpPr>
          <p:cNvPr id="181" name="Rectangle 12"/>
          <p:cNvSpPr>
            <a:spLocks noChangeArrowheads="1"/>
          </p:cNvSpPr>
          <p:nvPr/>
        </p:nvSpPr>
        <p:spPr bwMode="gray">
          <a:xfrm>
            <a:off x="5291055" y="2546220"/>
            <a:ext cx="2521305" cy="153888"/>
          </a:xfrm>
          <a:prstGeom prst="rect">
            <a:avLst/>
          </a:prstGeom>
          <a:noFill/>
          <a:ln w="9525" algn="ctr">
            <a:noFill/>
            <a:miter lim="800000"/>
            <a:headEnd/>
            <a:tailEnd/>
          </a:ln>
        </p:spPr>
        <p:txBody>
          <a:bodyPr wrap="square" lIns="0" tIns="0" rIns="0" bIns="0" anchor="ctr">
            <a:spAutoFit/>
          </a:bodyPr>
          <a:lstStyle/>
          <a:p>
            <a:pPr>
              <a:spcBef>
                <a:spcPts val="300"/>
              </a:spcBef>
            </a:pPr>
            <a:r>
              <a:rPr lang="tr-TR" sz="1000" b="1" dirty="0" smtClean="0">
                <a:latin typeface="Arial" panose="020B0604020202020204" pitchFamily="34" charset="0"/>
                <a:cs typeface="Arial" panose="020B0604020202020204" pitchFamily="34" charset="0"/>
              </a:rPr>
              <a:t>Kapasite Kullanımları </a:t>
            </a:r>
            <a:r>
              <a:rPr lang="tr-TR" sz="1000" dirty="0">
                <a:latin typeface="Arial" panose="020B0604020202020204" pitchFamily="34" charset="0"/>
                <a:cs typeface="Arial" panose="020B0604020202020204" pitchFamily="34" charset="0"/>
              </a:rPr>
              <a:t>(2013; x 1.000 ton)</a:t>
            </a:r>
            <a:endParaRPr lang="tr-TR" sz="1000" i="1" dirty="0">
              <a:latin typeface="Arial" panose="020B0604020202020204" pitchFamily="34" charset="0"/>
              <a:cs typeface="Arial" panose="020B0604020202020204" pitchFamily="34" charset="0"/>
            </a:endParaRPr>
          </a:p>
        </p:txBody>
      </p:sp>
      <p:graphicFrame>
        <p:nvGraphicFramePr>
          <p:cNvPr id="137" name="20 Gráfico"/>
          <p:cNvGraphicFramePr>
            <a:graphicFrameLocks/>
          </p:cNvGraphicFramePr>
          <p:nvPr>
            <p:extLst>
              <p:ext uri="{D42A27DB-BD31-4B8C-83A1-F6EECF244321}">
                <p14:modId xmlns="" xmlns:p14="http://schemas.microsoft.com/office/powerpoint/2010/main" val="3921726418"/>
              </p:ext>
            </p:extLst>
          </p:nvPr>
        </p:nvGraphicFramePr>
        <p:xfrm>
          <a:off x="5036430" y="2682669"/>
          <a:ext cx="4140000" cy="2052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 xmlns:p14="http://schemas.microsoft.com/office/powerpoint/2010/main" val="69592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 xmlns:a14="http://schemas.microsoft.com/office/drawing/2010/main" val="0"/>
              </a:ext>
            </a:extLst>
          </a:blip>
          <a:srcRect l="3542" t="239" b="6967"/>
          <a:stretch/>
        </p:blipFill>
        <p:spPr>
          <a:xfrm>
            <a:off x="112093" y="914484"/>
            <a:ext cx="8820150" cy="5352966"/>
          </a:xfrm>
          <a:prstGeom prst="rect">
            <a:avLst/>
          </a:prstGeom>
          <a:ln>
            <a:solidFill>
              <a:schemeClr val="bg1"/>
            </a:solidFill>
          </a:ln>
          <a:effectLst>
            <a:softEdge rad="112500"/>
          </a:effectLst>
        </p:spPr>
      </p:pic>
      <p:sp>
        <p:nvSpPr>
          <p:cNvPr id="5" name="AutoShape 2" descr="ÇAPA"/>
          <p:cNvSpPr>
            <a:spLocks noChangeArrowheads="1"/>
          </p:cNvSpPr>
          <p:nvPr/>
        </p:nvSpPr>
        <p:spPr bwMode="auto">
          <a:xfrm>
            <a:off x="211385" y="2185988"/>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 name="AutoShape 2" descr="ÇAPA"/>
          <p:cNvSpPr>
            <a:spLocks noChangeArrowheads="1"/>
          </p:cNvSpPr>
          <p:nvPr/>
        </p:nvSpPr>
        <p:spPr bwMode="auto">
          <a:xfrm>
            <a:off x="1646635" y="3714150"/>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2" name="AutoShape 2" descr="ÇAPA"/>
          <p:cNvSpPr>
            <a:spLocks noChangeArrowheads="1"/>
          </p:cNvSpPr>
          <p:nvPr/>
        </p:nvSpPr>
        <p:spPr bwMode="auto">
          <a:xfrm>
            <a:off x="683568" y="2372713"/>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3" name="Text Box 2"/>
          <p:cNvSpPr txBox="1">
            <a:spLocks noChangeArrowheads="1"/>
          </p:cNvSpPr>
          <p:nvPr/>
        </p:nvSpPr>
        <p:spPr bwMode="auto">
          <a:xfrm>
            <a:off x="303460" y="1860700"/>
            <a:ext cx="1656184" cy="32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buClrTx/>
              <a:buSzTx/>
              <a:buFontTx/>
              <a:buNone/>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KARTAL KUMCULAR LİMANI</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sp>
        <p:nvSpPr>
          <p:cNvPr id="14" name="Text Box 3"/>
          <p:cNvSpPr txBox="1">
            <a:spLocks noChangeArrowheads="1"/>
          </p:cNvSpPr>
          <p:nvPr/>
        </p:nvSpPr>
        <p:spPr bwMode="auto">
          <a:xfrm>
            <a:off x="775604" y="2265160"/>
            <a:ext cx="1629842" cy="215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buClrTx/>
              <a:buSzTx/>
              <a:buFontTx/>
              <a:buNone/>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U.N. Ro-Ro  LİMANI</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sp>
        <p:nvSpPr>
          <p:cNvPr id="15" name="Text Box 4"/>
          <p:cNvSpPr txBox="1">
            <a:spLocks noChangeArrowheads="1"/>
          </p:cNvSpPr>
          <p:nvPr/>
        </p:nvSpPr>
        <p:spPr bwMode="auto">
          <a:xfrm>
            <a:off x="395536" y="3585262"/>
            <a:ext cx="1603152" cy="390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buClrTx/>
              <a:buSzTx/>
              <a:buFontTx/>
              <a:buNone/>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ASLAN ÇİMENTO LİMANI</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sp>
        <p:nvSpPr>
          <p:cNvPr id="16" name="Text Box 5"/>
          <p:cNvSpPr txBox="1">
            <a:spLocks noChangeArrowheads="1"/>
          </p:cNvSpPr>
          <p:nvPr/>
        </p:nvSpPr>
        <p:spPr bwMode="auto">
          <a:xfrm>
            <a:off x="3043997" y="4169804"/>
            <a:ext cx="2694062"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marR="0" lvl="1"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BELDE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POLİPORT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YILPORT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ÇOLAKOĞLU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KOCAELİ ALTINTEL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GEBZE TOTAL OİL TERMİMALİ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SOLVENTAŞ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EFESANPORT</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18" name="Straight Connector 17"/>
          <p:cNvCxnSpPr/>
          <p:nvPr/>
        </p:nvCxnSpPr>
        <p:spPr>
          <a:xfrm>
            <a:off x="3366741" y="3679325"/>
            <a:ext cx="0" cy="397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697263" y="4076651"/>
            <a:ext cx="669479" cy="187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97263" y="4109753"/>
            <a:ext cx="0" cy="8283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97263" y="4915135"/>
            <a:ext cx="2817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30093" y="4198577"/>
            <a:ext cx="0" cy="13681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Box 6"/>
          <p:cNvSpPr txBox="1">
            <a:spLocks noChangeArrowheads="1"/>
          </p:cNvSpPr>
          <p:nvPr/>
        </p:nvSpPr>
        <p:spPr bwMode="auto">
          <a:xfrm>
            <a:off x="3563888" y="2140752"/>
            <a:ext cx="2225326"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marR="0" lvl="1"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KROMAN ÇELİK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DİLER İSKELESİ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NUH ÇİMENTO LİMANI</a:t>
            </a:r>
            <a:endParaRPr kumimoji="0" lang="tr-TR" altLang="tr-TR" sz="1000" b="0" i="0" u="none" strike="noStrike" cap="none" normalizeH="0" baseline="0" dirty="0" smtClean="0">
              <a:ln>
                <a:noFill/>
              </a:ln>
              <a:solidFill>
                <a:schemeClr val="bg1"/>
              </a:solidFill>
              <a:effectLst/>
              <a:latin typeface="Arial Black" panose="020B0A04020102020204" pitchFamily="34" charset="0"/>
              <a:cs typeface="Arial" pitchFamily="34" charset="0"/>
            </a:endParaRPr>
          </a:p>
        </p:txBody>
      </p:sp>
      <p:sp>
        <p:nvSpPr>
          <p:cNvPr id="30" name="AutoShape 2" descr="ÇAPA"/>
          <p:cNvSpPr>
            <a:spLocks noChangeArrowheads="1"/>
          </p:cNvSpPr>
          <p:nvPr/>
        </p:nvSpPr>
        <p:spPr bwMode="auto">
          <a:xfrm>
            <a:off x="3275856" y="3495175"/>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4" name="AutoShape 2" descr="ÇAPA"/>
          <p:cNvSpPr>
            <a:spLocks noChangeArrowheads="1"/>
          </p:cNvSpPr>
          <p:nvPr/>
        </p:nvSpPr>
        <p:spPr bwMode="auto">
          <a:xfrm>
            <a:off x="3923928" y="3453300"/>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cxnSp>
        <p:nvCxnSpPr>
          <p:cNvPr id="38" name="Straight Connector 37"/>
          <p:cNvCxnSpPr/>
          <p:nvPr/>
        </p:nvCxnSpPr>
        <p:spPr>
          <a:xfrm flipH="1">
            <a:off x="3460008" y="3450406"/>
            <a:ext cx="5377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635896" y="2140752"/>
            <a:ext cx="0" cy="6480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460007" y="2464788"/>
            <a:ext cx="1" cy="9885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29" idx="1"/>
          </p:cNvCxnSpPr>
          <p:nvPr/>
        </p:nvCxnSpPr>
        <p:spPr>
          <a:xfrm>
            <a:off x="3450871" y="2464788"/>
            <a:ext cx="113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 Box 7"/>
          <p:cNvSpPr txBox="1">
            <a:spLocks noChangeArrowheads="1"/>
          </p:cNvSpPr>
          <p:nvPr/>
        </p:nvSpPr>
        <p:spPr bwMode="auto">
          <a:xfrm>
            <a:off x="4416809" y="2767773"/>
            <a:ext cx="1525588" cy="496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marR="0" lvl="1"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EVYAP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GÜBRETAŞ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ROTA LİMANI</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sp>
        <p:nvSpPr>
          <p:cNvPr id="64" name="AutoShape 2" descr="ÇAPA"/>
          <p:cNvSpPr>
            <a:spLocks noChangeArrowheads="1"/>
          </p:cNvSpPr>
          <p:nvPr/>
        </p:nvSpPr>
        <p:spPr bwMode="auto">
          <a:xfrm>
            <a:off x="4407818" y="3453301"/>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cxnSp>
        <p:nvCxnSpPr>
          <p:cNvPr id="66" name="Straight Connector 65"/>
          <p:cNvCxnSpPr>
            <a:stCxn id="64" idx="0"/>
          </p:cNvCxnSpPr>
          <p:nvPr/>
        </p:nvCxnSpPr>
        <p:spPr>
          <a:xfrm flipH="1" flipV="1">
            <a:off x="4499893" y="2788824"/>
            <a:ext cx="1" cy="664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AutoShape 2" descr="ÇAPA"/>
          <p:cNvSpPr>
            <a:spLocks noChangeArrowheads="1"/>
          </p:cNvSpPr>
          <p:nvPr/>
        </p:nvSpPr>
        <p:spPr bwMode="auto">
          <a:xfrm>
            <a:off x="5697138" y="3806225"/>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2" name="Text Box 8"/>
          <p:cNvSpPr txBox="1">
            <a:spLocks noChangeArrowheads="1"/>
          </p:cNvSpPr>
          <p:nvPr/>
        </p:nvSpPr>
        <p:spPr bwMode="auto">
          <a:xfrm>
            <a:off x="5881289" y="2444196"/>
            <a:ext cx="2285218" cy="1174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marR="0" lvl="1"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DP WORLD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MİLANGAZ TERMİNALİ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YARIMCA AYGAZ TERMİNALİ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İGSAŞ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TÜPRAŞ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HABAŞ  TERMİMALİ</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75" name="Straight Connector 74"/>
          <p:cNvCxnSpPr>
            <a:stCxn id="71" idx="0"/>
          </p:cNvCxnSpPr>
          <p:nvPr/>
        </p:nvCxnSpPr>
        <p:spPr>
          <a:xfrm flipH="1" flipV="1">
            <a:off x="5789213" y="3015853"/>
            <a:ext cx="1" cy="7903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942397" y="2444196"/>
            <a:ext cx="0" cy="1193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1"/>
          </p:cNvCxnSpPr>
          <p:nvPr/>
        </p:nvCxnSpPr>
        <p:spPr>
          <a:xfrm>
            <a:off x="5789214" y="3031298"/>
            <a:ext cx="920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 Box 9"/>
          <p:cNvSpPr txBox="1">
            <a:spLocks noChangeArrowheads="1"/>
          </p:cNvSpPr>
          <p:nvPr/>
        </p:nvSpPr>
        <p:spPr bwMode="auto">
          <a:xfrm>
            <a:off x="6876256" y="3580694"/>
            <a:ext cx="3006477" cy="1029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marR="0" lvl="1"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TCDD DERİNCE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POAŞ DERİNCE TERMİNALİ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DERİNCE SHELL&amp; TURCAS TERMİNALİ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AKTAŞ TERMNALİ</a:t>
            </a:r>
          </a:p>
          <a:p>
            <a:pPr marL="171450" marR="0" lvl="2"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KORUMA KLOR LİMANI</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sp>
        <p:nvSpPr>
          <p:cNvPr id="81" name="Text Box 10"/>
          <p:cNvSpPr txBox="1">
            <a:spLocks noChangeArrowheads="1"/>
          </p:cNvSpPr>
          <p:nvPr/>
        </p:nvSpPr>
        <p:spPr bwMode="auto">
          <a:xfrm>
            <a:off x="6300192" y="4770368"/>
            <a:ext cx="2427078" cy="629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marR="0" lvl="1"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FORD OTOSAN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KOCAELİ AUTOPORT LİMANI</a:t>
            </a:r>
          </a:p>
          <a:p>
            <a:pPr marL="171450" marR="0" lvl="0" indent="-171450"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Ø"/>
              <a:tabLst/>
            </a:pPr>
            <a:r>
              <a:rPr kumimoji="0" lang="tr-TR" altLang="tr-TR" sz="1000" b="1" i="0" u="none" strike="noStrike" cap="none" normalizeH="0" baseline="0" dirty="0" smtClean="0">
                <a:ln>
                  <a:noFill/>
                </a:ln>
                <a:solidFill>
                  <a:schemeClr val="bg1"/>
                </a:solidFill>
                <a:effectLst/>
                <a:latin typeface="Arial Black" pitchFamily="34" charset="0"/>
                <a:cs typeface="Arial" pitchFamily="34" charset="0"/>
              </a:rPr>
              <a:t>LİMAŞ  İSKELESİ</a:t>
            </a:r>
            <a:endParaRPr kumimoji="0" lang="tr-TR" altLang="tr-TR" sz="1000" b="0" i="0" u="none" strike="noStrike" cap="none" normalizeH="0" baseline="0" dirty="0" smtClean="0">
              <a:ln>
                <a:noFill/>
              </a:ln>
              <a:solidFill>
                <a:schemeClr val="bg1"/>
              </a:solidFill>
              <a:effectLst/>
              <a:latin typeface="Arial" pitchFamily="34" charset="0"/>
              <a:cs typeface="Arial" pitchFamily="34" charset="0"/>
            </a:endParaRPr>
          </a:p>
        </p:txBody>
      </p:sp>
      <p:sp>
        <p:nvSpPr>
          <p:cNvPr id="82" name="AutoShape 2" descr="ÇAPA"/>
          <p:cNvSpPr>
            <a:spLocks noChangeArrowheads="1"/>
          </p:cNvSpPr>
          <p:nvPr/>
        </p:nvSpPr>
        <p:spPr bwMode="auto">
          <a:xfrm>
            <a:off x="6516216" y="3767525"/>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3" name="AutoShape 2" descr="ÇAPA"/>
          <p:cNvSpPr>
            <a:spLocks noChangeArrowheads="1"/>
          </p:cNvSpPr>
          <p:nvPr/>
        </p:nvSpPr>
        <p:spPr bwMode="auto">
          <a:xfrm>
            <a:off x="6628457" y="4306652"/>
            <a:ext cx="184151" cy="184150"/>
          </a:xfrm>
          <a:prstGeom prst="flowChartConnector">
            <a:avLst/>
          </a:prstGeom>
          <a:blipFill dpi="0" rotWithShape="0">
            <a:blip r:embed="rId3" cstate="print"/>
            <a:srcRect/>
            <a:stretch>
              <a:fillRect/>
            </a:stretch>
          </a:blipFill>
          <a:ln w="9525">
            <a:solidFill>
              <a:srgbClr val="1F497D"/>
            </a:solidFill>
            <a:round/>
            <a:headEnd/>
            <a:tailEnd/>
          </a:ln>
        </p:spPr>
        <p:txBody>
          <a:bodyPr vert="horz" wrap="square" lIns="91440" tIns="45720" rIns="91440" bIns="45720" numCol="1" anchor="t" anchorCtr="0" compatLnSpc="1">
            <a:prstTxWarp prst="textNoShape">
              <a:avLst/>
            </a:prstTxWarp>
          </a:bodyPr>
          <a:lstStyle/>
          <a:p>
            <a:endParaRPr lang="tr-TR"/>
          </a:p>
        </p:txBody>
      </p:sp>
      <p:cxnSp>
        <p:nvCxnSpPr>
          <p:cNvPr id="85" name="Straight Connector 84"/>
          <p:cNvCxnSpPr/>
          <p:nvPr/>
        </p:nvCxnSpPr>
        <p:spPr>
          <a:xfrm>
            <a:off x="6876256" y="3637451"/>
            <a:ext cx="0" cy="9727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2" idx="6"/>
          </p:cNvCxnSpPr>
          <p:nvPr/>
        </p:nvCxnSpPr>
        <p:spPr>
          <a:xfrm>
            <a:off x="6700367" y="3859600"/>
            <a:ext cx="175889" cy="6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720532" y="4490802"/>
            <a:ext cx="0" cy="279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6300192" y="4770368"/>
            <a:ext cx="4203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300192" y="4770368"/>
            <a:ext cx="0" cy="6296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lang="tr-TR" sz="2400" b="1" kern="1200" dirty="0" smtClean="0">
                <a:solidFill>
                  <a:schemeClr val="accent1">
                    <a:lumMod val="75000"/>
                  </a:schemeClr>
                </a:solidFill>
                <a:latin typeface="+mj-lt"/>
                <a:ea typeface="+mj-ea"/>
                <a:cs typeface="+mj-cs"/>
              </a:defRPr>
            </a:lvl1pPr>
          </a:lstStyle>
          <a:p>
            <a:r>
              <a:rPr lang="tr-TR" b="0" dirty="0">
                <a:solidFill>
                  <a:srgbClr val="003399"/>
                </a:solidFill>
                <a:latin typeface="Arial" panose="020B0604020202020204" pitchFamily="34" charset="0"/>
                <a:cs typeface="Arial" panose="020B0604020202020204" pitchFamily="34" charset="0"/>
              </a:rPr>
              <a:t>Mevcut Durumun Tespiti</a:t>
            </a:r>
            <a:br>
              <a:rPr lang="tr-TR" b="0" dirty="0">
                <a:solidFill>
                  <a:srgbClr val="003399"/>
                </a:solidFill>
                <a:latin typeface="Arial" panose="020B0604020202020204" pitchFamily="34" charset="0"/>
                <a:cs typeface="Arial" panose="020B0604020202020204" pitchFamily="34" charset="0"/>
              </a:rPr>
            </a:br>
            <a:r>
              <a:rPr lang="tr-TR" b="0" dirty="0">
                <a:solidFill>
                  <a:srgbClr val="003399"/>
                </a:solidFill>
                <a:latin typeface="Arial" panose="020B0604020202020204" pitchFamily="34" charset="0"/>
                <a:cs typeface="Arial" panose="020B0604020202020204" pitchFamily="34" charset="0"/>
              </a:rPr>
              <a:t>5. Bölge (İzmit Körfezi)</a:t>
            </a:r>
          </a:p>
        </p:txBody>
      </p:sp>
      <p:pic>
        <p:nvPicPr>
          <p:cNvPr id="42"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45" name="4-Point Star 44"/>
          <p:cNvSpPr/>
          <p:nvPr/>
        </p:nvSpPr>
        <p:spPr>
          <a:xfrm>
            <a:off x="8235478" y="1648285"/>
            <a:ext cx="288032" cy="360039"/>
          </a:xfrm>
          <a:prstGeom prst="star4">
            <a:avLst>
              <a:gd name="adj" fmla="val 15145"/>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46" name="Text Box 228"/>
          <p:cNvSpPr txBox="1">
            <a:spLocks noChangeArrowheads="1"/>
          </p:cNvSpPr>
          <p:nvPr/>
        </p:nvSpPr>
        <p:spPr bwMode="auto">
          <a:xfrm>
            <a:off x="8194871" y="1331740"/>
            <a:ext cx="324992" cy="276795"/>
          </a:xfrm>
          <a:prstGeom prst="rect">
            <a:avLst/>
          </a:prstGeom>
          <a:noFill/>
          <a:ln>
            <a:noFill/>
          </a:ln>
        </p:spPr>
        <p:txBody>
          <a:bodyPr rot="0" vert="horz" wrap="square" lIns="91440" tIns="45720" rIns="91440" bIns="45720" anchor="t" anchorCtr="0" upright="1">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algn="just">
              <a:spcBef>
                <a:spcPts val="0"/>
              </a:spcBef>
              <a:spcAft>
                <a:spcPts val="0"/>
              </a:spcAft>
            </a:pPr>
            <a:r>
              <a:rPr lang="tr-TR" sz="1800" b="1" dirty="0">
                <a:ln>
                  <a:noFill/>
                </a:ln>
                <a:gradFill>
                  <a:gsLst>
                    <a:gs pos="0">
                      <a:srgbClr val="FFA260"/>
                    </a:gs>
                    <a:gs pos="25000">
                      <a:srgbClr val="FF9E55"/>
                    </a:gs>
                    <a:gs pos="50000">
                      <a:srgbClr val="F38D3A"/>
                    </a:gs>
                    <a:gs pos="75000">
                      <a:srgbClr val="FF9E55"/>
                    </a:gs>
                    <a:gs pos="100000">
                      <a:srgbClr val="FFA260"/>
                    </a:gs>
                  </a:gsLst>
                  <a:lin ang="5400000" scaled="0"/>
                </a:gradFill>
                <a:effectLst>
                  <a:outerShdw blurRad="79997" dist="40005" dir="5040000" algn="tl">
                    <a:srgbClr val="000000">
                      <a:alpha val="30000"/>
                    </a:srgbClr>
                  </a:outerShdw>
                </a:effectLst>
                <a:latin typeface="Times New Roman"/>
                <a:ea typeface="Calibri"/>
                <a:cs typeface="Times New Roman"/>
              </a:rPr>
              <a:t>N </a:t>
            </a:r>
            <a:endParaRPr lang="tr-TR" sz="1100" dirty="0">
              <a:effectLst/>
              <a:latin typeface="Calibri"/>
              <a:ea typeface="Calibri"/>
              <a:cs typeface="Times New Roman"/>
            </a:endParaRPr>
          </a:p>
        </p:txBody>
      </p:sp>
    </p:spTree>
    <p:extLst>
      <p:ext uri="{BB962C8B-B14F-4D97-AF65-F5344CB8AC3E}">
        <p14:creationId xmlns="" xmlns:p14="http://schemas.microsoft.com/office/powerpoint/2010/main" val="1962762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855365"/>
            <a:ext cx="8229600" cy="3949899"/>
          </a:xfrm>
        </p:spPr>
        <p:txBody>
          <a:bodyPr>
            <a:normAutofit/>
          </a:bodyPr>
          <a:lstStyle/>
          <a:p>
            <a:pPr algn="just">
              <a:lnSpc>
                <a:spcPct val="150000"/>
              </a:lnSpc>
              <a:spcBef>
                <a:spcPts val="1200"/>
              </a:spcBef>
              <a:buFont typeface="Wingdings" panose="05000000000000000000" pitchFamily="2" charset="2"/>
              <a:buChar char="Ø"/>
            </a:pPr>
            <a:r>
              <a:rPr lang="tr-TR" sz="1800" dirty="0" smtClean="0">
                <a:latin typeface="Arial" panose="020B0604020202020204" pitchFamily="34" charset="0"/>
                <a:cs typeface="Arial" panose="020B0604020202020204" pitchFamily="34" charset="0"/>
              </a:rPr>
              <a:t>Türkiye'nin </a:t>
            </a:r>
            <a:r>
              <a:rPr lang="tr-TR" sz="1800" dirty="0">
                <a:latin typeface="Arial" panose="020B0604020202020204" pitchFamily="34" charset="0"/>
                <a:cs typeface="Arial" panose="020B0604020202020204" pitchFamily="34" charset="0"/>
              </a:rPr>
              <a:t>2018, 2023 ve 2035 yıllarında </a:t>
            </a:r>
            <a:r>
              <a:rPr lang="tr-TR" sz="1800" dirty="0" smtClean="0">
                <a:latin typeface="Arial" panose="020B0604020202020204" pitchFamily="34" charset="0"/>
                <a:cs typeface="Arial" panose="020B0604020202020204" pitchFamily="34" charset="0"/>
              </a:rPr>
              <a:t>ticaret partneri olan ülkelerle yapacağı ticaret (ithalat ve ihracat) tahmin edilmiş, bu şekilde toplam ticaret hesaplanmıştır.</a:t>
            </a:r>
          </a:p>
          <a:p>
            <a:pPr algn="just">
              <a:lnSpc>
                <a:spcPct val="150000"/>
              </a:lnSpc>
              <a:spcBef>
                <a:spcPts val="1200"/>
              </a:spcBef>
              <a:buFont typeface="Wingdings" panose="05000000000000000000" pitchFamily="2" charset="2"/>
              <a:buChar char="Ø"/>
            </a:pPr>
            <a:r>
              <a:rPr lang="tr-TR" sz="1800" dirty="0">
                <a:latin typeface="Arial" panose="020B0604020202020204" pitchFamily="34" charset="0"/>
                <a:cs typeface="Arial" panose="020B0604020202020204" pitchFamily="34" charset="0"/>
              </a:rPr>
              <a:t>İ</a:t>
            </a:r>
            <a:r>
              <a:rPr lang="tr-TR" sz="1800" dirty="0" smtClean="0">
                <a:latin typeface="Arial" panose="020B0604020202020204" pitchFamily="34" charset="0"/>
                <a:cs typeface="Arial" panose="020B0604020202020204" pitchFamily="34" charset="0"/>
              </a:rPr>
              <a:t>llerin dış ticarette şu anki payları ve son yıllardaki eğilimleri göz </a:t>
            </a:r>
            <a:r>
              <a:rPr lang="tr-TR" sz="1800" dirty="0">
                <a:latin typeface="Arial" panose="020B0604020202020204" pitchFamily="34" charset="0"/>
                <a:cs typeface="Arial" panose="020B0604020202020204" pitchFamily="34" charset="0"/>
              </a:rPr>
              <a:t>önüne </a:t>
            </a:r>
            <a:r>
              <a:rPr lang="tr-TR" sz="1800" dirty="0" smtClean="0">
                <a:latin typeface="Arial" panose="020B0604020202020204" pitchFamily="34" charset="0"/>
                <a:cs typeface="Arial" panose="020B0604020202020204" pitchFamily="34" charset="0"/>
              </a:rPr>
              <a:t>alınarak, tahmin edilen dış ticaret illere bölüştürülmüştür.</a:t>
            </a:r>
            <a:endParaRPr lang="tr-TR" sz="1800" dirty="0">
              <a:latin typeface="Arial" panose="020B0604020202020204" pitchFamily="34" charset="0"/>
              <a:cs typeface="Arial" panose="020B0604020202020204" pitchFamily="34" charset="0"/>
            </a:endParaRPr>
          </a:p>
        </p:txBody>
      </p:sp>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İller Bazında İthalat ve İhracat Projeksiyonları</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747059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845840"/>
            <a:ext cx="8229600" cy="1143000"/>
          </a:xfrm>
        </p:spPr>
        <p:txBody>
          <a:bodyPr>
            <a:normAutofit/>
          </a:bodyPr>
          <a:lstStyle/>
          <a:p>
            <a:r>
              <a:rPr lang="tr-TR" sz="1800" dirty="0" smtClean="0">
                <a:latin typeface="Arial" panose="020B0604020202020204" pitchFamily="34" charset="0"/>
                <a:cs typeface="Arial" panose="020B0604020202020204" pitchFamily="34" charset="0"/>
              </a:rPr>
              <a:t>Türkiye </a:t>
            </a:r>
            <a:r>
              <a:rPr lang="tr-TR" sz="1800" dirty="0">
                <a:latin typeface="Arial" panose="020B0604020202020204" pitchFamily="34" charset="0"/>
                <a:cs typeface="Arial" panose="020B0604020202020204" pitchFamily="34" charset="0"/>
              </a:rPr>
              <a:t>Dış Ticaret Projeksiyonu </a:t>
            </a:r>
            <a:r>
              <a:rPr lang="tr-TR" sz="1800" dirty="0" smtClean="0">
                <a:latin typeface="Arial" panose="020B0604020202020204" pitchFamily="34" charset="0"/>
                <a:cs typeface="Arial" panose="020B0604020202020204" pitchFamily="34" charset="0"/>
              </a:rPr>
              <a:t>(ton)</a:t>
            </a:r>
            <a:endParaRPr lang="en-US" sz="1800" dirty="0">
              <a:latin typeface="Arial" panose="020B0604020202020204" pitchFamily="34" charset="0"/>
              <a:cs typeface="Arial" panose="020B0604020202020204" pitchFamily="34" charset="0"/>
            </a:endParaRPr>
          </a:p>
        </p:txBody>
      </p:sp>
      <p:sp>
        <p:nvSpPr>
          <p:cNvPr id="4" name="İçerik Yer Tutucusu 3"/>
          <p:cNvSpPr>
            <a:spLocks noGrp="1"/>
          </p:cNvSpPr>
          <p:nvPr>
            <p:ph idx="1"/>
          </p:nvPr>
        </p:nvSpPr>
        <p:spPr>
          <a:xfrm>
            <a:off x="457200" y="1600200"/>
            <a:ext cx="8579296" cy="4925144"/>
          </a:xfrm>
        </p:spPr>
        <p:txBody>
          <a:bodyPr/>
          <a:lstStyle/>
          <a:p>
            <a:pPr marL="0" indent="0">
              <a:buNone/>
            </a:pPr>
            <a:r>
              <a:rPr lang="tr-TR" dirty="0" smtClean="0"/>
              <a:t> </a:t>
            </a:r>
            <a:endParaRPr lang="en-US" dirty="0"/>
          </a:p>
        </p:txBody>
      </p:sp>
      <p:pic>
        <p:nvPicPr>
          <p:cNvPr id="6" name="Resim 5"/>
          <p:cNvPicPr/>
          <p:nvPr/>
        </p:nvPicPr>
        <p:blipFill rotWithShape="1">
          <a:blip r:embed="rId2" cstate="print">
            <a:extLst>
              <a:ext uri="{28A0092B-C50C-407E-A947-70E740481C1C}">
                <a14:useLocalDpi xmlns="" xmlns:a14="http://schemas.microsoft.com/office/drawing/2010/main" val="0"/>
              </a:ext>
            </a:extLst>
          </a:blip>
          <a:srcRect l="6036" t="17663" r="-6036" b="-412"/>
          <a:stretch/>
        </p:blipFill>
        <p:spPr bwMode="auto">
          <a:xfrm>
            <a:off x="1259632" y="1844824"/>
            <a:ext cx="6975504" cy="4464496"/>
          </a:xfrm>
          <a:prstGeom prst="rect">
            <a:avLst/>
          </a:prstGeom>
          <a:noFill/>
          <a:ln>
            <a:noFill/>
          </a:ln>
          <a:extLst>
            <a:ext uri="{53640926-AAD7-44D8-BBD7-CCE9431645EC}">
              <a14:shadowObscured xmlns="" xmlns:a14="http://schemas.microsoft.com/office/drawing/2010/main"/>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Adım 1: Türkiye'nin Dış Ticaret Tahmini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39233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 name="Resim 5"/>
          <p:cNvPicPr>
            <a:picLocks noChangeAspect="1"/>
          </p:cNvPicPr>
          <p:nvPr/>
        </p:nvPicPr>
        <p:blipFill rotWithShape="1">
          <a:blip r:embed="rId2" cstate="print"/>
          <a:srcRect r="2542" b="9558"/>
          <a:stretch/>
        </p:blipFill>
        <p:spPr>
          <a:xfrm>
            <a:off x="-180529" y="0"/>
            <a:ext cx="9915079" cy="6858000"/>
          </a:xfrm>
          <a:prstGeom prst="rect">
            <a:avLst/>
          </a:prstGeom>
          <a:ln>
            <a:solidFill>
              <a:schemeClr val="tx1"/>
            </a:solidFill>
          </a:ln>
        </p:spPr>
      </p:pic>
    </p:spTree>
    <p:extLst>
      <p:ext uri="{BB962C8B-B14F-4D97-AF65-F5344CB8AC3E}">
        <p14:creationId xmlns="" xmlns:p14="http://schemas.microsoft.com/office/powerpoint/2010/main" val="2422707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limanlar-ithalat toplam"/>
          <p:cNvPicPr>
            <a:picLocks noChangeAspect="1" noChangeArrowheads="1"/>
          </p:cNvPicPr>
          <p:nvPr/>
        </p:nvPicPr>
        <p:blipFill>
          <a:blip r:embed="rId2" cstate="print"/>
          <a:srcRect l="1797" t="15219" r="1787" b="16235"/>
          <a:stretch>
            <a:fillRect/>
          </a:stretch>
        </p:blipFill>
        <p:spPr bwMode="auto">
          <a:xfrm>
            <a:off x="112989" y="1857364"/>
            <a:ext cx="8816729" cy="4400562"/>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 İtibarıyla 2013 Yılı </a:t>
            </a:r>
            <a:r>
              <a:rPr lang="tr-TR" sz="2400" dirty="0" smtClean="0">
                <a:solidFill>
                  <a:srgbClr val="003399"/>
                </a:solidFill>
                <a:latin typeface="Arial" panose="020B0604020202020204" pitchFamily="34" charset="0"/>
                <a:cs typeface="Arial" panose="020B0604020202020204" pitchFamily="34" charset="0"/>
              </a:rPr>
              <a:t>İthalat </a:t>
            </a:r>
            <a:r>
              <a:rPr lang="tr-TR" sz="2400" dirty="0">
                <a:solidFill>
                  <a:srgbClr val="003399"/>
                </a:solidFill>
                <a:latin typeface="Arial" panose="020B0604020202020204" pitchFamily="34" charset="0"/>
                <a:cs typeface="Arial" panose="020B0604020202020204" pitchFamily="34" charset="0"/>
              </a:rPr>
              <a:t>(Dolar) </a:t>
            </a:r>
          </a:p>
        </p:txBody>
      </p:sp>
    </p:spTree>
    <p:extLst>
      <p:ext uri="{BB962C8B-B14F-4D97-AF65-F5344CB8AC3E}">
        <p14:creationId xmlns="" xmlns:p14="http://schemas.microsoft.com/office/powerpoint/2010/main" val="556491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1845840"/>
            <a:ext cx="8640960" cy="4237931"/>
          </a:xfrm>
        </p:spPr>
        <p:txBody>
          <a:bodyPr>
            <a:normAutofit/>
          </a:bodyPr>
          <a:lstStyle/>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Yasemin Özgen (İnşaat Yüksek Mühendisi)</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Nilüfer Yaşar (İnşaat Mühendisi)</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Dr. Hüseyin Çiçek (Şehir ve Bölge Plancısı)</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Saygın Kemal </a:t>
            </a:r>
            <a:r>
              <a:rPr lang="tr-TR" sz="2000" b="1" dirty="0" err="1" smtClean="0">
                <a:latin typeface="Arial" panose="020B0604020202020204" pitchFamily="34" charset="0"/>
                <a:cs typeface="Arial" panose="020B0604020202020204" pitchFamily="34" charset="0"/>
              </a:rPr>
              <a:t>Derebay</a:t>
            </a:r>
            <a:r>
              <a:rPr lang="tr-TR" sz="2000" b="1" dirty="0" smtClean="0">
                <a:latin typeface="Arial" panose="020B0604020202020204" pitchFamily="34" charset="0"/>
                <a:cs typeface="Arial" panose="020B0604020202020204" pitchFamily="34" charset="0"/>
              </a:rPr>
              <a:t> (İnşaat Yüksek Mühendisi)</a:t>
            </a:r>
          </a:p>
          <a:p>
            <a:pPr>
              <a:lnSpc>
                <a:spcPct val="150000"/>
              </a:lnSpc>
              <a:spcBef>
                <a:spcPts val="0"/>
              </a:spcBef>
              <a:buFont typeface="Wingdings" panose="05000000000000000000" pitchFamily="2" charset="2"/>
              <a:buChar char="Ø"/>
            </a:pPr>
            <a:endParaRPr lang="tr-TR" sz="2000" dirty="0">
              <a:latin typeface="Arial" panose="020B0604020202020204" pitchFamily="34" charset="0"/>
              <a:cs typeface="Arial" panose="020B0604020202020204" pitchFamily="34" charset="0"/>
            </a:endParaRPr>
          </a:p>
          <a:p>
            <a:pPr>
              <a:lnSpc>
                <a:spcPct val="150000"/>
              </a:lnSpc>
              <a:spcBef>
                <a:spcPts val="0"/>
              </a:spcBef>
              <a:buFont typeface="Wingdings" panose="05000000000000000000" pitchFamily="2" charset="2"/>
              <a:buChar char="Ø"/>
            </a:pPr>
            <a:r>
              <a:rPr lang="tr-TR" altLang="tr-TR" sz="2000" b="1" dirty="0" smtClean="0">
                <a:latin typeface="Arial" charset="0"/>
              </a:rPr>
              <a:t>Yrd</a:t>
            </a:r>
            <a:r>
              <a:rPr lang="tr-TR" altLang="tr-TR" sz="2000" b="1" dirty="0">
                <a:latin typeface="Arial" charset="0"/>
              </a:rPr>
              <a:t>. Doç. Dr. Fikret ZORLU- Mersin </a:t>
            </a:r>
            <a:r>
              <a:rPr lang="tr-TR" altLang="tr-TR" sz="2000" b="1" dirty="0" smtClean="0">
                <a:latin typeface="Arial" charset="0"/>
              </a:rPr>
              <a:t>Üniversitesi	</a:t>
            </a:r>
            <a:r>
              <a:rPr lang="tr-TR" altLang="tr-TR" sz="2000" dirty="0" smtClean="0">
                <a:latin typeface="Arial" charset="0"/>
              </a:rPr>
              <a:t>Ulaşım Analizi</a:t>
            </a:r>
            <a:endParaRPr lang="tr-TR" sz="2000" dirty="0" smtClean="0">
              <a:latin typeface="Arial" panose="020B0604020202020204" pitchFamily="34" charset="0"/>
              <a:cs typeface="Arial" panose="020B0604020202020204" pitchFamily="34" charset="0"/>
            </a:endParaRPr>
          </a:p>
          <a:p>
            <a:pPr>
              <a:lnSpc>
                <a:spcPct val="150000"/>
              </a:lnSpc>
              <a:spcBef>
                <a:spcPts val="0"/>
              </a:spcBef>
              <a:buFont typeface="Wingdings" panose="05000000000000000000" pitchFamily="2" charset="2"/>
              <a:buChar char="Ø"/>
            </a:pPr>
            <a:r>
              <a:rPr lang="tr-TR" altLang="tr-TR" sz="2000" b="1" dirty="0">
                <a:latin typeface="Arial" charset="0"/>
              </a:rPr>
              <a:t>Yrd. Doç. Dr. Ozan EKŞİ- TOBB ETÜ </a:t>
            </a:r>
            <a:r>
              <a:rPr lang="tr-TR" altLang="tr-TR" sz="2000" b="1" dirty="0" smtClean="0">
                <a:latin typeface="Arial" charset="0"/>
              </a:rPr>
              <a:t>Üniversitesi	</a:t>
            </a:r>
            <a:r>
              <a:rPr lang="tr-TR" altLang="tr-TR" sz="2000" dirty="0" smtClean="0">
                <a:latin typeface="Arial" charset="0"/>
              </a:rPr>
              <a:t>Ekonomik </a:t>
            </a:r>
            <a:r>
              <a:rPr lang="tr-TR" altLang="tr-TR" sz="2000" dirty="0">
                <a:latin typeface="Arial" charset="0"/>
              </a:rPr>
              <a:t>Analiz</a:t>
            </a:r>
            <a:endParaRPr lang="tr-TR" sz="2000" dirty="0">
              <a:latin typeface="Arial" panose="020B0604020202020204" pitchFamily="34" charset="0"/>
              <a:cs typeface="Arial" panose="020B0604020202020204" pitchFamily="34" charset="0"/>
            </a:endParaRPr>
          </a:p>
        </p:txBody>
      </p:sp>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Proje </a:t>
            </a:r>
            <a:r>
              <a:rPr lang="tr-TR" sz="2400" dirty="0" err="1" smtClean="0">
                <a:solidFill>
                  <a:srgbClr val="003399"/>
                </a:solidFill>
                <a:latin typeface="Arial" panose="020B0604020202020204" pitchFamily="34" charset="0"/>
                <a:cs typeface="Arial" panose="020B0604020202020204" pitchFamily="34" charset="0"/>
              </a:rPr>
              <a:t>Çalıştay</a:t>
            </a:r>
            <a:r>
              <a:rPr lang="tr-TR" sz="2400" dirty="0" smtClean="0">
                <a:solidFill>
                  <a:srgbClr val="003399"/>
                </a:solidFill>
                <a:latin typeface="Arial" panose="020B0604020202020204" pitchFamily="34" charset="0"/>
                <a:cs typeface="Arial" panose="020B0604020202020204" pitchFamily="34" charset="0"/>
              </a:rPr>
              <a:t> Ekibi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imanlar-ithracat toplam"/>
          <p:cNvPicPr>
            <a:picLocks noChangeAspect="1" noChangeArrowheads="1"/>
          </p:cNvPicPr>
          <p:nvPr/>
        </p:nvPicPr>
        <p:blipFill>
          <a:blip r:embed="rId2" cstate="print"/>
          <a:srcRect l="3580" t="17976" r="3035" b="18224"/>
          <a:stretch>
            <a:fillRect/>
          </a:stretch>
        </p:blipFill>
        <p:spPr bwMode="auto">
          <a:xfrm>
            <a:off x="14838" y="1844824"/>
            <a:ext cx="8912227" cy="4286280"/>
          </a:xfrm>
          <a:prstGeom prst="rect">
            <a:avLst/>
          </a:prstGeom>
          <a:noFill/>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 İtibarıyla 2013 Yılı </a:t>
            </a:r>
            <a:r>
              <a:rPr lang="tr-TR" sz="2400" dirty="0" smtClean="0">
                <a:solidFill>
                  <a:srgbClr val="003399"/>
                </a:solidFill>
                <a:latin typeface="Arial" panose="020B0604020202020204" pitchFamily="34" charset="0"/>
                <a:cs typeface="Arial" panose="020B0604020202020204" pitchFamily="34" charset="0"/>
              </a:rPr>
              <a:t>İhracat </a:t>
            </a:r>
            <a:r>
              <a:rPr lang="tr-TR" sz="2400" dirty="0">
                <a:solidFill>
                  <a:srgbClr val="003399"/>
                </a:solidFill>
                <a:latin typeface="Arial" panose="020B0604020202020204" pitchFamily="34" charset="0"/>
                <a:cs typeface="Arial" panose="020B0604020202020204" pitchFamily="34" charset="0"/>
              </a:rPr>
              <a:t>(Dolar) </a:t>
            </a:r>
          </a:p>
        </p:txBody>
      </p:sp>
    </p:spTree>
    <p:extLst>
      <p:ext uri="{BB962C8B-B14F-4D97-AF65-F5344CB8AC3E}">
        <p14:creationId xmlns="" xmlns:p14="http://schemas.microsoft.com/office/powerpoint/2010/main" val="3278532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limanlar-ithalat deniz"/>
          <p:cNvPicPr>
            <a:picLocks noChangeAspect="1" noChangeArrowheads="1"/>
          </p:cNvPicPr>
          <p:nvPr/>
        </p:nvPicPr>
        <p:blipFill>
          <a:blip r:embed="rId2" cstate="print"/>
          <a:srcRect l="3227" t="16707" r="3586" b="17976"/>
          <a:stretch>
            <a:fillRect/>
          </a:stretch>
        </p:blipFill>
        <p:spPr bwMode="auto">
          <a:xfrm>
            <a:off x="0" y="1714488"/>
            <a:ext cx="9036496" cy="4477834"/>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 İtibarıyla 2013 Yılında </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Denizyoluyla Yapılan İthalat (Dolar) </a:t>
            </a:r>
          </a:p>
        </p:txBody>
      </p:sp>
    </p:spTree>
    <p:extLst>
      <p:ext uri="{BB962C8B-B14F-4D97-AF65-F5344CB8AC3E}">
        <p14:creationId xmlns="" xmlns:p14="http://schemas.microsoft.com/office/powerpoint/2010/main" val="1714190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limanlar-ithracat deniz"/>
          <p:cNvPicPr>
            <a:picLocks noChangeAspect="1" noChangeArrowheads="1"/>
          </p:cNvPicPr>
          <p:nvPr/>
        </p:nvPicPr>
        <p:blipFill>
          <a:blip r:embed="rId2" cstate="print"/>
          <a:srcRect l="3580" t="16949" r="3033" b="17723"/>
          <a:stretch>
            <a:fillRect/>
          </a:stretch>
        </p:blipFill>
        <p:spPr bwMode="auto">
          <a:xfrm>
            <a:off x="0" y="1571612"/>
            <a:ext cx="9131640" cy="4500594"/>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 İtibarıyla 2013 Yılında Denizyoluyla Yapılan İhracat (Dolar) </a:t>
            </a:r>
          </a:p>
        </p:txBody>
      </p:sp>
    </p:spTree>
    <p:extLst>
      <p:ext uri="{BB962C8B-B14F-4D97-AF65-F5344CB8AC3E}">
        <p14:creationId xmlns="" xmlns:p14="http://schemas.microsoft.com/office/powerpoint/2010/main" val="2137382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240589"/>
            <a:ext cx="8136904" cy="4401205"/>
          </a:xfrm>
          <a:prstGeom prst="rect">
            <a:avLst/>
          </a:prstGeom>
          <a:noFill/>
        </p:spPr>
        <p:txBody>
          <a:bodyPr wrap="square" rtlCol="0">
            <a:spAutoFit/>
          </a:bodyPr>
          <a:lstStyle/>
          <a:p>
            <a:endParaRPr lang="tr-TR" sz="2800" dirty="0" smtClean="0">
              <a:latin typeface="Arial" panose="020B0604020202020204" pitchFamily="34" charset="0"/>
              <a:cs typeface="Arial" panose="020B0604020202020204" pitchFamily="34" charset="0"/>
            </a:endParaRPr>
          </a:p>
          <a:p>
            <a:r>
              <a:rPr lang="tr-TR" sz="2800" dirty="0" smtClean="0">
                <a:latin typeface="Arial" panose="020B0604020202020204" pitchFamily="34" charset="0"/>
                <a:cs typeface="Arial" panose="020B0604020202020204" pitchFamily="34" charset="0"/>
              </a:rPr>
              <a:t>Limanlarda </a:t>
            </a:r>
            <a:r>
              <a:rPr lang="tr-TR" sz="2800" dirty="0" err="1" smtClean="0">
                <a:latin typeface="Arial" panose="020B0604020202020204" pitchFamily="34" charset="0"/>
                <a:cs typeface="Arial" panose="020B0604020202020204" pitchFamily="34" charset="0"/>
              </a:rPr>
              <a:t>Elleçlenen</a:t>
            </a:r>
            <a:r>
              <a:rPr lang="tr-TR" sz="2800" dirty="0" smtClean="0">
                <a:latin typeface="Arial" panose="020B0604020202020204" pitchFamily="34" charset="0"/>
                <a:cs typeface="Arial" panose="020B0604020202020204" pitchFamily="34" charset="0"/>
              </a:rPr>
              <a:t> Yük	</a:t>
            </a:r>
            <a:r>
              <a:rPr lang="tr-TR" sz="2800" dirty="0">
                <a:latin typeface="Arial" panose="020B0604020202020204" pitchFamily="34" charset="0"/>
                <a:cs typeface="Arial" panose="020B0604020202020204" pitchFamily="34" charset="0"/>
              </a:rPr>
              <a:t>365,6 Milyon Ton</a:t>
            </a:r>
          </a:p>
          <a:p>
            <a:r>
              <a:rPr lang="tr-TR" sz="2800" dirty="0" smtClean="0">
                <a:latin typeface="Arial" panose="020B0604020202020204" pitchFamily="34" charset="0"/>
                <a:cs typeface="Arial" panose="020B0604020202020204" pitchFamily="34" charset="0"/>
              </a:rPr>
              <a:t>	Transit Yük			  </a:t>
            </a:r>
            <a:r>
              <a:rPr lang="tr-TR" sz="2800" dirty="0">
                <a:latin typeface="Arial" panose="020B0604020202020204" pitchFamily="34" charset="0"/>
                <a:cs typeface="Arial" panose="020B0604020202020204" pitchFamily="34" charset="0"/>
              </a:rPr>
              <a:t>53,6 Milyon Ton</a:t>
            </a:r>
            <a:endParaRPr lang="tr-TR" sz="2800" dirty="0" smtClean="0">
              <a:latin typeface="Arial" panose="020B0604020202020204" pitchFamily="34" charset="0"/>
              <a:cs typeface="Arial" panose="020B0604020202020204" pitchFamily="34" charset="0"/>
            </a:endParaRPr>
          </a:p>
          <a:p>
            <a:endParaRPr lang="tr-TR" sz="2800" dirty="0" smtClean="0">
              <a:latin typeface="Arial" panose="020B0604020202020204" pitchFamily="34" charset="0"/>
              <a:cs typeface="Arial" panose="020B0604020202020204" pitchFamily="34" charset="0"/>
            </a:endParaRPr>
          </a:p>
          <a:p>
            <a:r>
              <a:rPr lang="tr-TR" sz="2800" dirty="0" smtClean="0">
                <a:latin typeface="Arial" panose="020B0604020202020204" pitchFamily="34" charset="0"/>
                <a:cs typeface="Arial" panose="020B0604020202020204" pitchFamily="34" charset="0"/>
              </a:rPr>
              <a:t>Yurtiçi Yük				312,0 Milyon Ton</a:t>
            </a:r>
          </a:p>
          <a:p>
            <a:endParaRPr lang="tr-TR" sz="2800" dirty="0" smtClean="0">
              <a:latin typeface="Arial" panose="020B0604020202020204" pitchFamily="34" charset="0"/>
              <a:cs typeface="Arial" panose="020B0604020202020204" pitchFamily="34" charset="0"/>
            </a:endParaRPr>
          </a:p>
          <a:p>
            <a:r>
              <a:rPr lang="tr-TR" sz="2800" dirty="0" smtClean="0">
                <a:latin typeface="Arial" panose="020B0604020202020204" pitchFamily="34" charset="0"/>
                <a:cs typeface="Arial" panose="020B0604020202020204" pitchFamily="34" charset="0"/>
              </a:rPr>
              <a:t>	Karayolu ile taşınan	208,5 Milyon Ton</a:t>
            </a:r>
          </a:p>
          <a:p>
            <a:r>
              <a:rPr lang="tr-TR" sz="2800" dirty="0" smtClean="0">
                <a:latin typeface="Arial" panose="020B0604020202020204" pitchFamily="34" charset="0"/>
                <a:cs typeface="Arial" panose="020B0604020202020204" pitchFamily="34" charset="0"/>
              </a:rPr>
              <a:t>	Demiryolu </a:t>
            </a:r>
            <a:r>
              <a:rPr lang="tr-TR" sz="2800" dirty="0">
                <a:latin typeface="Arial" panose="020B0604020202020204" pitchFamily="34" charset="0"/>
                <a:cs typeface="Arial" panose="020B0604020202020204" pitchFamily="34" charset="0"/>
              </a:rPr>
              <a:t>ile taşınan</a:t>
            </a:r>
            <a:r>
              <a:rPr lang="tr-TR" sz="2800" dirty="0" smtClean="0">
                <a:latin typeface="Arial" panose="020B0604020202020204" pitchFamily="34" charset="0"/>
                <a:cs typeface="Arial" panose="020B0604020202020204" pitchFamily="34" charset="0"/>
              </a:rPr>
              <a:t>	    5,4 </a:t>
            </a:r>
            <a:r>
              <a:rPr lang="tr-TR" sz="2800" dirty="0">
                <a:latin typeface="Arial" panose="020B0604020202020204" pitchFamily="34" charset="0"/>
                <a:cs typeface="Arial" panose="020B0604020202020204" pitchFamily="34" charset="0"/>
              </a:rPr>
              <a:t>Milyon </a:t>
            </a:r>
            <a:r>
              <a:rPr lang="tr-TR" sz="2800" dirty="0" smtClean="0">
                <a:latin typeface="Arial" panose="020B0604020202020204" pitchFamily="34" charset="0"/>
                <a:cs typeface="Arial" panose="020B0604020202020204" pitchFamily="34" charset="0"/>
              </a:rPr>
              <a:t>Ton</a:t>
            </a:r>
          </a:p>
          <a:p>
            <a:r>
              <a:rPr lang="tr-TR" sz="2800" dirty="0" smtClean="0">
                <a:latin typeface="Arial" panose="020B0604020202020204" pitchFamily="34" charset="0"/>
                <a:cs typeface="Arial" panose="020B0604020202020204" pitchFamily="34" charset="0"/>
              </a:rPr>
              <a:t>	Kabotaj </a:t>
            </a:r>
            <a:r>
              <a:rPr lang="tr-TR" sz="2800" dirty="0">
                <a:latin typeface="Arial" panose="020B0604020202020204" pitchFamily="34" charset="0"/>
                <a:cs typeface="Arial" panose="020B0604020202020204" pitchFamily="34" charset="0"/>
              </a:rPr>
              <a:t>ile taşınan</a:t>
            </a:r>
            <a:r>
              <a:rPr lang="tr-TR" sz="2800" dirty="0" smtClean="0">
                <a:latin typeface="Arial" panose="020B0604020202020204" pitchFamily="34" charset="0"/>
                <a:cs typeface="Arial" panose="020B0604020202020204" pitchFamily="34" charset="0"/>
              </a:rPr>
              <a:t> 	  45,0 </a:t>
            </a:r>
            <a:r>
              <a:rPr lang="tr-TR" sz="2800" dirty="0">
                <a:latin typeface="Arial" panose="020B0604020202020204" pitchFamily="34" charset="0"/>
                <a:cs typeface="Arial" panose="020B0604020202020204" pitchFamily="34" charset="0"/>
              </a:rPr>
              <a:t>Milyon </a:t>
            </a:r>
            <a:r>
              <a:rPr lang="tr-TR" sz="2800" dirty="0" smtClean="0">
                <a:latin typeface="Arial" panose="020B0604020202020204" pitchFamily="34" charset="0"/>
                <a:cs typeface="Arial" panose="020B0604020202020204" pitchFamily="34" charset="0"/>
              </a:rPr>
              <a:t>Ton</a:t>
            </a:r>
          </a:p>
          <a:p>
            <a:r>
              <a:rPr lang="tr-TR" sz="2800" dirty="0" smtClean="0">
                <a:latin typeface="Arial" panose="020B0604020202020204" pitchFamily="34" charset="0"/>
                <a:cs typeface="Arial" panose="020B0604020202020204" pitchFamily="34" charset="0"/>
              </a:rPr>
              <a:t>	Tesis içi yük 		  53,1 Milyon </a:t>
            </a:r>
            <a:r>
              <a:rPr lang="tr-TR" sz="2800" dirty="0">
                <a:latin typeface="Arial" panose="020B0604020202020204" pitchFamily="34" charset="0"/>
                <a:cs typeface="Arial" panose="020B0604020202020204" pitchFamily="34" charset="0"/>
              </a:rPr>
              <a:t>Ton</a:t>
            </a:r>
          </a:p>
        </p:txBody>
      </p:sp>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Limanlarda Yük Hareketi (2013)</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856599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fikret\Desktop\00-dolsar-limanlar\1-KASIM\sekil22-aralik\ihracat\ihracat-karayolu-2013.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(2013)</a:t>
            </a:r>
          </a:p>
        </p:txBody>
      </p:sp>
    </p:spTree>
    <p:extLst>
      <p:ext uri="{BB962C8B-B14F-4D97-AF65-F5344CB8AC3E}">
        <p14:creationId xmlns="" xmlns:p14="http://schemas.microsoft.com/office/powerpoint/2010/main" val="1530009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fikret\Desktop\00-dolsar-limanlar\1-KASIM\sekil22-aralik\ithalat\ithalat-kara-2013.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(2013)</a:t>
            </a:r>
          </a:p>
        </p:txBody>
      </p:sp>
    </p:spTree>
    <p:extLst>
      <p:ext uri="{BB962C8B-B14F-4D97-AF65-F5344CB8AC3E}">
        <p14:creationId xmlns="" xmlns:p14="http://schemas.microsoft.com/office/powerpoint/2010/main" val="3327112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ikret\Desktop\00-dolsar-limanlar\1-KASIM\sekil22-aralik\ihracat\ihracat-demiryolu-2013.jpg"/>
          <p:cNvPicPr>
            <a:picLocks noChangeAspect="1" noChangeArrowheads="1"/>
          </p:cNvPicPr>
          <p:nvPr/>
        </p:nvPicPr>
        <p:blipFill>
          <a:blip r:embed="rId2" cstate="print"/>
          <a:srcRect/>
          <a:stretch>
            <a:fillRect/>
          </a:stretch>
        </p:blipFill>
        <p:spPr bwMode="auto">
          <a:xfrm>
            <a:off x="0" y="12744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(2013)</a:t>
            </a:r>
          </a:p>
        </p:txBody>
      </p:sp>
    </p:spTree>
    <p:extLst>
      <p:ext uri="{BB962C8B-B14F-4D97-AF65-F5344CB8AC3E}">
        <p14:creationId xmlns="" xmlns:p14="http://schemas.microsoft.com/office/powerpoint/2010/main" val="38656896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fikret\Desktop\00-dolsar-limanlar\1-KASIM\sekil22-aralik\ithalat\ithalat-demir-2013.jpg"/>
          <p:cNvPicPr>
            <a:picLocks noChangeAspect="1" noChangeArrowheads="1"/>
          </p:cNvPicPr>
          <p:nvPr/>
        </p:nvPicPr>
        <p:blipFill>
          <a:blip r:embed="rId2" cstate="print"/>
          <a:srcRect/>
          <a:stretch>
            <a:fillRect/>
          </a:stretch>
        </p:blipFill>
        <p:spPr bwMode="auto">
          <a:xfrm>
            <a:off x="1"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(2013)</a:t>
            </a:r>
          </a:p>
        </p:txBody>
      </p:sp>
    </p:spTree>
    <p:extLst>
      <p:ext uri="{BB962C8B-B14F-4D97-AF65-F5344CB8AC3E}">
        <p14:creationId xmlns="" xmlns:p14="http://schemas.microsoft.com/office/powerpoint/2010/main" val="89001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fikret\Desktop\00-dolsar-limanlar\12-eylul\sekiller-\limanlar hinterland paylasilmis bolge.jpg"/>
          <p:cNvPicPr>
            <a:picLocks noChangeAspect="1" noChangeArrowheads="1"/>
          </p:cNvPicPr>
          <p:nvPr/>
        </p:nvPicPr>
        <p:blipFill rotWithShape="1">
          <a:blip r:embed="rId2" cstate="print"/>
          <a:srcRect l="3906" t="8067" r="3125" b="18731"/>
          <a:stretch/>
        </p:blipFill>
        <p:spPr bwMode="auto">
          <a:xfrm>
            <a:off x="1690" y="1196752"/>
            <a:ext cx="9144000" cy="5094515"/>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Liman Bölgelerinin </a:t>
            </a:r>
            <a:r>
              <a:rPr lang="tr-TR" sz="2400" dirty="0" smtClean="0">
                <a:solidFill>
                  <a:srgbClr val="003399"/>
                </a:solidFill>
                <a:latin typeface="Arial" panose="020B0604020202020204" pitchFamily="34" charset="0"/>
                <a:cs typeface="Arial" panose="020B0604020202020204" pitchFamily="34" charset="0"/>
              </a:rPr>
              <a:t>Hinterlantları</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80769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fikret\Desktop\00-dolsar-limanlar\1-KASIM\sekil22-aralik\ihracat\ihracat-karayolu-2018.jpg"/>
          <p:cNvPicPr>
            <a:picLocks noChangeAspect="1" noChangeArrowheads="1"/>
          </p:cNvPicPr>
          <p:nvPr/>
        </p:nvPicPr>
        <p:blipFill>
          <a:blip r:embed="rId2" cstate="print"/>
          <a:srcRect/>
          <a:stretch>
            <a:fillRect/>
          </a:stretch>
        </p:blipFill>
        <p:spPr bwMode="auto">
          <a:xfrm>
            <a:off x="0" y="1260000"/>
            <a:ext cx="9144000" cy="4902199"/>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(2018)</a:t>
            </a:r>
          </a:p>
        </p:txBody>
      </p:sp>
    </p:spTree>
    <p:extLst>
      <p:ext uri="{BB962C8B-B14F-4D97-AF65-F5344CB8AC3E}">
        <p14:creationId xmlns="" xmlns:p14="http://schemas.microsoft.com/office/powerpoint/2010/main" val="365676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3"/>
          <p:cNvSpPr>
            <a:spLocks/>
          </p:cNvSpPr>
          <p:nvPr/>
        </p:nvSpPr>
        <p:spPr bwMode="auto">
          <a:xfrm>
            <a:off x="468313" y="13414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150000"/>
              </a:lnSpc>
              <a:buFont typeface="Arial" charset="0"/>
              <a:buNone/>
            </a:pPr>
            <a:endParaRPr lang="tr-TR" altLang="tr-TR" sz="1800" b="1" dirty="0">
              <a:latin typeface="Arial" charset="0"/>
            </a:endParaRPr>
          </a:p>
          <a:p>
            <a:pPr algn="just">
              <a:lnSpc>
                <a:spcPct val="150000"/>
              </a:lnSpc>
              <a:buFont typeface="Arial" charset="0"/>
              <a:buNone/>
            </a:pPr>
            <a:r>
              <a:rPr lang="tr-TR" altLang="tr-TR" sz="2000" b="1" dirty="0">
                <a:latin typeface="Arial" charset="0"/>
              </a:rPr>
              <a:t>	</a:t>
            </a:r>
          </a:p>
          <a:p>
            <a:pPr lvl="1" algn="just">
              <a:lnSpc>
                <a:spcPct val="150000"/>
              </a:lnSpc>
              <a:buFont typeface="Wingdings" pitchFamily="2" charset="2"/>
              <a:buChar char="Ø"/>
            </a:pPr>
            <a:r>
              <a:rPr lang="tr-TR" sz="2000" b="1" dirty="0" smtClean="0">
                <a:latin typeface="Arial" charset="0"/>
              </a:rPr>
              <a:t>Türkiye’deki </a:t>
            </a:r>
            <a:r>
              <a:rPr lang="tr-TR" sz="2000" b="1" dirty="0">
                <a:latin typeface="Arial" charset="0"/>
              </a:rPr>
              <a:t>liman tesislerinin geri saha demiryolu ve karayolu bağlantılarının </a:t>
            </a:r>
            <a:r>
              <a:rPr lang="tr-TR" sz="2000" b="1" dirty="0" smtClean="0">
                <a:latin typeface="Arial" charset="0"/>
              </a:rPr>
              <a:t>geliştirilmesi</a:t>
            </a:r>
          </a:p>
          <a:p>
            <a:pPr lvl="1" algn="just">
              <a:lnSpc>
                <a:spcPct val="150000"/>
              </a:lnSpc>
              <a:buFont typeface="Wingdings" pitchFamily="2" charset="2"/>
              <a:buChar char="Ø"/>
            </a:pPr>
            <a:r>
              <a:rPr lang="tr-TR" sz="2000" b="1" dirty="0" smtClean="0">
                <a:latin typeface="Arial" charset="0"/>
              </a:rPr>
              <a:t>Mevcut ana </a:t>
            </a:r>
            <a:r>
              <a:rPr lang="tr-TR" sz="2000" b="1" dirty="0">
                <a:latin typeface="Arial" charset="0"/>
              </a:rPr>
              <a:t>karayolu ve demiryolu hatlarına entegre </a:t>
            </a:r>
            <a:r>
              <a:rPr lang="tr-TR" sz="2000" b="1" dirty="0" smtClean="0">
                <a:latin typeface="Arial" charset="0"/>
              </a:rPr>
              <a:t>olarak tesislerin çok </a:t>
            </a:r>
            <a:r>
              <a:rPr lang="tr-TR" sz="2000" b="1" dirty="0" err="1" smtClean="0">
                <a:latin typeface="Arial" charset="0"/>
              </a:rPr>
              <a:t>modlu</a:t>
            </a:r>
            <a:r>
              <a:rPr lang="tr-TR" sz="2000" b="1" dirty="0" smtClean="0">
                <a:latin typeface="Arial" charset="0"/>
              </a:rPr>
              <a:t> ulaşım sistemleriyle daha </a:t>
            </a:r>
            <a:r>
              <a:rPr lang="tr-TR" sz="2000" b="1" dirty="0">
                <a:latin typeface="Arial" charset="0"/>
              </a:rPr>
              <a:t>verimli </a:t>
            </a:r>
            <a:r>
              <a:rPr lang="tr-TR" sz="2000" b="1" dirty="0" smtClean="0">
                <a:latin typeface="Arial" charset="0"/>
              </a:rPr>
              <a:t>çalışmasının sağlanması</a:t>
            </a:r>
            <a:endParaRPr lang="tr-TR" altLang="tr-TR" sz="2000" b="1" dirty="0">
              <a:latin typeface="Arial" charset="0"/>
            </a:endParaRPr>
          </a:p>
        </p:txBody>
      </p:sp>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Çalışmanın Amacı ve Kapsamı</a:t>
            </a:r>
          </a:p>
          <a:p>
            <a:pPr algn="l"/>
            <a:r>
              <a:rPr lang="tr-TR" sz="2400" dirty="0" smtClean="0">
                <a:solidFill>
                  <a:srgbClr val="003399"/>
                </a:solidFill>
                <a:latin typeface="Arial" panose="020B0604020202020204" pitchFamily="34" charset="0"/>
                <a:cs typeface="Arial" panose="020B0604020202020204" pitchFamily="34" charset="0"/>
              </a:rPr>
              <a:t>Amaç</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08648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fikret\Desktop\00-dolsar-limanlar\1-KASIM\sekil22-aralik\ihracat\ihracat-karayolu-2023.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(2023)</a:t>
            </a:r>
          </a:p>
        </p:txBody>
      </p:sp>
    </p:spTree>
    <p:extLst>
      <p:ext uri="{BB962C8B-B14F-4D97-AF65-F5344CB8AC3E}">
        <p14:creationId xmlns="" xmlns:p14="http://schemas.microsoft.com/office/powerpoint/2010/main" val="3428254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fikret\Desktop\00-dolsar-limanlar\1-KASIM\sekil22-aralik\ihracat\ihracat-karayolu-2035.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(2035)</a:t>
            </a:r>
          </a:p>
        </p:txBody>
      </p:sp>
    </p:spTree>
    <p:extLst>
      <p:ext uri="{BB962C8B-B14F-4D97-AF65-F5344CB8AC3E}">
        <p14:creationId xmlns="" xmlns:p14="http://schemas.microsoft.com/office/powerpoint/2010/main" val="1217420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fikret\Desktop\00-dolsar-limanlar\1-KASIM\sekil22-aralik\ithalat\ithalat-kara-2018.jpg"/>
          <p:cNvPicPr>
            <a:picLocks noChangeAspect="1" noChangeArrowheads="1"/>
          </p:cNvPicPr>
          <p:nvPr/>
        </p:nvPicPr>
        <p:blipFill>
          <a:blip r:embed="rId2" cstate="print"/>
          <a:srcRect/>
          <a:stretch>
            <a:fillRect/>
          </a:stretch>
        </p:blipFill>
        <p:spPr bwMode="auto">
          <a:xfrm>
            <a:off x="1"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(2018)</a:t>
            </a:r>
          </a:p>
        </p:txBody>
      </p:sp>
    </p:spTree>
    <p:extLst>
      <p:ext uri="{BB962C8B-B14F-4D97-AF65-F5344CB8AC3E}">
        <p14:creationId xmlns="" xmlns:p14="http://schemas.microsoft.com/office/powerpoint/2010/main" val="2589857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fikret\Desktop\00-dolsar-limanlar\1-KASIM\sekil22-aralik\ithalat\ithalat-kara-2023.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(2023)</a:t>
            </a:r>
          </a:p>
        </p:txBody>
      </p:sp>
    </p:spTree>
    <p:extLst>
      <p:ext uri="{BB962C8B-B14F-4D97-AF65-F5344CB8AC3E}">
        <p14:creationId xmlns="" xmlns:p14="http://schemas.microsoft.com/office/powerpoint/2010/main" val="3737730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fikret\Desktop\00-dolsar-limanlar\1-KASIM\sekil22-aralik\ithalat\ithalat-kara-2035.jpg"/>
          <p:cNvPicPr>
            <a:picLocks noChangeAspect="1" noChangeArrowheads="1"/>
          </p:cNvPicPr>
          <p:nvPr/>
        </p:nvPicPr>
        <p:blipFill>
          <a:blip r:embed="rId2" cstate="print"/>
          <a:srcRect/>
          <a:stretch>
            <a:fillRect/>
          </a:stretch>
        </p:blipFill>
        <p:spPr bwMode="auto">
          <a:xfrm>
            <a:off x="0" y="1260000"/>
            <a:ext cx="9144000" cy="4902201"/>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(2035)</a:t>
            </a:r>
          </a:p>
        </p:txBody>
      </p:sp>
    </p:spTree>
    <p:extLst>
      <p:ext uri="{BB962C8B-B14F-4D97-AF65-F5344CB8AC3E}">
        <p14:creationId xmlns="" xmlns:p14="http://schemas.microsoft.com/office/powerpoint/2010/main" val="2734191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ikret\Desktop\00-dolsar-limanlar\1-KASIM\sekil22-aralik\ihracat\ihracat-demiryolu-2018.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(2018)</a:t>
            </a:r>
          </a:p>
        </p:txBody>
      </p:sp>
    </p:spTree>
    <p:extLst>
      <p:ext uri="{BB962C8B-B14F-4D97-AF65-F5344CB8AC3E}">
        <p14:creationId xmlns="" xmlns:p14="http://schemas.microsoft.com/office/powerpoint/2010/main" val="16732097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fikret\Desktop\00-dolsar-limanlar\1-KASIM\sekil22-aralik\ihracat\ihracat-demiryolu-2023.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(2023)</a:t>
            </a:r>
          </a:p>
        </p:txBody>
      </p:sp>
    </p:spTree>
    <p:extLst>
      <p:ext uri="{BB962C8B-B14F-4D97-AF65-F5344CB8AC3E}">
        <p14:creationId xmlns="" xmlns:p14="http://schemas.microsoft.com/office/powerpoint/2010/main" val="30743134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fikret\Desktop\00-dolsar-limanlar\1-KASIM\sekil22-aralik\ihracat\ihracat-demiryolu-2035.jpg"/>
          <p:cNvPicPr>
            <a:picLocks noChangeAspect="1" noChangeArrowheads="1"/>
          </p:cNvPicPr>
          <p:nvPr/>
        </p:nvPicPr>
        <p:blipFill>
          <a:blip r:embed="rId2" cstate="print"/>
          <a:srcRect/>
          <a:stretch>
            <a:fillRect/>
          </a:stretch>
        </p:blipFill>
        <p:spPr bwMode="auto">
          <a:xfrm>
            <a:off x="0" y="1260000"/>
            <a:ext cx="9144000" cy="4902201"/>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İhracat (2035)</a:t>
            </a:r>
          </a:p>
        </p:txBody>
      </p:sp>
    </p:spTree>
    <p:extLst>
      <p:ext uri="{BB962C8B-B14F-4D97-AF65-F5344CB8AC3E}">
        <p14:creationId xmlns="" xmlns:p14="http://schemas.microsoft.com/office/powerpoint/2010/main" val="3201198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fikret\Desktop\00-dolsar-limanlar\1-KASIM\sekil22-aralik\ithalat\ithalat-demir-2018.jpg"/>
          <p:cNvPicPr>
            <a:picLocks noChangeAspect="1" noChangeArrowheads="1"/>
          </p:cNvPicPr>
          <p:nvPr/>
        </p:nvPicPr>
        <p:blipFill>
          <a:blip r:embed="rId2" cstate="print"/>
          <a:srcRect/>
          <a:stretch>
            <a:fillRect/>
          </a:stretch>
        </p:blipFill>
        <p:spPr bwMode="auto">
          <a:xfrm>
            <a:off x="0"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(2018)</a:t>
            </a:r>
          </a:p>
        </p:txBody>
      </p:sp>
    </p:spTree>
    <p:extLst>
      <p:ext uri="{BB962C8B-B14F-4D97-AF65-F5344CB8AC3E}">
        <p14:creationId xmlns="" xmlns:p14="http://schemas.microsoft.com/office/powerpoint/2010/main" val="1314666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fikret\Desktop\00-dolsar-limanlar\1-KASIM\sekil22-aralik\ithalat\ithalat-demir-2023.jpg"/>
          <p:cNvPicPr>
            <a:picLocks noChangeAspect="1" noChangeArrowheads="1"/>
          </p:cNvPicPr>
          <p:nvPr/>
        </p:nvPicPr>
        <p:blipFill>
          <a:blip r:embed="rId2" cstate="print"/>
          <a:srcRect/>
          <a:stretch>
            <a:fillRect/>
          </a:stretch>
        </p:blipFill>
        <p:spPr bwMode="auto">
          <a:xfrm>
            <a:off x="1"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(2023)</a:t>
            </a:r>
          </a:p>
        </p:txBody>
      </p:sp>
    </p:spTree>
    <p:extLst>
      <p:ext uri="{BB962C8B-B14F-4D97-AF65-F5344CB8AC3E}">
        <p14:creationId xmlns="" xmlns:p14="http://schemas.microsoft.com/office/powerpoint/2010/main" val="1049413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3"/>
          <p:cNvSpPr>
            <a:spLocks/>
          </p:cNvSpPr>
          <p:nvPr/>
        </p:nvSpPr>
        <p:spPr bwMode="auto">
          <a:xfrm>
            <a:off x="467544" y="1268760"/>
            <a:ext cx="6624736"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lnSpc>
                <a:spcPct val="150000"/>
              </a:lnSpc>
              <a:spcBef>
                <a:spcPts val="0"/>
              </a:spcBef>
              <a:buFont typeface="Wingdings" panose="05000000000000000000" pitchFamily="2" charset="2"/>
              <a:buChar char="Ø"/>
            </a:pPr>
            <a:r>
              <a:rPr lang="tr-TR" altLang="tr-TR" sz="1600" b="1" dirty="0" smtClean="0">
                <a:latin typeface="Arial" charset="0"/>
              </a:rPr>
              <a:t>Limanların mevcut durumu,</a:t>
            </a:r>
          </a:p>
          <a:p>
            <a:pPr algn="just">
              <a:lnSpc>
                <a:spcPct val="150000"/>
              </a:lnSpc>
              <a:spcBef>
                <a:spcPts val="0"/>
              </a:spcBef>
              <a:buFont typeface="Wingdings" panose="05000000000000000000" pitchFamily="2" charset="2"/>
              <a:buChar char="Ø"/>
            </a:pPr>
            <a:r>
              <a:rPr lang="tr-TR" sz="1600" b="1" dirty="0" smtClean="0">
                <a:latin typeface="Arial" charset="0"/>
              </a:rPr>
              <a:t>Mevcut ve devam eden çalışmaların değerlendirilmesi,</a:t>
            </a:r>
            <a:endParaRPr lang="tr-TR" altLang="tr-TR" sz="1600" b="1" dirty="0" smtClean="0">
              <a:latin typeface="Arial" charset="0"/>
            </a:endParaRPr>
          </a:p>
          <a:p>
            <a:pPr algn="just">
              <a:lnSpc>
                <a:spcPct val="150000"/>
              </a:lnSpc>
              <a:spcBef>
                <a:spcPts val="0"/>
              </a:spcBef>
              <a:buFont typeface="Wingdings" panose="05000000000000000000" pitchFamily="2" charset="2"/>
              <a:buChar char="Ø"/>
            </a:pPr>
            <a:r>
              <a:rPr lang="tr-TR" sz="1600" b="1" dirty="0" smtClean="0">
                <a:latin typeface="Arial" charset="0"/>
              </a:rPr>
              <a:t>Günümüz taşımacılık sistemleri ve gerekleri,</a:t>
            </a:r>
          </a:p>
          <a:p>
            <a:pPr algn="just">
              <a:lnSpc>
                <a:spcPct val="150000"/>
              </a:lnSpc>
              <a:spcBef>
                <a:spcPts val="0"/>
              </a:spcBef>
              <a:buFont typeface="Wingdings" panose="05000000000000000000" pitchFamily="2" charset="2"/>
              <a:buChar char="Ø"/>
            </a:pPr>
            <a:r>
              <a:rPr lang="tr-TR" sz="1600" b="1" dirty="0" smtClean="0">
                <a:latin typeface="Arial" charset="0"/>
              </a:rPr>
              <a:t>Mevcut limanlar envanteri,</a:t>
            </a:r>
          </a:p>
          <a:p>
            <a:pPr algn="just">
              <a:lnSpc>
                <a:spcPct val="150000"/>
              </a:lnSpc>
              <a:spcBef>
                <a:spcPts val="0"/>
              </a:spcBef>
              <a:buFont typeface="Wingdings" panose="05000000000000000000" pitchFamily="2" charset="2"/>
              <a:buChar char="Ø"/>
            </a:pPr>
            <a:r>
              <a:rPr lang="tr-TR" sz="1600" b="1" dirty="0" smtClean="0">
                <a:latin typeface="Arial" charset="0"/>
              </a:rPr>
              <a:t>Yapım aşamasındaki limanlar envanteri,</a:t>
            </a:r>
          </a:p>
          <a:p>
            <a:pPr algn="just">
              <a:lnSpc>
                <a:spcPct val="150000"/>
              </a:lnSpc>
              <a:spcBef>
                <a:spcPts val="0"/>
              </a:spcBef>
              <a:buFont typeface="Wingdings" panose="05000000000000000000" pitchFamily="2" charset="2"/>
              <a:buChar char="Ø"/>
            </a:pPr>
            <a:endParaRPr lang="tr-TR" sz="1600" b="1" dirty="0" smtClean="0">
              <a:latin typeface="Arial" charset="0"/>
            </a:endParaRPr>
          </a:p>
          <a:p>
            <a:pPr algn="just">
              <a:lnSpc>
                <a:spcPct val="150000"/>
              </a:lnSpc>
              <a:spcBef>
                <a:spcPts val="0"/>
              </a:spcBef>
              <a:buFont typeface="Wingdings" panose="05000000000000000000" pitchFamily="2" charset="2"/>
              <a:buChar char="Ø"/>
            </a:pPr>
            <a:r>
              <a:rPr lang="tr-TR" sz="1600" b="1" dirty="0" smtClean="0">
                <a:latin typeface="Arial" charset="0"/>
              </a:rPr>
              <a:t>Dünyada ve Türkiye'de deniz ticareti ve altyapısı</a:t>
            </a:r>
          </a:p>
          <a:p>
            <a:pPr algn="just">
              <a:lnSpc>
                <a:spcPct val="150000"/>
              </a:lnSpc>
              <a:spcBef>
                <a:spcPts val="0"/>
              </a:spcBef>
              <a:buFont typeface="Wingdings" panose="05000000000000000000" pitchFamily="2" charset="2"/>
              <a:buChar char="Ø"/>
            </a:pPr>
            <a:r>
              <a:rPr lang="tr-TR" sz="1600" b="1" dirty="0" smtClean="0">
                <a:latin typeface="Arial" charset="0"/>
              </a:rPr>
              <a:t>Limanlarda kapasite analizi ve sürdürülebilirlik</a:t>
            </a:r>
          </a:p>
          <a:p>
            <a:pPr>
              <a:lnSpc>
                <a:spcPct val="150000"/>
              </a:lnSpc>
              <a:spcBef>
                <a:spcPts val="0"/>
              </a:spcBef>
              <a:buFont typeface="Wingdings" panose="05000000000000000000" pitchFamily="2" charset="2"/>
              <a:buChar char="Ø"/>
            </a:pPr>
            <a:r>
              <a:rPr lang="tr-TR" sz="1600" b="1" dirty="0" smtClean="0">
                <a:latin typeface="Arial" charset="0"/>
              </a:rPr>
              <a:t>Türkiye’de iller - limanlar arası yük hareketleri ve yük taşımacılık koridorları</a:t>
            </a:r>
          </a:p>
          <a:p>
            <a:pPr>
              <a:lnSpc>
                <a:spcPct val="150000"/>
              </a:lnSpc>
              <a:spcBef>
                <a:spcPts val="0"/>
              </a:spcBef>
              <a:buFont typeface="Wingdings" panose="05000000000000000000" pitchFamily="2" charset="2"/>
              <a:buChar char="Ø"/>
            </a:pPr>
            <a:r>
              <a:rPr lang="tr-TR" sz="1600" b="1" dirty="0" smtClean="0">
                <a:latin typeface="Arial" charset="0"/>
              </a:rPr>
              <a:t>Türkiye’deki yük taşımacılık koridorlarına ait makro öneriler</a:t>
            </a:r>
          </a:p>
          <a:p>
            <a:pPr>
              <a:lnSpc>
                <a:spcPct val="150000"/>
              </a:lnSpc>
              <a:spcBef>
                <a:spcPts val="0"/>
              </a:spcBef>
              <a:buFont typeface="Wingdings" panose="05000000000000000000" pitchFamily="2" charset="2"/>
              <a:buChar char="Ø"/>
            </a:pPr>
            <a:r>
              <a:rPr lang="tr-TR" sz="1600" b="1" dirty="0" smtClean="0">
                <a:latin typeface="Arial" charset="0"/>
              </a:rPr>
              <a:t>Limanlar geri saha karayolu ve demiryolu bağlantılarına ait öneriler</a:t>
            </a:r>
            <a:endParaRPr lang="tr-TR" altLang="tr-TR" sz="1600" b="1" dirty="0" smtClean="0">
              <a:latin typeface="Arial" charset="0"/>
            </a:endParaRPr>
          </a:p>
          <a:p>
            <a:pPr algn="just">
              <a:lnSpc>
                <a:spcPct val="150000"/>
              </a:lnSpc>
              <a:buFont typeface="Arial" charset="0"/>
              <a:buNone/>
            </a:pPr>
            <a:endParaRPr lang="tr-TR" altLang="tr-TR" sz="1200" b="1" dirty="0">
              <a:latin typeface="Arial" charset="0"/>
            </a:endParaRPr>
          </a:p>
          <a:p>
            <a:pPr algn="just"/>
            <a:endParaRPr lang="tr-TR" altLang="tr-TR" sz="1600" b="1" dirty="0">
              <a:latin typeface="Arial" charset="0"/>
            </a:endParaRPr>
          </a:p>
        </p:txBody>
      </p:sp>
      <p:sp>
        <p:nvSpPr>
          <p:cNvPr id="11270" name="Rectangle 3"/>
          <p:cNvSpPr>
            <a:spLocks/>
          </p:cNvSpPr>
          <p:nvPr/>
        </p:nvSpPr>
        <p:spPr bwMode="auto">
          <a:xfrm>
            <a:off x="7019106" y="1519362"/>
            <a:ext cx="1657350" cy="4247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lnSpc>
                <a:spcPct val="150000"/>
              </a:lnSpc>
              <a:buFont typeface="Arial" charset="0"/>
              <a:buNone/>
            </a:pPr>
            <a:endParaRPr lang="tr-TR" altLang="tr-TR" sz="1800" b="1" dirty="0" smtClean="0">
              <a:latin typeface="Arial" charset="0"/>
            </a:endParaRPr>
          </a:p>
          <a:p>
            <a:pPr algn="just">
              <a:lnSpc>
                <a:spcPct val="150000"/>
              </a:lnSpc>
              <a:buFont typeface="Arial" charset="0"/>
              <a:buNone/>
            </a:pPr>
            <a:r>
              <a:rPr lang="tr-TR" altLang="tr-TR" sz="1800" b="1" dirty="0" smtClean="0">
                <a:latin typeface="Arial" charset="0"/>
              </a:rPr>
              <a:t>1</a:t>
            </a:r>
            <a:r>
              <a:rPr lang="tr-TR" altLang="tr-TR" sz="1800" b="1" dirty="0">
                <a:latin typeface="Arial" charset="0"/>
              </a:rPr>
              <a:t>. Ara Rapor</a:t>
            </a:r>
          </a:p>
          <a:p>
            <a:pPr>
              <a:lnSpc>
                <a:spcPct val="150000"/>
              </a:lnSpc>
              <a:spcBef>
                <a:spcPts val="600"/>
              </a:spcBef>
              <a:buFont typeface="Arial" charset="0"/>
              <a:buNone/>
            </a:pPr>
            <a:endParaRPr lang="tr-TR" altLang="tr-TR" sz="1800" b="1" dirty="0">
              <a:latin typeface="Arial" charset="0"/>
            </a:endParaRPr>
          </a:p>
          <a:p>
            <a:pPr>
              <a:lnSpc>
                <a:spcPct val="150000"/>
              </a:lnSpc>
              <a:spcBef>
                <a:spcPts val="600"/>
              </a:spcBef>
              <a:buFont typeface="Arial" charset="0"/>
              <a:buNone/>
            </a:pPr>
            <a:endParaRPr lang="tr-TR" altLang="tr-TR" sz="1800" b="1" dirty="0" smtClean="0">
              <a:latin typeface="Arial" charset="0"/>
            </a:endParaRPr>
          </a:p>
          <a:p>
            <a:pPr>
              <a:lnSpc>
                <a:spcPct val="150000"/>
              </a:lnSpc>
              <a:spcBef>
                <a:spcPts val="600"/>
              </a:spcBef>
              <a:buFont typeface="Arial" charset="0"/>
              <a:buNone/>
            </a:pPr>
            <a:endParaRPr lang="tr-TR" altLang="tr-TR" sz="1800" b="1" dirty="0">
              <a:latin typeface="Arial" charset="0"/>
            </a:endParaRPr>
          </a:p>
          <a:p>
            <a:pPr>
              <a:lnSpc>
                <a:spcPct val="150000"/>
              </a:lnSpc>
              <a:buFont typeface="Arial" charset="0"/>
              <a:buNone/>
            </a:pPr>
            <a:endParaRPr lang="tr-TR" altLang="tr-TR" sz="1800" b="1" dirty="0">
              <a:latin typeface="Arial" charset="0"/>
            </a:endParaRPr>
          </a:p>
          <a:p>
            <a:pPr>
              <a:lnSpc>
                <a:spcPct val="150000"/>
              </a:lnSpc>
              <a:buFont typeface="Arial" charset="0"/>
              <a:buNone/>
            </a:pPr>
            <a:r>
              <a:rPr lang="tr-TR" altLang="tr-TR" sz="1800" b="1" dirty="0" smtClean="0">
                <a:latin typeface="Arial" charset="0"/>
              </a:rPr>
              <a:t>2</a:t>
            </a:r>
            <a:r>
              <a:rPr lang="tr-TR" altLang="tr-TR" sz="1800" b="1" dirty="0">
                <a:latin typeface="Arial" charset="0"/>
              </a:rPr>
              <a:t>. Ara Rapor</a:t>
            </a:r>
          </a:p>
          <a:p>
            <a:pPr>
              <a:lnSpc>
                <a:spcPct val="150000"/>
              </a:lnSpc>
              <a:buFont typeface="Arial" charset="0"/>
              <a:buNone/>
            </a:pPr>
            <a:endParaRPr lang="tr-TR" altLang="tr-TR" sz="1800" b="1" dirty="0">
              <a:latin typeface="Arial" charset="0"/>
            </a:endParaRPr>
          </a:p>
          <a:p>
            <a:pPr>
              <a:lnSpc>
                <a:spcPct val="150000"/>
              </a:lnSpc>
              <a:buFont typeface="Arial" charset="0"/>
              <a:buNone/>
            </a:pPr>
            <a:endParaRPr lang="tr-TR" altLang="tr-TR" sz="1800" b="1" dirty="0">
              <a:latin typeface="Arial" charset="0"/>
            </a:endParaRPr>
          </a:p>
          <a:p>
            <a:pPr>
              <a:lnSpc>
                <a:spcPct val="150000"/>
              </a:lnSpc>
              <a:buFont typeface="Arial" charset="0"/>
              <a:buNone/>
            </a:pPr>
            <a:endParaRPr lang="tr-TR" altLang="tr-TR" sz="1800" b="1" dirty="0">
              <a:latin typeface="Arial" charset="0"/>
            </a:endParaRPr>
          </a:p>
          <a:p>
            <a:endParaRPr lang="tr-TR" altLang="tr-TR" sz="1800" b="1" dirty="0">
              <a:latin typeface="Arial" charset="0"/>
            </a:endParaRPr>
          </a:p>
        </p:txBody>
      </p:sp>
      <p:sp>
        <p:nvSpPr>
          <p:cNvPr id="11271" name="AutoShape 10"/>
          <p:cNvSpPr>
            <a:spLocks/>
          </p:cNvSpPr>
          <p:nvPr/>
        </p:nvSpPr>
        <p:spPr bwMode="auto">
          <a:xfrm>
            <a:off x="6804025" y="1340968"/>
            <a:ext cx="215900" cy="1800000"/>
          </a:xfrm>
          <a:prstGeom prst="rightBrace">
            <a:avLst>
              <a:gd name="adj1" fmla="val 58333"/>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tr-TR" altLang="tr-TR" sz="1800">
              <a:latin typeface="Arial" charset="0"/>
            </a:endParaRPr>
          </a:p>
        </p:txBody>
      </p:sp>
      <p:sp>
        <p:nvSpPr>
          <p:cNvPr id="11272" name="AutoShape 11"/>
          <p:cNvSpPr>
            <a:spLocks/>
          </p:cNvSpPr>
          <p:nvPr/>
        </p:nvSpPr>
        <p:spPr bwMode="auto">
          <a:xfrm>
            <a:off x="6804025" y="3501008"/>
            <a:ext cx="215900" cy="2340000"/>
          </a:xfrm>
          <a:prstGeom prst="rightBrace">
            <a:avLst>
              <a:gd name="adj1" fmla="val 69485"/>
              <a:gd name="adj2" fmla="val 50000"/>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tr-TR" altLang="tr-TR" sz="1800">
              <a:latin typeface="Arial" charset="0"/>
            </a:endParaRPr>
          </a:p>
        </p:txBody>
      </p:sp>
      <p:sp>
        <p:nvSpPr>
          <p:cNvPr id="11274" name="AutoShape 17"/>
          <p:cNvSpPr>
            <a:spLocks/>
          </p:cNvSpPr>
          <p:nvPr/>
        </p:nvSpPr>
        <p:spPr bwMode="auto">
          <a:xfrm>
            <a:off x="8388350" y="1052513"/>
            <a:ext cx="288925" cy="5040000"/>
          </a:xfrm>
          <a:prstGeom prst="rightBrace">
            <a:avLst>
              <a:gd name="adj1" fmla="val 155769"/>
              <a:gd name="adj2" fmla="val 50000"/>
            </a:avLst>
          </a:prstGeom>
          <a:noFill/>
          <a:ln w="12700">
            <a:solidFill>
              <a:schemeClr val="hlink"/>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tr-TR" altLang="tr-TR" sz="1800">
              <a:latin typeface="Arial" charset="0"/>
            </a:endParaRPr>
          </a:p>
        </p:txBody>
      </p:sp>
      <p:sp>
        <p:nvSpPr>
          <p:cNvPr id="11275" name="Rectangle 3"/>
          <p:cNvSpPr>
            <a:spLocks/>
          </p:cNvSpPr>
          <p:nvPr/>
        </p:nvSpPr>
        <p:spPr bwMode="auto">
          <a:xfrm rot="-5400000">
            <a:off x="7848005" y="3393356"/>
            <a:ext cx="1800225"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buFont typeface="Arial" charset="0"/>
              <a:buNone/>
            </a:pPr>
            <a:r>
              <a:rPr lang="tr-TR" altLang="tr-TR" sz="1800" b="1" dirty="0">
                <a:solidFill>
                  <a:schemeClr val="hlink"/>
                </a:solidFill>
                <a:latin typeface="Arial" charset="0"/>
              </a:rPr>
              <a:t>Sonuç Raporu</a:t>
            </a:r>
            <a:r>
              <a:rPr lang="tr-TR" altLang="tr-TR" sz="1600" b="1" dirty="0">
                <a:latin typeface="Arial" charset="0"/>
              </a:rPr>
              <a:t> </a:t>
            </a:r>
          </a:p>
        </p:txBody>
      </p:sp>
      <p:sp>
        <p:nvSpPr>
          <p:cNvPr id="10"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Çalışmanın Amacı ve Kapsamı</a:t>
            </a:r>
          </a:p>
          <a:p>
            <a:pPr algn="l"/>
            <a:r>
              <a:rPr lang="tr-TR" sz="2400" dirty="0" smtClean="0">
                <a:solidFill>
                  <a:srgbClr val="003399"/>
                </a:solidFill>
                <a:latin typeface="Arial" panose="020B0604020202020204" pitchFamily="34" charset="0"/>
                <a:cs typeface="Arial" panose="020B0604020202020204" pitchFamily="34" charset="0"/>
              </a:rPr>
              <a:t>Kapsamı</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929577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fikret\Desktop\00-dolsar-limanlar\1-KASIM\sekil22-aralik\ithalat\ithalat-demir-2035.jpg"/>
          <p:cNvPicPr>
            <a:picLocks noChangeAspect="1" noChangeArrowheads="1"/>
          </p:cNvPicPr>
          <p:nvPr/>
        </p:nvPicPr>
        <p:blipFill>
          <a:blip r:embed="rId2" cstate="print"/>
          <a:srcRect/>
          <a:stretch>
            <a:fillRect/>
          </a:stretch>
        </p:blipFill>
        <p:spPr bwMode="auto">
          <a:xfrm>
            <a:off x="-29029" y="1260000"/>
            <a:ext cx="9144000" cy="4902200"/>
          </a:xfrm>
          <a:prstGeom prst="rect">
            <a:avLst/>
          </a:prstGeom>
          <a:noFill/>
        </p:spPr>
      </p:pic>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Taşımaları</a:t>
            </a:r>
            <a:br>
              <a:rPr lang="tr-TR" sz="2400" dirty="0">
                <a:solidFill>
                  <a:srgbClr val="003399"/>
                </a:solidFill>
                <a:latin typeface="Arial" panose="020B0604020202020204" pitchFamily="34" charset="0"/>
                <a:cs typeface="Arial" panose="020B0604020202020204" pitchFamily="34" charset="0"/>
              </a:rPr>
            </a:br>
            <a:r>
              <a:rPr lang="tr-TR" sz="2400" dirty="0">
                <a:solidFill>
                  <a:srgbClr val="003399"/>
                </a:solidFill>
                <a:latin typeface="Arial" panose="020B0604020202020204" pitchFamily="34" charset="0"/>
                <a:cs typeface="Arial" panose="020B0604020202020204" pitchFamily="34" charset="0"/>
              </a:rPr>
              <a:t>İthalat (2035)</a:t>
            </a:r>
          </a:p>
        </p:txBody>
      </p:sp>
    </p:spTree>
    <p:extLst>
      <p:ext uri="{BB962C8B-B14F-4D97-AF65-F5344CB8AC3E}">
        <p14:creationId xmlns="" xmlns:p14="http://schemas.microsoft.com/office/powerpoint/2010/main" val="36296110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00000"/>
            <a:ext cx="9180000" cy="4444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descr="Highway 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l="7507" t="75981" r="5801" b="2054"/>
          <a:stretch>
            <a:fillRect/>
          </a:stretch>
        </p:blipFill>
        <p:spPr bwMode="auto">
          <a:xfrm>
            <a:off x="7020273" y="5146328"/>
            <a:ext cx="2155784" cy="95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 Koridorları (2013)</a:t>
            </a:r>
          </a:p>
        </p:txBody>
      </p:sp>
    </p:spTree>
    <p:extLst>
      <p:ext uri="{BB962C8B-B14F-4D97-AF65-F5344CB8AC3E}">
        <p14:creationId xmlns="" xmlns:p14="http://schemas.microsoft.com/office/powerpoint/2010/main" val="36174868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00000"/>
            <a:ext cx="9180000" cy="4444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descr="Highway 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l="7507" t="75981" r="5801" b="2054"/>
          <a:stretch>
            <a:fillRect/>
          </a:stretch>
        </p:blipFill>
        <p:spPr bwMode="auto">
          <a:xfrm>
            <a:off x="7020273" y="5146328"/>
            <a:ext cx="2155784" cy="95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 Koridorları (2018)</a:t>
            </a:r>
          </a:p>
        </p:txBody>
      </p:sp>
    </p:spTree>
    <p:extLst>
      <p:ext uri="{BB962C8B-B14F-4D97-AF65-F5344CB8AC3E}">
        <p14:creationId xmlns="" xmlns:p14="http://schemas.microsoft.com/office/powerpoint/2010/main" val="3185756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107" y="1878528"/>
            <a:ext cx="9110893" cy="44108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descr="Highway 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l="7507" t="75981" r="5801" b="2054"/>
          <a:stretch>
            <a:fillRect/>
          </a:stretch>
        </p:blipFill>
        <p:spPr bwMode="auto">
          <a:xfrm>
            <a:off x="7020273" y="5146328"/>
            <a:ext cx="2155784" cy="95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 Koridorları (2023)</a:t>
            </a:r>
          </a:p>
        </p:txBody>
      </p:sp>
    </p:spTree>
    <p:extLst>
      <p:ext uri="{BB962C8B-B14F-4D97-AF65-F5344CB8AC3E}">
        <p14:creationId xmlns="" xmlns:p14="http://schemas.microsoft.com/office/powerpoint/2010/main" val="8580455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44" y="1800000"/>
            <a:ext cx="9180000" cy="4444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411" name="Picture 3" descr="Highway 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l="7507" t="75981" r="5801" b="2054"/>
          <a:stretch>
            <a:fillRect/>
          </a:stretch>
        </p:blipFill>
        <p:spPr bwMode="auto">
          <a:xfrm>
            <a:off x="7020273" y="5146328"/>
            <a:ext cx="2155784" cy="95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Karayolu Taşıma Koridorları (2035)</a:t>
            </a:r>
          </a:p>
        </p:txBody>
      </p:sp>
    </p:spTree>
    <p:extLst>
      <p:ext uri="{BB962C8B-B14F-4D97-AF65-F5344CB8AC3E}">
        <p14:creationId xmlns="" xmlns:p14="http://schemas.microsoft.com/office/powerpoint/2010/main" val="2074845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ikret\Desktop\00-dolsar-limanlar\12-eylul\sekiller-\Railway 2013.jpg"/>
          <p:cNvPicPr>
            <a:picLocks noChangeAspect="1" noChangeArrowheads="1"/>
          </p:cNvPicPr>
          <p:nvPr/>
        </p:nvPicPr>
        <p:blipFill>
          <a:blip r:embed="rId2" cstate="print"/>
          <a:srcRect/>
          <a:stretch>
            <a:fillRect/>
          </a:stretch>
        </p:blipFill>
        <p:spPr bwMode="auto">
          <a:xfrm>
            <a:off x="1" y="1800000"/>
            <a:ext cx="9143999" cy="4433094"/>
          </a:xfrm>
          <a:prstGeom prst="rect">
            <a:avLst/>
          </a:prstGeom>
          <a:noFill/>
        </p:spPr>
      </p:pic>
      <p:pic>
        <p:nvPicPr>
          <p:cNvPr id="22530" name="Picture 2" descr="Railway%20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t="73033"/>
          <a:stretch>
            <a:fillRect/>
          </a:stretch>
        </p:blipFill>
        <p:spPr bwMode="auto">
          <a:xfrm>
            <a:off x="6804248" y="5332096"/>
            <a:ext cx="2232248" cy="84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 Koridorları (2013)</a:t>
            </a:r>
          </a:p>
        </p:txBody>
      </p:sp>
    </p:spTree>
    <p:extLst>
      <p:ext uri="{BB962C8B-B14F-4D97-AF65-F5344CB8AC3E}">
        <p14:creationId xmlns="" xmlns:p14="http://schemas.microsoft.com/office/powerpoint/2010/main" val="596399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968287"/>
            <a:ext cx="9180000" cy="42096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descr="Railway%20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t="73033"/>
          <a:stretch>
            <a:fillRect/>
          </a:stretch>
        </p:blipFill>
        <p:spPr bwMode="auto">
          <a:xfrm>
            <a:off x="6804248" y="5332096"/>
            <a:ext cx="2232248" cy="84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 Koridorları (2018)</a:t>
            </a:r>
          </a:p>
        </p:txBody>
      </p:sp>
    </p:spTree>
    <p:extLst>
      <p:ext uri="{BB962C8B-B14F-4D97-AF65-F5344CB8AC3E}">
        <p14:creationId xmlns="" xmlns:p14="http://schemas.microsoft.com/office/powerpoint/2010/main" val="4419949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LSARHQ\Proje\LİMANLAR GERİ SAHA KARAYOLU VE DEMİRYOLU 863\2. ARA RAPOR\RAPOR\REVIZE\Aralık 2014de gelenler\Railway Assignment Maps\Railway 202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00000"/>
            <a:ext cx="9144000" cy="443293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Railway%20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t="73033"/>
          <a:stretch>
            <a:fillRect/>
          </a:stretch>
        </p:blipFill>
        <p:spPr bwMode="auto">
          <a:xfrm>
            <a:off x="6804248" y="5332096"/>
            <a:ext cx="2232248" cy="84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 Koridorları (2023)</a:t>
            </a:r>
          </a:p>
        </p:txBody>
      </p:sp>
    </p:spTree>
    <p:extLst>
      <p:ext uri="{BB962C8B-B14F-4D97-AF65-F5344CB8AC3E}">
        <p14:creationId xmlns="" xmlns:p14="http://schemas.microsoft.com/office/powerpoint/2010/main" val="25586151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OLSARHQ\Proje\LİMANLAR GERİ SAHA KARAYOLU VE DEMİRYOLU 863\2. ARA RAPOR\RAPOR\REVIZE\Aralık 2014de gelenler\Railway Assignment Maps\Railway 203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00000"/>
            <a:ext cx="9144000" cy="443293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Railway%20Leg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t="73033"/>
          <a:stretch>
            <a:fillRect/>
          </a:stretch>
        </p:blipFill>
        <p:spPr bwMode="auto">
          <a:xfrm>
            <a:off x="6804248" y="5332096"/>
            <a:ext cx="2232248" cy="84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İller-Limanlar Arası Demiryolu Taşıma Koridorları (2035)</a:t>
            </a:r>
          </a:p>
        </p:txBody>
      </p:sp>
    </p:spTree>
    <p:extLst>
      <p:ext uri="{BB962C8B-B14F-4D97-AF65-F5344CB8AC3E}">
        <p14:creationId xmlns="" xmlns:p14="http://schemas.microsoft.com/office/powerpoint/2010/main" val="14897836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tr-TR"/>
          </a:p>
        </p:txBody>
      </p:sp>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89" y="982010"/>
            <a:ext cx="9180000" cy="4777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TCDD Lojistik Köyleri ve Önerilen Kara Limanı, Lojistik Merkez ve Aktarma Merkezleri</a:t>
            </a:r>
          </a:p>
        </p:txBody>
      </p:sp>
      <p:pic>
        <p:nvPicPr>
          <p:cNvPr id="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830" t="75359" r="24417"/>
          <a:stretch/>
        </p:blipFill>
        <p:spPr bwMode="auto">
          <a:xfrm>
            <a:off x="5337179" y="4596848"/>
            <a:ext cx="2952328" cy="22599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75519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3"/>
          <p:cNvSpPr>
            <a:spLocks/>
          </p:cNvSpPr>
          <p:nvPr/>
        </p:nvSpPr>
        <p:spPr bwMode="auto">
          <a:xfrm>
            <a:off x="1116013" y="1124744"/>
            <a:ext cx="7056437"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150000"/>
              </a:lnSpc>
              <a:buFont typeface="Wingdings" pitchFamily="2" charset="2"/>
              <a:buChar char="Ø"/>
            </a:pPr>
            <a:r>
              <a:rPr lang="tr-TR" altLang="tr-TR" sz="2000" b="1" dirty="0">
                <a:latin typeface="Arial" charset="0"/>
              </a:rPr>
              <a:t>03 Nisan 2014		Sözleşmenin imzalanması,</a:t>
            </a:r>
          </a:p>
          <a:p>
            <a:pPr>
              <a:lnSpc>
                <a:spcPct val="150000"/>
              </a:lnSpc>
              <a:buFont typeface="Wingdings" pitchFamily="2" charset="2"/>
              <a:buChar char="Ø"/>
            </a:pPr>
            <a:r>
              <a:rPr lang="tr-TR" altLang="tr-TR" sz="2000" b="1" dirty="0">
                <a:latin typeface="Arial" charset="0"/>
              </a:rPr>
              <a:t>14 Nisan 2014		İşe başlanılması,</a:t>
            </a:r>
          </a:p>
          <a:p>
            <a:pPr>
              <a:lnSpc>
                <a:spcPct val="150000"/>
              </a:lnSpc>
              <a:buFont typeface="Wingdings" pitchFamily="2" charset="2"/>
              <a:buChar char="Ø"/>
            </a:pPr>
            <a:r>
              <a:rPr lang="tr-TR" altLang="tr-TR" sz="2000" b="1" dirty="0">
                <a:latin typeface="Arial" charset="0"/>
              </a:rPr>
              <a:t>17 Nisan 2014		İş Programı ve Metodoloji,</a:t>
            </a:r>
          </a:p>
          <a:p>
            <a:pPr>
              <a:lnSpc>
                <a:spcPct val="150000"/>
              </a:lnSpc>
              <a:buFont typeface="Wingdings" pitchFamily="2" charset="2"/>
              <a:buChar char="Ø"/>
            </a:pPr>
            <a:r>
              <a:rPr lang="tr-TR" altLang="tr-TR" sz="2000" b="1" dirty="0">
                <a:latin typeface="Arial" charset="0"/>
              </a:rPr>
              <a:t>06 Haziran 2014		1. Ara Raporun teslimi,</a:t>
            </a:r>
          </a:p>
          <a:p>
            <a:pPr>
              <a:lnSpc>
                <a:spcPct val="150000"/>
              </a:lnSpc>
              <a:buFont typeface="Wingdings" pitchFamily="2" charset="2"/>
              <a:buChar char="Ø"/>
            </a:pPr>
            <a:r>
              <a:rPr lang="tr-TR" altLang="tr-TR" sz="2000" b="1" dirty="0">
                <a:latin typeface="Arial" charset="0"/>
              </a:rPr>
              <a:t>12 Ağustos 2014		1. Ara Raporun onayı,</a:t>
            </a:r>
          </a:p>
          <a:p>
            <a:pPr>
              <a:lnSpc>
                <a:spcPct val="150000"/>
              </a:lnSpc>
              <a:buFont typeface="Wingdings" pitchFamily="2" charset="2"/>
              <a:buChar char="Ø"/>
            </a:pPr>
            <a:r>
              <a:rPr lang="tr-TR" altLang="tr-TR" sz="2000" b="1" dirty="0">
                <a:latin typeface="Arial" charset="0"/>
              </a:rPr>
              <a:t>12 Eylül 2014		2. Ara Raporun teslimi,</a:t>
            </a:r>
          </a:p>
          <a:p>
            <a:pPr>
              <a:lnSpc>
                <a:spcPct val="150000"/>
              </a:lnSpc>
              <a:buFont typeface="Wingdings" pitchFamily="2" charset="2"/>
              <a:buChar char="Ø"/>
            </a:pPr>
            <a:r>
              <a:rPr lang="tr-TR" altLang="tr-TR" sz="2000" b="1" dirty="0">
                <a:latin typeface="Arial" charset="0"/>
              </a:rPr>
              <a:t>15 Aralık 2014		2. Ara Raporun onayı,</a:t>
            </a:r>
          </a:p>
          <a:p>
            <a:pPr>
              <a:lnSpc>
                <a:spcPct val="150000"/>
              </a:lnSpc>
              <a:buFont typeface="Wingdings" pitchFamily="2" charset="2"/>
              <a:buChar char="Ø"/>
            </a:pPr>
            <a:r>
              <a:rPr lang="tr-TR" altLang="tr-TR" sz="2000" b="1" dirty="0">
                <a:latin typeface="Arial" charset="0"/>
              </a:rPr>
              <a:t>29 Ocak 2015		</a:t>
            </a:r>
            <a:r>
              <a:rPr lang="tr-TR" altLang="tr-TR" sz="2000" b="1" dirty="0" err="1" smtClean="0">
                <a:latin typeface="Arial" charset="0"/>
              </a:rPr>
              <a:t>Çalıştay</a:t>
            </a:r>
            <a:r>
              <a:rPr lang="tr-TR" altLang="tr-TR" sz="2000" b="1" dirty="0">
                <a:latin typeface="Arial" charset="0"/>
              </a:rPr>
              <a:t>,</a:t>
            </a:r>
          </a:p>
          <a:p>
            <a:pPr>
              <a:lnSpc>
                <a:spcPct val="150000"/>
              </a:lnSpc>
              <a:buFont typeface="Wingdings" pitchFamily="2" charset="2"/>
              <a:buChar char="Ø"/>
            </a:pPr>
            <a:r>
              <a:rPr lang="tr-TR" altLang="tr-TR" sz="2000" b="1" dirty="0" smtClean="0">
                <a:latin typeface="Arial" charset="0"/>
              </a:rPr>
              <a:t>Şubat </a:t>
            </a:r>
            <a:r>
              <a:rPr lang="tr-TR" altLang="tr-TR" sz="2000" b="1" dirty="0">
                <a:latin typeface="Arial" charset="0"/>
              </a:rPr>
              <a:t>2015	</a:t>
            </a:r>
            <a:r>
              <a:rPr lang="tr-TR" altLang="tr-TR" sz="2000" b="1" dirty="0" smtClean="0">
                <a:latin typeface="Arial" charset="0"/>
              </a:rPr>
              <a:t>	</a:t>
            </a:r>
            <a:r>
              <a:rPr lang="tr-TR" altLang="tr-TR" sz="2000" b="1" dirty="0">
                <a:latin typeface="Arial" charset="0"/>
              </a:rPr>
              <a:t>	Final Raporun Teslimi,</a:t>
            </a:r>
          </a:p>
          <a:p>
            <a:pPr>
              <a:lnSpc>
                <a:spcPct val="150000"/>
              </a:lnSpc>
              <a:buFont typeface="Wingdings" pitchFamily="2" charset="2"/>
              <a:buChar char="Ø"/>
            </a:pPr>
            <a:r>
              <a:rPr lang="tr-TR" altLang="tr-TR" sz="2000" b="1" dirty="0">
                <a:latin typeface="Arial" charset="0"/>
              </a:rPr>
              <a:t>08 Mart 2015		Süre sonu</a:t>
            </a:r>
          </a:p>
        </p:txBody>
      </p:sp>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Çalışmanın Kapsamı</a:t>
            </a:r>
          </a:p>
          <a:p>
            <a:pPr algn="l"/>
            <a:r>
              <a:rPr lang="tr-TR" sz="2400" dirty="0" smtClean="0">
                <a:solidFill>
                  <a:srgbClr val="003399"/>
                </a:solidFill>
                <a:latin typeface="Arial" panose="020B0604020202020204" pitchFamily="34" charset="0"/>
                <a:cs typeface="Arial" panose="020B0604020202020204" pitchFamily="34" charset="0"/>
              </a:rPr>
              <a:t>Aşamalar</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9711454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tr-TR"/>
          </a:p>
        </p:txBody>
      </p:sp>
      <p:pic>
        <p:nvPicPr>
          <p:cNvPr id="5" name="Resim 3"/>
          <p:cNvPicPr>
            <a:picLocks noChangeAspect="1"/>
          </p:cNvPicPr>
          <p:nvPr/>
        </p:nvPicPr>
        <p:blipFill rotWithShape="1">
          <a:blip r:embed="rId2" cstate="print"/>
          <a:srcRect l="9020" t="13052" b="2351"/>
          <a:stretch/>
        </p:blipFill>
        <p:spPr>
          <a:xfrm>
            <a:off x="0" y="0"/>
            <a:ext cx="9144000" cy="6858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7"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pic>
        <p:nvPicPr>
          <p:cNvPr id="1026" name="Picture 46"/>
          <p:cNvPicPr>
            <a:picLocks noChangeAspect="1" noChangeArrowheads="1"/>
          </p:cNvPicPr>
          <p:nvPr/>
        </p:nvPicPr>
        <p:blipFill>
          <a:blip r:embed="rId3" cstate="print">
            <a:extLst>
              <a:ext uri="{28A0092B-C50C-407E-A947-70E740481C1C}">
                <a14:useLocalDpi xmlns="" xmlns:a14="http://schemas.microsoft.com/office/drawing/2010/main" val="0"/>
              </a:ext>
            </a:extLst>
          </a:blip>
          <a:srcRect t="3009" b="1158"/>
          <a:stretch>
            <a:fillRect/>
          </a:stretch>
        </p:blipFill>
        <p:spPr bwMode="auto">
          <a:xfrm>
            <a:off x="703354" y="942628"/>
            <a:ext cx="7495866" cy="539546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15951" y="5839632"/>
            <a:ext cx="4572000" cy="461665"/>
          </a:xfrm>
          <a:prstGeom prst="rect">
            <a:avLst/>
          </a:prstGeom>
        </p:spPr>
        <p:txBody>
          <a:bodyPr>
            <a:spAutoFit/>
          </a:bodyPr>
          <a:lstStyle/>
          <a:p>
            <a:pPr algn="ctr"/>
            <a:r>
              <a:rPr lang="tr-TR" sz="1200" b="1" dirty="0" smtClean="0">
                <a:solidFill>
                  <a:schemeClr val="bg1"/>
                </a:solidFill>
                <a:latin typeface="Arial" panose="020B0604020202020204" pitchFamily="34" charset="0"/>
                <a:cs typeface="Arial" panose="020B0604020202020204" pitchFamily="34" charset="0"/>
              </a:rPr>
              <a:t>GEBZE-ORHANGAZİ-İZMİR OTOYOLU PROJESİ</a:t>
            </a:r>
          </a:p>
          <a:p>
            <a:pPr algn="ctr"/>
            <a:r>
              <a:rPr lang="tr-TR" sz="1200" b="1" dirty="0" smtClean="0">
                <a:solidFill>
                  <a:schemeClr val="bg1"/>
                </a:solidFill>
                <a:latin typeface="Arial" panose="020B0604020202020204" pitchFamily="34" charset="0"/>
                <a:cs typeface="Arial" panose="020B0604020202020204" pitchFamily="34" charset="0"/>
              </a:rPr>
              <a:t> KÖRFEZ GEÇİŞİ BAĞLANTISI</a:t>
            </a:r>
            <a:endParaRPr lang="tr-TR"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1863107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5104" t="1613" r="18333" b="4005"/>
          <a:stretch/>
        </p:blipFill>
        <p:spPr>
          <a:xfrm>
            <a:off x="1259632" y="1044327"/>
            <a:ext cx="5776738" cy="5273731"/>
          </a:xfrm>
          <a:prstGeom prst="rect">
            <a:avLst/>
          </a:prstGeom>
          <a:ln w="28575" cap="sq" cmpd="dbl">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907704" y="6077047"/>
            <a:ext cx="4572000" cy="276999"/>
          </a:xfrm>
          <a:prstGeom prst="rect">
            <a:avLst/>
          </a:prstGeom>
        </p:spPr>
        <p:txBody>
          <a:bodyPr>
            <a:spAutoFit/>
          </a:bodyPr>
          <a:lstStyle/>
          <a:p>
            <a:pPr algn="ctr"/>
            <a:r>
              <a:rPr lang="tr-TR" sz="1200" b="1" dirty="0" smtClean="0">
                <a:latin typeface="Arial" panose="020B0604020202020204" pitchFamily="34" charset="0"/>
                <a:cs typeface="Arial" panose="020B0604020202020204" pitchFamily="34" charset="0"/>
              </a:rPr>
              <a:t>EYNERCE KÖPRÜLÜ KAVŞAĞI</a:t>
            </a:r>
            <a:endParaRPr lang="tr-TR" sz="1200" b="1"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7"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969497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47664" y="965790"/>
            <a:ext cx="5986400" cy="5316689"/>
          </a:xfrm>
          <a:prstGeom prst="rect">
            <a:avLst/>
          </a:prstGeom>
        </p:spPr>
      </p:pic>
      <p:sp>
        <p:nvSpPr>
          <p:cNvPr id="3" name="Rectangle 2"/>
          <p:cNvSpPr/>
          <p:nvPr/>
        </p:nvSpPr>
        <p:spPr>
          <a:xfrm>
            <a:off x="2024075" y="5820814"/>
            <a:ext cx="4572000" cy="461665"/>
          </a:xfrm>
          <a:prstGeom prst="rect">
            <a:avLst/>
          </a:prstGeom>
        </p:spPr>
        <p:txBody>
          <a:bodyPr>
            <a:spAutoFit/>
          </a:bodyPr>
          <a:lstStyle/>
          <a:p>
            <a:pPr algn="ctr"/>
            <a:r>
              <a:rPr lang="tr-TR" sz="1200" b="1" dirty="0" smtClean="0">
                <a:latin typeface="Arial" panose="020B0604020202020204" pitchFamily="34" charset="0"/>
                <a:cs typeface="Arial" panose="020B0604020202020204" pitchFamily="34" charset="0"/>
              </a:rPr>
              <a:t>DİLOVASI ORGANİZE SANAYİ BÖLGESİ-LİMANLAR BÖLGESİ İLTİSAK HATTI</a:t>
            </a:r>
            <a:endParaRPr lang="tr-TR" sz="1200" b="1"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6497750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0783" y="940430"/>
            <a:ext cx="8437105" cy="5352241"/>
          </a:xfrm>
          <a:prstGeom prst="rect">
            <a:avLst/>
          </a:prstGeom>
        </p:spPr>
      </p:pic>
      <p:pic>
        <p:nvPicPr>
          <p:cNvPr id="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5259763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4167" t="33701" r="30833" b="39688"/>
          <a:stretch/>
        </p:blipFill>
        <p:spPr>
          <a:xfrm>
            <a:off x="107504" y="2103140"/>
            <a:ext cx="8688080" cy="222771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187624" y="4802668"/>
            <a:ext cx="6624736" cy="276999"/>
          </a:xfrm>
          <a:prstGeom prst="rect">
            <a:avLst/>
          </a:prstGeom>
        </p:spPr>
        <p:txBody>
          <a:bodyPr wrap="square">
            <a:spAutoFit/>
          </a:bodyPr>
          <a:lstStyle/>
          <a:p>
            <a:pPr algn="ctr"/>
            <a:r>
              <a:rPr lang="tr-TR" sz="1200" b="1" dirty="0" smtClean="0">
                <a:latin typeface="Arial" panose="020B0604020202020204" pitchFamily="34" charset="0"/>
                <a:cs typeface="Arial" panose="020B0604020202020204" pitchFamily="34" charset="0"/>
              </a:rPr>
              <a:t>ŞİRİNYALI–TAVŞANCIL BÖLÜNMÜŞ YOL-NUH ÇİMENTO ÖNÜ LİMAN KAVŞAĞI</a:t>
            </a:r>
            <a:r>
              <a:rPr lang="tr-TR" sz="1200" dirty="0" smtClean="0">
                <a:latin typeface="Arial" panose="020B0604020202020204" pitchFamily="34" charset="0"/>
                <a:cs typeface="Arial" panose="020B0604020202020204" pitchFamily="34" charset="0"/>
              </a:rPr>
              <a:t> </a:t>
            </a:r>
            <a:r>
              <a:rPr lang="tr-TR" sz="1200" b="1" dirty="0" smtClean="0">
                <a:latin typeface="Arial" panose="020B0604020202020204" pitchFamily="34" charset="0"/>
                <a:cs typeface="Arial" panose="020B0604020202020204" pitchFamily="34" charset="0"/>
              </a:rPr>
              <a:t>PROJESİ</a:t>
            </a:r>
            <a:endParaRPr lang="tr-TR" sz="1200" b="1"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263063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 xmlns:a14="http://schemas.microsoft.com/office/drawing/2010/main" val="0"/>
              </a:ext>
            </a:extLst>
          </a:blip>
          <a:srcRect l="6043" t="5522" r="3811" b="51056"/>
          <a:stretch/>
        </p:blipFill>
        <p:spPr>
          <a:xfrm>
            <a:off x="467544" y="980728"/>
            <a:ext cx="8243135" cy="2741637"/>
          </a:xfrm>
          <a:prstGeom prst="rect">
            <a:avLst/>
          </a:prstGeom>
          <a:ln w="28575" cmpd="dbl">
            <a:solidFill>
              <a:schemeClr val="tx1"/>
            </a:solidFill>
          </a:ln>
        </p:spPr>
      </p:pic>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7917" t="4438" r="24167" b="40926"/>
          <a:stretch/>
        </p:blipFill>
        <p:spPr>
          <a:xfrm>
            <a:off x="1403646" y="3778481"/>
            <a:ext cx="5922268" cy="2570555"/>
          </a:xfrm>
          <a:prstGeom prst="rect">
            <a:avLst/>
          </a:prstGeom>
          <a:ln w="28575" cap="sq" cmpd="dbl">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018132" y="3423629"/>
            <a:ext cx="6624736" cy="276999"/>
          </a:xfrm>
          <a:prstGeom prst="rect">
            <a:avLst/>
          </a:prstGeom>
        </p:spPr>
        <p:txBody>
          <a:bodyPr wrap="square">
            <a:spAutoFit/>
          </a:bodyPr>
          <a:lstStyle/>
          <a:p>
            <a:pPr algn="ctr"/>
            <a:r>
              <a:rPr lang="tr-TR" sz="1200" b="1" dirty="0" smtClean="0">
                <a:latin typeface="Arial" panose="020B0604020202020204" pitchFamily="34" charset="0"/>
                <a:cs typeface="Arial" panose="020B0604020202020204" pitchFamily="34" charset="0"/>
              </a:rPr>
              <a:t>D-100 KÖPRÜLÜ KAVŞAKLARI-DUBAİ PORT KÖPRÜLÜ KAVŞAĞI</a:t>
            </a:r>
            <a:endParaRPr lang="tr-TR" sz="1200" b="1" dirty="0">
              <a:latin typeface="Arial" panose="020B0604020202020204" pitchFamily="34" charset="0"/>
              <a:cs typeface="Arial" panose="020B0604020202020204" pitchFamily="34" charset="0"/>
            </a:endParaRPr>
          </a:p>
        </p:txBody>
      </p:sp>
      <p:sp>
        <p:nvSpPr>
          <p:cNvPr id="6" name="Rectangle 5"/>
          <p:cNvSpPr/>
          <p:nvPr/>
        </p:nvSpPr>
        <p:spPr>
          <a:xfrm>
            <a:off x="1123678" y="6061975"/>
            <a:ext cx="6624736" cy="276999"/>
          </a:xfrm>
          <a:prstGeom prst="rect">
            <a:avLst/>
          </a:prstGeom>
        </p:spPr>
        <p:txBody>
          <a:bodyPr wrap="square">
            <a:spAutoFit/>
          </a:bodyPr>
          <a:lstStyle/>
          <a:p>
            <a:pPr algn="ctr"/>
            <a:r>
              <a:rPr lang="tr-TR" sz="1200" b="1" dirty="0" smtClean="0">
                <a:latin typeface="Arial" panose="020B0604020202020204" pitchFamily="34" charset="0"/>
                <a:cs typeface="Arial" panose="020B0604020202020204" pitchFamily="34" charset="0"/>
              </a:rPr>
              <a:t>D-100 KÖPRÜLÜ KAVŞAKLARI-YARIMCA-TÜPRAŞ KÖPRÜLÜ KAVŞAĞI</a:t>
            </a:r>
            <a:endParaRPr lang="tr-TR" sz="1200" b="1" dirty="0">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8254" b="20300"/>
          <a:stretch/>
        </p:blipFill>
        <p:spPr bwMode="auto">
          <a:xfrm>
            <a:off x="6737568" y="93544"/>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9"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5481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9293" y="939996"/>
            <a:ext cx="5556999" cy="5450271"/>
          </a:xfrm>
          <a:prstGeom prst="rect">
            <a:avLst/>
          </a:prstGeom>
        </p:spPr>
      </p:pic>
      <p:sp>
        <p:nvSpPr>
          <p:cNvPr id="3" name="Rectangle 2"/>
          <p:cNvSpPr/>
          <p:nvPr/>
        </p:nvSpPr>
        <p:spPr>
          <a:xfrm>
            <a:off x="1192832" y="5906193"/>
            <a:ext cx="6624736" cy="276999"/>
          </a:xfrm>
          <a:prstGeom prst="rect">
            <a:avLst/>
          </a:prstGeom>
        </p:spPr>
        <p:txBody>
          <a:bodyPr wrap="square">
            <a:spAutoFit/>
          </a:bodyPr>
          <a:lstStyle/>
          <a:p>
            <a:pPr algn="ctr"/>
            <a:r>
              <a:rPr lang="tr-TR" sz="1200" b="1" dirty="0" smtClean="0">
                <a:latin typeface="Arial" panose="020B0604020202020204" pitchFamily="34" charset="0"/>
                <a:cs typeface="Arial" panose="020B0604020202020204" pitchFamily="34" charset="0"/>
              </a:rPr>
              <a:t>KOCAELİ-KÖSEKÖY BÖLGESİ HATTI GÜZERGAH ÇALIŞMASI</a:t>
            </a:r>
            <a:endParaRPr lang="tr-TR" sz="1200" b="1"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29690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289807"/>
            <a:ext cx="9144000" cy="4278385"/>
          </a:xfrm>
          <a:prstGeom prst="rect">
            <a:avLst/>
          </a:prstGeom>
        </p:spPr>
      </p:pic>
      <p:pic>
        <p:nvPicPr>
          <p:cNvPr id="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Öneriler</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7" name="6 Metin kutusu"/>
          <p:cNvSpPr txBox="1"/>
          <p:nvPr/>
        </p:nvSpPr>
        <p:spPr>
          <a:xfrm>
            <a:off x="323528" y="1412776"/>
            <a:ext cx="8496944" cy="3416320"/>
          </a:xfrm>
          <a:prstGeom prst="rect">
            <a:avLst/>
          </a:prstGeom>
          <a:noFill/>
        </p:spPr>
        <p:txBody>
          <a:bodyPr wrap="square" rtlCol="0">
            <a:spAutoFit/>
          </a:bodyPr>
          <a:lstStyle/>
          <a:p>
            <a:r>
              <a:rPr lang="tr-TR" sz="2400" b="1" u="sng" dirty="0" smtClean="0"/>
              <a:t>Dünyada deniz ticareti ve altyapısı</a:t>
            </a:r>
            <a:endParaRPr lang="tr-TR" sz="2400" dirty="0" smtClean="0"/>
          </a:p>
          <a:p>
            <a:r>
              <a:rPr lang="tr-TR" sz="2400" dirty="0" err="1" smtClean="0"/>
              <a:t>Master</a:t>
            </a:r>
            <a:r>
              <a:rPr lang="tr-TR" sz="2400" dirty="0" smtClean="0"/>
              <a:t> plan raporunda, belirtilen dünyada deniz ticareti ve altyapısı konusunda Batı Avrupa Limanlarının detaylı anlatıldığı görülmektedir. </a:t>
            </a:r>
          </a:p>
          <a:p>
            <a:endParaRPr lang="tr-TR" sz="2400" dirty="0" smtClean="0"/>
          </a:p>
          <a:p>
            <a:r>
              <a:rPr lang="tr-TR" sz="2400" dirty="0" smtClean="0"/>
              <a:t>Örnek olunması amacıyla </a:t>
            </a:r>
            <a:r>
              <a:rPr lang="tr-TR" sz="2400" dirty="0" err="1" smtClean="0"/>
              <a:t>sözkonusu</a:t>
            </a:r>
            <a:r>
              <a:rPr lang="tr-TR" sz="2400" dirty="0" smtClean="0"/>
              <a:t> limanlara yer verilmiş ise, hangi konularda Türkiye’de uygulamalar olabileceğinin belirtilmediği görülmektedir.</a:t>
            </a:r>
          </a:p>
          <a:p>
            <a:endParaRPr lang="tr-TR" sz="24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a:solidFill>
                  <a:srgbClr val="003399"/>
                </a:solidFill>
                <a:latin typeface="Arial" panose="020B0604020202020204" pitchFamily="34" charset="0"/>
                <a:cs typeface="Arial" panose="020B0604020202020204" pitchFamily="34" charset="0"/>
              </a:rPr>
              <a:t>Projenin Aşamaları ve Yöntemi</a:t>
            </a:r>
          </a:p>
        </p:txBody>
      </p:sp>
      <p:pic>
        <p:nvPicPr>
          <p:cNvPr id="1028"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891"/>
          <a:stretch/>
        </p:blipFill>
        <p:spPr bwMode="auto">
          <a:xfrm>
            <a:off x="-89457" y="1031611"/>
            <a:ext cx="9233457" cy="527770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8" name="7 Metin kutusu"/>
          <p:cNvSpPr txBox="1"/>
          <p:nvPr/>
        </p:nvSpPr>
        <p:spPr>
          <a:xfrm>
            <a:off x="323528" y="1268760"/>
            <a:ext cx="8496944" cy="4401205"/>
          </a:xfrm>
          <a:prstGeom prst="rect">
            <a:avLst/>
          </a:prstGeom>
          <a:noFill/>
        </p:spPr>
        <p:txBody>
          <a:bodyPr wrap="square" rtlCol="0">
            <a:spAutoFit/>
          </a:bodyPr>
          <a:lstStyle/>
          <a:p>
            <a:r>
              <a:rPr lang="tr-TR" sz="2000" b="1" u="sng" dirty="0" smtClean="0"/>
              <a:t>Limanlarda kapasite tanımı ve kapasite türleri</a:t>
            </a:r>
            <a:endParaRPr lang="tr-TR" sz="2000" dirty="0" smtClean="0"/>
          </a:p>
          <a:p>
            <a:endParaRPr lang="tr-TR" sz="2000" dirty="0" smtClean="0"/>
          </a:p>
          <a:p>
            <a:r>
              <a:rPr lang="tr-TR" sz="2000" dirty="0" smtClean="0"/>
              <a:t>Limanlarda kapasite tanımı ve kapasite türleri konusunda; Limanların kapasitesi Rapor’da mevcudun üzerinde gösterilmiştir. Bu durum, arz fazlası nedeni ile Limanların tevsii edilmesini engellemektedir.</a:t>
            </a:r>
          </a:p>
          <a:p>
            <a:r>
              <a:rPr lang="tr-TR" sz="2000" dirty="0" smtClean="0"/>
              <a:t> </a:t>
            </a:r>
          </a:p>
          <a:p>
            <a:r>
              <a:rPr lang="tr-TR" sz="2000" dirty="0" smtClean="0"/>
              <a:t>2023 yılı için öngörülen ihracat ve yükler olması gerekenin üzerindedir. </a:t>
            </a:r>
          </a:p>
          <a:p>
            <a:endParaRPr lang="tr-TR" sz="2000" dirty="0" smtClean="0"/>
          </a:p>
          <a:p>
            <a:r>
              <a:rPr lang="tr-TR" sz="2000" b="1" dirty="0" smtClean="0">
                <a:solidFill>
                  <a:srgbClr val="FF0000"/>
                </a:solidFill>
              </a:rPr>
              <a:t>2023 yılı için öngörülebilecek </a:t>
            </a:r>
            <a:r>
              <a:rPr lang="tr-TR" sz="2000" b="1" dirty="0" err="1" smtClean="0">
                <a:solidFill>
                  <a:srgbClr val="FF0000"/>
                </a:solidFill>
              </a:rPr>
              <a:t>maximum</a:t>
            </a:r>
            <a:r>
              <a:rPr lang="tr-TR" sz="2000" b="1" dirty="0" smtClean="0">
                <a:solidFill>
                  <a:srgbClr val="FF0000"/>
                </a:solidFill>
              </a:rPr>
              <a:t> yükün 700 milyon ton olabileceği göz önünde bulundurulmalıdır. </a:t>
            </a:r>
          </a:p>
          <a:p>
            <a:endParaRPr lang="tr-TR" sz="2000" dirty="0" smtClean="0"/>
          </a:p>
          <a:p>
            <a:r>
              <a:rPr lang="tr-TR" sz="2000" dirty="0" smtClean="0"/>
              <a:t>Bu yükleri </a:t>
            </a:r>
            <a:r>
              <a:rPr lang="tr-TR" sz="2000" dirty="0" err="1" smtClean="0"/>
              <a:t>elleçlemek</a:t>
            </a:r>
            <a:r>
              <a:rPr lang="tr-TR" sz="2000" dirty="0" smtClean="0"/>
              <a:t> için </a:t>
            </a:r>
            <a:r>
              <a:rPr lang="tr-TR" sz="2000" dirty="0" err="1" smtClean="0"/>
              <a:t>Filyos</a:t>
            </a:r>
            <a:r>
              <a:rPr lang="tr-TR" sz="2000" dirty="0" smtClean="0"/>
              <a:t> ve </a:t>
            </a:r>
            <a:r>
              <a:rPr lang="tr-TR" sz="2000" dirty="0" err="1" smtClean="0"/>
              <a:t>Çandarlı</a:t>
            </a:r>
            <a:r>
              <a:rPr lang="tr-TR" sz="2000" dirty="0" smtClean="0"/>
              <a:t> Limanları bir çözüm olarak gösterilse de </a:t>
            </a:r>
            <a:r>
              <a:rPr lang="tr-TR" sz="2000" dirty="0" err="1" smtClean="0"/>
              <a:t>Çandarlı</a:t>
            </a:r>
            <a:r>
              <a:rPr lang="tr-TR" sz="2000" dirty="0" smtClean="0"/>
              <a:t> ve </a:t>
            </a:r>
            <a:r>
              <a:rPr lang="tr-TR" sz="2000" dirty="0" err="1" smtClean="0"/>
              <a:t>Filyos</a:t>
            </a:r>
            <a:r>
              <a:rPr lang="tr-TR" sz="2000" dirty="0" smtClean="0"/>
              <a:t> Limanları’nın yapımı yeniden gözden geçirilmelidir.</a:t>
            </a:r>
          </a:p>
          <a:p>
            <a:endParaRPr lang="tr-TR" sz="20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Odamız Görüşleri</a:t>
            </a:r>
            <a:br>
              <a:rPr lang="tr-TR" sz="2400" dirty="0" smtClean="0">
                <a:solidFill>
                  <a:srgbClr val="003399"/>
                </a:solidFill>
                <a:latin typeface="Arial" panose="020B0604020202020204" pitchFamily="34" charset="0"/>
                <a:cs typeface="Arial" panose="020B0604020202020204" pitchFamily="34" charset="0"/>
              </a:rPr>
            </a:br>
            <a:r>
              <a:rPr lang="tr-TR" sz="2400" dirty="0" smtClean="0">
                <a:solidFill>
                  <a:srgbClr val="003399"/>
                </a:solidFill>
                <a:latin typeface="Arial" panose="020B0604020202020204" pitchFamily="34" charset="0"/>
                <a:cs typeface="Arial" panose="020B0604020202020204" pitchFamily="34" charset="0"/>
              </a:rPr>
              <a:t>5. Bölge (İzmit Körfezi)</a:t>
            </a:r>
            <a:endParaRPr lang="tr-TR" sz="2400" dirty="0">
              <a:solidFill>
                <a:srgbClr val="003399"/>
              </a:solidFill>
              <a:latin typeface="Arial" panose="020B0604020202020204" pitchFamily="34" charset="0"/>
              <a:cs typeface="Arial" panose="020B0604020202020204" pitchFamily="34" charset="0"/>
            </a:endParaRPr>
          </a:p>
        </p:txBody>
      </p:sp>
      <p:sp>
        <p:nvSpPr>
          <p:cNvPr id="4" name="3 Metin kutusu"/>
          <p:cNvSpPr txBox="1"/>
          <p:nvPr/>
        </p:nvSpPr>
        <p:spPr>
          <a:xfrm>
            <a:off x="323528" y="1340768"/>
            <a:ext cx="8496944" cy="4852997"/>
          </a:xfrm>
          <a:prstGeom prst="rect">
            <a:avLst/>
          </a:prstGeom>
          <a:noFill/>
        </p:spPr>
        <p:txBody>
          <a:bodyPr wrap="square" rtlCol="0">
            <a:spAutoFit/>
          </a:bodyPr>
          <a:lstStyle/>
          <a:p>
            <a:r>
              <a:rPr lang="tr-TR" sz="2000" dirty="0" smtClean="0"/>
              <a:t>Türkiye’nin yapısal sorunları göz önüne alındığında sanayici verilecek teşvikler ile Türkiye’nin farklı bölgelerinde üretime özendirilmeli, katma değeri yüksek ürünler, Ege, Karadeniz ve Akdeniz bölgelerinde üretilene kadar, tedarik zinciri en kısa yoldan ürünlerini ihraç edebileceği Limanlara yönlendirilmeli, mevcut Limanlar tevsii edilmelidir. </a:t>
            </a:r>
          </a:p>
          <a:p>
            <a:endParaRPr lang="tr-TR" sz="2000" dirty="0" smtClean="0"/>
          </a:p>
          <a:p>
            <a:r>
              <a:rPr lang="tr-TR" sz="2000" b="1" dirty="0" smtClean="0">
                <a:solidFill>
                  <a:srgbClr val="FF0000"/>
                </a:solidFill>
              </a:rPr>
              <a:t>Bu doğrultuda demiryolu ve karayolu bağlantıları sağlanmalıdır.  </a:t>
            </a:r>
          </a:p>
          <a:p>
            <a:r>
              <a:rPr lang="tr-TR" sz="2000" dirty="0" smtClean="0"/>
              <a:t> </a:t>
            </a:r>
          </a:p>
          <a:p>
            <a:r>
              <a:rPr lang="tr-TR" sz="2000" dirty="0" smtClean="0"/>
              <a:t>Raporda 19 farklı Liman bölgesi için çalışma yapıldığı belirtilmiştir. Rakamlar konsolide edildiğinde </a:t>
            </a:r>
            <a:r>
              <a:rPr lang="tr-TR" sz="2000" dirty="0" err="1" smtClean="0"/>
              <a:t>elleçlendiği</a:t>
            </a:r>
            <a:r>
              <a:rPr lang="tr-TR" sz="2000" dirty="0" smtClean="0"/>
              <a:t> ifade edilen tonajın 361 milyon olduğu görülmektedir. </a:t>
            </a:r>
          </a:p>
          <a:p>
            <a:endParaRPr lang="tr-TR" sz="2000" dirty="0" smtClean="0"/>
          </a:p>
          <a:p>
            <a:r>
              <a:rPr lang="tr-TR" sz="2000" dirty="0" smtClean="0"/>
              <a:t>2013 yılında </a:t>
            </a:r>
            <a:r>
              <a:rPr lang="tr-TR" sz="2000" dirty="0" err="1" smtClean="0"/>
              <a:t>elleçlenen</a:t>
            </a:r>
            <a:r>
              <a:rPr lang="tr-TR" sz="2000" dirty="0" smtClean="0"/>
              <a:t> 384 milyon tona ulaşmak için bu rakama 23 milyon daha ilave etmek ihtiyacı doğmaktadır.</a:t>
            </a:r>
          </a:p>
          <a:p>
            <a:endParaRPr lang="tr-TR" sz="20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4" name="3 Metin kutusu"/>
          <p:cNvSpPr txBox="1"/>
          <p:nvPr/>
        </p:nvSpPr>
        <p:spPr>
          <a:xfrm>
            <a:off x="251520" y="1484784"/>
            <a:ext cx="8640960" cy="4370427"/>
          </a:xfrm>
          <a:prstGeom prst="rect">
            <a:avLst/>
          </a:prstGeom>
          <a:noFill/>
        </p:spPr>
        <p:txBody>
          <a:bodyPr wrap="square" rtlCol="0">
            <a:spAutoFit/>
          </a:bodyPr>
          <a:lstStyle/>
          <a:p>
            <a:r>
              <a:rPr lang="tr-TR" sz="2000" dirty="0" smtClean="0"/>
              <a:t>Limanlarımızın kapasitesinin 775 milyon ton, kapasite kullanım oranının ise %47 olduğu ifade edilmiştir. Eksik olan tonaj da katıldığında bu kapasite 800 milyon olacaktır. </a:t>
            </a:r>
          </a:p>
          <a:p>
            <a:endParaRPr lang="tr-TR" sz="2000" dirty="0" smtClean="0"/>
          </a:p>
          <a:p>
            <a:r>
              <a:rPr lang="tr-TR" sz="2000" b="1" dirty="0" smtClean="0">
                <a:solidFill>
                  <a:srgbClr val="FF0000"/>
                </a:solidFill>
              </a:rPr>
              <a:t>Bu itibarla Türk Limanları’nın yarısından fazlasının boş olduğu anlamı çıkmaktadır. Bu durum yeniden değerlendirilmelidir</a:t>
            </a:r>
            <a:r>
              <a:rPr lang="tr-TR" sz="2000" dirty="0" smtClean="0">
                <a:solidFill>
                  <a:srgbClr val="FF0000"/>
                </a:solidFill>
              </a:rPr>
              <a:t>.</a:t>
            </a:r>
          </a:p>
          <a:p>
            <a:r>
              <a:rPr lang="tr-TR" sz="2000" dirty="0" smtClean="0"/>
              <a:t> </a:t>
            </a:r>
          </a:p>
          <a:p>
            <a:r>
              <a:rPr lang="tr-TR" sz="2000" dirty="0" smtClean="0"/>
              <a:t>Bununla birlikte, 114 Milyon ton kapasitesi olduğu ifade edilen Kocaeli Limanı için MARKA (Doğu Marmara Kalkınma Ajansı) ve Kocaeli Valiliğince 2012 yılında hazırlanan raporda Kocaeli Limanı kapasitesinin 80 milyon olduğu bildirilmiştir. </a:t>
            </a:r>
          </a:p>
          <a:p>
            <a:endParaRPr lang="tr-TR" sz="2000" dirty="0" smtClean="0"/>
          </a:p>
          <a:p>
            <a:r>
              <a:rPr lang="tr-TR" sz="2000" b="1" dirty="0" smtClean="0">
                <a:solidFill>
                  <a:srgbClr val="FF0000"/>
                </a:solidFill>
              </a:rPr>
              <a:t>Bu durum, limanların kapasitesinin yaklaşık %50’sinin kullanıyor gibi gösterilmesine yol açmaktadır.</a:t>
            </a:r>
          </a:p>
          <a:p>
            <a:endParaRPr lang="tr-TR" sz="20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4" name="3 Metin kutusu"/>
          <p:cNvSpPr txBox="1"/>
          <p:nvPr/>
        </p:nvSpPr>
        <p:spPr>
          <a:xfrm>
            <a:off x="323528" y="1196752"/>
            <a:ext cx="8424936" cy="4801314"/>
          </a:xfrm>
          <a:prstGeom prst="rect">
            <a:avLst/>
          </a:prstGeom>
          <a:noFill/>
        </p:spPr>
        <p:txBody>
          <a:bodyPr wrap="square" rtlCol="0">
            <a:spAutoFit/>
          </a:bodyPr>
          <a:lstStyle/>
          <a:p>
            <a:r>
              <a:rPr lang="tr-TR" b="1" u="sng" dirty="0" smtClean="0"/>
              <a:t>Rekabet edebilirlik ve sürdürülebilirlik</a:t>
            </a:r>
            <a:endParaRPr lang="tr-TR" dirty="0" smtClean="0"/>
          </a:p>
          <a:p>
            <a:r>
              <a:rPr lang="tr-TR" dirty="0" smtClean="0"/>
              <a:t>Rekabet edebilirlik ve sürdürülebilirlik konusunda;</a:t>
            </a:r>
            <a:r>
              <a:rPr lang="tr-TR" b="1" dirty="0" smtClean="0"/>
              <a:t> </a:t>
            </a:r>
            <a:r>
              <a:rPr lang="tr-TR" dirty="0" smtClean="0"/>
              <a:t>Pire Limanı ve Pire Limanı’nın </a:t>
            </a:r>
            <a:r>
              <a:rPr lang="tr-TR" dirty="0" err="1" smtClean="0"/>
              <a:t>Çandarlı</a:t>
            </a:r>
            <a:r>
              <a:rPr lang="tr-TR" dirty="0" smtClean="0"/>
              <a:t> Limanı ile ilgili olarak kurulan ilişki için yapılan değerlendirmeler yeniden gözden geçirilmelidir. Rapordan; Pire Limanı ile rekabet yapılamadığı, rekabetin ancak inşa halindeki </a:t>
            </a:r>
            <a:r>
              <a:rPr lang="tr-TR" dirty="0" err="1" smtClean="0"/>
              <a:t>Çandarlı</a:t>
            </a:r>
            <a:r>
              <a:rPr lang="tr-TR" dirty="0" smtClean="0"/>
              <a:t> limanı ile mümkün olabileceği anlamı çıkmaktadır. Gerçekte, Pire Limanı ile Ambarlı Limanı rekabet etmektedir. Pire Limanı’nın yükleri 2003 yılından itibaren Ambarlı Limanı’na kaymış ve </a:t>
            </a:r>
            <a:r>
              <a:rPr lang="tr-TR" dirty="0" err="1" smtClean="0"/>
              <a:t>Ambarlı’dan</a:t>
            </a:r>
            <a:r>
              <a:rPr lang="tr-TR" dirty="0" smtClean="0"/>
              <a:t> Karadeniz ülkelerine yapılan transit taşımacılık devamlı artış görülmüştür.</a:t>
            </a:r>
            <a:r>
              <a:rPr lang="tr-TR" b="1" dirty="0" smtClean="0"/>
              <a:t> </a:t>
            </a:r>
            <a:endParaRPr lang="tr-TR" dirty="0" smtClean="0"/>
          </a:p>
          <a:p>
            <a:r>
              <a:rPr lang="tr-TR" b="1" dirty="0" smtClean="0"/>
              <a:t> </a:t>
            </a:r>
            <a:endParaRPr lang="tr-TR" dirty="0" smtClean="0"/>
          </a:p>
          <a:p>
            <a:r>
              <a:rPr lang="tr-TR" dirty="0" smtClean="0"/>
              <a:t>Önümüzdeki sene hizmete girecek Asya </a:t>
            </a:r>
            <a:r>
              <a:rPr lang="tr-TR" dirty="0" err="1" smtClean="0"/>
              <a:t>Port’unda</a:t>
            </a:r>
            <a:r>
              <a:rPr lang="tr-TR" dirty="0" smtClean="0"/>
              <a:t> temel olarak Transit </a:t>
            </a:r>
            <a:r>
              <a:rPr lang="tr-TR" dirty="0" err="1" smtClean="0"/>
              <a:t>konteynerlere</a:t>
            </a:r>
            <a:r>
              <a:rPr lang="tr-TR" dirty="0" smtClean="0"/>
              <a:t> talip olduğu göz önüne alındığında esas rekabetin Pire ile Ambarlı / Asya </a:t>
            </a:r>
            <a:r>
              <a:rPr lang="tr-TR" dirty="0" err="1" smtClean="0"/>
              <a:t>Port</a:t>
            </a:r>
            <a:r>
              <a:rPr lang="tr-TR" dirty="0" smtClean="0"/>
              <a:t> arasında olacağı görülmektedir. Bu ülkemiz için önemli bir başarıdır. </a:t>
            </a:r>
          </a:p>
          <a:p>
            <a:endParaRPr lang="tr-TR" dirty="0" smtClean="0"/>
          </a:p>
          <a:p>
            <a:r>
              <a:rPr lang="tr-TR" dirty="0" smtClean="0"/>
              <a:t>Ayrıca, Yunanistan’da seçimi kazanan hükümetin Pire Limanı’nın özelleştirilmesini iptal ettiği düşünülürse, </a:t>
            </a:r>
            <a:r>
              <a:rPr lang="tr-TR" b="1" dirty="0" smtClean="0"/>
              <a:t>önümüzdeki dönem Pire Limanı’nın rekabet edebilmek için yük çekme ihtimali daha da zayıf gözükmektedir. </a:t>
            </a:r>
          </a:p>
          <a:p>
            <a:endParaRPr lang="tr-TR"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4" name="3 Metin kutusu"/>
          <p:cNvSpPr txBox="1"/>
          <p:nvPr/>
        </p:nvSpPr>
        <p:spPr>
          <a:xfrm>
            <a:off x="323528" y="1412776"/>
            <a:ext cx="8496944" cy="3754874"/>
          </a:xfrm>
          <a:prstGeom prst="rect">
            <a:avLst/>
          </a:prstGeom>
          <a:noFill/>
        </p:spPr>
        <p:txBody>
          <a:bodyPr wrap="square" rtlCol="0">
            <a:spAutoFit/>
          </a:bodyPr>
          <a:lstStyle/>
          <a:p>
            <a:r>
              <a:rPr lang="tr-TR" sz="2000" dirty="0" smtClean="0"/>
              <a:t>YİD Modeli ile yapılmak istenen </a:t>
            </a:r>
            <a:r>
              <a:rPr lang="tr-TR" sz="2000" dirty="0" err="1" smtClean="0"/>
              <a:t>Çandarlı</a:t>
            </a:r>
            <a:r>
              <a:rPr lang="tr-TR" sz="2000" dirty="0" smtClean="0"/>
              <a:t> Limanı 12 milyon TEU, yaklaşık 120 milyon ton kapasitelidir, ilk aşaması bile 45 milyon ton kapasiteli olacak liman bölgesinde Türkiye’deki yüklerin %15 ‘i </a:t>
            </a:r>
            <a:r>
              <a:rPr lang="tr-TR" sz="2000" dirty="0" err="1" smtClean="0"/>
              <a:t>elleçlenmektedir</a:t>
            </a:r>
            <a:r>
              <a:rPr lang="tr-TR" sz="2000" dirty="0" smtClean="0"/>
              <a:t>. Bu da yaklaşık 57 milyon tondur.</a:t>
            </a:r>
          </a:p>
          <a:p>
            <a:r>
              <a:rPr lang="tr-TR" sz="2000" dirty="0" smtClean="0"/>
              <a:t> </a:t>
            </a:r>
          </a:p>
          <a:p>
            <a:r>
              <a:rPr lang="tr-TR" sz="2000" dirty="0" smtClean="0"/>
              <a:t>Mevcut durumda Türkiye’nin en büyük 3. Limanı olan </a:t>
            </a:r>
            <a:r>
              <a:rPr lang="tr-TR" sz="2000" dirty="0" err="1" smtClean="0"/>
              <a:t>Alsancak</a:t>
            </a:r>
            <a:r>
              <a:rPr lang="tr-TR" sz="2000" dirty="0" smtClean="0"/>
              <a:t> Limanı büyütülerek özelleştirilmek istenmektedir. </a:t>
            </a:r>
          </a:p>
          <a:p>
            <a:r>
              <a:rPr lang="tr-TR" sz="2000" dirty="0" smtClean="0"/>
              <a:t> </a:t>
            </a:r>
          </a:p>
          <a:p>
            <a:r>
              <a:rPr lang="tr-TR" sz="2000" dirty="0" smtClean="0"/>
              <a:t>Bölgede Dünya’nın önde gelen </a:t>
            </a:r>
            <a:r>
              <a:rPr lang="tr-TR" sz="2000" dirty="0" err="1" smtClean="0"/>
              <a:t>konteyner</a:t>
            </a:r>
            <a:r>
              <a:rPr lang="tr-TR" sz="2000" dirty="0" smtClean="0"/>
              <a:t> Limanı işletmecilerinden TCB ve </a:t>
            </a:r>
            <a:r>
              <a:rPr lang="tr-TR" sz="2000" dirty="0" err="1" smtClean="0"/>
              <a:t>Nemport</a:t>
            </a:r>
            <a:r>
              <a:rPr lang="tr-TR" sz="2000" dirty="0" smtClean="0"/>
              <a:t> Limanları faaliyet göstermekte, Dünya devi APM (</a:t>
            </a:r>
            <a:r>
              <a:rPr lang="tr-TR" sz="2000" dirty="0" err="1" smtClean="0"/>
              <a:t>Maersk</a:t>
            </a:r>
            <a:r>
              <a:rPr lang="tr-TR" sz="2000" dirty="0" smtClean="0"/>
              <a:t>) </a:t>
            </a:r>
            <a:r>
              <a:rPr lang="tr-TR" sz="2000" dirty="0" err="1" smtClean="0"/>
              <a:t>Petkim</a:t>
            </a:r>
            <a:r>
              <a:rPr lang="tr-TR" sz="2000" dirty="0" smtClean="0"/>
              <a:t> ile birlikte 15 milyon ton kapasiteli bir liman </a:t>
            </a:r>
            <a:r>
              <a:rPr lang="tr-TR" sz="2000" dirty="0" err="1" smtClean="0"/>
              <a:t>inşaa</a:t>
            </a:r>
            <a:r>
              <a:rPr lang="tr-TR" sz="2000" dirty="0" smtClean="0"/>
              <a:t> etmektedir.</a:t>
            </a:r>
          </a:p>
          <a:p>
            <a:endParaRPr lang="tr-TR" sz="20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4" name="3 Metin kutusu"/>
          <p:cNvSpPr txBox="1"/>
          <p:nvPr/>
        </p:nvSpPr>
        <p:spPr>
          <a:xfrm>
            <a:off x="323528" y="1196752"/>
            <a:ext cx="8640960" cy="4401205"/>
          </a:xfrm>
          <a:prstGeom prst="rect">
            <a:avLst/>
          </a:prstGeom>
          <a:noFill/>
        </p:spPr>
        <p:txBody>
          <a:bodyPr wrap="square" rtlCol="0">
            <a:spAutoFit/>
          </a:bodyPr>
          <a:lstStyle/>
          <a:p>
            <a:r>
              <a:rPr lang="tr-TR" sz="2000" dirty="0" smtClean="0"/>
              <a:t>2 milyar doların üzerinde kaynak ayrılması gereken </a:t>
            </a:r>
            <a:r>
              <a:rPr lang="tr-TR" sz="2000" dirty="0" err="1" smtClean="0"/>
              <a:t>Çandarlı</a:t>
            </a:r>
            <a:r>
              <a:rPr lang="tr-TR" sz="2000" dirty="0" smtClean="0"/>
              <a:t> Liman’ın ise, hinterlandında sanayi tesisi sınırlıdır; yüklerin taşınması lojistik maliyetleri arttıracak, rekabet kabiliyetini azaltacaktır. </a:t>
            </a:r>
          </a:p>
          <a:p>
            <a:endParaRPr lang="tr-TR" sz="2000" dirty="0" smtClean="0"/>
          </a:p>
          <a:p>
            <a:r>
              <a:rPr lang="tr-TR" sz="2000" dirty="0" smtClean="0"/>
              <a:t>Aynı şekilde YİD Modeli ile yapılmak istenen </a:t>
            </a:r>
            <a:r>
              <a:rPr lang="tr-TR" sz="2000" dirty="0" err="1" smtClean="0"/>
              <a:t>Filyos</a:t>
            </a:r>
            <a:r>
              <a:rPr lang="tr-TR" sz="2000" dirty="0" smtClean="0"/>
              <a:t> Limanı 25 milyon ton kapasiteye sahip olacaktır. 2013 yılında Karadeniz ‘de </a:t>
            </a:r>
            <a:r>
              <a:rPr lang="tr-TR" sz="2000" dirty="0" err="1" smtClean="0"/>
              <a:t>elleçlenen</a:t>
            </a:r>
            <a:r>
              <a:rPr lang="tr-TR" sz="2000" dirty="0" smtClean="0"/>
              <a:t> yükler 36 Milyon ton olup kapasitenin 95 milyon ton olduğu ifade edilmiştir. </a:t>
            </a:r>
          </a:p>
          <a:p>
            <a:r>
              <a:rPr lang="tr-TR" sz="2000" dirty="0" smtClean="0"/>
              <a:t> </a:t>
            </a:r>
          </a:p>
          <a:p>
            <a:r>
              <a:rPr lang="tr-TR" sz="2000" dirty="0" smtClean="0"/>
              <a:t>Karadeniz mevcut hali ile Türkiye’deki toplam yüklerin %9 ‘unu </a:t>
            </a:r>
            <a:r>
              <a:rPr lang="tr-TR" sz="2000" dirty="0" err="1" smtClean="0"/>
              <a:t>elleçlemektedir</a:t>
            </a:r>
            <a:r>
              <a:rPr lang="tr-TR" sz="2000" dirty="0" smtClean="0"/>
              <a:t>. Bu tonajın sadece Karadeniz kaynaklı yüklerle 3 katına ulaştırılması mümkün değildir. Bu bölgede daha fazla yük </a:t>
            </a:r>
            <a:r>
              <a:rPr lang="tr-TR" sz="2000" dirty="0" err="1" smtClean="0"/>
              <a:t>elleçleyebilmek</a:t>
            </a:r>
            <a:r>
              <a:rPr lang="tr-TR" sz="2000" dirty="0" smtClean="0"/>
              <a:t> için </a:t>
            </a:r>
            <a:r>
              <a:rPr lang="tr-TR" sz="2000" dirty="0" err="1" smtClean="0"/>
              <a:t>Boğazlar’dan</a:t>
            </a:r>
            <a:r>
              <a:rPr lang="tr-TR" sz="2000" dirty="0" smtClean="0"/>
              <a:t> senede geçmekte olan 50.000 adet geminin 2-3 katı gerekecektir ki bu da arzu edilmeyecek bir sonuçtur.</a:t>
            </a:r>
          </a:p>
          <a:p>
            <a:endParaRPr lang="tr-TR" sz="20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4" name="3 Metin kutusu"/>
          <p:cNvSpPr txBox="1"/>
          <p:nvPr/>
        </p:nvSpPr>
        <p:spPr>
          <a:xfrm>
            <a:off x="251520" y="1124744"/>
            <a:ext cx="8568952" cy="5324535"/>
          </a:xfrm>
          <a:prstGeom prst="rect">
            <a:avLst/>
          </a:prstGeom>
          <a:noFill/>
        </p:spPr>
        <p:txBody>
          <a:bodyPr wrap="square" rtlCol="0">
            <a:spAutoFit/>
          </a:bodyPr>
          <a:lstStyle/>
          <a:p>
            <a:r>
              <a:rPr lang="tr-TR" sz="2000" dirty="0" smtClean="0"/>
              <a:t>2 Milyar doların üzerinde kaynak ayrılması gereken </a:t>
            </a:r>
            <a:r>
              <a:rPr lang="tr-TR" sz="2000" dirty="0" err="1" smtClean="0"/>
              <a:t>Çandarlı</a:t>
            </a:r>
            <a:r>
              <a:rPr lang="tr-TR" sz="2000" dirty="0" smtClean="0"/>
              <a:t> Liman’ın hinterlandında sanayi tesisi sınırlıdır; yüklerin taşınması lojistik maliyetlerini arttıracak ve rekabet kabiliyetini azaltacaktır.</a:t>
            </a:r>
          </a:p>
          <a:p>
            <a:r>
              <a:rPr lang="tr-TR" sz="2000" dirty="0" smtClean="0"/>
              <a:t> </a:t>
            </a:r>
          </a:p>
          <a:p>
            <a:r>
              <a:rPr lang="tr-TR" sz="2000" dirty="0" smtClean="0"/>
              <a:t>Bu </a:t>
            </a:r>
            <a:r>
              <a:rPr lang="tr-TR" sz="2000" dirty="0" err="1" smtClean="0"/>
              <a:t>Limanlar’ın</a:t>
            </a:r>
            <a:r>
              <a:rPr lang="tr-TR" sz="2000" dirty="0" smtClean="0"/>
              <a:t> </a:t>
            </a:r>
            <a:r>
              <a:rPr lang="tr-TR" sz="2000" dirty="0" err="1" smtClean="0"/>
              <a:t>yanısıra</a:t>
            </a:r>
            <a:r>
              <a:rPr lang="tr-TR" sz="2000" dirty="0" smtClean="0"/>
              <a:t> yeni yapılması planlanan Mersin Limanı ile ilgili olarak da, bölgede bulunan kapasite göz önüne alındığında; halihazırda</a:t>
            </a:r>
            <a:r>
              <a:rPr lang="tr-TR" sz="2000" b="1" dirty="0" smtClean="0"/>
              <a:t> </a:t>
            </a:r>
            <a:r>
              <a:rPr lang="tr-TR" sz="2000" dirty="0" smtClean="0"/>
              <a:t>mevcut kapasitenin %40’ı kullanılmaktadır. Yeni Liman kapasitesinin 10.000.000 TEU olacağı belirtilmektedir. Bu durumda 14.150.000 TEU kapasite meydana gelecektir. </a:t>
            </a:r>
          </a:p>
          <a:p>
            <a:endParaRPr lang="tr-TR" sz="2000" dirty="0" smtClean="0"/>
          </a:p>
          <a:p>
            <a:r>
              <a:rPr lang="tr-TR" sz="2000" dirty="0" smtClean="0"/>
              <a:t>Yapılan çalışmalarda 2023 yılında Akdeniz Bölgesinde </a:t>
            </a:r>
            <a:r>
              <a:rPr lang="tr-TR" sz="2000" dirty="0" err="1" smtClean="0"/>
              <a:t>elleçlenecek</a:t>
            </a:r>
            <a:r>
              <a:rPr lang="tr-TR" sz="2000" dirty="0" smtClean="0"/>
              <a:t> </a:t>
            </a:r>
            <a:r>
              <a:rPr lang="tr-TR" sz="2000" dirty="0" err="1" smtClean="0"/>
              <a:t>konteyner</a:t>
            </a:r>
            <a:r>
              <a:rPr lang="tr-TR" sz="2000" dirty="0" smtClean="0"/>
              <a:t> adedi (Antalya Limanı da dahil olmak üzere) ortalama 2.932.700 </a:t>
            </a:r>
            <a:r>
              <a:rPr lang="tr-TR" sz="2000" dirty="0" err="1" smtClean="0"/>
              <a:t>TEU’dur</a:t>
            </a:r>
            <a:r>
              <a:rPr lang="tr-TR" sz="2000" dirty="0" smtClean="0"/>
              <a:t>. Dolayısıyla şu andaki mevcut kapasite dahi 2023 rakamlarının üstündedir. </a:t>
            </a:r>
            <a:r>
              <a:rPr lang="tr-TR" sz="2000" b="1" dirty="0" smtClean="0"/>
              <a:t>Bu durumda ilave olarak 10.000.000 </a:t>
            </a:r>
            <a:r>
              <a:rPr lang="tr-TR" sz="2000" b="1" dirty="0" err="1" smtClean="0"/>
              <a:t>TEU’luk</a:t>
            </a:r>
            <a:r>
              <a:rPr lang="tr-TR" sz="2000" b="1" dirty="0" smtClean="0"/>
              <a:t> bir kapasite daha ilave etmenin gerekçesi anlaşılamamış olup, Hem devlet eliyle yapılan yatırımlar, hem de özel sektör tarafından yapılan yatırımların geri dönüşü olmayacak, boşa yatırım yapılmış olmasından endişe edilmektedir.</a:t>
            </a:r>
          </a:p>
          <a:p>
            <a:endParaRPr lang="tr-TR" sz="20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254" b="20300"/>
          <a:stretch/>
        </p:blipFill>
        <p:spPr bwMode="auto">
          <a:xfrm>
            <a:off x="6737568" y="93110"/>
            <a:ext cx="2160000" cy="752475"/>
          </a:xfrm>
          <a:prstGeom prst="rect">
            <a:avLst/>
          </a:prstGeom>
          <a:noFill/>
          <a:ln w="9525">
            <a:solidFill>
              <a:schemeClr val="bg1">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2 Título"/>
          <p:cNvSpPr txBox="1">
            <a:spLocks/>
          </p:cNvSpPr>
          <p:nvPr/>
        </p:nvSpPr>
        <p:spPr>
          <a:xfrm>
            <a:off x="11587" y="2198"/>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smtClean="0">
                <a:solidFill>
                  <a:srgbClr val="003399"/>
                </a:solidFill>
                <a:latin typeface="Arial" panose="020B0604020202020204" pitchFamily="34" charset="0"/>
                <a:cs typeface="Arial" panose="020B0604020202020204" pitchFamily="34" charset="0"/>
              </a:rPr>
              <a:t>TÜRKLİM Görüşleri</a:t>
            </a:r>
            <a:endParaRPr lang="tr-TR" sz="2400" dirty="0">
              <a:solidFill>
                <a:srgbClr val="003399"/>
              </a:solidFill>
              <a:latin typeface="Arial" panose="020B0604020202020204" pitchFamily="34" charset="0"/>
              <a:cs typeface="Arial" panose="020B0604020202020204" pitchFamily="34" charset="0"/>
            </a:endParaRPr>
          </a:p>
        </p:txBody>
      </p:sp>
      <p:sp>
        <p:nvSpPr>
          <p:cNvPr id="4" name="3 Metin kutusu"/>
          <p:cNvSpPr txBox="1"/>
          <p:nvPr/>
        </p:nvSpPr>
        <p:spPr>
          <a:xfrm>
            <a:off x="251520" y="1268760"/>
            <a:ext cx="8712968" cy="4401205"/>
          </a:xfrm>
          <a:prstGeom prst="rect">
            <a:avLst/>
          </a:prstGeom>
          <a:noFill/>
        </p:spPr>
        <p:txBody>
          <a:bodyPr wrap="square" rtlCol="0">
            <a:spAutoFit/>
          </a:bodyPr>
          <a:lstStyle/>
          <a:p>
            <a:r>
              <a:rPr lang="tr-TR" sz="2000" b="1" u="sng" dirty="0" smtClean="0"/>
              <a:t>Temel politikalar ve stratejiler</a:t>
            </a:r>
            <a:endParaRPr lang="tr-TR" sz="2000" dirty="0" smtClean="0"/>
          </a:p>
          <a:p>
            <a:r>
              <a:rPr lang="tr-TR" sz="2000" dirty="0" smtClean="0"/>
              <a:t> </a:t>
            </a:r>
          </a:p>
          <a:p>
            <a:r>
              <a:rPr lang="tr-TR" sz="2000" dirty="0" smtClean="0"/>
              <a:t>Temel politikalar ve stratejiler</a:t>
            </a:r>
            <a:r>
              <a:rPr lang="tr-TR" sz="2000" b="1" dirty="0" smtClean="0"/>
              <a:t> </a:t>
            </a:r>
            <a:r>
              <a:rPr lang="tr-TR" sz="2000" dirty="0" smtClean="0"/>
              <a:t>konusunda; </a:t>
            </a:r>
            <a:r>
              <a:rPr lang="tr-TR" sz="2000" dirty="0" err="1" smtClean="0"/>
              <a:t>Master</a:t>
            </a:r>
            <a:r>
              <a:rPr lang="tr-TR" sz="2000" dirty="0" smtClean="0"/>
              <a:t> Planda </a:t>
            </a:r>
            <a:r>
              <a:rPr lang="tr-TR" sz="2000" dirty="0" err="1" smtClean="0"/>
              <a:t>Limanlar’ın</a:t>
            </a:r>
            <a:r>
              <a:rPr lang="tr-TR" sz="2000" dirty="0" smtClean="0"/>
              <a:t> Birleştirilmesi önerisinin detaylandırılması gerektiğini düşünüyoruz.</a:t>
            </a:r>
          </a:p>
          <a:p>
            <a:endParaRPr lang="tr-TR" sz="2000" dirty="0" smtClean="0"/>
          </a:p>
          <a:p>
            <a:r>
              <a:rPr lang="tr-TR" sz="2000" dirty="0" smtClean="0"/>
              <a:t>Hukuken işletme hakkı alınmış, bir bölümü özel mülkiyete konu olan </a:t>
            </a:r>
            <a:r>
              <a:rPr lang="tr-TR" sz="2000" dirty="0" err="1" smtClean="0"/>
              <a:t>Limanlar’ın</a:t>
            </a:r>
            <a:r>
              <a:rPr lang="tr-TR" sz="2000" dirty="0" smtClean="0"/>
              <a:t> nasıl birleştirileceği, mevcut durumun nasıl değiştirileceği, birleşme için ekonomik olarak bu şirketlerin nasıl ikna edileceklerinin ortaya konulması gerekmektedir.</a:t>
            </a:r>
            <a:r>
              <a:rPr lang="tr-TR" sz="2000" b="1" dirty="0" smtClean="0"/>
              <a:t> </a:t>
            </a:r>
            <a:endParaRPr lang="tr-TR" sz="2000" dirty="0" smtClean="0"/>
          </a:p>
          <a:p>
            <a:r>
              <a:rPr lang="tr-TR" sz="2000" dirty="0" smtClean="0"/>
              <a:t> </a:t>
            </a:r>
          </a:p>
          <a:p>
            <a:r>
              <a:rPr lang="tr-TR" sz="2000" b="1" dirty="0" smtClean="0"/>
              <a:t>Yukarıda da belirttiğimiz üzere Plan çalışmasının yük taşıma verileri temin edilemeden yapıldığı ve tahminlere dayandığı görülmektedir. Çalışmanın daha uzun bir zamana yayılarak ve her detaylı veriler sağlanarak tekrar yapılması gerektiğini düşünüyoruz. </a:t>
            </a:r>
            <a:endParaRPr lang="tr-TR" sz="2000" dirty="0" smtClean="0"/>
          </a:p>
          <a:p>
            <a:endParaRPr lang="tr-TR" sz="2000" dirty="0"/>
          </a:p>
        </p:txBody>
      </p:sp>
    </p:spTree>
    <p:extLst>
      <p:ext uri="{BB962C8B-B14F-4D97-AF65-F5344CB8AC3E}">
        <p14:creationId xmlns="" xmlns:p14="http://schemas.microsoft.com/office/powerpoint/2010/main" val="2609412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781200"/>
            <a:ext cx="8229600" cy="4205064"/>
          </a:xfrm>
        </p:spPr>
        <p:txBody>
          <a:bodyPr>
            <a:normAutofit/>
          </a:bodyPr>
          <a:lstStyle/>
          <a:p>
            <a:pPr>
              <a:lnSpc>
                <a:spcPct val="150000"/>
              </a:lnSpc>
              <a:spcBef>
                <a:spcPts val="0"/>
              </a:spcBef>
              <a:buFont typeface="Wingdings" panose="05000000000000000000" pitchFamily="2" charset="2"/>
              <a:buChar char="Ø"/>
            </a:pPr>
            <a:r>
              <a:rPr lang="tr-TR" sz="2000" b="1" smtClean="0">
                <a:latin typeface="Arial" panose="020B0604020202020204" pitchFamily="34" charset="0"/>
                <a:cs typeface="Arial" panose="020B0604020202020204" pitchFamily="34" charset="0"/>
              </a:rPr>
              <a:t>Mevcut </a:t>
            </a:r>
            <a:r>
              <a:rPr lang="tr-TR" sz="2000" b="1" dirty="0" smtClean="0">
                <a:latin typeface="Arial" panose="020B0604020202020204" pitchFamily="34" charset="0"/>
                <a:cs typeface="Arial" panose="020B0604020202020204" pitchFamily="34" charset="0"/>
              </a:rPr>
              <a:t>Durumun Tespiti (Veri Temini-Limanlarda Kapasite Analizi-Yol Bağlantıları)</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İllerin İthalat ve İhracat Verileri ve Projeksiyonlar</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İller-Limanlar Arası Yük Hareketleri ve Projeksiyonlar</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Liman Hinterlantları</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İller-Limanlar Arası Yük Taşıma Koridorları</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Yük Taşımalarına Yönelik Makro Öneriler</a:t>
            </a:r>
          </a:p>
          <a:p>
            <a:pPr>
              <a:lnSpc>
                <a:spcPct val="150000"/>
              </a:lnSpc>
              <a:spcBef>
                <a:spcPts val="0"/>
              </a:spcBef>
              <a:buFont typeface="Wingdings" panose="05000000000000000000" pitchFamily="2" charset="2"/>
              <a:buChar char="Ø"/>
            </a:pPr>
            <a:r>
              <a:rPr lang="tr-TR" sz="2000" b="1" dirty="0" smtClean="0">
                <a:latin typeface="Arial" panose="020B0604020202020204" pitchFamily="34" charset="0"/>
                <a:cs typeface="Arial" panose="020B0604020202020204" pitchFamily="34" charset="0"/>
              </a:rPr>
              <a:t>Liman Bölgeleri Bazında Bağlantı Yolu Önerileri (19 Bölge)</a:t>
            </a:r>
            <a:endParaRPr lang="tr-TR" sz="2000" b="1" dirty="0">
              <a:latin typeface="Arial" panose="020B0604020202020204" pitchFamily="34" charset="0"/>
              <a:cs typeface="Arial" panose="020B0604020202020204" pitchFamily="34" charset="0"/>
            </a:endParaRPr>
          </a:p>
        </p:txBody>
      </p:sp>
      <p:sp>
        <p:nvSpPr>
          <p:cNvPr id="5" name="2 Título"/>
          <p:cNvSpPr txBox="1">
            <a:spLocks/>
          </p:cNvSpPr>
          <p:nvPr/>
        </p:nvSpPr>
        <p:spPr>
          <a:xfrm>
            <a:off x="11587" y="0"/>
            <a:ext cx="9132413" cy="940430"/>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400" dirty="0" smtClean="0">
                <a:solidFill>
                  <a:srgbClr val="003399"/>
                </a:solidFill>
                <a:latin typeface="Arial" panose="020B0604020202020204" pitchFamily="34" charset="0"/>
                <a:cs typeface="Arial" panose="020B0604020202020204" pitchFamily="34" charset="0"/>
              </a:rPr>
              <a:t>Sunum Kapsamı</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dirty="0"/>
          </a:p>
        </p:txBody>
      </p:sp>
      <p:pic>
        <p:nvPicPr>
          <p:cNvPr id="4" name="Resim 5"/>
          <p:cNvPicPr>
            <a:picLocks noChangeAspect="1"/>
          </p:cNvPicPr>
          <p:nvPr/>
        </p:nvPicPr>
        <p:blipFill rotWithShape="1">
          <a:blip r:embed="rId2" cstate="print">
            <a:extLst>
              <a:ext uri="{28A0092B-C50C-407E-A947-70E740481C1C}">
                <a14:useLocalDpi xmlns="" xmlns:a14="http://schemas.microsoft.com/office/drawing/2010/main" val="0"/>
              </a:ext>
            </a:extLst>
          </a:blip>
          <a:srcRect l="10161" t="14587" r="12712" b="18817"/>
          <a:stretch/>
        </p:blipFill>
        <p:spPr>
          <a:xfrm>
            <a:off x="-406399" y="0"/>
            <a:ext cx="9768114" cy="6858000"/>
          </a:xfrm>
          <a:prstGeom prst="rect">
            <a:avLst/>
          </a:prstGeom>
          <a:ln>
            <a:solidFill>
              <a:schemeClr val="tx1"/>
            </a:solidFill>
          </a:ln>
        </p:spPr>
      </p:pic>
    </p:spTree>
    <p:extLst>
      <p:ext uri="{BB962C8B-B14F-4D97-AF65-F5344CB8AC3E}">
        <p14:creationId xmlns="" xmlns:p14="http://schemas.microsoft.com/office/powerpoint/2010/main" val="593059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2 Título"/>
          <p:cNvSpPr>
            <a:spLocks noGrp="1"/>
          </p:cNvSpPr>
          <p:nvPr>
            <p:ph type="title"/>
          </p:nvPr>
        </p:nvSpPr>
        <p:spPr>
          <a:xfrm>
            <a:off x="11587" y="0"/>
            <a:ext cx="9132413" cy="940430"/>
          </a:xfrm>
        </p:spPr>
        <p:txBody>
          <a:bodyPr vert="horz" lIns="91440" tIns="45720" rIns="91440" bIns="45720" rtlCol="0" anchor="ctr" anchorCtr="0">
            <a:noAutofit/>
          </a:bodyPr>
          <a:lstStyle/>
          <a:p>
            <a:pPr algn="l"/>
            <a:r>
              <a:rPr lang="tr-TR" sz="2400" dirty="0" smtClean="0">
                <a:solidFill>
                  <a:srgbClr val="003399"/>
                </a:solidFill>
                <a:latin typeface="Arial" panose="020B0604020202020204" pitchFamily="34" charset="0"/>
                <a:cs typeface="Arial" panose="020B0604020202020204" pitchFamily="34" charset="0"/>
              </a:rPr>
              <a:t>Mevcut Durumun Tespiti</a:t>
            </a:r>
            <a:endParaRPr lang="tr-TR" sz="2400" dirty="0">
              <a:solidFill>
                <a:srgbClr val="003399"/>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9419" b="20480"/>
          <a:stretch/>
        </p:blipFill>
        <p:spPr bwMode="auto">
          <a:xfrm>
            <a:off x="179512" y="4941168"/>
            <a:ext cx="2880000" cy="9829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899" b="18978"/>
          <a:stretch/>
        </p:blipFill>
        <p:spPr bwMode="auto">
          <a:xfrm>
            <a:off x="755576" y="2630292"/>
            <a:ext cx="2880000" cy="1015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8806" b="19762"/>
          <a:stretch/>
        </p:blipFill>
        <p:spPr bwMode="auto">
          <a:xfrm>
            <a:off x="3635896" y="1010414"/>
            <a:ext cx="2880000" cy="10024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9518" b="20309"/>
          <a:stretch/>
        </p:blipFill>
        <p:spPr bwMode="auto">
          <a:xfrm>
            <a:off x="4860352" y="5110315"/>
            <a:ext cx="2880000" cy="9829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tangle 3"/>
          <p:cNvSpPr>
            <a:spLocks/>
          </p:cNvSpPr>
          <p:nvPr/>
        </p:nvSpPr>
        <p:spPr bwMode="auto">
          <a:xfrm>
            <a:off x="251520" y="908720"/>
            <a:ext cx="3581716" cy="1414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150000"/>
              </a:lnSpc>
              <a:spcBef>
                <a:spcPts val="0"/>
              </a:spcBef>
              <a:buFont typeface="Wingdings" pitchFamily="2" charset="2"/>
              <a:buChar char="Ø"/>
            </a:pPr>
            <a:r>
              <a:rPr lang="tr-TR" sz="1400" b="1" dirty="0" smtClean="0">
                <a:latin typeface="Arial" charset="0"/>
              </a:rPr>
              <a:t>191 </a:t>
            </a:r>
            <a:r>
              <a:rPr lang="tr-TR" sz="1400" b="1" dirty="0">
                <a:latin typeface="Arial" charset="0"/>
              </a:rPr>
              <a:t>adet liman </a:t>
            </a:r>
            <a:r>
              <a:rPr lang="tr-TR" sz="1400" b="1" dirty="0" smtClean="0">
                <a:latin typeface="Arial" charset="0"/>
              </a:rPr>
              <a:t>tesisi,</a:t>
            </a:r>
          </a:p>
          <a:p>
            <a:pPr>
              <a:lnSpc>
                <a:spcPct val="150000"/>
              </a:lnSpc>
              <a:spcBef>
                <a:spcPts val="0"/>
              </a:spcBef>
              <a:buFont typeface="Wingdings" pitchFamily="2" charset="2"/>
              <a:buChar char="Ø"/>
            </a:pPr>
            <a:r>
              <a:rPr lang="tr-TR" sz="1400" b="1" dirty="0" smtClean="0">
                <a:latin typeface="Arial" charset="0"/>
              </a:rPr>
              <a:t>384 </a:t>
            </a:r>
            <a:r>
              <a:rPr lang="tr-TR" sz="1400" b="1" dirty="0">
                <a:latin typeface="Arial" charset="0"/>
              </a:rPr>
              <a:t>adet balıkçı </a:t>
            </a:r>
            <a:r>
              <a:rPr lang="tr-TR" sz="1400" b="1" dirty="0" smtClean="0">
                <a:latin typeface="Arial" charset="0"/>
              </a:rPr>
              <a:t>barınağı,</a:t>
            </a:r>
          </a:p>
          <a:p>
            <a:pPr>
              <a:lnSpc>
                <a:spcPct val="150000"/>
              </a:lnSpc>
              <a:spcBef>
                <a:spcPts val="0"/>
              </a:spcBef>
              <a:buFont typeface="Wingdings" pitchFamily="2" charset="2"/>
              <a:buChar char="Ø"/>
            </a:pPr>
            <a:r>
              <a:rPr lang="tr-TR" sz="1400" b="1" dirty="0" smtClean="0">
                <a:latin typeface="Arial" charset="0"/>
              </a:rPr>
              <a:t>53 </a:t>
            </a:r>
            <a:r>
              <a:rPr lang="tr-TR" sz="1400" b="1" dirty="0">
                <a:latin typeface="Arial" charset="0"/>
              </a:rPr>
              <a:t>adet yat limanı/yat yanaşma </a:t>
            </a:r>
            <a:r>
              <a:rPr lang="tr-TR" sz="1400" b="1" dirty="0" smtClean="0">
                <a:latin typeface="Arial" charset="0"/>
              </a:rPr>
              <a:t>yeri,</a:t>
            </a:r>
          </a:p>
          <a:p>
            <a:pPr>
              <a:lnSpc>
                <a:spcPct val="150000"/>
              </a:lnSpc>
              <a:spcBef>
                <a:spcPts val="0"/>
              </a:spcBef>
              <a:buFont typeface="Wingdings" pitchFamily="2" charset="2"/>
              <a:buChar char="Ø"/>
            </a:pPr>
            <a:r>
              <a:rPr lang="tr-TR" sz="1400" b="1" dirty="0" smtClean="0">
                <a:latin typeface="Arial" charset="0"/>
              </a:rPr>
              <a:t>123 </a:t>
            </a:r>
            <a:r>
              <a:rPr lang="tr-TR" sz="1400" b="1" dirty="0">
                <a:latin typeface="Arial" charset="0"/>
              </a:rPr>
              <a:t>adet </a:t>
            </a:r>
            <a:r>
              <a:rPr lang="tr-TR" sz="1400" b="1" dirty="0" err="1" smtClean="0">
                <a:latin typeface="Arial" charset="0"/>
              </a:rPr>
              <a:t>şehirhatları</a:t>
            </a:r>
            <a:r>
              <a:rPr lang="tr-TR" sz="1400" b="1" dirty="0" smtClean="0">
                <a:latin typeface="Arial" charset="0"/>
              </a:rPr>
              <a:t> iskelesi.</a:t>
            </a:r>
            <a:endParaRPr lang="tr-TR" altLang="tr-TR" sz="1400" b="1" dirty="0">
              <a:latin typeface="Arial" charset="0"/>
            </a:endParaRPr>
          </a:p>
        </p:txBody>
      </p:sp>
      <p:graphicFrame>
        <p:nvGraphicFramePr>
          <p:cNvPr id="12" name="20 Gráfico"/>
          <p:cNvGraphicFramePr>
            <a:graphicFrameLocks/>
          </p:cNvGraphicFramePr>
          <p:nvPr>
            <p:extLst>
              <p:ext uri="{D42A27DB-BD31-4B8C-83A1-F6EECF244321}">
                <p14:modId xmlns="" xmlns:p14="http://schemas.microsoft.com/office/powerpoint/2010/main" val="345027522"/>
              </p:ext>
            </p:extLst>
          </p:nvPr>
        </p:nvGraphicFramePr>
        <p:xfrm>
          <a:off x="5565254" y="1778149"/>
          <a:ext cx="3600000" cy="3420000"/>
        </p:xfrm>
        <a:graphic>
          <a:graphicData uri="http://schemas.openxmlformats.org/drawingml/2006/chart">
            <c:chart xmlns:c="http://schemas.openxmlformats.org/drawingml/2006/chart" xmlns:r="http://schemas.openxmlformats.org/officeDocument/2006/relationships" r:id="rId6"/>
          </a:graphicData>
        </a:graphic>
      </p:graphicFrame>
      <p:sp>
        <p:nvSpPr>
          <p:cNvPr id="2" name="Dikdörtgen 1"/>
          <p:cNvSpPr/>
          <p:nvPr/>
        </p:nvSpPr>
        <p:spPr>
          <a:xfrm>
            <a:off x="2511177" y="3556729"/>
            <a:ext cx="2564879" cy="1384995"/>
          </a:xfrm>
          <a:prstGeom prst="rect">
            <a:avLst/>
          </a:prstGeom>
        </p:spPr>
        <p:txBody>
          <a:bodyPr wrap="square">
            <a:spAutoFit/>
          </a:bodyPr>
          <a:lstStyle/>
          <a:p>
            <a:pPr>
              <a:lnSpc>
                <a:spcPct val="150000"/>
              </a:lnSpc>
            </a:pPr>
            <a:r>
              <a:rPr lang="tr-TR" sz="1400" b="1" dirty="0">
                <a:latin typeface="Arial" panose="020B0604020202020204" pitchFamily="34" charset="0"/>
                <a:cs typeface="Arial" panose="020B0604020202020204" pitchFamily="34" charset="0"/>
              </a:rPr>
              <a:t>2013 </a:t>
            </a:r>
            <a:r>
              <a:rPr lang="tr-TR" sz="1400" b="1" dirty="0" smtClean="0">
                <a:latin typeface="Arial" panose="020B0604020202020204" pitchFamily="34" charset="0"/>
                <a:cs typeface="Arial" panose="020B0604020202020204" pitchFamily="34" charset="0"/>
              </a:rPr>
              <a:t>yılında,</a:t>
            </a:r>
          </a:p>
          <a:p>
            <a:pPr>
              <a:lnSpc>
                <a:spcPct val="150000"/>
              </a:lnSpc>
            </a:pPr>
            <a:r>
              <a:rPr lang="tr-TR" sz="1400" b="1" dirty="0" smtClean="0">
                <a:latin typeface="Arial" panose="020B0604020202020204" pitchFamily="34" charset="0"/>
                <a:cs typeface="Arial" panose="020B0604020202020204" pitchFamily="34" charset="0"/>
              </a:rPr>
              <a:t>Yükleme: 162 </a:t>
            </a:r>
            <a:r>
              <a:rPr lang="tr-TR" sz="1400" b="1" dirty="0">
                <a:latin typeface="Arial" panose="020B0604020202020204" pitchFamily="34" charset="0"/>
                <a:cs typeface="Arial" panose="020B0604020202020204" pitchFamily="34" charset="0"/>
              </a:rPr>
              <a:t>560 767 </a:t>
            </a:r>
            <a:r>
              <a:rPr lang="tr-TR" sz="1400" b="1" dirty="0" smtClean="0">
                <a:latin typeface="Arial" panose="020B0604020202020204" pitchFamily="34" charset="0"/>
                <a:cs typeface="Arial" panose="020B0604020202020204" pitchFamily="34" charset="0"/>
              </a:rPr>
              <a:t>ton</a:t>
            </a:r>
          </a:p>
          <a:p>
            <a:pPr>
              <a:lnSpc>
                <a:spcPct val="150000"/>
              </a:lnSpc>
            </a:pPr>
            <a:r>
              <a:rPr lang="tr-TR" sz="1400" b="1" dirty="0" smtClean="0">
                <a:latin typeface="Arial" panose="020B0604020202020204" pitchFamily="34" charset="0"/>
                <a:cs typeface="Arial" panose="020B0604020202020204" pitchFamily="34" charset="0"/>
              </a:rPr>
              <a:t>Boşaltma: 222</a:t>
            </a:r>
            <a:r>
              <a:rPr lang="tr-TR" sz="1400" b="1" dirty="0">
                <a:latin typeface="Arial" panose="020B0604020202020204" pitchFamily="34" charset="0"/>
                <a:cs typeface="Arial" panose="020B0604020202020204" pitchFamily="34" charset="0"/>
              </a:rPr>
              <a:t> 369 991 </a:t>
            </a:r>
            <a:r>
              <a:rPr lang="tr-TR" sz="1400" b="1" dirty="0" smtClean="0">
                <a:latin typeface="Arial" panose="020B0604020202020204" pitchFamily="34" charset="0"/>
                <a:cs typeface="Arial" panose="020B0604020202020204" pitchFamily="34" charset="0"/>
              </a:rPr>
              <a:t>ton</a:t>
            </a:r>
          </a:p>
          <a:p>
            <a:pPr>
              <a:lnSpc>
                <a:spcPct val="150000"/>
              </a:lnSpc>
            </a:pPr>
            <a:r>
              <a:rPr lang="tr-TR" sz="1400" b="1" dirty="0" smtClean="0">
                <a:latin typeface="Arial" panose="020B0604020202020204" pitchFamily="34" charset="0"/>
                <a:cs typeface="Arial" panose="020B0604020202020204" pitchFamily="34" charset="0"/>
              </a:rPr>
              <a:t>Toplam: 384 </a:t>
            </a:r>
            <a:r>
              <a:rPr lang="tr-TR" sz="1400" b="1" dirty="0">
                <a:latin typeface="Arial" panose="020B0604020202020204" pitchFamily="34" charset="0"/>
                <a:cs typeface="Arial" panose="020B0604020202020204" pitchFamily="34" charset="0"/>
              </a:rPr>
              <a:t>930 758 </a:t>
            </a:r>
            <a:r>
              <a:rPr lang="tr-TR" sz="1400" b="1" dirty="0" smtClean="0">
                <a:latin typeface="Arial" panose="020B0604020202020204" pitchFamily="34" charset="0"/>
                <a:cs typeface="Arial" panose="020B0604020202020204" pitchFamily="34" charset="0"/>
              </a:rPr>
              <a:t>ton</a:t>
            </a:r>
            <a:endParaRPr lang="tr-TR" sz="1400" b="1" dirty="0">
              <a:latin typeface="Arial" panose="020B0604020202020204" pitchFamily="34" charset="0"/>
              <a:cs typeface="Arial" panose="020B0604020202020204" pitchFamily="34" charset="0"/>
            </a:endParaRPr>
          </a:p>
        </p:txBody>
      </p:sp>
      <p:sp>
        <p:nvSpPr>
          <p:cNvPr id="3" name="Dikdörtgen 2"/>
          <p:cNvSpPr/>
          <p:nvPr/>
        </p:nvSpPr>
        <p:spPr>
          <a:xfrm>
            <a:off x="467116" y="2201892"/>
            <a:ext cx="3510136" cy="400110"/>
          </a:xfrm>
          <a:prstGeom prst="rect">
            <a:avLst/>
          </a:prstGeom>
        </p:spPr>
        <p:txBody>
          <a:bodyPr wrap="square">
            <a:spAutoFit/>
          </a:bodyPr>
          <a:lstStyle/>
          <a:p>
            <a:r>
              <a:rPr lang="tr-TR" sz="1000" dirty="0" smtClean="0">
                <a:solidFill>
                  <a:schemeClr val="bg1">
                    <a:lumMod val="50000"/>
                  </a:schemeClr>
                </a:solidFill>
                <a:latin typeface="Arial" panose="020B0604020202020204" pitchFamily="34" charset="0"/>
                <a:cs typeface="Arial" panose="020B0604020202020204" pitchFamily="34" charset="0"/>
              </a:rPr>
              <a:t>Kaynak: Deniz </a:t>
            </a:r>
            <a:r>
              <a:rPr lang="tr-TR" sz="1000" dirty="0">
                <a:solidFill>
                  <a:schemeClr val="bg1">
                    <a:lumMod val="50000"/>
                  </a:schemeClr>
                </a:solidFill>
                <a:latin typeface="Arial" panose="020B0604020202020204" pitchFamily="34" charset="0"/>
                <a:cs typeface="Arial" panose="020B0604020202020204" pitchFamily="34" charset="0"/>
              </a:rPr>
              <a:t>ve </a:t>
            </a:r>
            <a:r>
              <a:rPr lang="tr-TR" sz="1000" dirty="0" err="1">
                <a:solidFill>
                  <a:schemeClr val="bg1">
                    <a:lumMod val="50000"/>
                  </a:schemeClr>
                </a:solidFill>
                <a:latin typeface="Arial" panose="020B0604020202020204" pitchFamily="34" charset="0"/>
                <a:cs typeface="Arial" panose="020B0604020202020204" pitchFamily="34" charset="0"/>
              </a:rPr>
              <a:t>İçsular</a:t>
            </a:r>
            <a:r>
              <a:rPr lang="tr-TR" sz="1000" dirty="0">
                <a:solidFill>
                  <a:schemeClr val="bg1">
                    <a:lumMod val="50000"/>
                  </a:schemeClr>
                </a:solidFill>
                <a:latin typeface="Arial" panose="020B0604020202020204" pitchFamily="34" charset="0"/>
                <a:cs typeface="Arial" panose="020B0604020202020204" pitchFamily="34" charset="0"/>
              </a:rPr>
              <a:t> Düzenleme Genel Müdürlüğü 2014 verileri</a:t>
            </a:r>
          </a:p>
        </p:txBody>
      </p:sp>
      <p:sp>
        <p:nvSpPr>
          <p:cNvPr id="15" name="Dikdörtgen 14"/>
          <p:cNvSpPr/>
          <p:nvPr/>
        </p:nvSpPr>
        <p:spPr>
          <a:xfrm>
            <a:off x="2550827" y="4823103"/>
            <a:ext cx="2493605" cy="246221"/>
          </a:xfrm>
          <a:prstGeom prst="rect">
            <a:avLst/>
          </a:prstGeom>
        </p:spPr>
        <p:txBody>
          <a:bodyPr wrap="square">
            <a:spAutoFit/>
          </a:bodyPr>
          <a:lstStyle/>
          <a:p>
            <a:r>
              <a:rPr lang="tr-TR" sz="1000" dirty="0" smtClean="0">
                <a:solidFill>
                  <a:schemeClr val="bg1">
                    <a:lumMod val="50000"/>
                  </a:schemeClr>
                </a:solidFill>
                <a:latin typeface="Arial" panose="020B0604020202020204" pitchFamily="34" charset="0"/>
                <a:cs typeface="Arial" panose="020B0604020202020204" pitchFamily="34" charset="0"/>
              </a:rPr>
              <a:t>Kaynak: Deniz Ticareti Genel Müdürlüğü</a:t>
            </a:r>
            <a:endParaRPr lang="tr-TR" sz="1000" dirty="0">
              <a:solidFill>
                <a:schemeClr val="bg1">
                  <a:lumMod val="50000"/>
                </a:schemeClr>
              </a:solidFill>
              <a:latin typeface="Arial" panose="020B0604020202020204" pitchFamily="34" charset="0"/>
              <a:cs typeface="Arial" panose="020B0604020202020204" pitchFamily="34" charset="0"/>
            </a:endParaRPr>
          </a:p>
        </p:txBody>
      </p:sp>
      <p:sp>
        <p:nvSpPr>
          <p:cNvPr id="4" name="Dikdörtgen 3"/>
          <p:cNvSpPr/>
          <p:nvPr/>
        </p:nvSpPr>
        <p:spPr>
          <a:xfrm>
            <a:off x="7380360" y="1113180"/>
            <a:ext cx="432000" cy="144000"/>
          </a:xfrm>
          <a:prstGeom prst="rect">
            <a:avLst/>
          </a:prstGeom>
          <a:solidFill>
            <a:srgbClr val="CC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7380360" y="1337588"/>
            <a:ext cx="432000" cy="144000"/>
          </a:xfrm>
          <a:prstGeom prst="rect">
            <a:avLst/>
          </a:prstGeom>
          <a:solidFill>
            <a:srgbClr val="D2CC8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7380360" y="1564278"/>
            <a:ext cx="432000" cy="144000"/>
          </a:xfrm>
          <a:prstGeom prst="rect">
            <a:avLst/>
          </a:prstGeom>
          <a:solidFill>
            <a:srgbClr val="B7BDC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7884369" y="1058069"/>
            <a:ext cx="792088" cy="261610"/>
          </a:xfrm>
          <a:prstGeom prst="rect">
            <a:avLst/>
          </a:prstGeom>
        </p:spPr>
        <p:txBody>
          <a:bodyPr wrap="square">
            <a:spAutoFit/>
          </a:bodyPr>
          <a:lstStyle/>
          <a:p>
            <a:r>
              <a:rPr lang="tr-TR" sz="1100" b="1" dirty="0" smtClean="0">
                <a:latin typeface="Arial" panose="020B0604020202020204" pitchFamily="34" charset="0"/>
                <a:cs typeface="Arial" panose="020B0604020202020204" pitchFamily="34" charset="0"/>
              </a:rPr>
              <a:t>Yükleme</a:t>
            </a:r>
            <a:endParaRPr lang="tr-TR" sz="1100" b="1" dirty="0">
              <a:latin typeface="Arial" panose="020B0604020202020204" pitchFamily="34" charset="0"/>
              <a:cs typeface="Arial" panose="020B0604020202020204" pitchFamily="34" charset="0"/>
            </a:endParaRPr>
          </a:p>
        </p:txBody>
      </p:sp>
      <p:sp>
        <p:nvSpPr>
          <p:cNvPr id="20" name="Dikdörtgen 19"/>
          <p:cNvSpPr/>
          <p:nvPr/>
        </p:nvSpPr>
        <p:spPr>
          <a:xfrm>
            <a:off x="7884368" y="1291104"/>
            <a:ext cx="964679" cy="261610"/>
          </a:xfrm>
          <a:prstGeom prst="rect">
            <a:avLst/>
          </a:prstGeom>
        </p:spPr>
        <p:txBody>
          <a:bodyPr wrap="square">
            <a:spAutoFit/>
          </a:bodyPr>
          <a:lstStyle/>
          <a:p>
            <a:r>
              <a:rPr lang="tr-TR" sz="1100" b="1" dirty="0" smtClean="0">
                <a:latin typeface="Arial" panose="020B0604020202020204" pitchFamily="34" charset="0"/>
                <a:cs typeface="Arial" panose="020B0604020202020204" pitchFamily="34" charset="0"/>
              </a:rPr>
              <a:t>Boşaltma</a:t>
            </a:r>
            <a:endParaRPr lang="tr-TR" sz="1100" b="1" dirty="0">
              <a:latin typeface="Arial" panose="020B0604020202020204" pitchFamily="34" charset="0"/>
              <a:cs typeface="Arial" panose="020B0604020202020204" pitchFamily="34" charset="0"/>
            </a:endParaRPr>
          </a:p>
        </p:txBody>
      </p:sp>
      <p:sp>
        <p:nvSpPr>
          <p:cNvPr id="21" name="Dikdörtgen 20"/>
          <p:cNvSpPr/>
          <p:nvPr/>
        </p:nvSpPr>
        <p:spPr>
          <a:xfrm>
            <a:off x="7884369" y="1535703"/>
            <a:ext cx="792088" cy="261610"/>
          </a:xfrm>
          <a:prstGeom prst="rect">
            <a:avLst/>
          </a:prstGeom>
        </p:spPr>
        <p:txBody>
          <a:bodyPr wrap="square">
            <a:spAutoFit/>
          </a:bodyPr>
          <a:lstStyle/>
          <a:p>
            <a:r>
              <a:rPr lang="tr-TR" sz="1100" b="1" dirty="0" smtClean="0">
                <a:latin typeface="Arial" panose="020B0604020202020204" pitchFamily="34" charset="0"/>
                <a:cs typeface="Arial" panose="020B0604020202020204" pitchFamily="34" charset="0"/>
              </a:rPr>
              <a:t>Toplam</a:t>
            </a:r>
            <a:endParaRPr lang="tr-TR" sz="1100" b="1" dirty="0">
              <a:latin typeface="Arial" panose="020B0604020202020204" pitchFamily="34" charset="0"/>
              <a:cs typeface="Arial" panose="020B0604020202020204" pitchFamily="34" charset="0"/>
            </a:endParaRPr>
          </a:p>
        </p:txBody>
      </p:sp>
      <p:sp>
        <p:nvSpPr>
          <p:cNvPr id="5" name="Oval 4"/>
          <p:cNvSpPr/>
          <p:nvPr/>
        </p:nvSpPr>
        <p:spPr>
          <a:xfrm>
            <a:off x="5286099" y="2349594"/>
            <a:ext cx="306000" cy="234000"/>
          </a:xfrm>
          <a:prstGeom prst="ellipse">
            <a:avLst/>
          </a:prstGeom>
          <a:solidFill>
            <a:srgbClr val="73C5E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5293162" y="3084959"/>
            <a:ext cx="306000" cy="234000"/>
          </a:xfrm>
          <a:prstGeom prst="ellipse">
            <a:avLst/>
          </a:prstGeom>
          <a:solidFill>
            <a:srgbClr val="FAB47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val 23"/>
          <p:cNvSpPr/>
          <p:nvPr/>
        </p:nvSpPr>
        <p:spPr>
          <a:xfrm>
            <a:off x="5293162" y="3824089"/>
            <a:ext cx="306000" cy="234000"/>
          </a:xfrm>
          <a:prstGeom prst="ellipse">
            <a:avLst/>
          </a:prstGeom>
          <a:solidFill>
            <a:srgbClr val="7E4E6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Oval 24"/>
          <p:cNvSpPr/>
          <p:nvPr/>
        </p:nvSpPr>
        <p:spPr>
          <a:xfrm>
            <a:off x="5302687" y="4553267"/>
            <a:ext cx="306000" cy="234000"/>
          </a:xfrm>
          <a:prstGeom prst="ellipse">
            <a:avLst/>
          </a:prstGeom>
          <a:solidFill>
            <a:srgbClr val="98BD8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Rectangle 3"/>
          <p:cNvSpPr>
            <a:spLocks/>
          </p:cNvSpPr>
          <p:nvPr/>
        </p:nvSpPr>
        <p:spPr bwMode="auto">
          <a:xfrm>
            <a:off x="251520" y="6021288"/>
            <a:ext cx="8640960"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150000"/>
              </a:lnSpc>
              <a:spcBef>
                <a:spcPts val="0"/>
              </a:spcBef>
              <a:buFont typeface="Wingdings" pitchFamily="2" charset="2"/>
              <a:buChar char="Ø"/>
            </a:pPr>
            <a:r>
              <a:rPr lang="tr-TR" sz="1700" b="1" dirty="0" smtClean="0">
                <a:latin typeface="Arial" charset="0"/>
              </a:rPr>
              <a:t>1 000 000 ton veya 100 000 TEU veya 25 000 adet tır/treyler veya 50 000 adet araç</a:t>
            </a:r>
          </a:p>
        </p:txBody>
      </p:sp>
    </p:spTree>
    <p:extLst>
      <p:ext uri="{BB962C8B-B14F-4D97-AF65-F5344CB8AC3E}">
        <p14:creationId xmlns="" xmlns:p14="http://schemas.microsoft.com/office/powerpoint/2010/main" val="1006441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3102</TotalTime>
  <Words>1208</Words>
  <Application>Microsoft Office PowerPoint</Application>
  <PresentationFormat>Ekran Gösterisi (4:3)</PresentationFormat>
  <Paragraphs>347</Paragraphs>
  <Slides>67</Slides>
  <Notes>3</Notes>
  <HiddenSlides>0</HiddenSlides>
  <MMClips>0</MMClips>
  <ScaleCrop>false</ScaleCrop>
  <HeadingPairs>
    <vt:vector size="4" baseType="variant">
      <vt:variant>
        <vt:lpstr>Tema</vt:lpstr>
      </vt:variant>
      <vt:variant>
        <vt:i4>1</vt:i4>
      </vt:variant>
      <vt:variant>
        <vt:lpstr>Slayt Başlıkları</vt:lpstr>
      </vt:variant>
      <vt:variant>
        <vt:i4>67</vt:i4>
      </vt:variant>
    </vt:vector>
  </HeadingPairs>
  <TitlesOfParts>
    <vt:vector size="68" baseType="lpstr">
      <vt:lpstr>Ofis Teması</vt:lpstr>
      <vt:lpstr>LİMANLAR GERİ SAHA  KARAYOLU VE DEMİRYOLU BAĞLANTILARI  MASTER PLAN ÇALIŞMASI </vt:lpstr>
      <vt:lpstr>Slayt 2</vt:lpstr>
      <vt:lpstr>Slayt 3</vt:lpstr>
      <vt:lpstr>Slayt 4</vt:lpstr>
      <vt:lpstr>Slayt 5</vt:lpstr>
      <vt:lpstr>Slayt 6</vt:lpstr>
      <vt:lpstr>Slayt 7</vt:lpstr>
      <vt:lpstr>Slayt 8</vt:lpstr>
      <vt:lpstr>Mevcut Durumun Tespiti</vt:lpstr>
      <vt:lpstr>Mevcut Durumun Tespiti Yöntem (Veri Temini)</vt:lpstr>
      <vt:lpstr>Mevcut Durumun Tespiti Yöntem (Veri Temini)</vt:lpstr>
      <vt:lpstr>Mevcut Durumun Tespiti Yöntem (Veri Temini)</vt:lpstr>
      <vt:lpstr>Slayt 13</vt:lpstr>
      <vt:lpstr>Mevcut Durumun Tespiti 5. Bölge (İzmit Körfezi)</vt:lpstr>
      <vt:lpstr>Slayt 15</vt:lpstr>
      <vt:lpstr>Slayt 16</vt:lpstr>
      <vt:lpstr>Türkiye Dış Ticaret Projeksiyonu (ton)</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LİMANLAR GERİ SAHA  KARAYOLU VE DEMİRYOLU BAĞLANTILARI  MASTER PLAN ÇALIŞMASI</dc:title>
  <dc:creator>fikret</dc:creator>
  <cp:lastModifiedBy>ksopc@outlook.com</cp:lastModifiedBy>
  <cp:revision>188</cp:revision>
  <dcterms:created xsi:type="dcterms:W3CDTF">2015-01-19T08:18:37Z</dcterms:created>
  <dcterms:modified xsi:type="dcterms:W3CDTF">2015-03-11T12:10:02Z</dcterms:modified>
</cp:coreProperties>
</file>