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069" r:id="rId1"/>
    <p:sldMasterId id="2147488073" r:id="rId2"/>
  </p:sldMasterIdLst>
  <p:notesMasterIdLst>
    <p:notesMasterId r:id="rId9"/>
  </p:notesMasterIdLst>
  <p:handoutMasterIdLst>
    <p:handoutMasterId r:id="rId10"/>
  </p:handoutMasterIdLst>
  <p:sldIdLst>
    <p:sldId id="1532" r:id="rId3"/>
    <p:sldId id="1534" r:id="rId4"/>
    <p:sldId id="1533" r:id="rId5"/>
    <p:sldId id="1535" r:id="rId6"/>
    <p:sldId id="1537" r:id="rId7"/>
    <p:sldId id="1514" r:id="rId8"/>
  </p:sldIdLst>
  <p:sldSz cx="9144000" cy="6858000" type="screen4x3"/>
  <p:notesSz cx="6797675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3FF"/>
    <a:srgbClr val="FFFFCC"/>
    <a:srgbClr val="FF9933"/>
    <a:srgbClr val="CCFFCC"/>
    <a:srgbClr val="3399FF"/>
    <a:srgbClr val="F9A74D"/>
    <a:srgbClr val="51A7F5"/>
    <a:srgbClr val="FFCC99"/>
    <a:srgbClr val="33CCFF"/>
    <a:srgbClr val="C7E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6093" autoAdjust="0"/>
  </p:normalViewPr>
  <p:slideViewPr>
    <p:cSldViewPr>
      <p:cViewPr>
        <p:scale>
          <a:sx n="100" d="100"/>
          <a:sy n="100" d="100"/>
        </p:scale>
        <p:origin x="-600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6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algn="r" defTabSz="91824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B4E96A56-830A-4B66-A76F-ECF35FFDB421}" type="datetime1">
              <a:rPr lang="tr-TR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 bwMode="auto">
          <a:xfrm>
            <a:off x="0" y="9431124"/>
            <a:ext cx="2944813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31124"/>
            <a:ext cx="2946400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algn="r"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A0991CA-B4A7-4CC7-8EF4-B50C65FF95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65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algn="r" defTabSz="91824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DBB29387-B6D4-4D0C-8233-44E8CDA75079}" type="datetime1">
              <a:rPr lang="tr-TR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566"/>
            <a:ext cx="5438774" cy="44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24"/>
            <a:ext cx="2944813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124"/>
            <a:ext cx="2946400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algn="r"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22BFC9E-13DB-455B-8B92-336AFB779B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041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BB29387-B6D4-4D0C-8233-44E8CDA75079}" type="datetime1">
              <a:rPr lang="tr-TR" smtClean="0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FC9E-13DB-455B-8B92-336AFB779B3F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89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b.gov.tr/turkce/index.php?Sayfa=homepage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/>
          <p:nvPr/>
        </p:nvSpPr>
        <p:spPr>
          <a:xfrm>
            <a:off x="0" y="2698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15 Resim" descr="T.C. Çevre ve Şehircilik Bakanlığı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00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6 Resim" descr="Shotsrect90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88913"/>
            <a:ext cx="11525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0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9F31363F-363C-44B8-BB2E-0A489A69D470}" type="datetime1">
              <a:rPr lang="tr-TR" smtClean="0"/>
              <a:pPr>
                <a:defRPr/>
              </a:pPr>
              <a:t>01.04.2015</a:t>
            </a:fld>
            <a:endParaRPr lang="tr-TR" dirty="0"/>
          </a:p>
        </p:txBody>
      </p:sp>
      <p:sp>
        <p:nvSpPr>
          <p:cNvPr id="14" name="21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519863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5" name="22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 b="1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1DD5-36FC-419E-BD55-6B82CEB9D46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78C5-7AA7-43DB-8183-C72F6570F02B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77F3-90FC-44F2-8203-885F800169F0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C389-88EA-4D45-BAB3-5BD3EA3B678A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8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0441-7D1D-419C-9A20-51ECB870B473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536F-D373-415C-A03A-A66E9C4AC42C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CD22-7A63-4363-9955-BED2BF2A58E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4DF9-C2DC-4869-8953-C14BD8F0E79B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tr-TR" smtClean="0"/>
              <a:t>Asıl başlık stili için tıklatın</a:t>
            </a:r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3A23EBB-0F09-4A91-BA26-82FB7BB84EA2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6EFC1FB-AFDD-4F1E-BF74-90E6124491B2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01.04.2015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085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14D056D-0450-4AB1-AEFE-FBB4F007BDE1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" name="3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10471550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tr-TR" smtClean="0"/>
              <a:t>Asıl başlık stili için tıklatın</a:t>
            </a:r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63C2BD5E-973B-4C2D-BF22-255A1789F0F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62DDE21-3265-46DD-A04D-D460B436C4D4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01.04.2015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892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59D92D8-D663-4962-B992-33CAA4069112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7B4B402C-C177-4865-925E-616899C23B6E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01.04.2015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799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14D056D-0450-4AB1-AEFE-FBB4F007BDE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496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1A3B-2C45-4382-B9B3-35F613D162FF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FAE6-39C2-481A-B1FE-0CF836B91C25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6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2ED4-0FFB-45EE-B07C-6E3300D1985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F8E3-18D9-46D7-8465-A6F3143F2BD4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5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FB1C-DCB3-4CFE-948C-77A2921A92F9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4766-0FC7-4173-A5DD-89DEBF46F8B1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5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298C-5149-4F7F-BC1E-4C8A40ACC195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1D0E-841F-4D49-8A91-FBAB681F65F5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4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DB72-5D71-429A-91B9-77DB7D01AE1D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D347-6020-4D95-BD41-75628C05FF1E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3456-7D60-4D74-9883-710641043C34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0014-F9E2-4A7A-9677-4F515DB5605D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035C-85CC-4040-A331-687DEB70EAF1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1E5F-0F37-4652-BF99-AA256A2B81F2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0474B5-DD96-4197-A6D3-6164D358E08D}" type="datetime1">
              <a:rPr lang="tr-TR" smtClean="0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312320-7A05-46FB-93A2-25D942AE0C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1" r:id="rId1"/>
    <p:sldLayoutId id="2147488091" r:id="rId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076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B53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B539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B539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B539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B53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7 Metin Yer Tutucusu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AAA82E-799E-4F8E-9762-F1C2B2CBBBD9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01.04.2015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2A42BC-A4F9-46D2-9C75-9F2E8D5EFF30}" type="slidenum">
              <a:rPr lang="en-US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74" r:id="rId1"/>
    <p:sldLayoutId id="2147488075" r:id="rId2"/>
    <p:sldLayoutId id="2147488076" r:id="rId3"/>
    <p:sldLayoutId id="2147488077" r:id="rId4"/>
    <p:sldLayoutId id="2147488078" r:id="rId5"/>
    <p:sldLayoutId id="2147488079" r:id="rId6"/>
    <p:sldLayoutId id="2147488080" r:id="rId7"/>
    <p:sldLayoutId id="2147488081" r:id="rId8"/>
    <p:sldLayoutId id="2147488082" r:id="rId9"/>
    <p:sldLayoutId id="2147488083" r:id="rId10"/>
    <p:sldLayoutId id="2147488084" r:id="rId11"/>
    <p:sldLayoutId id="2147488086" r:id="rId12"/>
    <p:sldLayoutId id="2147488087" r:id="rId13"/>
    <p:sldLayoutId id="2147488088" r:id="rId14"/>
    <p:sldLayoutId id="2147488089" r:id="rId15"/>
    <p:sldLayoutId id="2147488090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756552" y="5261503"/>
            <a:ext cx="3297548" cy="860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13 Resim" descr="Shotsrect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33895"/>
            <a:ext cx="1152128" cy="1233018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03648" y="0"/>
            <a:ext cx="647509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2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1100" dirty="0" smtClean="0">
              <a:solidFill>
                <a:srgbClr val="EB6715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solidFill>
                  <a:srgbClr val="0033CC"/>
                </a:solidFill>
                <a:latin typeface="Calibri" pitchFamily="34" charset="0"/>
              </a:rPr>
              <a:t>KOCAELİ ÇEVRE VE ŞEHİRCİLİK İL MÜDÜRLÜĞÜ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0" y="2780928"/>
            <a:ext cx="9144000" cy="20867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ÇEVRE İZİN VE LİSANS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YÖNETMELİĞİ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SIKÇA SORULANLAR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 smtClean="0"/>
          </a:p>
        </p:txBody>
      </p:sp>
      <p:sp>
        <p:nvSpPr>
          <p:cNvPr id="6" name="10 Dikdörtgen"/>
          <p:cNvSpPr/>
          <p:nvPr/>
        </p:nvSpPr>
        <p:spPr>
          <a:xfrm>
            <a:off x="2747796" y="5445224"/>
            <a:ext cx="3120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0" kern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Aytuğ TEKBAŞ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0" kern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İzin Şub. </a:t>
            </a:r>
            <a:r>
              <a:rPr lang="tr-TR" sz="1800" b="0" kern="0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Müd</a:t>
            </a:r>
            <a:r>
              <a:rPr lang="tr-TR" sz="1800" b="0" kern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V.</a:t>
            </a:r>
            <a:endParaRPr lang="tr-TR" sz="1800" b="0" kern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A8897-23B1-4D0A-A703-BAB527C2C7D1}" type="datetime1">
              <a:rPr lang="tr-TR" smtClean="0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10" name="Resim 9" descr="csb_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" y="336054"/>
            <a:ext cx="1691258" cy="1292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79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"/>
          <p:cNvSpPr txBox="1">
            <a:spLocks noChangeArrowheads="1"/>
          </p:cNvSpPr>
          <p:nvPr/>
        </p:nvSpPr>
        <p:spPr bwMode="auto">
          <a:xfrm>
            <a:off x="1043608" y="1268760"/>
            <a:ext cx="6665366" cy="710593"/>
          </a:xfrm>
          <a:prstGeom prst="rect">
            <a:avLst/>
          </a:prstGeom>
          <a:solidFill>
            <a:srgbClr val="F2850E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İzin/Lisansa Tabi İşletme ve Faaliyetler</a:t>
            </a:r>
          </a:p>
        </p:txBody>
      </p:sp>
      <p:sp>
        <p:nvSpPr>
          <p:cNvPr id="3" name="2 Dikdörtgen"/>
          <p:cNvSpPr>
            <a:spLocks noChangeArrowheads="1"/>
          </p:cNvSpPr>
          <p:nvPr/>
        </p:nvSpPr>
        <p:spPr bwMode="auto">
          <a:xfrm>
            <a:off x="879216" y="2126362"/>
            <a:ext cx="750093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Tesisler ve faaliyetler, </a:t>
            </a:r>
            <a:r>
              <a:rPr lang="tr-TR" sz="2000" dirty="0">
                <a:solidFill>
                  <a:srgbClr val="C00000"/>
                </a:solidFill>
              </a:rPr>
              <a:t>Kirletici Vasıfları </a:t>
            </a:r>
            <a:r>
              <a:rPr lang="tr-TR" sz="2000" dirty="0">
                <a:solidFill>
                  <a:schemeClr val="tx1"/>
                </a:solidFill>
              </a:rPr>
              <a:t>dikkate alınarak iki liste altında 10 ana başlıkta toplanmışlardır;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2938" y="285432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1-Enerji endüstrisi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2938" y="31400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2-Madencilik ve Yapı Malzemeleri Endüstrisi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2938" y="342582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3-Metal Endüstrisi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2938" y="37115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4-Kimya ve Petrokimya Endüstrisi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38" y="399732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5-Yüzey Kaplama Endüstrisi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42938" y="42830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 smtClean="0"/>
              <a:t>Orman Ürünleri ve Selüloz Tesisleri</a:t>
            </a:r>
            <a:endParaRPr lang="tr-TR" sz="1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2938" y="456882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7-Gıda Endüstrisi, Tarım ve Hayvancılık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2938" y="48545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8-Atık Yönetimi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42938" y="5140325"/>
            <a:ext cx="4000500" cy="5222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9-Maddelerin Depolanması Doldurma ve Boş. Boşaltılması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42938" y="54260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10-Diğer Tesisler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57752" y="2915046"/>
            <a:ext cx="2714644" cy="86793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latin typeface="Arial Narrow" pitchFamily="34" charset="0"/>
              </a:rPr>
              <a:t>Çevreye Kirletici Etkisi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solidFill>
                  <a:srgbClr val="002060"/>
                </a:solidFill>
                <a:latin typeface="Arial Narrow" pitchFamily="34" charset="0"/>
              </a:rPr>
              <a:t>      </a:t>
            </a:r>
            <a:r>
              <a:rPr lang="tr-TR" sz="1800" dirty="0">
                <a:solidFill>
                  <a:srgbClr val="C00000"/>
                </a:solidFill>
                <a:latin typeface="Arial Narrow" pitchFamily="34" charset="0"/>
              </a:rPr>
              <a:t>Yüksek Olan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58 faaliyet (64)</a:t>
            </a:r>
            <a:endParaRPr lang="tr-TR" sz="1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57752" y="4791088"/>
            <a:ext cx="2714644" cy="86793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latin typeface="Arial Narrow" pitchFamily="34" charset="0"/>
              </a:rPr>
              <a:t>Çevreye Kirletici Etkisi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solidFill>
                  <a:srgbClr val="C00000"/>
                </a:solidFill>
                <a:latin typeface="Arial Narrow" pitchFamily="34" charset="0"/>
              </a:rPr>
              <a:t>Olan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145  faaliyet (187)</a:t>
            </a:r>
            <a:endParaRPr lang="tr-TR" sz="1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715272" y="3209917"/>
            <a:ext cx="685800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EK-1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715272" y="5001654"/>
            <a:ext cx="685800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EK-2</a:t>
            </a:r>
          </a:p>
        </p:txBody>
      </p:sp>
      <p:sp>
        <p:nvSpPr>
          <p:cNvPr id="22" name="1 Başlık"/>
          <p:cNvSpPr txBox="1">
            <a:spLocks/>
          </p:cNvSpPr>
          <p:nvPr/>
        </p:nvSpPr>
        <p:spPr>
          <a:xfrm>
            <a:off x="1763688" y="311932"/>
            <a:ext cx="547260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ÇEVRE </a:t>
            </a:r>
            <a:r>
              <a:rPr lang="tr-T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İZİN VE LİSANS </a:t>
            </a:r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YÖNETMELİĞİ</a:t>
            </a: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79126-465A-454E-ADE3-975B797DFE34}" type="datetime1">
              <a:rPr lang="tr-TR" smtClean="0"/>
              <a:pPr>
                <a:defRPr/>
              </a:pPr>
              <a:t>01.04.2015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pic>
        <p:nvPicPr>
          <p:cNvPr id="4" name="13 Resim" descr="Shotsrect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33895"/>
            <a:ext cx="1152128" cy="1233018"/>
          </a:xfrm>
          <a:prstGeom prst="rect">
            <a:avLst/>
          </a:prstGeom>
        </p:spPr>
      </p:pic>
      <p:pic>
        <p:nvPicPr>
          <p:cNvPr id="5" name="Resim 4" descr="csb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" y="336054"/>
            <a:ext cx="1691258" cy="12927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 5"/>
          <p:cNvSpPr/>
          <p:nvPr/>
        </p:nvSpPr>
        <p:spPr>
          <a:xfrm>
            <a:off x="395536" y="1196752"/>
            <a:ext cx="8568952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600" baseline="30000" dirty="0" smtClean="0"/>
          </a:p>
          <a:p>
            <a:r>
              <a:rPr lang="tr-TR" sz="1600" dirty="0" smtClean="0"/>
              <a:t> </a:t>
            </a:r>
          </a:p>
          <a:p>
            <a:r>
              <a:rPr lang="tr-TR" sz="1600" baseline="30000" dirty="0"/>
              <a:t>1</a:t>
            </a:r>
            <a:r>
              <a:rPr lang="tr-TR" sz="1600" dirty="0"/>
              <a:t> : </a:t>
            </a:r>
            <a:r>
              <a:rPr lang="tr-TR" sz="2400" dirty="0"/>
              <a:t>Çevresel Gürültü konulu Çevre izninden muaf olan </a:t>
            </a:r>
            <a:r>
              <a:rPr lang="tr-TR" sz="2400" dirty="0" smtClean="0"/>
              <a:t>tesisler</a:t>
            </a:r>
          </a:p>
          <a:p>
            <a:endParaRPr lang="tr-TR" sz="2400" dirty="0"/>
          </a:p>
          <a:p>
            <a:r>
              <a:rPr lang="tr-TR" sz="2400" baseline="30000" dirty="0" smtClean="0"/>
              <a:t>2</a:t>
            </a:r>
            <a:r>
              <a:rPr lang="tr-TR" sz="2400" dirty="0" smtClean="0"/>
              <a:t> </a:t>
            </a:r>
            <a:r>
              <a:rPr lang="tr-TR" sz="2400" dirty="0"/>
              <a:t>: Hava emisyonu konulu Çevre izninden muaf olan tesisler</a:t>
            </a:r>
          </a:p>
          <a:p>
            <a:pPr algn="just"/>
            <a:r>
              <a:rPr lang="tr-TR" sz="2400" dirty="0"/>
              <a:t> </a:t>
            </a:r>
            <a:endParaRPr lang="tr-TR" sz="2400" baseline="30000" dirty="0" smtClean="0"/>
          </a:p>
          <a:p>
            <a:pPr algn="just"/>
            <a:r>
              <a:rPr lang="tr-TR" sz="2400" dirty="0" smtClean="0"/>
              <a:t>Ek-1 </a:t>
            </a:r>
            <a:r>
              <a:rPr lang="tr-TR" sz="2400" dirty="0"/>
              <a:t>ve Ek-2 listesinde bulunan tesislerin tamamına </a:t>
            </a:r>
            <a:r>
              <a:rPr lang="tr-TR" sz="2400" dirty="0" err="1"/>
              <a:t>Atıksu</a:t>
            </a:r>
            <a:r>
              <a:rPr lang="tr-TR" sz="2400" dirty="0"/>
              <a:t> konulu çevre izni hususunda değerlendirilme yapılması gerekmektedir. Bu değerlendirme tesisin alıcı ortama deşarjı olup olmaması ile ilgilidir.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Alıcı </a:t>
            </a:r>
            <a:r>
              <a:rPr lang="tr-TR" sz="2400" dirty="0"/>
              <a:t>ortama deşarj yapan </a:t>
            </a:r>
            <a:r>
              <a:rPr lang="tr-TR" sz="2400" dirty="0" smtClean="0"/>
              <a:t>tüm tesislerin </a:t>
            </a:r>
            <a:r>
              <a:rPr lang="tr-TR" sz="2400" dirty="0" err="1"/>
              <a:t>Atıksu</a:t>
            </a:r>
            <a:r>
              <a:rPr lang="tr-TR" sz="2400" dirty="0"/>
              <a:t> konulu çevre izni alması gerekmektedir.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763688" y="311932"/>
            <a:ext cx="547260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  <a:latin typeface="Arial" charset="0"/>
              </a:rPr>
              <a:t>MUAFİYETLER</a:t>
            </a: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pic>
        <p:nvPicPr>
          <p:cNvPr id="4" name="13 Resim" descr="Shotsrect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33895"/>
            <a:ext cx="1152128" cy="1233018"/>
          </a:xfrm>
          <a:prstGeom prst="rect">
            <a:avLst/>
          </a:prstGeom>
        </p:spPr>
      </p:pic>
      <p:pic>
        <p:nvPicPr>
          <p:cNvPr id="5" name="Resim 4" descr="csb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" y="336054"/>
            <a:ext cx="1691258" cy="129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74" y="1772816"/>
            <a:ext cx="7110325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1763688" y="311932"/>
            <a:ext cx="547260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  <a:latin typeface="Arial" charset="0"/>
              </a:rPr>
              <a:t>ATIKSU</a:t>
            </a: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01.04.2015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66738"/>
            <a:ext cx="86201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1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edgm.jpg"/>
          <p:cNvPicPr/>
          <p:nvPr/>
        </p:nvPicPr>
        <p:blipFill>
          <a:blip r:embed="rId3" cstate="print"/>
          <a:srcRect t="21875" b="6250"/>
          <a:stretch>
            <a:fillRect/>
          </a:stretch>
        </p:blipFill>
        <p:spPr bwMode="auto">
          <a:xfrm>
            <a:off x="3491880" y="836712"/>
            <a:ext cx="2051720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24 Metin kutusu"/>
          <p:cNvSpPr txBox="1">
            <a:spLocks noChangeArrowheads="1"/>
          </p:cNvSpPr>
          <p:nvPr/>
        </p:nvSpPr>
        <p:spPr bwMode="auto">
          <a:xfrm>
            <a:off x="1619672" y="4869160"/>
            <a:ext cx="6587703" cy="4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600" dirty="0"/>
              <a:t>İLGİNİZ İÇİN TEŞEKKÜR EDERİM.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372200" y="6017965"/>
            <a:ext cx="266429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srgbClr val="0033CC"/>
                </a:solidFill>
              </a:rPr>
              <a:t>a</a:t>
            </a:r>
            <a:r>
              <a:rPr lang="tr-TR" sz="1600" dirty="0" smtClean="0">
                <a:solidFill>
                  <a:srgbClr val="0033CC"/>
                </a:solidFill>
              </a:rPr>
              <a:t>ytug.tekbas@csb.gov.tr</a:t>
            </a:r>
            <a:endParaRPr lang="tr-TR" sz="1600" dirty="0">
              <a:solidFill>
                <a:srgbClr val="0033CC"/>
              </a:solidFill>
            </a:endParaRPr>
          </a:p>
        </p:txBody>
      </p:sp>
      <p:pic>
        <p:nvPicPr>
          <p:cNvPr id="8" name="Picture 5" descr="j031805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021288"/>
            <a:ext cx="396057" cy="48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esarioglu\Belgelerim\Resimlerim\Microsoft Clip Organizer\j02836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949280"/>
            <a:ext cx="357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1216025" y="6021388"/>
            <a:ext cx="28575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C00000"/>
                </a:solidFill>
              </a:rPr>
              <a:t>0262 3121312-1127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4B1FC-B7F2-431B-9266-00292545AAE6}" type="datetime1">
              <a:rPr lang="tr-TR" smtClean="0"/>
              <a:pPr>
                <a:defRPr/>
              </a:pPr>
              <a:t>01.04.2015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reenWave_BusDesignSlides">
  <a:themeElements>
    <a:clrScheme name="Özel 3">
      <a:dk1>
        <a:srgbClr val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8000"/>
      </a:accent5>
      <a:accent6>
        <a:srgbClr val="546321"/>
      </a:accent6>
      <a:hlink>
        <a:srgbClr val="F48428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9041</TotalTime>
  <Words>153</Words>
  <Application>Microsoft Office PowerPoint</Application>
  <PresentationFormat>Ekran Gösterisi (4:3)</PresentationFormat>
  <Paragraphs>58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8" baseType="lpstr">
      <vt:lpstr>GreenWave_BusDesignSlides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munire.kalkan</dc:creator>
  <cp:lastModifiedBy>Gülden KARASULOĞLU</cp:lastModifiedBy>
  <cp:revision>1010</cp:revision>
  <cp:lastPrinted>2013-04-02T08:08:21Z</cp:lastPrinted>
  <dcterms:created xsi:type="dcterms:W3CDTF">2009-08-24T08:20:06Z</dcterms:created>
  <dcterms:modified xsi:type="dcterms:W3CDTF">2015-04-01T09:36:45Z</dcterms:modified>
</cp:coreProperties>
</file>