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2" r:id="rId2"/>
    <p:sldId id="263" r:id="rId3"/>
    <p:sldId id="264" r:id="rId4"/>
    <p:sldId id="265" r:id="rId5"/>
    <p:sldId id="266" r:id="rId6"/>
    <p:sldId id="290" r:id="rId7"/>
    <p:sldId id="268" r:id="rId8"/>
    <p:sldId id="281" r:id="rId9"/>
    <p:sldId id="283" r:id="rId10"/>
    <p:sldId id="293" r:id="rId11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9" autoAdjust="0"/>
    <p:restoredTop sz="99386" autoAdjust="0"/>
  </p:normalViewPr>
  <p:slideViewPr>
    <p:cSldViewPr snapToGrid="0" snapToObjects="1">
      <p:cViewPr>
        <p:scale>
          <a:sx n="100" d="100"/>
          <a:sy n="100" d="100"/>
        </p:scale>
        <p:origin x="-17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106" y="-90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'te%20Grafik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'[Microsoft Office PowerPoint''te Grafik]Sayfa1'!$B$1</c:f>
              <c:strCache>
                <c:ptCount val="1"/>
                <c:pt idx="0">
                  <c:v>Satışlar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r-TR" dirty="0" smtClean="0"/>
                      <a:t>18,1%</a:t>
                    </a:r>
                    <a:endParaRPr lang="en-US" dirty="0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Percent val="1"/>
          </c:dLbls>
          <c:cat>
            <c:strRef>
              <c:f>'[Microsoft Office PowerPoint''te Grafik]Sayfa1'!$A$2:$A$3</c:f>
              <c:strCache>
                <c:ptCount val="2"/>
                <c:pt idx="0">
                  <c:v>Rest of Turkey</c:v>
                </c:pt>
                <c:pt idx="1">
                  <c:v>Kocaeli</c:v>
                </c:pt>
              </c:strCache>
            </c:strRef>
          </c:cat>
          <c:val>
            <c:numRef>
              <c:f>'[Microsoft Office PowerPoint''te Grafik]Sayfa1'!$B$2:$B$3</c:f>
              <c:numCache>
                <c:formatCode>General</c:formatCode>
                <c:ptCount val="2"/>
                <c:pt idx="0">
                  <c:v>83.3</c:v>
                </c:pt>
                <c:pt idx="1">
                  <c:v>16.7</c:v>
                </c:pt>
              </c:numCache>
            </c:numRef>
          </c:val>
        </c:ser>
      </c:pie3D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7019685039370082"/>
          <c:y val="0.73532042869642322"/>
          <c:w val="0.26516163604549425"/>
          <c:h val="0.13967957130358186"/>
        </c:manualLayout>
      </c:layout>
      <c:txPr>
        <a:bodyPr/>
        <a:lstStyle/>
        <a:p>
          <a:pPr>
            <a:defRPr sz="2000"/>
          </a:pPr>
          <a:endParaRPr lang="tr-TR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Sayfa1!$A$2:$A$19</c:f>
              <c:strCache>
                <c:ptCount val="18"/>
                <c:pt idx="0">
                  <c:v>Germany</c:v>
                </c:pt>
                <c:pt idx="1">
                  <c:v>USA</c:v>
                </c:pt>
                <c:pt idx="2">
                  <c:v>Netherlands</c:v>
                </c:pt>
                <c:pt idx="3">
                  <c:v>France</c:v>
                </c:pt>
                <c:pt idx="4">
                  <c:v>Italy</c:v>
                </c:pt>
                <c:pt idx="5">
                  <c:v>South Korea</c:v>
                </c:pt>
                <c:pt idx="6">
                  <c:v>UK</c:v>
                </c:pt>
                <c:pt idx="7">
                  <c:v>Switzerland</c:v>
                </c:pt>
                <c:pt idx="8">
                  <c:v>Japan</c:v>
                </c:pt>
                <c:pt idx="9">
                  <c:v>Luxembourg</c:v>
                </c:pt>
                <c:pt idx="10">
                  <c:v>Austria</c:v>
                </c:pt>
                <c:pt idx="11">
                  <c:v>Sweden</c:v>
                </c:pt>
                <c:pt idx="12">
                  <c:v>Belgium</c:v>
                </c:pt>
                <c:pt idx="13">
                  <c:v>Spain</c:v>
                </c:pt>
                <c:pt idx="14">
                  <c:v>Norway</c:v>
                </c:pt>
                <c:pt idx="15">
                  <c:v>Australia</c:v>
                </c:pt>
                <c:pt idx="16">
                  <c:v>Greece</c:v>
                </c:pt>
                <c:pt idx="17">
                  <c:v>Others</c:v>
                </c:pt>
              </c:strCache>
            </c:strRef>
          </c:cat>
          <c:val>
            <c:numRef>
              <c:f>Sayfa1!$B$2:$B$19</c:f>
              <c:numCache>
                <c:formatCode>General</c:formatCode>
                <c:ptCount val="18"/>
                <c:pt idx="0">
                  <c:v>53</c:v>
                </c:pt>
                <c:pt idx="1">
                  <c:v>15</c:v>
                </c:pt>
                <c:pt idx="2">
                  <c:v>28</c:v>
                </c:pt>
                <c:pt idx="3">
                  <c:v>28</c:v>
                </c:pt>
                <c:pt idx="4">
                  <c:v>20</c:v>
                </c:pt>
                <c:pt idx="5">
                  <c:v>18</c:v>
                </c:pt>
                <c:pt idx="6">
                  <c:v>17</c:v>
                </c:pt>
                <c:pt idx="7">
                  <c:v>12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7</c:v>
                </c:pt>
                <c:pt idx="12">
                  <c:v>5</c:v>
                </c:pt>
                <c:pt idx="13">
                  <c:v>7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29</c:v>
                </c:pt>
              </c:numCache>
            </c:numRef>
          </c:val>
        </c:ser>
        <c:dLbls>
          <c:showVal val="1"/>
        </c:dLbls>
        <c:gapWidth val="75"/>
        <c:axId val="88452480"/>
        <c:axId val="88282240"/>
      </c:barChart>
      <c:catAx>
        <c:axId val="88452480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400"/>
            </a:pPr>
            <a:endParaRPr lang="tr-TR"/>
          </a:p>
        </c:txPr>
        <c:crossAx val="88282240"/>
        <c:crosses val="autoZero"/>
        <c:auto val="1"/>
        <c:lblAlgn val="ctr"/>
        <c:lblOffset val="100"/>
      </c:catAx>
      <c:valAx>
        <c:axId val="882822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8452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7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r">
              <a:defRPr sz="1200"/>
            </a:lvl1pPr>
          </a:lstStyle>
          <a:p>
            <a:fld id="{DDDD869B-C124-4C0C-B4C3-A384D98102DB}" type="datetimeFigureOut">
              <a:rPr lang="tr-TR" smtClean="0"/>
              <a:pPr/>
              <a:t>05.02.2018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2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7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r">
              <a:defRPr sz="1200"/>
            </a:lvl1pPr>
          </a:lstStyle>
          <a:p>
            <a:fld id="{3A09B1EE-88D4-43FC-9135-37000935E1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706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7" y="2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/>
          <a:lstStyle>
            <a:lvl1pPr algn="r">
              <a:defRPr sz="1200"/>
            </a:lvl1pPr>
          </a:lstStyle>
          <a:p>
            <a:fld id="{6E2EA879-BFDA-43AE-BAB0-F5334A66860F}" type="datetimeFigureOut">
              <a:rPr lang="tr-TR" smtClean="0"/>
              <a:pPr/>
              <a:t>05.02.2018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5" tIns="45987" rIns="91975" bIns="45987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8"/>
          </a:xfrm>
          <a:prstGeom prst="rect">
            <a:avLst/>
          </a:prstGeom>
        </p:spPr>
        <p:txBody>
          <a:bodyPr vert="horz" lIns="91975" tIns="45987" rIns="91975" bIns="45987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7" y="9446680"/>
            <a:ext cx="2971799" cy="497284"/>
          </a:xfrm>
          <a:prstGeom prst="rect">
            <a:avLst/>
          </a:prstGeom>
        </p:spPr>
        <p:txBody>
          <a:bodyPr vert="horz" lIns="91975" tIns="45987" rIns="91975" bIns="45987" rtlCol="0" anchor="b"/>
          <a:lstStyle>
            <a:lvl1pPr algn="r">
              <a:defRPr sz="1200"/>
            </a:lvl1pPr>
          </a:lstStyle>
          <a:p>
            <a:fld id="{C349C661-DF61-4319-A597-E304BEBB25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35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Kocaeli Türkiye’nin en büyük sanayi bölgelerinden biridir.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*Nüfus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</a:t>
            </a:r>
            <a:r>
              <a:rPr lang="tr-TR" sz="1200" dirty="0" smtClean="0"/>
              <a:t> </a:t>
            </a:r>
            <a:r>
              <a:rPr lang="en-GB" sz="1200" dirty="0" smtClean="0"/>
              <a:t>1.</a:t>
            </a:r>
            <a:r>
              <a:rPr lang="tr-TR" sz="1200" dirty="0" smtClean="0"/>
              <a:t>780</a:t>
            </a:r>
            <a:r>
              <a:rPr lang="en-GB" sz="1200" dirty="0" smtClean="0"/>
              <a:t>.</a:t>
            </a:r>
            <a:r>
              <a:rPr lang="tr-TR" sz="1200" dirty="0" smtClean="0"/>
              <a:t>055 (2015 yılı)</a:t>
            </a:r>
            <a:endParaRPr lang="en-GB" sz="1200" dirty="0" smtClean="0"/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*Türkiye imalat sanayinde aldığı pay → yüzde 13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*Vergiler → %12,1 (49,3 milyar TL / İstanbul’dan sonra ikinci il)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*Kişi başına vergi geliri → 27.684 TL (devlete en fazla kazanç sağlayan il)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*500 büyük firmada → 89</a:t>
            </a:r>
          </a:p>
          <a:p>
            <a:endParaRPr lang="tr-TR" sz="1800" dirty="0" smtClean="0"/>
          </a:p>
          <a:p>
            <a:pPr algn="just"/>
            <a:endParaRPr lang="en-GB" sz="1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Kocaeli’nde önde gelen sektörlerin payı; </a:t>
            </a:r>
          </a:p>
          <a:p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*Türkiye araç üretiminin → yüzde 40,7’si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*Kimya sanayi → yüzde 27</a:t>
            </a:r>
          </a:p>
          <a:p>
            <a:r>
              <a:rPr lang="tr-T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Sanayi → yüzde 19,7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 yılı verilerine göre; </a:t>
            </a: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İlimizin dış ticareti →  59,8 milyar dolar </a:t>
            </a:r>
          </a:p>
          <a:p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İhracat → 16,9 milyar dolar </a:t>
            </a:r>
          </a:p>
          <a:p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ithalat →  42,9 milyar dolar</a:t>
            </a:r>
            <a:r>
              <a:rPr lang="tr-TR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olarak gerçekleşmiştir.</a:t>
            </a:r>
          </a:p>
          <a:p>
            <a:endParaRPr lang="tr-TR" sz="16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Türkiye dış ticaretinin ise → %17’sini karşılamaktadır.</a:t>
            </a:r>
            <a:endParaRPr lang="en-GB" sz="15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2.500 civarında sanayi kuruluşunun → 260’ı yabancı sermayelidir.</a:t>
            </a:r>
          </a:p>
          <a:p>
            <a:pPr algn="just"/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Almanya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58 işletmesi ile birinci sırada yer almaktadır.</a:t>
            </a:r>
          </a:p>
          <a:p>
            <a:pPr algn="just"/>
            <a:endParaRPr lang="tr-TR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Almanya’yı ABD, Hollanda, Fransa izlemektedir.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Bölgemizde 13 Organize Sanayi Bölgesi ve 2 Serbest Bölge bulunmaktadır.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600" dirty="0" smtClean="0"/>
          </a:p>
          <a:p>
            <a:pPr algn="just"/>
            <a:endParaRPr lang="en-GB" sz="15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Doğal bir liman olan İzmit Körfezinde 35 liman ve iskele bulunmaktadır.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İlimizi hem sanayi, hem de bir liman kenti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konumundadır.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önemli özelliği İlimizin Avrupa’yı Anadolu’ya bağlayan geçiş yolu üzerinde konumlanmış olmasıdır.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Körfez geçiş köprüsü ile üçüncü otoyol ve bağlantıları tamamlandığında ilin lojistik üstünlüğü daha da artacaktır. </a:t>
            </a:r>
          </a:p>
          <a:p>
            <a:endParaRPr lang="tr-TR" sz="1800" dirty="0" smtClean="0"/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Sanayinin bölgemizi tercih etmesi ile birlikte bilimsel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gelişme ve araştırma merkezleri Kocaeli’nde kurulmuştur;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Üniversite: Kocaeli Üniversitesi&amp; Gebze Teknik Üniversitesi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Araştırma Merkezi: TÜBİTAK-MAM &amp; TÜSSİDE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*Ulusal Test Merkezi: Türk Standartları Enstitüsü</a:t>
            </a: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*3 Teknopark: Kocaeli Üniversitesi, GOSB, TÜBİTAK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MARTEK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*2 Teknoloji Transfer Ofisi: KOÜ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GTÜ</a:t>
            </a: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tr-TR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Muallimköy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Bilişim Vadisi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İlimiz;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üniversiteleri, araştırma merkezleri, teknoparkları ile Ar-Ge çalışmalarının yapılabileceği bir alt yapıya sahip</a:t>
            </a:r>
            <a:r>
              <a:rPr lang="tr-TR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olmasının avantajını yaşamaktadır. </a:t>
            </a:r>
            <a:r>
              <a:rPr lang="tr-T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endParaRPr lang="en-GB" sz="1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C661-DF61-4319-A597-E304BEBB251A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78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06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48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8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79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0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9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8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3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36D3-8E01-D24E-B814-FAA47EE068F9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ACFEF-9304-3448-B15A-CDB6B7F3D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10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pak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pic>
        <p:nvPicPr>
          <p:cNvPr id="7" name="Picture 6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300" y="1160273"/>
            <a:ext cx="3579876" cy="173736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" y="372896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KOCAELİ SANAYİ ODASI VE</a:t>
            </a:r>
            <a:br>
              <a:rPr lang="tr-TR" sz="3600" dirty="0" smtClean="0"/>
            </a:br>
            <a:r>
              <a:rPr lang="tr-TR" sz="3600" dirty="0" smtClean="0"/>
              <a:t>SANAYİ GELİŞİMİ</a:t>
            </a:r>
          </a:p>
          <a:p>
            <a:pPr algn="ctr"/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6977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pak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744" y="3345153"/>
            <a:ext cx="7772400" cy="62251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Teşekkürler…</a:t>
            </a:r>
            <a:endParaRPr lang="en-US" dirty="0"/>
          </a:p>
        </p:txBody>
      </p:sp>
      <p:pic>
        <p:nvPicPr>
          <p:cNvPr id="7" name="Picture 6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004" y="1160273"/>
            <a:ext cx="357987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7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397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43375" y="1296537"/>
            <a:ext cx="4545542" cy="464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tr-TR" sz="2000" dirty="0" smtClean="0"/>
              <a:t>*Türkiye’nin en küçük 8’inci ili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*Nüfus </a:t>
            </a:r>
            <a:r>
              <a:rPr lang="tr-TR" sz="2000" dirty="0" smtClean="0"/>
              <a:t>– </a:t>
            </a:r>
            <a:r>
              <a:rPr lang="en-GB" sz="2000" dirty="0" smtClean="0"/>
              <a:t>1</a:t>
            </a:r>
            <a:r>
              <a:rPr lang="tr-TR" sz="2000" dirty="0" smtClean="0"/>
              <a:t>.</a:t>
            </a:r>
            <a:r>
              <a:rPr lang="en-GB" sz="2000" dirty="0" smtClean="0"/>
              <a:t>883</a:t>
            </a:r>
            <a:r>
              <a:rPr lang="tr-TR" sz="2000" dirty="0" smtClean="0"/>
              <a:t>.</a:t>
            </a:r>
            <a:r>
              <a:rPr lang="en-GB" sz="2000" dirty="0" smtClean="0"/>
              <a:t>270 </a:t>
            </a:r>
            <a:r>
              <a:rPr lang="tr-TR" sz="2000" dirty="0" smtClean="0"/>
              <a:t>(2017 </a:t>
            </a:r>
            <a:r>
              <a:rPr lang="tr-TR" sz="2000" dirty="0" smtClean="0"/>
              <a:t>yılı)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 İmalat Sanayinden  aldığı pay %13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*Türkiye’de toplanan vergiden aldığı pay %</a:t>
            </a:r>
            <a:r>
              <a:rPr lang="tr-TR" sz="2000" dirty="0" smtClean="0"/>
              <a:t>12,95</a:t>
            </a:r>
            <a:endParaRPr lang="en-GB" sz="20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tr-TR" sz="2000" dirty="0" smtClean="0"/>
              <a:t>*Türkiye’nin en büyük işletmelerin tercih ettiği il: 80 sanayi kuruluşu </a:t>
            </a:r>
            <a:endParaRPr lang="en-GB" sz="2000" dirty="0" smtClean="0"/>
          </a:p>
        </p:txBody>
      </p:sp>
      <p:pic>
        <p:nvPicPr>
          <p:cNvPr id="12" name="3 Resim" descr="Yeni Resim.PNG"/>
          <p:cNvPicPr>
            <a:picLocks noChangeAspect="1"/>
          </p:cNvPicPr>
          <p:nvPr/>
        </p:nvPicPr>
        <p:blipFill>
          <a:blip r:embed="rId4" cstate="print"/>
          <a:srcRect r="81371" b="86324"/>
          <a:stretch>
            <a:fillRect/>
          </a:stretch>
        </p:blipFill>
        <p:spPr bwMode="auto">
          <a:xfrm>
            <a:off x="54591" y="1925851"/>
            <a:ext cx="3967526" cy="26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00" y="226503"/>
            <a:ext cx="8673084" cy="5943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4703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tr-TR" sz="3200" dirty="0" smtClean="0">
                <a:solidFill>
                  <a:srgbClr val="FFFFFF"/>
                </a:solidFill>
              </a:rPr>
              <a:t>Türkiye Sanayisinin Kalbi</a:t>
            </a:r>
            <a:endParaRPr lang="en-GB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pic>
        <p:nvPicPr>
          <p:cNvPr id="21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3386" y="1400175"/>
            <a:ext cx="5966464" cy="3379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*Önde gelen sektörler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      Türkiye Araç Üretiminin - %</a:t>
            </a:r>
            <a:r>
              <a:rPr lang="tr-TR" sz="2000" dirty="0" smtClean="0"/>
              <a:t>35,84’ünü,</a:t>
            </a:r>
            <a:endParaRPr lang="tr-TR" sz="2000" dirty="0" smtClean="0"/>
          </a:p>
          <a:p>
            <a:pPr algn="l"/>
            <a:r>
              <a:rPr lang="tr-TR" sz="2000" dirty="0" smtClean="0"/>
              <a:t> 	</a:t>
            </a:r>
          </a:p>
          <a:p>
            <a:pPr algn="l"/>
            <a:r>
              <a:rPr lang="tr-TR" sz="2000" dirty="0" smtClean="0"/>
              <a:t>      Türkiye Kimya Sanayinin - %27’sini,</a:t>
            </a:r>
          </a:p>
          <a:p>
            <a:pPr algn="l"/>
            <a:r>
              <a:rPr lang="tr-TR" sz="2000" dirty="0" smtClean="0"/>
              <a:t>	</a:t>
            </a:r>
          </a:p>
          <a:p>
            <a:pPr algn="l"/>
            <a:r>
              <a:rPr lang="tr-TR" sz="2000" dirty="0" smtClean="0"/>
              <a:t>      Türkiye Metal Sanayinin - %</a:t>
            </a:r>
            <a:r>
              <a:rPr lang="en-GB" sz="2000" dirty="0" smtClean="0"/>
              <a:t>1</a:t>
            </a:r>
            <a:r>
              <a:rPr lang="tr-TR" sz="2000" dirty="0" smtClean="0"/>
              <a:t>9</a:t>
            </a:r>
            <a:r>
              <a:rPr lang="en-GB" sz="2000" dirty="0" smtClean="0"/>
              <a:t>,</a:t>
            </a:r>
            <a:r>
              <a:rPr lang="tr-TR" sz="2000" dirty="0" smtClean="0"/>
              <a:t>7’sini karşılamaktadır.</a:t>
            </a:r>
            <a:endParaRPr lang="en-GB" sz="2000" dirty="0" smtClean="0"/>
          </a:p>
        </p:txBody>
      </p:sp>
      <p:grpSp>
        <p:nvGrpSpPr>
          <p:cNvPr id="11" name="10 Grup"/>
          <p:cNvGrpSpPr/>
          <p:nvPr/>
        </p:nvGrpSpPr>
        <p:grpSpPr>
          <a:xfrm>
            <a:off x="6535683" y="954041"/>
            <a:ext cx="1951979" cy="4659197"/>
            <a:chOff x="2427543" y="-195363"/>
            <a:chExt cx="2276695" cy="7944715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7544" y="5091982"/>
              <a:ext cx="2276693" cy="265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/>
            <a:srcRect l="22964" t="28172" r="56006" b="29500"/>
            <a:stretch>
              <a:fillRect/>
            </a:stretch>
          </p:blipFill>
          <p:spPr bwMode="auto">
            <a:xfrm>
              <a:off x="2427543" y="-195363"/>
              <a:ext cx="2276694" cy="264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/>
            <a:srcRect l="21303" t="26203" r="54346" b="18672"/>
            <a:stretch>
              <a:fillRect/>
            </a:stretch>
          </p:blipFill>
          <p:spPr bwMode="auto">
            <a:xfrm>
              <a:off x="2427544" y="2445520"/>
              <a:ext cx="2276694" cy="264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Ana Sektörler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13" y="0"/>
            <a:ext cx="9144000" cy="68397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3387" y="967041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graphicFrame>
        <p:nvGraphicFramePr>
          <p:cNvPr id="13" name="1 Grafik"/>
          <p:cNvGraphicFramePr/>
          <p:nvPr/>
        </p:nvGraphicFramePr>
        <p:xfrm>
          <a:off x="2074460" y="1146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3357663"/>
              </p:ext>
            </p:extLst>
          </p:nvPr>
        </p:nvGraphicFramePr>
        <p:xfrm>
          <a:off x="1059381" y="3889614"/>
          <a:ext cx="6696745" cy="210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728192"/>
                <a:gridCol w="1584176"/>
                <a:gridCol w="720081"/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2017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KOCAELİ</a:t>
                      </a:r>
                    </a:p>
                    <a:p>
                      <a:pPr algn="ctr"/>
                      <a:r>
                        <a:rPr lang="tr-TR" b="0" dirty="0" smtClean="0"/>
                        <a:t>(milyar </a:t>
                      </a:r>
                      <a:r>
                        <a:rPr lang="tr-TR" b="0" baseline="0" dirty="0" smtClean="0"/>
                        <a:t>USD)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TURKEY</a:t>
                      </a:r>
                    </a:p>
                    <a:p>
                      <a:pPr algn="ctr"/>
                      <a:r>
                        <a:rPr lang="tr-TR" b="0" dirty="0" smtClean="0"/>
                        <a:t>(milyar USD)</a:t>
                      </a:r>
                      <a:endParaRPr lang="tr-TR" b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İhracat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23,1</a:t>
                      </a:r>
                      <a:endParaRPr lang="tr-T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157,1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İthalat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47,5</a:t>
                      </a:r>
                      <a:endParaRPr lang="tr-T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234,1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20,3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Dış Ticaret Hacmi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70,6</a:t>
                      </a:r>
                      <a:endParaRPr lang="tr-T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391,3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18,1</a:t>
                      </a:r>
                      <a:endParaRPr lang="tr-T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5" name="Picture 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62319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Dış Ticaret Hacmi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00"/>
            <a:ext cx="9144000" cy="68397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3387" y="1062577"/>
            <a:ext cx="828118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2</a:t>
            </a:r>
            <a:r>
              <a:rPr lang="tr-TR" sz="2000" dirty="0" smtClean="0"/>
              <a:t>74 Doğrudan Yabancı Yatırım</a:t>
            </a:r>
            <a:endParaRPr lang="en-GB" sz="2000" dirty="0" smtClean="0"/>
          </a:p>
        </p:txBody>
      </p:sp>
      <p:pic>
        <p:nvPicPr>
          <p:cNvPr id="13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Doğrudan Yabancı Sermaye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7" name="6 Grafik"/>
          <p:cNvGraphicFramePr/>
          <p:nvPr/>
        </p:nvGraphicFramePr>
        <p:xfrm>
          <a:off x="900752" y="1760561"/>
          <a:ext cx="7560860" cy="411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21122" y="1160059"/>
            <a:ext cx="5240746" cy="139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</a:t>
            </a:r>
            <a:r>
              <a:rPr lang="en-GB" sz="2000" dirty="0" smtClean="0"/>
              <a:t>13 </a:t>
            </a:r>
            <a:r>
              <a:rPr lang="tr-TR" sz="2000" dirty="0" smtClean="0"/>
              <a:t>Organize Sanayi Bölgesi</a:t>
            </a:r>
          </a:p>
          <a:p>
            <a:pPr algn="l">
              <a:buFont typeface="Arial" pitchFamily="34" charset="0"/>
              <a:buChar char="•"/>
            </a:pPr>
            <a:endParaRPr lang="en-GB" sz="2000" dirty="0" smtClean="0"/>
          </a:p>
          <a:p>
            <a:pPr algn="l"/>
            <a:r>
              <a:rPr lang="tr-TR" sz="2000" dirty="0" smtClean="0"/>
              <a:t>*</a:t>
            </a:r>
            <a:r>
              <a:rPr lang="en-GB" sz="2000" dirty="0" smtClean="0"/>
              <a:t>2 </a:t>
            </a:r>
            <a:r>
              <a:rPr lang="tr-TR" sz="2000" dirty="0" smtClean="0"/>
              <a:t>Serbest Bölge</a:t>
            </a:r>
            <a:endParaRPr lang="en-GB" sz="2000" dirty="0" smtClean="0"/>
          </a:p>
          <a:p>
            <a:pPr algn="l"/>
            <a:endParaRPr lang="en-GB" sz="2000" dirty="0" smtClean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 smtClean="0">
                <a:solidFill>
                  <a:srgbClr val="FFFFFF"/>
                </a:solidFill>
              </a:rPr>
              <a:t>Yatırım Alanları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443" y="1068483"/>
            <a:ext cx="2903963" cy="234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442" y="3497489"/>
            <a:ext cx="4992073" cy="26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6780" y="2552130"/>
            <a:ext cx="2825088" cy="360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985143" y="1801504"/>
            <a:ext cx="4983591" cy="4121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000" dirty="0" smtClean="0"/>
              <a:t>*35 liman ve iskele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*Sabiha Gökçen havaalanı - 50 Km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*Cengiz Topel Havaalanı - 10 Km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*TEM Otoyolu ve D100 Kara Yolu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*Yüksek Hızlı Tren</a:t>
            </a:r>
          </a:p>
          <a:p>
            <a:pPr algn="l"/>
            <a:r>
              <a:rPr lang="tr-TR" sz="2000" dirty="0" smtClean="0"/>
              <a:t>  (İstanbul – Kocaeli – Ankara)</a:t>
            </a:r>
          </a:p>
          <a:p>
            <a:pPr algn="l"/>
            <a:endParaRPr lang="tr-TR" sz="2000" dirty="0" smtClean="0"/>
          </a:p>
          <a:p>
            <a:pPr algn="l"/>
            <a:r>
              <a:rPr lang="tr-TR" sz="2000" dirty="0" smtClean="0"/>
              <a:t>*Osmangazi (Körfez Geçiş) Köprüsü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3387" y="967041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KOCAELİ</a:t>
            </a:r>
            <a:r>
              <a:rPr lang="tr-TR" sz="2400" dirty="0" smtClean="0"/>
              <a:t>:</a:t>
            </a:r>
            <a:r>
              <a:rPr lang="en-GB" sz="2400" dirty="0" smtClean="0"/>
              <a:t> </a:t>
            </a:r>
            <a:r>
              <a:rPr lang="tr-TR" sz="2400" dirty="0" smtClean="0"/>
              <a:t>Sanayi ve Liman Kenti</a:t>
            </a:r>
            <a:endParaRPr lang="en-GB" sz="2400" dirty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smtClean="0">
                <a:solidFill>
                  <a:srgbClr val="FFFFFF"/>
                </a:solidFill>
              </a:rPr>
              <a:t>Ulaşım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l="49299" t="27799" r="25946" b="44094"/>
          <a:stretch>
            <a:fillRect/>
          </a:stretch>
        </p:blipFill>
        <p:spPr bwMode="auto">
          <a:xfrm>
            <a:off x="453387" y="3754512"/>
            <a:ext cx="3397099" cy="216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emlakrotasi.com/wp-content/uploads/2012/08/korfez-koprus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387" y="1469815"/>
            <a:ext cx="3397099" cy="2264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89" y="0"/>
            <a:ext cx="9144000" cy="683971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03510" y="1282890"/>
            <a:ext cx="4940490" cy="429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800" dirty="0" smtClean="0"/>
          </a:p>
          <a:p>
            <a:pPr algn="l"/>
            <a:r>
              <a:rPr lang="tr-TR" sz="1800" dirty="0" smtClean="0"/>
              <a:t>*Üçüncü Otoyol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*Güney Otoyolu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*Üçüncü Demiryolu Hattı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*Limanlar ve OSB’lere Demiryolu Kılçık Hat Projesi</a:t>
            </a:r>
          </a:p>
          <a:p>
            <a:pPr algn="l"/>
            <a:endParaRPr lang="tr-TR" sz="1800" dirty="0" smtClean="0"/>
          </a:p>
          <a:p>
            <a:pPr algn="l"/>
            <a:r>
              <a:rPr lang="tr-TR" sz="1800" dirty="0" smtClean="0"/>
              <a:t>*</a:t>
            </a:r>
            <a:r>
              <a:rPr lang="tr-TR" sz="1800" dirty="0" err="1" smtClean="0"/>
              <a:t>Köseköy</a:t>
            </a:r>
            <a:r>
              <a:rPr lang="tr-TR" sz="1800" dirty="0" smtClean="0"/>
              <a:t> Lojistik Köy Projesi</a:t>
            </a:r>
            <a:endParaRPr lang="en-GB" sz="1800" dirty="0"/>
          </a:p>
        </p:txBody>
      </p:sp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3387" y="219340"/>
            <a:ext cx="7772400" cy="50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tr-TR" sz="3200" dirty="0" smtClean="0">
                <a:solidFill>
                  <a:srgbClr val="FFFFFF"/>
                </a:solidFill>
              </a:rPr>
              <a:t>Yeni Ulaşım Yatırımları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23556" name="Picture 4" descr="Binali Yıldırım: 3. köprü özkaynakla yapılaca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651" y="3616658"/>
            <a:ext cx="3810000" cy="2486026"/>
          </a:xfrm>
          <a:prstGeom prst="rect">
            <a:avLst/>
          </a:prstGeom>
          <a:noFill/>
        </p:spPr>
      </p:pic>
      <p:pic>
        <p:nvPicPr>
          <p:cNvPr id="8" name="7 Resim" descr="izmit genel 3 copy copy.jpg"/>
          <p:cNvPicPr>
            <a:picLocks noChangeAspect="1"/>
          </p:cNvPicPr>
          <p:nvPr/>
        </p:nvPicPr>
        <p:blipFill>
          <a:blip r:embed="rId6" cstate="print"/>
          <a:srcRect b="7635"/>
          <a:stretch>
            <a:fillRect/>
          </a:stretch>
        </p:blipFill>
        <p:spPr bwMode="auto">
          <a:xfrm>
            <a:off x="295651" y="1041190"/>
            <a:ext cx="3810000" cy="251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900"/>
            <a:ext cx="9144000" cy="6839712"/>
          </a:xfrm>
          <a:prstGeom prst="rect">
            <a:avLst/>
          </a:prstGeom>
          <a:noFill/>
        </p:spPr>
      </p:pic>
      <p:pic>
        <p:nvPicPr>
          <p:cNvPr id="14" name="Picture 5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1" y="219340"/>
            <a:ext cx="8673084" cy="59436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38900" y="106955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95651" y="198148"/>
            <a:ext cx="83160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Teknolojik Bilgiye Kolay Erişim İmkanı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95651" y="900416"/>
            <a:ext cx="849581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*2 Üniversite: Kocaeli Üniversitesi&amp; Gebze Teknik Üniversitesi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*2 Araştırma Merkezi: TÜBİTAK-MAM &amp; TÜSSİDE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*Ulusal Test Merkezi: Türk Standartları Enstitüsü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*3 Teknopark: Kocaeli Üniversitesi, GOSB, TÜBİTAK MARTEK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*2 Teknoloji Transfer Ofisi: KOÜ TTO ve GTÜ TTO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Calibri" pitchFamily="34" charset="0"/>
                <a:cs typeface="Arial" charset="0"/>
              </a:rPr>
              <a:t>*Bilişim Vadisi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1400" dirty="0" smtClean="0">
              <a:latin typeface="Calibri" pitchFamily="34" charset="0"/>
              <a:cs typeface="Arial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 t="11660"/>
          <a:stretch>
            <a:fillRect/>
          </a:stretch>
        </p:blipFill>
        <p:spPr bwMode="auto">
          <a:xfrm>
            <a:off x="5536030" y="4067033"/>
            <a:ext cx="3271195" cy="193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36712" t="39038" r="23743" b="32649"/>
          <a:stretch>
            <a:fillRect/>
          </a:stretch>
        </p:blipFill>
        <p:spPr bwMode="auto">
          <a:xfrm>
            <a:off x="436354" y="4148971"/>
            <a:ext cx="4572374" cy="184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AutoShape 2" descr="data:image/jpeg;base64,/9j/4AAQSkZJRgABAQAAAQABAAD/2wCEAAkGBxMTEhUUExQWFhQXFxcYFxgYGB0YGhsYGBgXGhceGBcdHSggHh0mHRoXITEkJSorLi4uFx8zODMsNygtLisBCgoKDg0OGxAQGywkHyQsLCwvLCwsLCwsLCwsLCwsLCwsLCwsLCwsLCwsLCwsLCwsLCwsLCwsLCwsLCwsLDcsK//AABEIAKABOwMBIgACEQEDEQH/xAAbAAADAQEBAQEAAAAAAAAAAAADBAUCBgEAB//EAEMQAAIBAgQDBQUFBgQGAgMAAAECEQADBBIhMQVBURMiYXGBBjKRobFCUsHR8BQjYnLh8RUzgpIHFlOistIko0Nzk//EABoBAAMBAQEBAAAAAAAAAAAAAAABAgQDBQb/xAAnEQACAgIBBAICAgMAAAAAAAAAAQIRAyESBDFBURNhIjJxoQVCkf/aAAwDAQACEQMRAD8AbvWADM6TPTy1FZd7aqWc6AEk+AEk+de4gk6byY2jT+9Q/bfHdlhjb2e5p/p+1+vGtbOMTjbN43r1y806kxz32HosCqK0ngLWRAOe58zTgr6XpMXx4kjyuonym2HtVUwa1LtVXwS1pZmY8gpm1bYwBqSyqB4sQKAhpzCYu5au22FssoMkgifDQkaTFZc0motorGk5Kx3HWx2jZQAAY0200Pzpe4pimUWfP868xC6Vwg2kkKe26FrS6UwtoUNRTNsU5tkmrSa05QbW9MEVmm9lINb2o6GhWlo6issjogeIwaXRkcSrGD4TzHiK/P7+FK4t7J1CBSreJzgn9dK/QcRihbGc6/dHU9T4DnXI2kPaM7aFtSJG4kctoB+LGvN6hrnr1s9LpU1DZq3gxOuo5jl/enUUDQCsIwFbUwMxgdOg3JPjAHzrPJ12O/c22ojaem9btWoQKpiBAJ1O25+tR8Zx1QxSyjXWAljqFAiQS0Hr5aGpj8TviF71x2uFWVVAyKmQlREwzZpzdAI3o2NIsHAnsOwYsggg3FuO0tmDZipXSW3Gbn4V8mBZb3agtmZZuFyjZ30AKZFHdI/CiJxRzYzglis593KwwzBwAAsAjWDtTtq9azFLdxMx7xy7GeYHXrlPmKWy2yRxnh9h1Z3tPnjU25VtepBE/wCqoHD+N2sNbFu4t8ZZi46wZzScvlyiu8uYVTOq6xo5EfAkfSpHtPhsVdw4tZ1KLmhnaDBG0mR4TPSqUiUhPB8cRgbtvN2WIEXMqrK4hGlp1Bh0k7wJJpo4VCScOBdstGVQ63LqnUMIJzRPQmua4FwxrdnF25mOxKwQ370MMqggwe7mJjlS6Wbgv21gI+YGLbhTprqQYHTWqdPRTRY4PiDfz2SxUrcNy0pgEkL30yxIzASB1Xxq/hMTmUEajnG4/W9S8ZjHU3O3w6M9iGTEBy7I4LaM0yWPdGXXQExTvGcIMO3aLdsKrqLgS5dKOC2pCgAyskxUuIPaGnbaNR4bxy9RQTvI3HMbjrp08NufhSljiCmA72xpM5mPhowQg0w+WM3aiPBHPwOUVDI4s2wzDWJPwP5Hx+NDt2obeD0O/wCvHXzqcvFrYJCvedokqMOdR452HxprD8VUqCbV4CftFQPUANHrQOixbOmtfBRUlcOlzVRcjwvwNfK3NH/aVtwMpbTQG7y027gmKaYnEadKBcw3Qx5fltXiY0tIRLfKM1x58ZGUfKmLVx8olbc/64/8qaYqFVtMNiCfEcudMLb0EqxMDWFrfadUt/BvxesCOck+RrRCXgBRROs8pJ9dN+VcB7SYs38WFmVt6eo1b56eldnxXErasPdMkgaaaAnQcuZivz/hKTmc6lj/AH+db+kx/JlSIyy4QbHwK2KyBW1r6dHjth7I1qthal2Vqrg1NKRzZTw9unghodgU1b1rFOQwloRvWMSa21CJrmvYHtpaYQVhRRrdRNgGtrTSrQLdNWzWWbOkUFRa8v3lRWdtFG/UzsB4milIXMxCKPtMYH9a5XiePW4YdlFtSx6GI3PoPma87qOoUFSezZh6eUnbWguKxBbvkAM2ijkq+v63NTiIaZ/Wvx5UscSbjnILjzsQkCOUMSBTq8LkSSUjeY+esVi5p6N/GiPx/iptiWDqoKiVdRmPQ9Bp4TX2L4RiwRduuGtEz+5YuilIJFwRoILLrAmJIo+L4QuJDIlxHXUZgRIfpAnx5Umvs7ftWDYXEHK8ns1Nxs06NCqPKdDpvTVDQ3xS44JN8IEdQy23IcZRqSRbBccpB0HpRsHauPftuWtImTO7JLZrbCEdSFBLa5dzEwdDBm4fgd60bRYMpErcZLiK3ZZQSTnuLmI0EMNj5VVxGKxALdlbQuUi03aWlLWmYG5ntdobcAkDaAYpqh0Ds4+wbpOeQiFSrWct5hLDMpWDI8NQNxR8Pwy0bedrpvKhJtjOQqc4kGekz8K9xHs2zBXtrBZ4CXst25bVVOpuA6gsAYB0n0r3h+DxCMy3LJC3YbRg1vtD78ydAYn1pNaE7Iv/ADDezSCW0MzAgbwoG+vgDAq3wbE3ClxsSZTqQARp7mUaljyEz5U7d9mxZS5ee0zwMy2wM5LaAQFBG8666VBxPF8ltWua3OS5CBaE97uNBzRzOpneKimNIaxWJPcJy4dUnIInIG3LcnvEaaCF2mveG4xM72bjk2i9t1ZEM3EYP2iuwHvZip5bcqgYS3bZc+cMo7wXtIKsCZBUnXwiaaweKvviGthWYABgqLLGdNSfd15nQRVrQMZxmC7R3toczm6y4dBACoxlndNQCB9s96rmL4PafEtdZixUWlQhisC2saQRMmam2uHmwWsyBduycQ6qDkRtVtWzG53LV0B0AA5VNhLSoEyxtqPCA3w2b1+dLlVB7pynw7v/AGmPlR7zAakD5fmKD26n+/8AegjZi54gN8PofrrSj2FOolT4T9P15U4U6eZ5fIRWTZ21jpOoPqI+dIBawrBpBH0nz5/Oi4gsw1QHyIr02JnTUbxoR5Hn8q97JokHMviNR9PxNMCUwAP2k8xK/Dl5inbVy5GjAjrMj86KRyPwkH/taDSSOWbLYtNcaSD2chVPMOxACnzNCGEuY1xrE+H61+tKn2itjQyCNxTNzBLDC83aNJhLJ0H/AOy7EecDTrRrGKcKAli0qjYBAwA/mOp86f8AIUjkfbvH923YX+YgfBZM66zSeEtBVC9B8+dJXLpxGKe4dgSR5DRfzqjFfT/4vFUXN+TB1s9qKPGolpayq07hLVesYAuGtVWw9uKFYtRTVsVzkyRlHp3DTFJWRVNNBWTIwFrt0zQwda+d9a0lHZAMW3puzFKItXuEYOUzwC32AdtDqT86y58igrOuLG5ukawHDmfU91fmfIVZsYRU2GvU71Mx+IgxBV9JIaRHkPypbCvDzLd7Ro19Y8/rXnTU5q7N+OWPHLjVv2RP+It+8HASSAoKDYEneuWw/Fr9zDtYurbdLal7kW0ZkTWSMy+8c0Sdt6/RPaDDi5h2YhpRgwJGonQx8j6V+Y8S4EslxM5kzCZV1ZoOleQ/xytM9JNOKZp8cliyTmHak/ugrXUKdZLAh9IjYUTDcdvYo2bU3oDKVaFe4XWSqq0LrsO9t1o+C4U6uqWmTMwfu3AjHJ9oDMDmE6+FVcFZwb4js3IfIDlZlWzbuPkJYyCCrjKgDDQ/Guq2iSWvGblm5dF9G7RmLXDcYKT93RRlPdovBGOIbEIGNt7uRgT72RR7hI91WMGRodqfxPEla5+02rD3LfZ9ldvIrHKzAE5lgBgsd7kQRrU7j3Bu/d7B8qCwl9AjBVAlVYFQxIMDP6UVQUNYfhVkl0OGQFCPfRdSfejmRqNT0rOBsWhfuWbdqw+bIXW4wQKgUq4VQACxDSCJIjltTOC4wLmGs33Bz5uxI0zMwEDLO+b8a9xGBS/2b3Eh1II6hhpBI8xPmPGoS4kvucxxrDW7PECmItO+HESguMxC6gQw270QPzqpxrjXC7luEwrK6Ibaq4PdXdGU5tCGjXmCQZogL2L5CqXVg90Zm+0F7yZjJCQJgDkK6a9bVlOdAQV1kTI841q+QmzmuBcEbsVzh7bxAKXWEjr3WgHwivmGJQsqY24ACgGdjcKyG+8xEkjmPhXRYfEC9Yz2iAWBClhmAjeVB39ai8Va3aMZrYznvAgKGJHMbNr/AHqbC2K4Lj74bEKuKz3beUkOLdokkmZBK8tonlXQL7R4prl3sLdlrCkBe0DW3YwCZyyNNRMHaoFglSN8v8Wo9GGp9a6HBNI3X4H8fxqk2DYte4lhmxUObmHv3QND3rVwgQCj8jEdNq3jMNcRoMHoY0jzqD7Y20uKH72a1mZWUwZ7v4xR8FxR7mCw7yzhbly3dO5G+SSNtCBNDSqx7ZWRTETW8nX5mk+3DRqdOuh8P1pz1oy3p0Ov6/X06TFkjBA6VktXhgCtKlCEwN0iQdQeo+lCtXs9wIELXDyWVb12getGu4ZnItoRnY6DXbmSZ0ApC9tcs4W6qCQt3ESS7lT3lTkEG2/X1F3GoqrYwXVZFxxfug62kaLSNuA7e858NvCi4q87gC4YSNLak20X/aYP+qlrWECLCuCPGIoDMynUCOoJX4xpTphy9DJSBzPQkCY6EjQ+tLXCJMqp8dD8yCfnXqluRI8CoP8A4kN8RTFsOROVD45yPkUmmI/N+C2otgndtfTlVFVoaINAKaRK+4w4/jgorweLlnzk2eImtUcLboVizVGzZq5M5MIlHsisdnTeGQ9K4yloA+Hs01dECtWk0pfENyrK3yYxcLRbQrMUW2KqTAJNVOG4tMot3QCFJKE+73twY21J1jnU1EpmwlZc0FNUzriyODtFS9azS6BAoH2WBFYwuXMMxIA1kTvy2FLW7Y3imFFZXHVWdHNcuSRri+I/cuqZmzESTpAnlzrnlwhko4JhXIGgiYKb+MV0bLpUrjALM4zImbKtx22HWB95jqB4dK8rqsKjNZEej0+aU00QSq3L3ZW0F1112BVRzJc+7/egY32cs2zAti40ksHYraXUsQltQCw03J/KqeGZFti1YQ27JGpJh3Y7l+uvL+1RcFxx7dw2sUC1rN3HBzMgkiM0bbiDWdS1aNHY+wuAUW7qXbVwKMo/cX7oDM5bXJccrpl3M8q+zALYysItvc7PtsHnYIujKzICGBPWD3TBFd8nCLSLLuiIwEF2jMNwQCY+6fTxo9jhlm4P3Vy3cCjUW2U7kSYBMfa/3V1SkFs5jA3ky5UQqudrrEqEljvlt/ZExoaBjbjJbLKCzAHSdOhnXYTPmKoY/hSs+UAxbHaEyR39Qu2hEzoehNRBxW2SQWggkEHQBhvqSNPzqL8iaZNwfEsQ1u5ZODD3mzW2vZmPdYmWAJgEg7qYIA0NdVwfDMllEvNneCDMGZ5eI5VLwFshSXuDMTChQVRTGgEsJnfSm8BfUMXYQ6jJnLCCNCSqBjl1666U20IavILcAFLdtRsBGvhGkaxA6VxOMwtqWW63azOUxBBYyVXQsNuu3nVH2x4jmCG2ykEwdtRB2Mxv+FZ4YjaLEGczzvMaTGnSpjJuX0OqQhh79u13Mr21ECSrZTpoS2h9av4fGI9tlS4GbkVaSCNdDuDVDD3jk2J1YxudBMD6VCb2li4oNpAsgT9oFjAGnPb59K6ckiTzEoTmzL3WHeA5EiD3f1Nc7axFzAs+T99YcEXbTaIyayCNCrDkR/Suy9o8QLYuW8ylsttg66jK0h9AcwKMAT4Dx002BsX00KMQBLIQYMaEGqsE6IlniCG0L1ksbCqM2Yhrlp5iLijdTsGE0Z+OJbQue8OeTWJ9ZH63qVxH2bvYVjfwtxwwB0C5jvrIGh9QfKlsNxvD3LgXF4RQ7MAz2mNttdJdIPnA8aXFPsVo7bAYlHUMrSCJifwpi7eCAnp6A+vXyqfxfgtrA2hcsftF6y3NLiZVkwuuQkgnnX2Gu22kXbDlysdk1xi6ncNcMKlvw0LGk4CRYweHvLh3upDXL0BSm6WzrJnmddfKkMBw8q2U30BAkrmkr/tkeEUucDfuOxu3v3ZUAWgWIEDm0jMN9xudq94Zwx7MqHm3us+8pnYnmIjyqeCTVFOWh5iEJk3bg0AyoInwLMDWCxGi2nI8XVTv0ggeVbykxJII2P1nqKJbuEjXcaeHmKZDYsdAAtmdTIN6APhb+lfILoEKlgDp+9b55xPwo5GtaoFyZ+fWEpy0lZspAp/B2eZr7xujwQ2FsVQS3Ar2xbrV0ms8pWwBqsmquHswKVwVnnVRBFZ80/CAw2gpJzNNYi5S4Woj7AwFmmEt1qzbp2zaqZ5KGk2DtWaOq0YWqncQ45h7BCs4LmYRO8xgTsK8/L1UUbMfSSl30UVSiotc9d45eYA27IUaSbhII690D6msMl1bbXcTdZwASLdsZcw6ACfiTWGXWW6RsXSQS2i3ib7MQlojMefSOnWP6b1yftjiczJYV4S2QzEnV30OYkaaU6vEL37P+0IgN29KWrYIhLKzt4/iRXJ427aNzLc7QPzXLJHTQToa6YJYsrazuhZIvGksaH8PjSe5cnMSuXuySAeizvHKovtRjJxIynox0IHdnaYM6R8a6vgHtBftrbyWQqIx7zKJdSCSCTDBuh2pHGcPu8SxgdbWSQpY7KFGaJI0znvac4JrFWKGTjDas0RvjvudTxGzgeLpaZ75tXFWMhaBrqdJAPnRvY/2Gw2DxXb28Q1xgjKEEZRmiSYJnbnUzDf8PLtoFgUunU9nnZI55Q2WD01ApHG+1F2wi20tdhnjSDKqZ1LNAzn7u4AnnXWUorewVnWpfDXMZGuW8AR4dkpHpOb4mvz7E4JXbOLZDgwzI06zzGonxo7cXftLrLC9soBObMpgyMzcjvr0PMU3Y4YXWZCht8kwY8J/Wtc8PVwhacLsjLBzqnRFxGAJjIzIFEp3d21nQadNaZt4Vrkq9yFOXRQc4jUidt6qXOHIp/z2QgbdpsPUeO9YThJJBTEFlZYnNJPXKQY/rXR5Ole3jf8A0jjmquSIPEVsrltoxlJzgtOukSIIHnTHD+KKrxqJkSZgkBRAJ6b671vifALqkvBuk7QBmAH3tjJGmlKf4LfVSIOUyQAZMnoIOu/xrLkyLlcdI7Ri6puy+uLKxBmDoeeu/gaHiVs3lK3FMHUwSNRrMA6edQLuIvIh0IcLrmGXXmY+dEw/EAFHaMDHvPHP05aj40KerHQ43AlUN+zkAMRmDgXEKbkMhGsEAjxEzpT2Ia8WW5mtl0GUIlsWUInWWUnvb7mPCpa41Sf3bZj0B19DvNGHFiFBJl20VIkuSYARhEkmOo8q6RnboGmW7fE8651t3MkwWYAZCSAA2swTpNeX8RbuqVbIyEwQ2qnwJ909dam+0MFVw+bKyHM7CSO1YEMO7uF0XUcj1r7hfCwgkXSSeh7vjpJHrvrTW3piaopey+IuWcTftIzLZ7Bnt2ySyq4gdwR3R4CRvSPDSy21ObOHAJbnn1Lg+Jk0viOJJZurEhgf8p9VcHRgrDTvA7GNxvvRb79k4ML+zXp7N1GUKw2Rk3Vl21/Cntj8FQ39jy0+X6B9aMt76+lKWbmkEHz/AF9a2VA2Meh/KkS1Q4Lg6itAjrSav/EKKH8R+vWiiQzEV4KWczu3y/KvOz/iT4H8qaQHPYWzNWrFiIoWAw8CqSJX2WSZ4QEiK9S2SaOtumAsVwc6A+tLFFL6UIGacspaOguo5HvLbIcg9CRoD5msuTLGG5HXHilk/VE52A1YgDmTsPOqF7h+WIZWkAwN4PMjpTFzDI65SiZZmCAx05kmjWrQUQoA8qx5Osbf49jfDoopfk9i9nDRvWOJ8Rt4dMz89FA1LHoKDxni4siFAa6w7q6xpzYgaVztizdvubuI0VdFBggaz3Y0nl1rDl6ly1ZohihDsijf4xceRGRSNh7xHOW5elc/i7hZEFohLZfIxU5e9BMdY5zHrVFcNfAfVX37OFy6E6ZpO40+Fcjh77SbThFdWIzaTKkyZXWN9xFYqbds7p+DtcDw6crXGLFScsXCV6dBNPYiyADG0GR+HhSXs/YdbIDxuSsSO62o0O2/jVJ7oUSxAHViAPiaTiTbsmcLvZsFcRAythmMdpq2UyScoUnb6UTEWXFg3bbG7C22DZEFu7nI7qd8NIB3PQaVu2exxdq4qzavDsnI1AzHubdTp60mMIy3blu2gFu24HPNmkGVJO0a10il/simz3CcPfGstvs8lzIc2bNlRZG4UgEnSKjGzikuq1q/aW7hrhVCRCMux20AjQjc6yZ2r2cbibOIvNZtOHu9nbDsAVCyBnUhoBHQztXvFsLca67qsieX686aqL0TJ6tFTB+3uIAK37VpGgZSjZgSTE76QeVQ8fwLtWzvduFixJMjUaRy2BOleYz2f7W2v2bokgnSZ5ExoPLWsYezjkhWyMgECDmI6TOWQPOdqJO3sV2TsRwEJJBaftRptsYomH4a+oW+TI2IykeWUrtMRrFFwGIvWl/+QoHaOQMzQZMnQCRvymTPOqTWVIDKd9j6wPw+J6VEl6AjmybF9broLiSGGS4ysGH8LZiSNN9K6LHcYs479lJS/cFqTcZVVW1EZQdmkgE5TpGnOkcTgVurDjXaeY/UfL4n4VZ7FOzEmNSNe8D9pfHy6ddKTm0qKVAsXfdJNpL4QuYFwZiAOQy3BI3IkeFJ4DjjuSWBVFJ7QssBAD4vMnb4QKu/tMDeV3B38eX4ctRXJPYe8IkZlv3M6lTEkKEDtqBIzAfymktt2PR0Lcfsm4bagwCO85QCDpIGY/DejYyxbBzdmCkSXhIGvPvfOpFvgJFoglTdlWRtoKwNwJMj45tpmpVq3fW69tdCr5gAxZSr8wPugHXTSapwixL6Ols+y1q8+TtBaud1lLLmLhiSMh0lZ1kGNBS+B9mThr73mIItDLY2Km7cGrjX7I+bCuh9iODlWdlvHKBkNvKCqtJkoSTl56DSql3BXMNAVRfwxyqbeUl7cDVkIBkcyNPA11+FJa7hdn5pfwhRjMnXusNzJnUEydTyrFm4dI1J000PkQdT0r9H4jh8M2UWWDNl7Tme4djPL61A4jwIKcxRkYwc0RPOZ1FZfjlB2NyIPbh1y3FBnSG1B/lbr4HXz3pGxeGEOW6hvYO4wN1WBlDMBgwO4+JqoeH3TIfKeeZYBYDkVb8zUjjdg9hcKhwANmEaCJ03Ea/Cu0cq8go+jrWwfZKrK4ey+ttxzWJAaNJ/i518LixMj1AqZ/w3uG/gL2Hcz2ZL2+oGpAH+oHT+OvLJEaXGHnEeWtVJ09C4ooMFPJfkKCHQfc/2ifjXgVjs+Xzkeu+3jtVf2f4GcQRdv/5I9wEz2vRjOoToPteW7jybJqhvgfCFvAXH/wAv7PRvHy+tUX9orFs5FRiq6Aooy+mopbjPFcwNq17uxI5+A8Kimwn3R8K7X6Jsxh10py1boNlKctDUAbkxX0mSfk8KKt0j1Vr1LRbYU5bwoG+v0pgLyrzsnV1+pux9G3+wn/h6EQ4DDofd9Rzpq1bCiFAUDYAQB6CgY7iFqzHasFzGFG5MbwBr/eouK4xcuqRbHZqZBJMudx3Y0Feflz2/yZvhjUFUUV+I8UtWR3215KNWPkBUTH465f7q57SkAEAjMZ3lhqvoaDYwIWCef2iZYxpqaPccRkUeZ5+lZJZHL6KsHhrFu2MoAY84Og8zzNNM8Au2wHIcugApZMqCTt4CT6AUhxnjl22G7JDCkKXIkZjGw9RqdK5xiHc6cYrAMrq126GXLmK5laYmFAG3nrXC8Vw9oXSLaXGtlWEuss45lcwGojc9ec0Z8XbFpUviXRyLqZZe47TlcXwe6IPTy3pnjmHC2LDqrG7IttJDLkeQBMy3ISfOurLWgGB9pXuL2U5Lh91wFOw0zKfd2Mk7VQ4OpvN2j3gbirEWyJUOIYMIIkjeOp1p/h/sNcW6HUIgyiLmbOwOoYhRpBGg18wKsD2KQLrduEgycoALDTMs6tBgDeq+NtWBL4k/Y2O6wXIBlGmuXZTm5eO9D/aWuC1iEUk3BkvqAffUSrLy6jyjnSftDZtPhO1tIbbLca2VUhyIOud9Spie6SK17MWRe7RLjsVdBby5swWFDSjbjQ7cj4VHZ0xcdGOK42HskFlyurMjd3ug7n1j8qJgeK9owBgDUSoZ+u5IAHxoq8EtouQohYaFioknUTSXCWupdazke7Ak5F1XoSTGhHzFTVklI3LsnImnIu0epVQfrWr1q8yMoZQ52YToOfPfeKI2KVVYuOzKxmFzuwTtJ1gHqJp72jD4fDWigt3bjPAy6SGBIiW1/m08qpQDZxXEXui4tu4zfeIV83dnT7Ik6daZ4fbu2wTlZlJzQdSCYOpUkzPKKPg7WJ7cu+He4dx2YzAAwAZ2BAEGeum9Of4ibuLtYMTZe4SGZh3gQpbKo6mInxFLix/QBeJWo10JkEc1J3zDcU1bAYCGBgnXmAf6xp6VS4l7OIptWittrl0MtsMCElQWYZoJHWdzUfDexeKtkIz22LglFkt7sllDEKwERs1LhKthQXL1G4BI8YzafP1HialcXwLHvKM3uh0GgdQcynwYRK+o82buExdoWxeLI7AtrlIg8u2Ayow2hhz3pfhvEw5uNcIVFUILYlm0MyQBr5jTSjt3F2ZuzxBIQG5mzQA4G56NHuvvI9fEre0WGvMFuWmYXElgAYnxTlO81O4RZuvbu3FOS2B2jEjQuDmUeB5aaw1GxPF8Q/7pbLK5GgVGdjPMDTKAJGbXlVlJF3gnttdW1de6EzhxClgpM63CQSJE6gb6xNU+M+2T2wSMjo1pT3WUFc45HMSef3dt6m+xvB7eIw+IUIxu2iLau4092SAeUsXkTOqzSfs/et2MVasYgdmWsXEulnUKHtM7L3gSCYMHxFdW5PQJE+y6JYuBCwuXFOS5ZdipYsIUtEqVBI2k9TXVcO9ox+z27OKRbWQKnaZ5XMRpIU6tGp1nU+NecUwoW6r4d0UgggxIdcwK67TqIaD73jU7iFsYxL11zbw03UtHIrXM1zYZsoggyNSKm/AXZXx2Htq2UEMNCG5GRybry1+dTrqK0gZTBIIzD1BBg6V9hyilMPdtAm0Ml5VTtHdyNHF4MCojkR4Vz+Nwt52z2ZYr3IVT2i6agowDHfWAw03FcJ40yi/7B8N7DF3VUjsnTMB905gCB4a/KvL+ACyVJETqDtr1ig8PwL4Sy9ssTjsQvLXJb1EmfNtp1I6Vd4Nw03xFz/LXunlmI3A8OvwqnC6j5Fe7JvsrwZsSRduiMMplViO2P3mH3Bt/F5bue0XtUpY2bR7okMw5noPDx51W45jJXsrRCjY8hHQRtXK3eEIdxlJ58vjVyk4/ihafcSucUywYMxt18V8fDwoZ4sx1QAryMj13PWvOJcKKDQyp2XY6a/KN6hXMLJ1CT/EDPrBip+WtMfx3tH6KixTOBSWJ6fU/0+tLDrVLB2oUdTqfM17/AFU6jXs8fo8fKd+hiK5j2g9qOxYpbUEhgpYzp1yrGpHwp72j4n2ShFYC45065ftEaRpXAX7j9vmc5lBBUxmKz1PLzrxMuVp8UetXkr4Vbl7vFu8TvuwnfckL6Crd3EpZG2e5z5hf61E4fiUsmVBDPL7GFBH7skRoWMmPuwftCgWlIkgzmJMgzJO+k1y4iKlziMmSCfT8K+tY1fkZ8zsalO7jRhpykfl+NFS6OYHz/CafEKKN7Ejf9DYbwRy+dZw163lKqFyndeU9QOR8aSYjrB6T+EUMhTuR66j4jSnxQHnGsNaAa5BICBXtszGVEAAGeXXf0qXi8dYa0LYbEFWEZDcWVgyCJTUbnT1iqzWTGjejd4eG+tL4uyt1ct1FYcmU94eU0y1ZW4J7Y4fD21sWMQ6ZYAGIthl31BdO8AddeXSuqb2pW6ctm9aBK98KwZkbScuYANPeE8o2Nfnlrh1n/qXVB0IkMCOk6+FW8H3AwS85DbywJ18QAafMNHU4niS/sbDEW2TPPa8gYgAnKI1garB0FcFwXGlbgu22bKjFQAhY5N7YYgbnvddqr2XCyA9wyIMuTp60pbwGVYS7dQyCSHPXXQGOvLnUy2CaOs4mwdVdEGW4N2zAgxpoGEaeW1TLeGZEdF7Io/voUKh+YzOrZt+pO9TuHYjEYdgqEXrLAl0utt/KSM2vUiKpYviuGQBjbvqDu1te0VdNNpPyqXd6EyD7QXGa4XxdsXLfdUSDkURobbDVDvuPWmOG8ds27SoM5gkBSQTBPI6SJNUL3G8MO7kxZkafuYB05E6T4b+FR14pat3Rd/Y7r5mCo15gCGbYhQIHPU8xvVbEVMW2KtBiuIm7Ym5cRFYAC5EAse6+VY7vgaVvDBXle4VNu4MkMCcoaJzlRJLHxI3mmcbi7jSDhEaM2TtMQ7zvuNpmkVxNxl73D7UTJKXMrQAZy/xAzz503L0xnmC4HfOS9ZMIGLWiWFtydc2QTJ9T1pvhOJL2GxV3F3Ld3Ds7IpzPuup7xOhBIOlbHHrCMmYXbGQQhawtxLUjXJdWTrzMmsf4bhXWUxdtsxK5mcLmYjvAqR3tDTboEjoeFW79+wGbE2b+ZZVHIB72pBI28oPIVL4bjcOUzu9lDYukHDt7pjcjQ89QVA21pdPZfEG5bfLYe2rJ3UOWVB1LEbmPHWKs8W4RfNtgqq9w3ZtOiJa7G2YnMSwziJFOk9jGvafiuHSwFbDDvS2UwoCrBYyPs7dPKouEW5bft7KlR2eYWgUVyu+YKHDGRGrztQOMeymIuFSwLlUIOXKoOogCbog6anam0wWItLZZuxS4EZLl1+z7S2hPdVWBgwqk8/lSTt2BMxvHrKJdu2SQ14B2QXWOpPQLz5j6Ue9wDCvat5VyIbZuLiGdcockEr2LHmZ+eprdzg+HKa3cMtpBm0uBmY799iDAOsxJNCwmMwWcF7rX2OoZLBy2x9lQIJCjlA86FJgSGfE3ghcBbZCroIlZC6x3jrH3eVUPZq9ZS4bZbEKzLcE2JgEOVWFUbQG7xmOvOqn7Wjafs15ged11Qb9A0/LpR3v3VXLZFu2o+zbAmN9CRE78hXNOtsCRe4YbVybl1bVpmHeuMTeLc+ybUxA91p8tqbscad0/+LYyvEG9iImdpCCSdI07orGE4bat+7nzk7vLMW12nWd/dq9g+EBR2mIYBRsDAMfxN+E1Sd9hC/AuC5+85zEmXuHdm5x0HloKs8VYLaCqco0AA0kDpGwqTjuNlyFtyiDbTVundGoHhH5UjiMazNLtJ8fy0PwFWpJKkQwxNZihhiefyI+taDRFIkFftaGCfKpL4KSSI+R+omrtDYLO3yrlPGpFxm0MWUzMB6nyFVVFKcOt6Fuug8hv8/pTlet1M+U69GfpYcYfyKcWwXa22ScrH3WicrdRXKWOF3LTntFW8FE9mhntWiQpBAgc28IG7Cuq4rjhaSftH3R4xqT4Dc/1rHB8IQM7++078gdTPiTqfQbAVinjjJ2zUnRyd+ywLvds3FZ/3ju1vQtzkgmByE7CK1bw6EZoEbSGn6muv4pxC3ZQtcM7QgGZiSeS+fOuK4hw837ty7mKBz7gA2Gmuu+kzWbKuD1IXcJicIo91pHIrEGN9fCl7eEJ1HzmZ+NNYTh6W+h9Z185006UxlApRc7tk2K2sOdjvqOvwPSs3uHhtxPjz+OhqhbiiZqvkBHXhlxfdaR0JrJwd2fcUnz/AKVX7Twolt/ClzGRhg3O9sA/P/cK9t4EnlqOuvwNWiZ5V8B4UchWyS9l13nxjb4Ue0SY0mZ+XUmnyvhNegdBS5D5CotkRqddZ+HrI0/OtISCeRB129PT9HqGYmvBblp30IPrH5fOixGA86DTmPxHrrHqOVeXbCuCrahgSJ8feHxg+vhQspEdQf19D8aOUI9CCP8AVofxougswhMRAkfZ5GN49I08iK8ZyBnB05nmD/F+ex59aJctEnx5eY2P1FYWZzDXMJI6xuPOD8vGl3CzS3emgjadNeY5xPwPrQr2FtuMtxVZZ2K7HmRzB6xr5ivWtZT3fdOq+B5genLmNOQrdpweWunjoOg3I6cx40DsHe4Jh2WDYQjNmBSBr5iDXlvglkDRXOs6uTz00JI/tTVpI1BIB6HMp/GfOjI0jaf5W/tQK2LLg0CG3l7hmR3oMnWYbWaTfgmHMnsUM9BMEcwp2PlVdYOxMjkfyOtYusv2hEfamI9eXrQPkxTB4dQY7sRppHpy18KoHQSTpSnYO7dxS56qJBjk/Lyb9GthOFPvcZVTmJzEeBbaPjRHH6Q22xVVpzDcOuPsMo+82nwG5rVnHYazAtDOdg26yOWc6T4CaDd4rcuAz3dSCB4eO501rpUV3JHTetWJFsdpd2JJ28zyG2gqZi7jXCGuMSQZAGgHku3qZNDRp9Pw3rRpN3oHI+Ou+o8awba9I8tPpRKw7Ab6eZosQH9n6fMA/wBfnRBPh58qaw2Bu3PdQx95u6vz1PoDVFOF27Wt9wf4QIHlG59Kri2UiRhka4wW2C8nUjYDqW29KuJ7P6a3DPOAIpa/xmBlsKEXxWPgNh5n4Ug95iZLEnzNUqXcTop2kygDppX1+6FUsxhQJJ8qkP7XYUM655KCTGUjyXvanwGtLH2uwN0lGcHLBOZBAiCDOaJ1/UV3ck/I1ol2+OrcxDO1tnCe6oiAQdAWJ0jcxu38opvGcRxF06N2NvTurqTB0JetWfafhQ0DWxy/yWA08qJ/zTwv/q2/W3c/KuUoSk++gsSw+GVZyzJ3YksxnfUmtm14mm19pOFn/wDNa/23B+FE/wCYOF/9ez8XH1FR8NdhCXZCs9jNUE4zws7X7Po7flR7eP4cdrqHyZv/AFpPE/YUTVtgeNEKDmKqDE4L7w/7/wD1rTfsmhlvTtP/AFqXD7HRKS0BW8sVUD4T+L4XP/Wvg2EOmv8A9g/CpeP7QqJlfTVRVwg2H/mafTh1siRbkR8vV6pY78oDnpr4mrOKNm2QGsnXwU6f/wBKAuOscrB+C/8AsaTh9jomzyrQqj/iFrlYHwX8jWW4yJIFkaeKjy2SppLyFEO40jfnP1/OmmQmYVjouwJ5k1QbjcMB2Q1/i/JRX3+OMTACxrzY6D1606j7/oNCNnC3WMm2wHIQfyrQwF3/AKbaMTtyM/nPpTVvjNwj7I9PzNDucUukGHAifsrsPShKPthowvCbpBBSBy7ygjy10g7Vn/BbxEQk7nvbHqI686I+OvEaOQeUQPjptS1zE3WAIuXJB2LGD1B+dN8Qsfs8Eu82WYGus+oCwaLc4Gu7uqn7wEH0JIqV27EZszMhiQSSR4j8RX3YKe8uhPPceo50XH0FlRsHh1Az3i0bGRM/6QTWv2nDoRltFidiwn5uSflUhWiQRp9pd4nmOqn5UR4GjaryPTz/AANPl6QWO4jjNzmAqnQMO9B5TOnTlU3EO5PfuEmZRtSAejLtBn9aVuZlG3j4rt/Q1nD80bUxpPNfHxGx/rUuTfcVnyHPmEAPs6nY9J6+DVhQQflJ+Sv49G8aLawtxzFsFmX3Wjukc1dtvnOx61WHBh715woiCFOhHixGvoOdUk2FEQv3o1BmYjZuhHMGq2G4ddcA5cv82n9aIOIWbf8AkpJOgc6a9Cx70+GlJX+K3WkMxQdF0jzPMHrty0ppRXcClc4RbWO1ux4CASfAnX5Vt7lqwM1uw7cs7A/VtY8hUSxjXtMSPte8Yk6c1Jk7bj1rdzEszd5iZ1UzII8PGnyXgLHcRxe641bL/Jp/3b/CKn5Y1knxOpPmdzXrV5NTYrN1qsLHWvs/hVE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08" name="AutoShape 4" descr="data:image/jpeg;base64,/9j/4AAQSkZJRgABAQAAAQABAAD/2wCEAAkGBxMTEhUUExQWFhQXFxcYFxgYGB0YGhsYGBgXGhceGBcdHSggHh0mHRoXITEkJSorLi4uFx8zODMsNygtLisBCgoKDg0OGxAQGywkHyQsLCwvLCwsLCwsLCwsLCwsLCwsLCwsLCwsLCwsLCwsLCwsLCwsLCwsLCwsLCwsLDcsK//AABEIAKABOwMBIgACEQEDEQH/xAAbAAADAQEBAQEAAAAAAAAAAAADBAUCBgEAB//EAEMQAAIBAgQDBQUFBgQGAgMAAAECEQADBBIhMQVBURMiYXGBBjKRobFCUsHR8BQjYnLh8RUzgpIHFlOistIko0Nzk//EABoBAAMBAQEBAAAAAAAAAAAAAAABAgQDBQb/xAAnEQACAgIBBAICAgMAAAAAAAAAAQIRAyESBDFBURNhIjJxoQVCkf/aAAwDAQACEQMRAD8AbvWADM6TPTy1FZd7aqWc6AEk+AEk+de4gk6byY2jT+9Q/bfHdlhjb2e5p/p+1+vGtbOMTjbN43r1y806kxz32HosCqK0ngLWRAOe58zTgr6XpMXx4kjyuonym2HtVUwa1LtVXwS1pZmY8gpm1bYwBqSyqB4sQKAhpzCYu5au22FssoMkgifDQkaTFZc0motorGk5Kx3HWx2jZQAAY0200Pzpe4pimUWfP868xC6Vwg2kkKe26FrS6UwtoUNRTNsU5tkmrSa05QbW9MEVmm9lINb2o6GhWlo6issjogeIwaXRkcSrGD4TzHiK/P7+FK4t7J1CBSreJzgn9dK/QcRihbGc6/dHU9T4DnXI2kPaM7aFtSJG4kctoB+LGvN6hrnr1s9LpU1DZq3gxOuo5jl/enUUDQCsIwFbUwMxgdOg3JPjAHzrPJ12O/c22ojaem9btWoQKpiBAJ1O25+tR8Zx1QxSyjXWAljqFAiQS0Hr5aGpj8TviF71x2uFWVVAyKmQlREwzZpzdAI3o2NIsHAnsOwYsggg3FuO0tmDZipXSW3Gbn4V8mBZb3agtmZZuFyjZ30AKZFHdI/CiJxRzYzglis593KwwzBwAAsAjWDtTtq9azFLdxMx7xy7GeYHXrlPmKWy2yRxnh9h1Z3tPnjU25VtepBE/wCqoHD+N2sNbFu4t8ZZi46wZzScvlyiu8uYVTOq6xo5EfAkfSpHtPhsVdw4tZ1KLmhnaDBG0mR4TPSqUiUhPB8cRgbtvN2WIEXMqrK4hGlp1Bh0k7wJJpo4VCScOBdstGVQ63LqnUMIJzRPQmua4FwxrdnF25mOxKwQ370MMqggwe7mJjlS6Wbgv21gI+YGLbhTprqQYHTWqdPRTRY4PiDfz2SxUrcNy0pgEkL30yxIzASB1Xxq/hMTmUEajnG4/W9S8ZjHU3O3w6M9iGTEBy7I4LaM0yWPdGXXQExTvGcIMO3aLdsKrqLgS5dKOC2pCgAyskxUuIPaGnbaNR4bxy9RQTvI3HMbjrp08NufhSljiCmA72xpM5mPhowQg0w+WM3aiPBHPwOUVDI4s2wzDWJPwP5Hx+NDt2obeD0O/wCvHXzqcvFrYJCvedokqMOdR452HxprD8VUqCbV4CftFQPUANHrQOixbOmtfBRUlcOlzVRcjwvwNfK3NH/aVtwMpbTQG7y027gmKaYnEadKBcw3Qx5fltXiY0tIRLfKM1x58ZGUfKmLVx8olbc/64/8qaYqFVtMNiCfEcudMLb0EqxMDWFrfadUt/BvxesCOck+RrRCXgBRROs8pJ9dN+VcB7SYs38WFmVt6eo1b56eldnxXErasPdMkgaaaAnQcuZivz/hKTmc6lj/AH+db+kx/JlSIyy4QbHwK2KyBW1r6dHjth7I1qthal2Vqrg1NKRzZTw9unghodgU1b1rFOQwloRvWMSa21CJrmvYHtpaYQVhRRrdRNgGtrTSrQLdNWzWWbOkUFRa8v3lRWdtFG/UzsB4milIXMxCKPtMYH9a5XiePW4YdlFtSx6GI3PoPma87qOoUFSezZh6eUnbWguKxBbvkAM2ijkq+v63NTiIaZ/Wvx5UscSbjnILjzsQkCOUMSBTq8LkSSUjeY+esVi5p6N/GiPx/iptiWDqoKiVdRmPQ9Bp4TX2L4RiwRduuGtEz+5YuilIJFwRoILLrAmJIo+L4QuJDIlxHXUZgRIfpAnx5Umvs7ftWDYXEHK8ns1Nxs06NCqPKdDpvTVDQ3xS44JN8IEdQy23IcZRqSRbBccpB0HpRsHauPftuWtImTO7JLZrbCEdSFBLa5dzEwdDBm4fgd60bRYMpErcZLiK3ZZQSTnuLmI0EMNj5VVxGKxALdlbQuUi03aWlLWmYG5ntdobcAkDaAYpqh0Ds4+wbpOeQiFSrWct5hLDMpWDI8NQNxR8Pwy0bedrpvKhJtjOQqc4kGekz8K9xHs2zBXtrBZ4CXst25bVVOpuA6gsAYB0n0r3h+DxCMy3LJC3YbRg1vtD78ydAYn1pNaE7Iv/ADDezSCW0MzAgbwoG+vgDAq3wbE3ClxsSZTqQARp7mUaljyEz5U7d9mxZS5ee0zwMy2wM5LaAQFBG8666VBxPF8ltWua3OS5CBaE97uNBzRzOpneKimNIaxWJPcJy4dUnIInIG3LcnvEaaCF2mveG4xM72bjk2i9t1ZEM3EYP2iuwHvZip5bcqgYS3bZc+cMo7wXtIKsCZBUnXwiaaweKvviGthWYABgqLLGdNSfd15nQRVrQMZxmC7R3toczm6y4dBACoxlndNQCB9s96rmL4PafEtdZixUWlQhisC2saQRMmam2uHmwWsyBduycQ6qDkRtVtWzG53LV0B0AA5VNhLSoEyxtqPCA3w2b1+dLlVB7pynw7v/AGmPlR7zAakD5fmKD26n+/8AegjZi54gN8PofrrSj2FOolT4T9P15U4U6eZ5fIRWTZ21jpOoPqI+dIBawrBpBH0nz5/Oi4gsw1QHyIr02JnTUbxoR5Hn8q97JokHMviNR9PxNMCUwAP2k8xK/Dl5inbVy5GjAjrMj86KRyPwkH/taDSSOWbLYtNcaSD2chVPMOxACnzNCGEuY1xrE+H61+tKn2itjQyCNxTNzBLDC83aNJhLJ0H/AOy7EecDTrRrGKcKAli0qjYBAwA/mOp86f8AIUjkfbvH923YX+YgfBZM66zSeEtBVC9B8+dJXLpxGKe4dgSR5DRfzqjFfT/4vFUXN+TB1s9qKPGolpayq07hLVesYAuGtVWw9uKFYtRTVsVzkyRlHp3DTFJWRVNNBWTIwFrt0zQwda+d9a0lHZAMW3puzFKItXuEYOUzwC32AdtDqT86y58igrOuLG5ukawHDmfU91fmfIVZsYRU2GvU71Mx+IgxBV9JIaRHkPypbCvDzLd7Ro19Y8/rXnTU5q7N+OWPHLjVv2RP+It+8HASSAoKDYEneuWw/Fr9zDtYurbdLal7kW0ZkTWSMy+8c0Sdt6/RPaDDi5h2YhpRgwJGonQx8j6V+Y8S4EslxM5kzCZV1ZoOleQ/xytM9JNOKZp8cliyTmHak/ugrXUKdZLAh9IjYUTDcdvYo2bU3oDKVaFe4XWSqq0LrsO9t1o+C4U6uqWmTMwfu3AjHJ9oDMDmE6+FVcFZwb4js3IfIDlZlWzbuPkJYyCCrjKgDDQ/Guq2iSWvGblm5dF9G7RmLXDcYKT93RRlPdovBGOIbEIGNt7uRgT72RR7hI91WMGRodqfxPEla5+02rD3LfZ9ldvIrHKzAE5lgBgsd7kQRrU7j3Bu/d7B8qCwl9AjBVAlVYFQxIMDP6UVQUNYfhVkl0OGQFCPfRdSfejmRqNT0rOBsWhfuWbdqw+bIXW4wQKgUq4VQACxDSCJIjltTOC4wLmGs33Bz5uxI0zMwEDLO+b8a9xGBS/2b3Eh1II6hhpBI8xPmPGoS4kvucxxrDW7PECmItO+HESguMxC6gQw270QPzqpxrjXC7luEwrK6Ibaq4PdXdGU5tCGjXmCQZogL2L5CqXVg90Zm+0F7yZjJCQJgDkK6a9bVlOdAQV1kTI841q+QmzmuBcEbsVzh7bxAKXWEjr3WgHwivmGJQsqY24ACgGdjcKyG+8xEkjmPhXRYfEC9Yz2iAWBClhmAjeVB39ai8Va3aMZrYznvAgKGJHMbNr/AHqbC2K4Lj74bEKuKz3beUkOLdokkmZBK8tonlXQL7R4prl3sLdlrCkBe0DW3YwCZyyNNRMHaoFglSN8v8Wo9GGp9a6HBNI3X4H8fxqk2DYte4lhmxUObmHv3QND3rVwgQCj8jEdNq3jMNcRoMHoY0jzqD7Y20uKH72a1mZWUwZ7v4xR8FxR7mCw7yzhbly3dO5G+SSNtCBNDSqx7ZWRTETW8nX5mk+3DRqdOuh8P1pz1oy3p0Ov6/X06TFkjBA6VktXhgCtKlCEwN0iQdQeo+lCtXs9wIELXDyWVb12getGu4ZnItoRnY6DXbmSZ0ApC9tcs4W6qCQt3ESS7lT3lTkEG2/X1F3GoqrYwXVZFxxfug62kaLSNuA7e858NvCi4q87gC4YSNLak20X/aYP+qlrWECLCuCPGIoDMynUCOoJX4xpTphy9DJSBzPQkCY6EjQ+tLXCJMqp8dD8yCfnXqluRI8CoP8A4kN8RTFsOROVD45yPkUmmI/N+C2otgndtfTlVFVoaINAKaRK+4w4/jgorweLlnzk2eImtUcLboVizVGzZq5M5MIlHsisdnTeGQ9K4yloA+Hs01dECtWk0pfENyrK3yYxcLRbQrMUW2KqTAJNVOG4tMot3QCFJKE+73twY21J1jnU1EpmwlZc0FNUzriyODtFS9azS6BAoH2WBFYwuXMMxIA1kTvy2FLW7Y3imFFZXHVWdHNcuSRri+I/cuqZmzESTpAnlzrnlwhko4JhXIGgiYKb+MV0bLpUrjALM4zImbKtx22HWB95jqB4dK8rqsKjNZEej0+aU00QSq3L3ZW0F1112BVRzJc+7/egY32cs2zAti40ksHYraXUsQltQCw03J/KqeGZFti1YQ27JGpJh3Y7l+uvL+1RcFxx7dw2sUC1rN3HBzMgkiM0bbiDWdS1aNHY+wuAUW7qXbVwKMo/cX7oDM5bXJccrpl3M8q+zALYysItvc7PtsHnYIujKzICGBPWD3TBFd8nCLSLLuiIwEF2jMNwQCY+6fTxo9jhlm4P3Vy3cCjUW2U7kSYBMfa/3V1SkFs5jA3ky5UQqudrrEqEljvlt/ZExoaBjbjJbLKCzAHSdOhnXYTPmKoY/hSs+UAxbHaEyR39Qu2hEzoehNRBxW2SQWggkEHQBhvqSNPzqL8iaZNwfEsQ1u5ZODD3mzW2vZmPdYmWAJgEg7qYIA0NdVwfDMllEvNneCDMGZ5eI5VLwFshSXuDMTChQVRTGgEsJnfSm8BfUMXYQ6jJnLCCNCSqBjl1666U20IavILcAFLdtRsBGvhGkaxA6VxOMwtqWW63azOUxBBYyVXQsNuu3nVH2x4jmCG2ykEwdtRB2Mxv+FZ4YjaLEGczzvMaTGnSpjJuX0OqQhh79u13Mr21ECSrZTpoS2h9av4fGI9tlS4GbkVaSCNdDuDVDD3jk2J1YxudBMD6VCb2li4oNpAsgT9oFjAGnPb59K6ckiTzEoTmzL3WHeA5EiD3f1Nc7axFzAs+T99YcEXbTaIyayCNCrDkR/Suy9o8QLYuW8ylsttg66jK0h9AcwKMAT4Dx002BsX00KMQBLIQYMaEGqsE6IlniCG0L1ksbCqM2Yhrlp5iLijdTsGE0Z+OJbQue8OeTWJ9ZH63qVxH2bvYVjfwtxwwB0C5jvrIGh9QfKlsNxvD3LgXF4RQ7MAz2mNttdJdIPnA8aXFPsVo7bAYlHUMrSCJifwpi7eCAnp6A+vXyqfxfgtrA2hcsftF6y3NLiZVkwuuQkgnnX2Gu22kXbDlysdk1xi6ncNcMKlvw0LGk4CRYweHvLh3upDXL0BSm6WzrJnmddfKkMBw8q2U30BAkrmkr/tkeEUucDfuOxu3v3ZUAWgWIEDm0jMN9xudq94Zwx7MqHm3us+8pnYnmIjyqeCTVFOWh5iEJk3bg0AyoInwLMDWCxGi2nI8XVTv0ggeVbykxJII2P1nqKJbuEjXcaeHmKZDYsdAAtmdTIN6APhb+lfILoEKlgDp+9b55xPwo5GtaoFyZ+fWEpy0lZspAp/B2eZr7xujwQ2FsVQS3Ar2xbrV0ms8pWwBqsmquHswKVwVnnVRBFZ80/CAw2gpJzNNYi5S4Woj7AwFmmEt1qzbp2zaqZ5KGk2DtWaOq0YWqncQ45h7BCs4LmYRO8xgTsK8/L1UUbMfSSl30UVSiotc9d45eYA27IUaSbhII690D6msMl1bbXcTdZwASLdsZcw6ACfiTWGXWW6RsXSQS2i3ib7MQlojMefSOnWP6b1yftjiczJYV4S2QzEnV30OYkaaU6vEL37P+0IgN29KWrYIhLKzt4/iRXJ427aNzLc7QPzXLJHTQToa6YJYsrazuhZIvGksaH8PjSe5cnMSuXuySAeizvHKovtRjJxIynox0IHdnaYM6R8a6vgHtBftrbyWQqIx7zKJdSCSCTDBuh2pHGcPu8SxgdbWSQpY7KFGaJI0znvac4JrFWKGTjDas0RvjvudTxGzgeLpaZ75tXFWMhaBrqdJAPnRvY/2Gw2DxXb28Q1xgjKEEZRmiSYJnbnUzDf8PLtoFgUunU9nnZI55Q2WD01ApHG+1F2wi20tdhnjSDKqZ1LNAzn7u4AnnXWUorewVnWpfDXMZGuW8AR4dkpHpOb4mvz7E4JXbOLZDgwzI06zzGonxo7cXftLrLC9soBObMpgyMzcjvr0PMU3Y4YXWZCht8kwY8J/Wtc8PVwhacLsjLBzqnRFxGAJjIzIFEp3d21nQadNaZt4Vrkq9yFOXRQc4jUidt6qXOHIp/z2QgbdpsPUeO9YThJJBTEFlZYnNJPXKQY/rXR5Ole3jf8A0jjmquSIPEVsrltoxlJzgtOukSIIHnTHD+KKrxqJkSZgkBRAJ6b671vifALqkvBuk7QBmAH3tjJGmlKf4LfVSIOUyQAZMnoIOu/xrLkyLlcdI7Ri6puy+uLKxBmDoeeu/gaHiVs3lK3FMHUwSNRrMA6edQLuIvIh0IcLrmGXXmY+dEw/EAFHaMDHvPHP05aj40KerHQ43AlUN+zkAMRmDgXEKbkMhGsEAjxEzpT2Ia8WW5mtl0GUIlsWUInWWUnvb7mPCpa41Sf3bZj0B19DvNGHFiFBJl20VIkuSYARhEkmOo8q6RnboGmW7fE8651t3MkwWYAZCSAA2swTpNeX8RbuqVbIyEwQ2qnwJ909dam+0MFVw+bKyHM7CSO1YEMO7uF0XUcj1r7hfCwgkXSSeh7vjpJHrvrTW3piaopey+IuWcTftIzLZ7Bnt2ySyq4gdwR3R4CRvSPDSy21ObOHAJbnn1Lg+Jk0viOJJZurEhgf8p9VcHRgrDTvA7GNxvvRb79k4ML+zXp7N1GUKw2Rk3Vl21/Cntj8FQ39jy0+X6B9aMt76+lKWbmkEHz/AF9a2VA2Meh/KkS1Q4Lg6itAjrSav/EKKH8R+vWiiQzEV4KWczu3y/KvOz/iT4H8qaQHPYWzNWrFiIoWAw8CqSJX2WSZ4QEiK9S2SaOtumAsVwc6A+tLFFL6UIGacspaOguo5HvLbIcg9CRoD5msuTLGG5HXHilk/VE52A1YgDmTsPOqF7h+WIZWkAwN4PMjpTFzDI65SiZZmCAx05kmjWrQUQoA8qx5Osbf49jfDoopfk9i9nDRvWOJ8Rt4dMz89FA1LHoKDxni4siFAa6w7q6xpzYgaVztizdvubuI0VdFBggaz3Y0nl1rDl6ly1ZohihDsijf4xceRGRSNh7xHOW5elc/i7hZEFohLZfIxU5e9BMdY5zHrVFcNfAfVX37OFy6E6ZpO40+Fcjh77SbThFdWIzaTKkyZXWN9xFYqbds7p+DtcDw6crXGLFScsXCV6dBNPYiyADG0GR+HhSXs/YdbIDxuSsSO62o0O2/jVJ7oUSxAHViAPiaTiTbsmcLvZsFcRAythmMdpq2UyScoUnb6UTEWXFg3bbG7C22DZEFu7nI7qd8NIB3PQaVu2exxdq4qzavDsnI1AzHubdTp60mMIy3blu2gFu24HPNmkGVJO0a10il/simz3CcPfGstvs8lzIc2bNlRZG4UgEnSKjGzikuq1q/aW7hrhVCRCMux20AjQjc6yZ2r2cbibOIvNZtOHu9nbDsAVCyBnUhoBHQztXvFsLca67qsieX686aqL0TJ6tFTB+3uIAK37VpGgZSjZgSTE76QeVQ8fwLtWzvduFixJMjUaRy2BOleYz2f7W2v2bokgnSZ5ExoPLWsYezjkhWyMgECDmI6TOWQPOdqJO3sV2TsRwEJJBaftRptsYomH4a+oW+TI2IykeWUrtMRrFFwGIvWl/+QoHaOQMzQZMnQCRvymTPOqTWVIDKd9j6wPw+J6VEl6AjmybF9broLiSGGS4ysGH8LZiSNN9K6LHcYs479lJS/cFqTcZVVW1EZQdmkgE5TpGnOkcTgVurDjXaeY/UfL4n4VZ7FOzEmNSNe8D9pfHy6ddKTm0qKVAsXfdJNpL4QuYFwZiAOQy3BI3IkeFJ4DjjuSWBVFJ7QssBAD4vMnb4QKu/tMDeV3B38eX4ctRXJPYe8IkZlv3M6lTEkKEDtqBIzAfymktt2PR0Lcfsm4bagwCO85QCDpIGY/DejYyxbBzdmCkSXhIGvPvfOpFvgJFoglTdlWRtoKwNwJMj45tpmpVq3fW69tdCr5gAxZSr8wPugHXTSapwixL6Ols+y1q8+TtBaud1lLLmLhiSMh0lZ1kGNBS+B9mThr73mIItDLY2Km7cGrjX7I+bCuh9iODlWdlvHKBkNvKCqtJkoSTl56DSql3BXMNAVRfwxyqbeUl7cDVkIBkcyNPA11+FJa7hdn5pfwhRjMnXusNzJnUEydTyrFm4dI1J000PkQdT0r9H4jh8M2UWWDNl7Tme4djPL61A4jwIKcxRkYwc0RPOZ1FZfjlB2NyIPbh1y3FBnSG1B/lbr4HXz3pGxeGEOW6hvYO4wN1WBlDMBgwO4+JqoeH3TIfKeeZYBYDkVb8zUjjdg9hcKhwANmEaCJ03Ea/Cu0cq8go+jrWwfZKrK4ey+ttxzWJAaNJ/i518LixMj1AqZ/w3uG/gL2Hcz2ZL2+oGpAH+oHT+OvLJEaXGHnEeWtVJ09C4ooMFPJfkKCHQfc/2ifjXgVjs+Xzkeu+3jtVf2f4GcQRdv/5I9wEz2vRjOoToPteW7jybJqhvgfCFvAXH/wAv7PRvHy+tUX9orFs5FRiq6Aooy+mopbjPFcwNq17uxI5+A8Kimwn3R8K7X6Jsxh10py1boNlKctDUAbkxX0mSfk8KKt0j1Vr1LRbYU5bwoG+v0pgLyrzsnV1+pux9G3+wn/h6EQ4DDofd9Rzpq1bCiFAUDYAQB6CgY7iFqzHasFzGFG5MbwBr/eouK4xcuqRbHZqZBJMudx3Y0Feflz2/yZvhjUFUUV+I8UtWR3215KNWPkBUTH465f7q57SkAEAjMZ3lhqvoaDYwIWCef2iZYxpqaPccRkUeZ5+lZJZHL6KsHhrFu2MoAY84Og8zzNNM8Au2wHIcugApZMqCTt4CT6AUhxnjl22G7JDCkKXIkZjGw9RqdK5xiHc6cYrAMrq126GXLmK5laYmFAG3nrXC8Vw9oXSLaXGtlWEuss45lcwGojc9ec0Z8XbFpUviXRyLqZZe47TlcXwe6IPTy3pnjmHC2LDqrG7IttJDLkeQBMy3ISfOurLWgGB9pXuL2U5Lh91wFOw0zKfd2Mk7VQ4OpvN2j3gbirEWyJUOIYMIIkjeOp1p/h/sNcW6HUIgyiLmbOwOoYhRpBGg18wKsD2KQLrduEgycoALDTMs6tBgDeq+NtWBL4k/Y2O6wXIBlGmuXZTm5eO9D/aWuC1iEUk3BkvqAffUSrLy6jyjnSftDZtPhO1tIbbLca2VUhyIOud9Spie6SK17MWRe7RLjsVdBby5swWFDSjbjQ7cj4VHZ0xcdGOK42HskFlyurMjd3ug7n1j8qJgeK9owBgDUSoZ+u5IAHxoq8EtouQohYaFioknUTSXCWupdazke7Ak5F1XoSTGhHzFTVklI3LsnImnIu0epVQfrWr1q8yMoZQ52YToOfPfeKI2KVVYuOzKxmFzuwTtJ1gHqJp72jD4fDWigt3bjPAy6SGBIiW1/m08qpQDZxXEXui4tu4zfeIV83dnT7Ik6daZ4fbu2wTlZlJzQdSCYOpUkzPKKPg7WJ7cu+He4dx2YzAAwAZ2BAEGeum9Of4ibuLtYMTZe4SGZh3gQpbKo6mInxFLix/QBeJWo10JkEc1J3zDcU1bAYCGBgnXmAf6xp6VS4l7OIptWittrl0MtsMCElQWYZoJHWdzUfDexeKtkIz22LglFkt7sllDEKwERs1LhKthQXL1G4BI8YzafP1HialcXwLHvKM3uh0GgdQcynwYRK+o82buExdoWxeLI7AtrlIg8u2Ayow2hhz3pfhvEw5uNcIVFUILYlm0MyQBr5jTSjt3F2ZuzxBIQG5mzQA4G56NHuvvI9fEre0WGvMFuWmYXElgAYnxTlO81O4RZuvbu3FOS2B2jEjQuDmUeB5aaw1GxPF8Q/7pbLK5GgVGdjPMDTKAJGbXlVlJF3gnttdW1de6EzhxClgpM63CQSJE6gb6xNU+M+2T2wSMjo1pT3WUFc45HMSef3dt6m+xvB7eIw+IUIxu2iLau4092SAeUsXkTOqzSfs/et2MVasYgdmWsXEulnUKHtM7L3gSCYMHxFdW5PQJE+y6JYuBCwuXFOS5ZdipYsIUtEqVBI2k9TXVcO9ox+z27OKRbWQKnaZ5XMRpIU6tGp1nU+NecUwoW6r4d0UgggxIdcwK67TqIaD73jU7iFsYxL11zbw03UtHIrXM1zYZsoggyNSKm/AXZXx2Htq2UEMNCG5GRybry1+dTrqK0gZTBIIzD1BBg6V9hyilMPdtAm0Ml5VTtHdyNHF4MCojkR4Vz+Nwt52z2ZYr3IVT2i6agowDHfWAw03FcJ40yi/7B8N7DF3VUjsnTMB905gCB4a/KvL+ACyVJETqDtr1ig8PwL4Sy9ssTjsQvLXJb1EmfNtp1I6Vd4Nw03xFz/LXunlmI3A8OvwqnC6j5Fe7JvsrwZsSRduiMMplViO2P3mH3Bt/F5bue0XtUpY2bR7okMw5noPDx51W45jJXsrRCjY8hHQRtXK3eEIdxlJ58vjVyk4/ihafcSucUywYMxt18V8fDwoZ4sx1QAryMj13PWvOJcKKDQyp2XY6a/KN6hXMLJ1CT/EDPrBip+WtMfx3tH6KixTOBSWJ6fU/0+tLDrVLB2oUdTqfM17/AFU6jXs8fo8fKd+hiK5j2g9qOxYpbUEhgpYzp1yrGpHwp72j4n2ShFYC45065ftEaRpXAX7j9vmc5lBBUxmKz1PLzrxMuVp8UetXkr4Vbl7vFu8TvuwnfckL6Crd3EpZG2e5z5hf61E4fiUsmVBDPL7GFBH7skRoWMmPuwftCgWlIkgzmJMgzJO+k1y4iKlziMmSCfT8K+tY1fkZ8zsalO7jRhpykfl+NFS6OYHz/CafEKKN7Ejf9DYbwRy+dZw163lKqFyndeU9QOR8aSYjrB6T+EUMhTuR66j4jSnxQHnGsNaAa5BICBXtszGVEAAGeXXf0qXi8dYa0LYbEFWEZDcWVgyCJTUbnT1iqzWTGjejd4eG+tL4uyt1ct1FYcmU94eU0y1ZW4J7Y4fD21sWMQ6ZYAGIthl31BdO8AddeXSuqb2pW6ctm9aBK98KwZkbScuYANPeE8o2Nfnlrh1n/qXVB0IkMCOk6+FW8H3AwS85DbywJ18QAafMNHU4niS/sbDEW2TPPa8gYgAnKI1garB0FcFwXGlbgu22bKjFQAhY5N7YYgbnvddqr2XCyA9wyIMuTp60pbwGVYS7dQyCSHPXXQGOvLnUy2CaOs4mwdVdEGW4N2zAgxpoGEaeW1TLeGZEdF7Io/voUKh+YzOrZt+pO9TuHYjEYdgqEXrLAl0utt/KSM2vUiKpYviuGQBjbvqDu1te0VdNNpPyqXd6EyD7QXGa4XxdsXLfdUSDkURobbDVDvuPWmOG8ds27SoM5gkBSQTBPI6SJNUL3G8MO7kxZkafuYB05E6T4b+FR14pat3Rd/Y7r5mCo15gCGbYhQIHPU8xvVbEVMW2KtBiuIm7Ym5cRFYAC5EAse6+VY7vgaVvDBXle4VNu4MkMCcoaJzlRJLHxI3mmcbi7jSDhEaM2TtMQ7zvuNpmkVxNxl73D7UTJKXMrQAZy/xAzz503L0xnmC4HfOS9ZMIGLWiWFtydc2QTJ9T1pvhOJL2GxV3F3Ld3Ds7IpzPuup7xOhBIOlbHHrCMmYXbGQQhawtxLUjXJdWTrzMmsf4bhXWUxdtsxK5mcLmYjvAqR3tDTboEjoeFW79+wGbE2b+ZZVHIB72pBI28oPIVL4bjcOUzu9lDYukHDt7pjcjQ89QVA21pdPZfEG5bfLYe2rJ3UOWVB1LEbmPHWKs8W4RfNtgqq9w3ZtOiJa7G2YnMSwziJFOk9jGvafiuHSwFbDDvS2UwoCrBYyPs7dPKouEW5bft7KlR2eYWgUVyu+YKHDGRGrztQOMeymIuFSwLlUIOXKoOogCbog6anam0wWItLZZuxS4EZLl1+z7S2hPdVWBgwqk8/lSTt2BMxvHrKJdu2SQ14B2QXWOpPQLz5j6Ue9wDCvat5VyIbZuLiGdcockEr2LHmZ+eprdzg+HKa3cMtpBm0uBmY799iDAOsxJNCwmMwWcF7rX2OoZLBy2x9lQIJCjlA86FJgSGfE3ghcBbZCroIlZC6x3jrH3eVUPZq9ZS4bZbEKzLcE2JgEOVWFUbQG7xmOvOqn7Wjafs15ged11Qb9A0/LpR3v3VXLZFu2o+zbAmN9CRE78hXNOtsCRe4YbVybl1bVpmHeuMTeLc+ybUxA91p8tqbscad0/+LYyvEG9iImdpCCSdI07orGE4bat+7nzk7vLMW12nWd/dq9g+EBR2mIYBRsDAMfxN+E1Sd9hC/AuC5+85zEmXuHdm5x0HloKs8VYLaCqco0AA0kDpGwqTjuNlyFtyiDbTVundGoHhH5UjiMazNLtJ8fy0PwFWpJKkQwxNZihhiefyI+taDRFIkFftaGCfKpL4KSSI+R+omrtDYLO3yrlPGpFxm0MWUzMB6nyFVVFKcOt6Fuug8hv8/pTlet1M+U69GfpYcYfyKcWwXa22ScrH3WicrdRXKWOF3LTntFW8FE9mhntWiQpBAgc28IG7Cuq4rjhaSftH3R4xqT4Dc/1rHB8IQM7++078gdTPiTqfQbAVinjjJ2zUnRyd+ywLvds3FZ/3ju1vQtzkgmByE7CK1bw6EZoEbSGn6muv4pxC3ZQtcM7QgGZiSeS+fOuK4hw837ty7mKBz7gA2Gmuu+kzWbKuD1IXcJicIo91pHIrEGN9fCl7eEJ1HzmZ+NNYTh6W+h9Z185006UxlApRc7tk2K2sOdjvqOvwPSs3uHhtxPjz+OhqhbiiZqvkBHXhlxfdaR0JrJwd2fcUnz/AKVX7Twolt/ClzGRhg3O9sA/P/cK9t4EnlqOuvwNWiZ5V8B4UchWyS9l13nxjb4Ue0SY0mZ+XUmnyvhNegdBS5D5CotkRqddZ+HrI0/OtISCeRB129PT9HqGYmvBblp30IPrH5fOixGA86DTmPxHrrHqOVeXbCuCrahgSJ8feHxg+vhQspEdQf19D8aOUI9CCP8AVofxougswhMRAkfZ5GN49I08iK8ZyBnB05nmD/F+ex59aJctEnx5eY2P1FYWZzDXMJI6xuPOD8vGl3CzS3emgjadNeY5xPwPrQr2FtuMtxVZZ2K7HmRzB6xr5ivWtZT3fdOq+B5genLmNOQrdpweWunjoOg3I6cx40DsHe4Jh2WDYQjNmBSBr5iDXlvglkDRXOs6uTz00JI/tTVpI1BIB6HMp/GfOjI0jaf5W/tQK2LLg0CG3l7hmR3oMnWYbWaTfgmHMnsUM9BMEcwp2PlVdYOxMjkfyOtYusv2hEfamI9eXrQPkxTB4dQY7sRppHpy18KoHQSTpSnYO7dxS56qJBjk/Lyb9GthOFPvcZVTmJzEeBbaPjRHH6Q22xVVpzDcOuPsMo+82nwG5rVnHYazAtDOdg26yOWc6T4CaDd4rcuAz3dSCB4eO501rpUV3JHTetWJFsdpd2JJ28zyG2gqZi7jXCGuMSQZAGgHku3qZNDRp9Pw3rRpN3oHI+Ou+o8awba9I8tPpRKw7Ab6eZosQH9n6fMA/wBfnRBPh58qaw2Bu3PdQx95u6vz1PoDVFOF27Wt9wf4QIHlG59Kri2UiRhka4wW2C8nUjYDqW29KuJ7P6a3DPOAIpa/xmBlsKEXxWPgNh5n4Ug95iZLEnzNUqXcTop2kygDppX1+6FUsxhQJJ8qkP7XYUM655KCTGUjyXvanwGtLH2uwN0lGcHLBOZBAiCDOaJ1/UV3ck/I1ol2+OrcxDO1tnCe6oiAQdAWJ0jcxu38opvGcRxF06N2NvTurqTB0JetWfafhQ0DWxy/yWA08qJ/zTwv/q2/W3c/KuUoSk++gsSw+GVZyzJ3YksxnfUmtm14mm19pOFn/wDNa/23B+FE/wCYOF/9ez8XH1FR8NdhCXZCs9jNUE4zws7X7Po7flR7eP4cdrqHyZv/AFpPE/YUTVtgeNEKDmKqDE4L7w/7/wD1rTfsmhlvTtP/AFqXD7HRKS0BW8sVUD4T+L4XP/Wvg2EOmv8A9g/CpeP7QqJlfTVRVwg2H/mafTh1siRbkR8vV6pY78oDnpr4mrOKNm2QGsnXwU6f/wBKAuOscrB+C/8AsaTh9jomzyrQqj/iFrlYHwX8jWW4yJIFkaeKjy2SppLyFEO40jfnP1/OmmQmYVjouwJ5k1QbjcMB2Q1/i/JRX3+OMTACxrzY6D1606j7/oNCNnC3WMm2wHIQfyrQwF3/AKbaMTtyM/nPpTVvjNwj7I9PzNDucUukGHAifsrsPShKPthowvCbpBBSBy7ygjy10g7Vn/BbxEQk7nvbHqI686I+OvEaOQeUQPjptS1zE3WAIuXJB2LGD1B+dN8Qsfs8Eu82WYGus+oCwaLc4Gu7uqn7wEH0JIqV27EZszMhiQSSR4j8RX3YKe8uhPPceo50XH0FlRsHh1Az3i0bGRM/6QTWv2nDoRltFidiwn5uSflUhWiQRp9pd4nmOqn5UR4GjaryPTz/AANPl6QWO4jjNzmAqnQMO9B5TOnTlU3EO5PfuEmZRtSAejLtBn9aVuZlG3j4rt/Q1nD80bUxpPNfHxGx/rUuTfcVnyHPmEAPs6nY9J6+DVhQQflJ+Sv49G8aLawtxzFsFmX3Wjukc1dtvnOx61WHBh715woiCFOhHixGvoOdUk2FEQv3o1BmYjZuhHMGq2G4ddcA5cv82n9aIOIWbf8AkpJOgc6a9Cx70+GlJX+K3WkMxQdF0jzPMHrty0ppRXcClc4RbWO1ux4CASfAnX5Vt7lqwM1uw7cs7A/VtY8hUSxjXtMSPte8Yk6c1Jk7bj1rdzEszd5iZ1UzII8PGnyXgLHcRxe641bL/Jp/3b/CKn5Y1knxOpPmdzXrV5NTYrN1qsLHWvs/hVE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10" name="Picture 6" descr="Kocaeli Bilişim Vadisi etaplar halinde yapılaca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8536" y="2320405"/>
            <a:ext cx="2741394" cy="139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6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489</Words>
  <Application>Microsoft Office PowerPoint</Application>
  <PresentationFormat>Ekran Gösterisi (4:3)</PresentationFormat>
  <Paragraphs>142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Başlık</dc:title>
  <dc:creator>Kutay Güven</dc:creator>
  <cp:lastModifiedBy>aynur</cp:lastModifiedBy>
  <cp:revision>189</cp:revision>
  <dcterms:created xsi:type="dcterms:W3CDTF">2013-12-28T09:55:20Z</dcterms:created>
  <dcterms:modified xsi:type="dcterms:W3CDTF">2018-02-05T07:24:37Z</dcterms:modified>
</cp:coreProperties>
</file>