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63" r:id="rId4"/>
    <p:sldId id="264" r:id="rId5"/>
    <p:sldId id="265" r:id="rId6"/>
    <p:sldId id="269" r:id="rId7"/>
    <p:sldId id="270" r:id="rId8"/>
    <p:sldId id="271" r:id="rId9"/>
    <p:sldId id="272" r:id="rId10"/>
    <p:sldId id="273" r:id="rId11"/>
    <p:sldId id="274" r:id="rId12"/>
    <p:sldId id="282" r:id="rId13"/>
    <p:sldId id="279" r:id="rId14"/>
    <p:sldId id="280" r:id="rId15"/>
    <p:sldId id="284" r:id="rId16"/>
    <p:sldId id="267" r:id="rId17"/>
    <p:sldId id="276" r:id="rId18"/>
    <p:sldId id="266" r:id="rId19"/>
    <p:sldId id="277" r:id="rId20"/>
    <p:sldId id="278"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D00"/>
    <a:srgbClr val="0065C0"/>
    <a:srgbClr val="003268"/>
    <a:srgbClr val="FF3F3F"/>
    <a:srgbClr val="FA0000"/>
    <a:srgbClr val="4C0000"/>
    <a:srgbClr val="0022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28E509-C67A-4325-8B24-B232D49B840C}" v="74" dt="2020-02-18T04:28:31.031"/>
  </p1510:revLst>
</p1510:revInfo>
</file>

<file path=ppt/tableStyles.xml><?xml version="1.0" encoding="utf-8"?>
<a:tblStyleLst xmlns:a="http://schemas.openxmlformats.org/drawingml/2006/main" def="{5C22544A-7EE6-4342-B048-85BDC9FD1C3A}">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21" autoAdjust="0"/>
    <p:restoredTop sz="94660"/>
  </p:normalViewPr>
  <p:slideViewPr>
    <p:cSldViewPr snapToGrid="0">
      <p:cViewPr>
        <p:scale>
          <a:sx n="70" d="100"/>
          <a:sy n="70" d="100"/>
        </p:scale>
        <p:origin x="-1140"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katerina Belyaeva" userId="090ecaf8-e500-4d52-9d10-7bf299467ff3" providerId="ADAL" clId="{2028E509-C67A-4325-8B24-B232D49B840C}"/>
    <pc:docChg chg="undo custSel modSld">
      <pc:chgData name="Ekaterina Belyaeva" userId="090ecaf8-e500-4d52-9d10-7bf299467ff3" providerId="ADAL" clId="{2028E509-C67A-4325-8B24-B232D49B840C}" dt="2020-02-18T04:30:46.138" v="10279" actId="20577"/>
      <pc:docMkLst>
        <pc:docMk/>
      </pc:docMkLst>
      <pc:sldChg chg="modSp">
        <pc:chgData name="Ekaterina Belyaeva" userId="090ecaf8-e500-4d52-9d10-7bf299467ff3" providerId="ADAL" clId="{2028E509-C67A-4325-8B24-B232D49B840C}" dt="2020-02-18T04:26:54.656" v="10085" actId="20577"/>
        <pc:sldMkLst>
          <pc:docMk/>
          <pc:sldMk cId="13689619" sldId="256"/>
        </pc:sldMkLst>
        <pc:spChg chg="mod">
          <ac:chgData name="Ekaterina Belyaeva" userId="090ecaf8-e500-4d52-9d10-7bf299467ff3" providerId="ADAL" clId="{2028E509-C67A-4325-8B24-B232D49B840C}" dt="2020-02-18T04:26:54.656" v="10085" actId="20577"/>
          <ac:spMkLst>
            <pc:docMk/>
            <pc:sldMk cId="13689619" sldId="256"/>
            <ac:spMk id="2" creationId="{00000000-0000-0000-0000-000000000000}"/>
          </ac:spMkLst>
        </pc:spChg>
      </pc:sldChg>
      <pc:sldChg chg="modSp">
        <pc:chgData name="Ekaterina Belyaeva" userId="090ecaf8-e500-4d52-9d10-7bf299467ff3" providerId="ADAL" clId="{2028E509-C67A-4325-8B24-B232D49B840C}" dt="2020-02-18T04:30:46.138" v="10279" actId="20577"/>
        <pc:sldMkLst>
          <pc:docMk/>
          <pc:sldMk cId="3840280600" sldId="257"/>
        </pc:sldMkLst>
        <pc:spChg chg="mod">
          <ac:chgData name="Ekaterina Belyaeva" userId="090ecaf8-e500-4d52-9d10-7bf299467ff3" providerId="ADAL" clId="{2028E509-C67A-4325-8B24-B232D49B840C}" dt="2020-02-13T10:17:04.446" v="120" actId="6549"/>
          <ac:spMkLst>
            <pc:docMk/>
            <pc:sldMk cId="3840280600" sldId="257"/>
            <ac:spMk id="5" creationId="{00000000-0000-0000-0000-000000000000}"/>
          </ac:spMkLst>
        </pc:spChg>
        <pc:spChg chg="mod">
          <ac:chgData name="Ekaterina Belyaeva" userId="090ecaf8-e500-4d52-9d10-7bf299467ff3" providerId="ADAL" clId="{2028E509-C67A-4325-8B24-B232D49B840C}" dt="2020-02-18T04:30:46.138" v="10279" actId="20577"/>
          <ac:spMkLst>
            <pc:docMk/>
            <pc:sldMk cId="3840280600" sldId="257"/>
            <ac:spMk id="24" creationId="{00000000-0000-0000-0000-000000000000}"/>
          </ac:spMkLst>
        </pc:spChg>
        <pc:spChg chg="mod">
          <ac:chgData name="Ekaterina Belyaeva" userId="090ecaf8-e500-4d52-9d10-7bf299467ff3" providerId="ADAL" clId="{2028E509-C67A-4325-8B24-B232D49B840C}" dt="2020-02-14T06:45:24.632" v="9946" actId="20577"/>
          <ac:spMkLst>
            <pc:docMk/>
            <pc:sldMk cId="3840280600" sldId="257"/>
            <ac:spMk id="27" creationId="{00000000-0000-0000-0000-000000000000}"/>
          </ac:spMkLst>
        </pc:spChg>
        <pc:picChg chg="mod">
          <ac:chgData name="Ekaterina Belyaeva" userId="090ecaf8-e500-4d52-9d10-7bf299467ff3" providerId="ADAL" clId="{2028E509-C67A-4325-8B24-B232D49B840C}" dt="2020-02-13T10:21:07.718" v="698" actId="1076"/>
          <ac:picMkLst>
            <pc:docMk/>
            <pc:sldMk cId="3840280600" sldId="257"/>
            <ac:picMk id="19" creationId="{00000000-0000-0000-0000-000000000000}"/>
          </ac:picMkLst>
        </pc:picChg>
      </pc:sldChg>
      <pc:sldChg chg="modSp">
        <pc:chgData name="Ekaterina Belyaeva" userId="090ecaf8-e500-4d52-9d10-7bf299467ff3" providerId="ADAL" clId="{2028E509-C67A-4325-8B24-B232D49B840C}" dt="2020-02-14T06:45:52.186" v="9964" actId="20577"/>
        <pc:sldMkLst>
          <pc:docMk/>
          <pc:sldMk cId="2774816939" sldId="263"/>
        </pc:sldMkLst>
        <pc:spChg chg="mod">
          <ac:chgData name="Ekaterina Belyaeva" userId="090ecaf8-e500-4d52-9d10-7bf299467ff3" providerId="ADAL" clId="{2028E509-C67A-4325-8B24-B232D49B840C}" dt="2020-02-13T10:33:53.269" v="1493"/>
          <ac:spMkLst>
            <pc:docMk/>
            <pc:sldMk cId="2774816939" sldId="263"/>
            <ac:spMk id="3" creationId="{00000000-0000-0000-0000-000000000000}"/>
          </ac:spMkLst>
        </pc:spChg>
        <pc:spChg chg="mod">
          <ac:chgData name="Ekaterina Belyaeva" userId="090ecaf8-e500-4d52-9d10-7bf299467ff3" providerId="ADAL" clId="{2028E509-C67A-4325-8B24-B232D49B840C}" dt="2020-02-13T10:32:15.276" v="1467" actId="6549"/>
          <ac:spMkLst>
            <pc:docMk/>
            <pc:sldMk cId="2774816939" sldId="263"/>
            <ac:spMk id="4" creationId="{00000000-0000-0000-0000-000000000000}"/>
          </ac:spMkLst>
        </pc:spChg>
        <pc:spChg chg="mod">
          <ac:chgData name="Ekaterina Belyaeva" userId="090ecaf8-e500-4d52-9d10-7bf299467ff3" providerId="ADAL" clId="{2028E509-C67A-4325-8B24-B232D49B840C}" dt="2020-02-13T10:39:17.729" v="1965" actId="20577"/>
          <ac:spMkLst>
            <pc:docMk/>
            <pc:sldMk cId="2774816939" sldId="263"/>
            <ac:spMk id="26" creationId="{00000000-0000-0000-0000-000000000000}"/>
          </ac:spMkLst>
        </pc:spChg>
        <pc:spChg chg="mod">
          <ac:chgData name="Ekaterina Belyaeva" userId="090ecaf8-e500-4d52-9d10-7bf299467ff3" providerId="ADAL" clId="{2028E509-C67A-4325-8B24-B232D49B840C}" dt="2020-02-13T10:27:55.608" v="1184"/>
          <ac:spMkLst>
            <pc:docMk/>
            <pc:sldMk cId="2774816939" sldId="263"/>
            <ac:spMk id="45" creationId="{00000000-0000-0000-0000-000000000000}"/>
          </ac:spMkLst>
        </pc:spChg>
        <pc:spChg chg="mod">
          <ac:chgData name="Ekaterina Belyaeva" userId="090ecaf8-e500-4d52-9d10-7bf299467ff3" providerId="ADAL" clId="{2028E509-C67A-4325-8B24-B232D49B840C}" dt="2020-02-13T10:36:59.285" v="1705" actId="313"/>
          <ac:spMkLst>
            <pc:docMk/>
            <pc:sldMk cId="2774816939" sldId="263"/>
            <ac:spMk id="82" creationId="{00000000-0000-0000-0000-000000000000}"/>
          </ac:spMkLst>
        </pc:spChg>
        <pc:spChg chg="mod">
          <ac:chgData name="Ekaterina Belyaeva" userId="090ecaf8-e500-4d52-9d10-7bf299467ff3" providerId="ADAL" clId="{2028E509-C67A-4325-8B24-B232D49B840C}" dt="2020-02-13T10:28:38.630" v="1209" actId="20577"/>
          <ac:spMkLst>
            <pc:docMk/>
            <pc:sldMk cId="2774816939" sldId="263"/>
            <ac:spMk id="87" creationId="{00000000-0000-0000-0000-000000000000}"/>
          </ac:spMkLst>
        </pc:spChg>
        <pc:spChg chg="mod">
          <ac:chgData name="Ekaterina Belyaeva" userId="090ecaf8-e500-4d52-9d10-7bf299467ff3" providerId="ADAL" clId="{2028E509-C67A-4325-8B24-B232D49B840C}" dt="2020-02-13T10:29:14.722" v="1218" actId="20577"/>
          <ac:spMkLst>
            <pc:docMk/>
            <pc:sldMk cId="2774816939" sldId="263"/>
            <ac:spMk id="88" creationId="{00000000-0000-0000-0000-000000000000}"/>
          </ac:spMkLst>
        </pc:spChg>
        <pc:spChg chg="mod">
          <ac:chgData name="Ekaterina Belyaeva" userId="090ecaf8-e500-4d52-9d10-7bf299467ff3" providerId="ADAL" clId="{2028E509-C67A-4325-8B24-B232D49B840C}" dt="2020-02-13T10:34:03.620" v="1511" actId="20577"/>
          <ac:spMkLst>
            <pc:docMk/>
            <pc:sldMk cId="2774816939" sldId="263"/>
            <ac:spMk id="91" creationId="{00000000-0000-0000-0000-000000000000}"/>
          </ac:spMkLst>
        </pc:spChg>
        <pc:spChg chg="mod">
          <ac:chgData name="Ekaterina Belyaeva" userId="090ecaf8-e500-4d52-9d10-7bf299467ff3" providerId="ADAL" clId="{2028E509-C67A-4325-8B24-B232D49B840C}" dt="2020-02-14T06:45:52.186" v="9964" actId="20577"/>
          <ac:spMkLst>
            <pc:docMk/>
            <pc:sldMk cId="2774816939" sldId="263"/>
            <ac:spMk id="92" creationId="{00000000-0000-0000-0000-000000000000}"/>
          </ac:spMkLst>
        </pc:spChg>
        <pc:spChg chg="mod">
          <ac:chgData name="Ekaterina Belyaeva" userId="090ecaf8-e500-4d52-9d10-7bf299467ff3" providerId="ADAL" clId="{2028E509-C67A-4325-8B24-B232D49B840C}" dt="2020-02-13T10:34:20.566" v="1532" actId="20577"/>
          <ac:spMkLst>
            <pc:docMk/>
            <pc:sldMk cId="2774816939" sldId="263"/>
            <ac:spMk id="93" creationId="{00000000-0000-0000-0000-000000000000}"/>
          </ac:spMkLst>
        </pc:spChg>
        <pc:spChg chg="mod">
          <ac:chgData name="Ekaterina Belyaeva" userId="090ecaf8-e500-4d52-9d10-7bf299467ff3" providerId="ADAL" clId="{2028E509-C67A-4325-8B24-B232D49B840C}" dt="2020-02-13T10:42:21.240" v="2016" actId="20577"/>
          <ac:spMkLst>
            <pc:docMk/>
            <pc:sldMk cId="2774816939" sldId="263"/>
            <ac:spMk id="95" creationId="{00000000-0000-0000-0000-000000000000}"/>
          </ac:spMkLst>
        </pc:spChg>
        <pc:spChg chg="mod">
          <ac:chgData name="Ekaterina Belyaeva" userId="090ecaf8-e500-4d52-9d10-7bf299467ff3" providerId="ADAL" clId="{2028E509-C67A-4325-8B24-B232D49B840C}" dt="2020-02-13T10:37:28.032" v="1775" actId="6549"/>
          <ac:spMkLst>
            <pc:docMk/>
            <pc:sldMk cId="2774816939" sldId="263"/>
            <ac:spMk id="98" creationId="{00000000-0000-0000-0000-000000000000}"/>
          </ac:spMkLst>
        </pc:spChg>
        <pc:spChg chg="mod">
          <ac:chgData name="Ekaterina Belyaeva" userId="090ecaf8-e500-4d52-9d10-7bf299467ff3" providerId="ADAL" clId="{2028E509-C67A-4325-8B24-B232D49B840C}" dt="2020-02-13T10:30:20.873" v="1346" actId="6549"/>
          <ac:spMkLst>
            <pc:docMk/>
            <pc:sldMk cId="2774816939" sldId="263"/>
            <ac:spMk id="103" creationId="{00000000-0000-0000-0000-000000000000}"/>
          </ac:spMkLst>
        </pc:spChg>
        <pc:spChg chg="mod">
          <ac:chgData name="Ekaterina Belyaeva" userId="090ecaf8-e500-4d52-9d10-7bf299467ff3" providerId="ADAL" clId="{2028E509-C67A-4325-8B24-B232D49B840C}" dt="2020-02-13T10:31:41.528" v="1389"/>
          <ac:spMkLst>
            <pc:docMk/>
            <pc:sldMk cId="2774816939" sldId="263"/>
            <ac:spMk id="113" creationId="{00000000-0000-0000-0000-000000000000}"/>
          </ac:spMkLst>
        </pc:spChg>
        <pc:spChg chg="mod">
          <ac:chgData name="Ekaterina Belyaeva" userId="090ecaf8-e500-4d52-9d10-7bf299467ff3" providerId="ADAL" clId="{2028E509-C67A-4325-8B24-B232D49B840C}" dt="2020-02-13T10:35:09.785" v="1565" actId="6549"/>
          <ac:spMkLst>
            <pc:docMk/>
            <pc:sldMk cId="2774816939" sldId="263"/>
            <ac:spMk id="152" creationId="{00000000-0000-0000-0000-000000000000}"/>
          </ac:spMkLst>
        </pc:spChg>
        <pc:spChg chg="mod">
          <ac:chgData name="Ekaterina Belyaeva" userId="090ecaf8-e500-4d52-9d10-7bf299467ff3" providerId="ADAL" clId="{2028E509-C67A-4325-8B24-B232D49B840C}" dt="2020-02-13T10:35:28.116" v="1600" actId="6549"/>
          <ac:spMkLst>
            <pc:docMk/>
            <pc:sldMk cId="2774816939" sldId="263"/>
            <ac:spMk id="154" creationId="{00000000-0000-0000-0000-000000000000}"/>
          </ac:spMkLst>
        </pc:spChg>
        <pc:spChg chg="mod">
          <ac:chgData name="Ekaterina Belyaeva" userId="090ecaf8-e500-4d52-9d10-7bf299467ff3" providerId="ADAL" clId="{2028E509-C67A-4325-8B24-B232D49B840C}" dt="2020-02-13T10:35:47.732" v="1631" actId="313"/>
          <ac:spMkLst>
            <pc:docMk/>
            <pc:sldMk cId="2774816939" sldId="263"/>
            <ac:spMk id="157" creationId="{00000000-0000-0000-0000-000000000000}"/>
          </ac:spMkLst>
        </pc:spChg>
        <pc:spChg chg="mod">
          <ac:chgData name="Ekaterina Belyaeva" userId="090ecaf8-e500-4d52-9d10-7bf299467ff3" providerId="ADAL" clId="{2028E509-C67A-4325-8B24-B232D49B840C}" dt="2020-02-13T10:36:13.134" v="1654" actId="20577"/>
          <ac:spMkLst>
            <pc:docMk/>
            <pc:sldMk cId="2774816939" sldId="263"/>
            <ac:spMk id="159" creationId="{00000000-0000-0000-0000-000000000000}"/>
          </ac:spMkLst>
        </pc:spChg>
        <pc:spChg chg="mod">
          <ac:chgData name="Ekaterina Belyaeva" userId="090ecaf8-e500-4d52-9d10-7bf299467ff3" providerId="ADAL" clId="{2028E509-C67A-4325-8B24-B232D49B840C}" dt="2020-02-13T10:36:30.229" v="1692" actId="313"/>
          <ac:spMkLst>
            <pc:docMk/>
            <pc:sldMk cId="2774816939" sldId="263"/>
            <ac:spMk id="162" creationId="{00000000-0000-0000-0000-000000000000}"/>
          </ac:spMkLst>
        </pc:spChg>
        <pc:spChg chg="mod">
          <ac:chgData name="Ekaterina Belyaeva" userId="090ecaf8-e500-4d52-9d10-7bf299467ff3" providerId="ADAL" clId="{2028E509-C67A-4325-8B24-B232D49B840C}" dt="2020-02-13T10:41:21.049" v="2001" actId="20577"/>
          <ac:spMkLst>
            <pc:docMk/>
            <pc:sldMk cId="2774816939" sldId="263"/>
            <ac:spMk id="170" creationId="{00000000-0000-0000-0000-000000000000}"/>
          </ac:spMkLst>
        </pc:spChg>
        <pc:spChg chg="mod">
          <ac:chgData name="Ekaterina Belyaeva" userId="090ecaf8-e500-4d52-9d10-7bf299467ff3" providerId="ADAL" clId="{2028E509-C67A-4325-8B24-B232D49B840C}" dt="2020-02-13T10:37:10.291" v="1734" actId="6549"/>
          <ac:spMkLst>
            <pc:docMk/>
            <pc:sldMk cId="2774816939" sldId="263"/>
            <ac:spMk id="172" creationId="{00000000-0000-0000-0000-000000000000}"/>
          </ac:spMkLst>
        </pc:spChg>
        <pc:spChg chg="mod">
          <ac:chgData name="Ekaterina Belyaeva" userId="090ecaf8-e500-4d52-9d10-7bf299467ff3" providerId="ADAL" clId="{2028E509-C67A-4325-8B24-B232D49B840C}" dt="2020-02-13T10:37:55.765" v="1793" actId="6549"/>
          <ac:spMkLst>
            <pc:docMk/>
            <pc:sldMk cId="2774816939" sldId="263"/>
            <ac:spMk id="238" creationId="{00000000-0000-0000-0000-000000000000}"/>
          </ac:spMkLst>
        </pc:spChg>
        <pc:spChg chg="mod">
          <ac:chgData name="Ekaterina Belyaeva" userId="090ecaf8-e500-4d52-9d10-7bf299467ff3" providerId="ADAL" clId="{2028E509-C67A-4325-8B24-B232D49B840C}" dt="2020-02-13T10:38:23.817" v="1829" actId="6549"/>
          <ac:spMkLst>
            <pc:docMk/>
            <pc:sldMk cId="2774816939" sldId="263"/>
            <ac:spMk id="240" creationId="{00000000-0000-0000-0000-000000000000}"/>
          </ac:spMkLst>
        </pc:spChg>
        <pc:spChg chg="mod">
          <ac:chgData name="Ekaterina Belyaeva" userId="090ecaf8-e500-4d52-9d10-7bf299467ff3" providerId="ADAL" clId="{2028E509-C67A-4325-8B24-B232D49B840C}" dt="2020-02-13T10:38:42.363" v="1873" actId="6549"/>
          <ac:spMkLst>
            <pc:docMk/>
            <pc:sldMk cId="2774816939" sldId="263"/>
            <ac:spMk id="242" creationId="{00000000-0000-0000-0000-000000000000}"/>
          </ac:spMkLst>
        </pc:spChg>
        <pc:spChg chg="mod">
          <ac:chgData name="Ekaterina Belyaeva" userId="090ecaf8-e500-4d52-9d10-7bf299467ff3" providerId="ADAL" clId="{2028E509-C67A-4325-8B24-B232D49B840C}" dt="2020-02-13T10:38:51.775" v="1884" actId="6549"/>
          <ac:spMkLst>
            <pc:docMk/>
            <pc:sldMk cId="2774816939" sldId="263"/>
            <ac:spMk id="244" creationId="{00000000-0000-0000-0000-000000000000}"/>
          </ac:spMkLst>
        </pc:spChg>
        <pc:spChg chg="mod">
          <ac:chgData name="Ekaterina Belyaeva" userId="090ecaf8-e500-4d52-9d10-7bf299467ff3" providerId="ADAL" clId="{2028E509-C67A-4325-8B24-B232D49B840C}" dt="2020-02-13T10:27:00.074" v="1183" actId="20577"/>
          <ac:spMkLst>
            <pc:docMk/>
            <pc:sldMk cId="2774816939" sldId="263"/>
            <ac:spMk id="38927" creationId="{00000000-0000-0000-0000-000000000000}"/>
          </ac:spMkLst>
        </pc:spChg>
        <pc:grpChg chg="mod">
          <ac:chgData name="Ekaterina Belyaeva" userId="090ecaf8-e500-4d52-9d10-7bf299467ff3" providerId="ADAL" clId="{2028E509-C67A-4325-8B24-B232D49B840C}" dt="2020-02-13T10:33:53.269" v="1493"/>
          <ac:grpSpMkLst>
            <pc:docMk/>
            <pc:sldMk cId="2774816939" sldId="263"/>
            <ac:grpSpMk id="9" creationId="{00000000-0000-0000-0000-000000000000}"/>
          </ac:grpSpMkLst>
        </pc:grpChg>
        <pc:grpChg chg="mod">
          <ac:chgData name="Ekaterina Belyaeva" userId="090ecaf8-e500-4d52-9d10-7bf299467ff3" providerId="ADAL" clId="{2028E509-C67A-4325-8B24-B232D49B840C}" dt="2020-02-13T10:33:53.269" v="1493"/>
          <ac:grpSpMkLst>
            <pc:docMk/>
            <pc:sldMk cId="2774816939" sldId="263"/>
            <ac:grpSpMk id="25" creationId="{00000000-0000-0000-0000-000000000000}"/>
          </ac:grpSpMkLst>
        </pc:grpChg>
      </pc:sldChg>
      <pc:sldChg chg="modSp">
        <pc:chgData name="Ekaterina Belyaeva" userId="090ecaf8-e500-4d52-9d10-7bf299467ff3" providerId="ADAL" clId="{2028E509-C67A-4325-8B24-B232D49B840C}" dt="2020-02-13T11:30:57.801" v="2905" actId="20577"/>
        <pc:sldMkLst>
          <pc:docMk/>
          <pc:sldMk cId="2014331946" sldId="264"/>
        </pc:sldMkLst>
        <pc:spChg chg="mod">
          <ac:chgData name="Ekaterina Belyaeva" userId="090ecaf8-e500-4d52-9d10-7bf299467ff3" providerId="ADAL" clId="{2028E509-C67A-4325-8B24-B232D49B840C}" dt="2020-02-13T10:43:13.998" v="2095" actId="6549"/>
          <ac:spMkLst>
            <pc:docMk/>
            <pc:sldMk cId="2014331946" sldId="264"/>
            <ac:spMk id="6" creationId="{00000000-0000-0000-0000-000000000000}"/>
          </ac:spMkLst>
        </pc:spChg>
        <pc:spChg chg="mod">
          <ac:chgData name="Ekaterina Belyaeva" userId="090ecaf8-e500-4d52-9d10-7bf299467ff3" providerId="ADAL" clId="{2028E509-C67A-4325-8B24-B232D49B840C}" dt="2020-02-13T10:43:33.295" v="2098" actId="20577"/>
          <ac:spMkLst>
            <pc:docMk/>
            <pc:sldMk cId="2014331946" sldId="264"/>
            <ac:spMk id="8" creationId="{00000000-0000-0000-0000-000000000000}"/>
          </ac:spMkLst>
        </pc:spChg>
        <pc:spChg chg="mod">
          <ac:chgData name="Ekaterina Belyaeva" userId="090ecaf8-e500-4d52-9d10-7bf299467ff3" providerId="ADAL" clId="{2028E509-C67A-4325-8B24-B232D49B840C}" dt="2020-02-13T10:44:14.814" v="2101" actId="20577"/>
          <ac:spMkLst>
            <pc:docMk/>
            <pc:sldMk cId="2014331946" sldId="264"/>
            <ac:spMk id="9" creationId="{00000000-0000-0000-0000-000000000000}"/>
          </ac:spMkLst>
        </pc:spChg>
        <pc:spChg chg="mod">
          <ac:chgData name="Ekaterina Belyaeva" userId="090ecaf8-e500-4d52-9d10-7bf299467ff3" providerId="ADAL" clId="{2028E509-C67A-4325-8B24-B232D49B840C}" dt="2020-02-13T10:46:41.060" v="2130" actId="20577"/>
          <ac:spMkLst>
            <pc:docMk/>
            <pc:sldMk cId="2014331946" sldId="264"/>
            <ac:spMk id="10" creationId="{00000000-0000-0000-0000-000000000000}"/>
          </ac:spMkLst>
        </pc:spChg>
        <pc:spChg chg="mod">
          <ac:chgData name="Ekaterina Belyaeva" userId="090ecaf8-e500-4d52-9d10-7bf299467ff3" providerId="ADAL" clId="{2028E509-C67A-4325-8B24-B232D49B840C}" dt="2020-02-13T10:47:10.273" v="2151"/>
          <ac:spMkLst>
            <pc:docMk/>
            <pc:sldMk cId="2014331946" sldId="264"/>
            <ac:spMk id="16" creationId="{00000000-0000-0000-0000-000000000000}"/>
          </ac:spMkLst>
        </pc:spChg>
        <pc:spChg chg="mod">
          <ac:chgData name="Ekaterina Belyaeva" userId="090ecaf8-e500-4d52-9d10-7bf299467ff3" providerId="ADAL" clId="{2028E509-C67A-4325-8B24-B232D49B840C}" dt="2020-02-13T10:48:39.564" v="2168" actId="20577"/>
          <ac:spMkLst>
            <pc:docMk/>
            <pc:sldMk cId="2014331946" sldId="264"/>
            <ac:spMk id="25" creationId="{00000000-0000-0000-0000-000000000000}"/>
          </ac:spMkLst>
        </pc:spChg>
        <pc:spChg chg="mod">
          <ac:chgData name="Ekaterina Belyaeva" userId="090ecaf8-e500-4d52-9d10-7bf299467ff3" providerId="ADAL" clId="{2028E509-C67A-4325-8B24-B232D49B840C}" dt="2020-02-13T11:30:57.801" v="2905" actId="20577"/>
          <ac:spMkLst>
            <pc:docMk/>
            <pc:sldMk cId="2014331946" sldId="264"/>
            <ac:spMk id="26" creationId="{00000000-0000-0000-0000-000000000000}"/>
          </ac:spMkLst>
        </pc:spChg>
        <pc:grpChg chg="mod">
          <ac:chgData name="Ekaterina Belyaeva" userId="090ecaf8-e500-4d52-9d10-7bf299467ff3" providerId="ADAL" clId="{2028E509-C67A-4325-8B24-B232D49B840C}" dt="2020-02-13T10:47:10.273" v="2151"/>
          <ac:grpSpMkLst>
            <pc:docMk/>
            <pc:sldMk cId="2014331946" sldId="264"/>
            <ac:grpSpMk id="11" creationId="{00000000-0000-0000-0000-000000000000}"/>
          </ac:grpSpMkLst>
        </pc:grpChg>
      </pc:sldChg>
      <pc:sldChg chg="modSp">
        <pc:chgData name="Ekaterina Belyaeva" userId="090ecaf8-e500-4d52-9d10-7bf299467ff3" providerId="ADAL" clId="{2028E509-C67A-4325-8B24-B232D49B840C}" dt="2020-02-13T11:44:10.729" v="3616" actId="6549"/>
        <pc:sldMkLst>
          <pc:docMk/>
          <pc:sldMk cId="2529412912" sldId="265"/>
        </pc:sldMkLst>
        <pc:spChg chg="mod">
          <ac:chgData name="Ekaterina Belyaeva" userId="090ecaf8-e500-4d52-9d10-7bf299467ff3" providerId="ADAL" clId="{2028E509-C67A-4325-8B24-B232D49B840C}" dt="2020-02-13T11:38:12.771" v="2954" actId="6549"/>
          <ac:spMkLst>
            <pc:docMk/>
            <pc:sldMk cId="2529412912" sldId="265"/>
            <ac:spMk id="6" creationId="{00000000-0000-0000-0000-000000000000}"/>
          </ac:spMkLst>
        </pc:spChg>
        <pc:spChg chg="mod">
          <ac:chgData name="Ekaterina Belyaeva" userId="090ecaf8-e500-4d52-9d10-7bf299467ff3" providerId="ADAL" clId="{2028E509-C67A-4325-8B24-B232D49B840C}" dt="2020-02-13T11:44:10.729" v="3616" actId="6549"/>
          <ac:spMkLst>
            <pc:docMk/>
            <pc:sldMk cId="2529412912" sldId="265"/>
            <ac:spMk id="26" creationId="{00000000-0000-0000-0000-000000000000}"/>
          </ac:spMkLst>
        </pc:spChg>
      </pc:sldChg>
      <pc:sldChg chg="addSp delSp modSp">
        <pc:chgData name="Ekaterina Belyaeva" userId="090ecaf8-e500-4d52-9d10-7bf299467ff3" providerId="ADAL" clId="{2028E509-C67A-4325-8B24-B232D49B840C}" dt="2020-02-14T06:39:55.019" v="9653" actId="20577"/>
        <pc:sldMkLst>
          <pc:docMk/>
          <pc:sldMk cId="3338894057" sldId="266"/>
        </pc:sldMkLst>
        <pc:spChg chg="mod">
          <ac:chgData name="Ekaterina Belyaeva" userId="090ecaf8-e500-4d52-9d10-7bf299467ff3" providerId="ADAL" clId="{2028E509-C67A-4325-8B24-B232D49B840C}" dt="2020-02-14T06:38:22.890" v="9574" actId="20577"/>
          <ac:spMkLst>
            <pc:docMk/>
            <pc:sldMk cId="3338894057" sldId="266"/>
            <ac:spMk id="17" creationId="{00000000-0000-0000-0000-000000000000}"/>
          </ac:spMkLst>
        </pc:spChg>
        <pc:spChg chg="mod">
          <ac:chgData name="Ekaterina Belyaeva" userId="090ecaf8-e500-4d52-9d10-7bf299467ff3" providerId="ADAL" clId="{2028E509-C67A-4325-8B24-B232D49B840C}" dt="2020-02-14T06:39:07.752" v="9588" actId="20577"/>
          <ac:spMkLst>
            <pc:docMk/>
            <pc:sldMk cId="3338894057" sldId="266"/>
            <ac:spMk id="25" creationId="{00000000-0000-0000-0000-000000000000}"/>
          </ac:spMkLst>
        </pc:spChg>
        <pc:spChg chg="add del mod">
          <ac:chgData name="Ekaterina Belyaeva" userId="090ecaf8-e500-4d52-9d10-7bf299467ff3" providerId="ADAL" clId="{2028E509-C67A-4325-8B24-B232D49B840C}" dt="2020-02-14T06:39:55.019" v="9653" actId="20577"/>
          <ac:spMkLst>
            <pc:docMk/>
            <pc:sldMk cId="3338894057" sldId="266"/>
            <ac:spMk id="33" creationId="{00000000-0000-0000-0000-000000000000}"/>
          </ac:spMkLst>
        </pc:spChg>
      </pc:sldChg>
      <pc:sldChg chg="modSp">
        <pc:chgData name="Ekaterina Belyaeva" userId="090ecaf8-e500-4d52-9d10-7bf299467ff3" providerId="ADAL" clId="{2028E509-C67A-4325-8B24-B232D49B840C}" dt="2020-02-14T06:21:23.300" v="9240" actId="20577"/>
        <pc:sldMkLst>
          <pc:docMk/>
          <pc:sldMk cId="2120118139" sldId="267"/>
        </pc:sldMkLst>
        <pc:spChg chg="mod">
          <ac:chgData name="Ekaterina Belyaeva" userId="090ecaf8-e500-4d52-9d10-7bf299467ff3" providerId="ADAL" clId="{2028E509-C67A-4325-8B24-B232D49B840C}" dt="2020-02-13T10:33:53.269" v="1493"/>
          <ac:spMkLst>
            <pc:docMk/>
            <pc:sldMk cId="2120118139" sldId="267"/>
            <ac:spMk id="5" creationId="{00000000-0000-0000-0000-000000000000}"/>
          </ac:spMkLst>
        </pc:spChg>
        <pc:spChg chg="mod">
          <ac:chgData name="Ekaterina Belyaeva" userId="090ecaf8-e500-4d52-9d10-7bf299467ff3" providerId="ADAL" clId="{2028E509-C67A-4325-8B24-B232D49B840C}" dt="2020-02-14T06:18:13.235" v="8949" actId="6549"/>
          <ac:spMkLst>
            <pc:docMk/>
            <pc:sldMk cId="2120118139" sldId="267"/>
            <ac:spMk id="6" creationId="{00000000-0000-0000-0000-000000000000}"/>
          </ac:spMkLst>
        </pc:spChg>
        <pc:spChg chg="mod">
          <ac:chgData name="Ekaterina Belyaeva" userId="090ecaf8-e500-4d52-9d10-7bf299467ff3" providerId="ADAL" clId="{2028E509-C67A-4325-8B24-B232D49B840C}" dt="2020-02-13T10:33:53.269" v="1493"/>
          <ac:spMkLst>
            <pc:docMk/>
            <pc:sldMk cId="2120118139" sldId="267"/>
            <ac:spMk id="7" creationId="{00000000-0000-0000-0000-000000000000}"/>
          </ac:spMkLst>
        </pc:spChg>
        <pc:spChg chg="mod">
          <ac:chgData name="Ekaterina Belyaeva" userId="090ecaf8-e500-4d52-9d10-7bf299467ff3" providerId="ADAL" clId="{2028E509-C67A-4325-8B24-B232D49B840C}" dt="2020-02-13T10:33:53.269" v="1493"/>
          <ac:spMkLst>
            <pc:docMk/>
            <pc:sldMk cId="2120118139" sldId="267"/>
            <ac:spMk id="8" creationId="{00000000-0000-0000-0000-000000000000}"/>
          </ac:spMkLst>
        </pc:spChg>
        <pc:spChg chg="mod">
          <ac:chgData name="Ekaterina Belyaeva" userId="090ecaf8-e500-4d52-9d10-7bf299467ff3" providerId="ADAL" clId="{2028E509-C67A-4325-8B24-B232D49B840C}" dt="2020-02-13T10:33:53.269" v="1493"/>
          <ac:spMkLst>
            <pc:docMk/>
            <pc:sldMk cId="2120118139" sldId="267"/>
            <ac:spMk id="9" creationId="{00000000-0000-0000-0000-000000000000}"/>
          </ac:spMkLst>
        </pc:spChg>
        <pc:spChg chg="mod">
          <ac:chgData name="Ekaterina Belyaeva" userId="090ecaf8-e500-4d52-9d10-7bf299467ff3" providerId="ADAL" clId="{2028E509-C67A-4325-8B24-B232D49B840C}" dt="2020-02-13T10:33:53.269" v="1493"/>
          <ac:spMkLst>
            <pc:docMk/>
            <pc:sldMk cId="2120118139" sldId="267"/>
            <ac:spMk id="10" creationId="{00000000-0000-0000-0000-000000000000}"/>
          </ac:spMkLst>
        </pc:spChg>
        <pc:spChg chg="mod">
          <ac:chgData name="Ekaterina Belyaeva" userId="090ecaf8-e500-4d52-9d10-7bf299467ff3" providerId="ADAL" clId="{2028E509-C67A-4325-8B24-B232D49B840C}" dt="2020-02-13T10:33:53.269" v="1493"/>
          <ac:spMkLst>
            <pc:docMk/>
            <pc:sldMk cId="2120118139" sldId="267"/>
            <ac:spMk id="11" creationId="{00000000-0000-0000-0000-000000000000}"/>
          </ac:spMkLst>
        </pc:spChg>
        <pc:graphicFrameChg chg="mod modGraphic">
          <ac:chgData name="Ekaterina Belyaeva" userId="090ecaf8-e500-4d52-9d10-7bf299467ff3" providerId="ADAL" clId="{2028E509-C67A-4325-8B24-B232D49B840C}" dt="2020-02-14T06:21:23.300" v="9240" actId="20577"/>
          <ac:graphicFrameMkLst>
            <pc:docMk/>
            <pc:sldMk cId="2120118139" sldId="267"/>
            <ac:graphicFrameMk id="4" creationId="{9579ADE3-E491-42DA-A2FB-14CF0D84D132}"/>
          </ac:graphicFrameMkLst>
        </pc:graphicFrameChg>
        <pc:picChg chg="mod">
          <ac:chgData name="Ekaterina Belyaeva" userId="090ecaf8-e500-4d52-9d10-7bf299467ff3" providerId="ADAL" clId="{2028E509-C67A-4325-8B24-B232D49B840C}" dt="2020-02-14T06:17:55.732" v="8895" actId="14100"/>
          <ac:picMkLst>
            <pc:docMk/>
            <pc:sldMk cId="2120118139" sldId="267"/>
            <ac:picMk id="12" creationId="{00000000-0000-0000-0000-000000000000}"/>
          </ac:picMkLst>
        </pc:picChg>
      </pc:sldChg>
      <pc:sldChg chg="modSp">
        <pc:chgData name="Ekaterina Belyaeva" userId="090ecaf8-e500-4d52-9d10-7bf299467ff3" providerId="ADAL" clId="{2028E509-C67A-4325-8B24-B232D49B840C}" dt="2020-02-13T11:53:01.291" v="4192"/>
        <pc:sldMkLst>
          <pc:docMk/>
          <pc:sldMk cId="1495922847" sldId="269"/>
        </pc:sldMkLst>
        <pc:spChg chg="mod">
          <ac:chgData name="Ekaterina Belyaeva" userId="090ecaf8-e500-4d52-9d10-7bf299467ff3" providerId="ADAL" clId="{2028E509-C67A-4325-8B24-B232D49B840C}" dt="2020-02-13T11:45:39.868" v="3674" actId="6549"/>
          <ac:spMkLst>
            <pc:docMk/>
            <pc:sldMk cId="1495922847" sldId="269"/>
            <ac:spMk id="6" creationId="{00000000-0000-0000-0000-000000000000}"/>
          </ac:spMkLst>
        </pc:spChg>
        <pc:graphicFrameChg chg="mod modGraphic">
          <ac:chgData name="Ekaterina Belyaeva" userId="090ecaf8-e500-4d52-9d10-7bf299467ff3" providerId="ADAL" clId="{2028E509-C67A-4325-8B24-B232D49B840C}" dt="2020-02-13T11:53:01.291" v="4192"/>
          <ac:graphicFrameMkLst>
            <pc:docMk/>
            <pc:sldMk cId="1495922847" sldId="269"/>
            <ac:graphicFrameMk id="4" creationId="{7630F7F8-5438-46B0-8879-B2FF4E383D51}"/>
          </ac:graphicFrameMkLst>
        </pc:graphicFrameChg>
      </pc:sldChg>
      <pc:sldChg chg="modSp">
        <pc:chgData name="Ekaterina Belyaeva" userId="090ecaf8-e500-4d52-9d10-7bf299467ff3" providerId="ADAL" clId="{2028E509-C67A-4325-8B24-B232D49B840C}" dt="2020-02-13T12:20:32.283" v="5011" actId="20577"/>
        <pc:sldMkLst>
          <pc:docMk/>
          <pc:sldMk cId="3284900788" sldId="270"/>
        </pc:sldMkLst>
        <pc:spChg chg="mod">
          <ac:chgData name="Ekaterina Belyaeva" userId="090ecaf8-e500-4d52-9d10-7bf299467ff3" providerId="ADAL" clId="{2028E509-C67A-4325-8B24-B232D49B840C}" dt="2020-02-13T11:53:26.566" v="4236" actId="6549"/>
          <ac:spMkLst>
            <pc:docMk/>
            <pc:sldMk cId="3284900788" sldId="270"/>
            <ac:spMk id="7" creationId="{00000000-0000-0000-0000-000000000000}"/>
          </ac:spMkLst>
        </pc:spChg>
        <pc:spChg chg="mod">
          <ac:chgData name="Ekaterina Belyaeva" userId="090ecaf8-e500-4d52-9d10-7bf299467ff3" providerId="ADAL" clId="{2028E509-C67A-4325-8B24-B232D49B840C}" dt="2020-02-13T12:20:11.020" v="5010" actId="20577"/>
          <ac:spMkLst>
            <pc:docMk/>
            <pc:sldMk cId="3284900788" sldId="270"/>
            <ac:spMk id="26" creationId="{00000000-0000-0000-0000-000000000000}"/>
          </ac:spMkLst>
        </pc:spChg>
        <pc:graphicFrameChg chg="mod modGraphic">
          <ac:chgData name="Ekaterina Belyaeva" userId="090ecaf8-e500-4d52-9d10-7bf299467ff3" providerId="ADAL" clId="{2028E509-C67A-4325-8B24-B232D49B840C}" dt="2020-02-13T12:20:32.283" v="5011" actId="20577"/>
          <ac:graphicFrameMkLst>
            <pc:docMk/>
            <pc:sldMk cId="3284900788" sldId="270"/>
            <ac:graphicFrameMk id="2" creationId="{00000000-0000-0000-0000-000000000000}"/>
          </ac:graphicFrameMkLst>
        </pc:graphicFrameChg>
      </pc:sldChg>
      <pc:sldChg chg="modSp">
        <pc:chgData name="Ekaterina Belyaeva" userId="090ecaf8-e500-4d52-9d10-7bf299467ff3" providerId="ADAL" clId="{2028E509-C67A-4325-8B24-B232D49B840C}" dt="2020-02-14T06:43:31.619" v="9889" actId="20577"/>
        <pc:sldMkLst>
          <pc:docMk/>
          <pc:sldMk cId="3412996214" sldId="271"/>
        </pc:sldMkLst>
        <pc:spChg chg="mod">
          <ac:chgData name="Ekaterina Belyaeva" userId="090ecaf8-e500-4d52-9d10-7bf299467ff3" providerId="ADAL" clId="{2028E509-C67A-4325-8B24-B232D49B840C}" dt="2020-02-13T12:23:54.718" v="5116" actId="20577"/>
          <ac:spMkLst>
            <pc:docMk/>
            <pc:sldMk cId="3412996214" sldId="271"/>
            <ac:spMk id="7" creationId="{00000000-0000-0000-0000-000000000000}"/>
          </ac:spMkLst>
        </pc:spChg>
        <pc:spChg chg="mod">
          <ac:chgData name="Ekaterina Belyaeva" userId="090ecaf8-e500-4d52-9d10-7bf299467ff3" providerId="ADAL" clId="{2028E509-C67A-4325-8B24-B232D49B840C}" dt="2020-02-14T06:43:31.619" v="9889" actId="20577"/>
          <ac:spMkLst>
            <pc:docMk/>
            <pc:sldMk cId="3412996214" sldId="271"/>
            <ac:spMk id="26" creationId="{00000000-0000-0000-0000-000000000000}"/>
          </ac:spMkLst>
        </pc:spChg>
        <pc:graphicFrameChg chg="mod modGraphic">
          <ac:chgData name="Ekaterina Belyaeva" userId="090ecaf8-e500-4d52-9d10-7bf299467ff3" providerId="ADAL" clId="{2028E509-C67A-4325-8B24-B232D49B840C}" dt="2020-02-13T12:25:46.588" v="5250" actId="6549"/>
          <ac:graphicFrameMkLst>
            <pc:docMk/>
            <pc:sldMk cId="3412996214" sldId="271"/>
            <ac:graphicFrameMk id="14" creationId="{C743B6C2-9FB2-4D2E-9E46-B874665608CE}"/>
          </ac:graphicFrameMkLst>
        </pc:graphicFrameChg>
      </pc:sldChg>
      <pc:sldChg chg="modSp">
        <pc:chgData name="Ekaterina Belyaeva" userId="090ecaf8-e500-4d52-9d10-7bf299467ff3" providerId="ADAL" clId="{2028E509-C67A-4325-8B24-B232D49B840C}" dt="2020-02-14T05:48:59.534" v="6852" actId="1076"/>
        <pc:sldMkLst>
          <pc:docMk/>
          <pc:sldMk cId="3700099393" sldId="272"/>
        </pc:sldMkLst>
        <pc:spChg chg="mod">
          <ac:chgData name="Ekaterina Belyaeva" userId="090ecaf8-e500-4d52-9d10-7bf299467ff3" providerId="ADAL" clId="{2028E509-C67A-4325-8B24-B232D49B840C}" dt="2020-02-14T05:30:08.588" v="6162" actId="20577"/>
          <ac:spMkLst>
            <pc:docMk/>
            <pc:sldMk cId="3700099393" sldId="272"/>
            <ac:spMk id="7" creationId="{00000000-0000-0000-0000-000000000000}"/>
          </ac:spMkLst>
        </pc:spChg>
        <pc:spChg chg="mod">
          <ac:chgData name="Ekaterina Belyaeva" userId="090ecaf8-e500-4d52-9d10-7bf299467ff3" providerId="ADAL" clId="{2028E509-C67A-4325-8B24-B232D49B840C}" dt="2020-02-14T05:48:41.194" v="6847" actId="20577"/>
          <ac:spMkLst>
            <pc:docMk/>
            <pc:sldMk cId="3700099393" sldId="272"/>
            <ac:spMk id="26" creationId="{00000000-0000-0000-0000-000000000000}"/>
          </ac:spMkLst>
        </pc:spChg>
        <pc:graphicFrameChg chg="mod modGraphic">
          <ac:chgData name="Ekaterina Belyaeva" userId="090ecaf8-e500-4d52-9d10-7bf299467ff3" providerId="ADAL" clId="{2028E509-C67A-4325-8B24-B232D49B840C}" dt="2020-02-14T05:48:59.534" v="6852" actId="1076"/>
          <ac:graphicFrameMkLst>
            <pc:docMk/>
            <pc:sldMk cId="3700099393" sldId="272"/>
            <ac:graphicFrameMk id="19" creationId="{4D13A855-3A0D-4E55-B165-8BCE6B95E716}"/>
          </ac:graphicFrameMkLst>
        </pc:graphicFrameChg>
      </pc:sldChg>
      <pc:sldChg chg="modSp">
        <pc:chgData name="Ekaterina Belyaeva" userId="090ecaf8-e500-4d52-9d10-7bf299467ff3" providerId="ADAL" clId="{2028E509-C67A-4325-8B24-B232D49B840C}" dt="2020-02-14T05:57:21.058" v="7472" actId="20577"/>
        <pc:sldMkLst>
          <pc:docMk/>
          <pc:sldMk cId="1812579201" sldId="273"/>
        </pc:sldMkLst>
        <pc:spChg chg="mod">
          <ac:chgData name="Ekaterina Belyaeva" userId="090ecaf8-e500-4d52-9d10-7bf299467ff3" providerId="ADAL" clId="{2028E509-C67A-4325-8B24-B232D49B840C}" dt="2020-02-14T05:50:44.707" v="7000" actId="20577"/>
          <ac:spMkLst>
            <pc:docMk/>
            <pc:sldMk cId="1812579201" sldId="273"/>
            <ac:spMk id="7" creationId="{00000000-0000-0000-0000-000000000000}"/>
          </ac:spMkLst>
        </pc:spChg>
        <pc:spChg chg="mod">
          <ac:chgData name="Ekaterina Belyaeva" userId="090ecaf8-e500-4d52-9d10-7bf299467ff3" providerId="ADAL" clId="{2028E509-C67A-4325-8B24-B232D49B840C}" dt="2020-02-14T05:57:21.058" v="7472" actId="20577"/>
          <ac:spMkLst>
            <pc:docMk/>
            <pc:sldMk cId="1812579201" sldId="273"/>
            <ac:spMk id="26" creationId="{00000000-0000-0000-0000-000000000000}"/>
          </ac:spMkLst>
        </pc:spChg>
        <pc:graphicFrameChg chg="mod modGraphic">
          <ac:chgData name="Ekaterina Belyaeva" userId="090ecaf8-e500-4d52-9d10-7bf299467ff3" providerId="ADAL" clId="{2028E509-C67A-4325-8B24-B232D49B840C}" dt="2020-02-14T05:50:04.151" v="6951" actId="20577"/>
          <ac:graphicFrameMkLst>
            <pc:docMk/>
            <pc:sldMk cId="1812579201" sldId="273"/>
            <ac:graphicFrameMk id="10" creationId="{A4DDBFCA-82FF-4A99-99F1-508851861FAB}"/>
          </ac:graphicFrameMkLst>
        </pc:graphicFrameChg>
      </pc:sldChg>
      <pc:sldChg chg="modSp">
        <pc:chgData name="Ekaterina Belyaeva" userId="090ecaf8-e500-4d52-9d10-7bf299467ff3" providerId="ADAL" clId="{2028E509-C67A-4325-8B24-B232D49B840C}" dt="2020-02-14T06:10:25.229" v="8175" actId="6549"/>
        <pc:sldMkLst>
          <pc:docMk/>
          <pc:sldMk cId="1226999856" sldId="274"/>
        </pc:sldMkLst>
        <pc:spChg chg="mod">
          <ac:chgData name="Ekaterina Belyaeva" userId="090ecaf8-e500-4d52-9d10-7bf299467ff3" providerId="ADAL" clId="{2028E509-C67A-4325-8B24-B232D49B840C}" dt="2020-02-14T06:00:34.151" v="7662" actId="6549"/>
          <ac:spMkLst>
            <pc:docMk/>
            <pc:sldMk cId="1226999856" sldId="274"/>
            <ac:spMk id="7" creationId="{00000000-0000-0000-0000-000000000000}"/>
          </ac:spMkLst>
        </pc:spChg>
        <pc:spChg chg="mod">
          <ac:chgData name="Ekaterina Belyaeva" userId="090ecaf8-e500-4d52-9d10-7bf299467ff3" providerId="ADAL" clId="{2028E509-C67A-4325-8B24-B232D49B840C}" dt="2020-02-14T06:10:25.229" v="8175" actId="6549"/>
          <ac:spMkLst>
            <pc:docMk/>
            <pc:sldMk cId="1226999856" sldId="274"/>
            <ac:spMk id="26" creationId="{00000000-0000-0000-0000-000000000000}"/>
          </ac:spMkLst>
        </pc:spChg>
        <pc:graphicFrameChg chg="mod modGraphic">
          <ac:chgData name="Ekaterina Belyaeva" userId="090ecaf8-e500-4d52-9d10-7bf299467ff3" providerId="ADAL" clId="{2028E509-C67A-4325-8B24-B232D49B840C}" dt="2020-02-14T06:00:09.236" v="7611" actId="20577"/>
          <ac:graphicFrameMkLst>
            <pc:docMk/>
            <pc:sldMk cId="1226999856" sldId="274"/>
            <ac:graphicFrameMk id="13" creationId="{00000000-0000-0000-0000-000000000000}"/>
          </ac:graphicFrameMkLst>
        </pc:graphicFrameChg>
      </pc:sldChg>
      <pc:sldChg chg="modSp">
        <pc:chgData name="Ekaterina Belyaeva" userId="090ecaf8-e500-4d52-9d10-7bf299467ff3" providerId="ADAL" clId="{2028E509-C67A-4325-8B24-B232D49B840C}" dt="2020-02-14T06:37:54.617" v="9562" actId="313"/>
        <pc:sldMkLst>
          <pc:docMk/>
          <pc:sldMk cId="1882873332" sldId="276"/>
        </pc:sldMkLst>
        <pc:spChg chg="mod">
          <ac:chgData name="Ekaterina Belyaeva" userId="090ecaf8-e500-4d52-9d10-7bf299467ff3" providerId="ADAL" clId="{2028E509-C67A-4325-8B24-B232D49B840C}" dt="2020-02-13T10:33:53.269" v="1493"/>
          <ac:spMkLst>
            <pc:docMk/>
            <pc:sldMk cId="1882873332" sldId="276"/>
            <ac:spMk id="15" creationId="{00000000-0000-0000-0000-000000000000}"/>
          </ac:spMkLst>
        </pc:spChg>
        <pc:spChg chg="mod">
          <ac:chgData name="Ekaterina Belyaeva" userId="090ecaf8-e500-4d52-9d10-7bf299467ff3" providerId="ADAL" clId="{2028E509-C67A-4325-8B24-B232D49B840C}" dt="2020-02-14T06:26:56.335" v="9269" actId="6549"/>
          <ac:spMkLst>
            <pc:docMk/>
            <pc:sldMk cId="1882873332" sldId="276"/>
            <ac:spMk id="16" creationId="{00000000-0000-0000-0000-000000000000}"/>
          </ac:spMkLst>
        </pc:spChg>
        <pc:spChg chg="mod">
          <ac:chgData name="Ekaterina Belyaeva" userId="090ecaf8-e500-4d52-9d10-7bf299467ff3" providerId="ADAL" clId="{2028E509-C67A-4325-8B24-B232D49B840C}" dt="2020-02-14T06:37:52.099" v="9561" actId="20577"/>
          <ac:spMkLst>
            <pc:docMk/>
            <pc:sldMk cId="1882873332" sldId="276"/>
            <ac:spMk id="21" creationId="{00000000-0000-0000-0000-000000000000}"/>
          </ac:spMkLst>
        </pc:spChg>
        <pc:graphicFrameChg chg="mod modGraphic">
          <ac:chgData name="Ekaterina Belyaeva" userId="090ecaf8-e500-4d52-9d10-7bf299467ff3" providerId="ADAL" clId="{2028E509-C67A-4325-8B24-B232D49B840C}" dt="2020-02-14T06:37:54.617" v="9562" actId="313"/>
          <ac:graphicFrameMkLst>
            <pc:docMk/>
            <pc:sldMk cId="1882873332" sldId="276"/>
            <ac:graphicFrameMk id="20" creationId="{00000000-0000-0000-0000-000000000000}"/>
          </ac:graphicFrameMkLst>
        </pc:graphicFrameChg>
      </pc:sldChg>
      <pc:sldChg chg="modSp">
        <pc:chgData name="Ekaterina Belyaeva" userId="090ecaf8-e500-4d52-9d10-7bf299467ff3" providerId="ADAL" clId="{2028E509-C67A-4325-8B24-B232D49B840C}" dt="2020-02-14T06:42:02.125" v="9861" actId="20577"/>
        <pc:sldMkLst>
          <pc:docMk/>
          <pc:sldMk cId="3413980880" sldId="277"/>
        </pc:sldMkLst>
        <pc:spChg chg="mod">
          <ac:chgData name="Ekaterina Belyaeva" userId="090ecaf8-e500-4d52-9d10-7bf299467ff3" providerId="ADAL" clId="{2028E509-C67A-4325-8B24-B232D49B840C}" dt="2020-02-14T06:42:02.125" v="9861" actId="20577"/>
          <ac:spMkLst>
            <pc:docMk/>
            <pc:sldMk cId="3413980880" sldId="277"/>
            <ac:spMk id="9" creationId="{00000000-0000-0000-0000-000000000000}"/>
          </ac:spMkLst>
        </pc:spChg>
      </pc:sldChg>
      <pc:sldChg chg="modSp">
        <pc:chgData name="Ekaterina Belyaeva" userId="090ecaf8-e500-4d52-9d10-7bf299467ff3" providerId="ADAL" clId="{2028E509-C67A-4325-8B24-B232D49B840C}" dt="2020-02-14T06:42:13.044" v="9886" actId="20577"/>
        <pc:sldMkLst>
          <pc:docMk/>
          <pc:sldMk cId="4285059583" sldId="278"/>
        </pc:sldMkLst>
        <pc:spChg chg="mod">
          <ac:chgData name="Ekaterina Belyaeva" userId="090ecaf8-e500-4d52-9d10-7bf299467ff3" providerId="ADAL" clId="{2028E509-C67A-4325-8B24-B232D49B840C}" dt="2020-02-14T06:42:13.044" v="9886" actId="20577"/>
          <ac:spMkLst>
            <pc:docMk/>
            <pc:sldMk cId="4285059583" sldId="278"/>
            <ac:spMk id="12" creationId="{00000000-0000-0000-0000-000000000000}"/>
          </ac:spMkLst>
        </pc:spChg>
      </pc:sldChg>
      <pc:sldChg chg="modSp">
        <pc:chgData name="Ekaterina Belyaeva" userId="090ecaf8-e500-4d52-9d10-7bf299467ff3" providerId="ADAL" clId="{2028E509-C67A-4325-8B24-B232D49B840C}" dt="2020-02-14T06:14:02.984" v="8643" actId="20577"/>
        <pc:sldMkLst>
          <pc:docMk/>
          <pc:sldMk cId="1248951975" sldId="279"/>
        </pc:sldMkLst>
        <pc:spChg chg="mod">
          <ac:chgData name="Ekaterina Belyaeva" userId="090ecaf8-e500-4d52-9d10-7bf299467ff3" providerId="ADAL" clId="{2028E509-C67A-4325-8B24-B232D49B840C}" dt="2020-02-14T06:14:02.984" v="8643" actId="20577"/>
          <ac:spMkLst>
            <pc:docMk/>
            <pc:sldMk cId="1248951975" sldId="279"/>
            <ac:spMk id="2" creationId="{00000000-0000-0000-0000-000000000000}"/>
          </ac:spMkLst>
        </pc:spChg>
        <pc:spChg chg="mod">
          <ac:chgData name="Ekaterina Belyaeva" userId="090ecaf8-e500-4d52-9d10-7bf299467ff3" providerId="ADAL" clId="{2028E509-C67A-4325-8B24-B232D49B840C}" dt="2020-02-14T06:10:54.826" v="8286" actId="20577"/>
          <ac:spMkLst>
            <pc:docMk/>
            <pc:sldMk cId="1248951975" sldId="279"/>
            <ac:spMk id="6" creationId="{00000000-0000-0000-0000-000000000000}"/>
          </ac:spMkLst>
        </pc:spChg>
      </pc:sldChg>
      <pc:sldChg chg="modSp">
        <pc:chgData name="Ekaterina Belyaeva" userId="090ecaf8-e500-4d52-9d10-7bf299467ff3" providerId="ADAL" clId="{2028E509-C67A-4325-8B24-B232D49B840C}" dt="2020-02-14T06:17:39.582" v="8894" actId="6549"/>
        <pc:sldMkLst>
          <pc:docMk/>
          <pc:sldMk cId="1611117796" sldId="280"/>
        </pc:sldMkLst>
        <pc:spChg chg="mod">
          <ac:chgData name="Ekaterina Belyaeva" userId="090ecaf8-e500-4d52-9d10-7bf299467ff3" providerId="ADAL" clId="{2028E509-C67A-4325-8B24-B232D49B840C}" dt="2020-02-14T06:16:04.217" v="8746" actId="6549"/>
          <ac:spMkLst>
            <pc:docMk/>
            <pc:sldMk cId="1611117796" sldId="280"/>
            <ac:spMk id="5" creationId="{00000000-0000-0000-0000-000000000000}"/>
          </ac:spMkLst>
        </pc:spChg>
        <pc:spChg chg="mod">
          <ac:chgData name="Ekaterina Belyaeva" userId="090ecaf8-e500-4d52-9d10-7bf299467ff3" providerId="ADAL" clId="{2028E509-C67A-4325-8B24-B232D49B840C}" dt="2020-02-14T06:16:50.483" v="8807" actId="6549"/>
          <ac:spMkLst>
            <pc:docMk/>
            <pc:sldMk cId="1611117796" sldId="280"/>
            <ac:spMk id="6" creationId="{00000000-0000-0000-0000-000000000000}"/>
          </ac:spMkLst>
        </pc:spChg>
        <pc:spChg chg="mod">
          <ac:chgData name="Ekaterina Belyaeva" userId="090ecaf8-e500-4d52-9d10-7bf299467ff3" providerId="ADAL" clId="{2028E509-C67A-4325-8B24-B232D49B840C}" dt="2020-02-14T06:17:00.371" v="8830" actId="20577"/>
          <ac:spMkLst>
            <pc:docMk/>
            <pc:sldMk cId="1611117796" sldId="280"/>
            <ac:spMk id="7" creationId="{00000000-0000-0000-0000-000000000000}"/>
          </ac:spMkLst>
        </pc:spChg>
        <pc:spChg chg="mod">
          <ac:chgData name="Ekaterina Belyaeva" userId="090ecaf8-e500-4d52-9d10-7bf299467ff3" providerId="ADAL" clId="{2028E509-C67A-4325-8B24-B232D49B840C}" dt="2020-02-14T06:17:15.035" v="8855" actId="6549"/>
          <ac:spMkLst>
            <pc:docMk/>
            <pc:sldMk cId="1611117796" sldId="280"/>
            <ac:spMk id="8" creationId="{00000000-0000-0000-0000-000000000000}"/>
          </ac:spMkLst>
        </pc:spChg>
        <pc:spChg chg="mod">
          <ac:chgData name="Ekaterina Belyaeva" userId="090ecaf8-e500-4d52-9d10-7bf299467ff3" providerId="ADAL" clId="{2028E509-C67A-4325-8B24-B232D49B840C}" dt="2020-02-14T06:17:39.582" v="8894" actId="6549"/>
          <ac:spMkLst>
            <pc:docMk/>
            <pc:sldMk cId="1611117796" sldId="280"/>
            <ac:spMk id="20"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2121C-4E4D-4092-8339-74B0B5A6EE00}" type="datetimeFigureOut">
              <a:rPr lang="ru-RU" smtClean="0"/>
              <a:t>26.05.2020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354895-6579-48D5-A0BF-FCFC274AA799}" type="slidenum">
              <a:rPr lang="ru-RU" smtClean="0"/>
              <a:t>‹#›</a:t>
            </a:fld>
            <a:endParaRPr lang="ru-RU"/>
          </a:p>
        </p:txBody>
      </p:sp>
    </p:spTree>
    <p:extLst>
      <p:ext uri="{BB962C8B-B14F-4D97-AF65-F5344CB8AC3E}">
        <p14:creationId xmlns:p14="http://schemas.microsoft.com/office/powerpoint/2010/main" val="215393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endParaRPr>
          </a:p>
        </p:txBody>
      </p:sp>
      <p:sp>
        <p:nvSpPr>
          <p:cNvPr id="4301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0D1A564-45D9-448C-9DE7-FEAE7328927C}" type="slidenum">
              <a:rPr lang="ru-RU" altLang="ru-RU" smtClean="0">
                <a:latin typeface="Arial" panose="020B0604020202020204" pitchFamily="34" charset="0"/>
              </a:rPr>
              <a:pPr/>
              <a:t>3</a:t>
            </a:fld>
            <a:endParaRPr lang="ru-RU" altLang="ru-RU">
              <a:latin typeface="Arial" panose="020B0604020202020204" pitchFamily="34" charset="0"/>
            </a:endParaRPr>
          </a:p>
        </p:txBody>
      </p:sp>
    </p:spTree>
    <p:extLst>
      <p:ext uri="{BB962C8B-B14F-4D97-AF65-F5344CB8AC3E}">
        <p14:creationId xmlns:p14="http://schemas.microsoft.com/office/powerpoint/2010/main" val="374309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раз слайда 1"/>
          <p:cNvSpPr>
            <a:spLocks noGrp="1" noRot="1" noChangeAspect="1" noTextEdit="1"/>
          </p:cNvSpPr>
          <p:nvPr>
            <p:ph type="sldImg"/>
          </p:nvPr>
        </p:nvSpPr>
        <p:spPr bwMode="auto">
          <a:xfrm>
            <a:off x="90488" y="742950"/>
            <a:ext cx="6616700"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ru-RU" altLang="ru-RU">
              <a:cs typeface="Arial" pitchFamily="34" charset="0"/>
            </a:endParaRPr>
          </a:p>
        </p:txBody>
      </p:sp>
      <p:sp>
        <p:nvSpPr>
          <p:cNvPr id="13316" name="Номер слайда 3"/>
          <p:cNvSpPr txBox="1">
            <a:spLocks noGrp="1"/>
          </p:cNvSpPr>
          <p:nvPr/>
        </p:nvSpPr>
        <p:spPr bwMode="auto">
          <a:xfrm>
            <a:off x="3850908" y="9428961"/>
            <a:ext cx="2945183" cy="49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6" tIns="45597" rIns="91186" bIns="45597" anchor="b"/>
          <a:lstStyle>
            <a:lvl1pPr eaLnBrk="0" hangingPunct="0">
              <a:spcBef>
                <a:spcPct val="30000"/>
              </a:spcBef>
              <a:defRPr kumimoji="1" sz="1200">
                <a:solidFill>
                  <a:schemeClr val="tx1"/>
                </a:solidFill>
                <a:latin typeface="Calibri" pitchFamily="34" charset="0"/>
                <a:cs typeface="Arial" pitchFamily="34" charset="0"/>
              </a:defRPr>
            </a:lvl1pPr>
            <a:lvl2pPr marL="742950" indent="-285750" eaLnBrk="0" hangingPunct="0">
              <a:spcBef>
                <a:spcPct val="30000"/>
              </a:spcBef>
              <a:defRPr kumimoji="1" sz="1200">
                <a:solidFill>
                  <a:schemeClr val="tx1"/>
                </a:solidFill>
                <a:latin typeface="Calibri" pitchFamily="34" charset="0"/>
                <a:cs typeface="Arial" pitchFamily="34" charset="0"/>
              </a:defRPr>
            </a:lvl2pPr>
            <a:lvl3pPr marL="1143000" indent="-228600" eaLnBrk="0" hangingPunct="0">
              <a:spcBef>
                <a:spcPct val="30000"/>
              </a:spcBef>
              <a:defRPr kumimoji="1" sz="1200">
                <a:solidFill>
                  <a:schemeClr val="tx1"/>
                </a:solidFill>
                <a:latin typeface="Calibri" pitchFamily="34" charset="0"/>
                <a:cs typeface="Arial" pitchFamily="34" charset="0"/>
              </a:defRPr>
            </a:lvl3pPr>
            <a:lvl4pPr marL="1600200" indent="-228600" eaLnBrk="0" hangingPunct="0">
              <a:spcBef>
                <a:spcPct val="30000"/>
              </a:spcBef>
              <a:defRPr kumimoji="1" sz="1200">
                <a:solidFill>
                  <a:schemeClr val="tx1"/>
                </a:solidFill>
                <a:latin typeface="Calibri" pitchFamily="34" charset="0"/>
                <a:cs typeface="Arial" pitchFamily="34" charset="0"/>
              </a:defRPr>
            </a:lvl4pPr>
            <a:lvl5pPr marL="2057400" indent="-228600" eaLnBrk="0" hangingPunct="0">
              <a:spcBef>
                <a:spcPct val="30000"/>
              </a:spcBef>
              <a:defRPr kumimoji="1" sz="1200">
                <a:solidFill>
                  <a:schemeClr val="tx1"/>
                </a:solidFill>
                <a:latin typeface="Calibri" pitchFamily="34" charset="0"/>
                <a:cs typeface="Arial" pitchFamily="34" charset="0"/>
              </a:defRPr>
            </a:lvl5pPr>
            <a:lvl6pPr marL="2514600" indent="-228600" eaLnBrk="0" fontAlgn="base" hangingPunct="0">
              <a:spcBef>
                <a:spcPct val="30000"/>
              </a:spcBef>
              <a:spcAft>
                <a:spcPct val="0"/>
              </a:spcAft>
              <a:defRPr kumimoji="1" sz="1200">
                <a:solidFill>
                  <a:schemeClr val="tx1"/>
                </a:solidFill>
                <a:latin typeface="Calibri" pitchFamily="34" charset="0"/>
                <a:cs typeface="Arial" pitchFamily="34" charset="0"/>
              </a:defRPr>
            </a:lvl6pPr>
            <a:lvl7pPr marL="2971800" indent="-228600" eaLnBrk="0" fontAlgn="base" hangingPunct="0">
              <a:spcBef>
                <a:spcPct val="30000"/>
              </a:spcBef>
              <a:spcAft>
                <a:spcPct val="0"/>
              </a:spcAft>
              <a:defRPr kumimoji="1" sz="1200">
                <a:solidFill>
                  <a:schemeClr val="tx1"/>
                </a:solidFill>
                <a:latin typeface="Calibri" pitchFamily="34" charset="0"/>
                <a:cs typeface="Arial" pitchFamily="34" charset="0"/>
              </a:defRPr>
            </a:lvl7pPr>
            <a:lvl8pPr marL="3429000" indent="-228600" eaLnBrk="0" fontAlgn="base" hangingPunct="0">
              <a:spcBef>
                <a:spcPct val="30000"/>
              </a:spcBef>
              <a:spcAft>
                <a:spcPct val="0"/>
              </a:spcAft>
              <a:defRPr kumimoji="1" sz="1200">
                <a:solidFill>
                  <a:schemeClr val="tx1"/>
                </a:solidFill>
                <a:latin typeface="Calibri" pitchFamily="34" charset="0"/>
                <a:cs typeface="Arial" pitchFamily="34" charset="0"/>
              </a:defRPr>
            </a:lvl8pPr>
            <a:lvl9pPr marL="3886200" indent="-228600" eaLnBrk="0" fontAlgn="base" hangingPunct="0">
              <a:spcBef>
                <a:spcPct val="30000"/>
              </a:spcBef>
              <a:spcAft>
                <a:spcPct val="0"/>
              </a:spcAft>
              <a:defRPr kumimoji="1" sz="1200">
                <a:solidFill>
                  <a:schemeClr val="tx1"/>
                </a:solidFill>
                <a:latin typeface="Calibri" pitchFamily="34" charset="0"/>
                <a:cs typeface="Arial" pitchFamily="34" charset="0"/>
              </a:defRPr>
            </a:lvl9pPr>
          </a:lstStyle>
          <a:p>
            <a:pPr algn="r" eaLnBrk="1" hangingPunct="1">
              <a:spcBef>
                <a:spcPct val="0"/>
              </a:spcBef>
            </a:pPr>
            <a:fld id="{C76FD6D3-4908-428E-BB89-437976CF6E4E}" type="slidenum">
              <a:rPr kumimoji="0" lang="ru-RU" altLang="ru-RU"/>
              <a:pPr algn="r" eaLnBrk="1" hangingPunct="1">
                <a:spcBef>
                  <a:spcPct val="0"/>
                </a:spcBef>
              </a:pPr>
              <a:t>7</a:t>
            </a:fld>
            <a:endParaRPr kumimoji="0" lang="ru-RU" altLang="ru-RU"/>
          </a:p>
        </p:txBody>
      </p:sp>
    </p:spTree>
    <p:extLst>
      <p:ext uri="{BB962C8B-B14F-4D97-AF65-F5344CB8AC3E}">
        <p14:creationId xmlns:p14="http://schemas.microsoft.com/office/powerpoint/2010/main" val="3953745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раз слайда 1"/>
          <p:cNvSpPr>
            <a:spLocks noGrp="1" noRot="1" noChangeAspect="1" noTextEdit="1"/>
          </p:cNvSpPr>
          <p:nvPr>
            <p:ph type="sldImg"/>
          </p:nvPr>
        </p:nvSpPr>
        <p:spPr bwMode="auto">
          <a:xfrm>
            <a:off x="90488" y="742950"/>
            <a:ext cx="6616700"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ru-RU" altLang="ru-RU">
              <a:cs typeface="Arial" pitchFamily="34" charset="0"/>
            </a:endParaRPr>
          </a:p>
        </p:txBody>
      </p:sp>
      <p:sp>
        <p:nvSpPr>
          <p:cNvPr id="13316" name="Номер слайда 3"/>
          <p:cNvSpPr txBox="1">
            <a:spLocks noGrp="1"/>
          </p:cNvSpPr>
          <p:nvPr/>
        </p:nvSpPr>
        <p:spPr bwMode="auto">
          <a:xfrm>
            <a:off x="3850908" y="9428961"/>
            <a:ext cx="2945183" cy="49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6" tIns="45597" rIns="91186" bIns="45597" anchor="b"/>
          <a:lstStyle>
            <a:lvl1pPr eaLnBrk="0" hangingPunct="0">
              <a:spcBef>
                <a:spcPct val="30000"/>
              </a:spcBef>
              <a:defRPr kumimoji="1" sz="1200">
                <a:solidFill>
                  <a:schemeClr val="tx1"/>
                </a:solidFill>
                <a:latin typeface="Calibri" pitchFamily="34" charset="0"/>
                <a:cs typeface="Arial" pitchFamily="34" charset="0"/>
              </a:defRPr>
            </a:lvl1pPr>
            <a:lvl2pPr marL="742950" indent="-285750" eaLnBrk="0" hangingPunct="0">
              <a:spcBef>
                <a:spcPct val="30000"/>
              </a:spcBef>
              <a:defRPr kumimoji="1" sz="1200">
                <a:solidFill>
                  <a:schemeClr val="tx1"/>
                </a:solidFill>
                <a:latin typeface="Calibri" pitchFamily="34" charset="0"/>
                <a:cs typeface="Arial" pitchFamily="34" charset="0"/>
              </a:defRPr>
            </a:lvl2pPr>
            <a:lvl3pPr marL="1143000" indent="-228600" eaLnBrk="0" hangingPunct="0">
              <a:spcBef>
                <a:spcPct val="30000"/>
              </a:spcBef>
              <a:defRPr kumimoji="1" sz="1200">
                <a:solidFill>
                  <a:schemeClr val="tx1"/>
                </a:solidFill>
                <a:latin typeface="Calibri" pitchFamily="34" charset="0"/>
                <a:cs typeface="Arial" pitchFamily="34" charset="0"/>
              </a:defRPr>
            </a:lvl3pPr>
            <a:lvl4pPr marL="1600200" indent="-228600" eaLnBrk="0" hangingPunct="0">
              <a:spcBef>
                <a:spcPct val="30000"/>
              </a:spcBef>
              <a:defRPr kumimoji="1" sz="1200">
                <a:solidFill>
                  <a:schemeClr val="tx1"/>
                </a:solidFill>
                <a:latin typeface="Calibri" pitchFamily="34" charset="0"/>
                <a:cs typeface="Arial" pitchFamily="34" charset="0"/>
              </a:defRPr>
            </a:lvl4pPr>
            <a:lvl5pPr marL="2057400" indent="-228600" eaLnBrk="0" hangingPunct="0">
              <a:spcBef>
                <a:spcPct val="30000"/>
              </a:spcBef>
              <a:defRPr kumimoji="1" sz="1200">
                <a:solidFill>
                  <a:schemeClr val="tx1"/>
                </a:solidFill>
                <a:latin typeface="Calibri" pitchFamily="34" charset="0"/>
                <a:cs typeface="Arial" pitchFamily="34" charset="0"/>
              </a:defRPr>
            </a:lvl5pPr>
            <a:lvl6pPr marL="2514600" indent="-228600" eaLnBrk="0" fontAlgn="base" hangingPunct="0">
              <a:spcBef>
                <a:spcPct val="30000"/>
              </a:spcBef>
              <a:spcAft>
                <a:spcPct val="0"/>
              </a:spcAft>
              <a:defRPr kumimoji="1" sz="1200">
                <a:solidFill>
                  <a:schemeClr val="tx1"/>
                </a:solidFill>
                <a:latin typeface="Calibri" pitchFamily="34" charset="0"/>
                <a:cs typeface="Arial" pitchFamily="34" charset="0"/>
              </a:defRPr>
            </a:lvl6pPr>
            <a:lvl7pPr marL="2971800" indent="-228600" eaLnBrk="0" fontAlgn="base" hangingPunct="0">
              <a:spcBef>
                <a:spcPct val="30000"/>
              </a:spcBef>
              <a:spcAft>
                <a:spcPct val="0"/>
              </a:spcAft>
              <a:defRPr kumimoji="1" sz="1200">
                <a:solidFill>
                  <a:schemeClr val="tx1"/>
                </a:solidFill>
                <a:latin typeface="Calibri" pitchFamily="34" charset="0"/>
                <a:cs typeface="Arial" pitchFamily="34" charset="0"/>
              </a:defRPr>
            </a:lvl7pPr>
            <a:lvl8pPr marL="3429000" indent="-228600" eaLnBrk="0" fontAlgn="base" hangingPunct="0">
              <a:spcBef>
                <a:spcPct val="30000"/>
              </a:spcBef>
              <a:spcAft>
                <a:spcPct val="0"/>
              </a:spcAft>
              <a:defRPr kumimoji="1" sz="1200">
                <a:solidFill>
                  <a:schemeClr val="tx1"/>
                </a:solidFill>
                <a:latin typeface="Calibri" pitchFamily="34" charset="0"/>
                <a:cs typeface="Arial" pitchFamily="34" charset="0"/>
              </a:defRPr>
            </a:lvl8pPr>
            <a:lvl9pPr marL="3886200" indent="-228600" eaLnBrk="0" fontAlgn="base" hangingPunct="0">
              <a:spcBef>
                <a:spcPct val="30000"/>
              </a:spcBef>
              <a:spcAft>
                <a:spcPct val="0"/>
              </a:spcAft>
              <a:defRPr kumimoji="1" sz="1200">
                <a:solidFill>
                  <a:schemeClr val="tx1"/>
                </a:solidFill>
                <a:latin typeface="Calibri" pitchFamily="34" charset="0"/>
                <a:cs typeface="Arial" pitchFamily="34" charset="0"/>
              </a:defRPr>
            </a:lvl9pPr>
          </a:lstStyle>
          <a:p>
            <a:pPr algn="r" eaLnBrk="1" hangingPunct="1">
              <a:spcBef>
                <a:spcPct val="0"/>
              </a:spcBef>
            </a:pPr>
            <a:fld id="{C76FD6D3-4908-428E-BB89-437976CF6E4E}" type="slidenum">
              <a:rPr kumimoji="0" lang="ru-RU" altLang="ru-RU"/>
              <a:pPr algn="r" eaLnBrk="1" hangingPunct="1">
                <a:spcBef>
                  <a:spcPct val="0"/>
                </a:spcBef>
              </a:pPr>
              <a:t>8</a:t>
            </a:fld>
            <a:endParaRPr kumimoji="0" lang="ru-RU" altLang="ru-RU"/>
          </a:p>
        </p:txBody>
      </p:sp>
    </p:spTree>
    <p:extLst>
      <p:ext uri="{BB962C8B-B14F-4D97-AF65-F5344CB8AC3E}">
        <p14:creationId xmlns:p14="http://schemas.microsoft.com/office/powerpoint/2010/main" val="256213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раз слайда 1"/>
          <p:cNvSpPr>
            <a:spLocks noGrp="1" noRot="1" noChangeAspect="1" noTextEdit="1"/>
          </p:cNvSpPr>
          <p:nvPr>
            <p:ph type="sldImg"/>
          </p:nvPr>
        </p:nvSpPr>
        <p:spPr bwMode="auto">
          <a:xfrm>
            <a:off x="90488" y="742950"/>
            <a:ext cx="6616700"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ru-RU" altLang="ru-RU">
              <a:cs typeface="Arial" pitchFamily="34" charset="0"/>
            </a:endParaRPr>
          </a:p>
        </p:txBody>
      </p:sp>
      <p:sp>
        <p:nvSpPr>
          <p:cNvPr id="13316" name="Номер слайда 3"/>
          <p:cNvSpPr txBox="1">
            <a:spLocks noGrp="1"/>
          </p:cNvSpPr>
          <p:nvPr/>
        </p:nvSpPr>
        <p:spPr bwMode="auto">
          <a:xfrm>
            <a:off x="3850908" y="9428961"/>
            <a:ext cx="2945183" cy="49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6" tIns="45597" rIns="91186" bIns="45597" anchor="b"/>
          <a:lstStyle>
            <a:lvl1pPr eaLnBrk="0" hangingPunct="0">
              <a:spcBef>
                <a:spcPct val="30000"/>
              </a:spcBef>
              <a:defRPr kumimoji="1" sz="1200">
                <a:solidFill>
                  <a:schemeClr val="tx1"/>
                </a:solidFill>
                <a:latin typeface="Calibri" pitchFamily="34" charset="0"/>
                <a:cs typeface="Arial" pitchFamily="34" charset="0"/>
              </a:defRPr>
            </a:lvl1pPr>
            <a:lvl2pPr marL="742950" indent="-285750" eaLnBrk="0" hangingPunct="0">
              <a:spcBef>
                <a:spcPct val="30000"/>
              </a:spcBef>
              <a:defRPr kumimoji="1" sz="1200">
                <a:solidFill>
                  <a:schemeClr val="tx1"/>
                </a:solidFill>
                <a:latin typeface="Calibri" pitchFamily="34" charset="0"/>
                <a:cs typeface="Arial" pitchFamily="34" charset="0"/>
              </a:defRPr>
            </a:lvl2pPr>
            <a:lvl3pPr marL="1143000" indent="-228600" eaLnBrk="0" hangingPunct="0">
              <a:spcBef>
                <a:spcPct val="30000"/>
              </a:spcBef>
              <a:defRPr kumimoji="1" sz="1200">
                <a:solidFill>
                  <a:schemeClr val="tx1"/>
                </a:solidFill>
                <a:latin typeface="Calibri" pitchFamily="34" charset="0"/>
                <a:cs typeface="Arial" pitchFamily="34" charset="0"/>
              </a:defRPr>
            </a:lvl3pPr>
            <a:lvl4pPr marL="1600200" indent="-228600" eaLnBrk="0" hangingPunct="0">
              <a:spcBef>
                <a:spcPct val="30000"/>
              </a:spcBef>
              <a:defRPr kumimoji="1" sz="1200">
                <a:solidFill>
                  <a:schemeClr val="tx1"/>
                </a:solidFill>
                <a:latin typeface="Calibri" pitchFamily="34" charset="0"/>
                <a:cs typeface="Arial" pitchFamily="34" charset="0"/>
              </a:defRPr>
            </a:lvl4pPr>
            <a:lvl5pPr marL="2057400" indent="-228600" eaLnBrk="0" hangingPunct="0">
              <a:spcBef>
                <a:spcPct val="30000"/>
              </a:spcBef>
              <a:defRPr kumimoji="1" sz="1200">
                <a:solidFill>
                  <a:schemeClr val="tx1"/>
                </a:solidFill>
                <a:latin typeface="Calibri" pitchFamily="34" charset="0"/>
                <a:cs typeface="Arial" pitchFamily="34" charset="0"/>
              </a:defRPr>
            </a:lvl5pPr>
            <a:lvl6pPr marL="2514600" indent="-228600" eaLnBrk="0" fontAlgn="base" hangingPunct="0">
              <a:spcBef>
                <a:spcPct val="30000"/>
              </a:spcBef>
              <a:spcAft>
                <a:spcPct val="0"/>
              </a:spcAft>
              <a:defRPr kumimoji="1" sz="1200">
                <a:solidFill>
                  <a:schemeClr val="tx1"/>
                </a:solidFill>
                <a:latin typeface="Calibri" pitchFamily="34" charset="0"/>
                <a:cs typeface="Arial" pitchFamily="34" charset="0"/>
              </a:defRPr>
            </a:lvl6pPr>
            <a:lvl7pPr marL="2971800" indent="-228600" eaLnBrk="0" fontAlgn="base" hangingPunct="0">
              <a:spcBef>
                <a:spcPct val="30000"/>
              </a:spcBef>
              <a:spcAft>
                <a:spcPct val="0"/>
              </a:spcAft>
              <a:defRPr kumimoji="1" sz="1200">
                <a:solidFill>
                  <a:schemeClr val="tx1"/>
                </a:solidFill>
                <a:latin typeface="Calibri" pitchFamily="34" charset="0"/>
                <a:cs typeface="Arial" pitchFamily="34" charset="0"/>
              </a:defRPr>
            </a:lvl7pPr>
            <a:lvl8pPr marL="3429000" indent="-228600" eaLnBrk="0" fontAlgn="base" hangingPunct="0">
              <a:spcBef>
                <a:spcPct val="30000"/>
              </a:spcBef>
              <a:spcAft>
                <a:spcPct val="0"/>
              </a:spcAft>
              <a:defRPr kumimoji="1" sz="1200">
                <a:solidFill>
                  <a:schemeClr val="tx1"/>
                </a:solidFill>
                <a:latin typeface="Calibri" pitchFamily="34" charset="0"/>
                <a:cs typeface="Arial" pitchFamily="34" charset="0"/>
              </a:defRPr>
            </a:lvl8pPr>
            <a:lvl9pPr marL="3886200" indent="-228600" eaLnBrk="0" fontAlgn="base" hangingPunct="0">
              <a:spcBef>
                <a:spcPct val="30000"/>
              </a:spcBef>
              <a:spcAft>
                <a:spcPct val="0"/>
              </a:spcAft>
              <a:defRPr kumimoji="1" sz="1200">
                <a:solidFill>
                  <a:schemeClr val="tx1"/>
                </a:solidFill>
                <a:latin typeface="Calibri" pitchFamily="34" charset="0"/>
                <a:cs typeface="Arial" pitchFamily="34" charset="0"/>
              </a:defRPr>
            </a:lvl9pPr>
          </a:lstStyle>
          <a:p>
            <a:pPr algn="r" eaLnBrk="1" hangingPunct="1">
              <a:spcBef>
                <a:spcPct val="0"/>
              </a:spcBef>
            </a:pPr>
            <a:fld id="{C76FD6D3-4908-428E-BB89-437976CF6E4E}" type="slidenum">
              <a:rPr kumimoji="0" lang="ru-RU" altLang="ru-RU"/>
              <a:pPr algn="r" eaLnBrk="1" hangingPunct="1">
                <a:spcBef>
                  <a:spcPct val="0"/>
                </a:spcBef>
              </a:pPr>
              <a:t>9</a:t>
            </a:fld>
            <a:endParaRPr kumimoji="0" lang="ru-RU" altLang="ru-RU"/>
          </a:p>
        </p:txBody>
      </p:sp>
    </p:spTree>
    <p:extLst>
      <p:ext uri="{BB962C8B-B14F-4D97-AF65-F5344CB8AC3E}">
        <p14:creationId xmlns:p14="http://schemas.microsoft.com/office/powerpoint/2010/main" val="384797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раз слайда 1"/>
          <p:cNvSpPr>
            <a:spLocks noGrp="1" noRot="1" noChangeAspect="1" noTextEdit="1"/>
          </p:cNvSpPr>
          <p:nvPr>
            <p:ph type="sldImg"/>
          </p:nvPr>
        </p:nvSpPr>
        <p:spPr bwMode="auto">
          <a:xfrm>
            <a:off x="90488" y="742950"/>
            <a:ext cx="6616700"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ru-RU" altLang="ru-RU">
              <a:cs typeface="Arial" pitchFamily="34" charset="0"/>
            </a:endParaRPr>
          </a:p>
        </p:txBody>
      </p:sp>
      <p:sp>
        <p:nvSpPr>
          <p:cNvPr id="13316" name="Номер слайда 3"/>
          <p:cNvSpPr txBox="1">
            <a:spLocks noGrp="1"/>
          </p:cNvSpPr>
          <p:nvPr/>
        </p:nvSpPr>
        <p:spPr bwMode="auto">
          <a:xfrm>
            <a:off x="3850908" y="9428961"/>
            <a:ext cx="2945183" cy="49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6" tIns="45597" rIns="91186" bIns="45597" anchor="b"/>
          <a:lstStyle>
            <a:lvl1pPr eaLnBrk="0" hangingPunct="0">
              <a:spcBef>
                <a:spcPct val="30000"/>
              </a:spcBef>
              <a:defRPr kumimoji="1" sz="1200">
                <a:solidFill>
                  <a:schemeClr val="tx1"/>
                </a:solidFill>
                <a:latin typeface="Calibri" pitchFamily="34" charset="0"/>
                <a:cs typeface="Arial" pitchFamily="34" charset="0"/>
              </a:defRPr>
            </a:lvl1pPr>
            <a:lvl2pPr marL="742950" indent="-285750" eaLnBrk="0" hangingPunct="0">
              <a:spcBef>
                <a:spcPct val="30000"/>
              </a:spcBef>
              <a:defRPr kumimoji="1" sz="1200">
                <a:solidFill>
                  <a:schemeClr val="tx1"/>
                </a:solidFill>
                <a:latin typeface="Calibri" pitchFamily="34" charset="0"/>
                <a:cs typeface="Arial" pitchFamily="34" charset="0"/>
              </a:defRPr>
            </a:lvl2pPr>
            <a:lvl3pPr marL="1143000" indent="-228600" eaLnBrk="0" hangingPunct="0">
              <a:spcBef>
                <a:spcPct val="30000"/>
              </a:spcBef>
              <a:defRPr kumimoji="1" sz="1200">
                <a:solidFill>
                  <a:schemeClr val="tx1"/>
                </a:solidFill>
                <a:latin typeface="Calibri" pitchFamily="34" charset="0"/>
                <a:cs typeface="Arial" pitchFamily="34" charset="0"/>
              </a:defRPr>
            </a:lvl3pPr>
            <a:lvl4pPr marL="1600200" indent="-228600" eaLnBrk="0" hangingPunct="0">
              <a:spcBef>
                <a:spcPct val="30000"/>
              </a:spcBef>
              <a:defRPr kumimoji="1" sz="1200">
                <a:solidFill>
                  <a:schemeClr val="tx1"/>
                </a:solidFill>
                <a:latin typeface="Calibri" pitchFamily="34" charset="0"/>
                <a:cs typeface="Arial" pitchFamily="34" charset="0"/>
              </a:defRPr>
            </a:lvl4pPr>
            <a:lvl5pPr marL="2057400" indent="-228600" eaLnBrk="0" hangingPunct="0">
              <a:spcBef>
                <a:spcPct val="30000"/>
              </a:spcBef>
              <a:defRPr kumimoji="1" sz="1200">
                <a:solidFill>
                  <a:schemeClr val="tx1"/>
                </a:solidFill>
                <a:latin typeface="Calibri" pitchFamily="34" charset="0"/>
                <a:cs typeface="Arial" pitchFamily="34" charset="0"/>
              </a:defRPr>
            </a:lvl5pPr>
            <a:lvl6pPr marL="2514600" indent="-228600" eaLnBrk="0" fontAlgn="base" hangingPunct="0">
              <a:spcBef>
                <a:spcPct val="30000"/>
              </a:spcBef>
              <a:spcAft>
                <a:spcPct val="0"/>
              </a:spcAft>
              <a:defRPr kumimoji="1" sz="1200">
                <a:solidFill>
                  <a:schemeClr val="tx1"/>
                </a:solidFill>
                <a:latin typeface="Calibri" pitchFamily="34" charset="0"/>
                <a:cs typeface="Arial" pitchFamily="34" charset="0"/>
              </a:defRPr>
            </a:lvl6pPr>
            <a:lvl7pPr marL="2971800" indent="-228600" eaLnBrk="0" fontAlgn="base" hangingPunct="0">
              <a:spcBef>
                <a:spcPct val="30000"/>
              </a:spcBef>
              <a:spcAft>
                <a:spcPct val="0"/>
              </a:spcAft>
              <a:defRPr kumimoji="1" sz="1200">
                <a:solidFill>
                  <a:schemeClr val="tx1"/>
                </a:solidFill>
                <a:latin typeface="Calibri" pitchFamily="34" charset="0"/>
                <a:cs typeface="Arial" pitchFamily="34" charset="0"/>
              </a:defRPr>
            </a:lvl7pPr>
            <a:lvl8pPr marL="3429000" indent="-228600" eaLnBrk="0" fontAlgn="base" hangingPunct="0">
              <a:spcBef>
                <a:spcPct val="30000"/>
              </a:spcBef>
              <a:spcAft>
                <a:spcPct val="0"/>
              </a:spcAft>
              <a:defRPr kumimoji="1" sz="1200">
                <a:solidFill>
                  <a:schemeClr val="tx1"/>
                </a:solidFill>
                <a:latin typeface="Calibri" pitchFamily="34" charset="0"/>
                <a:cs typeface="Arial" pitchFamily="34" charset="0"/>
              </a:defRPr>
            </a:lvl8pPr>
            <a:lvl9pPr marL="3886200" indent="-228600" eaLnBrk="0" fontAlgn="base" hangingPunct="0">
              <a:spcBef>
                <a:spcPct val="30000"/>
              </a:spcBef>
              <a:spcAft>
                <a:spcPct val="0"/>
              </a:spcAft>
              <a:defRPr kumimoji="1" sz="1200">
                <a:solidFill>
                  <a:schemeClr val="tx1"/>
                </a:solidFill>
                <a:latin typeface="Calibri" pitchFamily="34" charset="0"/>
                <a:cs typeface="Arial" pitchFamily="34" charset="0"/>
              </a:defRPr>
            </a:lvl9pPr>
          </a:lstStyle>
          <a:p>
            <a:pPr algn="r" eaLnBrk="1" hangingPunct="1">
              <a:spcBef>
                <a:spcPct val="0"/>
              </a:spcBef>
            </a:pPr>
            <a:fld id="{C76FD6D3-4908-428E-BB89-437976CF6E4E}" type="slidenum">
              <a:rPr kumimoji="0" lang="ru-RU" altLang="ru-RU"/>
              <a:pPr algn="r" eaLnBrk="1" hangingPunct="1">
                <a:spcBef>
                  <a:spcPct val="0"/>
                </a:spcBef>
              </a:pPr>
              <a:t>10</a:t>
            </a:fld>
            <a:endParaRPr kumimoji="0" lang="ru-RU" altLang="ru-RU"/>
          </a:p>
        </p:txBody>
      </p:sp>
    </p:spTree>
    <p:extLst>
      <p:ext uri="{BB962C8B-B14F-4D97-AF65-F5344CB8AC3E}">
        <p14:creationId xmlns:p14="http://schemas.microsoft.com/office/powerpoint/2010/main" val="3021291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раз слайда 1"/>
          <p:cNvSpPr>
            <a:spLocks noGrp="1" noRot="1" noChangeAspect="1" noTextEdit="1"/>
          </p:cNvSpPr>
          <p:nvPr>
            <p:ph type="sldImg"/>
          </p:nvPr>
        </p:nvSpPr>
        <p:spPr bwMode="auto">
          <a:xfrm>
            <a:off x="90488" y="742950"/>
            <a:ext cx="6616700"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ru-RU" altLang="ru-RU">
              <a:cs typeface="Arial" pitchFamily="34" charset="0"/>
            </a:endParaRPr>
          </a:p>
        </p:txBody>
      </p:sp>
      <p:sp>
        <p:nvSpPr>
          <p:cNvPr id="13316" name="Номер слайда 3"/>
          <p:cNvSpPr txBox="1">
            <a:spLocks noGrp="1"/>
          </p:cNvSpPr>
          <p:nvPr/>
        </p:nvSpPr>
        <p:spPr bwMode="auto">
          <a:xfrm>
            <a:off x="3850908" y="9428961"/>
            <a:ext cx="2945183" cy="49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6" tIns="45597" rIns="91186" bIns="45597" anchor="b"/>
          <a:lstStyle>
            <a:lvl1pPr eaLnBrk="0" hangingPunct="0">
              <a:spcBef>
                <a:spcPct val="30000"/>
              </a:spcBef>
              <a:defRPr kumimoji="1" sz="1200">
                <a:solidFill>
                  <a:schemeClr val="tx1"/>
                </a:solidFill>
                <a:latin typeface="Calibri" pitchFamily="34" charset="0"/>
                <a:cs typeface="Arial" pitchFamily="34" charset="0"/>
              </a:defRPr>
            </a:lvl1pPr>
            <a:lvl2pPr marL="742950" indent="-285750" eaLnBrk="0" hangingPunct="0">
              <a:spcBef>
                <a:spcPct val="30000"/>
              </a:spcBef>
              <a:defRPr kumimoji="1" sz="1200">
                <a:solidFill>
                  <a:schemeClr val="tx1"/>
                </a:solidFill>
                <a:latin typeface="Calibri" pitchFamily="34" charset="0"/>
                <a:cs typeface="Arial" pitchFamily="34" charset="0"/>
              </a:defRPr>
            </a:lvl2pPr>
            <a:lvl3pPr marL="1143000" indent="-228600" eaLnBrk="0" hangingPunct="0">
              <a:spcBef>
                <a:spcPct val="30000"/>
              </a:spcBef>
              <a:defRPr kumimoji="1" sz="1200">
                <a:solidFill>
                  <a:schemeClr val="tx1"/>
                </a:solidFill>
                <a:latin typeface="Calibri" pitchFamily="34" charset="0"/>
                <a:cs typeface="Arial" pitchFamily="34" charset="0"/>
              </a:defRPr>
            </a:lvl3pPr>
            <a:lvl4pPr marL="1600200" indent="-228600" eaLnBrk="0" hangingPunct="0">
              <a:spcBef>
                <a:spcPct val="30000"/>
              </a:spcBef>
              <a:defRPr kumimoji="1" sz="1200">
                <a:solidFill>
                  <a:schemeClr val="tx1"/>
                </a:solidFill>
                <a:latin typeface="Calibri" pitchFamily="34" charset="0"/>
                <a:cs typeface="Arial" pitchFamily="34" charset="0"/>
              </a:defRPr>
            </a:lvl4pPr>
            <a:lvl5pPr marL="2057400" indent="-228600" eaLnBrk="0" hangingPunct="0">
              <a:spcBef>
                <a:spcPct val="30000"/>
              </a:spcBef>
              <a:defRPr kumimoji="1" sz="1200">
                <a:solidFill>
                  <a:schemeClr val="tx1"/>
                </a:solidFill>
                <a:latin typeface="Calibri" pitchFamily="34" charset="0"/>
                <a:cs typeface="Arial" pitchFamily="34" charset="0"/>
              </a:defRPr>
            </a:lvl5pPr>
            <a:lvl6pPr marL="2514600" indent="-228600" eaLnBrk="0" fontAlgn="base" hangingPunct="0">
              <a:spcBef>
                <a:spcPct val="30000"/>
              </a:spcBef>
              <a:spcAft>
                <a:spcPct val="0"/>
              </a:spcAft>
              <a:defRPr kumimoji="1" sz="1200">
                <a:solidFill>
                  <a:schemeClr val="tx1"/>
                </a:solidFill>
                <a:latin typeface="Calibri" pitchFamily="34" charset="0"/>
                <a:cs typeface="Arial" pitchFamily="34" charset="0"/>
              </a:defRPr>
            </a:lvl6pPr>
            <a:lvl7pPr marL="2971800" indent="-228600" eaLnBrk="0" fontAlgn="base" hangingPunct="0">
              <a:spcBef>
                <a:spcPct val="30000"/>
              </a:spcBef>
              <a:spcAft>
                <a:spcPct val="0"/>
              </a:spcAft>
              <a:defRPr kumimoji="1" sz="1200">
                <a:solidFill>
                  <a:schemeClr val="tx1"/>
                </a:solidFill>
                <a:latin typeface="Calibri" pitchFamily="34" charset="0"/>
                <a:cs typeface="Arial" pitchFamily="34" charset="0"/>
              </a:defRPr>
            </a:lvl7pPr>
            <a:lvl8pPr marL="3429000" indent="-228600" eaLnBrk="0" fontAlgn="base" hangingPunct="0">
              <a:spcBef>
                <a:spcPct val="30000"/>
              </a:spcBef>
              <a:spcAft>
                <a:spcPct val="0"/>
              </a:spcAft>
              <a:defRPr kumimoji="1" sz="1200">
                <a:solidFill>
                  <a:schemeClr val="tx1"/>
                </a:solidFill>
                <a:latin typeface="Calibri" pitchFamily="34" charset="0"/>
                <a:cs typeface="Arial" pitchFamily="34" charset="0"/>
              </a:defRPr>
            </a:lvl8pPr>
            <a:lvl9pPr marL="3886200" indent="-228600" eaLnBrk="0" fontAlgn="base" hangingPunct="0">
              <a:spcBef>
                <a:spcPct val="30000"/>
              </a:spcBef>
              <a:spcAft>
                <a:spcPct val="0"/>
              </a:spcAft>
              <a:defRPr kumimoji="1" sz="1200">
                <a:solidFill>
                  <a:schemeClr val="tx1"/>
                </a:solidFill>
                <a:latin typeface="Calibri" pitchFamily="34" charset="0"/>
                <a:cs typeface="Arial" pitchFamily="34" charset="0"/>
              </a:defRPr>
            </a:lvl9pPr>
          </a:lstStyle>
          <a:p>
            <a:pPr algn="r" eaLnBrk="1" hangingPunct="1">
              <a:spcBef>
                <a:spcPct val="0"/>
              </a:spcBef>
            </a:pPr>
            <a:fld id="{C76FD6D3-4908-428E-BB89-437976CF6E4E}" type="slidenum">
              <a:rPr kumimoji="0" lang="ru-RU" altLang="ru-RU"/>
              <a:pPr algn="r" eaLnBrk="1" hangingPunct="1">
                <a:spcBef>
                  <a:spcPct val="0"/>
                </a:spcBef>
              </a:pPr>
              <a:t>11</a:t>
            </a:fld>
            <a:endParaRPr kumimoji="0" lang="ru-RU" altLang="ru-RU"/>
          </a:p>
        </p:txBody>
      </p:sp>
    </p:spTree>
    <p:extLst>
      <p:ext uri="{BB962C8B-B14F-4D97-AF65-F5344CB8AC3E}">
        <p14:creationId xmlns:p14="http://schemas.microsoft.com/office/powerpoint/2010/main" val="329736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раз слайда 1"/>
          <p:cNvSpPr>
            <a:spLocks noGrp="1" noRot="1" noChangeAspect="1" noTextEdit="1"/>
          </p:cNvSpPr>
          <p:nvPr>
            <p:ph type="sldImg"/>
          </p:nvPr>
        </p:nvSpPr>
        <p:spPr bwMode="auto">
          <a:xfrm>
            <a:off x="90488" y="742950"/>
            <a:ext cx="6616700"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ru-RU" altLang="ru-RU">
              <a:cs typeface="Arial" pitchFamily="34" charset="0"/>
            </a:endParaRPr>
          </a:p>
        </p:txBody>
      </p:sp>
      <p:sp>
        <p:nvSpPr>
          <p:cNvPr id="13316" name="Номер слайда 3"/>
          <p:cNvSpPr txBox="1">
            <a:spLocks noGrp="1"/>
          </p:cNvSpPr>
          <p:nvPr/>
        </p:nvSpPr>
        <p:spPr bwMode="auto">
          <a:xfrm>
            <a:off x="3850908" y="9428961"/>
            <a:ext cx="2945183" cy="49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6" tIns="45597" rIns="91186" bIns="45597" anchor="b"/>
          <a:lstStyle>
            <a:lvl1pPr eaLnBrk="0" hangingPunct="0">
              <a:spcBef>
                <a:spcPct val="30000"/>
              </a:spcBef>
              <a:defRPr kumimoji="1" sz="1200">
                <a:solidFill>
                  <a:schemeClr val="tx1"/>
                </a:solidFill>
                <a:latin typeface="Calibri" pitchFamily="34" charset="0"/>
                <a:cs typeface="Arial" pitchFamily="34" charset="0"/>
              </a:defRPr>
            </a:lvl1pPr>
            <a:lvl2pPr marL="742950" indent="-285750" eaLnBrk="0" hangingPunct="0">
              <a:spcBef>
                <a:spcPct val="30000"/>
              </a:spcBef>
              <a:defRPr kumimoji="1" sz="1200">
                <a:solidFill>
                  <a:schemeClr val="tx1"/>
                </a:solidFill>
                <a:latin typeface="Calibri" pitchFamily="34" charset="0"/>
                <a:cs typeface="Arial" pitchFamily="34" charset="0"/>
              </a:defRPr>
            </a:lvl2pPr>
            <a:lvl3pPr marL="1143000" indent="-228600" eaLnBrk="0" hangingPunct="0">
              <a:spcBef>
                <a:spcPct val="30000"/>
              </a:spcBef>
              <a:defRPr kumimoji="1" sz="1200">
                <a:solidFill>
                  <a:schemeClr val="tx1"/>
                </a:solidFill>
                <a:latin typeface="Calibri" pitchFamily="34" charset="0"/>
                <a:cs typeface="Arial" pitchFamily="34" charset="0"/>
              </a:defRPr>
            </a:lvl3pPr>
            <a:lvl4pPr marL="1600200" indent="-228600" eaLnBrk="0" hangingPunct="0">
              <a:spcBef>
                <a:spcPct val="30000"/>
              </a:spcBef>
              <a:defRPr kumimoji="1" sz="1200">
                <a:solidFill>
                  <a:schemeClr val="tx1"/>
                </a:solidFill>
                <a:latin typeface="Calibri" pitchFamily="34" charset="0"/>
                <a:cs typeface="Arial" pitchFamily="34" charset="0"/>
              </a:defRPr>
            </a:lvl4pPr>
            <a:lvl5pPr marL="2057400" indent="-228600" eaLnBrk="0" hangingPunct="0">
              <a:spcBef>
                <a:spcPct val="30000"/>
              </a:spcBef>
              <a:defRPr kumimoji="1" sz="1200">
                <a:solidFill>
                  <a:schemeClr val="tx1"/>
                </a:solidFill>
                <a:latin typeface="Calibri" pitchFamily="34" charset="0"/>
                <a:cs typeface="Arial" pitchFamily="34" charset="0"/>
              </a:defRPr>
            </a:lvl5pPr>
            <a:lvl6pPr marL="2514600" indent="-228600" eaLnBrk="0" fontAlgn="base" hangingPunct="0">
              <a:spcBef>
                <a:spcPct val="30000"/>
              </a:spcBef>
              <a:spcAft>
                <a:spcPct val="0"/>
              </a:spcAft>
              <a:defRPr kumimoji="1" sz="1200">
                <a:solidFill>
                  <a:schemeClr val="tx1"/>
                </a:solidFill>
                <a:latin typeface="Calibri" pitchFamily="34" charset="0"/>
                <a:cs typeface="Arial" pitchFamily="34" charset="0"/>
              </a:defRPr>
            </a:lvl6pPr>
            <a:lvl7pPr marL="2971800" indent="-228600" eaLnBrk="0" fontAlgn="base" hangingPunct="0">
              <a:spcBef>
                <a:spcPct val="30000"/>
              </a:spcBef>
              <a:spcAft>
                <a:spcPct val="0"/>
              </a:spcAft>
              <a:defRPr kumimoji="1" sz="1200">
                <a:solidFill>
                  <a:schemeClr val="tx1"/>
                </a:solidFill>
                <a:latin typeface="Calibri" pitchFamily="34" charset="0"/>
                <a:cs typeface="Arial" pitchFamily="34" charset="0"/>
              </a:defRPr>
            </a:lvl7pPr>
            <a:lvl8pPr marL="3429000" indent="-228600" eaLnBrk="0" fontAlgn="base" hangingPunct="0">
              <a:spcBef>
                <a:spcPct val="30000"/>
              </a:spcBef>
              <a:spcAft>
                <a:spcPct val="0"/>
              </a:spcAft>
              <a:defRPr kumimoji="1" sz="1200">
                <a:solidFill>
                  <a:schemeClr val="tx1"/>
                </a:solidFill>
                <a:latin typeface="Calibri" pitchFamily="34" charset="0"/>
                <a:cs typeface="Arial" pitchFamily="34" charset="0"/>
              </a:defRPr>
            </a:lvl8pPr>
            <a:lvl9pPr marL="3886200" indent="-228600" eaLnBrk="0" fontAlgn="base" hangingPunct="0">
              <a:spcBef>
                <a:spcPct val="30000"/>
              </a:spcBef>
              <a:spcAft>
                <a:spcPct val="0"/>
              </a:spcAft>
              <a:defRPr kumimoji="1" sz="1200">
                <a:solidFill>
                  <a:schemeClr val="tx1"/>
                </a:solidFill>
                <a:latin typeface="Calibri" pitchFamily="34" charset="0"/>
                <a:cs typeface="Arial" pitchFamily="34" charset="0"/>
              </a:defRPr>
            </a:lvl9pPr>
          </a:lstStyle>
          <a:p>
            <a:pPr algn="r" eaLnBrk="1" hangingPunct="1">
              <a:spcBef>
                <a:spcPct val="0"/>
              </a:spcBef>
            </a:pPr>
            <a:fld id="{C76FD6D3-4908-428E-BB89-437976CF6E4E}" type="slidenum">
              <a:rPr kumimoji="0" lang="ru-RU" altLang="ru-RU"/>
              <a:pPr algn="r" eaLnBrk="1" hangingPunct="1">
                <a:spcBef>
                  <a:spcPct val="0"/>
                </a:spcBef>
              </a:pPr>
              <a:t>12</a:t>
            </a:fld>
            <a:endParaRPr kumimoji="0" lang="ru-RU" altLang="ru-RU"/>
          </a:p>
        </p:txBody>
      </p:sp>
    </p:spTree>
    <p:extLst>
      <p:ext uri="{BB962C8B-B14F-4D97-AF65-F5344CB8AC3E}">
        <p14:creationId xmlns:p14="http://schemas.microsoft.com/office/powerpoint/2010/main" val="329736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anose="020B0604020202020204" pitchFamily="34" charset="0"/>
            </a:endParaRPr>
          </a:p>
        </p:txBody>
      </p:sp>
      <p:sp>
        <p:nvSpPr>
          <p:cNvPr id="4301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0D1A564-45D9-448C-9DE7-FEAE7328927C}" type="slidenum">
              <a:rPr lang="ru-RU" altLang="ru-RU" smtClean="0">
                <a:latin typeface="Arial" panose="020B0604020202020204" pitchFamily="34" charset="0"/>
              </a:rPr>
              <a:pPr/>
              <a:t>15</a:t>
            </a:fld>
            <a:endParaRPr lang="ru-RU" altLang="ru-RU" smtClean="0">
              <a:latin typeface="Arial" panose="020B0604020202020204" pitchFamily="34" charset="0"/>
            </a:endParaRPr>
          </a:p>
        </p:txBody>
      </p:sp>
    </p:spTree>
    <p:extLst>
      <p:ext uri="{BB962C8B-B14F-4D97-AF65-F5344CB8AC3E}">
        <p14:creationId xmlns:p14="http://schemas.microsoft.com/office/powerpoint/2010/main" val="2692745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D44361C-6B05-4B2E-9C9A-055D04169634}" type="datetimeFigureOut">
              <a:rPr lang="ru-RU" smtClean="0"/>
              <a:t>26.05.2020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FD238-4483-452B-B018-C524CB85542A}" type="slidenum">
              <a:rPr lang="ru-RU" smtClean="0"/>
              <a:t>‹#›</a:t>
            </a:fld>
            <a:endParaRPr lang="ru-RU"/>
          </a:p>
        </p:txBody>
      </p:sp>
    </p:spTree>
    <p:extLst>
      <p:ext uri="{BB962C8B-B14F-4D97-AF65-F5344CB8AC3E}">
        <p14:creationId xmlns:p14="http://schemas.microsoft.com/office/powerpoint/2010/main" val="324012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D44361C-6B05-4B2E-9C9A-055D04169634}" type="datetimeFigureOut">
              <a:rPr lang="ru-RU" smtClean="0"/>
              <a:t>26.05.2020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FD238-4483-452B-B018-C524CB85542A}" type="slidenum">
              <a:rPr lang="ru-RU" smtClean="0"/>
              <a:t>‹#›</a:t>
            </a:fld>
            <a:endParaRPr lang="ru-RU"/>
          </a:p>
        </p:txBody>
      </p:sp>
    </p:spTree>
    <p:extLst>
      <p:ext uri="{BB962C8B-B14F-4D97-AF65-F5344CB8AC3E}">
        <p14:creationId xmlns:p14="http://schemas.microsoft.com/office/powerpoint/2010/main" val="240165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D44361C-6B05-4B2E-9C9A-055D04169634}" type="datetimeFigureOut">
              <a:rPr lang="ru-RU" smtClean="0"/>
              <a:t>26.05.2020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FD238-4483-452B-B018-C524CB85542A}" type="slidenum">
              <a:rPr lang="ru-RU" smtClean="0"/>
              <a:t>‹#›</a:t>
            </a:fld>
            <a:endParaRPr lang="ru-RU"/>
          </a:p>
        </p:txBody>
      </p:sp>
    </p:spTree>
    <p:extLst>
      <p:ext uri="{BB962C8B-B14F-4D97-AF65-F5344CB8AC3E}">
        <p14:creationId xmlns:p14="http://schemas.microsoft.com/office/powerpoint/2010/main" val="418867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D44361C-6B05-4B2E-9C9A-055D04169634}" type="datetimeFigureOut">
              <a:rPr lang="ru-RU" smtClean="0"/>
              <a:t>26.05.2020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FD238-4483-452B-B018-C524CB85542A}" type="slidenum">
              <a:rPr lang="ru-RU" smtClean="0"/>
              <a:t>‹#›</a:t>
            </a:fld>
            <a:endParaRPr lang="ru-RU"/>
          </a:p>
        </p:txBody>
      </p:sp>
    </p:spTree>
    <p:extLst>
      <p:ext uri="{BB962C8B-B14F-4D97-AF65-F5344CB8AC3E}">
        <p14:creationId xmlns:p14="http://schemas.microsoft.com/office/powerpoint/2010/main" val="414110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D44361C-6B05-4B2E-9C9A-055D04169634}" type="datetimeFigureOut">
              <a:rPr lang="ru-RU" smtClean="0"/>
              <a:t>26.05.2020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FD238-4483-452B-B018-C524CB85542A}" type="slidenum">
              <a:rPr lang="ru-RU" smtClean="0"/>
              <a:t>‹#›</a:t>
            </a:fld>
            <a:endParaRPr lang="ru-RU"/>
          </a:p>
        </p:txBody>
      </p:sp>
    </p:spTree>
    <p:extLst>
      <p:ext uri="{BB962C8B-B14F-4D97-AF65-F5344CB8AC3E}">
        <p14:creationId xmlns:p14="http://schemas.microsoft.com/office/powerpoint/2010/main" val="1486442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D44361C-6B05-4B2E-9C9A-055D04169634}" type="datetimeFigureOut">
              <a:rPr lang="ru-RU" smtClean="0"/>
              <a:t>26.05.2020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1FD238-4483-452B-B018-C524CB85542A}" type="slidenum">
              <a:rPr lang="ru-RU" smtClean="0"/>
              <a:t>‹#›</a:t>
            </a:fld>
            <a:endParaRPr lang="ru-RU"/>
          </a:p>
        </p:txBody>
      </p:sp>
    </p:spTree>
    <p:extLst>
      <p:ext uri="{BB962C8B-B14F-4D97-AF65-F5344CB8AC3E}">
        <p14:creationId xmlns:p14="http://schemas.microsoft.com/office/powerpoint/2010/main" val="363670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D44361C-6B05-4B2E-9C9A-055D04169634}" type="datetimeFigureOut">
              <a:rPr lang="ru-RU" smtClean="0"/>
              <a:t>26.05.2020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1FD238-4483-452B-B018-C524CB85542A}" type="slidenum">
              <a:rPr lang="ru-RU" smtClean="0"/>
              <a:t>‹#›</a:t>
            </a:fld>
            <a:endParaRPr lang="ru-RU"/>
          </a:p>
        </p:txBody>
      </p:sp>
    </p:spTree>
    <p:extLst>
      <p:ext uri="{BB962C8B-B14F-4D97-AF65-F5344CB8AC3E}">
        <p14:creationId xmlns:p14="http://schemas.microsoft.com/office/powerpoint/2010/main" val="3235888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D44361C-6B05-4B2E-9C9A-055D04169634}" type="datetimeFigureOut">
              <a:rPr lang="ru-RU" smtClean="0"/>
              <a:t>26.05.2020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1FD238-4483-452B-B018-C524CB85542A}" type="slidenum">
              <a:rPr lang="ru-RU" smtClean="0"/>
              <a:t>‹#›</a:t>
            </a:fld>
            <a:endParaRPr lang="ru-RU"/>
          </a:p>
        </p:txBody>
      </p:sp>
    </p:spTree>
    <p:extLst>
      <p:ext uri="{BB962C8B-B14F-4D97-AF65-F5344CB8AC3E}">
        <p14:creationId xmlns:p14="http://schemas.microsoft.com/office/powerpoint/2010/main" val="43769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D44361C-6B05-4B2E-9C9A-055D04169634}" type="datetimeFigureOut">
              <a:rPr lang="ru-RU" smtClean="0"/>
              <a:t>26.05.2020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1FD238-4483-452B-B018-C524CB85542A}" type="slidenum">
              <a:rPr lang="ru-RU" smtClean="0"/>
              <a:t>‹#›</a:t>
            </a:fld>
            <a:endParaRPr lang="ru-RU"/>
          </a:p>
        </p:txBody>
      </p:sp>
    </p:spTree>
    <p:extLst>
      <p:ext uri="{BB962C8B-B14F-4D97-AF65-F5344CB8AC3E}">
        <p14:creationId xmlns:p14="http://schemas.microsoft.com/office/powerpoint/2010/main" val="1535788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D44361C-6B05-4B2E-9C9A-055D04169634}" type="datetimeFigureOut">
              <a:rPr lang="ru-RU" smtClean="0"/>
              <a:t>26.05.2020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1FD238-4483-452B-B018-C524CB85542A}" type="slidenum">
              <a:rPr lang="ru-RU" smtClean="0"/>
              <a:t>‹#›</a:t>
            </a:fld>
            <a:endParaRPr lang="ru-RU"/>
          </a:p>
        </p:txBody>
      </p:sp>
    </p:spTree>
    <p:extLst>
      <p:ext uri="{BB962C8B-B14F-4D97-AF65-F5344CB8AC3E}">
        <p14:creationId xmlns:p14="http://schemas.microsoft.com/office/powerpoint/2010/main" val="2670949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D44361C-6B05-4B2E-9C9A-055D04169634}" type="datetimeFigureOut">
              <a:rPr lang="ru-RU" smtClean="0"/>
              <a:t>26.05.2020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1FD238-4483-452B-B018-C524CB85542A}" type="slidenum">
              <a:rPr lang="ru-RU" smtClean="0"/>
              <a:t>‹#›</a:t>
            </a:fld>
            <a:endParaRPr lang="ru-RU"/>
          </a:p>
        </p:txBody>
      </p:sp>
    </p:spTree>
    <p:extLst>
      <p:ext uri="{BB962C8B-B14F-4D97-AF65-F5344CB8AC3E}">
        <p14:creationId xmlns:p14="http://schemas.microsoft.com/office/powerpoint/2010/main" val="4111860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4361C-6B05-4B2E-9C9A-055D04169634}" type="datetimeFigureOut">
              <a:rPr lang="ru-RU" smtClean="0"/>
              <a:t>26.05.2020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FD238-4483-452B-B018-C524CB85542A}" type="slidenum">
              <a:rPr lang="ru-RU" smtClean="0"/>
              <a:t>‹#›</a:t>
            </a:fld>
            <a:endParaRPr lang="ru-RU"/>
          </a:p>
        </p:txBody>
      </p:sp>
    </p:spTree>
    <p:extLst>
      <p:ext uri="{BB962C8B-B14F-4D97-AF65-F5344CB8AC3E}">
        <p14:creationId xmlns:p14="http://schemas.microsoft.com/office/powerpoint/2010/main" val="1759917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2.gif"/><Relationship Id="rId4" Type="http://schemas.openxmlformats.org/officeDocument/2006/relationships/image" Target="../media/image51.gif"/></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10" Type="http://schemas.microsoft.com/office/2007/relationships/hdphoto" Target="../media/hdphoto1.wdp"/><Relationship Id="rId4" Type="http://schemas.openxmlformats.org/officeDocument/2006/relationships/image" Target="../media/image4.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jp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3.jpg"/><Relationship Id="rId17" Type="http://schemas.openxmlformats.org/officeDocument/2006/relationships/image" Target="../media/image38.jpg"/><Relationship Id="rId2" Type="http://schemas.openxmlformats.org/officeDocument/2006/relationships/image" Target="../media/image24.png"/><Relationship Id="rId16"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5" Type="http://schemas.openxmlformats.org/officeDocument/2006/relationships/image" Target="../media/image36.jp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8.png"/><Relationship Id="rId14" Type="http://schemas.openxmlformats.org/officeDocument/2006/relationships/image" Target="../media/image35.jp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4.emf"/><Relationship Id="rId5" Type="http://schemas.openxmlformats.org/officeDocument/2006/relationships/oleObject" Target="../embeddings/oleObject1.bin"/><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7067" y="3088639"/>
            <a:ext cx="11404599" cy="2387600"/>
          </a:xfrm>
        </p:spPr>
        <p:txBody>
          <a:bodyPr>
            <a:normAutofit fontScale="90000"/>
          </a:bodyPr>
          <a:lstStyle/>
          <a:p>
            <a:r>
              <a:rPr lang="en-US" altLang="ru-RU"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HYDROPOWER </a:t>
            </a:r>
            <a:r>
              <a:rPr lang="ru-RU" altLang="ru-RU"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altLang="ru-RU"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ru-RU" dirty="0" smtClean="0">
                <a:solidFill>
                  <a:srgbClr val="003268"/>
                </a:solidFill>
                <a:latin typeface="Arial" panose="020B0604020202020204" pitchFamily="34" charset="0"/>
                <a:cs typeface="Arial" panose="020B0604020202020204" pitchFamily="34" charset="0"/>
              </a:rPr>
              <a:t>as </a:t>
            </a:r>
            <a:r>
              <a:rPr lang="en-US" altLang="ru-RU" dirty="0">
                <a:solidFill>
                  <a:srgbClr val="003268"/>
                </a:solidFill>
                <a:latin typeface="Arial" panose="020B0604020202020204" pitchFamily="34" charset="0"/>
                <a:cs typeface="Arial" panose="020B0604020202020204" pitchFamily="34" charset="0"/>
              </a:rPr>
              <a:t>an important strategic direction in the development of energy sector of the Kyrgyz Republic</a:t>
            </a:r>
            <a:endParaRPr lang="ru-RU" dirty="0">
              <a:solidFill>
                <a:srgbClr val="00326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524000" y="6108700"/>
            <a:ext cx="9144000" cy="419100"/>
          </a:xfrm>
        </p:spPr>
        <p:txBody>
          <a:bodyPr>
            <a:normAutofit lnSpcReduction="10000"/>
          </a:bodyPr>
          <a:lstStyle/>
          <a:p>
            <a:r>
              <a:rPr lang="ru-RU" b="1" dirty="0">
                <a:solidFill>
                  <a:srgbClr val="00326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2020</a:t>
            </a:r>
          </a:p>
        </p:txBody>
      </p:sp>
      <p:grpSp>
        <p:nvGrpSpPr>
          <p:cNvPr id="7" name="Группа 6"/>
          <p:cNvGrpSpPr/>
          <p:nvPr/>
        </p:nvGrpSpPr>
        <p:grpSpPr>
          <a:xfrm>
            <a:off x="0" y="6812279"/>
            <a:ext cx="12184798" cy="45721"/>
            <a:chOff x="0" y="6812279"/>
            <a:chExt cx="12184798" cy="45721"/>
          </a:xfrm>
        </p:grpSpPr>
        <p:sp>
          <p:nvSpPr>
            <p:cNvPr id="4" name="Прямоугольник 3"/>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5" name="Прямоугольник 4"/>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6" name="Прямоугольник 5"/>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36896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Заголовок 1"/>
          <p:cNvSpPr txBox="1">
            <a:spLocks/>
          </p:cNvSpPr>
          <p:nvPr/>
        </p:nvSpPr>
        <p:spPr bwMode="auto">
          <a:xfrm>
            <a:off x="2198688" y="71437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000"/>
              </a:spcBef>
              <a:buFont typeface="Arial" pitchFamily="34" charset="0"/>
              <a:buChar char="•"/>
              <a:defRPr kumimoji="1" sz="2800">
                <a:solidFill>
                  <a:schemeClr val="tx1"/>
                </a:solidFill>
                <a:latin typeface="Calibri" pitchFamily="34" charset="0"/>
                <a:cs typeface="Arial" pitchFamily="34" charset="0"/>
              </a:defRPr>
            </a:lvl1pPr>
            <a:lvl2pPr marL="742950" indent="-285750" eaLnBrk="0" hangingPunct="0">
              <a:lnSpc>
                <a:spcPct val="90000"/>
              </a:lnSpc>
              <a:spcBef>
                <a:spcPts val="500"/>
              </a:spcBef>
              <a:buFont typeface="Arial" pitchFamily="34" charset="0"/>
              <a:buChar char="•"/>
              <a:defRPr kumimoji="1" sz="2400">
                <a:solidFill>
                  <a:schemeClr val="tx1"/>
                </a:solidFill>
                <a:latin typeface="Calibri" pitchFamily="34" charset="0"/>
                <a:cs typeface="Arial" pitchFamily="34" charset="0"/>
              </a:defRPr>
            </a:lvl2pPr>
            <a:lvl3pPr marL="1143000" indent="-228600" eaLnBrk="0" hangingPunct="0">
              <a:lnSpc>
                <a:spcPct val="90000"/>
              </a:lnSpc>
              <a:spcBef>
                <a:spcPts val="500"/>
              </a:spcBef>
              <a:buFont typeface="Arial" pitchFamily="34" charset="0"/>
              <a:buChar char="•"/>
              <a:defRPr kumimoji="1" sz="2000">
                <a:solidFill>
                  <a:schemeClr val="tx1"/>
                </a:solidFill>
                <a:latin typeface="Calibri" pitchFamily="34" charset="0"/>
                <a:cs typeface="Arial" pitchFamily="34" charset="0"/>
              </a:defRPr>
            </a:lvl3pPr>
            <a:lvl4pPr marL="1600200" indent="-228600" eaLnBrk="0" hangingPunct="0">
              <a:lnSpc>
                <a:spcPct val="90000"/>
              </a:lnSpc>
              <a:spcBef>
                <a:spcPts val="500"/>
              </a:spcBef>
              <a:buFont typeface="Arial" pitchFamily="34" charset="0"/>
              <a:buChar char="•"/>
              <a:defRPr kumimoji="1">
                <a:solidFill>
                  <a:schemeClr val="tx1"/>
                </a:solidFill>
                <a:latin typeface="Calibri" pitchFamily="34" charset="0"/>
                <a:cs typeface="Arial" pitchFamily="34" charset="0"/>
              </a:defRPr>
            </a:lvl4pPr>
            <a:lvl5pPr marL="2057400" indent="-228600" eaLnBrk="0" hangingPunct="0">
              <a:lnSpc>
                <a:spcPct val="90000"/>
              </a:lnSpc>
              <a:spcBef>
                <a:spcPts val="500"/>
              </a:spcBef>
              <a:buFont typeface="Arial" pitchFamily="34" charset="0"/>
              <a:buChar char="•"/>
              <a:defRPr kumimoji="1">
                <a:solidFill>
                  <a:schemeClr val="tx1"/>
                </a:solidFill>
                <a:latin typeface="Calibri" pitchFamily="34" charset="0"/>
                <a:cs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9pPr>
          </a:lstStyle>
          <a:p>
            <a:pPr algn="ctr" eaLnBrk="1" hangingPunct="1">
              <a:spcBef>
                <a:spcPct val="0"/>
              </a:spcBef>
              <a:buFontTx/>
              <a:buNone/>
            </a:pPr>
            <a:endParaRPr kumimoji="0" lang="ru-RU" altLang="ru-RU" sz="2400" b="1">
              <a:solidFill>
                <a:srgbClr val="203864"/>
              </a:solidFill>
            </a:endParaRPr>
          </a:p>
        </p:txBody>
      </p:sp>
      <p:sp>
        <p:nvSpPr>
          <p:cNvPr id="26" name="Содержимое 2"/>
          <p:cNvSpPr txBox="1">
            <a:spLocks/>
          </p:cNvSpPr>
          <p:nvPr/>
        </p:nvSpPr>
        <p:spPr>
          <a:xfrm>
            <a:off x="270163" y="3428997"/>
            <a:ext cx="7259037" cy="2400300"/>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just">
              <a:spcBef>
                <a:spcPts val="600"/>
              </a:spcBef>
              <a:buClr>
                <a:schemeClr val="accent3"/>
              </a:buClr>
              <a:buFont typeface="Wingdings 2"/>
              <a:buNone/>
              <a:defRPr/>
            </a:pPr>
            <a:r>
              <a:rPr lang="ru-RU" sz="1600" b="1" dirty="0">
                <a:solidFill>
                  <a:srgbClr val="003268"/>
                </a:solidFill>
              </a:rPr>
              <a:t> 	</a:t>
            </a:r>
            <a:r>
              <a:rPr lang="en-US" sz="1600" b="1" dirty="0">
                <a:solidFill>
                  <a:srgbClr val="003268"/>
                </a:solidFill>
                <a:latin typeface="Arial" panose="020B0604020202020204" pitchFamily="34" charset="0"/>
                <a:cs typeface="Arial" panose="020B0604020202020204" pitchFamily="34" charset="0"/>
              </a:rPr>
              <a:t>Location</a:t>
            </a:r>
            <a:r>
              <a:rPr lang="ru-RU" sz="1600" b="1" dirty="0">
                <a:solidFill>
                  <a:srgbClr val="003268"/>
                </a:solidFill>
                <a:latin typeface="Arial" panose="020B0604020202020204" pitchFamily="34" charset="0"/>
                <a:cs typeface="Arial" panose="020B0604020202020204" pitchFamily="34" charset="0"/>
              </a:rPr>
              <a:t>: </a:t>
            </a:r>
          </a:p>
          <a:p>
            <a:pPr marL="274320" indent="-274320" algn="just">
              <a:spcBef>
                <a:spcPts val="600"/>
              </a:spcBef>
              <a:buClr>
                <a:schemeClr val="accent3"/>
              </a:buClr>
              <a:buFont typeface="Wingdings 2"/>
              <a:buNone/>
              <a:defRPr/>
            </a:pPr>
            <a:r>
              <a:rPr lang="ru-RU" sz="1600" b="1" dirty="0">
                <a:solidFill>
                  <a:srgbClr val="003268"/>
                </a:solidFill>
                <a:latin typeface="Arial" panose="020B0604020202020204" pitchFamily="34" charset="0"/>
                <a:cs typeface="Arial" panose="020B0604020202020204" pitchFamily="34" charset="0"/>
              </a:rPr>
              <a:t>	</a:t>
            </a:r>
            <a:r>
              <a:rPr lang="en-US" sz="1600" dirty="0" err="1">
                <a:solidFill>
                  <a:srgbClr val="003268"/>
                </a:solidFill>
                <a:latin typeface="Arial" panose="020B0604020202020204" pitchFamily="34" charset="0"/>
                <a:cs typeface="Arial" panose="020B0604020202020204" pitchFamily="34" charset="0"/>
              </a:rPr>
              <a:t>Susamyr-Kokomeren</a:t>
            </a:r>
            <a:r>
              <a:rPr lang="en-US" sz="1600" dirty="0">
                <a:solidFill>
                  <a:srgbClr val="003268"/>
                </a:solidFill>
                <a:latin typeface="Arial" panose="020B0604020202020204" pitchFamily="34" charset="0"/>
                <a:cs typeface="Arial" panose="020B0604020202020204" pitchFamily="34" charset="0"/>
              </a:rPr>
              <a:t> cascade of hydro power plants (hereinafter referred to as “SKC”) is located on the </a:t>
            </a:r>
            <a:r>
              <a:rPr lang="en-US" sz="1600" dirty="0" err="1">
                <a:solidFill>
                  <a:srgbClr val="003268"/>
                </a:solidFill>
                <a:latin typeface="Arial" panose="020B0604020202020204" pitchFamily="34" charset="0"/>
                <a:cs typeface="Arial" panose="020B0604020202020204" pitchFamily="34" charset="0"/>
              </a:rPr>
              <a:t>Kokomeren</a:t>
            </a:r>
            <a:r>
              <a:rPr lang="en-US" sz="1600" dirty="0">
                <a:solidFill>
                  <a:srgbClr val="003268"/>
                </a:solidFill>
                <a:latin typeface="Arial" panose="020B0604020202020204" pitchFamily="34" charset="0"/>
                <a:cs typeface="Arial" panose="020B0604020202020204" pitchFamily="34" charset="0"/>
              </a:rPr>
              <a:t> river, which is a tributary of the </a:t>
            </a:r>
            <a:r>
              <a:rPr lang="en-US" sz="1600" dirty="0" err="1">
                <a:solidFill>
                  <a:srgbClr val="003268"/>
                </a:solidFill>
                <a:latin typeface="Arial" panose="020B0604020202020204" pitchFamily="34" charset="0"/>
                <a:cs typeface="Arial" panose="020B0604020202020204" pitchFamily="34" charset="0"/>
              </a:rPr>
              <a:t>Naryn</a:t>
            </a:r>
            <a:r>
              <a:rPr lang="en-US" sz="1600" dirty="0">
                <a:solidFill>
                  <a:srgbClr val="003268"/>
                </a:solidFill>
                <a:latin typeface="Arial" panose="020B0604020202020204" pitchFamily="34" charset="0"/>
                <a:cs typeface="Arial" panose="020B0604020202020204" pitchFamily="34" charset="0"/>
              </a:rPr>
              <a:t> river. Water catchment area is 10400 sq.km, length - 199 km. The average height of the basin is 2737 m. The highest average monthly temperature in the area of </a:t>
            </a:r>
            <a:r>
              <a:rPr lang="en-US" sz="1600" dirty="0" err="1">
                <a:solidFill>
                  <a:srgbClr val="003268"/>
                </a:solidFill>
                <a:latin typeface="Arial" panose="020B0604020202020204" pitchFamily="34" charset="0"/>
                <a:cs typeface="Arial" panose="020B0604020202020204" pitchFamily="34" charset="0"/>
              </a:rPr>
              <a:t>Chaek</a:t>
            </a:r>
            <a:r>
              <a:rPr lang="en-US" sz="1600" dirty="0">
                <a:solidFill>
                  <a:srgbClr val="003268"/>
                </a:solidFill>
                <a:latin typeface="Arial" panose="020B0604020202020204" pitchFamily="34" charset="0"/>
                <a:cs typeface="Arial" panose="020B0604020202020204" pitchFamily="34" charset="0"/>
              </a:rPr>
              <a:t> village is 39ºC above zero, the lowest temperature is 37ºC below zero.</a:t>
            </a:r>
          </a:p>
          <a:p>
            <a:pPr marL="274320" indent="-274320" algn="just">
              <a:spcBef>
                <a:spcPts val="600"/>
              </a:spcBef>
              <a:buClr>
                <a:schemeClr val="accent3"/>
              </a:buClr>
              <a:buFont typeface="Wingdings 2"/>
              <a:buNone/>
              <a:defRPr/>
            </a:pPr>
            <a:r>
              <a:rPr lang="en-US" sz="1600" dirty="0" smtClean="0">
                <a:solidFill>
                  <a:srgbClr val="003268"/>
                </a:solidFill>
                <a:latin typeface="Arial" panose="020B0604020202020204" pitchFamily="34" charset="0"/>
                <a:cs typeface="Arial" panose="020B0604020202020204" pitchFamily="34" charset="0"/>
              </a:rPr>
              <a:t>     It </a:t>
            </a:r>
            <a:r>
              <a:rPr lang="en-US" sz="1600" dirty="0">
                <a:solidFill>
                  <a:srgbClr val="003268"/>
                </a:solidFill>
                <a:latin typeface="Arial" panose="020B0604020202020204" pitchFamily="34" charset="0"/>
                <a:cs typeface="Arial" panose="020B0604020202020204" pitchFamily="34" charset="0"/>
              </a:rPr>
              <a:t>is geographically located in </a:t>
            </a:r>
            <a:r>
              <a:rPr lang="en-US" sz="1600" dirty="0" err="1">
                <a:solidFill>
                  <a:srgbClr val="003268"/>
                </a:solidFill>
                <a:latin typeface="Arial" panose="020B0604020202020204" pitchFamily="34" charset="0"/>
                <a:cs typeface="Arial" panose="020B0604020202020204" pitchFamily="34" charset="0"/>
              </a:rPr>
              <a:t>Dzhaiyl</a:t>
            </a:r>
            <a:r>
              <a:rPr lang="en-US" sz="1600" dirty="0">
                <a:solidFill>
                  <a:srgbClr val="003268"/>
                </a:solidFill>
                <a:latin typeface="Arial" panose="020B0604020202020204" pitchFamily="34" charset="0"/>
                <a:cs typeface="Arial" panose="020B0604020202020204" pitchFamily="34" charset="0"/>
              </a:rPr>
              <a:t> district of Chui region and </a:t>
            </a:r>
            <a:r>
              <a:rPr lang="en-US" sz="1600" dirty="0" err="1">
                <a:solidFill>
                  <a:srgbClr val="003268"/>
                </a:solidFill>
                <a:latin typeface="Arial" panose="020B0604020202020204" pitchFamily="34" charset="0"/>
                <a:cs typeface="Arial" panose="020B0604020202020204" pitchFamily="34" charset="0"/>
              </a:rPr>
              <a:t>Toktogul</a:t>
            </a:r>
            <a:r>
              <a:rPr lang="en-US" sz="1600" dirty="0">
                <a:solidFill>
                  <a:srgbClr val="003268"/>
                </a:solidFill>
                <a:latin typeface="Arial" panose="020B0604020202020204" pitchFamily="34" charset="0"/>
                <a:cs typeface="Arial" panose="020B0604020202020204" pitchFamily="34" charset="0"/>
              </a:rPr>
              <a:t> district of Jalal-Abad region.</a:t>
            </a:r>
          </a:p>
          <a:p>
            <a:pPr marL="274320" indent="-274320" algn="just">
              <a:spcBef>
                <a:spcPts val="600"/>
              </a:spcBef>
              <a:buClr>
                <a:schemeClr val="accent3"/>
              </a:buClr>
              <a:buFont typeface="Wingdings 2"/>
              <a:buNone/>
              <a:defRPr/>
            </a:pPr>
            <a:r>
              <a:rPr lang="en-US" sz="1600" dirty="0" smtClean="0">
                <a:solidFill>
                  <a:srgbClr val="003268"/>
                </a:solidFill>
                <a:latin typeface="Arial" panose="020B0604020202020204" pitchFamily="34" charset="0"/>
                <a:cs typeface="Arial" panose="020B0604020202020204" pitchFamily="34" charset="0"/>
              </a:rPr>
              <a:t> </a:t>
            </a:r>
            <a:endParaRPr lang="ru-RU" sz="1600" dirty="0">
              <a:solidFill>
                <a:srgbClr val="003268"/>
              </a:solidFill>
            </a:endParaRPr>
          </a:p>
        </p:txBody>
      </p:sp>
      <p:sp>
        <p:nvSpPr>
          <p:cNvPr id="7" name="Параллелограмм 6"/>
          <p:cNvSpPr/>
          <p:nvPr/>
        </p:nvSpPr>
        <p:spPr bwMode="auto">
          <a:xfrm>
            <a:off x="7055427" y="107732"/>
            <a:ext cx="5045691" cy="491598"/>
          </a:xfrm>
          <a:prstGeom prst="parallelogram">
            <a:avLst>
              <a:gd name="adj" fmla="val 30797"/>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400" b="1" i="1" dirty="0" err="1" smtClean="0">
                <a:latin typeface="Arial" panose="020B0604020202020204" pitchFamily="34" charset="0"/>
                <a:cs typeface="Arial" panose="020B0604020202020204" pitchFamily="34" charset="0"/>
              </a:rPr>
              <a:t>Susamyr-Kokomeren</a:t>
            </a:r>
            <a:r>
              <a:rPr lang="en-US" sz="1400" b="1" i="1" dirty="0" smtClean="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cascade of HPPs</a:t>
            </a:r>
            <a:endParaRPr lang="ru-RU" sz="1400" b="1" i="1" dirty="0">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4" y="3428997"/>
            <a:ext cx="607794" cy="353125"/>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3792561"/>
            <a:ext cx="430539" cy="250141"/>
          </a:xfrm>
          <a:prstGeom prst="rect">
            <a:avLst/>
          </a:prstGeom>
        </p:spPr>
      </p:pic>
      <p:graphicFrame>
        <p:nvGraphicFramePr>
          <p:cNvPr id="10" name="Group 201">
            <a:extLst>
              <a:ext uri="{FF2B5EF4-FFF2-40B4-BE49-F238E27FC236}">
                <a16:creationId xmlns:a16="http://schemas.microsoft.com/office/drawing/2014/main" xmlns="" id="{A4DDBFCA-82FF-4A99-99F1-508851861FAB}"/>
              </a:ext>
            </a:extLst>
          </p:cNvPr>
          <p:cNvGraphicFramePr>
            <a:graphicFrameLocks/>
          </p:cNvGraphicFramePr>
          <p:nvPr>
            <p:extLst>
              <p:ext uri="{D42A27DB-BD31-4B8C-83A1-F6EECF244321}">
                <p14:modId xmlns:p14="http://schemas.microsoft.com/office/powerpoint/2010/main" val="1004393074"/>
              </p:ext>
            </p:extLst>
          </p:nvPr>
        </p:nvGraphicFramePr>
        <p:xfrm>
          <a:off x="609876" y="916911"/>
          <a:ext cx="11158054" cy="2270185"/>
        </p:xfrm>
        <a:graphic>
          <a:graphicData uri="http://schemas.openxmlformats.org/drawingml/2006/table">
            <a:tbl>
              <a:tblPr/>
              <a:tblGrid>
                <a:gridCol w="2644965">
                  <a:extLst>
                    <a:ext uri="{9D8B030D-6E8A-4147-A177-3AD203B41FA5}">
                      <a16:colId xmlns:a16="http://schemas.microsoft.com/office/drawing/2014/main" xmlns="" val="4112730665"/>
                    </a:ext>
                  </a:extLst>
                </a:gridCol>
                <a:gridCol w="3106505">
                  <a:extLst>
                    <a:ext uri="{9D8B030D-6E8A-4147-A177-3AD203B41FA5}">
                      <a16:colId xmlns:a16="http://schemas.microsoft.com/office/drawing/2014/main" xmlns="" val="91918061"/>
                    </a:ext>
                  </a:extLst>
                </a:gridCol>
                <a:gridCol w="2414197">
                  <a:extLst>
                    <a:ext uri="{9D8B030D-6E8A-4147-A177-3AD203B41FA5}">
                      <a16:colId xmlns:a16="http://schemas.microsoft.com/office/drawing/2014/main" xmlns="" val="1041035300"/>
                    </a:ext>
                  </a:extLst>
                </a:gridCol>
                <a:gridCol w="2992387">
                  <a:extLst>
                    <a:ext uri="{9D8B030D-6E8A-4147-A177-3AD203B41FA5}">
                      <a16:colId xmlns:a16="http://schemas.microsoft.com/office/drawing/2014/main" xmlns="" val="2106329878"/>
                    </a:ext>
                  </a:extLst>
                </a:gridCol>
              </a:tblGrid>
              <a:tr h="833041">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Name</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algn="ctr"/>
                      <a:r>
                        <a:rPr lang="en-US" sz="1600" b="1" dirty="0">
                          <a:solidFill>
                            <a:srgbClr val="003268"/>
                          </a:solidFill>
                          <a:latin typeface="Arial" panose="020B0604020202020204" pitchFamily="34" charset="0"/>
                          <a:cs typeface="Arial" panose="020B0604020202020204" pitchFamily="34" charset="0"/>
                        </a:rPr>
                        <a:t>Water </a:t>
                      </a:r>
                      <a:r>
                        <a:rPr lang="en-US" sz="1600" b="1" dirty="0" smtClean="0">
                          <a:solidFill>
                            <a:srgbClr val="003268"/>
                          </a:solidFill>
                          <a:latin typeface="Arial" panose="020B0604020202020204" pitchFamily="34" charset="0"/>
                          <a:cs typeface="Arial" panose="020B0604020202020204" pitchFamily="34" charset="0"/>
                        </a:rPr>
                        <a:t>reservoir </a:t>
                      </a:r>
                      <a:r>
                        <a:rPr lang="en-US" sz="1600" b="1" dirty="0">
                          <a:solidFill>
                            <a:srgbClr val="003268"/>
                          </a:solidFill>
                          <a:latin typeface="Arial" panose="020B0604020202020204" pitchFamily="34" charset="0"/>
                          <a:cs typeface="Arial" panose="020B0604020202020204" pitchFamily="34" charset="0"/>
                        </a:rPr>
                        <a:t>capacity, </a:t>
                      </a:r>
                      <a:endParaRPr lang="en-US" sz="1600" b="1" dirty="0" smtClean="0">
                        <a:solidFill>
                          <a:srgbClr val="003268"/>
                        </a:solidFill>
                        <a:latin typeface="Arial" panose="020B0604020202020204" pitchFamily="34" charset="0"/>
                        <a:cs typeface="Arial" panose="020B0604020202020204" pitchFamily="34" charset="0"/>
                      </a:endParaRPr>
                    </a:p>
                    <a:p>
                      <a:pPr algn="ctr"/>
                      <a:r>
                        <a:rPr lang="en-US" sz="1600" b="1" dirty="0" err="1" smtClean="0">
                          <a:solidFill>
                            <a:srgbClr val="003268"/>
                          </a:solidFill>
                          <a:latin typeface="Arial" panose="020B0604020202020204" pitchFamily="34" charset="0"/>
                          <a:cs typeface="Arial" panose="020B0604020202020204" pitchFamily="34" charset="0"/>
                        </a:rPr>
                        <a:t>mln</a:t>
                      </a:r>
                      <a:r>
                        <a:rPr lang="en-US" sz="1600" b="1" dirty="0" smtClean="0">
                          <a:solidFill>
                            <a:srgbClr val="003268"/>
                          </a:solidFill>
                          <a:latin typeface="Arial" panose="020B0604020202020204" pitchFamily="34" charset="0"/>
                          <a:cs typeface="Arial" panose="020B0604020202020204" pitchFamily="34" charset="0"/>
                        </a:rPr>
                        <a:t> </a:t>
                      </a:r>
                      <a:r>
                        <a:rPr lang="en-US" sz="1600" b="1" dirty="0">
                          <a:solidFill>
                            <a:srgbClr val="003268"/>
                          </a:solidFill>
                          <a:latin typeface="Arial" panose="020B0604020202020204" pitchFamily="34" charset="0"/>
                          <a:cs typeface="Arial" panose="020B0604020202020204" pitchFamily="34" charset="0"/>
                        </a:rPr>
                        <a:t>m</a:t>
                      </a:r>
                      <a:r>
                        <a:rPr lang="ru-RU" sz="1600" b="1" dirty="0">
                          <a:solidFill>
                            <a:srgbClr val="003268"/>
                          </a:solidFill>
                          <a:latin typeface="Arial" panose="020B0604020202020204" pitchFamily="34" charset="0"/>
                          <a:cs typeface="Arial" panose="020B0604020202020204" pitchFamily="34" charset="0"/>
                        </a:rPr>
                        <a:t>3</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Installed </a:t>
                      </a:r>
                      <a:r>
                        <a:rPr kumimoji="0" lang="en-US"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capacity</a:t>
                      </a:r>
                      <a:r>
                        <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 </a:t>
                      </a:r>
                      <a:endParaRPr kumimoji="0" lang="en-US"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GB"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MW</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Generation</a:t>
                      </a:r>
                      <a:r>
                        <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mln</a:t>
                      </a:r>
                      <a:r>
                        <a:rPr kumimoji="0" lang="en-US"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 </a:t>
                      </a:r>
                      <a:r>
                        <a:rPr kumimoji="0" lang="en-US"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kW/h </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90426384"/>
                  </a:ext>
                </a:extLst>
              </a:tr>
              <a:tr h="36572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Karakol</a:t>
                      </a:r>
                      <a:r>
                        <a:rPr kumimoji="0" lang="en-US"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 </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95,0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791881620"/>
                  </a:ext>
                </a:extLst>
              </a:tr>
              <a:tr h="368851">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Kokomeren</a:t>
                      </a:r>
                      <a:r>
                        <a:rPr kumimoji="0" lang="en-US"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 </a:t>
                      </a:r>
                      <a:r>
                        <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680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360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848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210274129"/>
                  </a:ext>
                </a:extLst>
              </a:tr>
              <a:tr h="367288">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Kokomeren</a:t>
                      </a:r>
                      <a:r>
                        <a:rPr kumimoji="0" lang="en-US"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 </a:t>
                      </a:r>
                      <a:r>
                        <a:rPr kumimoji="0" lang="en-US"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2</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19,5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912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2374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27425856"/>
                  </a:ext>
                </a:extLst>
              </a:tr>
              <a:tr h="30423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Total</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endParaRPr kumimoji="0" lang="ru-RU" altLang="ru-RU" sz="1600" b="0"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1305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3317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648236525"/>
                  </a:ext>
                </a:extLst>
              </a:tr>
            </a:tbl>
          </a:graphicData>
        </a:graphic>
      </p:graphicFrame>
      <p:pic>
        <p:nvPicPr>
          <p:cNvPr id="12" name="Picture 9" descr="Существ и перспективные ГЭС для ОПРиКС06">
            <a:extLst>
              <a:ext uri="{FF2B5EF4-FFF2-40B4-BE49-F238E27FC236}">
                <a16:creationId xmlns:a16="http://schemas.microsoft.com/office/drawing/2014/main" xmlns="" id="{12C9B6A2-D2EF-4A0B-9C62-378A35A1B4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685063" y="3531981"/>
            <a:ext cx="4238730" cy="2952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3" name="Группа 12"/>
          <p:cNvGrpSpPr/>
          <p:nvPr/>
        </p:nvGrpSpPr>
        <p:grpSpPr>
          <a:xfrm>
            <a:off x="0" y="6812279"/>
            <a:ext cx="12184798" cy="45721"/>
            <a:chOff x="0" y="6812279"/>
            <a:chExt cx="12184798" cy="45721"/>
          </a:xfrm>
        </p:grpSpPr>
        <p:sp>
          <p:nvSpPr>
            <p:cNvPr id="14" name="Прямоугольник 13"/>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5" name="Прямоугольник 14"/>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6" name="Прямоугольник 15"/>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812579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Заголовок 1"/>
          <p:cNvSpPr txBox="1">
            <a:spLocks/>
          </p:cNvSpPr>
          <p:nvPr/>
        </p:nvSpPr>
        <p:spPr bwMode="auto">
          <a:xfrm>
            <a:off x="2198688" y="71437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000"/>
              </a:spcBef>
              <a:buFont typeface="Arial" pitchFamily="34" charset="0"/>
              <a:buChar char="•"/>
              <a:defRPr kumimoji="1" sz="2800">
                <a:solidFill>
                  <a:schemeClr val="tx1"/>
                </a:solidFill>
                <a:latin typeface="Calibri" pitchFamily="34" charset="0"/>
                <a:cs typeface="Arial" pitchFamily="34" charset="0"/>
              </a:defRPr>
            </a:lvl1pPr>
            <a:lvl2pPr marL="742950" indent="-285750" eaLnBrk="0" hangingPunct="0">
              <a:lnSpc>
                <a:spcPct val="90000"/>
              </a:lnSpc>
              <a:spcBef>
                <a:spcPts val="500"/>
              </a:spcBef>
              <a:buFont typeface="Arial" pitchFamily="34" charset="0"/>
              <a:buChar char="•"/>
              <a:defRPr kumimoji="1" sz="2400">
                <a:solidFill>
                  <a:schemeClr val="tx1"/>
                </a:solidFill>
                <a:latin typeface="Calibri" pitchFamily="34" charset="0"/>
                <a:cs typeface="Arial" pitchFamily="34" charset="0"/>
              </a:defRPr>
            </a:lvl2pPr>
            <a:lvl3pPr marL="1143000" indent="-228600" eaLnBrk="0" hangingPunct="0">
              <a:lnSpc>
                <a:spcPct val="90000"/>
              </a:lnSpc>
              <a:spcBef>
                <a:spcPts val="500"/>
              </a:spcBef>
              <a:buFont typeface="Arial" pitchFamily="34" charset="0"/>
              <a:buChar char="•"/>
              <a:defRPr kumimoji="1" sz="2000">
                <a:solidFill>
                  <a:schemeClr val="tx1"/>
                </a:solidFill>
                <a:latin typeface="Calibri" pitchFamily="34" charset="0"/>
                <a:cs typeface="Arial" pitchFamily="34" charset="0"/>
              </a:defRPr>
            </a:lvl3pPr>
            <a:lvl4pPr marL="1600200" indent="-228600" eaLnBrk="0" hangingPunct="0">
              <a:lnSpc>
                <a:spcPct val="90000"/>
              </a:lnSpc>
              <a:spcBef>
                <a:spcPts val="500"/>
              </a:spcBef>
              <a:buFont typeface="Arial" pitchFamily="34" charset="0"/>
              <a:buChar char="•"/>
              <a:defRPr kumimoji="1">
                <a:solidFill>
                  <a:schemeClr val="tx1"/>
                </a:solidFill>
                <a:latin typeface="Calibri" pitchFamily="34" charset="0"/>
                <a:cs typeface="Arial" pitchFamily="34" charset="0"/>
              </a:defRPr>
            </a:lvl4pPr>
            <a:lvl5pPr marL="2057400" indent="-228600" eaLnBrk="0" hangingPunct="0">
              <a:lnSpc>
                <a:spcPct val="90000"/>
              </a:lnSpc>
              <a:spcBef>
                <a:spcPts val="500"/>
              </a:spcBef>
              <a:buFont typeface="Arial" pitchFamily="34" charset="0"/>
              <a:buChar char="•"/>
              <a:defRPr kumimoji="1">
                <a:solidFill>
                  <a:schemeClr val="tx1"/>
                </a:solidFill>
                <a:latin typeface="Calibri" pitchFamily="34" charset="0"/>
                <a:cs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9pPr>
          </a:lstStyle>
          <a:p>
            <a:pPr algn="ctr" eaLnBrk="1" hangingPunct="1">
              <a:spcBef>
                <a:spcPct val="0"/>
              </a:spcBef>
              <a:buFontTx/>
              <a:buNone/>
            </a:pPr>
            <a:endParaRPr kumimoji="0" lang="ru-RU" altLang="ru-RU" sz="2400" b="1">
              <a:solidFill>
                <a:srgbClr val="203864"/>
              </a:solidFill>
            </a:endParaRPr>
          </a:p>
        </p:txBody>
      </p:sp>
      <p:sp>
        <p:nvSpPr>
          <p:cNvPr id="26" name="Содержимое 2"/>
          <p:cNvSpPr txBox="1">
            <a:spLocks/>
          </p:cNvSpPr>
          <p:nvPr/>
        </p:nvSpPr>
        <p:spPr>
          <a:xfrm>
            <a:off x="270163" y="3606796"/>
            <a:ext cx="7259037" cy="304800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just">
              <a:spcBef>
                <a:spcPts val="600"/>
              </a:spcBef>
              <a:buClr>
                <a:schemeClr val="accent3"/>
              </a:buClr>
              <a:buFont typeface="Wingdings 2"/>
              <a:buNone/>
              <a:defRPr/>
            </a:pPr>
            <a:r>
              <a:rPr lang="ru-RU" sz="1600" b="1" dirty="0">
                <a:solidFill>
                  <a:srgbClr val="003268"/>
                </a:solidFill>
              </a:rPr>
              <a:t> 	</a:t>
            </a:r>
            <a:r>
              <a:rPr lang="en-US" sz="1600" b="1" dirty="0">
                <a:solidFill>
                  <a:srgbClr val="003268"/>
                </a:solidFill>
                <a:latin typeface="Arial" panose="020B0604020202020204" pitchFamily="34" charset="0"/>
                <a:cs typeface="Arial" panose="020B0604020202020204" pitchFamily="34" charset="0"/>
              </a:rPr>
              <a:t>Location</a:t>
            </a:r>
            <a:r>
              <a:rPr lang="ru-RU" sz="1600" b="1" dirty="0">
                <a:solidFill>
                  <a:srgbClr val="003268"/>
                </a:solidFill>
                <a:latin typeface="Arial" panose="020B0604020202020204" pitchFamily="34" charset="0"/>
                <a:cs typeface="Arial" panose="020B0604020202020204" pitchFamily="34" charset="0"/>
              </a:rPr>
              <a:t>: </a:t>
            </a:r>
          </a:p>
          <a:p>
            <a:pPr marL="274320" indent="-274320" algn="just">
              <a:spcBef>
                <a:spcPts val="600"/>
              </a:spcBef>
              <a:buClr>
                <a:schemeClr val="accent3"/>
              </a:buClr>
              <a:buFont typeface="Wingdings 2"/>
              <a:buNone/>
              <a:defRPr/>
            </a:pPr>
            <a:r>
              <a:rPr lang="ru-RU" sz="1600" b="1" dirty="0">
                <a:solidFill>
                  <a:srgbClr val="003268"/>
                </a:solidFill>
                <a:latin typeface="Arial" panose="020B0604020202020204" pitchFamily="34" charset="0"/>
                <a:cs typeface="Arial" panose="020B0604020202020204" pitchFamily="34" charset="0"/>
              </a:rPr>
              <a:t>	</a:t>
            </a:r>
            <a:r>
              <a:rPr lang="en-US" sz="1600" dirty="0" err="1">
                <a:solidFill>
                  <a:srgbClr val="003268"/>
                </a:solidFill>
                <a:latin typeface="Arial" panose="020B0604020202020204" pitchFamily="34" charset="0"/>
                <a:cs typeface="Arial" panose="020B0604020202020204" pitchFamily="34" charset="0"/>
              </a:rPr>
              <a:t>Kazarman</a:t>
            </a:r>
            <a:r>
              <a:rPr lang="en-US" sz="1600" dirty="0">
                <a:solidFill>
                  <a:srgbClr val="003268"/>
                </a:solidFill>
                <a:latin typeface="Arial" panose="020B0604020202020204" pitchFamily="34" charset="0"/>
                <a:cs typeface="Arial" panose="020B0604020202020204" pitchFamily="34" charset="0"/>
              </a:rPr>
              <a:t> cascade is located on the site of the </a:t>
            </a:r>
            <a:r>
              <a:rPr lang="en-US" sz="1600" dirty="0" err="1">
                <a:solidFill>
                  <a:srgbClr val="003268"/>
                </a:solidFill>
                <a:latin typeface="Arial" panose="020B0604020202020204" pitchFamily="34" charset="0"/>
                <a:cs typeface="Arial" panose="020B0604020202020204" pitchFamily="34" charset="0"/>
              </a:rPr>
              <a:t>Naryn</a:t>
            </a:r>
            <a:r>
              <a:rPr lang="en-US" sz="1600" dirty="0">
                <a:solidFill>
                  <a:srgbClr val="003268"/>
                </a:solidFill>
                <a:latin typeface="Arial" panose="020B0604020202020204" pitchFamily="34" charset="0"/>
                <a:cs typeface="Arial" panose="020B0604020202020204" pitchFamily="34" charset="0"/>
              </a:rPr>
              <a:t> river between the tributaries of the </a:t>
            </a:r>
            <a:r>
              <a:rPr lang="en-US" sz="1600" dirty="0" err="1">
                <a:solidFill>
                  <a:srgbClr val="003268"/>
                </a:solidFill>
                <a:latin typeface="Arial" panose="020B0604020202020204" pitchFamily="34" charset="0"/>
                <a:cs typeface="Arial" panose="020B0604020202020204" pitchFamily="34" charset="0"/>
              </a:rPr>
              <a:t>Alabuga</a:t>
            </a:r>
            <a:r>
              <a:rPr lang="en-US" sz="1600" dirty="0">
                <a:solidFill>
                  <a:srgbClr val="003268"/>
                </a:solidFill>
                <a:latin typeface="Arial" panose="020B0604020202020204" pitchFamily="34" charset="0"/>
                <a:cs typeface="Arial" panose="020B0604020202020204" pitchFamily="34" charset="0"/>
              </a:rPr>
              <a:t> and the </a:t>
            </a:r>
            <a:r>
              <a:rPr lang="en-US" sz="1600" dirty="0" err="1">
                <a:solidFill>
                  <a:srgbClr val="003268"/>
                </a:solidFill>
                <a:latin typeface="Arial" panose="020B0604020202020204" pitchFamily="34" charset="0"/>
                <a:cs typeface="Arial" panose="020B0604020202020204" pitchFamily="34" charset="0"/>
              </a:rPr>
              <a:t>Kokomeren</a:t>
            </a:r>
            <a:r>
              <a:rPr lang="en-US" sz="1600" dirty="0">
                <a:solidFill>
                  <a:srgbClr val="003268"/>
                </a:solidFill>
                <a:latin typeface="Arial" panose="020B0604020202020204" pitchFamily="34" charset="0"/>
                <a:cs typeface="Arial" panose="020B0604020202020204" pitchFamily="34" charset="0"/>
              </a:rPr>
              <a:t> rivers.</a:t>
            </a:r>
            <a:r>
              <a:rPr lang="ru-RU" sz="1600" dirty="0">
                <a:solidFill>
                  <a:srgbClr val="003268"/>
                </a:solidFill>
                <a:latin typeface="Arial" panose="020B0604020202020204" pitchFamily="34" charset="0"/>
                <a:cs typeface="Arial" panose="020B0604020202020204" pitchFamily="34" charset="0"/>
              </a:rPr>
              <a:t>	</a:t>
            </a:r>
            <a:endParaRPr lang="en-US" sz="1600" dirty="0" smtClean="0">
              <a:solidFill>
                <a:srgbClr val="003268"/>
              </a:solidFill>
              <a:latin typeface="Arial" panose="020B0604020202020204" pitchFamily="34" charset="0"/>
              <a:cs typeface="Arial" panose="020B0604020202020204" pitchFamily="34" charset="0"/>
            </a:endParaRPr>
          </a:p>
          <a:p>
            <a:pPr marL="274320" indent="-274320" algn="just">
              <a:spcBef>
                <a:spcPts val="600"/>
              </a:spcBef>
              <a:buClr>
                <a:schemeClr val="accent3"/>
              </a:buClr>
              <a:buFont typeface="Wingdings 2"/>
              <a:buNone/>
              <a:defRPr/>
            </a:pPr>
            <a:r>
              <a:rPr lang="en-US" sz="1600" b="1" dirty="0">
                <a:solidFill>
                  <a:srgbClr val="003268"/>
                </a:solidFill>
                <a:latin typeface="Arial" panose="020B0604020202020204" pitchFamily="34" charset="0"/>
                <a:cs typeface="Arial" panose="020B0604020202020204" pitchFamily="34" charset="0"/>
              </a:rPr>
              <a:t> </a:t>
            </a:r>
            <a:r>
              <a:rPr lang="en-US" sz="1600" b="1" dirty="0" smtClean="0">
                <a:solidFill>
                  <a:srgbClr val="003268"/>
                </a:solidFill>
                <a:latin typeface="Arial" panose="020B0604020202020204" pitchFamily="34" charset="0"/>
                <a:cs typeface="Arial" panose="020B0604020202020204" pitchFamily="34" charset="0"/>
              </a:rPr>
              <a:t>    Construction </a:t>
            </a:r>
            <a:r>
              <a:rPr lang="en-US" sz="1600" b="1" dirty="0">
                <a:solidFill>
                  <a:srgbClr val="003268"/>
                </a:solidFill>
                <a:latin typeface="Arial" panose="020B0604020202020204" pitchFamily="34" charset="0"/>
                <a:cs typeface="Arial" panose="020B0604020202020204" pitchFamily="34" charset="0"/>
              </a:rPr>
              <a:t>infrastructure</a:t>
            </a:r>
            <a:r>
              <a:rPr lang="ru-RU" sz="1600" b="1" dirty="0">
                <a:solidFill>
                  <a:srgbClr val="003268"/>
                </a:solidFill>
                <a:latin typeface="Arial" panose="020B0604020202020204" pitchFamily="34" charset="0"/>
                <a:cs typeface="Arial" panose="020B0604020202020204" pitchFamily="34" charset="0"/>
              </a:rPr>
              <a:t>:  </a:t>
            </a:r>
          </a:p>
          <a:p>
            <a:pPr marL="274320" indent="-274320" algn="just">
              <a:spcBef>
                <a:spcPts val="600"/>
              </a:spcBef>
              <a:buClr>
                <a:schemeClr val="accent3"/>
              </a:buClr>
              <a:buFont typeface="Wingdings 2"/>
              <a:buNone/>
              <a:defRPr/>
            </a:pPr>
            <a:r>
              <a:rPr lang="ru-RU" sz="1600" dirty="0">
                <a:solidFill>
                  <a:srgbClr val="003268"/>
                </a:solidFill>
                <a:latin typeface="Arial" panose="020B0604020202020204" pitchFamily="34" charset="0"/>
                <a:cs typeface="Arial" panose="020B0604020202020204" pitchFamily="34" charset="0"/>
              </a:rPr>
              <a:t>	</a:t>
            </a:r>
            <a:r>
              <a:rPr lang="en-US" sz="1600" dirty="0">
                <a:solidFill>
                  <a:srgbClr val="003268"/>
                </a:solidFill>
                <a:latin typeface="Arial" panose="020B0604020202020204" pitchFamily="34" charset="0"/>
                <a:cs typeface="Arial" panose="020B0604020202020204" pitchFamily="34" charset="0"/>
              </a:rPr>
              <a:t>The existing nationwide highway with a length of 155 km provides the access from </a:t>
            </a:r>
            <a:r>
              <a:rPr lang="en-US" sz="1600" dirty="0" err="1">
                <a:solidFill>
                  <a:srgbClr val="003268"/>
                </a:solidFill>
                <a:latin typeface="Arial" panose="020B0604020202020204" pitchFamily="34" charset="0"/>
                <a:cs typeface="Arial" panose="020B0604020202020204" pitchFamily="34" charset="0"/>
              </a:rPr>
              <a:t>Naryn</a:t>
            </a:r>
            <a:r>
              <a:rPr lang="en-US" sz="1600" dirty="0">
                <a:solidFill>
                  <a:srgbClr val="003268"/>
                </a:solidFill>
                <a:latin typeface="Arial" panose="020B0604020202020204" pitchFamily="34" charset="0"/>
                <a:cs typeface="Arial" panose="020B0604020202020204" pitchFamily="34" charset="0"/>
              </a:rPr>
              <a:t> zone to the cities of Osh and Jalal-Abad.</a:t>
            </a:r>
          </a:p>
          <a:p>
            <a:pPr marL="274320" indent="-274320" algn="just">
              <a:spcBef>
                <a:spcPts val="600"/>
              </a:spcBef>
              <a:buClr>
                <a:schemeClr val="accent3"/>
              </a:buClr>
              <a:buFont typeface="Wingdings 2"/>
              <a:buNone/>
              <a:defRPr/>
            </a:pPr>
            <a:r>
              <a:rPr lang="en-US" sz="1600" dirty="0" smtClean="0">
                <a:solidFill>
                  <a:srgbClr val="003268"/>
                </a:solidFill>
                <a:latin typeface="Arial" panose="020B0604020202020204" pitchFamily="34" charset="0"/>
                <a:cs typeface="Arial" panose="020B0604020202020204" pitchFamily="34" charset="0"/>
              </a:rPr>
              <a:t>     In </a:t>
            </a:r>
            <a:r>
              <a:rPr lang="en-US" sz="1600" dirty="0">
                <a:solidFill>
                  <a:srgbClr val="003268"/>
                </a:solidFill>
                <a:latin typeface="Arial" panose="020B0604020202020204" pitchFamily="34" charset="0"/>
                <a:cs typeface="Arial" panose="020B0604020202020204" pitchFamily="34" charset="0"/>
              </a:rPr>
              <a:t>addition, the construction of an alternative North-South highway has begun in the area.</a:t>
            </a:r>
          </a:p>
          <a:p>
            <a:pPr marL="274320" indent="-274320" algn="just">
              <a:spcBef>
                <a:spcPts val="600"/>
              </a:spcBef>
              <a:buClr>
                <a:schemeClr val="accent3"/>
              </a:buClr>
              <a:buFont typeface="Wingdings 2"/>
              <a:buNone/>
              <a:defRPr/>
            </a:pPr>
            <a:r>
              <a:rPr lang="en-US" sz="1600" dirty="0" smtClean="0">
                <a:solidFill>
                  <a:srgbClr val="003268"/>
                </a:solidFill>
                <a:latin typeface="Arial" panose="020B0604020202020204" pitchFamily="34" charset="0"/>
                <a:cs typeface="Arial" panose="020B0604020202020204" pitchFamily="34" charset="0"/>
              </a:rPr>
              <a:t>     Precipitation </a:t>
            </a:r>
            <a:r>
              <a:rPr lang="en-US" sz="1600" dirty="0">
                <a:solidFill>
                  <a:srgbClr val="003268"/>
                </a:solidFill>
                <a:latin typeface="Arial" panose="020B0604020202020204" pitchFamily="34" charset="0"/>
                <a:cs typeface="Arial" panose="020B0604020202020204" pitchFamily="34" charset="0"/>
              </a:rPr>
              <a:t>- 303 mm per year; the relief is mountainous; seismic activity is 9 points.</a:t>
            </a:r>
          </a:p>
          <a:p>
            <a:pPr marL="274320" indent="-274320" algn="just">
              <a:spcBef>
                <a:spcPts val="600"/>
              </a:spcBef>
              <a:buClr>
                <a:schemeClr val="accent3"/>
              </a:buClr>
              <a:buFont typeface="Wingdings 2"/>
              <a:buNone/>
              <a:defRPr/>
            </a:pPr>
            <a:r>
              <a:rPr lang="en-US" sz="1600" dirty="0" smtClean="0">
                <a:solidFill>
                  <a:srgbClr val="003268"/>
                </a:solidFill>
                <a:latin typeface="Arial" panose="020B0604020202020204" pitchFamily="34" charset="0"/>
                <a:cs typeface="Arial" panose="020B0604020202020204" pitchFamily="34" charset="0"/>
              </a:rPr>
              <a:t> </a:t>
            </a:r>
            <a:endParaRPr lang="ru-RU" sz="1600" dirty="0">
              <a:solidFill>
                <a:srgbClr val="003268"/>
              </a:solidFill>
              <a:latin typeface="Arial" panose="020B0604020202020204" pitchFamily="34" charset="0"/>
              <a:cs typeface="Arial" panose="020B0604020202020204" pitchFamily="34" charset="0"/>
            </a:endParaRPr>
          </a:p>
        </p:txBody>
      </p:sp>
      <p:sp>
        <p:nvSpPr>
          <p:cNvPr id="7" name="Параллелограмм 6"/>
          <p:cNvSpPr/>
          <p:nvPr/>
        </p:nvSpPr>
        <p:spPr bwMode="auto">
          <a:xfrm>
            <a:off x="7055427" y="107732"/>
            <a:ext cx="5045691" cy="491598"/>
          </a:xfrm>
          <a:prstGeom prst="parallelogram">
            <a:avLst>
              <a:gd name="adj" fmla="val 30797"/>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400" b="1" i="1" dirty="0" err="1" smtClean="0">
                <a:latin typeface="Arial" panose="020B0604020202020204" pitchFamily="34" charset="0"/>
                <a:cs typeface="Arial" panose="020B0604020202020204" pitchFamily="34" charset="0"/>
              </a:rPr>
              <a:t>Kazarman</a:t>
            </a:r>
            <a:r>
              <a:rPr lang="en-US" sz="1400" b="1" i="1" dirty="0" smtClean="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cascade of HPPs </a:t>
            </a:r>
            <a:endParaRPr lang="ru-RU" sz="1400" b="1" i="1" dirty="0">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4" y="3606797"/>
            <a:ext cx="607794" cy="353125"/>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4414861"/>
            <a:ext cx="430539" cy="250141"/>
          </a:xfrm>
          <a:prstGeom prst="rect">
            <a:avLst/>
          </a:prstGeom>
        </p:spPr>
      </p:pic>
      <p:graphicFrame>
        <p:nvGraphicFramePr>
          <p:cNvPr id="13" name="Таблица 12"/>
          <p:cNvGraphicFramePr>
            <a:graphicFrameLocks noGrp="1"/>
          </p:cNvGraphicFramePr>
          <p:nvPr>
            <p:extLst>
              <p:ext uri="{D42A27DB-BD31-4B8C-83A1-F6EECF244321}">
                <p14:modId xmlns:p14="http://schemas.microsoft.com/office/powerpoint/2010/main" val="3919027625"/>
              </p:ext>
            </p:extLst>
          </p:nvPr>
        </p:nvGraphicFramePr>
        <p:xfrm>
          <a:off x="167780" y="675694"/>
          <a:ext cx="11917857" cy="2755364"/>
        </p:xfrm>
        <a:graphic>
          <a:graphicData uri="http://schemas.openxmlformats.org/drawingml/2006/table">
            <a:tbl>
              <a:tblPr firstRow="1" bandRow="1">
                <a:tableStyleId>{5940675A-B579-460E-94D1-54222C63F5DA}</a:tableStyleId>
              </a:tblPr>
              <a:tblGrid>
                <a:gridCol w="2551187">
                  <a:extLst>
                    <a:ext uri="{9D8B030D-6E8A-4147-A177-3AD203B41FA5}">
                      <a16:colId xmlns:a16="http://schemas.microsoft.com/office/drawing/2014/main" xmlns="" val="20000"/>
                    </a:ext>
                  </a:extLst>
                </a:gridCol>
                <a:gridCol w="1671949">
                  <a:extLst>
                    <a:ext uri="{9D8B030D-6E8A-4147-A177-3AD203B41FA5}">
                      <a16:colId xmlns:a16="http://schemas.microsoft.com/office/drawing/2014/main" xmlns="" val="20001"/>
                    </a:ext>
                  </a:extLst>
                </a:gridCol>
                <a:gridCol w="1807359">
                  <a:extLst>
                    <a:ext uri="{9D8B030D-6E8A-4147-A177-3AD203B41FA5}">
                      <a16:colId xmlns:a16="http://schemas.microsoft.com/office/drawing/2014/main" xmlns="" val="20002"/>
                    </a:ext>
                  </a:extLst>
                </a:gridCol>
                <a:gridCol w="1955503">
                  <a:extLst>
                    <a:ext uri="{9D8B030D-6E8A-4147-A177-3AD203B41FA5}">
                      <a16:colId xmlns:a16="http://schemas.microsoft.com/office/drawing/2014/main" xmlns="" val="20003"/>
                    </a:ext>
                  </a:extLst>
                </a:gridCol>
                <a:gridCol w="1999947">
                  <a:extLst>
                    <a:ext uri="{9D8B030D-6E8A-4147-A177-3AD203B41FA5}">
                      <a16:colId xmlns:a16="http://schemas.microsoft.com/office/drawing/2014/main" xmlns="" val="20004"/>
                    </a:ext>
                  </a:extLst>
                </a:gridCol>
                <a:gridCol w="1931912">
                  <a:extLst>
                    <a:ext uri="{9D8B030D-6E8A-4147-A177-3AD203B41FA5}">
                      <a16:colId xmlns:a16="http://schemas.microsoft.com/office/drawing/2014/main" xmlns="" val="20005"/>
                    </a:ext>
                  </a:extLst>
                </a:gridCol>
              </a:tblGrid>
              <a:tr h="1020224">
                <a:tc>
                  <a:txBody>
                    <a:bodyPr/>
                    <a:lstStyle/>
                    <a:p>
                      <a:pPr algn="ctr"/>
                      <a:endParaRPr lang="ru-RU" sz="1600"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GB" sz="1600" b="1" dirty="0">
                          <a:solidFill>
                            <a:srgbClr val="003268"/>
                          </a:solidFill>
                          <a:latin typeface="Arial" panose="020B0604020202020204" pitchFamily="34" charset="0"/>
                          <a:cs typeface="Arial" panose="020B0604020202020204" pitchFamily="34" charset="0"/>
                        </a:rPr>
                        <a:t>Normal water level</a:t>
                      </a:r>
                      <a:r>
                        <a:rPr lang="ru-RU" sz="1600" b="1" baseline="0" dirty="0">
                          <a:solidFill>
                            <a:srgbClr val="003268"/>
                          </a:solidFill>
                          <a:latin typeface="Arial" panose="020B0604020202020204" pitchFamily="34" charset="0"/>
                          <a:cs typeface="Arial" panose="020B0604020202020204" pitchFamily="34" charset="0"/>
                        </a:rPr>
                        <a:t>, </a:t>
                      </a:r>
                    </a:p>
                    <a:p>
                      <a:pPr algn="ctr"/>
                      <a:r>
                        <a:rPr lang="en-US" sz="1600" b="1" baseline="0" dirty="0">
                          <a:solidFill>
                            <a:srgbClr val="003268"/>
                          </a:solidFill>
                          <a:latin typeface="Arial" panose="020B0604020202020204" pitchFamily="34" charset="0"/>
                          <a:cs typeface="Arial" panose="020B0604020202020204" pitchFamily="34" charset="0"/>
                        </a:rPr>
                        <a:t>NWL</a:t>
                      </a:r>
                      <a:r>
                        <a:rPr lang="ru-RU" sz="1600" b="1" baseline="0" dirty="0">
                          <a:solidFill>
                            <a:srgbClr val="003268"/>
                          </a:solidFill>
                          <a:latin typeface="Arial" panose="020B0604020202020204" pitchFamily="34" charset="0"/>
                          <a:cs typeface="Arial" panose="020B0604020202020204" pitchFamily="34" charset="0"/>
                        </a:rPr>
                        <a:t>, </a:t>
                      </a:r>
                      <a:r>
                        <a:rPr lang="en-US" sz="1600" b="1" baseline="0" dirty="0">
                          <a:solidFill>
                            <a:srgbClr val="003268"/>
                          </a:solidFill>
                          <a:latin typeface="Arial" panose="020B0604020202020204" pitchFamily="34" charset="0"/>
                          <a:cs typeface="Arial" panose="020B0604020202020204" pitchFamily="34" charset="0"/>
                        </a:rPr>
                        <a:t>m</a:t>
                      </a:r>
                      <a:endParaRPr lang="ru-RU" sz="1600" b="1"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US" sz="1600" b="1" dirty="0" smtClean="0">
                          <a:solidFill>
                            <a:srgbClr val="003268"/>
                          </a:solidFill>
                          <a:latin typeface="Arial" panose="020B0604020202020204" pitchFamily="34" charset="0"/>
                          <a:cs typeface="Arial" panose="020B0604020202020204" pitchFamily="34" charset="0"/>
                        </a:rPr>
                        <a:t>Installed </a:t>
                      </a:r>
                      <a:r>
                        <a:rPr lang="en-US" sz="1600" b="1" dirty="0">
                          <a:solidFill>
                            <a:srgbClr val="003268"/>
                          </a:solidFill>
                          <a:latin typeface="Arial" panose="020B0604020202020204" pitchFamily="34" charset="0"/>
                          <a:cs typeface="Arial" panose="020B0604020202020204" pitchFamily="34" charset="0"/>
                        </a:rPr>
                        <a:t>capacity</a:t>
                      </a:r>
                      <a:r>
                        <a:rPr lang="ru-RU" sz="1600" b="1" baseline="0" dirty="0">
                          <a:solidFill>
                            <a:srgbClr val="003268"/>
                          </a:solidFill>
                          <a:latin typeface="Arial" panose="020B0604020202020204" pitchFamily="34" charset="0"/>
                          <a:cs typeface="Arial" panose="020B0604020202020204" pitchFamily="34" charset="0"/>
                        </a:rPr>
                        <a:t>, </a:t>
                      </a:r>
                    </a:p>
                    <a:p>
                      <a:pPr algn="ctr"/>
                      <a:r>
                        <a:rPr lang="en-GB" sz="1600" b="1" baseline="0" dirty="0">
                          <a:solidFill>
                            <a:srgbClr val="003268"/>
                          </a:solidFill>
                          <a:latin typeface="Arial" panose="020B0604020202020204" pitchFamily="34" charset="0"/>
                          <a:cs typeface="Arial" panose="020B0604020202020204" pitchFamily="34" charset="0"/>
                        </a:rPr>
                        <a:t>MW</a:t>
                      </a:r>
                      <a:endParaRPr lang="ru-RU" sz="1600" b="1"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US" sz="1600" b="1" dirty="0">
                          <a:solidFill>
                            <a:srgbClr val="003268"/>
                          </a:solidFill>
                          <a:latin typeface="Arial" panose="020B0604020202020204" pitchFamily="34" charset="0"/>
                          <a:cs typeface="Arial" panose="020B0604020202020204" pitchFamily="34" charset="0"/>
                        </a:rPr>
                        <a:t>Power generation</a:t>
                      </a:r>
                      <a:r>
                        <a:rPr lang="ru-RU" sz="1600" b="1" dirty="0">
                          <a:solidFill>
                            <a:srgbClr val="003268"/>
                          </a:solidFill>
                          <a:latin typeface="Arial" panose="020B0604020202020204" pitchFamily="34" charset="0"/>
                          <a:cs typeface="Arial" panose="020B0604020202020204" pitchFamily="34" charset="0"/>
                        </a:rPr>
                        <a:t>, </a:t>
                      </a:r>
                      <a:r>
                        <a:rPr lang="en-US" sz="1600" b="1" dirty="0" err="1" smtClean="0">
                          <a:solidFill>
                            <a:srgbClr val="003268"/>
                          </a:solidFill>
                          <a:latin typeface="Arial" panose="020B0604020202020204" pitchFamily="34" charset="0"/>
                          <a:cs typeface="Arial" panose="020B0604020202020204" pitchFamily="34" charset="0"/>
                        </a:rPr>
                        <a:t>mln</a:t>
                      </a:r>
                      <a:r>
                        <a:rPr lang="en-US" sz="1600" b="1" dirty="0" smtClean="0">
                          <a:solidFill>
                            <a:srgbClr val="003268"/>
                          </a:solidFill>
                          <a:latin typeface="Arial" panose="020B0604020202020204" pitchFamily="34" charset="0"/>
                          <a:cs typeface="Arial" panose="020B0604020202020204" pitchFamily="34" charset="0"/>
                        </a:rPr>
                        <a:t> </a:t>
                      </a:r>
                      <a:r>
                        <a:rPr lang="en-US" sz="1600" b="1" dirty="0">
                          <a:solidFill>
                            <a:srgbClr val="003268"/>
                          </a:solidFill>
                          <a:latin typeface="Arial" panose="020B0604020202020204" pitchFamily="34" charset="0"/>
                          <a:cs typeface="Arial" panose="020B0604020202020204" pitchFamily="34" charset="0"/>
                        </a:rPr>
                        <a:t>kW/h</a:t>
                      </a:r>
                      <a:endParaRPr lang="ru-RU" sz="1600" b="1"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US" sz="1600" b="1" dirty="0">
                          <a:solidFill>
                            <a:srgbClr val="003268"/>
                          </a:solidFill>
                          <a:latin typeface="Arial" panose="020B0604020202020204" pitchFamily="34" charset="0"/>
                          <a:cs typeface="Arial" panose="020B0604020202020204" pitchFamily="34" charset="0"/>
                        </a:rPr>
                        <a:t>Water storage capacity, </a:t>
                      </a:r>
                      <a:r>
                        <a:rPr lang="en-US" sz="1600" b="1" dirty="0" err="1" smtClean="0">
                          <a:solidFill>
                            <a:srgbClr val="003268"/>
                          </a:solidFill>
                          <a:latin typeface="Arial" panose="020B0604020202020204" pitchFamily="34" charset="0"/>
                          <a:cs typeface="Arial" panose="020B0604020202020204" pitchFamily="34" charset="0"/>
                        </a:rPr>
                        <a:t>mln</a:t>
                      </a:r>
                      <a:r>
                        <a:rPr lang="en-US" sz="1600" b="1" dirty="0" smtClean="0">
                          <a:solidFill>
                            <a:srgbClr val="003268"/>
                          </a:solidFill>
                          <a:latin typeface="Arial" panose="020B0604020202020204" pitchFamily="34" charset="0"/>
                          <a:cs typeface="Arial" panose="020B0604020202020204" pitchFamily="34" charset="0"/>
                        </a:rPr>
                        <a:t> </a:t>
                      </a:r>
                      <a:r>
                        <a:rPr lang="en-US" sz="1600" b="1" dirty="0">
                          <a:solidFill>
                            <a:srgbClr val="003268"/>
                          </a:solidFill>
                          <a:latin typeface="Arial" panose="020B0604020202020204" pitchFamily="34" charset="0"/>
                          <a:cs typeface="Arial" panose="020B0604020202020204" pitchFamily="34" charset="0"/>
                        </a:rPr>
                        <a:t>m</a:t>
                      </a:r>
                      <a:r>
                        <a:rPr lang="ru-RU" sz="1600" b="1" dirty="0">
                          <a:solidFill>
                            <a:srgbClr val="003268"/>
                          </a:solidFill>
                          <a:latin typeface="Arial" panose="020B0604020202020204" pitchFamily="34" charset="0"/>
                          <a:cs typeface="Arial" panose="020B0604020202020204" pitchFamily="34" charset="0"/>
                        </a:rPr>
                        <a:t>3</a:t>
                      </a:r>
                    </a:p>
                  </a:txBody>
                  <a:tcPr/>
                </a:tc>
                <a:tc>
                  <a:txBody>
                    <a:bodyPr/>
                    <a:lstStyle/>
                    <a:p>
                      <a:pPr algn="ctr"/>
                      <a:r>
                        <a:rPr lang="en-US" sz="1600" b="1" dirty="0">
                          <a:solidFill>
                            <a:srgbClr val="003268"/>
                          </a:solidFill>
                          <a:latin typeface="Arial" panose="020B0604020202020204" pitchFamily="34" charset="0"/>
                          <a:cs typeface="Arial" panose="020B0604020202020204" pitchFamily="34" charset="0"/>
                        </a:rPr>
                        <a:t>HPP type</a:t>
                      </a:r>
                      <a:endParaRPr lang="ru-RU" sz="1600" b="1" dirty="0">
                        <a:solidFill>
                          <a:srgbClr val="003268"/>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31015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Alabuga</a:t>
                      </a:r>
                      <a:r>
                        <a:rPr kumimoji="0" lang="en-US" sz="1600" b="1"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 </a:t>
                      </a:r>
                      <a:r>
                        <a:rPr kumimoji="0" lang="en-US" sz="1600" b="1" u="none" strike="noStrike" cap="none" normalizeH="0" baseline="0" dirty="0">
                          <a:ln>
                            <a:noFill/>
                          </a:ln>
                          <a:solidFill>
                            <a:srgbClr val="003268"/>
                          </a:solidFill>
                          <a:effectLst/>
                          <a:latin typeface="Arial" panose="020B0604020202020204" pitchFamily="34" charset="0"/>
                          <a:cs typeface="Arial" panose="020B0604020202020204" pitchFamily="34" charset="0"/>
                        </a:rPr>
                        <a:t>HPP </a:t>
                      </a:r>
                      <a:endParaRPr kumimoji="0" lang="ru-RU" sz="1600" b="1" i="0" u="none" strike="noStrike" cap="none" normalizeH="0" baseline="0" dirty="0">
                        <a:ln>
                          <a:noFill/>
                        </a:ln>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1 570</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600</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2 358,3</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2 835,5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3268"/>
                          </a:solidFill>
                          <a:effectLst/>
                          <a:uLnTx/>
                          <a:uFillTx/>
                          <a:latin typeface="Arial" panose="020B0604020202020204" pitchFamily="34" charset="0"/>
                          <a:ea typeface="+mn-ea"/>
                          <a:cs typeface="Arial" panose="020B0604020202020204" pitchFamily="34" charset="0"/>
                        </a:rPr>
                        <a:t>located near a dam</a:t>
                      </a:r>
                      <a:endParaRPr kumimoji="0" lang="ru-RU" sz="1600" b="0" i="0" u="none" strike="noStrike" kern="1200" cap="none" spc="0" normalizeH="0" baseline="0" noProof="0" dirty="0">
                        <a:ln>
                          <a:noFill/>
                        </a:ln>
                        <a:solidFill>
                          <a:srgbClr val="003268"/>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xmlns="" val="10001"/>
                  </a:ext>
                </a:extLst>
              </a:tr>
              <a:tr h="310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Karabulun</a:t>
                      </a:r>
                      <a:r>
                        <a:rPr kumimoji="0" lang="en-US" sz="1600" b="1"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 </a:t>
                      </a:r>
                      <a:r>
                        <a:rPr kumimoji="0" lang="en-US" sz="1600" b="1" u="none" strike="noStrike" cap="none" normalizeH="0" baseline="0" dirty="0">
                          <a:ln>
                            <a:noFill/>
                          </a:ln>
                          <a:solidFill>
                            <a:srgbClr val="003268"/>
                          </a:solidFill>
                          <a:effectLst/>
                          <a:latin typeface="Arial" panose="020B0604020202020204" pitchFamily="34" charset="0"/>
                          <a:cs typeface="Arial" panose="020B0604020202020204" pitchFamily="34" charset="0"/>
                        </a:rPr>
                        <a:t>HPP</a:t>
                      </a:r>
                      <a:r>
                        <a:rPr kumimoji="0" lang="ru-RU" sz="1600" b="1" u="none" strike="noStrike" cap="none" normalizeH="0" baseline="0" dirty="0">
                          <a:ln>
                            <a:noFill/>
                          </a:ln>
                          <a:solidFill>
                            <a:srgbClr val="003268"/>
                          </a:solidFill>
                          <a:effectLst/>
                          <a:latin typeface="Arial" panose="020B0604020202020204" pitchFamily="34" charset="0"/>
                          <a:cs typeface="Arial" panose="020B0604020202020204" pitchFamily="34" charset="0"/>
                        </a:rPr>
                        <a:t>-1</a:t>
                      </a:r>
                      <a:endParaRPr kumimoji="0" lang="ru-RU" sz="1600" b="1" i="0" u="none" strike="noStrike" cap="none" normalizeH="0" baseline="0" dirty="0">
                        <a:ln>
                          <a:noFill/>
                        </a:ln>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1 370</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149</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536</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110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3268"/>
                          </a:solidFill>
                          <a:effectLst/>
                          <a:uLnTx/>
                          <a:uFillTx/>
                          <a:latin typeface="Arial" panose="020B0604020202020204" pitchFamily="34" charset="0"/>
                          <a:ea typeface="+mn-ea"/>
                          <a:cs typeface="Arial" panose="020B0604020202020204" pitchFamily="34" charset="0"/>
                        </a:rPr>
                        <a:t>located near a dam</a:t>
                      </a:r>
                      <a:endParaRPr kumimoji="0" lang="ru-RU" sz="1600" b="0" i="0" u="none" strike="noStrike" kern="1200" cap="none" spc="0" normalizeH="0" baseline="0" noProof="0" dirty="0">
                        <a:ln>
                          <a:noFill/>
                        </a:ln>
                        <a:solidFill>
                          <a:srgbClr val="003268"/>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xmlns="" val="10002"/>
                  </a:ext>
                </a:extLst>
              </a:tr>
              <a:tr h="310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Karabulun</a:t>
                      </a:r>
                      <a:r>
                        <a:rPr kumimoji="0" lang="en-US" sz="1600" b="1"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 </a:t>
                      </a:r>
                      <a:r>
                        <a:rPr kumimoji="0" lang="en-US" sz="1600" b="1" u="none" strike="noStrike" cap="none" normalizeH="0" baseline="0" dirty="0">
                          <a:ln>
                            <a:noFill/>
                          </a:ln>
                          <a:solidFill>
                            <a:srgbClr val="003268"/>
                          </a:solidFill>
                          <a:effectLst/>
                          <a:latin typeface="Arial" panose="020B0604020202020204" pitchFamily="34" charset="0"/>
                          <a:cs typeface="Arial" panose="020B0604020202020204" pitchFamily="34" charset="0"/>
                        </a:rPr>
                        <a:t>HPP</a:t>
                      </a:r>
                      <a:endParaRPr kumimoji="0" lang="ru-RU" sz="1600" b="1" i="0" u="none" strike="noStrike" cap="none" normalizeH="0" baseline="0" dirty="0">
                        <a:ln>
                          <a:noFill/>
                        </a:ln>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1 370</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163</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852</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110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3268"/>
                          </a:solidFill>
                          <a:latin typeface="Arial" panose="020B0604020202020204" pitchFamily="34" charset="0"/>
                          <a:cs typeface="Arial" panose="020B0604020202020204" pitchFamily="34" charset="0"/>
                        </a:rPr>
                        <a:t>derivational</a:t>
                      </a:r>
                      <a:endParaRPr lang="ru-RU" sz="1600" dirty="0">
                        <a:solidFill>
                          <a:srgbClr val="003268"/>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3"/>
                  </a:ext>
                </a:extLst>
              </a:tr>
              <a:tr h="310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Toguztorou</a:t>
                      </a:r>
                      <a:r>
                        <a:rPr kumimoji="0" lang="en-US" sz="1600" b="1"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 </a:t>
                      </a:r>
                      <a:r>
                        <a:rPr kumimoji="0" lang="en-US" sz="1600" b="1" u="none" strike="noStrike" cap="none" normalizeH="0" baseline="0" dirty="0">
                          <a:ln>
                            <a:noFill/>
                          </a:ln>
                          <a:solidFill>
                            <a:srgbClr val="003268"/>
                          </a:solidFill>
                          <a:effectLst/>
                          <a:latin typeface="Arial" panose="020B0604020202020204" pitchFamily="34" charset="0"/>
                          <a:cs typeface="Arial" panose="020B0604020202020204" pitchFamily="34" charset="0"/>
                        </a:rPr>
                        <a:t>HPP</a:t>
                      </a:r>
                      <a:endParaRPr kumimoji="0" lang="ru-RU" sz="1600" b="1" i="0" u="none" strike="noStrike" cap="none" normalizeH="0" baseline="0" dirty="0">
                        <a:ln>
                          <a:noFill/>
                        </a:ln>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1 327</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248</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915,3</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168,5</a:t>
                      </a:r>
                    </a:p>
                  </a:txBody>
                  <a:tcPr/>
                </a:tc>
                <a:tc>
                  <a:txBody>
                    <a:bodyPr/>
                    <a:lstStyle/>
                    <a:p>
                      <a:pPr algn="ctr"/>
                      <a:r>
                        <a:rPr lang="en-US" sz="1600" dirty="0" smtClean="0">
                          <a:solidFill>
                            <a:srgbClr val="003268"/>
                          </a:solidFill>
                          <a:latin typeface="Arial" panose="020B0604020202020204" pitchFamily="34" charset="0"/>
                          <a:cs typeface="Arial" panose="020B0604020202020204" pitchFamily="34" charset="0"/>
                        </a:rPr>
                        <a:t>located near a dam</a:t>
                      </a:r>
                      <a:endParaRPr lang="ru-RU" sz="1600" dirty="0">
                        <a:solidFill>
                          <a:srgbClr val="003268"/>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4"/>
                  </a:ext>
                </a:extLst>
              </a:tr>
              <a:tr h="394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cap="none" normalizeH="0" baseline="0" dirty="0">
                          <a:ln>
                            <a:noFill/>
                          </a:ln>
                          <a:solidFill>
                            <a:srgbClr val="003268"/>
                          </a:solidFill>
                          <a:effectLst/>
                          <a:latin typeface="Arial" panose="020B0604020202020204" pitchFamily="34" charset="0"/>
                          <a:cs typeface="Arial" panose="020B0604020202020204" pitchFamily="34" charset="0"/>
                        </a:rPr>
                        <a:t>Total for the cascade</a:t>
                      </a:r>
                      <a:endParaRPr kumimoji="0" lang="ru-RU" sz="1600" b="1" i="0" u="none" strike="noStrike" cap="none" normalizeH="0" baseline="0" dirty="0">
                        <a:ln>
                          <a:noFill/>
                        </a:ln>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a:tc>
                <a:tc>
                  <a:txBody>
                    <a:bodyPr/>
                    <a:lstStyle/>
                    <a:p>
                      <a:pPr algn="ctr"/>
                      <a:endParaRPr lang="ru-RU" sz="1600" b="1" dirty="0">
                        <a:solidFill>
                          <a:srgbClr val="003268"/>
                        </a:solidFill>
                        <a:latin typeface="Arial" panose="020B0604020202020204" pitchFamily="34" charset="0"/>
                        <a:cs typeface="Arial" panose="020B0604020202020204" pitchFamily="34" charset="0"/>
                      </a:endParaRPr>
                    </a:p>
                  </a:txBody>
                  <a:tcPr/>
                </a:tc>
                <a:tc>
                  <a:txBody>
                    <a:bodyPr/>
                    <a:lstStyle/>
                    <a:p>
                      <a:pPr algn="ctr"/>
                      <a:r>
                        <a:rPr lang="ru-RU" sz="1600" b="1" dirty="0">
                          <a:solidFill>
                            <a:srgbClr val="003268"/>
                          </a:solidFill>
                          <a:latin typeface="Arial" panose="020B0604020202020204" pitchFamily="34" charset="0"/>
                          <a:cs typeface="Arial" panose="020B0604020202020204" pitchFamily="34" charset="0"/>
                        </a:rPr>
                        <a:t>1 160</a:t>
                      </a:r>
                    </a:p>
                  </a:txBody>
                  <a:tcPr/>
                </a:tc>
                <a:tc>
                  <a:txBody>
                    <a:bodyPr/>
                    <a:lstStyle/>
                    <a:p>
                      <a:pPr algn="ctr"/>
                      <a:r>
                        <a:rPr lang="ru-RU" sz="1600" b="1" dirty="0">
                          <a:solidFill>
                            <a:srgbClr val="003268"/>
                          </a:solidFill>
                          <a:latin typeface="Arial" panose="020B0604020202020204" pitchFamily="34" charset="0"/>
                          <a:cs typeface="Arial" panose="020B0604020202020204" pitchFamily="34" charset="0"/>
                        </a:rPr>
                        <a:t>4 661,6</a:t>
                      </a:r>
                    </a:p>
                  </a:txBody>
                  <a:tcPr/>
                </a:tc>
                <a:tc>
                  <a:txBody>
                    <a:bodyPr/>
                    <a:lstStyle/>
                    <a:p>
                      <a:pPr algn="ctr"/>
                      <a:endParaRPr lang="ru-RU" sz="1600" dirty="0">
                        <a:solidFill>
                          <a:srgbClr val="003268"/>
                        </a:solidFill>
                        <a:latin typeface="Arial" panose="020B0604020202020204" pitchFamily="34" charset="0"/>
                        <a:cs typeface="Arial" panose="020B0604020202020204" pitchFamily="34" charset="0"/>
                      </a:endParaRPr>
                    </a:p>
                  </a:txBody>
                  <a:tcPr/>
                </a:tc>
                <a:tc>
                  <a:txBody>
                    <a:bodyPr/>
                    <a:lstStyle/>
                    <a:p>
                      <a:pPr algn="ctr"/>
                      <a:endParaRPr lang="ru-RU" sz="1600" dirty="0">
                        <a:solidFill>
                          <a:srgbClr val="003268"/>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5"/>
                  </a:ext>
                </a:extLst>
              </a:tr>
            </a:tbl>
          </a:graphicData>
        </a:graphic>
      </p:graphicFrame>
      <p:pic>
        <p:nvPicPr>
          <p:cNvPr id="14" name="Picture 92" descr="казарман">
            <a:extLst>
              <a:ext uri="{FF2B5EF4-FFF2-40B4-BE49-F238E27FC236}">
                <a16:creationId xmlns:a16="http://schemas.microsoft.com/office/drawing/2014/main" xmlns="" id="{D9A3FC79-B4AA-40D6-AF00-21D7E7FF3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614462" y="3606796"/>
            <a:ext cx="4486656" cy="26162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 name="Группа 9"/>
          <p:cNvGrpSpPr/>
          <p:nvPr/>
        </p:nvGrpSpPr>
        <p:grpSpPr>
          <a:xfrm>
            <a:off x="0" y="6812279"/>
            <a:ext cx="12184798" cy="45721"/>
            <a:chOff x="0" y="6812279"/>
            <a:chExt cx="12184798" cy="45721"/>
          </a:xfrm>
        </p:grpSpPr>
        <p:sp>
          <p:nvSpPr>
            <p:cNvPr id="12" name="Прямоугольник 11"/>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5" name="Прямоугольник 14"/>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6" name="Прямоугольник 15"/>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226999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Заголовок 1"/>
          <p:cNvSpPr txBox="1">
            <a:spLocks/>
          </p:cNvSpPr>
          <p:nvPr/>
        </p:nvSpPr>
        <p:spPr bwMode="auto">
          <a:xfrm>
            <a:off x="2198688" y="71437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000"/>
              </a:spcBef>
              <a:buFont typeface="Arial" pitchFamily="34" charset="0"/>
              <a:buChar char="•"/>
              <a:defRPr kumimoji="1" sz="2800">
                <a:solidFill>
                  <a:schemeClr val="tx1"/>
                </a:solidFill>
                <a:latin typeface="Calibri" pitchFamily="34" charset="0"/>
                <a:cs typeface="Arial" pitchFamily="34" charset="0"/>
              </a:defRPr>
            </a:lvl1pPr>
            <a:lvl2pPr marL="742950" indent="-285750" eaLnBrk="0" hangingPunct="0">
              <a:lnSpc>
                <a:spcPct val="90000"/>
              </a:lnSpc>
              <a:spcBef>
                <a:spcPts val="500"/>
              </a:spcBef>
              <a:buFont typeface="Arial" pitchFamily="34" charset="0"/>
              <a:buChar char="•"/>
              <a:defRPr kumimoji="1" sz="2400">
                <a:solidFill>
                  <a:schemeClr val="tx1"/>
                </a:solidFill>
                <a:latin typeface="Calibri" pitchFamily="34" charset="0"/>
                <a:cs typeface="Arial" pitchFamily="34" charset="0"/>
              </a:defRPr>
            </a:lvl2pPr>
            <a:lvl3pPr marL="1143000" indent="-228600" eaLnBrk="0" hangingPunct="0">
              <a:lnSpc>
                <a:spcPct val="90000"/>
              </a:lnSpc>
              <a:spcBef>
                <a:spcPts val="500"/>
              </a:spcBef>
              <a:buFont typeface="Arial" pitchFamily="34" charset="0"/>
              <a:buChar char="•"/>
              <a:defRPr kumimoji="1" sz="2000">
                <a:solidFill>
                  <a:schemeClr val="tx1"/>
                </a:solidFill>
                <a:latin typeface="Calibri" pitchFamily="34" charset="0"/>
                <a:cs typeface="Arial" pitchFamily="34" charset="0"/>
              </a:defRPr>
            </a:lvl3pPr>
            <a:lvl4pPr marL="1600200" indent="-228600" eaLnBrk="0" hangingPunct="0">
              <a:lnSpc>
                <a:spcPct val="90000"/>
              </a:lnSpc>
              <a:spcBef>
                <a:spcPts val="500"/>
              </a:spcBef>
              <a:buFont typeface="Arial" pitchFamily="34" charset="0"/>
              <a:buChar char="•"/>
              <a:defRPr kumimoji="1">
                <a:solidFill>
                  <a:schemeClr val="tx1"/>
                </a:solidFill>
                <a:latin typeface="Calibri" pitchFamily="34" charset="0"/>
                <a:cs typeface="Arial" pitchFamily="34" charset="0"/>
              </a:defRPr>
            </a:lvl4pPr>
            <a:lvl5pPr marL="2057400" indent="-228600" eaLnBrk="0" hangingPunct="0">
              <a:lnSpc>
                <a:spcPct val="90000"/>
              </a:lnSpc>
              <a:spcBef>
                <a:spcPts val="500"/>
              </a:spcBef>
              <a:buFont typeface="Arial" pitchFamily="34" charset="0"/>
              <a:buChar char="•"/>
              <a:defRPr kumimoji="1">
                <a:solidFill>
                  <a:schemeClr val="tx1"/>
                </a:solidFill>
                <a:latin typeface="Calibri" pitchFamily="34" charset="0"/>
                <a:cs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9pPr>
          </a:lstStyle>
          <a:p>
            <a:pPr algn="ctr" eaLnBrk="1" hangingPunct="1">
              <a:spcBef>
                <a:spcPct val="0"/>
              </a:spcBef>
              <a:buFontTx/>
              <a:buNone/>
            </a:pPr>
            <a:endParaRPr kumimoji="0" lang="ru-RU" altLang="ru-RU" sz="2400" b="1">
              <a:solidFill>
                <a:srgbClr val="203864"/>
              </a:solidFill>
            </a:endParaRPr>
          </a:p>
        </p:txBody>
      </p:sp>
      <p:sp>
        <p:nvSpPr>
          <p:cNvPr id="26" name="Содержимое 2"/>
          <p:cNvSpPr txBox="1">
            <a:spLocks/>
          </p:cNvSpPr>
          <p:nvPr/>
        </p:nvSpPr>
        <p:spPr>
          <a:xfrm>
            <a:off x="270163" y="3141000"/>
            <a:ext cx="7259037" cy="304800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just">
              <a:spcBef>
                <a:spcPts val="600"/>
              </a:spcBef>
              <a:buClr>
                <a:schemeClr val="accent3"/>
              </a:buClr>
              <a:buFont typeface="Wingdings 2"/>
              <a:buNone/>
              <a:defRPr/>
            </a:pPr>
            <a:r>
              <a:rPr lang="ru-RU" sz="1400" b="1" dirty="0">
                <a:solidFill>
                  <a:srgbClr val="003268"/>
                </a:solidFill>
              </a:rPr>
              <a:t> 	</a:t>
            </a:r>
            <a:r>
              <a:rPr lang="en-US" sz="1400" b="1" dirty="0" smtClean="0">
                <a:solidFill>
                  <a:srgbClr val="003268"/>
                </a:solidFill>
                <a:latin typeface="Arial" panose="020B0604020202020204" pitchFamily="34" charset="0"/>
                <a:cs typeface="Arial" panose="020B0604020202020204" pitchFamily="34" charset="0"/>
              </a:rPr>
              <a:t>Location:</a:t>
            </a:r>
            <a:r>
              <a:rPr lang="ru-RU" sz="1400" b="1" dirty="0" smtClean="0">
                <a:solidFill>
                  <a:srgbClr val="003268"/>
                </a:solidFill>
                <a:latin typeface="Arial" panose="020B0604020202020204" pitchFamily="34" charset="0"/>
                <a:cs typeface="Arial" panose="020B0604020202020204" pitchFamily="34" charset="0"/>
              </a:rPr>
              <a:t> </a:t>
            </a:r>
            <a:endParaRPr lang="ru-RU" sz="1400" b="1" dirty="0">
              <a:solidFill>
                <a:srgbClr val="003268"/>
              </a:solidFill>
              <a:latin typeface="Arial" panose="020B0604020202020204" pitchFamily="34" charset="0"/>
              <a:cs typeface="Arial" panose="020B0604020202020204" pitchFamily="34" charset="0"/>
            </a:endParaRPr>
          </a:p>
          <a:p>
            <a:pPr marL="274320" indent="-274320" algn="just">
              <a:spcBef>
                <a:spcPts val="600"/>
              </a:spcBef>
              <a:buClr>
                <a:schemeClr val="accent3"/>
              </a:buClr>
              <a:buFont typeface="Wingdings 2"/>
              <a:buNone/>
              <a:defRPr/>
            </a:pPr>
            <a:r>
              <a:rPr lang="ru-RU" sz="1400" b="1" dirty="0" smtClean="0">
                <a:solidFill>
                  <a:srgbClr val="003268"/>
                </a:solidFill>
                <a:latin typeface="Arial" panose="020B0604020202020204" pitchFamily="34" charset="0"/>
                <a:cs typeface="Arial" panose="020B0604020202020204" pitchFamily="34" charset="0"/>
              </a:rPr>
              <a:t>	</a:t>
            </a:r>
            <a:r>
              <a:rPr lang="en-US" sz="1400" b="1" dirty="0">
                <a:solidFill>
                  <a:srgbClr val="003268"/>
                </a:solidFill>
                <a:latin typeface="Arial" panose="020B0604020202020204" pitchFamily="34" charset="0"/>
                <a:cs typeface="Arial" panose="020B0604020202020204" pitchFamily="34" charset="0"/>
              </a:rPr>
              <a:t>Kara </a:t>
            </a:r>
            <a:r>
              <a:rPr lang="en-US" sz="1400" b="1" dirty="0" err="1">
                <a:solidFill>
                  <a:srgbClr val="003268"/>
                </a:solidFill>
                <a:latin typeface="Arial" panose="020B0604020202020204" pitchFamily="34" charset="0"/>
                <a:cs typeface="Arial" panose="020B0604020202020204" pitchFamily="34" charset="0"/>
              </a:rPr>
              <a:t>Keche</a:t>
            </a:r>
            <a:r>
              <a:rPr lang="en-US" sz="1400" b="1" dirty="0">
                <a:solidFill>
                  <a:srgbClr val="003268"/>
                </a:solidFill>
                <a:latin typeface="Arial" panose="020B0604020202020204" pitchFamily="34" charset="0"/>
                <a:cs typeface="Arial" panose="020B0604020202020204" pitchFamily="34" charset="0"/>
              </a:rPr>
              <a:t> deposit </a:t>
            </a:r>
            <a:r>
              <a:rPr lang="en-US" sz="1400" dirty="0">
                <a:solidFill>
                  <a:srgbClr val="003268"/>
                </a:solidFill>
                <a:latin typeface="Arial" panose="020B0604020202020204" pitchFamily="34" charset="0"/>
                <a:cs typeface="Arial" panose="020B0604020202020204" pitchFamily="34" charset="0"/>
              </a:rPr>
              <a:t>is located in </a:t>
            </a:r>
            <a:r>
              <a:rPr lang="en-US" sz="1400" dirty="0" err="1">
                <a:solidFill>
                  <a:srgbClr val="003268"/>
                </a:solidFill>
                <a:latin typeface="Arial" panose="020B0604020202020204" pitchFamily="34" charset="0"/>
                <a:cs typeface="Arial" panose="020B0604020202020204" pitchFamily="34" charset="0"/>
              </a:rPr>
              <a:t>Naryn</a:t>
            </a:r>
            <a:r>
              <a:rPr lang="en-US" sz="1400" dirty="0">
                <a:solidFill>
                  <a:srgbClr val="003268"/>
                </a:solidFill>
                <a:latin typeface="Arial" panose="020B0604020202020204" pitchFamily="34" charset="0"/>
                <a:cs typeface="Arial" panose="020B0604020202020204" pitchFamily="34" charset="0"/>
              </a:rPr>
              <a:t> region and belongs to </a:t>
            </a:r>
            <a:r>
              <a:rPr lang="en-US" sz="1400" dirty="0" err="1">
                <a:solidFill>
                  <a:srgbClr val="003268"/>
                </a:solidFill>
                <a:latin typeface="Arial" panose="020B0604020202020204" pitchFamily="34" charset="0"/>
                <a:cs typeface="Arial" panose="020B0604020202020204" pitchFamily="34" charset="0"/>
              </a:rPr>
              <a:t>Kavak</a:t>
            </a:r>
            <a:r>
              <a:rPr lang="en-US" sz="1400" dirty="0">
                <a:solidFill>
                  <a:srgbClr val="003268"/>
                </a:solidFill>
                <a:latin typeface="Arial" panose="020B0604020202020204" pitchFamily="34" charset="0"/>
                <a:cs typeface="Arial" panose="020B0604020202020204" pitchFamily="34" charset="0"/>
              </a:rPr>
              <a:t> coal basin:</a:t>
            </a:r>
          </a:p>
          <a:p>
            <a:pPr marL="274320" indent="-274320" algn="just">
              <a:spcBef>
                <a:spcPts val="600"/>
              </a:spcBef>
              <a:buClr>
                <a:schemeClr val="accent3"/>
              </a:buClr>
              <a:buFont typeface="Wingdings 2"/>
              <a:buNone/>
              <a:defRPr/>
            </a:pPr>
            <a:r>
              <a:rPr lang="en-US" sz="1400" dirty="0" smtClean="0">
                <a:solidFill>
                  <a:srgbClr val="003268"/>
                </a:solidFill>
                <a:latin typeface="Arial" panose="020B0604020202020204" pitchFamily="34" charset="0"/>
                <a:cs typeface="Arial" panose="020B0604020202020204" pitchFamily="34" charset="0"/>
              </a:rPr>
              <a:t>      - </a:t>
            </a:r>
            <a:r>
              <a:rPr lang="en-US" sz="1400" dirty="0" err="1" smtClean="0">
                <a:solidFill>
                  <a:srgbClr val="003268"/>
                </a:solidFill>
                <a:latin typeface="Arial" panose="020B0604020202020204" pitchFamily="34" charset="0"/>
                <a:cs typeface="Arial" panose="020B0604020202020204" pitchFamily="34" charset="0"/>
              </a:rPr>
              <a:t>Iocated</a:t>
            </a:r>
            <a:r>
              <a:rPr lang="en-US" sz="1400" dirty="0" smtClean="0">
                <a:solidFill>
                  <a:srgbClr val="003268"/>
                </a:solidFill>
                <a:latin typeface="Arial" panose="020B0604020202020204" pitchFamily="34" charset="0"/>
                <a:cs typeface="Arial" panose="020B0604020202020204" pitchFamily="34" charset="0"/>
              </a:rPr>
              <a:t> </a:t>
            </a:r>
            <a:r>
              <a:rPr lang="en-US" sz="1400" dirty="0">
                <a:solidFill>
                  <a:srgbClr val="003268"/>
                </a:solidFill>
                <a:latin typeface="Arial" panose="020B0604020202020204" pitchFamily="34" charset="0"/>
                <a:cs typeface="Arial" panose="020B0604020202020204" pitchFamily="34" charset="0"/>
              </a:rPr>
              <a:t>220 km away from </a:t>
            </a:r>
            <a:r>
              <a:rPr lang="en-US" sz="1400" dirty="0" err="1">
                <a:solidFill>
                  <a:srgbClr val="003268"/>
                </a:solidFill>
                <a:latin typeface="Arial" panose="020B0604020202020204" pitchFamily="34" charset="0"/>
                <a:cs typeface="Arial" panose="020B0604020202020204" pitchFamily="34" charset="0"/>
              </a:rPr>
              <a:t>Balykchy</a:t>
            </a:r>
            <a:r>
              <a:rPr lang="en-US" sz="1400" dirty="0">
                <a:solidFill>
                  <a:srgbClr val="003268"/>
                </a:solidFill>
                <a:latin typeface="Arial" panose="020B0604020202020204" pitchFamily="34" charset="0"/>
                <a:cs typeface="Arial" panose="020B0604020202020204" pitchFamily="34" charset="0"/>
              </a:rPr>
              <a:t> railway station;</a:t>
            </a:r>
          </a:p>
          <a:p>
            <a:pPr marL="274320" indent="-274320" algn="just">
              <a:spcBef>
                <a:spcPts val="600"/>
              </a:spcBef>
              <a:buClr>
                <a:schemeClr val="accent3"/>
              </a:buClr>
              <a:buFont typeface="Wingdings 2"/>
              <a:buNone/>
              <a:defRPr/>
            </a:pPr>
            <a:r>
              <a:rPr lang="en-US" sz="1400" dirty="0" smtClean="0">
                <a:solidFill>
                  <a:srgbClr val="003268"/>
                </a:solidFill>
                <a:latin typeface="Arial" panose="020B0604020202020204" pitchFamily="34" charset="0"/>
                <a:cs typeface="Arial" panose="020B0604020202020204" pitchFamily="34" charset="0"/>
              </a:rPr>
              <a:t>      - </a:t>
            </a:r>
            <a:r>
              <a:rPr lang="en-US" sz="1400" dirty="0">
                <a:solidFill>
                  <a:srgbClr val="003268"/>
                </a:solidFill>
                <a:latin typeface="Arial" panose="020B0604020202020204" pitchFamily="34" charset="0"/>
                <a:cs typeface="Arial" panose="020B0604020202020204" pitchFamily="34" charset="0"/>
              </a:rPr>
              <a:t>estimated capacity - 4.1 million tons per year</a:t>
            </a:r>
          </a:p>
          <a:p>
            <a:pPr marL="274320" indent="-274320" algn="just">
              <a:spcBef>
                <a:spcPts val="600"/>
              </a:spcBef>
              <a:buClr>
                <a:schemeClr val="accent3"/>
              </a:buClr>
              <a:buFont typeface="Wingdings 2"/>
              <a:buNone/>
              <a:defRPr/>
            </a:pPr>
            <a:r>
              <a:rPr lang="en-US" sz="1400" dirty="0" smtClean="0">
                <a:solidFill>
                  <a:srgbClr val="003268"/>
                </a:solidFill>
                <a:latin typeface="Arial" panose="020B0604020202020204" pitchFamily="34" charset="0"/>
                <a:cs typeface="Arial" panose="020B0604020202020204" pitchFamily="34" charset="0"/>
              </a:rPr>
              <a:t>      Reserves </a:t>
            </a:r>
            <a:r>
              <a:rPr lang="en-US" sz="1400" dirty="0">
                <a:solidFill>
                  <a:srgbClr val="003268"/>
                </a:solidFill>
                <a:latin typeface="Arial" panose="020B0604020202020204" pitchFamily="34" charset="0"/>
                <a:cs typeface="Arial" panose="020B0604020202020204" pitchFamily="34" charset="0"/>
              </a:rPr>
              <a:t>of the basin amount to 1.85 billion tons.</a:t>
            </a:r>
          </a:p>
          <a:p>
            <a:pPr marL="274320" indent="-274320" algn="just">
              <a:spcBef>
                <a:spcPts val="600"/>
              </a:spcBef>
              <a:buClr>
                <a:schemeClr val="accent3"/>
              </a:buClr>
              <a:buFont typeface="Wingdings 2"/>
              <a:buNone/>
              <a:defRPr/>
            </a:pPr>
            <a:r>
              <a:rPr lang="ru-RU" sz="1400" dirty="0">
                <a:solidFill>
                  <a:srgbClr val="003268"/>
                </a:solidFill>
                <a:latin typeface="Arial" panose="020B0604020202020204" pitchFamily="34" charset="0"/>
                <a:cs typeface="Arial" panose="020B0604020202020204" pitchFamily="34" charset="0"/>
              </a:rPr>
              <a:t>	</a:t>
            </a:r>
            <a:r>
              <a:rPr lang="en-US" sz="1400" b="1" dirty="0">
                <a:solidFill>
                  <a:srgbClr val="003268"/>
                </a:solidFill>
                <a:latin typeface="Arial" panose="020B0604020202020204" pitchFamily="34" charset="0"/>
                <a:cs typeface="Arial" panose="020B0604020202020204" pitchFamily="34" charset="0"/>
              </a:rPr>
              <a:t>Construction infrastructure</a:t>
            </a:r>
            <a:r>
              <a:rPr lang="en-US" sz="1400" b="1" dirty="0" smtClean="0">
                <a:solidFill>
                  <a:srgbClr val="003268"/>
                </a:solidFill>
                <a:latin typeface="Arial" panose="020B0604020202020204" pitchFamily="34" charset="0"/>
                <a:cs typeface="Arial" panose="020B0604020202020204" pitchFamily="34" charset="0"/>
              </a:rPr>
              <a:t>: </a:t>
            </a:r>
            <a:r>
              <a:rPr lang="ru-RU" sz="1400" b="1" dirty="0" smtClean="0">
                <a:solidFill>
                  <a:srgbClr val="003268"/>
                </a:solidFill>
                <a:latin typeface="Arial" panose="020B0604020202020204" pitchFamily="34" charset="0"/>
                <a:cs typeface="Arial" panose="020B0604020202020204" pitchFamily="34" charset="0"/>
              </a:rPr>
              <a:t>  </a:t>
            </a:r>
            <a:endParaRPr lang="ru-RU" sz="1400" b="1" dirty="0">
              <a:solidFill>
                <a:srgbClr val="003268"/>
              </a:solidFill>
              <a:latin typeface="Arial" panose="020B0604020202020204" pitchFamily="34" charset="0"/>
              <a:cs typeface="Arial" panose="020B0604020202020204" pitchFamily="34" charset="0"/>
            </a:endParaRPr>
          </a:p>
          <a:p>
            <a:pPr marL="274320" indent="-274320" algn="just">
              <a:spcBef>
                <a:spcPts val="600"/>
              </a:spcBef>
              <a:buClr>
                <a:schemeClr val="accent3"/>
              </a:buClr>
              <a:buFont typeface="Wingdings 2"/>
              <a:buNone/>
              <a:defRPr/>
            </a:pPr>
            <a:r>
              <a:rPr lang="ru-RU" sz="1400" dirty="0">
                <a:solidFill>
                  <a:srgbClr val="003268"/>
                </a:solidFill>
                <a:latin typeface="Arial" panose="020B0604020202020204" pitchFamily="34" charset="0"/>
                <a:cs typeface="Arial" panose="020B0604020202020204" pitchFamily="34" charset="0"/>
              </a:rPr>
              <a:t>	</a:t>
            </a:r>
            <a:r>
              <a:rPr lang="en-US" sz="1400" dirty="0">
                <a:solidFill>
                  <a:srgbClr val="003268"/>
                </a:solidFill>
                <a:latin typeface="Arial" panose="020B0604020202020204" pitchFamily="34" charset="0"/>
                <a:cs typeface="Arial" panose="020B0604020202020204" pitchFamily="34" charset="0"/>
              </a:rPr>
              <a:t>The main mode of transport in the construction area is automobile. The distance to the nearest </a:t>
            </a:r>
            <a:r>
              <a:rPr lang="en-US" sz="1400" dirty="0" err="1">
                <a:solidFill>
                  <a:srgbClr val="003268"/>
                </a:solidFill>
                <a:latin typeface="Arial" panose="020B0604020202020204" pitchFamily="34" charset="0"/>
                <a:cs typeface="Arial" panose="020B0604020202020204" pitchFamily="34" charset="0"/>
              </a:rPr>
              <a:t>Balykchy</a:t>
            </a:r>
            <a:r>
              <a:rPr lang="en-US" sz="1400" dirty="0">
                <a:solidFill>
                  <a:srgbClr val="003268"/>
                </a:solidFill>
                <a:latin typeface="Arial" panose="020B0604020202020204" pitchFamily="34" charset="0"/>
                <a:cs typeface="Arial" panose="020B0604020202020204" pitchFamily="34" charset="0"/>
              </a:rPr>
              <a:t> railway station on a gravel-asphalt road is 230 km.</a:t>
            </a:r>
          </a:p>
          <a:p>
            <a:pPr marL="274320" indent="-274320" algn="just">
              <a:spcBef>
                <a:spcPts val="600"/>
              </a:spcBef>
              <a:buClr>
                <a:schemeClr val="accent3"/>
              </a:buClr>
              <a:buFont typeface="Wingdings 2"/>
              <a:buNone/>
              <a:defRPr/>
            </a:pPr>
            <a:r>
              <a:rPr lang="en-US" sz="1400" dirty="0" smtClean="0">
                <a:solidFill>
                  <a:srgbClr val="003268"/>
                </a:solidFill>
                <a:latin typeface="Arial" panose="020B0604020202020204" pitchFamily="34" charset="0"/>
                <a:cs typeface="Arial" panose="020B0604020202020204" pitchFamily="34" charset="0"/>
              </a:rPr>
              <a:t>      Precipitation </a:t>
            </a:r>
            <a:r>
              <a:rPr lang="en-US" sz="1400" dirty="0">
                <a:solidFill>
                  <a:srgbClr val="003268"/>
                </a:solidFill>
                <a:latin typeface="Arial" panose="020B0604020202020204" pitchFamily="34" charset="0"/>
                <a:cs typeface="Arial" panose="020B0604020202020204" pitchFamily="34" charset="0"/>
              </a:rPr>
              <a:t>- 440 mm per year; the relief is mountainous; seismic activity - 9 points.</a:t>
            </a:r>
          </a:p>
        </p:txBody>
      </p:sp>
      <p:sp>
        <p:nvSpPr>
          <p:cNvPr id="7" name="Параллелограмм 6"/>
          <p:cNvSpPr/>
          <p:nvPr/>
        </p:nvSpPr>
        <p:spPr bwMode="auto">
          <a:xfrm>
            <a:off x="7055427" y="107732"/>
            <a:ext cx="5045691" cy="491598"/>
          </a:xfrm>
          <a:prstGeom prst="parallelogram">
            <a:avLst>
              <a:gd name="adj" fmla="val 30797"/>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400" b="1" i="1" dirty="0" smtClean="0">
                <a:latin typeface="Arial" panose="020B0604020202020204" pitchFamily="34" charset="0"/>
                <a:cs typeface="Arial" panose="020B0604020202020204" pitchFamily="34" charset="0"/>
              </a:rPr>
              <a:t>Kara</a:t>
            </a:r>
            <a:r>
              <a:rPr lang="ru-RU" sz="1400" b="1" i="1" dirty="0" smtClean="0">
                <a:latin typeface="Arial" panose="020B0604020202020204" pitchFamily="34" charset="0"/>
                <a:cs typeface="Arial" panose="020B0604020202020204" pitchFamily="34" charset="0"/>
              </a:rPr>
              <a:t>-</a:t>
            </a:r>
            <a:r>
              <a:rPr lang="en-US" sz="1400" b="1" i="1" dirty="0" err="1" smtClean="0">
                <a:latin typeface="Arial" panose="020B0604020202020204" pitchFamily="34" charset="0"/>
                <a:cs typeface="Arial" panose="020B0604020202020204" pitchFamily="34" charset="0"/>
              </a:rPr>
              <a:t>Keche</a:t>
            </a:r>
            <a:r>
              <a:rPr lang="ru-RU" sz="1400" b="1" i="1" dirty="0" smtClean="0">
                <a:latin typeface="Arial" panose="020B0604020202020204" pitchFamily="34" charset="0"/>
                <a:cs typeface="Arial" panose="020B0604020202020204" pitchFamily="34" charset="0"/>
              </a:rPr>
              <a:t> Т</a:t>
            </a:r>
            <a:r>
              <a:rPr lang="en-US" sz="1400" b="1" i="1" dirty="0" smtClean="0">
                <a:latin typeface="Arial" panose="020B0604020202020204" pitchFamily="34" charset="0"/>
                <a:cs typeface="Arial" panose="020B0604020202020204" pitchFamily="34" charset="0"/>
              </a:rPr>
              <a:t>PP</a:t>
            </a:r>
            <a:endParaRPr lang="ru-RU" sz="1400" b="1" i="1" dirty="0">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4" y="3459698"/>
            <a:ext cx="607794" cy="353125"/>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48" y="4714406"/>
            <a:ext cx="430539" cy="250141"/>
          </a:xfrm>
          <a:prstGeom prst="rect">
            <a:avLst/>
          </a:prstGeom>
        </p:spPr>
      </p:pic>
      <p:graphicFrame>
        <p:nvGraphicFramePr>
          <p:cNvPr id="13" name="Таблица 12"/>
          <p:cNvGraphicFramePr>
            <a:graphicFrameLocks noGrp="1"/>
          </p:cNvGraphicFramePr>
          <p:nvPr>
            <p:extLst>
              <p:ext uri="{D42A27DB-BD31-4B8C-83A1-F6EECF244321}">
                <p14:modId xmlns:p14="http://schemas.microsoft.com/office/powerpoint/2010/main" val="3778968349"/>
              </p:ext>
            </p:extLst>
          </p:nvPr>
        </p:nvGraphicFramePr>
        <p:xfrm>
          <a:off x="178948" y="662151"/>
          <a:ext cx="11783355" cy="2314618"/>
        </p:xfrm>
        <a:graphic>
          <a:graphicData uri="http://schemas.openxmlformats.org/drawingml/2006/table">
            <a:tbl>
              <a:tblPr firstRow="1" bandRow="1">
                <a:tableStyleId>{5940675A-B579-460E-94D1-54222C63F5DA}</a:tableStyleId>
              </a:tblPr>
              <a:tblGrid>
                <a:gridCol w="1799624">
                  <a:extLst>
                    <a:ext uri="{9D8B030D-6E8A-4147-A177-3AD203B41FA5}">
                      <a16:colId xmlns="" xmlns:a16="http://schemas.microsoft.com/office/drawing/2014/main" val="20000"/>
                    </a:ext>
                  </a:extLst>
                </a:gridCol>
                <a:gridCol w="1466194">
                  <a:extLst>
                    <a:ext uri="{9D8B030D-6E8A-4147-A177-3AD203B41FA5}">
                      <a16:colId xmlns="" xmlns:a16="http://schemas.microsoft.com/office/drawing/2014/main" val="20002"/>
                    </a:ext>
                  </a:extLst>
                </a:gridCol>
                <a:gridCol w="1864213">
                  <a:extLst>
                    <a:ext uri="{9D8B030D-6E8A-4147-A177-3AD203B41FA5}">
                      <a16:colId xmlns="" xmlns:a16="http://schemas.microsoft.com/office/drawing/2014/main" val="20003"/>
                    </a:ext>
                  </a:extLst>
                </a:gridCol>
                <a:gridCol w="1509607">
                  <a:extLst>
                    <a:ext uri="{9D8B030D-6E8A-4147-A177-3AD203B41FA5}">
                      <a16:colId xmlns="" xmlns:a16="http://schemas.microsoft.com/office/drawing/2014/main" val="20005"/>
                    </a:ext>
                  </a:extLst>
                </a:gridCol>
                <a:gridCol w="1919669"/>
                <a:gridCol w="1521372"/>
                <a:gridCol w="1702676"/>
              </a:tblGrid>
              <a:tr h="1247818">
                <a:tc>
                  <a:txBody>
                    <a:bodyPr/>
                    <a:lstStyle/>
                    <a:p>
                      <a:pPr algn="ctr"/>
                      <a:endParaRPr lang="ru-RU" sz="1600" dirty="0">
                        <a:solidFill>
                          <a:srgbClr val="003268"/>
                        </a:solidFill>
                        <a:latin typeface="Arial" panose="020B0604020202020204" pitchFamily="34" charset="0"/>
                        <a:cs typeface="Arial" panose="020B0604020202020204" pitchFamily="34" charset="0"/>
                      </a:endParaRPr>
                    </a:p>
                  </a:txBody>
                  <a:tcPr/>
                </a:tc>
                <a:tc>
                  <a:txBody>
                    <a:bodyPr/>
                    <a:lstStyle/>
                    <a:p>
                      <a:pPr algn="ctr" fontAlgn="base">
                        <a:lnSpc>
                          <a:spcPct val="100000"/>
                        </a:lnSpc>
                        <a:spcBef>
                          <a:spcPts val="0"/>
                        </a:spcBef>
                        <a:spcAft>
                          <a:spcPts val="0"/>
                        </a:spcAft>
                      </a:pPr>
                      <a:r>
                        <a:rPr lang="en-US" sz="1600" b="1" kern="1200" dirty="0" smtClean="0">
                          <a:solidFill>
                            <a:srgbClr val="003268"/>
                          </a:solidFill>
                          <a:effectLst/>
                          <a:latin typeface="Arial" panose="020B0604020202020204" pitchFamily="34" charset="0"/>
                          <a:cs typeface="Arial" panose="020B0604020202020204" pitchFamily="34" charset="0"/>
                        </a:rPr>
                        <a:t>Installed capacity</a:t>
                      </a:r>
                      <a:r>
                        <a:rPr lang="ru-RU" sz="1600" b="1" kern="1200" dirty="0" smtClean="0">
                          <a:solidFill>
                            <a:srgbClr val="003268"/>
                          </a:solidFill>
                          <a:effectLst/>
                          <a:latin typeface="Arial" panose="020B0604020202020204" pitchFamily="34" charset="0"/>
                          <a:cs typeface="Arial" panose="020B0604020202020204" pitchFamily="34" charset="0"/>
                        </a:rPr>
                        <a:t>, </a:t>
                      </a:r>
                      <a:r>
                        <a:rPr lang="en-GB" sz="1600" b="1" kern="1200" dirty="0" smtClean="0">
                          <a:solidFill>
                            <a:srgbClr val="003268"/>
                          </a:solidFill>
                          <a:effectLst/>
                          <a:latin typeface="Arial" panose="020B0604020202020204" pitchFamily="34" charset="0"/>
                          <a:cs typeface="Arial" panose="020B0604020202020204" pitchFamily="34" charset="0"/>
                        </a:rPr>
                        <a:t>MW</a:t>
                      </a:r>
                      <a:endParaRPr lang="ru-RU" sz="1600" b="1"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Power generation</a:t>
                      </a:r>
                      <a:r>
                        <a:rPr kumimoji="0" lang="ru-RU"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mln</a:t>
                      </a:r>
                      <a:r>
                        <a:rPr kumimoji="0" lang="en-US"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 kW/h </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a:tc>
                <a:tc>
                  <a:txBody>
                    <a:bodyPr/>
                    <a:lstStyle/>
                    <a:p>
                      <a:pPr algn="ctr"/>
                      <a:r>
                        <a:rPr lang="en-US" sz="1600" b="1" dirty="0" smtClean="0">
                          <a:solidFill>
                            <a:srgbClr val="003268"/>
                          </a:solidFill>
                          <a:latin typeface="Arial" panose="020B0604020202020204" pitchFamily="34" charset="0"/>
                          <a:cs typeface="Arial" panose="020B0604020202020204" pitchFamily="34" charset="0"/>
                        </a:rPr>
                        <a:t>Fuel</a:t>
                      </a:r>
                      <a:endParaRPr lang="ru-RU" sz="1600" b="1" dirty="0">
                        <a:solidFill>
                          <a:srgbClr val="003268"/>
                        </a:solidFill>
                        <a:latin typeface="Arial" panose="020B0604020202020204" pitchFamily="34" charset="0"/>
                        <a:cs typeface="Arial" panose="020B0604020202020204" pitchFamily="34" charset="0"/>
                      </a:endParaRPr>
                    </a:p>
                    <a:p>
                      <a:pPr algn="ctr"/>
                      <a:endParaRPr lang="ru-RU" sz="1600" b="1"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US" sz="1600" b="1" dirty="0" smtClean="0">
                          <a:solidFill>
                            <a:srgbClr val="003268"/>
                          </a:solidFill>
                          <a:latin typeface="Arial" panose="020B0604020202020204" pitchFamily="34" charset="0"/>
                          <a:cs typeface="Arial" panose="020B0604020202020204" pitchFamily="34" charset="0"/>
                        </a:rPr>
                        <a:t>Source of technical water supply</a:t>
                      </a:r>
                      <a:endParaRPr lang="ru-RU" sz="1600" b="1"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US" sz="1600" b="1" dirty="0" smtClean="0">
                          <a:solidFill>
                            <a:srgbClr val="003268"/>
                          </a:solidFill>
                          <a:latin typeface="Arial" panose="020B0604020202020204" pitchFamily="34" charset="0"/>
                          <a:cs typeface="Arial" panose="020B0604020202020204" pitchFamily="34" charset="0"/>
                        </a:rPr>
                        <a:t>Water consumption</a:t>
                      </a:r>
                      <a:endParaRPr lang="ru-RU" sz="1600" b="1"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US" sz="1600" b="1" dirty="0" smtClean="0">
                          <a:solidFill>
                            <a:srgbClr val="003268"/>
                          </a:solidFill>
                          <a:latin typeface="Arial" panose="020B0604020202020204" pitchFamily="34" charset="0"/>
                          <a:cs typeface="Arial" panose="020B0604020202020204" pitchFamily="34" charset="0"/>
                        </a:rPr>
                        <a:t>Stack height</a:t>
                      </a:r>
                      <a:endParaRPr lang="ru-RU" sz="1600" b="1" dirty="0">
                        <a:solidFill>
                          <a:srgbClr val="003268"/>
                        </a:solidFill>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0"/>
                  </a:ext>
                </a:extLst>
              </a:tr>
              <a:tr h="70956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Kara-</a:t>
                      </a:r>
                      <a:r>
                        <a:rPr kumimoji="0" lang="en-US" sz="1600" b="1"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Keche</a:t>
                      </a:r>
                      <a:r>
                        <a:rPr kumimoji="0" lang="ru-RU" sz="1600" b="1"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Т</a:t>
                      </a:r>
                      <a:r>
                        <a:rPr kumimoji="0" lang="en-US" sz="1600" b="1"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PP</a:t>
                      </a:r>
                      <a:endParaRPr kumimoji="0" lang="ru-RU" sz="1600" b="1" i="0" u="none" strike="noStrike" cap="none" normalizeH="0" baseline="0" dirty="0">
                        <a:ln>
                          <a:noFill/>
                        </a:ln>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a:tc>
                <a:tc>
                  <a:txBody>
                    <a:bodyPr/>
                    <a:lstStyle/>
                    <a:p>
                      <a:pPr algn="ctr"/>
                      <a:r>
                        <a:rPr lang="ru-RU" sz="1600" dirty="0" smtClean="0">
                          <a:solidFill>
                            <a:srgbClr val="003268"/>
                          </a:solidFill>
                          <a:latin typeface="Arial" panose="020B0604020202020204" pitchFamily="34" charset="0"/>
                          <a:cs typeface="Arial" panose="020B0604020202020204" pitchFamily="34" charset="0"/>
                        </a:rPr>
                        <a:t>600 </a:t>
                      </a:r>
                      <a:r>
                        <a:rPr lang="en-US" sz="1600" dirty="0" smtClean="0">
                          <a:solidFill>
                            <a:srgbClr val="003268"/>
                          </a:solidFill>
                          <a:latin typeface="Arial" panose="020B0604020202020204" pitchFamily="34" charset="0"/>
                          <a:cs typeface="Arial" panose="020B0604020202020204" pitchFamily="34" charset="0"/>
                        </a:rPr>
                        <a:t>MW</a:t>
                      </a:r>
                      <a:r>
                        <a:rPr lang="ru-RU" sz="1600" dirty="0" smtClean="0">
                          <a:solidFill>
                            <a:srgbClr val="003268"/>
                          </a:solidFill>
                          <a:latin typeface="Arial" panose="020B0604020202020204" pitchFamily="34" charset="0"/>
                          <a:cs typeface="Arial" panose="020B0604020202020204" pitchFamily="34" charset="0"/>
                        </a:rPr>
                        <a:t> (2х300</a:t>
                      </a:r>
                      <a:r>
                        <a:rPr lang="ru-RU" sz="1600" baseline="0" dirty="0" smtClean="0">
                          <a:solidFill>
                            <a:srgbClr val="003268"/>
                          </a:solidFill>
                          <a:latin typeface="Arial" panose="020B0604020202020204" pitchFamily="34" charset="0"/>
                          <a:cs typeface="Arial" panose="020B0604020202020204" pitchFamily="34" charset="0"/>
                        </a:rPr>
                        <a:t> М</a:t>
                      </a:r>
                      <a:r>
                        <a:rPr lang="en-US" sz="1600" baseline="0" dirty="0" smtClean="0">
                          <a:solidFill>
                            <a:srgbClr val="003268"/>
                          </a:solidFill>
                          <a:latin typeface="Arial" panose="020B0604020202020204" pitchFamily="34" charset="0"/>
                          <a:cs typeface="Arial" panose="020B0604020202020204" pitchFamily="34" charset="0"/>
                        </a:rPr>
                        <a:t>W</a:t>
                      </a:r>
                      <a:r>
                        <a:rPr lang="ru-RU" sz="1600" baseline="0" dirty="0" smtClean="0">
                          <a:solidFill>
                            <a:srgbClr val="003268"/>
                          </a:solidFill>
                          <a:latin typeface="Arial" panose="020B0604020202020204" pitchFamily="34" charset="0"/>
                          <a:cs typeface="Arial" panose="020B0604020202020204" pitchFamily="34" charset="0"/>
                        </a:rPr>
                        <a:t>)</a:t>
                      </a:r>
                      <a:endParaRPr lang="ru-RU" sz="1600" dirty="0">
                        <a:solidFill>
                          <a:srgbClr val="003268"/>
                        </a:solidFill>
                        <a:latin typeface="Arial" panose="020B0604020202020204" pitchFamily="34" charset="0"/>
                        <a:cs typeface="Arial" panose="020B0604020202020204" pitchFamily="34" charset="0"/>
                      </a:endParaRPr>
                    </a:p>
                  </a:txBody>
                  <a:tcPr/>
                </a:tc>
                <a:tc>
                  <a:txBody>
                    <a:bodyPr/>
                    <a:lstStyle/>
                    <a:p>
                      <a:pPr algn="ctr"/>
                      <a:r>
                        <a:rPr lang="ru-RU" sz="1600" dirty="0" smtClean="0">
                          <a:solidFill>
                            <a:srgbClr val="003268"/>
                          </a:solidFill>
                          <a:latin typeface="Arial" panose="020B0604020202020204" pitchFamily="34" charset="0"/>
                          <a:cs typeface="Arial" panose="020B0604020202020204" pitchFamily="34" charset="0"/>
                        </a:rPr>
                        <a:t>3 900</a:t>
                      </a:r>
                      <a:endParaRPr lang="ru-RU" sz="1600"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rgbClr val="003268"/>
                          </a:solidFill>
                          <a:latin typeface="Arial" panose="020B0604020202020204" pitchFamily="34" charset="0"/>
                          <a:cs typeface="Arial" panose="020B0604020202020204" pitchFamily="34" charset="0"/>
                        </a:rPr>
                        <a:t>Brown coal (consumption 397.4 tons/h)</a:t>
                      </a:r>
                      <a:endParaRPr lang="ru-RU" sz="1600"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US" sz="1600" dirty="0" err="1" smtClean="0">
                          <a:solidFill>
                            <a:srgbClr val="003268"/>
                          </a:solidFill>
                          <a:latin typeface="Arial" panose="020B0604020202020204" pitchFamily="34" charset="0"/>
                          <a:cs typeface="Arial" panose="020B0604020202020204" pitchFamily="34" charset="0"/>
                        </a:rPr>
                        <a:t>Dzhumgal</a:t>
                      </a:r>
                      <a:r>
                        <a:rPr lang="en-US" sz="1600" dirty="0" smtClean="0">
                          <a:solidFill>
                            <a:srgbClr val="003268"/>
                          </a:solidFill>
                          <a:latin typeface="Arial" panose="020B0604020202020204" pitchFamily="34" charset="0"/>
                          <a:cs typeface="Arial" panose="020B0604020202020204" pitchFamily="34" charset="0"/>
                        </a:rPr>
                        <a:t> river</a:t>
                      </a:r>
                      <a:r>
                        <a:rPr lang="ru-RU" sz="1600" baseline="0" dirty="0" smtClean="0">
                          <a:solidFill>
                            <a:srgbClr val="003268"/>
                          </a:solidFill>
                          <a:latin typeface="Arial" panose="020B0604020202020204" pitchFamily="34" charset="0"/>
                          <a:cs typeface="Arial" panose="020B0604020202020204" pitchFamily="34" charset="0"/>
                        </a:rPr>
                        <a:t> / </a:t>
                      </a:r>
                    </a:p>
                    <a:p>
                      <a:pPr algn="ctr"/>
                      <a:r>
                        <a:rPr lang="en-US" sz="1600" baseline="0" dirty="0" err="1" smtClean="0">
                          <a:solidFill>
                            <a:srgbClr val="003268"/>
                          </a:solidFill>
                          <a:latin typeface="Arial" panose="020B0604020202020204" pitchFamily="34" charset="0"/>
                          <a:cs typeface="Arial" panose="020B0604020202020204" pitchFamily="34" charset="0"/>
                        </a:rPr>
                        <a:t>Kokomeren</a:t>
                      </a:r>
                      <a:r>
                        <a:rPr lang="en-US" sz="1600" baseline="0" dirty="0" smtClean="0">
                          <a:solidFill>
                            <a:srgbClr val="003268"/>
                          </a:solidFill>
                          <a:latin typeface="Arial" panose="020B0604020202020204" pitchFamily="34" charset="0"/>
                          <a:cs typeface="Arial" panose="020B0604020202020204" pitchFamily="34" charset="0"/>
                        </a:rPr>
                        <a:t> river</a:t>
                      </a:r>
                      <a:endParaRPr lang="ru-RU" sz="1600"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rgbClr val="003268"/>
                          </a:solidFill>
                          <a:latin typeface="Arial" panose="020B0604020202020204" pitchFamily="34" charset="0"/>
                          <a:cs typeface="Arial" panose="020B0604020202020204" pitchFamily="34" charset="0"/>
                        </a:rPr>
                        <a:t>Summer time</a:t>
                      </a:r>
                      <a:r>
                        <a:rPr lang="ru-RU" sz="1600" dirty="0" smtClean="0">
                          <a:solidFill>
                            <a:srgbClr val="003268"/>
                          </a:solidFill>
                          <a:latin typeface="Arial" panose="020B0604020202020204" pitchFamily="34" charset="0"/>
                          <a:cs typeface="Arial" panose="020B0604020202020204" pitchFamily="34" charset="0"/>
                        </a:rPr>
                        <a:t> 45 </a:t>
                      </a:r>
                      <a:r>
                        <a:rPr lang="en-US" sz="1600" dirty="0" smtClean="0">
                          <a:solidFill>
                            <a:srgbClr val="003268"/>
                          </a:solidFill>
                          <a:latin typeface="Arial" panose="020B0604020202020204" pitchFamily="34" charset="0"/>
                          <a:cs typeface="Arial" panose="020B0604020202020204" pitchFamily="34" charset="0"/>
                        </a:rPr>
                        <a:t>m</a:t>
                      </a:r>
                      <a:r>
                        <a:rPr lang="ru-RU" sz="1600" dirty="0" smtClean="0">
                          <a:solidFill>
                            <a:srgbClr val="003268"/>
                          </a:solidFill>
                          <a:latin typeface="Arial" panose="020B0604020202020204" pitchFamily="34" charset="0"/>
                          <a:cs typeface="Arial" panose="020B0604020202020204" pitchFamily="34" charset="0"/>
                        </a:rPr>
                        <a:t>3/</a:t>
                      </a:r>
                      <a:r>
                        <a:rPr lang="en-US" sz="1600" dirty="0" smtClean="0">
                          <a:solidFill>
                            <a:srgbClr val="003268"/>
                          </a:solidFill>
                          <a:latin typeface="Arial" panose="020B0604020202020204" pitchFamily="34" charset="0"/>
                          <a:cs typeface="Arial" panose="020B0604020202020204" pitchFamily="34" charset="0"/>
                        </a:rPr>
                        <a:t>s</a:t>
                      </a:r>
                      <a:endParaRPr lang="ru-RU" sz="1600" dirty="0" smtClean="0">
                        <a:solidFill>
                          <a:srgbClr val="003268"/>
                        </a:solidFill>
                        <a:latin typeface="Arial" panose="020B0604020202020204" pitchFamily="34" charset="0"/>
                        <a:cs typeface="Arial" panose="020B0604020202020204" pitchFamily="34" charset="0"/>
                      </a:endParaRPr>
                    </a:p>
                    <a:p>
                      <a:pPr algn="ctr"/>
                      <a:r>
                        <a:rPr lang="en-US" sz="1600" dirty="0" smtClean="0">
                          <a:solidFill>
                            <a:srgbClr val="003268"/>
                          </a:solidFill>
                          <a:latin typeface="Arial" panose="020B0604020202020204" pitchFamily="34" charset="0"/>
                          <a:cs typeface="Arial" panose="020B0604020202020204" pitchFamily="34" charset="0"/>
                        </a:rPr>
                        <a:t>Winter time</a:t>
                      </a:r>
                      <a:r>
                        <a:rPr lang="ru-RU" sz="1600" dirty="0" smtClean="0">
                          <a:solidFill>
                            <a:srgbClr val="003268"/>
                          </a:solidFill>
                          <a:latin typeface="Arial" panose="020B0604020202020204" pitchFamily="34" charset="0"/>
                          <a:cs typeface="Arial" panose="020B0604020202020204" pitchFamily="34" charset="0"/>
                        </a:rPr>
                        <a:t> 42 </a:t>
                      </a:r>
                      <a:r>
                        <a:rPr lang="en-US" sz="1600" dirty="0" smtClean="0">
                          <a:solidFill>
                            <a:srgbClr val="003268"/>
                          </a:solidFill>
                          <a:latin typeface="Arial" panose="020B0604020202020204" pitchFamily="34" charset="0"/>
                          <a:cs typeface="Arial" panose="020B0604020202020204" pitchFamily="34" charset="0"/>
                        </a:rPr>
                        <a:t>m</a:t>
                      </a:r>
                      <a:r>
                        <a:rPr lang="ru-RU" sz="1600" dirty="0" smtClean="0">
                          <a:solidFill>
                            <a:srgbClr val="003268"/>
                          </a:solidFill>
                          <a:latin typeface="Arial" panose="020B0604020202020204" pitchFamily="34" charset="0"/>
                          <a:cs typeface="Arial" panose="020B0604020202020204" pitchFamily="34" charset="0"/>
                        </a:rPr>
                        <a:t>3/</a:t>
                      </a:r>
                      <a:r>
                        <a:rPr lang="en-US" sz="1600" dirty="0" smtClean="0">
                          <a:solidFill>
                            <a:srgbClr val="003268"/>
                          </a:solidFill>
                          <a:latin typeface="Arial" panose="020B0604020202020204" pitchFamily="34" charset="0"/>
                          <a:cs typeface="Arial" panose="020B0604020202020204" pitchFamily="34" charset="0"/>
                        </a:rPr>
                        <a:t>s</a:t>
                      </a:r>
                      <a:endParaRPr lang="ru-RU" sz="1600" dirty="0">
                        <a:solidFill>
                          <a:srgbClr val="003268"/>
                        </a:solidFill>
                        <a:latin typeface="Arial" panose="020B0604020202020204" pitchFamily="34" charset="0"/>
                        <a:cs typeface="Arial" panose="020B0604020202020204" pitchFamily="34" charset="0"/>
                      </a:endParaRPr>
                    </a:p>
                  </a:txBody>
                  <a:tcPr/>
                </a:tc>
                <a:tc>
                  <a:txBody>
                    <a:bodyPr/>
                    <a:lstStyle/>
                    <a:p>
                      <a:pPr algn="ctr"/>
                      <a:r>
                        <a:rPr lang="ru-RU" sz="1600" dirty="0" smtClean="0">
                          <a:solidFill>
                            <a:srgbClr val="003268"/>
                          </a:solidFill>
                          <a:latin typeface="Arial" panose="020B0604020202020204" pitchFamily="34" charset="0"/>
                          <a:cs typeface="Arial" panose="020B0604020202020204" pitchFamily="34" charset="0"/>
                        </a:rPr>
                        <a:t>330 </a:t>
                      </a:r>
                      <a:r>
                        <a:rPr lang="en-US" sz="1600" dirty="0" smtClean="0">
                          <a:solidFill>
                            <a:srgbClr val="003268"/>
                          </a:solidFill>
                          <a:latin typeface="Arial" panose="020B0604020202020204" pitchFamily="34" charset="0"/>
                          <a:cs typeface="Arial" panose="020B0604020202020204" pitchFamily="34" charset="0"/>
                        </a:rPr>
                        <a:t>m</a:t>
                      </a:r>
                      <a:endParaRPr lang="ru-RU" sz="1600" dirty="0">
                        <a:solidFill>
                          <a:srgbClr val="003268"/>
                        </a:solidFill>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1"/>
                  </a:ext>
                </a:extLst>
              </a:tr>
            </a:tbl>
          </a:graphicData>
        </a:graphic>
      </p:graphicFrame>
      <p:grpSp>
        <p:nvGrpSpPr>
          <p:cNvPr id="10" name="Группа 9"/>
          <p:cNvGrpSpPr/>
          <p:nvPr/>
        </p:nvGrpSpPr>
        <p:grpSpPr>
          <a:xfrm>
            <a:off x="0" y="6812279"/>
            <a:ext cx="12184798" cy="45721"/>
            <a:chOff x="0" y="6812279"/>
            <a:chExt cx="12184798" cy="45721"/>
          </a:xfrm>
        </p:grpSpPr>
        <p:sp>
          <p:nvSpPr>
            <p:cNvPr id="12" name="Прямоугольник 11"/>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5" name="Прямоугольник 14"/>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6" name="Прямоугольник 15"/>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pic>
        <p:nvPicPr>
          <p:cNvPr id="17" name="Picture 8" descr="Карта КР">
            <a:extLst>
              <a:ext uri="{FF2B5EF4-FFF2-40B4-BE49-F238E27FC236}">
                <a16:creationId xmlns:a16="http://schemas.microsoft.com/office/drawing/2014/main" xmlns="" id="{77F9D5A9-ECBC-41AA-8EE4-DBF7895E2B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214" t="31204" r="38691" b="40505"/>
          <a:stretch/>
        </p:blipFill>
        <p:spPr bwMode="auto">
          <a:xfrm>
            <a:off x="8545993" y="3636261"/>
            <a:ext cx="3436883" cy="2291253"/>
          </a:xfrm>
          <a:prstGeom prst="rect">
            <a:avLst/>
          </a:prstGeom>
          <a:noFill/>
          <a:ln w="12700">
            <a:solidFill>
              <a:srgbClr val="FF3701"/>
            </a:solidFill>
          </a:ln>
          <a:extLst>
            <a:ext uri="{909E8E84-426E-40DD-AFC4-6F175D3DCCD1}">
              <a14:hiddenFill xmlns:a14="http://schemas.microsoft.com/office/drawing/2010/main">
                <a:solidFill>
                  <a:srgbClr val="FFFFFF"/>
                </a:solidFill>
              </a14:hiddenFill>
            </a:ext>
          </a:extLst>
        </p:spPr>
      </p:pic>
      <p:sp>
        <p:nvSpPr>
          <p:cNvPr id="18" name="Выноска 1 28">
            <a:extLst>
              <a:ext uri="{FF2B5EF4-FFF2-40B4-BE49-F238E27FC236}">
                <a16:creationId xmlns:a16="http://schemas.microsoft.com/office/drawing/2014/main" xmlns="" id="{68020009-CA90-4C20-8036-64820FEC82EE}"/>
              </a:ext>
            </a:extLst>
          </p:cNvPr>
          <p:cNvSpPr/>
          <p:nvPr/>
        </p:nvSpPr>
        <p:spPr>
          <a:xfrm>
            <a:off x="9598595" y="4441227"/>
            <a:ext cx="167426" cy="98704"/>
          </a:xfrm>
          <a:prstGeom prst="borderCallout1">
            <a:avLst>
              <a:gd name="adj1" fmla="val 18750"/>
              <a:gd name="adj2" fmla="val -8333"/>
              <a:gd name="adj3" fmla="val -264988"/>
              <a:gd name="adj4" fmla="val -38063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xmlns="" id="{0B727AD9-E26C-41FB-825B-93C2C678C45C}"/>
              </a:ext>
            </a:extLst>
          </p:cNvPr>
          <p:cNvSpPr txBox="1"/>
          <p:nvPr/>
        </p:nvSpPr>
        <p:spPr>
          <a:xfrm>
            <a:off x="7713683" y="3888336"/>
            <a:ext cx="1664620" cy="369332"/>
          </a:xfrm>
          <a:prstGeom prst="rect">
            <a:avLst/>
          </a:prstGeom>
          <a:noFill/>
        </p:spPr>
        <p:txBody>
          <a:bodyPr wrap="square">
            <a:spAutoFit/>
          </a:bodyPr>
          <a:lstStyle/>
          <a:p>
            <a:pPr>
              <a:defRPr/>
            </a:pPr>
            <a:r>
              <a:rPr lang="en-US" b="1" dirty="0" smtClean="0">
                <a:solidFill>
                  <a:srgbClr val="003268"/>
                </a:solidFill>
              </a:rPr>
              <a:t>Kara-</a:t>
            </a:r>
            <a:r>
              <a:rPr lang="en-US" b="1" dirty="0" err="1" smtClean="0">
                <a:solidFill>
                  <a:srgbClr val="003268"/>
                </a:solidFill>
              </a:rPr>
              <a:t>Keche</a:t>
            </a:r>
            <a:r>
              <a:rPr lang="en-US" b="1" dirty="0" smtClean="0">
                <a:solidFill>
                  <a:srgbClr val="003268"/>
                </a:solidFill>
              </a:rPr>
              <a:t> TPP</a:t>
            </a:r>
            <a:endParaRPr lang="ru-RU" b="1" dirty="0">
              <a:solidFill>
                <a:srgbClr val="003268"/>
              </a:solidFill>
            </a:endParaRPr>
          </a:p>
        </p:txBody>
      </p:sp>
    </p:spTree>
    <p:extLst>
      <p:ext uri="{BB962C8B-B14F-4D97-AF65-F5344CB8AC3E}">
        <p14:creationId xmlns:p14="http://schemas.microsoft.com/office/powerpoint/2010/main" val="1752043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8"/>
          <p:cNvSpPr>
            <a:spLocks noChangeArrowheads="1"/>
          </p:cNvSpPr>
          <p:nvPr/>
        </p:nvSpPr>
        <p:spPr bwMode="auto">
          <a:xfrm>
            <a:off x="1778000" y="1144059"/>
            <a:ext cx="8890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pPr>
            <a:r>
              <a:rPr lang="en-US" altLang="ru-RU" sz="1600" b="1" dirty="0">
                <a:solidFill>
                  <a:srgbClr val="293B25"/>
                </a:solidFill>
                <a:cs typeface="Arial" panose="020B0604020202020204" pitchFamily="34" charset="0"/>
              </a:rPr>
              <a:t>The issue of energy resources conservation is the most important priority for the Kyrgyz Republic. Also, we need to actively develop hydropower and other types of non-fuel energy as the most economical and environmentally friendly, and to expand the construction of energy facilities in the regions using the local resources, including, of course, the renewable and alternative energy sources</a:t>
            </a:r>
            <a:endParaRPr lang="ru-RU" altLang="ru-RU" sz="1600" dirty="0">
              <a:solidFill>
                <a:srgbClr val="293B25"/>
              </a:solidFill>
              <a:latin typeface="Tahoma" panose="020B0604030504040204" pitchFamily="34" charset="0"/>
            </a:endParaRPr>
          </a:p>
        </p:txBody>
      </p:sp>
      <p:pic>
        <p:nvPicPr>
          <p:cNvPr id="3" name="Picture 44" descr="Картинки по запросу green ener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9017"/>
            <a:ext cx="12192000" cy="371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2849298"/>
            <a:ext cx="91440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84213"/>
            <a:ext cx="9144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516313" y="127000"/>
            <a:ext cx="6769100" cy="495108"/>
          </a:xfrm>
          <a:prstGeom prst="rect">
            <a:avLst/>
          </a:prstGeom>
          <a:noFill/>
        </p:spPr>
        <p:txBody>
          <a:bodyPr lIns="108000" tIns="108000" rIns="108000" bIns="108000">
            <a:spAutoFit/>
          </a:bodyPr>
          <a:lstStyle/>
          <a:p>
            <a:pPr>
              <a:spcBef>
                <a:spcPts val="0"/>
              </a:spcBef>
              <a:spcAft>
                <a:spcPts val="0"/>
              </a:spcAft>
              <a:tabLst>
                <a:tab pos="274320" algn="l"/>
                <a:tab pos="457200" algn="l"/>
              </a:tabLst>
              <a:defRPr/>
            </a:pPr>
            <a:r>
              <a:rPr lang="en-US" b="1" dirty="0">
                <a:solidFill>
                  <a:schemeClr val="tx2">
                    <a:lumMod val="75000"/>
                  </a:schemeClr>
                </a:solidFill>
                <a:latin typeface="Arial (Основной текст)"/>
              </a:rPr>
              <a:t>THE ROLE OF RES IN THE COUNTRY’S POWER SECTOR </a:t>
            </a:r>
            <a:endParaRPr lang="ru-RU" b="1" dirty="0">
              <a:solidFill>
                <a:schemeClr val="tx2">
                  <a:lumMod val="75000"/>
                </a:schemeClr>
              </a:solidFill>
              <a:latin typeface="Arial (Основной текст)"/>
            </a:endParaRPr>
          </a:p>
        </p:txBody>
      </p:sp>
      <p:sp>
        <p:nvSpPr>
          <p:cNvPr id="7" name="Параллелограмм 6"/>
          <p:cNvSpPr/>
          <p:nvPr/>
        </p:nvSpPr>
        <p:spPr>
          <a:xfrm>
            <a:off x="2868613" y="355600"/>
            <a:ext cx="312737" cy="361950"/>
          </a:xfrm>
          <a:prstGeom prst="parallelogram">
            <a:avLst>
              <a:gd name="adj" fmla="val 39981"/>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dirty="0"/>
          </a:p>
        </p:txBody>
      </p:sp>
      <p:sp>
        <p:nvSpPr>
          <p:cNvPr id="8" name="Параллелограмм 7"/>
          <p:cNvSpPr/>
          <p:nvPr/>
        </p:nvSpPr>
        <p:spPr>
          <a:xfrm>
            <a:off x="3125788" y="138112"/>
            <a:ext cx="431800" cy="525463"/>
          </a:xfrm>
          <a:prstGeom prst="parallelogram">
            <a:avLst>
              <a:gd name="adj" fmla="val 3998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dirty="0"/>
          </a:p>
        </p:txBody>
      </p:sp>
      <p:grpSp>
        <p:nvGrpSpPr>
          <p:cNvPr id="9" name="Группа 8"/>
          <p:cNvGrpSpPr/>
          <p:nvPr/>
        </p:nvGrpSpPr>
        <p:grpSpPr>
          <a:xfrm>
            <a:off x="0" y="6812279"/>
            <a:ext cx="12184798" cy="45721"/>
            <a:chOff x="0" y="6812279"/>
            <a:chExt cx="12184798" cy="45721"/>
          </a:xfrm>
        </p:grpSpPr>
        <p:sp>
          <p:nvSpPr>
            <p:cNvPr id="10" name="Прямоугольник 9"/>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1" name="Прямоугольник 10"/>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2" name="Прямоугольник 11"/>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248951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0000"/>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2416" y="1614488"/>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араллелограмм 2"/>
          <p:cNvSpPr/>
          <p:nvPr/>
        </p:nvSpPr>
        <p:spPr>
          <a:xfrm>
            <a:off x="199016" y="4364038"/>
            <a:ext cx="360362" cy="379412"/>
          </a:xfrm>
          <a:prstGeom prst="parallelogram">
            <a:avLst>
              <a:gd name="adj" fmla="val 39981"/>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dirty="0"/>
          </a:p>
        </p:txBody>
      </p:sp>
      <p:sp>
        <p:nvSpPr>
          <p:cNvPr id="9" name="Параллелограмм 8"/>
          <p:cNvSpPr/>
          <p:nvPr/>
        </p:nvSpPr>
        <p:spPr>
          <a:xfrm>
            <a:off x="4750085" y="4364038"/>
            <a:ext cx="360363" cy="379412"/>
          </a:xfrm>
          <a:prstGeom prst="parallelogram">
            <a:avLst>
              <a:gd name="adj" fmla="val 39981"/>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dirty="0"/>
          </a:p>
        </p:txBody>
      </p:sp>
      <p:pic>
        <p:nvPicPr>
          <p:cNvPr id="10" name="Рисунок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361" y="1703388"/>
            <a:ext cx="24860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Группа 10"/>
          <p:cNvGrpSpPr/>
          <p:nvPr/>
        </p:nvGrpSpPr>
        <p:grpSpPr>
          <a:xfrm>
            <a:off x="0" y="6812279"/>
            <a:ext cx="12184798" cy="45721"/>
            <a:chOff x="0" y="6812279"/>
            <a:chExt cx="12184798" cy="45721"/>
          </a:xfrm>
        </p:grpSpPr>
        <p:sp>
          <p:nvSpPr>
            <p:cNvPr id="12" name="Прямоугольник 11"/>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3" name="Прямоугольник 12"/>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4" name="Прямоугольник 13"/>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
        <p:nvSpPr>
          <p:cNvPr id="16" name="Параллелограмм 15"/>
          <p:cNvSpPr/>
          <p:nvPr/>
        </p:nvSpPr>
        <p:spPr>
          <a:xfrm>
            <a:off x="8135634" y="4378830"/>
            <a:ext cx="360363" cy="379412"/>
          </a:xfrm>
          <a:prstGeom prst="parallelogram">
            <a:avLst>
              <a:gd name="adj" fmla="val 39981"/>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dirty="0"/>
          </a:p>
        </p:txBody>
      </p:sp>
      <p:pic>
        <p:nvPicPr>
          <p:cNvPr id="18"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9638" y="2177474"/>
            <a:ext cx="3696148" cy="1768186"/>
          </a:xfrm>
          <a:prstGeom prst="rect">
            <a:avLst/>
          </a:prstGeom>
        </p:spPr>
      </p:pic>
      <p:grpSp>
        <p:nvGrpSpPr>
          <p:cNvPr id="21" name="Группа 20"/>
          <p:cNvGrpSpPr/>
          <p:nvPr/>
        </p:nvGrpSpPr>
        <p:grpSpPr>
          <a:xfrm>
            <a:off x="-114306" y="4211638"/>
            <a:ext cx="12069702" cy="2206288"/>
            <a:chOff x="-103915" y="4211638"/>
            <a:chExt cx="12069702" cy="2206288"/>
          </a:xfrm>
        </p:grpSpPr>
        <p:grpSp>
          <p:nvGrpSpPr>
            <p:cNvPr id="4" name="Группа 16"/>
            <p:cNvGrpSpPr>
              <a:grpSpLocks/>
            </p:cNvGrpSpPr>
            <p:nvPr/>
          </p:nvGrpSpPr>
          <p:grpSpPr bwMode="auto">
            <a:xfrm>
              <a:off x="-103915" y="4211638"/>
              <a:ext cx="8495218" cy="2206288"/>
              <a:chOff x="306182" y="3495570"/>
              <a:chExt cx="5512034" cy="2445772"/>
            </a:xfrm>
          </p:grpSpPr>
          <p:sp>
            <p:nvSpPr>
              <p:cNvPr id="5" name="Прямоугольник 7"/>
              <p:cNvSpPr>
                <a:spLocks noChangeArrowheads="1"/>
              </p:cNvSpPr>
              <p:nvPr/>
            </p:nvSpPr>
            <p:spPr bwMode="auto">
              <a:xfrm>
                <a:off x="306182" y="3495570"/>
                <a:ext cx="2950860" cy="104914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ru-RU" altLang="ru-RU" sz="4050" b="1" dirty="0">
                    <a:solidFill>
                      <a:srgbClr val="FE6D00"/>
                    </a:solidFill>
                    <a:latin typeface="Arial" panose="020B0604020202020204" pitchFamily="34" charset="0"/>
                    <a:cs typeface="Arial" panose="020B0604020202020204" pitchFamily="34" charset="0"/>
                  </a:rPr>
                  <a:t>2100-2900</a:t>
                </a:r>
                <a:r>
                  <a:rPr lang="ru-RU" altLang="ru-RU" sz="4050" b="1" dirty="0">
                    <a:solidFill>
                      <a:srgbClr val="0070C0"/>
                    </a:solidFill>
                    <a:latin typeface="Arial" panose="020B0604020202020204" pitchFamily="34" charset="0"/>
                    <a:cs typeface="Arial" panose="020B0604020202020204" pitchFamily="34" charset="0"/>
                  </a:rPr>
                  <a:t> </a:t>
                </a:r>
                <a:r>
                  <a:rPr lang="en-US" altLang="ru-RU" sz="4050" b="1" dirty="0">
                    <a:solidFill>
                      <a:srgbClr val="0070C0"/>
                    </a:solidFill>
                    <a:latin typeface="Arial" panose="020B0604020202020204" pitchFamily="34" charset="0"/>
                    <a:cs typeface="Arial" panose="020B0604020202020204" pitchFamily="34" charset="0"/>
                  </a:rPr>
                  <a:t>h.</a:t>
                </a:r>
                <a:endParaRPr lang="ru-RU" altLang="ru-RU" sz="4050" b="1" dirty="0">
                  <a:solidFill>
                    <a:srgbClr val="0070C0"/>
                  </a:solidFill>
                  <a:latin typeface="Arial" panose="020B0604020202020204" pitchFamily="34" charset="0"/>
                  <a:cs typeface="Arial" panose="020B0604020202020204" pitchFamily="34" charset="0"/>
                </a:endParaRPr>
              </a:p>
              <a:p>
                <a:pPr algn="ctr">
                  <a:lnSpc>
                    <a:spcPct val="100000"/>
                  </a:lnSpc>
                  <a:spcBef>
                    <a:spcPct val="0"/>
                  </a:spcBef>
                  <a:buFontTx/>
                  <a:buNone/>
                  <a:defRPr/>
                </a:pPr>
                <a:r>
                  <a:rPr lang="en-US" altLang="ru-RU" sz="1500" b="1" dirty="0">
                    <a:solidFill>
                      <a:srgbClr val="0070C0"/>
                    </a:solidFill>
                    <a:latin typeface="Arial" panose="020B0604020202020204" pitchFamily="34" charset="0"/>
                    <a:cs typeface="Arial" panose="020B0604020202020204" pitchFamily="34" charset="0"/>
                  </a:rPr>
                  <a:t>Average annual duration of sun shining </a:t>
                </a:r>
                <a:endParaRPr lang="ru-RU" altLang="ru-RU" sz="1500" dirty="0">
                  <a:solidFill>
                    <a:srgbClr val="0070C0"/>
                  </a:solidFill>
                  <a:latin typeface="Tahoma" panose="020B0604030504040204" pitchFamily="34" charset="0"/>
                </a:endParaRPr>
              </a:p>
            </p:txBody>
          </p:sp>
          <p:sp>
            <p:nvSpPr>
              <p:cNvPr id="6" name="Прямоугольник 8"/>
              <p:cNvSpPr>
                <a:spLocks noChangeArrowheads="1"/>
              </p:cNvSpPr>
              <p:nvPr/>
            </p:nvSpPr>
            <p:spPr bwMode="auto">
              <a:xfrm>
                <a:off x="447768" y="4815433"/>
                <a:ext cx="2335740" cy="112590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n-US" altLang="ru-RU" sz="1500" b="1" dirty="0">
                    <a:solidFill>
                      <a:srgbClr val="0070C0"/>
                    </a:solidFill>
                    <a:latin typeface="Arial" panose="020B0604020202020204" pitchFamily="34" charset="0"/>
                    <a:cs typeface="Arial" panose="020B0604020202020204" pitchFamily="34" charset="0"/>
                  </a:rPr>
                  <a:t>Annual emission on the surface </a:t>
                </a:r>
                <a:endParaRPr lang="ru-RU" altLang="ru-RU" sz="1500" b="1" dirty="0">
                  <a:solidFill>
                    <a:srgbClr val="0070C0"/>
                  </a:solidFill>
                  <a:latin typeface="Arial" panose="020B0604020202020204" pitchFamily="34" charset="0"/>
                  <a:cs typeface="Arial" panose="020B0604020202020204" pitchFamily="34" charset="0"/>
                </a:endParaRPr>
              </a:p>
              <a:p>
                <a:pPr algn="ctr">
                  <a:lnSpc>
                    <a:spcPct val="100000"/>
                  </a:lnSpc>
                  <a:spcBef>
                    <a:spcPct val="0"/>
                  </a:spcBef>
                  <a:buFontTx/>
                  <a:buNone/>
                  <a:defRPr/>
                </a:pPr>
                <a:r>
                  <a:rPr lang="ru-RU" altLang="ru-RU" sz="3000" b="1" dirty="0">
                    <a:solidFill>
                      <a:srgbClr val="0070C0"/>
                    </a:solidFill>
                    <a:latin typeface="Arial" panose="020B0604020202020204" pitchFamily="34" charset="0"/>
                    <a:cs typeface="Arial" panose="020B0604020202020204" pitchFamily="34" charset="0"/>
                  </a:rPr>
                  <a:t>1700 </a:t>
                </a:r>
                <a:r>
                  <a:rPr lang="en-US" altLang="ru-RU" sz="1350" b="1" dirty="0">
                    <a:solidFill>
                      <a:srgbClr val="0070C0"/>
                    </a:solidFill>
                    <a:latin typeface="Arial" panose="020B0604020202020204" pitchFamily="34" charset="0"/>
                    <a:cs typeface="Arial" panose="020B0604020202020204" pitchFamily="34" charset="0"/>
                  </a:rPr>
                  <a:t>kW/h per m2</a:t>
                </a:r>
                <a:endParaRPr lang="ru-RU" altLang="ru-RU" sz="1350" b="1" dirty="0">
                  <a:solidFill>
                    <a:srgbClr val="0070C0"/>
                  </a:solidFill>
                  <a:latin typeface="Arial" panose="020B0604020202020204" pitchFamily="34" charset="0"/>
                  <a:cs typeface="Arial" panose="020B0604020202020204" pitchFamily="34" charset="0"/>
                </a:endParaRPr>
              </a:p>
              <a:p>
                <a:pPr algn="ctr">
                  <a:lnSpc>
                    <a:spcPct val="100000"/>
                  </a:lnSpc>
                  <a:spcBef>
                    <a:spcPct val="0"/>
                  </a:spcBef>
                  <a:buFontTx/>
                  <a:buNone/>
                  <a:defRPr/>
                </a:pPr>
                <a:r>
                  <a:rPr lang="ru-RU" altLang="ru-RU" sz="1500" b="1" dirty="0">
                    <a:solidFill>
                      <a:srgbClr val="0070C0"/>
                    </a:solidFill>
                    <a:latin typeface="Arial" panose="020B0604020202020204" pitchFamily="34" charset="0"/>
                    <a:cs typeface="Arial" panose="020B0604020202020204" pitchFamily="34" charset="0"/>
                  </a:rPr>
                  <a:t>  </a:t>
                </a:r>
                <a:endParaRPr lang="ru-RU" altLang="ru-RU" sz="1500" dirty="0">
                  <a:solidFill>
                    <a:srgbClr val="0070C0"/>
                  </a:solidFill>
                  <a:latin typeface="Tahoma" panose="020B0604030504040204" pitchFamily="34" charset="0"/>
                </a:endParaRPr>
              </a:p>
            </p:txBody>
          </p:sp>
          <p:sp>
            <p:nvSpPr>
              <p:cNvPr id="7" name="Прямоугольник 9"/>
              <p:cNvSpPr>
                <a:spLocks noChangeArrowheads="1"/>
              </p:cNvSpPr>
              <p:nvPr/>
            </p:nvSpPr>
            <p:spPr bwMode="auto">
              <a:xfrm>
                <a:off x="3170844" y="3495570"/>
                <a:ext cx="2647372" cy="104914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ru-RU" altLang="ru-RU" sz="4050" b="1" dirty="0">
                    <a:solidFill>
                      <a:srgbClr val="FE6D00"/>
                    </a:solidFill>
                    <a:latin typeface="Arial" panose="020B0604020202020204" pitchFamily="34" charset="0"/>
                    <a:cs typeface="Arial" panose="020B0604020202020204" pitchFamily="34" charset="0"/>
                  </a:rPr>
                  <a:t>258</a:t>
                </a:r>
                <a:r>
                  <a:rPr lang="ru-RU" altLang="ru-RU" sz="4050" b="1" dirty="0">
                    <a:solidFill>
                      <a:srgbClr val="0070C0"/>
                    </a:solidFill>
                    <a:latin typeface="Arial" panose="020B0604020202020204" pitchFamily="34" charset="0"/>
                    <a:cs typeface="Arial" panose="020B0604020202020204" pitchFamily="34" charset="0"/>
                  </a:rPr>
                  <a:t> </a:t>
                </a:r>
                <a:r>
                  <a:rPr lang="en-GB" altLang="ru-RU" sz="4050" b="1" dirty="0">
                    <a:solidFill>
                      <a:srgbClr val="0070C0"/>
                    </a:solidFill>
                    <a:latin typeface="Arial" panose="020B0604020202020204" pitchFamily="34" charset="0"/>
                    <a:cs typeface="Arial" panose="020B0604020202020204" pitchFamily="34" charset="0"/>
                  </a:rPr>
                  <a:t>MW</a:t>
                </a:r>
                <a:endParaRPr lang="ru-RU" altLang="ru-RU" sz="4050" b="1" dirty="0">
                  <a:solidFill>
                    <a:srgbClr val="0070C0"/>
                  </a:solidFill>
                  <a:latin typeface="Arial" panose="020B0604020202020204" pitchFamily="34" charset="0"/>
                  <a:cs typeface="Arial" panose="020B0604020202020204" pitchFamily="34" charset="0"/>
                </a:endParaRPr>
              </a:p>
              <a:p>
                <a:pPr algn="ctr">
                  <a:lnSpc>
                    <a:spcPct val="100000"/>
                  </a:lnSpc>
                  <a:spcBef>
                    <a:spcPct val="0"/>
                  </a:spcBef>
                  <a:buFontTx/>
                  <a:buNone/>
                  <a:defRPr/>
                </a:pPr>
                <a:r>
                  <a:rPr lang="ru-RU" altLang="ru-RU" sz="1500" b="1" dirty="0">
                    <a:solidFill>
                      <a:srgbClr val="0070C0"/>
                    </a:solidFill>
                    <a:latin typeface="Arial" panose="020B0604020202020204" pitchFamily="34" charset="0"/>
                    <a:cs typeface="Arial" panose="020B0604020202020204" pitchFamily="34" charset="0"/>
                  </a:rPr>
                  <a:t>  </a:t>
                </a:r>
                <a:r>
                  <a:rPr lang="en-US" altLang="ru-RU" sz="1500" b="1" dirty="0">
                    <a:solidFill>
                      <a:srgbClr val="0070C0"/>
                    </a:solidFill>
                    <a:latin typeface="Arial" panose="020B0604020202020204" pitchFamily="34" charset="0"/>
                    <a:cs typeface="Arial" panose="020B0604020202020204" pitchFamily="34" charset="0"/>
                  </a:rPr>
                  <a:t>potential of small HPPs</a:t>
                </a:r>
                <a:endParaRPr lang="ru-RU" altLang="ru-RU" sz="1500" dirty="0">
                  <a:solidFill>
                    <a:srgbClr val="0070C0"/>
                  </a:solidFill>
                  <a:latin typeface="Tahoma" panose="020B0604030504040204" pitchFamily="34" charset="0"/>
                </a:endParaRPr>
              </a:p>
            </p:txBody>
          </p:sp>
          <p:sp>
            <p:nvSpPr>
              <p:cNvPr id="8" name="Прямоугольник 10"/>
              <p:cNvSpPr>
                <a:spLocks noChangeArrowheads="1"/>
              </p:cNvSpPr>
              <p:nvPr/>
            </p:nvSpPr>
            <p:spPr bwMode="auto">
              <a:xfrm>
                <a:off x="3469094" y="5019571"/>
                <a:ext cx="1998152" cy="87002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ru-RU" altLang="ru-RU" sz="3000" b="1" dirty="0">
                    <a:solidFill>
                      <a:srgbClr val="0070C0"/>
                    </a:solidFill>
                    <a:latin typeface="Arial" panose="020B0604020202020204" pitchFamily="34" charset="0"/>
                    <a:cs typeface="Arial" panose="020B0604020202020204" pitchFamily="34" charset="0"/>
                  </a:rPr>
                  <a:t>1,5</a:t>
                </a:r>
                <a:r>
                  <a:rPr lang="en-US" altLang="ru-RU" sz="3000" b="1" dirty="0">
                    <a:solidFill>
                      <a:srgbClr val="0070C0"/>
                    </a:solidFill>
                    <a:latin typeface="Arial" panose="020B0604020202020204" pitchFamily="34" charset="0"/>
                    <a:cs typeface="Arial" panose="020B0604020202020204" pitchFamily="34" charset="0"/>
                  </a:rPr>
                  <a:t> </a:t>
                </a:r>
                <a:r>
                  <a:rPr lang="en-US" altLang="ru-RU" sz="1350" b="1" dirty="0">
                    <a:solidFill>
                      <a:srgbClr val="0070C0"/>
                    </a:solidFill>
                    <a:latin typeface="Arial" panose="020B0604020202020204" pitchFamily="34" charset="0"/>
                    <a:cs typeface="Arial" panose="020B0604020202020204" pitchFamily="34" charset="0"/>
                  </a:rPr>
                  <a:t>bn kW/h</a:t>
                </a:r>
                <a:endParaRPr lang="ru-RU" altLang="ru-RU" sz="1350" b="1" dirty="0">
                  <a:solidFill>
                    <a:srgbClr val="0070C0"/>
                  </a:solidFill>
                  <a:latin typeface="Arial" panose="020B0604020202020204" pitchFamily="34" charset="0"/>
                  <a:cs typeface="Arial" panose="020B0604020202020204" pitchFamily="34" charset="0"/>
                </a:endParaRPr>
              </a:p>
              <a:p>
                <a:pPr algn="ctr">
                  <a:lnSpc>
                    <a:spcPct val="100000"/>
                  </a:lnSpc>
                  <a:spcBef>
                    <a:spcPct val="0"/>
                  </a:spcBef>
                  <a:buFontTx/>
                  <a:buNone/>
                  <a:defRPr/>
                </a:pPr>
                <a:r>
                  <a:rPr lang="ru-RU" altLang="ru-RU" sz="1500" b="1" dirty="0">
                    <a:solidFill>
                      <a:srgbClr val="0070C0"/>
                    </a:solidFill>
                    <a:latin typeface="Arial" panose="020B0604020202020204" pitchFamily="34" charset="0"/>
                    <a:cs typeface="Arial" panose="020B0604020202020204" pitchFamily="34" charset="0"/>
                  </a:rPr>
                  <a:t>  </a:t>
                </a:r>
                <a:endParaRPr lang="ru-RU" altLang="ru-RU" sz="1500" dirty="0">
                  <a:solidFill>
                    <a:srgbClr val="0070C0"/>
                  </a:solidFill>
                  <a:latin typeface="Tahoma" panose="020B0604030504040204" pitchFamily="34" charset="0"/>
                </a:endParaRPr>
              </a:p>
            </p:txBody>
          </p:sp>
        </p:grpSp>
        <p:sp>
          <p:nvSpPr>
            <p:cNvPr id="20" name="Прямоугольник 9"/>
            <p:cNvSpPr>
              <a:spLocks noChangeArrowheads="1"/>
            </p:cNvSpPr>
            <p:nvPr/>
          </p:nvSpPr>
          <p:spPr bwMode="auto">
            <a:xfrm>
              <a:off x="8405801" y="4217122"/>
              <a:ext cx="3559986" cy="94641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ru-RU" altLang="ru-RU" sz="4050" b="1" dirty="0">
                  <a:solidFill>
                    <a:srgbClr val="FE6D00"/>
                  </a:solidFill>
                  <a:latin typeface="Arial" panose="020B0604020202020204" pitchFamily="34" charset="0"/>
                  <a:cs typeface="Arial" panose="020B0604020202020204" pitchFamily="34" charset="0"/>
                </a:rPr>
                <a:t>44 </a:t>
              </a:r>
              <a:r>
                <a:rPr lang="en-US" altLang="ru-RU" sz="4050" b="1" dirty="0" err="1">
                  <a:solidFill>
                    <a:srgbClr val="FE6D00"/>
                  </a:solidFill>
                  <a:latin typeface="Arial" panose="020B0604020202020204" pitchFamily="34" charset="0"/>
                  <a:cs typeface="Arial" panose="020B0604020202020204" pitchFamily="34" charset="0"/>
                </a:rPr>
                <a:t>mn</a:t>
              </a:r>
              <a:r>
                <a:rPr lang="ru-RU" altLang="ru-RU" sz="4050" b="1" dirty="0">
                  <a:solidFill>
                    <a:srgbClr val="FE6D00"/>
                  </a:solidFill>
                  <a:latin typeface="Arial" panose="020B0604020202020204" pitchFamily="34" charset="0"/>
                  <a:cs typeface="Arial" panose="020B0604020202020204" pitchFamily="34" charset="0"/>
                </a:rPr>
                <a:t> </a:t>
              </a:r>
              <a:r>
                <a:rPr lang="en-US" altLang="ru-RU" sz="4050" b="1" dirty="0">
                  <a:solidFill>
                    <a:srgbClr val="0070C0"/>
                  </a:solidFill>
                  <a:latin typeface="Arial" panose="020B0604020202020204" pitchFamily="34" charset="0"/>
                  <a:cs typeface="Arial" panose="020B0604020202020204" pitchFamily="34" charset="0"/>
                </a:rPr>
                <a:t>kW/h</a:t>
              </a:r>
              <a:endParaRPr lang="ru-RU" altLang="ru-RU" sz="4050" b="1" dirty="0">
                <a:solidFill>
                  <a:srgbClr val="0070C0"/>
                </a:solidFill>
                <a:latin typeface="Arial" panose="020B0604020202020204" pitchFamily="34" charset="0"/>
                <a:cs typeface="Arial" panose="020B0604020202020204" pitchFamily="34" charset="0"/>
              </a:endParaRPr>
            </a:p>
            <a:p>
              <a:pPr algn="ctr">
                <a:lnSpc>
                  <a:spcPct val="100000"/>
                </a:lnSpc>
                <a:spcBef>
                  <a:spcPct val="0"/>
                </a:spcBef>
                <a:buNone/>
                <a:defRPr/>
              </a:pPr>
              <a:r>
                <a:rPr lang="ru-RU" altLang="ru-RU" sz="1500" b="1" dirty="0">
                  <a:solidFill>
                    <a:srgbClr val="0070C0"/>
                  </a:solidFill>
                  <a:latin typeface="Arial" panose="020B0604020202020204" pitchFamily="34" charset="0"/>
                  <a:cs typeface="Arial" panose="020B0604020202020204" pitchFamily="34" charset="0"/>
                </a:rPr>
                <a:t>  </a:t>
              </a:r>
              <a:r>
                <a:rPr lang="en-US" altLang="ru-RU" sz="1500" b="1" dirty="0" smtClean="0">
                  <a:solidFill>
                    <a:srgbClr val="0070C0"/>
                  </a:solidFill>
                  <a:latin typeface="Arial" panose="020B0604020202020204" pitchFamily="34" charset="0"/>
                  <a:cs typeface="Arial" panose="020B0604020202020204" pitchFamily="34" charset="0"/>
                </a:rPr>
                <a:t>potential of</a:t>
              </a:r>
              <a:r>
                <a:rPr lang="en-US" altLang="ru-RU" sz="1500" dirty="0" smtClean="0">
                  <a:solidFill>
                    <a:srgbClr val="0070C0"/>
                  </a:solidFill>
                  <a:latin typeface="Tahoma" panose="020B0604030504040204" pitchFamily="34" charset="0"/>
                </a:rPr>
                <a:t> </a:t>
              </a:r>
              <a:r>
                <a:rPr lang="en-US" altLang="ru-RU" sz="1500" b="1" dirty="0" smtClean="0">
                  <a:solidFill>
                    <a:srgbClr val="0070C0"/>
                  </a:solidFill>
                  <a:latin typeface="Arial" panose="020B0604020202020204" pitchFamily="34" charset="0"/>
                  <a:cs typeface="Arial" panose="020B0604020202020204" pitchFamily="34" charset="0"/>
                </a:rPr>
                <a:t>wind energy</a:t>
              </a:r>
              <a:endParaRPr lang="ru-RU" altLang="ru-RU" sz="1500" dirty="0">
                <a:solidFill>
                  <a:srgbClr val="0070C0"/>
                </a:solidFill>
                <a:latin typeface="Tahoma" panose="020B0604030504040204" pitchFamily="34" charset="0"/>
              </a:endParaRPr>
            </a:p>
          </p:txBody>
        </p:sp>
      </p:grpSp>
    </p:spTree>
    <p:extLst>
      <p:ext uri="{BB962C8B-B14F-4D97-AF65-F5344CB8AC3E}">
        <p14:creationId xmlns:p14="http://schemas.microsoft.com/office/powerpoint/2010/main" val="16111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anim calcmode="lin" valueType="num">
                                      <p:cBhvr>
                                        <p:cTn id="18" dur="2000" fill="hold"/>
                                        <p:tgtEl>
                                          <p:spTgt spid="16"/>
                                        </p:tgtEl>
                                        <p:attrNameLst>
                                          <p:attrName>ppt_w</p:attrName>
                                        </p:attrNameLst>
                                      </p:cBhvr>
                                      <p:tavLst>
                                        <p:tav tm="0" fmla="#ppt_w*sin(2.5*pi*$)">
                                          <p:val>
                                            <p:fltVal val="0"/>
                                          </p:val>
                                        </p:tav>
                                        <p:tav tm="100000">
                                          <p:val>
                                            <p:fltVal val="1"/>
                                          </p:val>
                                        </p:tav>
                                      </p:tavLst>
                                    </p:anim>
                                    <p:anim calcmode="lin" valueType="num">
                                      <p:cBhvr>
                                        <p:cTn id="19" dur="2000" fill="hold"/>
                                        <p:tgtEl>
                                          <p:spTgt spid="16"/>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7" name="Прямоугольник 6"/>
          <p:cNvSpPr>
            <a:spLocks noChangeArrowheads="1"/>
          </p:cNvSpPr>
          <p:nvPr/>
        </p:nvSpPr>
        <p:spPr bwMode="auto">
          <a:xfrm>
            <a:off x="2063750" y="53975"/>
            <a:ext cx="9251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None/>
              <a:defRPr/>
            </a:pPr>
            <a:r>
              <a:rPr lang="en-US" altLang="ru-RU" sz="1800" b="1" dirty="0">
                <a:solidFill>
                  <a:srgbClr val="265082"/>
                </a:solidFill>
                <a:cs typeface="Arial" panose="020B0604020202020204" pitchFamily="34" charset="0"/>
              </a:rPr>
              <a:t>Stages of </a:t>
            </a:r>
            <a:r>
              <a:rPr lang="en-US" altLang="ru-RU" sz="1800" b="1" dirty="0" smtClean="0">
                <a:solidFill>
                  <a:srgbClr val="265082"/>
                </a:solidFill>
                <a:cs typeface="Arial" panose="020B0604020202020204" pitchFamily="34" charset="0"/>
              </a:rPr>
              <a:t>implementation </a:t>
            </a:r>
            <a:r>
              <a:rPr lang="en-US" altLang="ru-RU" sz="1800" b="1" dirty="0">
                <a:solidFill>
                  <a:srgbClr val="265082"/>
                </a:solidFill>
                <a:cs typeface="Arial" panose="020B0604020202020204" pitchFamily="34" charset="0"/>
              </a:rPr>
              <a:t>of activities </a:t>
            </a:r>
            <a:r>
              <a:rPr lang="en-US" altLang="ru-RU" sz="1800" b="1" dirty="0" smtClean="0">
                <a:solidFill>
                  <a:srgbClr val="265082"/>
                </a:solidFill>
                <a:cs typeface="Arial" panose="020B0604020202020204" pitchFamily="34" charset="0"/>
              </a:rPr>
              <a:t>on generation </a:t>
            </a:r>
            <a:r>
              <a:rPr lang="en-US" altLang="ru-RU" sz="1800" b="1" dirty="0">
                <a:solidFill>
                  <a:srgbClr val="265082"/>
                </a:solidFill>
                <a:cs typeface="Arial" panose="020B0604020202020204" pitchFamily="34" charset="0"/>
              </a:rPr>
              <a:t>and supply </a:t>
            </a:r>
            <a:endParaRPr lang="en-US" altLang="ru-RU" sz="1800" b="1" dirty="0" smtClean="0">
              <a:solidFill>
                <a:srgbClr val="265082"/>
              </a:solidFill>
              <a:cs typeface="Arial" panose="020B0604020202020204" pitchFamily="34" charset="0"/>
            </a:endParaRPr>
          </a:p>
          <a:p>
            <a:pPr>
              <a:spcBef>
                <a:spcPct val="0"/>
              </a:spcBef>
              <a:buNone/>
              <a:defRPr/>
            </a:pPr>
            <a:r>
              <a:rPr lang="en-US" altLang="ru-RU" sz="1800" b="1" dirty="0" smtClean="0">
                <a:solidFill>
                  <a:srgbClr val="265082"/>
                </a:solidFill>
                <a:cs typeface="Arial" panose="020B0604020202020204" pitchFamily="34" charset="0"/>
              </a:rPr>
              <a:t>of </a:t>
            </a:r>
            <a:r>
              <a:rPr lang="en-US" altLang="ru-RU" sz="1800" b="1" dirty="0">
                <a:solidFill>
                  <a:srgbClr val="265082"/>
                </a:solidFill>
                <a:cs typeface="Arial" panose="020B0604020202020204" pitchFamily="34" charset="0"/>
              </a:rPr>
              <a:t>electrical energy using </a:t>
            </a:r>
            <a:r>
              <a:rPr lang="en-US" altLang="ru-RU" sz="1800" b="1" dirty="0" smtClean="0">
                <a:solidFill>
                  <a:srgbClr val="265082"/>
                </a:solidFill>
                <a:cs typeface="Arial" panose="020B0604020202020204" pitchFamily="34" charset="0"/>
              </a:rPr>
              <a:t>the renewable </a:t>
            </a:r>
            <a:r>
              <a:rPr lang="en-US" altLang="ru-RU" sz="1800" b="1" dirty="0">
                <a:solidFill>
                  <a:srgbClr val="265082"/>
                </a:solidFill>
                <a:cs typeface="Arial" panose="020B0604020202020204" pitchFamily="34" charset="0"/>
              </a:rPr>
              <a:t>energy sources</a:t>
            </a:r>
            <a:endParaRPr lang="ru-RU" altLang="ru-RU" sz="1800" b="1" dirty="0">
              <a:solidFill>
                <a:srgbClr val="265082"/>
              </a:solidFill>
              <a:cs typeface="Arial" panose="020B0604020202020204" pitchFamily="34" charset="0"/>
            </a:endParaRPr>
          </a:p>
        </p:txBody>
      </p:sp>
      <p:sp>
        <p:nvSpPr>
          <p:cNvPr id="95" name="Параллелограмм 94"/>
          <p:cNvSpPr/>
          <p:nvPr/>
        </p:nvSpPr>
        <p:spPr bwMode="auto">
          <a:xfrm>
            <a:off x="10459642" y="107732"/>
            <a:ext cx="1552575" cy="328613"/>
          </a:xfrm>
          <a:prstGeom prst="parallelogram">
            <a:avLst>
              <a:gd name="adj" fmla="val 30797"/>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000" b="1" i="1" dirty="0" smtClean="0"/>
              <a:t>INFOGRAPHICS</a:t>
            </a:r>
            <a:endParaRPr lang="ru-RU" sz="1000" b="1" i="1" dirty="0"/>
          </a:p>
        </p:txBody>
      </p:sp>
      <p:sp>
        <p:nvSpPr>
          <p:cNvPr id="42043" name="Номер слайда 1"/>
          <p:cNvSpPr txBox="1">
            <a:spLocks/>
          </p:cNvSpPr>
          <p:nvPr/>
        </p:nvSpPr>
        <p:spPr bwMode="auto">
          <a:xfrm>
            <a:off x="10260014" y="7172326"/>
            <a:ext cx="3698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r">
              <a:spcBef>
                <a:spcPct val="0"/>
              </a:spcBef>
              <a:buFontTx/>
              <a:buNone/>
            </a:pPr>
            <a:fld id="{1DE66115-5753-422A-8D4E-C04516291581}" type="slidenum">
              <a:rPr lang="ru-RU" altLang="ru-RU" sz="1200">
                <a:solidFill>
                  <a:srgbClr val="898989"/>
                </a:solidFill>
                <a:latin typeface="Tahoma" panose="020B0604030504040204" pitchFamily="34" charset="0"/>
              </a:rPr>
              <a:pPr algn="r">
                <a:spcBef>
                  <a:spcPct val="0"/>
                </a:spcBef>
                <a:buFontTx/>
                <a:buNone/>
              </a:pPr>
              <a:t>15</a:t>
            </a:fld>
            <a:endParaRPr lang="ru-RU" altLang="ru-RU" sz="1200">
              <a:solidFill>
                <a:srgbClr val="898989"/>
              </a:solidFill>
              <a:latin typeface="Tahoma" panose="020B0604030504040204" pitchFamily="34" charset="0"/>
            </a:endParaRPr>
          </a:p>
        </p:txBody>
      </p:sp>
      <p:pic>
        <p:nvPicPr>
          <p:cNvPr id="83" name="Рисунок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382" y="107732"/>
            <a:ext cx="688833" cy="400209"/>
          </a:xfrm>
          <a:prstGeom prst="rect">
            <a:avLst/>
          </a:prstGeom>
        </p:spPr>
      </p:pic>
      <p:cxnSp>
        <p:nvCxnSpPr>
          <p:cNvPr id="229" name="Прямая соединительная линия 228"/>
          <p:cNvCxnSpPr/>
          <p:nvPr/>
        </p:nvCxnSpPr>
        <p:spPr bwMode="auto">
          <a:xfrm flipV="1">
            <a:off x="1404751" y="792296"/>
            <a:ext cx="3387" cy="5565715"/>
          </a:xfrm>
          <a:prstGeom prst="line">
            <a:avLst/>
          </a:prstGeom>
          <a:ln>
            <a:headEnd type="oval" w="med" len="med"/>
            <a:tailEnd type="oval" w="med" len="med"/>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230" name="Прямая соединительная линия 229"/>
          <p:cNvCxnSpPr/>
          <p:nvPr/>
        </p:nvCxnSpPr>
        <p:spPr bwMode="auto">
          <a:xfrm rot="5400000">
            <a:off x="1508943" y="1064603"/>
            <a:ext cx="0" cy="201612"/>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sp>
        <p:nvSpPr>
          <p:cNvPr id="238" name="TextBox 237"/>
          <p:cNvSpPr txBox="1"/>
          <p:nvPr/>
        </p:nvSpPr>
        <p:spPr bwMode="auto">
          <a:xfrm>
            <a:off x="1851590" y="1016371"/>
            <a:ext cx="8537009" cy="523220"/>
          </a:xfrm>
          <a:prstGeom prst="rect">
            <a:avLst/>
          </a:prstGeom>
          <a:noFill/>
        </p:spPr>
        <p:txBody>
          <a:bodyPr wrap="square">
            <a:spAutoFit/>
          </a:bodyPr>
          <a:lstStyle/>
          <a:p>
            <a:pPr>
              <a:defRPr/>
            </a:pPr>
            <a:r>
              <a:rPr lang="en-US" sz="1400" b="1" dirty="0">
                <a:solidFill>
                  <a:schemeClr val="accent1">
                    <a:lumMod val="50000"/>
                  </a:schemeClr>
                </a:solidFill>
                <a:latin typeface="Arial (Основной текст)"/>
              </a:rPr>
              <a:t>Inclusion of renewable energy entities in the Register of </a:t>
            </a:r>
            <a:r>
              <a:rPr lang="en-US" sz="1400" b="1" dirty="0" smtClean="0">
                <a:solidFill>
                  <a:schemeClr val="accent1">
                    <a:lumMod val="50000"/>
                  </a:schemeClr>
                </a:solidFill>
                <a:latin typeface="Arial (Основной текст)"/>
              </a:rPr>
              <a:t>the renewable </a:t>
            </a:r>
            <a:r>
              <a:rPr lang="en-US" sz="1400" b="1" dirty="0">
                <a:solidFill>
                  <a:schemeClr val="accent1">
                    <a:lumMod val="50000"/>
                  </a:schemeClr>
                </a:solidFill>
                <a:latin typeface="Arial (Основной текст)"/>
              </a:rPr>
              <a:t>energy entities</a:t>
            </a:r>
            <a:r>
              <a:rPr lang="ru-RU" sz="1400" b="1" dirty="0" smtClean="0">
                <a:solidFill>
                  <a:schemeClr val="accent1">
                    <a:lumMod val="50000"/>
                  </a:schemeClr>
                </a:solidFill>
                <a:latin typeface="Arial (Основной текст)"/>
              </a:rPr>
              <a:t> </a:t>
            </a:r>
            <a:r>
              <a:rPr lang="ru-RU" sz="1400" b="1" dirty="0" smtClean="0">
                <a:solidFill>
                  <a:srgbClr val="FF0000"/>
                </a:solidFill>
                <a:latin typeface="Arial (Основной текст)"/>
              </a:rPr>
              <a:t>(</a:t>
            </a:r>
            <a:r>
              <a:rPr lang="en-US" sz="1400" b="1" dirty="0" smtClean="0">
                <a:solidFill>
                  <a:srgbClr val="FF0000"/>
                </a:solidFill>
                <a:latin typeface="Arial (Основной текст)"/>
              </a:rPr>
              <a:t>Certificate</a:t>
            </a:r>
            <a:r>
              <a:rPr lang="ru-RU" sz="1400" b="1" dirty="0" smtClean="0">
                <a:solidFill>
                  <a:srgbClr val="FF0000"/>
                </a:solidFill>
                <a:latin typeface="Arial (Основной текст)"/>
              </a:rPr>
              <a:t>, </a:t>
            </a:r>
            <a:r>
              <a:rPr lang="en-US" sz="1400" b="1" dirty="0" smtClean="0">
                <a:solidFill>
                  <a:srgbClr val="FF0000"/>
                </a:solidFill>
                <a:latin typeface="Arial (Основной текст)"/>
              </a:rPr>
              <a:t>SCIESU KR</a:t>
            </a:r>
            <a:r>
              <a:rPr lang="ru-RU" sz="1400" b="1" dirty="0" smtClean="0">
                <a:solidFill>
                  <a:srgbClr val="FF0000"/>
                </a:solidFill>
                <a:latin typeface="Arial (Основной текст)"/>
              </a:rPr>
              <a:t>)</a:t>
            </a:r>
            <a:endParaRPr lang="ru-RU" sz="1400" b="1" dirty="0">
              <a:solidFill>
                <a:srgbClr val="FF0000"/>
              </a:solidFill>
              <a:latin typeface="Arial (Основной текст)"/>
            </a:endParaRPr>
          </a:p>
        </p:txBody>
      </p:sp>
      <p:grpSp>
        <p:nvGrpSpPr>
          <p:cNvPr id="96" name="Группа 95"/>
          <p:cNvGrpSpPr/>
          <p:nvPr/>
        </p:nvGrpSpPr>
        <p:grpSpPr>
          <a:xfrm>
            <a:off x="0" y="6812279"/>
            <a:ext cx="12184798" cy="45721"/>
            <a:chOff x="0" y="6812279"/>
            <a:chExt cx="12184798" cy="45721"/>
          </a:xfrm>
        </p:grpSpPr>
        <p:sp>
          <p:nvSpPr>
            <p:cNvPr id="99" name="Прямоугольник 98"/>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00" name="Прямоугольник 99"/>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01" name="Прямоугольник 100"/>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
        <p:nvSpPr>
          <p:cNvPr id="106" name="TextBox 105"/>
          <p:cNvSpPr txBox="1"/>
          <p:nvPr/>
        </p:nvSpPr>
        <p:spPr bwMode="auto">
          <a:xfrm>
            <a:off x="1851590" y="1670614"/>
            <a:ext cx="8397310" cy="307777"/>
          </a:xfrm>
          <a:prstGeom prst="rect">
            <a:avLst/>
          </a:prstGeom>
          <a:noFill/>
        </p:spPr>
        <p:txBody>
          <a:bodyPr wrap="square">
            <a:spAutoFit/>
          </a:bodyPr>
          <a:lstStyle/>
          <a:p>
            <a:pPr>
              <a:defRPr/>
            </a:pPr>
            <a:r>
              <a:rPr lang="en-US" sz="1400" b="1" dirty="0" smtClean="0">
                <a:solidFill>
                  <a:schemeClr val="accent1">
                    <a:lumMod val="50000"/>
                  </a:schemeClr>
                </a:solidFill>
                <a:latin typeface="Arial (Основной текст)"/>
              </a:rPr>
              <a:t>Obtaining the rights for land plots</a:t>
            </a:r>
            <a:r>
              <a:rPr lang="ru-RU" sz="1400" b="1" dirty="0" smtClean="0">
                <a:solidFill>
                  <a:schemeClr val="accent1">
                    <a:lumMod val="50000"/>
                  </a:schemeClr>
                </a:solidFill>
                <a:latin typeface="Arial (Основной текст)"/>
              </a:rPr>
              <a:t> </a:t>
            </a:r>
            <a:r>
              <a:rPr lang="ru-RU" sz="1400" b="1" dirty="0" smtClean="0">
                <a:solidFill>
                  <a:srgbClr val="FF0000"/>
                </a:solidFill>
                <a:latin typeface="Arial (Основной текст)"/>
              </a:rPr>
              <a:t>(</a:t>
            </a:r>
            <a:r>
              <a:rPr lang="en-US" sz="1400" b="1" dirty="0" smtClean="0">
                <a:solidFill>
                  <a:srgbClr val="FF0000"/>
                </a:solidFill>
                <a:latin typeface="Arial (Основной текст)"/>
              </a:rPr>
              <a:t>DPA</a:t>
            </a:r>
            <a:r>
              <a:rPr lang="ru-RU" sz="1400" b="1" dirty="0" smtClean="0">
                <a:solidFill>
                  <a:srgbClr val="FF0000"/>
                </a:solidFill>
                <a:latin typeface="Arial (Основной текст)"/>
              </a:rPr>
              <a:t>, </a:t>
            </a:r>
            <a:r>
              <a:rPr lang="en-US" sz="1400" b="1" dirty="0" err="1" smtClean="0">
                <a:solidFill>
                  <a:srgbClr val="FF0000"/>
                </a:solidFill>
                <a:latin typeface="Arial (Основной текст)"/>
              </a:rPr>
              <a:t>l</a:t>
            </a:r>
            <a:r>
              <a:rPr lang="en-US" sz="1400" b="1" dirty="0" err="1">
                <a:solidFill>
                  <a:srgbClr val="FF0000"/>
                </a:solidFill>
                <a:latin typeface="Arial (Основной текст)"/>
              </a:rPr>
              <a:t>G</a:t>
            </a:r>
            <a:r>
              <a:rPr lang="ru-RU" sz="1400" b="1" dirty="0" smtClean="0">
                <a:solidFill>
                  <a:srgbClr val="FF0000"/>
                </a:solidFill>
                <a:latin typeface="Arial (Основной текст)"/>
              </a:rPr>
              <a:t>)</a:t>
            </a:r>
            <a:endParaRPr lang="ru-RU" sz="1400" b="1" dirty="0">
              <a:solidFill>
                <a:srgbClr val="FF0000"/>
              </a:solidFill>
              <a:latin typeface="Arial (Основной текст)"/>
            </a:endParaRPr>
          </a:p>
        </p:txBody>
      </p:sp>
      <p:sp>
        <p:nvSpPr>
          <p:cNvPr id="108" name="TextBox 107"/>
          <p:cNvSpPr txBox="1"/>
          <p:nvPr/>
        </p:nvSpPr>
        <p:spPr bwMode="auto">
          <a:xfrm>
            <a:off x="1851590" y="2262074"/>
            <a:ext cx="10137209" cy="307777"/>
          </a:xfrm>
          <a:prstGeom prst="rect">
            <a:avLst/>
          </a:prstGeom>
          <a:noFill/>
        </p:spPr>
        <p:txBody>
          <a:bodyPr wrap="square">
            <a:spAutoFit/>
          </a:bodyPr>
          <a:lstStyle/>
          <a:p>
            <a:pPr>
              <a:defRPr/>
            </a:pPr>
            <a:r>
              <a:rPr lang="en-US" sz="1400" b="1" dirty="0" smtClean="0">
                <a:solidFill>
                  <a:schemeClr val="accent1">
                    <a:lumMod val="50000"/>
                  </a:schemeClr>
                </a:solidFill>
                <a:latin typeface="Arial (Основной текст)"/>
              </a:rPr>
              <a:t>Obtaining the </a:t>
            </a:r>
            <a:r>
              <a:rPr lang="en-US" sz="1400" b="1" dirty="0">
                <a:solidFill>
                  <a:schemeClr val="accent1">
                    <a:lumMod val="50000"/>
                  </a:schemeClr>
                </a:solidFill>
                <a:latin typeface="Arial (Основной текст)"/>
              </a:rPr>
              <a:t>tariff preferences for the grace period within the established </a:t>
            </a:r>
            <a:r>
              <a:rPr lang="en-US" sz="1400" b="1" dirty="0" smtClean="0">
                <a:solidFill>
                  <a:schemeClr val="accent1">
                    <a:lumMod val="50000"/>
                  </a:schemeClr>
                </a:solidFill>
                <a:latin typeface="Arial (Основной текст)"/>
              </a:rPr>
              <a:t>quotas </a:t>
            </a:r>
            <a:r>
              <a:rPr lang="ru-RU" sz="1400" b="1" dirty="0" smtClean="0">
                <a:solidFill>
                  <a:srgbClr val="FF0000"/>
                </a:solidFill>
                <a:latin typeface="Arial (Основной текст)"/>
              </a:rPr>
              <a:t>(</a:t>
            </a:r>
            <a:r>
              <a:rPr lang="en-US" sz="1400" b="1" dirty="0" smtClean="0">
                <a:solidFill>
                  <a:srgbClr val="FF0000"/>
                </a:solidFill>
                <a:latin typeface="Arial (Основной текст)"/>
              </a:rPr>
              <a:t>Decision</a:t>
            </a:r>
            <a:r>
              <a:rPr lang="ru-RU" sz="1400" b="1" dirty="0" smtClean="0">
                <a:solidFill>
                  <a:srgbClr val="FF0000"/>
                </a:solidFill>
                <a:latin typeface="Arial (Основной текст)"/>
              </a:rPr>
              <a:t>, </a:t>
            </a:r>
            <a:r>
              <a:rPr lang="en-US" sz="1400" b="1" dirty="0" smtClean="0">
                <a:solidFill>
                  <a:srgbClr val="FF0000"/>
                </a:solidFill>
                <a:latin typeface="Arial (Основной текст)"/>
              </a:rPr>
              <a:t>SCIESU</a:t>
            </a:r>
            <a:r>
              <a:rPr lang="ru-RU" sz="1400" b="1" dirty="0" smtClean="0">
                <a:solidFill>
                  <a:srgbClr val="FF0000"/>
                </a:solidFill>
                <a:latin typeface="Arial (Основной текст)"/>
              </a:rPr>
              <a:t>)</a:t>
            </a:r>
            <a:endParaRPr lang="ru-RU" sz="1400" b="1" dirty="0">
              <a:solidFill>
                <a:srgbClr val="FF0000"/>
              </a:solidFill>
              <a:latin typeface="Arial (Основной текст)"/>
            </a:endParaRPr>
          </a:p>
        </p:txBody>
      </p:sp>
      <p:sp>
        <p:nvSpPr>
          <p:cNvPr id="109" name="TextBox 108"/>
          <p:cNvSpPr txBox="1"/>
          <p:nvPr/>
        </p:nvSpPr>
        <p:spPr bwMode="auto">
          <a:xfrm>
            <a:off x="1851590" y="3595574"/>
            <a:ext cx="8295709" cy="307777"/>
          </a:xfrm>
          <a:prstGeom prst="rect">
            <a:avLst/>
          </a:prstGeom>
          <a:noFill/>
        </p:spPr>
        <p:txBody>
          <a:bodyPr wrap="square">
            <a:spAutoFit/>
          </a:bodyPr>
          <a:lstStyle/>
          <a:p>
            <a:pPr>
              <a:defRPr/>
            </a:pPr>
            <a:r>
              <a:rPr lang="en-US" sz="1400" b="1" dirty="0">
                <a:solidFill>
                  <a:schemeClr val="accent1">
                    <a:lumMod val="50000"/>
                  </a:schemeClr>
                </a:solidFill>
                <a:latin typeface="Arial (Основной текст)"/>
              </a:rPr>
              <a:t>Obtaining </a:t>
            </a:r>
            <a:r>
              <a:rPr lang="en-US" sz="1400" b="1" dirty="0" smtClean="0">
                <a:solidFill>
                  <a:schemeClr val="accent1">
                    <a:lumMod val="50000"/>
                  </a:schemeClr>
                </a:solidFill>
                <a:latin typeface="Arial (Основной текст)"/>
              </a:rPr>
              <a:t>the selling license</a:t>
            </a:r>
            <a:r>
              <a:rPr lang="ru-RU" sz="1400" b="1" dirty="0" smtClean="0">
                <a:solidFill>
                  <a:schemeClr val="accent1">
                    <a:lumMod val="50000"/>
                  </a:schemeClr>
                </a:solidFill>
                <a:latin typeface="Arial (Основной текст)"/>
              </a:rPr>
              <a:t> </a:t>
            </a:r>
            <a:r>
              <a:rPr lang="ru-RU" sz="1400" b="1" dirty="0" smtClean="0">
                <a:solidFill>
                  <a:srgbClr val="FF0000"/>
                </a:solidFill>
                <a:latin typeface="Arial (Основной текст)"/>
              </a:rPr>
              <a:t>(</a:t>
            </a:r>
            <a:r>
              <a:rPr lang="en-US" sz="1400" b="1" dirty="0" smtClean="0">
                <a:solidFill>
                  <a:srgbClr val="FF0000"/>
                </a:solidFill>
                <a:latin typeface="Arial (Основной текст)"/>
              </a:rPr>
              <a:t>License</a:t>
            </a:r>
            <a:r>
              <a:rPr lang="ru-RU" sz="1400" b="1" dirty="0" smtClean="0">
                <a:solidFill>
                  <a:srgbClr val="FF0000"/>
                </a:solidFill>
                <a:latin typeface="Arial (Основной текст)"/>
              </a:rPr>
              <a:t>, </a:t>
            </a:r>
            <a:r>
              <a:rPr lang="en-US" sz="1400" b="1" dirty="0" smtClean="0">
                <a:solidFill>
                  <a:srgbClr val="FF0000"/>
                </a:solidFill>
                <a:latin typeface="Arial (Основной текст)"/>
              </a:rPr>
              <a:t>SARFEC under the GKR</a:t>
            </a:r>
            <a:r>
              <a:rPr lang="ru-RU" sz="1400" b="1" dirty="0" smtClean="0">
                <a:solidFill>
                  <a:srgbClr val="FF0000"/>
                </a:solidFill>
                <a:latin typeface="Arial (Основной текст)"/>
              </a:rPr>
              <a:t>)</a:t>
            </a:r>
            <a:endParaRPr lang="ru-RU" sz="1400" b="1" dirty="0">
              <a:solidFill>
                <a:srgbClr val="FF0000"/>
              </a:solidFill>
              <a:latin typeface="Arial (Основной текст)"/>
            </a:endParaRPr>
          </a:p>
        </p:txBody>
      </p:sp>
      <p:cxnSp>
        <p:nvCxnSpPr>
          <p:cNvPr id="111" name="Прямая соединительная линия 110"/>
          <p:cNvCxnSpPr/>
          <p:nvPr/>
        </p:nvCxnSpPr>
        <p:spPr bwMode="auto">
          <a:xfrm rot="5400000">
            <a:off x="1511666" y="1727256"/>
            <a:ext cx="0" cy="201612"/>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cxnSp>
        <p:nvCxnSpPr>
          <p:cNvPr id="114" name="Прямая соединительная линия 113"/>
          <p:cNvCxnSpPr/>
          <p:nvPr/>
        </p:nvCxnSpPr>
        <p:spPr bwMode="auto">
          <a:xfrm rot="5400000">
            <a:off x="1511666" y="2327857"/>
            <a:ext cx="0" cy="201612"/>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cxnSp>
        <p:nvCxnSpPr>
          <p:cNvPr id="118" name="Прямая соединительная линия 117"/>
          <p:cNvCxnSpPr/>
          <p:nvPr/>
        </p:nvCxnSpPr>
        <p:spPr bwMode="auto">
          <a:xfrm rot="5400000">
            <a:off x="1500188" y="2975245"/>
            <a:ext cx="0" cy="201612"/>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42" y="752734"/>
            <a:ext cx="591386" cy="591386"/>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251" y="1468263"/>
            <a:ext cx="510176" cy="510176"/>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726" y="2144660"/>
            <a:ext cx="577380" cy="577380"/>
          </a:xfrm>
          <a:prstGeom prst="rect">
            <a:avLst/>
          </a:prstGeom>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526" y="3533455"/>
            <a:ext cx="507593" cy="507593"/>
          </a:xfrm>
          <a:prstGeom prst="rect">
            <a:avLst/>
          </a:prstGeom>
        </p:spPr>
      </p:pic>
      <p:sp>
        <p:nvSpPr>
          <p:cNvPr id="121" name="TextBox 120"/>
          <p:cNvSpPr txBox="1"/>
          <p:nvPr/>
        </p:nvSpPr>
        <p:spPr bwMode="auto">
          <a:xfrm>
            <a:off x="1851590" y="4294657"/>
            <a:ext cx="10010210" cy="307777"/>
          </a:xfrm>
          <a:prstGeom prst="rect">
            <a:avLst/>
          </a:prstGeom>
          <a:noFill/>
        </p:spPr>
        <p:txBody>
          <a:bodyPr wrap="square">
            <a:spAutoFit/>
          </a:bodyPr>
          <a:lstStyle/>
          <a:p>
            <a:pPr>
              <a:defRPr/>
            </a:pPr>
            <a:r>
              <a:rPr lang="en-US" sz="1400" b="1" dirty="0">
                <a:solidFill>
                  <a:schemeClr val="accent1">
                    <a:lumMod val="50000"/>
                  </a:schemeClr>
                </a:solidFill>
                <a:latin typeface="Arial (Основной текст)"/>
              </a:rPr>
              <a:t>Obtaining </a:t>
            </a:r>
            <a:r>
              <a:rPr lang="en-US" sz="1400" b="1" dirty="0" smtClean="0">
                <a:solidFill>
                  <a:schemeClr val="accent1">
                    <a:lumMod val="50000"/>
                  </a:schemeClr>
                </a:solidFill>
                <a:latin typeface="Arial (Основной текст)"/>
              </a:rPr>
              <a:t>the </a:t>
            </a:r>
            <a:r>
              <a:rPr lang="en-US" sz="1400" b="1" dirty="0">
                <a:solidFill>
                  <a:schemeClr val="accent1">
                    <a:lumMod val="50000"/>
                  </a:schemeClr>
                </a:solidFill>
                <a:latin typeface="Arial (Основной текст)"/>
              </a:rPr>
              <a:t>tariff for the supply of </a:t>
            </a:r>
            <a:r>
              <a:rPr lang="en-US" sz="1400" b="1" dirty="0" smtClean="0">
                <a:solidFill>
                  <a:schemeClr val="accent1">
                    <a:lumMod val="50000"/>
                  </a:schemeClr>
                </a:solidFill>
                <a:latin typeface="Arial (Основной текст)"/>
              </a:rPr>
              <a:t>electricity </a:t>
            </a:r>
            <a:r>
              <a:rPr lang="en-US" sz="1400" b="1" dirty="0">
                <a:solidFill>
                  <a:schemeClr val="accent1">
                    <a:lumMod val="50000"/>
                  </a:schemeClr>
                </a:solidFill>
                <a:latin typeface="Arial (Основной текст)"/>
              </a:rPr>
              <a:t>within the payback period</a:t>
            </a:r>
            <a:r>
              <a:rPr lang="ru-RU" sz="1400" b="1" dirty="0" smtClean="0">
                <a:solidFill>
                  <a:schemeClr val="accent1">
                    <a:lumMod val="50000"/>
                  </a:schemeClr>
                </a:solidFill>
                <a:latin typeface="Arial (Основной текст)"/>
              </a:rPr>
              <a:t> </a:t>
            </a:r>
            <a:r>
              <a:rPr lang="ru-RU" sz="1400" b="1" dirty="0" smtClean="0">
                <a:solidFill>
                  <a:srgbClr val="FF0000"/>
                </a:solidFill>
                <a:latin typeface="Arial (Основной текст)"/>
              </a:rPr>
              <a:t>(</a:t>
            </a:r>
            <a:r>
              <a:rPr lang="en-US" sz="1400" b="1" dirty="0" smtClean="0">
                <a:solidFill>
                  <a:srgbClr val="FF0000"/>
                </a:solidFill>
                <a:latin typeface="Arial (Основной текст)"/>
              </a:rPr>
              <a:t>Order</a:t>
            </a:r>
            <a:r>
              <a:rPr lang="ru-RU" sz="1400" b="1" dirty="0" smtClean="0">
                <a:solidFill>
                  <a:srgbClr val="FF0000"/>
                </a:solidFill>
                <a:latin typeface="Arial (Основной текст)"/>
              </a:rPr>
              <a:t>, </a:t>
            </a:r>
            <a:r>
              <a:rPr lang="en-US" sz="1400" b="1" dirty="0">
                <a:solidFill>
                  <a:srgbClr val="FF0000"/>
                </a:solidFill>
                <a:latin typeface="Arial (Основной текст)"/>
              </a:rPr>
              <a:t>SARFEC under the GKR</a:t>
            </a:r>
            <a:r>
              <a:rPr lang="ru-RU" sz="1400" b="1" dirty="0" smtClean="0">
                <a:solidFill>
                  <a:srgbClr val="FF0000"/>
                </a:solidFill>
                <a:latin typeface="Arial (Основной текст)"/>
              </a:rPr>
              <a:t>)</a:t>
            </a:r>
            <a:endParaRPr lang="ru-RU" sz="1400" b="1" dirty="0">
              <a:solidFill>
                <a:srgbClr val="FF0000"/>
              </a:solidFill>
              <a:latin typeface="Arial (Основной текст)"/>
            </a:endParaRPr>
          </a:p>
        </p:txBody>
      </p:sp>
      <p:sp>
        <p:nvSpPr>
          <p:cNvPr id="122" name="TextBox 121"/>
          <p:cNvSpPr txBox="1"/>
          <p:nvPr/>
        </p:nvSpPr>
        <p:spPr bwMode="auto">
          <a:xfrm>
            <a:off x="1851590" y="4977400"/>
            <a:ext cx="10160627" cy="307777"/>
          </a:xfrm>
          <a:prstGeom prst="rect">
            <a:avLst/>
          </a:prstGeom>
          <a:noFill/>
        </p:spPr>
        <p:txBody>
          <a:bodyPr wrap="square">
            <a:spAutoFit/>
          </a:bodyPr>
          <a:lstStyle/>
          <a:p>
            <a:pPr>
              <a:defRPr/>
            </a:pPr>
            <a:r>
              <a:rPr lang="en-US" sz="1400" b="1" dirty="0">
                <a:solidFill>
                  <a:schemeClr val="accent1">
                    <a:lumMod val="50000"/>
                  </a:schemeClr>
                </a:solidFill>
                <a:latin typeface="Arial (Основной текст)"/>
              </a:rPr>
              <a:t>Signing a contract for the supply of electric energy</a:t>
            </a:r>
            <a:r>
              <a:rPr lang="ru-RU" sz="1400" b="1" dirty="0" smtClean="0">
                <a:solidFill>
                  <a:schemeClr val="accent1">
                    <a:lumMod val="50000"/>
                  </a:schemeClr>
                </a:solidFill>
                <a:latin typeface="Arial (Основной текст)"/>
              </a:rPr>
              <a:t> </a:t>
            </a:r>
            <a:r>
              <a:rPr lang="ru-RU" sz="1400" b="1" dirty="0" smtClean="0">
                <a:solidFill>
                  <a:srgbClr val="FF0000"/>
                </a:solidFill>
                <a:latin typeface="Arial (Основной текст)"/>
              </a:rPr>
              <a:t>(</a:t>
            </a:r>
            <a:r>
              <a:rPr lang="en-US" sz="1400" b="1" dirty="0" smtClean="0">
                <a:solidFill>
                  <a:srgbClr val="FF0000"/>
                </a:solidFill>
                <a:latin typeface="Arial (Основной текст)"/>
              </a:rPr>
              <a:t>CSE</a:t>
            </a:r>
            <a:r>
              <a:rPr lang="ru-RU" sz="1400" b="1" dirty="0" smtClean="0">
                <a:solidFill>
                  <a:srgbClr val="FF0000"/>
                </a:solidFill>
                <a:latin typeface="Arial (Основной текст)"/>
              </a:rPr>
              <a:t>, </a:t>
            </a:r>
            <a:r>
              <a:rPr lang="en-US" sz="1400" b="1" dirty="0" smtClean="0">
                <a:solidFill>
                  <a:srgbClr val="FF0000"/>
                </a:solidFill>
                <a:latin typeface="Arial (Основной текст)"/>
              </a:rPr>
              <a:t>RES entity</a:t>
            </a:r>
            <a:r>
              <a:rPr lang="ru-RU" sz="1400" b="1" dirty="0" smtClean="0">
                <a:solidFill>
                  <a:srgbClr val="FF0000"/>
                </a:solidFill>
                <a:latin typeface="Arial (Основной текст)"/>
              </a:rPr>
              <a:t> </a:t>
            </a:r>
            <a:r>
              <a:rPr lang="ru-RU" sz="1400" b="1" dirty="0">
                <a:solidFill>
                  <a:srgbClr val="FF0000"/>
                </a:solidFill>
                <a:latin typeface="Arial (Основной текст)"/>
              </a:rPr>
              <a:t>- </a:t>
            </a:r>
            <a:r>
              <a:rPr lang="en-US" sz="1400" b="1" dirty="0">
                <a:solidFill>
                  <a:srgbClr val="FF0000"/>
                </a:solidFill>
                <a:latin typeface="Arial (Основной текст)"/>
              </a:rPr>
              <a:t>Grid Company </a:t>
            </a:r>
            <a:r>
              <a:rPr lang="ru-RU" sz="1400" b="1" dirty="0" smtClean="0">
                <a:solidFill>
                  <a:srgbClr val="FF0000"/>
                </a:solidFill>
                <a:latin typeface="Arial (Основной текст)"/>
              </a:rPr>
              <a:t>- </a:t>
            </a:r>
            <a:r>
              <a:rPr lang="en-US" sz="1400" b="1" dirty="0" smtClean="0">
                <a:solidFill>
                  <a:srgbClr val="FF0000"/>
                </a:solidFill>
                <a:latin typeface="Arial (Основной текст)"/>
              </a:rPr>
              <a:t>Buyer</a:t>
            </a:r>
            <a:r>
              <a:rPr lang="ru-RU" sz="1400" b="1" dirty="0" smtClean="0">
                <a:solidFill>
                  <a:srgbClr val="FF0000"/>
                </a:solidFill>
                <a:latin typeface="Arial (Основной текст)"/>
              </a:rPr>
              <a:t> </a:t>
            </a:r>
            <a:r>
              <a:rPr lang="ru-RU" sz="1400" b="1" dirty="0">
                <a:solidFill>
                  <a:srgbClr val="FF0000"/>
                </a:solidFill>
                <a:latin typeface="Arial (Основной текст)"/>
              </a:rPr>
              <a:t>)</a:t>
            </a: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925" y="4190987"/>
            <a:ext cx="431393" cy="431393"/>
          </a:xfrm>
          <a:prstGeom prst="rect">
            <a:avLst/>
          </a:prstGeom>
        </p:spPr>
      </p:pic>
      <p:cxnSp>
        <p:nvCxnSpPr>
          <p:cNvPr id="125" name="Прямая соединительная линия 124"/>
          <p:cNvCxnSpPr/>
          <p:nvPr/>
        </p:nvCxnSpPr>
        <p:spPr bwMode="auto">
          <a:xfrm rot="5400000">
            <a:off x="1500188" y="3660451"/>
            <a:ext cx="0" cy="201612"/>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cxnSp>
        <p:nvCxnSpPr>
          <p:cNvPr id="126" name="Прямая соединительная линия 125"/>
          <p:cNvCxnSpPr/>
          <p:nvPr/>
        </p:nvCxnSpPr>
        <p:spPr bwMode="auto">
          <a:xfrm rot="5400000">
            <a:off x="1508943" y="4344682"/>
            <a:ext cx="0" cy="201612"/>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sp>
        <p:nvSpPr>
          <p:cNvPr id="127" name="TextBox 126"/>
          <p:cNvSpPr txBox="1"/>
          <p:nvPr/>
        </p:nvSpPr>
        <p:spPr bwMode="auto">
          <a:xfrm>
            <a:off x="1851590" y="5616040"/>
            <a:ext cx="10160627" cy="307777"/>
          </a:xfrm>
          <a:prstGeom prst="rect">
            <a:avLst/>
          </a:prstGeom>
          <a:noFill/>
        </p:spPr>
        <p:txBody>
          <a:bodyPr wrap="square">
            <a:spAutoFit/>
          </a:bodyPr>
          <a:lstStyle/>
          <a:p>
            <a:pPr>
              <a:defRPr/>
            </a:pPr>
            <a:r>
              <a:rPr lang="en-US" sz="1400" b="1" dirty="0" smtClean="0">
                <a:solidFill>
                  <a:schemeClr val="accent1">
                    <a:lumMod val="50000"/>
                  </a:schemeClr>
                </a:solidFill>
                <a:latin typeface="Arial (Основной текст)"/>
              </a:rPr>
              <a:t>Construction of a plant using the RES </a:t>
            </a:r>
            <a:r>
              <a:rPr lang="ru-RU" sz="1400" b="1" dirty="0" smtClean="0">
                <a:solidFill>
                  <a:srgbClr val="FF0000"/>
                </a:solidFill>
                <a:latin typeface="Arial (Основной текст)"/>
              </a:rPr>
              <a:t>(</a:t>
            </a:r>
            <a:r>
              <a:rPr lang="en-US" sz="1400" b="1" dirty="0" smtClean="0">
                <a:solidFill>
                  <a:srgbClr val="FF0000"/>
                </a:solidFill>
                <a:latin typeface="Arial (Основной текст)"/>
              </a:rPr>
              <a:t>RES entity</a:t>
            </a:r>
            <a:r>
              <a:rPr lang="ru-RU" sz="1400" b="1" dirty="0" smtClean="0">
                <a:solidFill>
                  <a:srgbClr val="FF0000"/>
                </a:solidFill>
                <a:latin typeface="Arial (Основной текст)"/>
              </a:rPr>
              <a:t>, </a:t>
            </a:r>
            <a:r>
              <a:rPr lang="en-US" sz="1400" b="1" dirty="0">
                <a:solidFill>
                  <a:srgbClr val="FF0000"/>
                </a:solidFill>
                <a:latin typeface="Arial (Основной текст)"/>
              </a:rPr>
              <a:t>contractors</a:t>
            </a:r>
            <a:r>
              <a:rPr lang="ru-RU" sz="1400" b="1" dirty="0" smtClean="0">
                <a:solidFill>
                  <a:srgbClr val="FF0000"/>
                </a:solidFill>
                <a:latin typeface="Arial (Основной текст)"/>
              </a:rPr>
              <a:t>)</a:t>
            </a:r>
            <a:endParaRPr lang="ru-RU" sz="1400" b="1" dirty="0">
              <a:solidFill>
                <a:srgbClr val="FF0000"/>
              </a:solidFill>
              <a:latin typeface="Arial (Основной текст)"/>
            </a:endParaRPr>
          </a:p>
        </p:txBody>
      </p:sp>
      <p:pic>
        <p:nvPicPr>
          <p:cNvPr id="17" name="Рисунок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319" y="5394221"/>
            <a:ext cx="608550" cy="608550"/>
          </a:xfrm>
          <a:prstGeom prst="rect">
            <a:avLst/>
          </a:prstGeom>
        </p:spPr>
      </p:pic>
      <p:pic>
        <p:nvPicPr>
          <p:cNvPr id="18" name="Рисунок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483526" y="4867394"/>
            <a:ext cx="452495" cy="452495"/>
          </a:xfrm>
          <a:prstGeom prst="rect">
            <a:avLst/>
          </a:prstGeom>
        </p:spPr>
      </p:pic>
      <p:cxnSp>
        <p:nvCxnSpPr>
          <p:cNvPr id="134" name="Прямая соединительная линия 133"/>
          <p:cNvCxnSpPr/>
          <p:nvPr/>
        </p:nvCxnSpPr>
        <p:spPr bwMode="auto">
          <a:xfrm rot="5400000">
            <a:off x="1508943" y="4996022"/>
            <a:ext cx="0" cy="201612"/>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cxnSp>
        <p:nvCxnSpPr>
          <p:cNvPr id="135" name="Прямая соединительная линия 134"/>
          <p:cNvCxnSpPr/>
          <p:nvPr/>
        </p:nvCxnSpPr>
        <p:spPr bwMode="auto">
          <a:xfrm rot="5400000">
            <a:off x="1516746" y="5617297"/>
            <a:ext cx="0" cy="201612"/>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sp>
        <p:nvSpPr>
          <p:cNvPr id="136" name="TextBox 135"/>
          <p:cNvSpPr txBox="1"/>
          <p:nvPr/>
        </p:nvSpPr>
        <p:spPr bwMode="auto">
          <a:xfrm>
            <a:off x="1851590" y="6252897"/>
            <a:ext cx="10160627" cy="307777"/>
          </a:xfrm>
          <a:prstGeom prst="rect">
            <a:avLst/>
          </a:prstGeom>
          <a:noFill/>
        </p:spPr>
        <p:txBody>
          <a:bodyPr wrap="square">
            <a:spAutoFit/>
          </a:bodyPr>
          <a:lstStyle/>
          <a:p>
            <a:pPr>
              <a:defRPr/>
            </a:pPr>
            <a:r>
              <a:rPr lang="en-US" sz="1400" b="1" dirty="0">
                <a:solidFill>
                  <a:schemeClr val="accent1">
                    <a:lumMod val="50000"/>
                  </a:schemeClr>
                </a:solidFill>
                <a:latin typeface="Arial (Основной текст)"/>
              </a:rPr>
              <a:t>Acceptance and commissioning of a </a:t>
            </a:r>
            <a:r>
              <a:rPr lang="en-US" sz="1400" b="1" dirty="0" smtClean="0">
                <a:solidFill>
                  <a:schemeClr val="accent1">
                    <a:lumMod val="50000"/>
                  </a:schemeClr>
                </a:solidFill>
                <a:latin typeface="Arial (Основной текст)"/>
              </a:rPr>
              <a:t>plant </a:t>
            </a:r>
            <a:r>
              <a:rPr lang="en-US" sz="1400" b="1" dirty="0">
                <a:solidFill>
                  <a:schemeClr val="accent1">
                    <a:lumMod val="50000"/>
                  </a:schemeClr>
                </a:solidFill>
                <a:latin typeface="Arial (Основной текст)"/>
              </a:rPr>
              <a:t>using </a:t>
            </a:r>
            <a:r>
              <a:rPr lang="en-US" sz="1400" b="1" dirty="0" smtClean="0">
                <a:solidFill>
                  <a:schemeClr val="accent1">
                    <a:lumMod val="50000"/>
                  </a:schemeClr>
                </a:solidFill>
                <a:latin typeface="Arial (Основной текст)"/>
              </a:rPr>
              <a:t>the RES </a:t>
            </a:r>
            <a:r>
              <a:rPr lang="ru-RU" sz="1400" b="1" dirty="0" smtClean="0">
                <a:solidFill>
                  <a:srgbClr val="FF0000"/>
                </a:solidFill>
                <a:latin typeface="Arial (Основной текст)"/>
              </a:rPr>
              <a:t>(</a:t>
            </a:r>
            <a:r>
              <a:rPr lang="en-US" sz="1400" b="1" dirty="0" smtClean="0">
                <a:solidFill>
                  <a:srgbClr val="FF0000"/>
                </a:solidFill>
                <a:latin typeface="Arial (Основной текст)"/>
              </a:rPr>
              <a:t>State Commission</a:t>
            </a:r>
            <a:r>
              <a:rPr lang="ru-RU" sz="1400" b="1" dirty="0" smtClean="0">
                <a:solidFill>
                  <a:srgbClr val="FF0000"/>
                </a:solidFill>
                <a:latin typeface="Arial (Основной текст)"/>
              </a:rPr>
              <a:t>)</a:t>
            </a:r>
            <a:endParaRPr lang="ru-RU" sz="1400" b="1" dirty="0">
              <a:solidFill>
                <a:srgbClr val="FF0000"/>
              </a:solidFill>
              <a:latin typeface="Arial (Основной текст)"/>
            </a:endParaRPr>
          </a:p>
        </p:txBody>
      </p:sp>
      <p:pic>
        <p:nvPicPr>
          <p:cNvPr id="19" name="Рисунок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9418" y="2893353"/>
            <a:ext cx="476432" cy="476432"/>
          </a:xfrm>
          <a:prstGeom prst="rect">
            <a:avLst/>
          </a:prstGeom>
        </p:spPr>
      </p:pic>
      <p:sp>
        <p:nvSpPr>
          <p:cNvPr id="137" name="TextBox 136"/>
          <p:cNvSpPr txBox="1"/>
          <p:nvPr/>
        </p:nvSpPr>
        <p:spPr bwMode="auto">
          <a:xfrm>
            <a:off x="1839783" y="2820290"/>
            <a:ext cx="10137209" cy="523220"/>
          </a:xfrm>
          <a:prstGeom prst="rect">
            <a:avLst/>
          </a:prstGeom>
          <a:noFill/>
        </p:spPr>
        <p:txBody>
          <a:bodyPr wrap="square">
            <a:spAutoFit/>
          </a:bodyPr>
          <a:lstStyle/>
          <a:p>
            <a:pPr>
              <a:defRPr/>
            </a:pPr>
            <a:r>
              <a:rPr lang="en-US" sz="1400" b="1" dirty="0">
                <a:solidFill>
                  <a:schemeClr val="accent1">
                    <a:lumMod val="50000"/>
                  </a:schemeClr>
                </a:solidFill>
                <a:latin typeface="Arial (Основной текст)"/>
              </a:rPr>
              <a:t>Coordination of connection to electric </a:t>
            </a:r>
            <a:r>
              <a:rPr lang="en-US" sz="1400" b="1" dirty="0" smtClean="0">
                <a:solidFill>
                  <a:schemeClr val="accent1">
                    <a:lumMod val="50000"/>
                  </a:schemeClr>
                </a:solidFill>
                <a:latin typeface="Arial (Основной текст)"/>
              </a:rPr>
              <a:t>networks.</a:t>
            </a:r>
            <a:endParaRPr lang="en-US" sz="1400" b="1" dirty="0">
              <a:solidFill>
                <a:schemeClr val="accent1">
                  <a:lumMod val="50000"/>
                </a:schemeClr>
              </a:solidFill>
              <a:latin typeface="Arial (Основной текст)"/>
            </a:endParaRPr>
          </a:p>
          <a:p>
            <a:pPr>
              <a:defRPr/>
            </a:pPr>
            <a:r>
              <a:rPr lang="en-US" sz="1400" b="1" dirty="0">
                <a:solidFill>
                  <a:schemeClr val="accent1">
                    <a:lumMod val="50000"/>
                  </a:schemeClr>
                </a:solidFill>
                <a:latin typeface="Arial (Основной текст)"/>
              </a:rPr>
              <a:t>Preparation of design and estimate documentation </a:t>
            </a:r>
            <a:r>
              <a:rPr lang="en-US" sz="1400" b="1" dirty="0" smtClean="0">
                <a:solidFill>
                  <a:srgbClr val="FF0000"/>
                </a:solidFill>
                <a:latin typeface="Arial (Основной текст)"/>
              </a:rPr>
              <a:t>(RES entity </a:t>
            </a:r>
            <a:r>
              <a:rPr lang="en-US" sz="1400" b="1" dirty="0">
                <a:solidFill>
                  <a:srgbClr val="FF0000"/>
                </a:solidFill>
                <a:latin typeface="Arial (Основной текст)"/>
              </a:rPr>
              <a:t>- Grid Company)</a:t>
            </a:r>
            <a:endParaRPr lang="ru-RU" sz="1400" b="1" dirty="0">
              <a:solidFill>
                <a:srgbClr val="FF0000"/>
              </a:solidFill>
              <a:latin typeface="Arial (Основной текст)"/>
            </a:endParaRPr>
          </a:p>
        </p:txBody>
      </p:sp>
      <p:pic>
        <p:nvPicPr>
          <p:cNvPr id="21" name="Рисунок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9418" y="6049115"/>
            <a:ext cx="550257" cy="550257"/>
          </a:xfrm>
          <a:prstGeom prst="rect">
            <a:avLst/>
          </a:prstGeom>
        </p:spPr>
      </p:pic>
      <p:cxnSp>
        <p:nvCxnSpPr>
          <p:cNvPr id="139" name="Прямая соединительная линия 138"/>
          <p:cNvCxnSpPr/>
          <p:nvPr/>
        </p:nvCxnSpPr>
        <p:spPr bwMode="auto">
          <a:xfrm rot="5400000">
            <a:off x="1516746" y="6258282"/>
            <a:ext cx="0" cy="201612"/>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31211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араллелограмм 5"/>
          <p:cNvSpPr/>
          <p:nvPr/>
        </p:nvSpPr>
        <p:spPr bwMode="auto">
          <a:xfrm>
            <a:off x="8229600" y="107732"/>
            <a:ext cx="3871518" cy="491598"/>
          </a:xfrm>
          <a:prstGeom prst="parallelogram">
            <a:avLst>
              <a:gd name="adj" fmla="val 30797"/>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1400" b="1" i="1" dirty="0">
                <a:latin typeface="Arial" panose="020B0604020202020204" pitchFamily="34" charset="0"/>
                <a:cs typeface="Arial" panose="020B0604020202020204" pitchFamily="34" charset="0"/>
              </a:rPr>
              <a:t>Map of priority small HPPs </a:t>
            </a:r>
            <a:endParaRPr lang="ru-RU" sz="1400" b="1" i="1" dirty="0">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rotWithShape="1">
          <a:blip r:embed="rId2">
            <a:extLst>
              <a:ext uri="{28A0092B-C50C-407E-A947-70E740481C1C}">
                <a14:useLocalDpi xmlns:a14="http://schemas.microsoft.com/office/drawing/2010/main" val="0"/>
              </a:ext>
            </a:extLst>
          </a:blip>
          <a:srcRect t="24648"/>
          <a:stretch/>
        </p:blipFill>
        <p:spPr>
          <a:xfrm>
            <a:off x="1" y="0"/>
            <a:ext cx="11336866" cy="6082628"/>
          </a:xfrm>
          <a:prstGeom prst="rect">
            <a:avLst/>
          </a:prstGeom>
        </p:spPr>
      </p:pic>
      <p:graphicFrame>
        <p:nvGraphicFramePr>
          <p:cNvPr id="4" name="Таблица 3">
            <a:extLst>
              <a:ext uri="{FF2B5EF4-FFF2-40B4-BE49-F238E27FC236}">
                <a16:creationId xmlns:a16="http://schemas.microsoft.com/office/drawing/2014/main" xmlns="" id="{9579ADE3-E491-42DA-A2FB-14CF0D84D132}"/>
              </a:ext>
            </a:extLst>
          </p:cNvPr>
          <p:cNvGraphicFramePr>
            <a:graphicFrameLocks noGrp="1"/>
          </p:cNvGraphicFramePr>
          <p:nvPr>
            <p:extLst>
              <p:ext uri="{D42A27DB-BD31-4B8C-83A1-F6EECF244321}">
                <p14:modId xmlns:p14="http://schemas.microsoft.com/office/powerpoint/2010/main" val="1099942206"/>
              </p:ext>
            </p:extLst>
          </p:nvPr>
        </p:nvGraphicFramePr>
        <p:xfrm>
          <a:off x="5984869" y="4186551"/>
          <a:ext cx="6116249" cy="2396346"/>
        </p:xfrm>
        <a:graphic>
          <a:graphicData uri="http://schemas.openxmlformats.org/drawingml/2006/table">
            <a:tbl>
              <a:tblPr firstRow="1" firstCol="1" bandRow="1"/>
              <a:tblGrid>
                <a:gridCol w="413428">
                  <a:extLst>
                    <a:ext uri="{9D8B030D-6E8A-4147-A177-3AD203B41FA5}">
                      <a16:colId xmlns:a16="http://schemas.microsoft.com/office/drawing/2014/main" xmlns="" val="20000"/>
                    </a:ext>
                  </a:extLst>
                </a:gridCol>
                <a:gridCol w="1905612">
                  <a:extLst>
                    <a:ext uri="{9D8B030D-6E8A-4147-A177-3AD203B41FA5}">
                      <a16:colId xmlns:a16="http://schemas.microsoft.com/office/drawing/2014/main" xmlns="" val="20001"/>
                    </a:ext>
                  </a:extLst>
                </a:gridCol>
                <a:gridCol w="1211814">
                  <a:extLst>
                    <a:ext uri="{9D8B030D-6E8A-4147-A177-3AD203B41FA5}">
                      <a16:colId xmlns:a16="http://schemas.microsoft.com/office/drawing/2014/main" xmlns="" val="2816625542"/>
                    </a:ext>
                  </a:extLst>
                </a:gridCol>
                <a:gridCol w="2585395">
                  <a:extLst>
                    <a:ext uri="{9D8B030D-6E8A-4147-A177-3AD203B41FA5}">
                      <a16:colId xmlns:a16="http://schemas.microsoft.com/office/drawing/2014/main" xmlns="" val="20002"/>
                    </a:ext>
                  </a:extLst>
                </a:gridCol>
              </a:tblGrid>
              <a:tr h="383404">
                <a:tc>
                  <a:txBody>
                    <a:bodyPr/>
                    <a:lstStyle/>
                    <a:p>
                      <a:pPr algn="ctr" rtl="0" fontAlgn="ctr"/>
                      <a:r>
                        <a:rPr lang="en-US" sz="1400" b="1" i="0" u="none" strike="noStrike" dirty="0" smtClean="0">
                          <a:solidFill>
                            <a:srgbClr val="003268"/>
                          </a:solidFill>
                          <a:effectLst/>
                          <a:latin typeface="Arial (Основной текст)"/>
                        </a:rPr>
                        <a:t>No.</a:t>
                      </a:r>
                      <a:endParaRPr lang="ru-RU" sz="1400" b="1"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400" b="1" i="0" u="none" strike="noStrike" dirty="0">
                          <a:solidFill>
                            <a:srgbClr val="003268"/>
                          </a:solidFill>
                          <a:effectLst/>
                          <a:latin typeface="Arial (Основной текст)"/>
                        </a:rPr>
                        <a:t>Name</a:t>
                      </a:r>
                      <a:endParaRPr lang="ru-RU" sz="1400" b="1"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400" b="1" i="0" u="none" strike="noStrike" dirty="0">
                          <a:solidFill>
                            <a:srgbClr val="003268"/>
                          </a:solidFill>
                          <a:effectLst/>
                          <a:latin typeface="Arial (Основной текст)"/>
                        </a:rPr>
                        <a:t>Capacity</a:t>
                      </a:r>
                      <a:r>
                        <a:rPr lang="ru-RU" sz="1400" b="1" i="0" u="none" strike="noStrike" dirty="0">
                          <a:solidFill>
                            <a:srgbClr val="003268"/>
                          </a:solidFill>
                          <a:effectLst/>
                          <a:latin typeface="Arial (Основной текст)"/>
                        </a:rPr>
                        <a:t>, </a:t>
                      </a:r>
                      <a:r>
                        <a:rPr lang="en-GB" sz="1400" b="1" i="0" u="none" strike="noStrike" dirty="0">
                          <a:solidFill>
                            <a:srgbClr val="003268"/>
                          </a:solidFill>
                          <a:effectLst/>
                          <a:latin typeface="Arial (Основной текст)"/>
                        </a:rPr>
                        <a:t>MW</a:t>
                      </a:r>
                      <a:endParaRPr lang="ru-RU" sz="1400" b="1"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400" b="1" i="0" u="none" strike="noStrike" dirty="0">
                          <a:solidFill>
                            <a:srgbClr val="003268"/>
                          </a:solidFill>
                          <a:effectLst/>
                          <a:latin typeface="Arial (Основной текст)"/>
                        </a:rPr>
                        <a:t>Location, river</a:t>
                      </a:r>
                      <a:endParaRPr lang="ru-RU" sz="1400" b="1"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38518">
                <a:tc>
                  <a:txBody>
                    <a:bodyPr/>
                    <a:lstStyle/>
                    <a:p>
                      <a:pPr algn="ctr" rtl="0" fontAlgn="ctr"/>
                      <a:r>
                        <a:rPr lang="ru-RU" sz="1400" b="1" i="0" u="none" strike="noStrike" dirty="0">
                          <a:solidFill>
                            <a:srgbClr val="003268"/>
                          </a:solidFill>
                          <a:effectLst/>
                          <a:latin typeface="Arial (Основной текст)"/>
                        </a:rPr>
                        <a:t>1</a:t>
                      </a: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400" b="1" i="0" u="none" strike="noStrike" dirty="0" err="1" smtClean="0">
                          <a:solidFill>
                            <a:srgbClr val="003268"/>
                          </a:solidFill>
                          <a:effectLst/>
                          <a:latin typeface="Arial (Основной текст)"/>
                        </a:rPr>
                        <a:t>Orto-Tokoi</a:t>
                      </a:r>
                      <a:r>
                        <a:rPr lang="en-US" sz="1400" b="1" i="0" u="none" strike="noStrike" dirty="0" smtClean="0">
                          <a:solidFill>
                            <a:srgbClr val="003268"/>
                          </a:solidFill>
                          <a:effectLst/>
                          <a:latin typeface="Arial (Основной текст)"/>
                        </a:rPr>
                        <a:t> </a:t>
                      </a:r>
                      <a:endParaRPr lang="ru-RU" sz="1400" b="1"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400" b="0" i="0" u="none" strike="noStrike" dirty="0">
                          <a:solidFill>
                            <a:srgbClr val="003268"/>
                          </a:solidFill>
                          <a:effectLst/>
                          <a:latin typeface="Arial (Основной текст)"/>
                        </a:rPr>
                        <a:t>25</a:t>
                      </a: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400" b="0" i="0" u="none" strike="noStrike" dirty="0" err="1" smtClean="0">
                          <a:solidFill>
                            <a:srgbClr val="003268"/>
                          </a:solidFill>
                          <a:effectLst/>
                          <a:latin typeface="Arial (Основной текст)"/>
                        </a:rPr>
                        <a:t>Orto-Tokoi</a:t>
                      </a:r>
                      <a:r>
                        <a:rPr lang="en-US" sz="1400" b="0" i="0" u="none" strike="noStrike" dirty="0" smtClean="0">
                          <a:solidFill>
                            <a:srgbClr val="003268"/>
                          </a:solidFill>
                          <a:effectLst/>
                          <a:latin typeface="Arial (Основной текст)"/>
                        </a:rPr>
                        <a:t> </a:t>
                      </a:r>
                      <a:r>
                        <a:rPr lang="en-US" sz="1400" b="0" i="0" u="none" strike="noStrike" dirty="0">
                          <a:solidFill>
                            <a:srgbClr val="003268"/>
                          </a:solidFill>
                          <a:effectLst/>
                          <a:latin typeface="Arial (Основной текст)"/>
                        </a:rPr>
                        <a:t>reservoir</a:t>
                      </a:r>
                      <a:endParaRPr lang="ru-RU" sz="1400" b="0"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38384">
                <a:tc>
                  <a:txBody>
                    <a:bodyPr/>
                    <a:lstStyle/>
                    <a:p>
                      <a:pPr algn="ctr" rtl="0" fontAlgn="ctr"/>
                      <a:r>
                        <a:rPr lang="ru-RU" sz="1400" b="1" i="0" u="none" strike="noStrike" dirty="0">
                          <a:solidFill>
                            <a:srgbClr val="003268"/>
                          </a:solidFill>
                          <a:effectLst/>
                          <a:latin typeface="Arial (Основной текст)"/>
                        </a:rPr>
                        <a:t>2</a:t>
                      </a: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400" b="1" i="0" u="none" strike="noStrike" dirty="0" smtClean="0">
                          <a:solidFill>
                            <a:srgbClr val="003268"/>
                          </a:solidFill>
                          <a:effectLst/>
                          <a:latin typeface="Arial (Основной текст)"/>
                        </a:rPr>
                        <a:t>Kirov</a:t>
                      </a:r>
                      <a:endParaRPr lang="ru-RU" sz="1400" b="1"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400" b="0" i="0" u="none" strike="noStrike" dirty="0">
                          <a:solidFill>
                            <a:srgbClr val="003268"/>
                          </a:solidFill>
                          <a:effectLst/>
                          <a:latin typeface="Arial (Основной текст)"/>
                        </a:rPr>
                        <a:t>20</a:t>
                      </a: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400" b="0" i="0" u="none" strike="noStrike" dirty="0" smtClean="0">
                          <a:solidFill>
                            <a:srgbClr val="003268"/>
                          </a:solidFill>
                          <a:effectLst/>
                          <a:latin typeface="Arial (Основной текст)"/>
                        </a:rPr>
                        <a:t>Kirov </a:t>
                      </a:r>
                      <a:r>
                        <a:rPr lang="en-US" sz="1400" b="0" i="0" u="none" strike="noStrike" dirty="0">
                          <a:solidFill>
                            <a:srgbClr val="003268"/>
                          </a:solidFill>
                          <a:effectLst/>
                          <a:latin typeface="Arial (Основной текст)"/>
                        </a:rPr>
                        <a:t>reservoir</a:t>
                      </a:r>
                      <a:endParaRPr lang="ru-RU" sz="1400" b="0"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38384">
                <a:tc>
                  <a:txBody>
                    <a:bodyPr/>
                    <a:lstStyle/>
                    <a:p>
                      <a:pPr algn="ctr" rtl="0" fontAlgn="ctr"/>
                      <a:r>
                        <a:rPr lang="ru-RU" sz="1400" b="1" i="0" u="none" strike="noStrike" dirty="0">
                          <a:solidFill>
                            <a:srgbClr val="003268"/>
                          </a:solidFill>
                          <a:effectLst/>
                          <a:latin typeface="Arial (Основной текст)"/>
                        </a:rPr>
                        <a:t>3</a:t>
                      </a: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400" b="1" i="0" u="none" strike="noStrike" dirty="0" err="1" smtClean="0">
                          <a:solidFill>
                            <a:srgbClr val="003268"/>
                          </a:solidFill>
                          <a:effectLst/>
                          <a:latin typeface="Arial (Основной текст)"/>
                        </a:rPr>
                        <a:t>Papan</a:t>
                      </a:r>
                      <a:endParaRPr lang="ru-RU" sz="1400" b="1"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400" b="0" i="0" u="none" strike="noStrike" dirty="0">
                          <a:solidFill>
                            <a:srgbClr val="003268"/>
                          </a:solidFill>
                          <a:effectLst/>
                          <a:latin typeface="Arial (Основной текст)"/>
                        </a:rPr>
                        <a:t>25</a:t>
                      </a: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400" b="0" i="0" u="none" strike="noStrike" dirty="0" err="1" smtClean="0">
                          <a:solidFill>
                            <a:srgbClr val="003268"/>
                          </a:solidFill>
                          <a:effectLst/>
                          <a:latin typeface="Arial (Основной текст)"/>
                        </a:rPr>
                        <a:t>Papan</a:t>
                      </a:r>
                      <a:r>
                        <a:rPr lang="en-US" sz="1400" b="0" i="0" u="none" strike="noStrike" dirty="0" smtClean="0">
                          <a:solidFill>
                            <a:srgbClr val="003268"/>
                          </a:solidFill>
                          <a:effectLst/>
                          <a:latin typeface="Arial (Основной текст)"/>
                        </a:rPr>
                        <a:t> </a:t>
                      </a:r>
                      <a:r>
                        <a:rPr lang="en-US" sz="1400" b="0" i="0" u="none" strike="noStrike" dirty="0">
                          <a:solidFill>
                            <a:srgbClr val="003268"/>
                          </a:solidFill>
                          <a:effectLst/>
                          <a:latin typeface="Arial (Основной текст)"/>
                        </a:rPr>
                        <a:t>reservoir </a:t>
                      </a:r>
                      <a:endParaRPr lang="ru-RU" sz="1400" b="0"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38384">
                <a:tc>
                  <a:txBody>
                    <a:bodyPr/>
                    <a:lstStyle/>
                    <a:p>
                      <a:pPr algn="ctr" rtl="0" fontAlgn="ctr"/>
                      <a:r>
                        <a:rPr lang="ru-RU" sz="1400" b="1" i="0" u="none" strike="noStrike" dirty="0">
                          <a:solidFill>
                            <a:srgbClr val="003268"/>
                          </a:solidFill>
                          <a:effectLst/>
                          <a:latin typeface="Arial (Основной текст)"/>
                        </a:rPr>
                        <a:t>4</a:t>
                      </a: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n-US" sz="1400" b="1" i="0" u="none" strike="noStrike" dirty="0" smtClean="0">
                          <a:solidFill>
                            <a:srgbClr val="003268"/>
                          </a:solidFill>
                          <a:effectLst/>
                          <a:latin typeface="Arial (Основной текст)"/>
                        </a:rPr>
                        <a:t>Karakul </a:t>
                      </a:r>
                      <a:r>
                        <a:rPr lang="en-US" sz="1400" b="1" i="0" u="none" strike="noStrike" dirty="0">
                          <a:solidFill>
                            <a:srgbClr val="003268"/>
                          </a:solidFill>
                          <a:effectLst/>
                          <a:latin typeface="Arial (Основной текст)"/>
                        </a:rPr>
                        <a:t>(Kara-Suu-1,2) </a:t>
                      </a:r>
                      <a:endParaRPr lang="ru-RU" sz="1400" b="1"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400" b="0" i="0" u="none" strike="noStrike" dirty="0">
                          <a:solidFill>
                            <a:srgbClr val="003268"/>
                          </a:solidFill>
                          <a:effectLst/>
                          <a:latin typeface="Arial (Основной текст)"/>
                        </a:rPr>
                        <a:t>18</a:t>
                      </a: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400" b="0" i="0" u="none" strike="noStrike" dirty="0">
                          <a:solidFill>
                            <a:srgbClr val="003268"/>
                          </a:solidFill>
                          <a:effectLst/>
                          <a:latin typeface="Arial (Основной текст)"/>
                        </a:rPr>
                        <a:t>Kara-Suu river (left)</a:t>
                      </a:r>
                      <a:endParaRPr lang="ru-RU" sz="1400" b="0"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05729">
                <a:tc>
                  <a:txBody>
                    <a:bodyPr/>
                    <a:lstStyle/>
                    <a:p>
                      <a:pPr algn="ctr" rtl="0" fontAlgn="ctr"/>
                      <a:r>
                        <a:rPr lang="ru-RU" sz="1400" b="1" i="0" u="none" strike="noStrike" dirty="0">
                          <a:solidFill>
                            <a:srgbClr val="003268"/>
                          </a:solidFill>
                          <a:effectLst/>
                          <a:latin typeface="Arial (Основной текст)"/>
                        </a:rPr>
                        <a:t>5</a:t>
                      </a: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n-US" sz="1400" b="1" i="0" u="none" strike="noStrike" dirty="0" err="1">
                          <a:solidFill>
                            <a:srgbClr val="003268"/>
                          </a:solidFill>
                          <a:effectLst/>
                          <a:latin typeface="Arial (Основной текст)"/>
                        </a:rPr>
                        <a:t>Tayan</a:t>
                      </a:r>
                      <a:endParaRPr lang="ru-RU" sz="1400" b="1"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400" b="0" i="0" u="none" strike="noStrike" dirty="0">
                          <a:solidFill>
                            <a:srgbClr val="003268"/>
                          </a:solidFill>
                          <a:effectLst/>
                          <a:latin typeface="Arial (Основной текст)"/>
                        </a:rPr>
                        <a:t>3,5</a:t>
                      </a: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400" b="0" i="0" u="none" strike="noStrike" dirty="0" err="1">
                          <a:solidFill>
                            <a:srgbClr val="003268"/>
                          </a:solidFill>
                          <a:effectLst/>
                          <a:latin typeface="Arial (Основной текст)"/>
                        </a:rPr>
                        <a:t>Sokh</a:t>
                      </a:r>
                      <a:r>
                        <a:rPr lang="en-US" sz="1400" b="0" i="0" u="none" strike="noStrike" dirty="0">
                          <a:solidFill>
                            <a:srgbClr val="003268"/>
                          </a:solidFill>
                          <a:effectLst/>
                          <a:latin typeface="Arial (Основной текст)"/>
                        </a:rPr>
                        <a:t> river</a:t>
                      </a:r>
                      <a:endParaRPr lang="ru-RU" sz="1400" b="0"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338518">
                <a:tc>
                  <a:txBody>
                    <a:bodyPr/>
                    <a:lstStyle/>
                    <a:p>
                      <a:pPr algn="ctr" rtl="0" fontAlgn="ctr"/>
                      <a:r>
                        <a:rPr lang="ru-RU" sz="1400" b="1" i="0" u="none" strike="noStrike" dirty="0">
                          <a:solidFill>
                            <a:srgbClr val="003268"/>
                          </a:solidFill>
                          <a:effectLst/>
                          <a:latin typeface="Arial (Основной текст)"/>
                        </a:rPr>
                        <a:t>6</a:t>
                      </a: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n-US" sz="1400" b="1" i="0" u="none" strike="noStrike" dirty="0" err="1" smtClean="0">
                          <a:solidFill>
                            <a:srgbClr val="003268"/>
                          </a:solidFill>
                          <a:effectLst/>
                          <a:latin typeface="Arial (Основной текст)"/>
                        </a:rPr>
                        <a:t>Tortkul</a:t>
                      </a:r>
                      <a:endParaRPr lang="ru-RU" sz="1400" b="1"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400" b="0" i="0" u="none" strike="noStrike" dirty="0">
                          <a:solidFill>
                            <a:srgbClr val="003268"/>
                          </a:solidFill>
                          <a:effectLst/>
                          <a:latin typeface="Arial (Основной текст)"/>
                        </a:rPr>
                        <a:t>3</a:t>
                      </a: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400" b="0" i="0" u="none" strike="noStrike" dirty="0" err="1" smtClean="0">
                          <a:solidFill>
                            <a:srgbClr val="003268"/>
                          </a:solidFill>
                          <a:effectLst/>
                          <a:latin typeface="Arial (Основной текст)"/>
                        </a:rPr>
                        <a:t>Tortkul</a:t>
                      </a:r>
                      <a:r>
                        <a:rPr lang="en-US" sz="1400" b="0" i="0" u="none" strike="noStrike" dirty="0" smtClean="0">
                          <a:solidFill>
                            <a:srgbClr val="003268"/>
                          </a:solidFill>
                          <a:effectLst/>
                          <a:latin typeface="Arial (Основной текст)"/>
                        </a:rPr>
                        <a:t> </a:t>
                      </a:r>
                      <a:r>
                        <a:rPr lang="en-US" sz="1400" b="0" i="0" u="none" strike="noStrike" dirty="0">
                          <a:solidFill>
                            <a:srgbClr val="003268"/>
                          </a:solidFill>
                          <a:effectLst/>
                          <a:latin typeface="Arial (Основной текст)"/>
                        </a:rPr>
                        <a:t>reservoir </a:t>
                      </a:r>
                      <a:endParaRPr lang="ru-RU" sz="1400" b="0" i="0" u="none" strike="noStrike" dirty="0">
                        <a:solidFill>
                          <a:srgbClr val="003268"/>
                        </a:solidFill>
                        <a:effectLst/>
                        <a:latin typeface="Arial (Основной текст)"/>
                      </a:endParaRPr>
                    </a:p>
                  </a:txBody>
                  <a:tcPr marL="9523" marR="9523" marT="95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grpSp>
        <p:nvGrpSpPr>
          <p:cNvPr id="20" name="Группа 19"/>
          <p:cNvGrpSpPr/>
          <p:nvPr/>
        </p:nvGrpSpPr>
        <p:grpSpPr>
          <a:xfrm>
            <a:off x="148467" y="42799"/>
            <a:ext cx="7506316" cy="6147105"/>
            <a:chOff x="148467" y="42799"/>
            <a:chExt cx="7506316" cy="6147105"/>
          </a:xfrm>
        </p:grpSpPr>
        <p:sp>
          <p:nvSpPr>
            <p:cNvPr id="8" name="Прямоугольная выноска 7"/>
            <p:cNvSpPr/>
            <p:nvPr/>
          </p:nvSpPr>
          <p:spPr>
            <a:xfrm>
              <a:off x="2608334" y="3384332"/>
              <a:ext cx="1155700" cy="568157"/>
            </a:xfrm>
            <a:prstGeom prst="wedgeRectCallout">
              <a:avLst>
                <a:gd name="adj1" fmla="val 65292"/>
                <a:gd name="adj2" fmla="val 8533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a:latin typeface="Arial (Основной текст)"/>
                </a:rPr>
                <a:t>25 </a:t>
              </a:r>
              <a:r>
                <a:rPr lang="en-GB" dirty="0">
                  <a:latin typeface="Arial (Основной текст)"/>
                </a:rPr>
                <a:t>MW</a:t>
              </a:r>
              <a:endParaRPr lang="ru-RU" dirty="0">
                <a:latin typeface="Arial (Основной текст)"/>
              </a:endParaRPr>
            </a:p>
          </p:txBody>
        </p:sp>
        <p:sp>
          <p:nvSpPr>
            <p:cNvPr id="9" name="Прямоугольная выноска 8"/>
            <p:cNvSpPr/>
            <p:nvPr/>
          </p:nvSpPr>
          <p:spPr>
            <a:xfrm>
              <a:off x="148467" y="3815578"/>
              <a:ext cx="1155700" cy="568157"/>
            </a:xfrm>
            <a:prstGeom prst="wedgeRectCallout">
              <a:avLst>
                <a:gd name="adj1" fmla="val 65292"/>
                <a:gd name="adj2" fmla="val 8533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a:latin typeface="Arial (Основной текст)"/>
                </a:rPr>
                <a:t>3 </a:t>
              </a:r>
              <a:r>
                <a:rPr lang="en-GB" dirty="0">
                  <a:latin typeface="Arial (Основной текст)"/>
                </a:rPr>
                <a:t>MW</a:t>
              </a:r>
              <a:endParaRPr lang="ru-RU" dirty="0">
                <a:latin typeface="Arial (Основной текст)"/>
              </a:endParaRPr>
            </a:p>
          </p:txBody>
        </p:sp>
        <p:sp>
          <p:nvSpPr>
            <p:cNvPr id="10" name="Прямоугольная выноска 9"/>
            <p:cNvSpPr/>
            <p:nvPr/>
          </p:nvSpPr>
          <p:spPr>
            <a:xfrm>
              <a:off x="552450" y="5395956"/>
              <a:ext cx="1155700" cy="568157"/>
            </a:xfrm>
            <a:prstGeom prst="wedgeRectCallout">
              <a:avLst>
                <a:gd name="adj1" fmla="val 88369"/>
                <a:gd name="adj2" fmla="val -16501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a:latin typeface="Arial (Основной текст)"/>
                </a:rPr>
                <a:t>3,5 </a:t>
              </a:r>
              <a:r>
                <a:rPr lang="en-GB" dirty="0">
                  <a:latin typeface="Arial (Основной текст)"/>
                </a:rPr>
                <a:t>MW</a:t>
              </a:r>
              <a:endParaRPr lang="ru-RU" dirty="0">
                <a:latin typeface="Arial (Основной текст)"/>
              </a:endParaRPr>
            </a:p>
          </p:txBody>
        </p:sp>
        <p:grpSp>
          <p:nvGrpSpPr>
            <p:cNvPr id="19" name="Группа 18"/>
            <p:cNvGrpSpPr/>
            <p:nvPr/>
          </p:nvGrpSpPr>
          <p:grpSpPr>
            <a:xfrm>
              <a:off x="6302233" y="148718"/>
              <a:ext cx="1352550" cy="734690"/>
              <a:chOff x="6302233" y="148718"/>
              <a:chExt cx="1352550" cy="734690"/>
            </a:xfrm>
          </p:grpSpPr>
          <p:sp>
            <p:nvSpPr>
              <p:cNvPr id="11" name="Прямоугольная выноска 10"/>
              <p:cNvSpPr/>
              <p:nvPr/>
            </p:nvSpPr>
            <p:spPr>
              <a:xfrm>
                <a:off x="6302233" y="315251"/>
                <a:ext cx="1155700" cy="568157"/>
              </a:xfrm>
              <a:prstGeom prst="wedgeRectCallout">
                <a:avLst>
                  <a:gd name="adj1" fmla="val -3939"/>
                  <a:gd name="adj2" fmla="val 15910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a:latin typeface="Arial (Основной текст)"/>
                  </a:rPr>
                  <a:t>25 </a:t>
                </a:r>
                <a:r>
                  <a:rPr lang="en-GB" dirty="0">
                    <a:latin typeface="Arial (Основной текст)"/>
                  </a:rPr>
                  <a:t>MW</a:t>
                </a:r>
                <a:endParaRPr lang="ru-RU" dirty="0">
                  <a:latin typeface="Arial (Основной текст)"/>
                </a:endParaRPr>
              </a:p>
            </p:txBody>
          </p:sp>
          <p:sp>
            <p:nvSpPr>
              <p:cNvPr id="13" name="Параллелограмм 12"/>
              <p:cNvSpPr/>
              <p:nvPr/>
            </p:nvSpPr>
            <p:spPr bwMode="auto">
              <a:xfrm>
                <a:off x="6880083" y="148718"/>
                <a:ext cx="774700" cy="333066"/>
              </a:xfrm>
              <a:prstGeom prst="parallelogram">
                <a:avLst>
                  <a:gd name="adj" fmla="val 30797"/>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ru-RU" sz="1400" b="1" i="1" dirty="0">
                    <a:solidFill>
                      <a:srgbClr val="003268"/>
                    </a:solidFill>
                    <a:latin typeface="Arial" panose="020B0604020202020204" pitchFamily="34" charset="0"/>
                    <a:cs typeface="Arial" panose="020B0604020202020204" pitchFamily="34" charset="0"/>
                  </a:rPr>
                  <a:t>1</a:t>
                </a:r>
              </a:p>
            </p:txBody>
          </p:sp>
        </p:grpSp>
        <p:grpSp>
          <p:nvGrpSpPr>
            <p:cNvPr id="2" name="Группа 1"/>
            <p:cNvGrpSpPr/>
            <p:nvPr/>
          </p:nvGrpSpPr>
          <p:grpSpPr>
            <a:xfrm>
              <a:off x="1130300" y="42799"/>
              <a:ext cx="1490450" cy="734690"/>
              <a:chOff x="1130300" y="42799"/>
              <a:chExt cx="1490450" cy="734690"/>
            </a:xfrm>
          </p:grpSpPr>
          <p:sp>
            <p:nvSpPr>
              <p:cNvPr id="5" name="Прямоугольная выноска 4"/>
              <p:cNvSpPr/>
              <p:nvPr/>
            </p:nvSpPr>
            <p:spPr>
              <a:xfrm>
                <a:off x="1130300" y="209332"/>
                <a:ext cx="1155700" cy="568157"/>
              </a:xfrm>
              <a:prstGeom prst="wedgeRectCallout">
                <a:avLst>
                  <a:gd name="adj1" fmla="val 65292"/>
                  <a:gd name="adj2" fmla="val 8533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a:latin typeface="Arial (Основной текст)"/>
                  </a:rPr>
                  <a:t>20 </a:t>
                </a:r>
                <a:r>
                  <a:rPr lang="en-GB" dirty="0">
                    <a:latin typeface="Arial (Основной текст)"/>
                  </a:rPr>
                  <a:t>MW</a:t>
                </a:r>
                <a:endParaRPr lang="ru-RU" dirty="0">
                  <a:latin typeface="Arial (Основной текст)"/>
                </a:endParaRPr>
              </a:p>
            </p:txBody>
          </p:sp>
          <p:sp>
            <p:nvSpPr>
              <p:cNvPr id="14" name="Параллелограмм 13"/>
              <p:cNvSpPr/>
              <p:nvPr/>
            </p:nvSpPr>
            <p:spPr bwMode="auto">
              <a:xfrm>
                <a:off x="1846050" y="42799"/>
                <a:ext cx="774700" cy="333066"/>
              </a:xfrm>
              <a:prstGeom prst="parallelogram">
                <a:avLst>
                  <a:gd name="adj" fmla="val 30797"/>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ru-RU" sz="1400" b="1" i="1" dirty="0">
                    <a:solidFill>
                      <a:srgbClr val="003268"/>
                    </a:solidFill>
                    <a:latin typeface="Arial" panose="020B0604020202020204" pitchFamily="34" charset="0"/>
                    <a:cs typeface="Arial" panose="020B0604020202020204" pitchFamily="34" charset="0"/>
                  </a:rPr>
                  <a:t>2</a:t>
                </a:r>
              </a:p>
            </p:txBody>
          </p:sp>
        </p:grpSp>
        <p:grpSp>
          <p:nvGrpSpPr>
            <p:cNvPr id="3" name="Группа 2"/>
            <p:cNvGrpSpPr/>
            <p:nvPr/>
          </p:nvGrpSpPr>
          <p:grpSpPr>
            <a:xfrm>
              <a:off x="2197100" y="1325499"/>
              <a:ext cx="1401834" cy="734690"/>
              <a:chOff x="2197100" y="1325499"/>
              <a:chExt cx="1401834" cy="734690"/>
            </a:xfrm>
          </p:grpSpPr>
          <p:sp>
            <p:nvSpPr>
              <p:cNvPr id="7" name="Прямоугольная выноска 6"/>
              <p:cNvSpPr/>
              <p:nvPr/>
            </p:nvSpPr>
            <p:spPr>
              <a:xfrm>
                <a:off x="2197100" y="1492032"/>
                <a:ext cx="1155700" cy="568157"/>
              </a:xfrm>
              <a:prstGeom prst="wedgeRectCallout">
                <a:avLst>
                  <a:gd name="adj1" fmla="val 65292"/>
                  <a:gd name="adj2" fmla="val 8533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a:latin typeface="Arial (Основной текст)"/>
                  </a:rPr>
                  <a:t>18 </a:t>
                </a:r>
                <a:r>
                  <a:rPr lang="en-GB" dirty="0">
                    <a:latin typeface="Arial (Основной текст)"/>
                  </a:rPr>
                  <a:t>MW</a:t>
                </a:r>
                <a:endParaRPr lang="ru-RU" dirty="0">
                  <a:latin typeface="Arial (Основной текст)"/>
                </a:endParaRPr>
              </a:p>
            </p:txBody>
          </p:sp>
          <p:sp>
            <p:nvSpPr>
              <p:cNvPr id="15" name="Параллелограмм 14"/>
              <p:cNvSpPr/>
              <p:nvPr/>
            </p:nvSpPr>
            <p:spPr bwMode="auto">
              <a:xfrm>
                <a:off x="2824234" y="1325499"/>
                <a:ext cx="774700" cy="333066"/>
              </a:xfrm>
              <a:prstGeom prst="parallelogram">
                <a:avLst>
                  <a:gd name="adj" fmla="val 30797"/>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ru-RU" sz="1400" b="1" i="1" dirty="0">
                    <a:solidFill>
                      <a:srgbClr val="003268"/>
                    </a:solidFill>
                    <a:latin typeface="Arial" panose="020B0604020202020204" pitchFamily="34" charset="0"/>
                    <a:cs typeface="Arial" panose="020B0604020202020204" pitchFamily="34" charset="0"/>
                  </a:rPr>
                  <a:t>4</a:t>
                </a:r>
              </a:p>
            </p:txBody>
          </p:sp>
        </p:grpSp>
        <p:sp>
          <p:nvSpPr>
            <p:cNvPr id="16" name="Параллелограмм 15"/>
            <p:cNvSpPr/>
            <p:nvPr/>
          </p:nvSpPr>
          <p:spPr bwMode="auto">
            <a:xfrm>
              <a:off x="3211584" y="3150597"/>
              <a:ext cx="774700" cy="333066"/>
            </a:xfrm>
            <a:prstGeom prst="parallelogram">
              <a:avLst>
                <a:gd name="adj" fmla="val 30797"/>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ru-RU" sz="1400" b="1" i="1" dirty="0">
                  <a:solidFill>
                    <a:srgbClr val="003268"/>
                  </a:solidFill>
                  <a:latin typeface="Arial" panose="020B0604020202020204" pitchFamily="34" charset="0"/>
                  <a:cs typeface="Arial" panose="020B0604020202020204" pitchFamily="34" charset="0"/>
                </a:rPr>
                <a:t>3</a:t>
              </a:r>
            </a:p>
          </p:txBody>
        </p:sp>
        <p:sp>
          <p:nvSpPr>
            <p:cNvPr id="17" name="Параллелограмм 16"/>
            <p:cNvSpPr/>
            <p:nvPr/>
          </p:nvSpPr>
          <p:spPr bwMode="auto">
            <a:xfrm>
              <a:off x="1130300" y="5856838"/>
              <a:ext cx="774700" cy="333066"/>
            </a:xfrm>
            <a:prstGeom prst="parallelogram">
              <a:avLst>
                <a:gd name="adj" fmla="val 30797"/>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ru-RU" sz="1400" b="1" i="1" dirty="0">
                  <a:solidFill>
                    <a:srgbClr val="003268"/>
                  </a:solidFill>
                  <a:latin typeface="Arial" panose="020B0604020202020204" pitchFamily="34" charset="0"/>
                  <a:cs typeface="Arial" panose="020B0604020202020204" pitchFamily="34" charset="0"/>
                </a:rPr>
                <a:t>5</a:t>
              </a:r>
            </a:p>
          </p:txBody>
        </p:sp>
        <p:sp>
          <p:nvSpPr>
            <p:cNvPr id="18" name="Параллелограмм 17"/>
            <p:cNvSpPr/>
            <p:nvPr/>
          </p:nvSpPr>
          <p:spPr bwMode="auto">
            <a:xfrm>
              <a:off x="742950" y="3599483"/>
              <a:ext cx="774700" cy="333066"/>
            </a:xfrm>
            <a:prstGeom prst="parallelogram">
              <a:avLst>
                <a:gd name="adj" fmla="val 30797"/>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ru-RU" sz="1400" b="1" i="1" dirty="0">
                  <a:solidFill>
                    <a:srgbClr val="003268"/>
                  </a:solidFill>
                  <a:latin typeface="Arial" panose="020B0604020202020204" pitchFamily="34" charset="0"/>
                  <a:cs typeface="Arial" panose="020B0604020202020204" pitchFamily="34" charset="0"/>
                </a:rPr>
                <a:t>6</a:t>
              </a:r>
            </a:p>
          </p:txBody>
        </p:sp>
      </p:grpSp>
      <p:grpSp>
        <p:nvGrpSpPr>
          <p:cNvPr id="21" name="Группа 20"/>
          <p:cNvGrpSpPr/>
          <p:nvPr/>
        </p:nvGrpSpPr>
        <p:grpSpPr>
          <a:xfrm>
            <a:off x="0" y="6812279"/>
            <a:ext cx="12184798" cy="45721"/>
            <a:chOff x="0" y="6812279"/>
            <a:chExt cx="12184798" cy="45721"/>
          </a:xfrm>
        </p:grpSpPr>
        <p:sp>
          <p:nvSpPr>
            <p:cNvPr id="22" name="Прямоугольник 21"/>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3" name="Прямоугольник 22"/>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4" name="Прямоугольник 23"/>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12011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7"/>
            <a:ext cx="12192000" cy="6050844"/>
          </a:xfrm>
          <a:prstGeom prst="rect">
            <a:avLst/>
          </a:prstGeom>
          <a:effectLst>
            <a:outerShdw blurRad="50800" dist="38100" dir="5400000" algn="t" rotWithShape="0">
              <a:prstClr val="black">
                <a:alpha val="40000"/>
              </a:prstClr>
            </a:outerShdw>
          </a:effectLst>
        </p:spPr>
      </p:pic>
      <p:graphicFrame>
        <p:nvGraphicFramePr>
          <p:cNvPr id="20" name="Таблица 19"/>
          <p:cNvGraphicFramePr>
            <a:graphicFrameLocks noGrp="1"/>
          </p:cNvGraphicFramePr>
          <p:nvPr>
            <p:extLst>
              <p:ext uri="{D42A27DB-BD31-4B8C-83A1-F6EECF244321}">
                <p14:modId xmlns:p14="http://schemas.microsoft.com/office/powerpoint/2010/main" val="3268063830"/>
              </p:ext>
            </p:extLst>
          </p:nvPr>
        </p:nvGraphicFramePr>
        <p:xfrm>
          <a:off x="6266576" y="4333466"/>
          <a:ext cx="5786895" cy="1559029"/>
        </p:xfrm>
        <a:graphic>
          <a:graphicData uri="http://schemas.openxmlformats.org/drawingml/2006/table">
            <a:tbl>
              <a:tblPr firstRow="1" bandRow="1">
                <a:effectLst>
                  <a:outerShdw blurRad="50800" dist="38100" dir="2700000" algn="tl" rotWithShape="0">
                    <a:prstClr val="black">
                      <a:alpha val="40000"/>
                    </a:prstClr>
                  </a:outerShdw>
                </a:effectLst>
                <a:tableStyleId>{C4B1156A-380E-4F78-BDF5-A606A8083BF9}</a:tableStyleId>
              </a:tblPr>
              <a:tblGrid>
                <a:gridCol w="3343069">
                  <a:extLst>
                    <a:ext uri="{9D8B030D-6E8A-4147-A177-3AD203B41FA5}">
                      <a16:colId xmlns:a16="http://schemas.microsoft.com/office/drawing/2014/main" xmlns="" val="20000"/>
                    </a:ext>
                  </a:extLst>
                </a:gridCol>
                <a:gridCol w="2443826">
                  <a:extLst>
                    <a:ext uri="{9D8B030D-6E8A-4147-A177-3AD203B41FA5}">
                      <a16:colId xmlns:a16="http://schemas.microsoft.com/office/drawing/2014/main" xmlns="" val="20001"/>
                    </a:ext>
                  </a:extLst>
                </a:gridCol>
              </a:tblGrid>
              <a:tr h="217600">
                <a:tc>
                  <a:txBody>
                    <a:bodyPr/>
                    <a:lstStyle/>
                    <a:p>
                      <a:r>
                        <a:rPr lang="en-US" dirty="0" smtClean="0">
                          <a:latin typeface="Arial (Основной текст)"/>
                        </a:rPr>
                        <a:t>Characteristics</a:t>
                      </a:r>
                      <a:endParaRPr lang="ru-RU" b="1" dirty="0">
                        <a:solidFill>
                          <a:srgbClr val="003268"/>
                        </a:solidFill>
                        <a:latin typeface="Arial (Основной текст)"/>
                        <a:cs typeface="Arial" panose="020B0604020202020204" pitchFamily="34" charset="0"/>
                      </a:endParaRPr>
                    </a:p>
                  </a:txBody>
                  <a:tcPr/>
                </a:tc>
                <a:tc>
                  <a:txBody>
                    <a:bodyPr/>
                    <a:lstStyle/>
                    <a:p>
                      <a:r>
                        <a:rPr lang="en-US" b="1" dirty="0">
                          <a:solidFill>
                            <a:schemeClr val="tx1"/>
                          </a:solidFill>
                          <a:latin typeface="Arial (Основной текст)"/>
                          <a:cs typeface="Arial" panose="020B0604020202020204" pitchFamily="34" charset="0"/>
                        </a:rPr>
                        <a:t>Figures</a:t>
                      </a:r>
                      <a:endParaRPr lang="ru-RU" b="1" dirty="0">
                        <a:solidFill>
                          <a:schemeClr val="tx1"/>
                        </a:solidFill>
                        <a:latin typeface="Arial (Основной текст)"/>
                        <a:cs typeface="Arial" panose="020B0604020202020204" pitchFamily="34" charset="0"/>
                      </a:endParaRPr>
                    </a:p>
                  </a:txBody>
                  <a:tcPr/>
                </a:tc>
                <a:extLst>
                  <a:ext uri="{0D108BD9-81ED-4DB2-BD59-A6C34878D82A}">
                    <a16:rowId xmlns:a16="http://schemas.microsoft.com/office/drawing/2014/main" xmlns="" val="10000"/>
                  </a:ext>
                </a:extLst>
              </a:tr>
              <a:tr h="217600">
                <a:tc>
                  <a:txBody>
                    <a:bodyPr/>
                    <a:lstStyle/>
                    <a:p>
                      <a:r>
                        <a:rPr lang="en-US" dirty="0">
                          <a:latin typeface="Arial (Основной текст)"/>
                        </a:rPr>
                        <a:t>Nameplate capacity </a:t>
                      </a:r>
                      <a:endParaRPr lang="ru-RU" dirty="0">
                        <a:solidFill>
                          <a:srgbClr val="003268"/>
                        </a:solidFill>
                        <a:latin typeface="Arial (Основной текст)"/>
                        <a:cs typeface="Arial" panose="020B0604020202020204" pitchFamily="34" charset="0"/>
                      </a:endParaRPr>
                    </a:p>
                  </a:txBody>
                  <a:tcPr/>
                </a:tc>
                <a:tc>
                  <a:txBody>
                    <a:bodyPr/>
                    <a:lstStyle/>
                    <a:p>
                      <a:r>
                        <a:rPr lang="ru-RU" dirty="0">
                          <a:latin typeface="Arial (Основной текст)"/>
                        </a:rPr>
                        <a:t>100 </a:t>
                      </a:r>
                      <a:r>
                        <a:rPr lang="en-GB" dirty="0">
                          <a:latin typeface="Arial (Основной текст)"/>
                        </a:rPr>
                        <a:t>MW</a:t>
                      </a:r>
                      <a:endParaRPr lang="ru-RU" b="1" i="1" dirty="0">
                        <a:solidFill>
                          <a:srgbClr val="003268"/>
                        </a:solidFill>
                        <a:latin typeface="Arial (Основной текст)"/>
                        <a:cs typeface="Arial" panose="020B0604020202020204" pitchFamily="34" charset="0"/>
                      </a:endParaRPr>
                    </a:p>
                  </a:txBody>
                  <a:tcPr/>
                </a:tc>
                <a:extLst>
                  <a:ext uri="{0D108BD9-81ED-4DB2-BD59-A6C34878D82A}">
                    <a16:rowId xmlns:a16="http://schemas.microsoft.com/office/drawing/2014/main" xmlns="" val="10001"/>
                  </a:ext>
                </a:extLst>
              </a:tr>
              <a:tr h="217600">
                <a:tc>
                  <a:txBody>
                    <a:bodyPr/>
                    <a:lstStyle/>
                    <a:p>
                      <a:r>
                        <a:rPr lang="en-US" dirty="0">
                          <a:latin typeface="Arial (Основной текст)"/>
                        </a:rPr>
                        <a:t>Power generation </a:t>
                      </a:r>
                      <a:endParaRPr lang="ru-RU" dirty="0">
                        <a:solidFill>
                          <a:srgbClr val="003268"/>
                        </a:solidFill>
                        <a:latin typeface="Arial (Основной текст)"/>
                        <a:cs typeface="Arial" panose="020B0604020202020204" pitchFamily="34" charset="0"/>
                      </a:endParaRPr>
                    </a:p>
                  </a:txBody>
                  <a:tcPr/>
                </a:tc>
                <a:tc>
                  <a:txBody>
                    <a:bodyPr/>
                    <a:lstStyle/>
                    <a:p>
                      <a:r>
                        <a:rPr lang="ru-RU" dirty="0">
                          <a:latin typeface="Arial (Основной текст)"/>
                        </a:rPr>
                        <a:t>150 </a:t>
                      </a:r>
                      <a:r>
                        <a:rPr lang="en-US" dirty="0" err="1">
                          <a:latin typeface="Arial (Основной текст)"/>
                        </a:rPr>
                        <a:t>mn</a:t>
                      </a:r>
                      <a:r>
                        <a:rPr lang="en-US" dirty="0">
                          <a:latin typeface="Arial (Основной текст)"/>
                        </a:rPr>
                        <a:t> kW/h</a:t>
                      </a:r>
                      <a:endParaRPr lang="ru-RU" b="1" i="1" dirty="0">
                        <a:solidFill>
                          <a:srgbClr val="003268"/>
                        </a:solidFill>
                        <a:latin typeface="Arial (Основной текст)"/>
                        <a:cs typeface="Arial" panose="020B0604020202020204" pitchFamily="34" charset="0"/>
                      </a:endParaRPr>
                    </a:p>
                  </a:txBody>
                  <a:tcPr/>
                </a:tc>
                <a:extLst>
                  <a:ext uri="{0D108BD9-81ED-4DB2-BD59-A6C34878D82A}">
                    <a16:rowId xmlns:a16="http://schemas.microsoft.com/office/drawing/2014/main" xmlns="" val="10002"/>
                  </a:ext>
                </a:extLst>
              </a:tr>
              <a:tr h="461749">
                <a:tc gridSpan="2">
                  <a:txBody>
                    <a:bodyPr/>
                    <a:lstStyle/>
                    <a:p>
                      <a:pPr marL="0" marR="0" indent="0" algn="r" defTabSz="914400" rtl="0" eaLnBrk="1" fontAlgn="auto" latinLnBrk="0" hangingPunct="1">
                        <a:lnSpc>
                          <a:spcPct val="100000"/>
                        </a:lnSpc>
                        <a:spcBef>
                          <a:spcPts val="600"/>
                        </a:spcBef>
                        <a:spcAft>
                          <a:spcPts val="0"/>
                        </a:spcAft>
                        <a:buClr>
                          <a:schemeClr val="accent3"/>
                        </a:buClr>
                        <a:buSzTx/>
                        <a:buFont typeface="Wingdings" panose="05000000000000000000" pitchFamily="2" charset="2"/>
                        <a:buNone/>
                        <a:tabLst/>
                        <a:defRPr/>
                      </a:pPr>
                      <a:r>
                        <a:rPr lang="en-US" sz="1400" i="1" dirty="0">
                          <a:latin typeface="Arial (Основной текст)"/>
                        </a:rPr>
                        <a:t>Available space for </a:t>
                      </a:r>
                      <a:r>
                        <a:rPr lang="en-US" sz="1400" i="1" dirty="0" smtClean="0">
                          <a:latin typeface="Arial (Основной текст)"/>
                        </a:rPr>
                        <a:t>construction of solar plants</a:t>
                      </a:r>
                      <a:endParaRPr lang="ru-RU" sz="1400" dirty="0"/>
                    </a:p>
                  </a:txBody>
                  <a:tcPr/>
                </a:tc>
                <a:tc hMerge="1">
                  <a:txBody>
                    <a:bodyPr/>
                    <a:lstStyle/>
                    <a:p>
                      <a:endParaRPr lang="ru-RU" dirty="0"/>
                    </a:p>
                  </a:txBody>
                  <a:tcPr/>
                </a:tc>
                <a:extLst>
                  <a:ext uri="{0D108BD9-81ED-4DB2-BD59-A6C34878D82A}">
                    <a16:rowId xmlns:a16="http://schemas.microsoft.com/office/drawing/2014/main" xmlns="" val="10003"/>
                  </a:ext>
                </a:extLst>
              </a:tr>
            </a:tbl>
          </a:graphicData>
        </a:graphic>
      </p:graphicFrame>
      <p:grpSp>
        <p:nvGrpSpPr>
          <p:cNvPr id="7" name="Группа 6"/>
          <p:cNvGrpSpPr/>
          <p:nvPr/>
        </p:nvGrpSpPr>
        <p:grpSpPr>
          <a:xfrm>
            <a:off x="0" y="6812279"/>
            <a:ext cx="12184798" cy="45721"/>
            <a:chOff x="0" y="6812279"/>
            <a:chExt cx="12184798" cy="45721"/>
          </a:xfrm>
        </p:grpSpPr>
        <p:sp>
          <p:nvSpPr>
            <p:cNvPr id="8" name="Прямоугольник 7"/>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9" name="Прямоугольник 8"/>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0" name="Прямоугольник 9"/>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grpSp>
        <p:nvGrpSpPr>
          <p:cNvPr id="19" name="Группа 18"/>
          <p:cNvGrpSpPr/>
          <p:nvPr/>
        </p:nvGrpSpPr>
        <p:grpSpPr>
          <a:xfrm>
            <a:off x="6166408" y="1141342"/>
            <a:ext cx="4803000" cy="1882904"/>
            <a:chOff x="6166408" y="1141342"/>
            <a:chExt cx="4803000" cy="1882904"/>
          </a:xfrm>
        </p:grpSpPr>
        <p:sp>
          <p:nvSpPr>
            <p:cNvPr id="14" name="Параллелограмм 13"/>
            <p:cNvSpPr/>
            <p:nvPr/>
          </p:nvSpPr>
          <p:spPr bwMode="auto">
            <a:xfrm>
              <a:off x="6231153" y="1375564"/>
              <a:ext cx="4738255" cy="1648682"/>
            </a:xfrm>
            <a:prstGeom prst="parallelogram">
              <a:avLst>
                <a:gd name="adj" fmla="val 31717"/>
              </a:avLst>
            </a:prstGeom>
            <a:blipFill dpi="0" rotWithShape="1">
              <a:blip r:embed="rId3"/>
              <a:srcRect/>
              <a:stretch>
                <a:fillRect/>
              </a:stretch>
            </a:blip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ru-RU" sz="1000" b="1" i="1" dirty="0"/>
            </a:p>
          </p:txBody>
        </p:sp>
        <p:sp>
          <p:nvSpPr>
            <p:cNvPr id="15" name="Прямоугольная выноска 14"/>
            <p:cNvSpPr/>
            <p:nvPr/>
          </p:nvSpPr>
          <p:spPr>
            <a:xfrm>
              <a:off x="6166408" y="1141342"/>
              <a:ext cx="1590675" cy="568157"/>
            </a:xfrm>
            <a:prstGeom prst="wedgeRectCallout">
              <a:avLst>
                <a:gd name="adj1" fmla="val -118716"/>
                <a:gd name="adj2" fmla="val -232686"/>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dirty="0">
                  <a:latin typeface="Arial (Основной текст)"/>
                </a:rPr>
                <a:t>100 </a:t>
              </a:r>
              <a:r>
                <a:rPr lang="en-GB" dirty="0">
                  <a:latin typeface="Arial (Основной текст)"/>
                </a:rPr>
                <a:t>MW</a:t>
              </a:r>
              <a:endParaRPr lang="ru-RU" dirty="0">
                <a:latin typeface="Arial (Основной текст)"/>
              </a:endParaRPr>
            </a:p>
          </p:txBody>
        </p:sp>
        <p:sp>
          <p:nvSpPr>
            <p:cNvPr id="16" name="Параллелограмм 15"/>
            <p:cNvSpPr/>
            <p:nvPr/>
          </p:nvSpPr>
          <p:spPr bwMode="auto">
            <a:xfrm>
              <a:off x="8181953" y="1542966"/>
              <a:ext cx="2616200" cy="333066"/>
            </a:xfrm>
            <a:prstGeom prst="parallelogram">
              <a:avLst>
                <a:gd name="adj" fmla="val 30797"/>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400" b="1" i="1" dirty="0">
                  <a:solidFill>
                    <a:srgbClr val="003268"/>
                  </a:solidFill>
                  <a:latin typeface="Arial" panose="020B0604020202020204" pitchFamily="34" charset="0"/>
                  <a:cs typeface="Arial" panose="020B0604020202020204" pitchFamily="34" charset="0"/>
                </a:rPr>
                <a:t>Solar plant </a:t>
              </a:r>
              <a:endParaRPr lang="ru-RU" sz="1400" b="1" i="1" dirty="0">
                <a:solidFill>
                  <a:srgbClr val="003268"/>
                </a:solidFill>
                <a:latin typeface="Arial" panose="020B0604020202020204" pitchFamily="34" charset="0"/>
                <a:cs typeface="Arial" panose="020B0604020202020204" pitchFamily="34" charset="0"/>
              </a:endParaRPr>
            </a:p>
          </p:txBody>
        </p:sp>
      </p:grpSp>
      <p:sp>
        <p:nvSpPr>
          <p:cNvPr id="21" name="Параллелограмм 20"/>
          <p:cNvSpPr/>
          <p:nvPr/>
        </p:nvSpPr>
        <p:spPr bwMode="auto">
          <a:xfrm>
            <a:off x="8313280" y="6220803"/>
            <a:ext cx="3871518" cy="491598"/>
          </a:xfrm>
          <a:prstGeom prst="parallelogram">
            <a:avLst>
              <a:gd name="adj" fmla="val 30797"/>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400" b="1" i="1" dirty="0">
                <a:solidFill>
                  <a:schemeClr val="tx1"/>
                </a:solidFill>
                <a:latin typeface="Arial" panose="020B0604020202020204" pitchFamily="34" charset="0"/>
                <a:cs typeface="Arial" panose="020B0604020202020204" pitchFamily="34" charset="0"/>
              </a:rPr>
              <a:t>Map of priority RES </a:t>
            </a:r>
            <a:endParaRPr lang="ru-RU" sz="14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287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14"/>
          <p:cNvGrpSpPr/>
          <p:nvPr/>
        </p:nvGrpSpPr>
        <p:grpSpPr>
          <a:xfrm>
            <a:off x="124675" y="1113748"/>
            <a:ext cx="11917657" cy="5501257"/>
            <a:chOff x="419100" y="914400"/>
            <a:chExt cx="11252200" cy="5083848"/>
          </a:xfrm>
        </p:grpSpPr>
        <p:sp>
          <p:nvSpPr>
            <p:cNvPr id="54" name="Овал 53"/>
            <p:cNvSpPr/>
            <p:nvPr/>
          </p:nvSpPr>
          <p:spPr>
            <a:xfrm>
              <a:off x="9135471" y="1915880"/>
              <a:ext cx="87284" cy="85394"/>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ru-RU"/>
            </a:p>
          </p:txBody>
        </p:sp>
        <p:sp>
          <p:nvSpPr>
            <p:cNvPr id="62" name="Овал 61"/>
            <p:cNvSpPr/>
            <p:nvPr/>
          </p:nvSpPr>
          <p:spPr>
            <a:xfrm>
              <a:off x="9513141" y="5149913"/>
              <a:ext cx="87284" cy="85394"/>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63" name="Овал 62"/>
            <p:cNvSpPr/>
            <p:nvPr/>
          </p:nvSpPr>
          <p:spPr>
            <a:xfrm>
              <a:off x="9513141" y="5468717"/>
              <a:ext cx="87284" cy="85394"/>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64" name="Овал 63"/>
            <p:cNvSpPr/>
            <p:nvPr/>
          </p:nvSpPr>
          <p:spPr>
            <a:xfrm>
              <a:off x="9513141" y="5784417"/>
              <a:ext cx="87284" cy="85394"/>
            </a:xfrm>
            <a:prstGeom prst="ellipse">
              <a:avLst/>
            </a:prstGeom>
            <a:solidFill>
              <a:srgbClr val="FF3F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l="2151" t="8437" r="2686" b="13244"/>
            <a:stretch/>
          </p:blipFill>
          <p:spPr>
            <a:xfrm>
              <a:off x="419100" y="914400"/>
              <a:ext cx="11252200" cy="5083848"/>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l="1122" t="8847" r="14184" b="12728"/>
            <a:stretch/>
          </p:blipFill>
          <p:spPr>
            <a:xfrm>
              <a:off x="447923" y="927099"/>
              <a:ext cx="9754954" cy="4885799"/>
            </a:xfrm>
            <a:prstGeom prst="rect">
              <a:avLst/>
            </a:prstGeom>
          </p:spPr>
        </p:pic>
      </p:grpSp>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75" y="6669129"/>
            <a:ext cx="11824043" cy="165480"/>
          </a:xfrm>
          <a:prstGeom prst="rect">
            <a:avLst/>
          </a:prstGeom>
        </p:spPr>
      </p:pic>
      <p:grpSp>
        <p:nvGrpSpPr>
          <p:cNvPr id="20" name="Группа 19"/>
          <p:cNvGrpSpPr/>
          <p:nvPr/>
        </p:nvGrpSpPr>
        <p:grpSpPr>
          <a:xfrm>
            <a:off x="901700" y="105996"/>
            <a:ext cx="5062389" cy="925464"/>
            <a:chOff x="800100" y="5729449"/>
            <a:chExt cx="5062389" cy="925464"/>
          </a:xfrm>
        </p:grpSpPr>
        <p:sp>
          <p:nvSpPr>
            <p:cNvPr id="16" name="Овал 15"/>
            <p:cNvSpPr/>
            <p:nvPr/>
          </p:nvSpPr>
          <p:spPr>
            <a:xfrm>
              <a:off x="800100" y="5854700"/>
              <a:ext cx="151200" cy="152400"/>
            </a:xfrm>
            <a:prstGeom prst="ellipse">
              <a:avLst/>
            </a:prstGeom>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1" name="Овал 20"/>
            <p:cNvSpPr/>
            <p:nvPr/>
          </p:nvSpPr>
          <p:spPr>
            <a:xfrm>
              <a:off x="800100" y="6092839"/>
              <a:ext cx="151200" cy="152400"/>
            </a:xfrm>
            <a:prstGeom prst="ellipse">
              <a:avLst/>
            </a:prstGeom>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22" name="Овал 21"/>
            <p:cNvSpPr/>
            <p:nvPr/>
          </p:nvSpPr>
          <p:spPr>
            <a:xfrm>
              <a:off x="800100" y="6354790"/>
              <a:ext cx="151200" cy="152400"/>
            </a:xfrm>
            <a:prstGeom prst="ellipse">
              <a:avLst/>
            </a:prstGeom>
            <a:gradFill>
              <a:gsLst>
                <a:gs pos="0">
                  <a:srgbClr val="C00000"/>
                </a:gs>
                <a:gs pos="50000">
                  <a:srgbClr val="FF0000"/>
                </a:gs>
                <a:gs pos="100000">
                  <a:srgbClr val="FF0000"/>
                </a:gs>
              </a:gsLst>
            </a:gra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7" name="Прямоугольник 16"/>
            <p:cNvSpPr/>
            <p:nvPr/>
          </p:nvSpPr>
          <p:spPr>
            <a:xfrm>
              <a:off x="1021150" y="5731583"/>
              <a:ext cx="1402948" cy="923330"/>
            </a:xfrm>
            <a:prstGeom prst="rect">
              <a:avLst/>
            </a:prstGeom>
          </p:spPr>
          <p:txBody>
            <a:bodyPr wrap="none">
              <a:spAutoFit/>
            </a:bodyPr>
            <a:lstStyle/>
            <a:p>
              <a:r>
                <a:rPr lang="ru-RU" altLang="ru-RU" dirty="0">
                  <a:solidFill>
                    <a:srgbClr val="003268"/>
                  </a:solidFill>
                  <a:latin typeface="Arial (Основной текст)"/>
                  <a:cs typeface="Arial" panose="020B0604020202020204" pitchFamily="34" charset="0"/>
                </a:rPr>
                <a:t>500 </a:t>
              </a:r>
              <a:r>
                <a:rPr lang="en-US" altLang="ru-RU" dirty="0" smtClean="0">
                  <a:solidFill>
                    <a:srgbClr val="003268"/>
                  </a:solidFill>
                  <a:latin typeface="Arial (Основной текст)"/>
                  <a:cs typeface="Arial" panose="020B0604020202020204" pitchFamily="34" charset="0"/>
                </a:rPr>
                <a:t>kW SS</a:t>
              </a:r>
              <a:r>
                <a:rPr lang="ru-RU" altLang="ru-RU" dirty="0" smtClean="0">
                  <a:solidFill>
                    <a:srgbClr val="003268"/>
                  </a:solidFill>
                  <a:latin typeface="Arial (Основной текст)"/>
                  <a:cs typeface="Arial" panose="020B0604020202020204" pitchFamily="34" charset="0"/>
                </a:rPr>
                <a:t> </a:t>
              </a:r>
              <a:endParaRPr lang="en-US" altLang="ru-RU" dirty="0" smtClean="0">
                <a:solidFill>
                  <a:srgbClr val="003268"/>
                </a:solidFill>
                <a:latin typeface="Arial (Основной текст)"/>
                <a:cs typeface="Arial" panose="020B0604020202020204" pitchFamily="34" charset="0"/>
              </a:endParaRPr>
            </a:p>
            <a:p>
              <a:r>
                <a:rPr lang="ru-RU" dirty="0">
                  <a:solidFill>
                    <a:srgbClr val="003268"/>
                  </a:solidFill>
                  <a:latin typeface="Arial (Основной текст)"/>
                  <a:cs typeface="Arial" panose="020B0604020202020204" pitchFamily="34" charset="0"/>
                </a:rPr>
                <a:t>220 </a:t>
              </a:r>
              <a:r>
                <a:rPr lang="en-US" dirty="0" smtClean="0">
                  <a:solidFill>
                    <a:srgbClr val="003268"/>
                  </a:solidFill>
                  <a:latin typeface="Arial (Основной текст)"/>
                  <a:cs typeface="Arial" panose="020B0604020202020204" pitchFamily="34" charset="0"/>
                </a:rPr>
                <a:t>kW SS</a:t>
              </a:r>
              <a:r>
                <a:rPr lang="ru-RU" dirty="0" smtClean="0">
                  <a:solidFill>
                    <a:srgbClr val="003268"/>
                  </a:solidFill>
                  <a:latin typeface="Arial (Основной текст)"/>
                  <a:cs typeface="Arial" panose="020B0604020202020204" pitchFamily="34" charset="0"/>
                </a:rPr>
                <a:t> </a:t>
              </a:r>
              <a:endParaRPr lang="en-US" dirty="0" smtClean="0">
                <a:solidFill>
                  <a:srgbClr val="003268"/>
                </a:solidFill>
                <a:latin typeface="Arial (Основной текст)"/>
                <a:cs typeface="Arial" panose="020B0604020202020204" pitchFamily="34" charset="0"/>
              </a:endParaRPr>
            </a:p>
            <a:p>
              <a:r>
                <a:rPr lang="ru-RU" dirty="0">
                  <a:solidFill>
                    <a:srgbClr val="003268"/>
                  </a:solidFill>
                  <a:latin typeface="Arial (Основной текст)"/>
                  <a:cs typeface="Arial" panose="020B0604020202020204" pitchFamily="34" charset="0"/>
                </a:rPr>
                <a:t>110 </a:t>
              </a:r>
              <a:r>
                <a:rPr lang="en-US" dirty="0" smtClean="0">
                  <a:solidFill>
                    <a:srgbClr val="003268"/>
                  </a:solidFill>
                  <a:latin typeface="Arial (Основной текст)"/>
                  <a:cs typeface="Arial" panose="020B0604020202020204" pitchFamily="34" charset="0"/>
                </a:rPr>
                <a:t>kW</a:t>
              </a:r>
              <a:r>
                <a:rPr lang="en-US" dirty="0" smtClean="0"/>
                <a:t> </a:t>
              </a:r>
              <a:r>
                <a:rPr lang="en-US" dirty="0" smtClean="0">
                  <a:solidFill>
                    <a:srgbClr val="003268"/>
                  </a:solidFill>
                  <a:latin typeface="Arial (Основной текст)"/>
                  <a:cs typeface="Arial" panose="020B0604020202020204" pitchFamily="34" charset="0"/>
                </a:rPr>
                <a:t>SS</a:t>
              </a:r>
              <a:endParaRPr lang="ru-RU" dirty="0"/>
            </a:p>
          </p:txBody>
        </p:sp>
        <p:sp>
          <p:nvSpPr>
            <p:cNvPr id="25" name="Прямоугольник 24"/>
            <p:cNvSpPr/>
            <p:nvPr/>
          </p:nvSpPr>
          <p:spPr>
            <a:xfrm>
              <a:off x="4250125" y="5729449"/>
              <a:ext cx="1612364" cy="923330"/>
            </a:xfrm>
            <a:prstGeom prst="rect">
              <a:avLst/>
            </a:prstGeom>
          </p:spPr>
          <p:txBody>
            <a:bodyPr wrap="none">
              <a:spAutoFit/>
            </a:bodyPr>
            <a:lstStyle/>
            <a:p>
              <a:r>
                <a:rPr lang="ru-RU" altLang="ru-RU" dirty="0">
                  <a:solidFill>
                    <a:srgbClr val="003268"/>
                  </a:solidFill>
                  <a:latin typeface="Arial (Основной текст)"/>
                  <a:cs typeface="Arial" panose="020B0604020202020204" pitchFamily="34" charset="0"/>
                </a:rPr>
                <a:t>500 </a:t>
              </a:r>
              <a:r>
                <a:rPr lang="en-US" altLang="ru-RU" dirty="0" smtClean="0">
                  <a:solidFill>
                    <a:srgbClr val="003268"/>
                  </a:solidFill>
                  <a:latin typeface="Arial (Основной текст)"/>
                  <a:cs typeface="Arial" panose="020B0604020202020204" pitchFamily="34" charset="0"/>
                </a:rPr>
                <a:t>kV </a:t>
              </a:r>
              <a:r>
                <a:rPr lang="en-US" altLang="ru-RU" dirty="0" err="1" smtClean="0">
                  <a:solidFill>
                    <a:srgbClr val="003268"/>
                  </a:solidFill>
                  <a:latin typeface="Arial (Основной текст)"/>
                  <a:cs typeface="Arial" panose="020B0604020202020204" pitchFamily="34" charset="0"/>
                </a:rPr>
                <a:t>HVtrL</a:t>
              </a:r>
              <a:r>
                <a:rPr lang="en-US" altLang="ru-RU" dirty="0" smtClean="0">
                  <a:solidFill>
                    <a:srgbClr val="003268"/>
                  </a:solidFill>
                  <a:latin typeface="Arial (Основной текст)"/>
                  <a:cs typeface="Arial" panose="020B0604020202020204" pitchFamily="34" charset="0"/>
                </a:rPr>
                <a:t> </a:t>
              </a:r>
            </a:p>
            <a:p>
              <a:r>
                <a:rPr lang="ru-RU" dirty="0">
                  <a:solidFill>
                    <a:srgbClr val="003268"/>
                  </a:solidFill>
                  <a:latin typeface="Arial (Основной текст)"/>
                  <a:cs typeface="Arial" panose="020B0604020202020204" pitchFamily="34" charset="0"/>
                </a:rPr>
                <a:t>220 </a:t>
              </a:r>
              <a:r>
                <a:rPr lang="en-US" dirty="0" smtClean="0">
                  <a:solidFill>
                    <a:srgbClr val="003268"/>
                  </a:solidFill>
                  <a:latin typeface="Arial (Основной текст)"/>
                  <a:cs typeface="Arial" panose="020B0604020202020204" pitchFamily="34" charset="0"/>
                </a:rPr>
                <a:t>kV </a:t>
              </a:r>
              <a:r>
                <a:rPr lang="en-US" altLang="ru-RU" dirty="0" err="1" smtClean="0">
                  <a:solidFill>
                    <a:srgbClr val="003268"/>
                  </a:solidFill>
                  <a:latin typeface="Arial (Основной текст)"/>
                  <a:cs typeface="Arial" panose="020B0604020202020204" pitchFamily="34" charset="0"/>
                </a:rPr>
                <a:t>HVtrL</a:t>
              </a:r>
              <a:r>
                <a:rPr lang="ru-RU" dirty="0" smtClean="0">
                  <a:solidFill>
                    <a:srgbClr val="003268"/>
                  </a:solidFill>
                  <a:latin typeface="Arial (Основной текст)"/>
                  <a:cs typeface="Arial" panose="020B0604020202020204" pitchFamily="34" charset="0"/>
                </a:rPr>
                <a:t> </a:t>
              </a:r>
              <a:endParaRPr lang="en-US" dirty="0" smtClean="0">
                <a:solidFill>
                  <a:srgbClr val="003268"/>
                </a:solidFill>
                <a:latin typeface="Arial (Основной текст)"/>
                <a:cs typeface="Arial" panose="020B0604020202020204" pitchFamily="34" charset="0"/>
              </a:endParaRPr>
            </a:p>
            <a:p>
              <a:r>
                <a:rPr lang="ru-RU" dirty="0">
                  <a:solidFill>
                    <a:srgbClr val="003268"/>
                  </a:solidFill>
                  <a:latin typeface="Arial (Основной текст)"/>
                  <a:cs typeface="Arial" panose="020B0604020202020204" pitchFamily="34" charset="0"/>
                </a:rPr>
                <a:t>110 </a:t>
              </a:r>
              <a:r>
                <a:rPr lang="en-US" dirty="0" smtClean="0">
                  <a:solidFill>
                    <a:srgbClr val="003268"/>
                  </a:solidFill>
                  <a:latin typeface="Arial (Основной текст)"/>
                  <a:cs typeface="Arial" panose="020B0604020202020204" pitchFamily="34" charset="0"/>
                </a:rPr>
                <a:t>kV</a:t>
              </a:r>
              <a:r>
                <a:rPr lang="en-US" dirty="0" smtClean="0"/>
                <a:t> </a:t>
              </a:r>
              <a:r>
                <a:rPr lang="en-US" altLang="ru-RU" dirty="0" err="1" smtClean="0">
                  <a:solidFill>
                    <a:srgbClr val="003268"/>
                  </a:solidFill>
                  <a:latin typeface="Arial (Основной текст)"/>
                  <a:cs typeface="Arial" panose="020B0604020202020204" pitchFamily="34" charset="0"/>
                </a:rPr>
                <a:t>HVtrL</a:t>
              </a:r>
              <a:endParaRPr lang="ru-RU" dirty="0"/>
            </a:p>
          </p:txBody>
        </p:sp>
        <p:cxnSp>
          <p:nvCxnSpPr>
            <p:cNvPr id="19" name="Прямая соединительная линия 18"/>
            <p:cNvCxnSpPr/>
            <p:nvPr/>
          </p:nvCxnSpPr>
          <p:spPr>
            <a:xfrm>
              <a:off x="2857500" y="5930900"/>
              <a:ext cx="1257300"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8" name="Прямая соединительная линия 27"/>
            <p:cNvCxnSpPr/>
            <p:nvPr/>
          </p:nvCxnSpPr>
          <p:spPr>
            <a:xfrm>
              <a:off x="2857500" y="6191114"/>
              <a:ext cx="1257300" cy="0"/>
            </a:xfrm>
            <a:prstGeom prst="line">
              <a:avLst/>
            </a:prstGeom>
            <a:ln w="28575"/>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cxnSp>
          <p:nvCxnSpPr>
            <p:cNvPr id="29" name="Прямая соединительная линия 28"/>
            <p:cNvCxnSpPr/>
            <p:nvPr/>
          </p:nvCxnSpPr>
          <p:spPr>
            <a:xfrm>
              <a:off x="2857500" y="6430990"/>
              <a:ext cx="1257300" cy="0"/>
            </a:xfrm>
            <a:prstGeom prst="line">
              <a:avLst/>
            </a:prstGeom>
            <a:ln w="28575">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2" name="Параллелограмм 31"/>
          <p:cNvSpPr/>
          <p:nvPr/>
        </p:nvSpPr>
        <p:spPr bwMode="auto">
          <a:xfrm>
            <a:off x="7125081" y="105996"/>
            <a:ext cx="4976037" cy="945454"/>
          </a:xfrm>
          <a:prstGeom prst="parallelogram">
            <a:avLst>
              <a:gd name="adj" fmla="val 30797"/>
            </a:avLst>
          </a:prstGeom>
          <a:blipFill>
            <a:blip r:embed="rId5"/>
            <a:stretch>
              <a:fillRect/>
            </a:stretch>
          </a:blip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ru-RU" sz="1400" b="1" i="1" dirty="0">
              <a:latin typeface="Arial" panose="020B0604020202020204" pitchFamily="34" charset="0"/>
              <a:cs typeface="Arial" panose="020B0604020202020204" pitchFamily="34" charset="0"/>
            </a:endParaRPr>
          </a:p>
        </p:txBody>
      </p:sp>
      <p:sp>
        <p:nvSpPr>
          <p:cNvPr id="33" name="Параллелограмм 32"/>
          <p:cNvSpPr/>
          <p:nvPr/>
        </p:nvSpPr>
        <p:spPr bwMode="auto">
          <a:xfrm>
            <a:off x="8195733" y="874820"/>
            <a:ext cx="3846599" cy="491598"/>
          </a:xfrm>
          <a:prstGeom prst="parallelogram">
            <a:avLst>
              <a:gd name="adj" fmla="val 30797"/>
            </a:avLst>
          </a:prstGeom>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1400" b="1" i="1" dirty="0">
                <a:latin typeface="Arial" panose="020B0604020202020204" pitchFamily="34" charset="0"/>
                <a:cs typeface="Arial" panose="020B0604020202020204" pitchFamily="34" charset="0"/>
              </a:rPr>
              <a:t>HIGH VOLTAGE TRANSMISSION LINES (</a:t>
            </a:r>
            <a:r>
              <a:rPr lang="en-US" sz="1400" b="1" i="1" dirty="0" err="1" smtClean="0">
                <a:latin typeface="Arial" panose="020B0604020202020204" pitchFamily="34" charset="0"/>
                <a:cs typeface="Arial" panose="020B0604020202020204" pitchFamily="34" charset="0"/>
              </a:rPr>
              <a:t>HVtrL</a:t>
            </a:r>
            <a:r>
              <a:rPr lang="en-US" sz="1400" b="1" i="1" dirty="0">
                <a:latin typeface="Arial" panose="020B0604020202020204" pitchFamily="34" charset="0"/>
                <a:cs typeface="Arial" panose="020B0604020202020204" pitchFamily="34" charset="0"/>
              </a:rPr>
              <a:t>) </a:t>
            </a:r>
            <a:endParaRPr lang="ru-RU" sz="1400" b="1" i="1" dirty="0">
              <a:latin typeface="Arial" panose="020B0604020202020204" pitchFamily="34" charset="0"/>
              <a:cs typeface="Arial" panose="020B0604020202020204" pitchFamily="34" charset="0"/>
            </a:endParaRPr>
          </a:p>
        </p:txBody>
      </p:sp>
      <p:grpSp>
        <p:nvGrpSpPr>
          <p:cNvPr id="23" name="Группа 22"/>
          <p:cNvGrpSpPr/>
          <p:nvPr/>
        </p:nvGrpSpPr>
        <p:grpSpPr>
          <a:xfrm>
            <a:off x="0" y="6812279"/>
            <a:ext cx="12184798" cy="45721"/>
            <a:chOff x="0" y="6812279"/>
            <a:chExt cx="12184798" cy="45721"/>
          </a:xfrm>
        </p:grpSpPr>
        <p:sp>
          <p:nvSpPr>
            <p:cNvPr id="24" name="Прямоугольник 23"/>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6" name="Прямоугольник 25"/>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7" name="Прямоугольник 26"/>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3388940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475542" y="304428"/>
            <a:ext cx="11462458" cy="584775"/>
          </a:xfrm>
          <a:prstGeom prst="rect">
            <a:avLst/>
          </a:prstGeom>
        </p:spPr>
        <p:txBody>
          <a:bodyPr wrap="square">
            <a:spAutoFit/>
          </a:bodyPr>
          <a:lstStyle/>
          <a:p>
            <a:pPr indent="363538" algn="just"/>
            <a:r>
              <a:rPr lang="ru-RU" sz="1600" b="1" dirty="0">
                <a:solidFill>
                  <a:srgbClr val="003268"/>
                </a:solidFill>
                <a:latin typeface="Arial (Основной текст)"/>
                <a:ea typeface="Calibri" panose="020F0502020204030204" pitchFamily="34" charset="0"/>
                <a:cs typeface="Times New Roman" panose="02020603050405020304" pitchFamily="18" charset="0"/>
              </a:rPr>
              <a:t> «СASA-1000»</a:t>
            </a:r>
            <a:r>
              <a:rPr lang="en-US" sz="1600" b="1" dirty="0">
                <a:solidFill>
                  <a:srgbClr val="003268"/>
                </a:solidFill>
                <a:latin typeface="Arial (Основной текст)"/>
                <a:ea typeface="Calibri" panose="020F0502020204030204" pitchFamily="34" charset="0"/>
                <a:cs typeface="Times New Roman" panose="02020603050405020304" pitchFamily="18" charset="0"/>
              </a:rPr>
              <a:t> </a:t>
            </a:r>
            <a:r>
              <a:rPr lang="en-US" sz="1600" dirty="0">
                <a:solidFill>
                  <a:srgbClr val="003268"/>
                </a:solidFill>
                <a:latin typeface="Arial (Основной текст)"/>
                <a:ea typeface="Calibri" panose="020F0502020204030204" pitchFamily="34" charset="0"/>
                <a:cs typeface="Times New Roman" panose="02020603050405020304" pitchFamily="18" charset="0"/>
              </a:rPr>
              <a:t>project implies </a:t>
            </a:r>
            <a:r>
              <a:rPr lang="en-US" sz="1600" dirty="0" smtClean="0">
                <a:solidFill>
                  <a:srgbClr val="003268"/>
                </a:solidFill>
                <a:latin typeface="Arial (Основной текст)"/>
                <a:ea typeface="Calibri" panose="020F0502020204030204" pitchFamily="34" charset="0"/>
                <a:cs typeface="Times New Roman" panose="02020603050405020304" pitchFamily="18" charset="0"/>
              </a:rPr>
              <a:t>the construction </a:t>
            </a:r>
            <a:r>
              <a:rPr lang="en-US" sz="1600" dirty="0">
                <a:solidFill>
                  <a:srgbClr val="003268"/>
                </a:solidFill>
                <a:latin typeface="Arial (Основной текст)"/>
                <a:ea typeface="Calibri" panose="020F0502020204030204" pitchFamily="34" charset="0"/>
                <a:cs typeface="Times New Roman" panose="02020603050405020304" pitchFamily="18" charset="0"/>
              </a:rPr>
              <a:t>of a high voltage transmission line, connecting </a:t>
            </a:r>
            <a:r>
              <a:rPr lang="en-US" sz="1600" dirty="0" smtClean="0">
                <a:solidFill>
                  <a:srgbClr val="003268"/>
                </a:solidFill>
                <a:latin typeface="Arial (Основной текст)"/>
                <a:ea typeface="Calibri" panose="020F0502020204030204" pitchFamily="34" charset="0"/>
                <a:cs typeface="Times New Roman" panose="02020603050405020304" pitchFamily="18" charset="0"/>
              </a:rPr>
              <a:t>the energy </a:t>
            </a:r>
            <a:r>
              <a:rPr lang="en-US" sz="1600" dirty="0">
                <a:solidFill>
                  <a:srgbClr val="003268"/>
                </a:solidFill>
                <a:latin typeface="Arial (Основной текст)"/>
                <a:ea typeface="Calibri" panose="020F0502020204030204" pitchFamily="34" charset="0"/>
                <a:cs typeface="Times New Roman" panose="02020603050405020304" pitchFamily="18" charset="0"/>
              </a:rPr>
              <a:t>systems of Kyrgyzstan and Tajikistan with Afghanistan and Pakistan for the export of electricity from Central Asian countries.</a:t>
            </a:r>
            <a:endParaRPr lang="ru-RU" sz="1600" dirty="0">
              <a:solidFill>
                <a:srgbClr val="003268"/>
              </a:solidFill>
              <a:latin typeface="Arial (Основной текст)"/>
            </a:endParaRPr>
          </a:p>
        </p:txBody>
      </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299" y="304428"/>
            <a:ext cx="607794" cy="353125"/>
          </a:xfrm>
          <a:prstGeom prst="rect">
            <a:avLst/>
          </a:prstGeom>
        </p:spPr>
      </p:pic>
      <p:grpSp>
        <p:nvGrpSpPr>
          <p:cNvPr id="12" name="Группа 11"/>
          <p:cNvGrpSpPr/>
          <p:nvPr/>
        </p:nvGrpSpPr>
        <p:grpSpPr>
          <a:xfrm>
            <a:off x="0" y="6812279"/>
            <a:ext cx="12184798" cy="45721"/>
            <a:chOff x="0" y="6812279"/>
            <a:chExt cx="12184798" cy="45721"/>
          </a:xfrm>
        </p:grpSpPr>
        <p:sp>
          <p:nvSpPr>
            <p:cNvPr id="13" name="Прямоугольник 12"/>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6" name="Прямоугольник 15"/>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7" name="Прямоугольник 16"/>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pic>
        <p:nvPicPr>
          <p:cNvPr id="22" name="Рисунок 2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91" b="89988" l="0" r="100000">
                        <a14:foregroundMark x1="6189" y1="27184" x2="3034" y2="29308"/>
                        <a14:backgroundMark x1="2002" y1="29915" x2="5825" y2="27852"/>
                        <a14:backgroundMark x1="728" y1="33192" x2="4733" y2="27427"/>
                        <a14:backgroundMark x1="5825" y1="31311" x2="5765" y2="33799"/>
                        <a14:backgroundMark x1="3337" y1="46845" x2="5947" y2="39260"/>
                      </a14:backgroundRemoval>
                    </a14:imgEffect>
                  </a14:imgLayer>
                </a14:imgProps>
              </a:ext>
              <a:ext uri="{28A0092B-C50C-407E-A947-70E740481C1C}">
                <a14:useLocalDpi xmlns:a14="http://schemas.microsoft.com/office/drawing/2010/main" val="0"/>
              </a:ext>
            </a:extLst>
          </a:blip>
          <a:srcRect t="10129" b="18035"/>
          <a:stretch/>
        </p:blipFill>
        <p:spPr>
          <a:xfrm>
            <a:off x="330823" y="1617133"/>
            <a:ext cx="6406902" cy="4602477"/>
          </a:xfrm>
          <a:prstGeom prst="rect">
            <a:avLst/>
          </a:prstGeom>
        </p:spPr>
      </p:pic>
      <p:sp>
        <p:nvSpPr>
          <p:cNvPr id="25" name="Параллелограмм 24"/>
          <p:cNvSpPr/>
          <p:nvPr/>
        </p:nvSpPr>
        <p:spPr>
          <a:xfrm>
            <a:off x="6002831" y="1964267"/>
            <a:ext cx="6064862" cy="3462525"/>
          </a:xfrm>
          <a:prstGeom prst="parallelogram">
            <a:avLst/>
          </a:prstGeom>
          <a:blipFill>
            <a:blip r:embed="rId5"/>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buFont typeface="Arial" panose="020B0604020202020204" pitchFamily="34" charset="0"/>
              <a:buNone/>
              <a:defRPr/>
            </a:pPr>
            <a:endParaRPr lang="ru-RU" sz="1600" b="1" i="1" dirty="0">
              <a:cs typeface="Arial" pitchFamily="34" charset="0"/>
            </a:endParaRPr>
          </a:p>
        </p:txBody>
      </p:sp>
      <p:sp>
        <p:nvSpPr>
          <p:cNvPr id="26" name="Прямоугольная выноска 25"/>
          <p:cNvSpPr/>
          <p:nvPr/>
        </p:nvSpPr>
        <p:spPr>
          <a:xfrm>
            <a:off x="5771538" y="5274174"/>
            <a:ext cx="1600200" cy="305236"/>
          </a:xfrm>
          <a:prstGeom prst="wedgeRectCallout">
            <a:avLst>
              <a:gd name="adj1" fmla="val -266338"/>
              <a:gd name="adj2" fmla="val -421324"/>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27" name="Параллелограмм 26"/>
          <p:cNvSpPr/>
          <p:nvPr/>
        </p:nvSpPr>
        <p:spPr bwMode="auto">
          <a:xfrm>
            <a:off x="5602066" y="5156696"/>
            <a:ext cx="2271318" cy="491598"/>
          </a:xfrm>
          <a:prstGeom prst="parallelogram">
            <a:avLst>
              <a:gd name="adj" fmla="val 30797"/>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b="1" i="1" dirty="0">
                <a:solidFill>
                  <a:srgbClr val="003268"/>
                </a:solidFill>
                <a:latin typeface="Arial" panose="020B0604020202020204" pitchFamily="34" charset="0"/>
                <a:cs typeface="Arial" panose="020B0604020202020204" pitchFamily="34" charset="0"/>
              </a:rPr>
              <a:t>CASA-1000</a:t>
            </a:r>
            <a:endParaRPr lang="ru-RU" b="1" i="1" dirty="0">
              <a:solidFill>
                <a:srgbClr val="003268"/>
              </a:solidFill>
              <a:latin typeface="Arial" panose="020B0604020202020204" pitchFamily="34" charset="0"/>
              <a:cs typeface="Arial" panose="020B0604020202020204" pitchFamily="34" charset="0"/>
            </a:endParaRPr>
          </a:p>
        </p:txBody>
      </p:sp>
      <p:sp>
        <p:nvSpPr>
          <p:cNvPr id="28" name="Параллелограмм 27"/>
          <p:cNvSpPr/>
          <p:nvPr/>
        </p:nvSpPr>
        <p:spPr>
          <a:xfrm>
            <a:off x="10729960" y="1742320"/>
            <a:ext cx="1337733" cy="778592"/>
          </a:xfrm>
          <a:prstGeom prst="parallelogram">
            <a:avLst/>
          </a:prstGeom>
          <a:blipFill>
            <a:blip r:embed="rId6"/>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buFont typeface="Arial" panose="020B0604020202020204" pitchFamily="34" charset="0"/>
              <a:buNone/>
              <a:defRPr/>
            </a:pPr>
            <a:endParaRPr lang="ru-RU" sz="1600" b="1" i="1" dirty="0">
              <a:cs typeface="Arial" pitchFamily="34" charset="0"/>
            </a:endParaRPr>
          </a:p>
        </p:txBody>
      </p:sp>
    </p:spTree>
    <p:extLst>
      <p:ext uri="{BB962C8B-B14F-4D97-AF65-F5344CB8AC3E}">
        <p14:creationId xmlns:p14="http://schemas.microsoft.com/office/powerpoint/2010/main" val="341398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28"/>
                                        </p:tgtEl>
                                      </p:cBhvr>
                                    </p:animEffect>
                                    <p:animScale>
                                      <p:cBhvr>
                                        <p:cTn id="11"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429165" y="1541766"/>
            <a:ext cx="9248485" cy="769441"/>
          </a:xfrm>
          <a:prstGeom prst="rect">
            <a:avLst/>
          </a:prstGeom>
          <a:noFill/>
          <a:effectLst/>
        </p:spPr>
        <p:txBody>
          <a:bodyPr wrap="square" rtlCol="0">
            <a:spAutoFit/>
          </a:bodyPr>
          <a:lstStyle/>
          <a:p>
            <a:r>
              <a:rPr lang="en-US" sz="44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Kyrgyz Republic </a:t>
            </a:r>
            <a:endParaRPr lang="ru-RU" sz="4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Блок-схема: данные 9"/>
          <p:cNvSpPr/>
          <p:nvPr/>
        </p:nvSpPr>
        <p:spPr>
          <a:xfrm>
            <a:off x="-2" y="-1"/>
            <a:ext cx="2880000" cy="1361209"/>
          </a:xfrm>
          <a:prstGeom prst="flowChartInputOutput">
            <a:avLst/>
          </a:prstGeom>
          <a:blipFill>
            <a:blip r:embed="rId2"/>
            <a:stretch>
              <a:fillRect/>
            </a:stretch>
          </a:bli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5" name="Блок-схема: данные 14"/>
          <p:cNvSpPr/>
          <p:nvPr/>
        </p:nvSpPr>
        <p:spPr>
          <a:xfrm>
            <a:off x="2324096" y="-2"/>
            <a:ext cx="2880000" cy="1361209"/>
          </a:xfrm>
          <a:prstGeom prst="flowChartInputOutput">
            <a:avLst/>
          </a:prstGeom>
          <a:blipFill>
            <a:blip r:embed="rId3"/>
            <a:stretch>
              <a:fillRect/>
            </a:stretch>
          </a:bli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6" name="Блок-схема: данные 15"/>
          <p:cNvSpPr/>
          <p:nvPr/>
        </p:nvSpPr>
        <p:spPr>
          <a:xfrm>
            <a:off x="4655121" y="-3"/>
            <a:ext cx="2880000" cy="1361209"/>
          </a:xfrm>
          <a:prstGeom prst="flowChartInputOutput">
            <a:avLst/>
          </a:prstGeom>
          <a:blipFill>
            <a:blip r:embed="rId4"/>
            <a:stretch>
              <a:fillRect/>
            </a:stretch>
          </a:bli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7" name="Блок-схема: данные 16"/>
          <p:cNvSpPr/>
          <p:nvPr/>
        </p:nvSpPr>
        <p:spPr>
          <a:xfrm>
            <a:off x="6986146" y="0"/>
            <a:ext cx="2880000" cy="1361209"/>
          </a:xfrm>
          <a:prstGeom prst="flowChartInputOutput">
            <a:avLst/>
          </a:prstGeom>
          <a:blipFill>
            <a:blip r:embed="rId5"/>
            <a:stretch>
              <a:fillRect/>
            </a:stretch>
          </a:bli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8" name="Блок-схема: данные 17"/>
          <p:cNvSpPr/>
          <p:nvPr/>
        </p:nvSpPr>
        <p:spPr>
          <a:xfrm>
            <a:off x="9306780" y="-1382"/>
            <a:ext cx="2880000" cy="1361209"/>
          </a:xfrm>
          <a:prstGeom prst="flowChartInputOutput">
            <a:avLst/>
          </a:prstGeom>
          <a:blipFill>
            <a:blip r:embed="rId6"/>
            <a:stretch>
              <a:fillRect/>
            </a:stretch>
          </a:bli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pic>
        <p:nvPicPr>
          <p:cNvPr id="49" name="Рисунок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088" y="1810925"/>
            <a:ext cx="861077" cy="500282"/>
          </a:xfrm>
          <a:prstGeom prst="rect">
            <a:avLst/>
          </a:prstGeom>
        </p:spPr>
      </p:pic>
      <p:pic>
        <p:nvPicPr>
          <p:cNvPr id="53" name="Рисунок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870" y="3177748"/>
            <a:ext cx="430539" cy="250141"/>
          </a:xfrm>
          <a:prstGeom prst="rect">
            <a:avLst/>
          </a:prstGeom>
        </p:spPr>
      </p:pic>
      <p:pic>
        <p:nvPicPr>
          <p:cNvPr id="54" name="Рисунок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919" y="4073153"/>
            <a:ext cx="430539" cy="250141"/>
          </a:xfrm>
          <a:prstGeom prst="rect">
            <a:avLst/>
          </a:prstGeom>
        </p:spPr>
      </p:pic>
      <p:pic>
        <p:nvPicPr>
          <p:cNvPr id="56" name="Рисунок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917" y="4989866"/>
            <a:ext cx="430539" cy="250141"/>
          </a:xfrm>
          <a:prstGeom prst="rect">
            <a:avLst/>
          </a:prstGeom>
        </p:spPr>
      </p:pic>
      <p:pic>
        <p:nvPicPr>
          <p:cNvPr id="57" name="Рисунок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917" y="5903683"/>
            <a:ext cx="430539" cy="250141"/>
          </a:xfrm>
          <a:prstGeom prst="rect">
            <a:avLst/>
          </a:prstGeom>
        </p:spPr>
      </p:pic>
      <p:sp>
        <p:nvSpPr>
          <p:cNvPr id="24" name="object 3"/>
          <p:cNvSpPr txBox="1"/>
          <p:nvPr/>
        </p:nvSpPr>
        <p:spPr>
          <a:xfrm>
            <a:off x="819150" y="2537881"/>
            <a:ext cx="5532664" cy="3869649"/>
          </a:xfrm>
          <a:prstGeom prst="rect">
            <a:avLst/>
          </a:prstGeom>
        </p:spPr>
        <p:txBody>
          <a:bodyPr wrap="square" lIns="0" tIns="9525" rIns="0" bIns="0">
            <a:spAutoFit/>
          </a:bodyPr>
          <a:lstStyle>
            <a:lvl1pPr marL="12700">
              <a:tabLst>
                <a:tab pos="139700" algn="l"/>
              </a:tabLst>
              <a:defRPr>
                <a:solidFill>
                  <a:schemeClr val="tx1"/>
                </a:solidFill>
                <a:latin typeface="Tahoma" panose="020B0604030504040204" pitchFamily="34" charset="0"/>
              </a:defRPr>
            </a:lvl1pPr>
            <a:lvl2pPr marL="742950" indent="-285750">
              <a:tabLst>
                <a:tab pos="139700" algn="l"/>
              </a:tabLst>
              <a:defRPr>
                <a:solidFill>
                  <a:schemeClr val="tx1"/>
                </a:solidFill>
                <a:latin typeface="Tahoma" panose="020B0604030504040204" pitchFamily="34" charset="0"/>
              </a:defRPr>
            </a:lvl2pPr>
            <a:lvl3pPr marL="1143000" indent="-228600">
              <a:tabLst>
                <a:tab pos="139700" algn="l"/>
              </a:tabLst>
              <a:defRPr>
                <a:solidFill>
                  <a:schemeClr val="tx1"/>
                </a:solidFill>
                <a:latin typeface="Tahoma" panose="020B0604030504040204" pitchFamily="34" charset="0"/>
              </a:defRPr>
            </a:lvl3pPr>
            <a:lvl4pPr marL="1600200" indent="-228600">
              <a:tabLst>
                <a:tab pos="139700" algn="l"/>
              </a:tabLst>
              <a:defRPr>
                <a:solidFill>
                  <a:schemeClr val="tx1"/>
                </a:solidFill>
                <a:latin typeface="Tahoma" panose="020B0604030504040204" pitchFamily="34" charset="0"/>
              </a:defRPr>
            </a:lvl4pPr>
            <a:lvl5pPr marL="2057400" indent="-228600">
              <a:tabLst>
                <a:tab pos="139700"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139700"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139700"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139700"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139700" algn="l"/>
              </a:tabLst>
              <a:defRPr>
                <a:solidFill>
                  <a:schemeClr val="tx1"/>
                </a:solidFill>
                <a:latin typeface="Tahoma" panose="020B0604030504040204" pitchFamily="34" charset="0"/>
              </a:defRPr>
            </a:lvl9pPr>
          </a:lstStyle>
          <a:p>
            <a:pPr marL="45720" lvl="0" fontAlgn="base">
              <a:lnSpc>
                <a:spcPts val="1725"/>
              </a:lnSpc>
              <a:tabLst>
                <a:tab pos="361950" algn="l"/>
              </a:tabLst>
            </a:pPr>
            <a:r>
              <a:rPr lang="ru-RU" altLang="ru-RU" sz="1500" dirty="0">
                <a:solidFill>
                  <a:srgbClr val="003268"/>
                </a:solidFill>
                <a:latin typeface="Arial (Основной текст)"/>
                <a:cs typeface="Arial" panose="020B0604020202020204" pitchFamily="34" charset="0"/>
              </a:rPr>
              <a:t>	</a:t>
            </a:r>
            <a:r>
              <a:rPr lang="en-US" altLang="ru-RU" sz="1500" dirty="0">
                <a:solidFill>
                  <a:srgbClr val="003268"/>
                </a:solidFill>
                <a:latin typeface="Arial (Основной текст)"/>
                <a:cs typeface="Arial" panose="020B0604020202020204" pitchFamily="34" charset="0"/>
              </a:rPr>
              <a:t>The country is 85</a:t>
            </a:r>
            <a:r>
              <a:rPr lang="en-US" altLang="ru-RU" sz="1500" baseline="30000" dirty="0">
                <a:solidFill>
                  <a:srgbClr val="003268"/>
                </a:solidFill>
                <a:latin typeface="Arial (Основной текст)"/>
                <a:cs typeface="Arial" panose="020B0604020202020204" pitchFamily="34" charset="0"/>
              </a:rPr>
              <a:t>th</a:t>
            </a:r>
            <a:r>
              <a:rPr lang="en-US" altLang="ru-RU" sz="1500" dirty="0">
                <a:solidFill>
                  <a:srgbClr val="003268"/>
                </a:solidFill>
                <a:latin typeface="Arial (Основной текст)"/>
                <a:cs typeface="Arial" panose="020B0604020202020204" pitchFamily="34" charset="0"/>
              </a:rPr>
              <a:t> in the world by area </a:t>
            </a:r>
            <a:r>
              <a:rPr lang="ru-RU" altLang="ru-RU" sz="1500" dirty="0">
                <a:solidFill>
                  <a:srgbClr val="003268"/>
                </a:solidFill>
                <a:latin typeface="Arial (Основной текст)"/>
                <a:cs typeface="Arial" panose="020B0604020202020204" pitchFamily="34" charset="0"/>
              </a:rPr>
              <a:t>(199 951 </a:t>
            </a:r>
            <a:r>
              <a:rPr lang="en-US" altLang="ru-RU" sz="1500" dirty="0">
                <a:solidFill>
                  <a:srgbClr val="003268"/>
                </a:solidFill>
                <a:latin typeface="Arial (Основной текст)"/>
                <a:cs typeface="Arial" panose="020B0604020202020204" pitchFamily="34" charset="0"/>
              </a:rPr>
              <a:t>km</a:t>
            </a:r>
            <a:r>
              <a:rPr lang="ru-RU" altLang="ru-RU" sz="1500" dirty="0">
                <a:solidFill>
                  <a:srgbClr val="003268"/>
                </a:solidFill>
                <a:latin typeface="Arial (Основной текст)"/>
                <a:cs typeface="Arial" panose="020B0604020202020204" pitchFamily="34" charset="0"/>
              </a:rPr>
              <a:t>²), 7</a:t>
            </a:r>
            <a:r>
              <a:rPr lang="en-US" altLang="ru-RU" sz="1500" baseline="30000" dirty="0" err="1">
                <a:solidFill>
                  <a:srgbClr val="003268"/>
                </a:solidFill>
                <a:latin typeface="Arial (Основной текст)"/>
                <a:cs typeface="Arial" panose="020B0604020202020204" pitchFamily="34" charset="0"/>
              </a:rPr>
              <a:t>th</a:t>
            </a:r>
            <a:r>
              <a:rPr lang="en-US" altLang="ru-RU" sz="1500" dirty="0">
                <a:solidFill>
                  <a:srgbClr val="003268"/>
                </a:solidFill>
                <a:latin typeface="Arial (Основной текст)"/>
                <a:cs typeface="Arial" panose="020B0604020202020204" pitchFamily="34" charset="0"/>
              </a:rPr>
              <a:t> among the CIS countries</a:t>
            </a:r>
            <a:r>
              <a:rPr lang="ru-RU" altLang="ru-RU" sz="1500" dirty="0">
                <a:solidFill>
                  <a:srgbClr val="003268"/>
                </a:solidFill>
                <a:latin typeface="Arial (Основной текст)"/>
                <a:cs typeface="Arial" panose="020B0604020202020204" pitchFamily="34" charset="0"/>
              </a:rPr>
              <a:t>.</a:t>
            </a:r>
          </a:p>
          <a:p>
            <a:pPr marL="45720" lvl="0" fontAlgn="base">
              <a:lnSpc>
                <a:spcPts val="1725"/>
              </a:lnSpc>
              <a:tabLst>
                <a:tab pos="361950" algn="l"/>
              </a:tabLst>
            </a:pPr>
            <a:endParaRPr lang="ru-RU" altLang="ru-RU" sz="1500" dirty="0">
              <a:solidFill>
                <a:srgbClr val="003268"/>
              </a:solidFill>
              <a:latin typeface="Arial (Основной текст)"/>
              <a:cs typeface="Arial" panose="020B0604020202020204" pitchFamily="34" charset="0"/>
            </a:endParaRPr>
          </a:p>
          <a:p>
            <a:pPr marL="45720" lvl="0" fontAlgn="base">
              <a:lnSpc>
                <a:spcPts val="1725"/>
              </a:lnSpc>
              <a:tabLst>
                <a:tab pos="361950" algn="l"/>
              </a:tabLst>
            </a:pPr>
            <a:r>
              <a:rPr lang="ru-RU" altLang="ru-RU" sz="1500" dirty="0">
                <a:solidFill>
                  <a:srgbClr val="003268"/>
                </a:solidFill>
                <a:latin typeface="Arial (Основной текст)"/>
                <a:cs typeface="Arial" panose="020B0604020202020204" pitchFamily="34" charset="0"/>
              </a:rPr>
              <a:t>	</a:t>
            </a:r>
            <a:r>
              <a:rPr lang="en-US" altLang="ru-RU" sz="1500" dirty="0">
                <a:solidFill>
                  <a:srgbClr val="003268"/>
                </a:solidFill>
                <a:latin typeface="Arial (Основной текст)"/>
                <a:cs typeface="Arial" panose="020B0604020202020204" pitchFamily="34" charset="0"/>
              </a:rPr>
              <a:t>Kyrgyzstan borders with China in the east and southeast, with Kazakhstan in the north, with Uzbekistan in the west and with Tajikistan in the south</a:t>
            </a:r>
            <a:r>
              <a:rPr lang="en-US" altLang="ru-RU" sz="1500" dirty="0" smtClean="0">
                <a:solidFill>
                  <a:srgbClr val="003268"/>
                </a:solidFill>
                <a:latin typeface="Arial (Основной текст)"/>
                <a:cs typeface="Arial" panose="020B0604020202020204" pitchFamily="34" charset="0"/>
              </a:rPr>
              <a:t>.</a:t>
            </a:r>
          </a:p>
          <a:p>
            <a:pPr marL="45720" lvl="0" fontAlgn="base">
              <a:lnSpc>
                <a:spcPts val="1725"/>
              </a:lnSpc>
              <a:tabLst>
                <a:tab pos="361950" algn="l"/>
              </a:tabLst>
            </a:pPr>
            <a:endParaRPr lang="ru-RU" altLang="ru-RU" sz="1500" dirty="0">
              <a:solidFill>
                <a:srgbClr val="003268"/>
              </a:solidFill>
              <a:latin typeface="Arial (Основной текст)"/>
              <a:cs typeface="Arial" panose="020B0604020202020204" pitchFamily="34" charset="0"/>
            </a:endParaRPr>
          </a:p>
          <a:p>
            <a:pPr algn="just">
              <a:spcBef>
                <a:spcPts val="100"/>
              </a:spcBef>
              <a:tabLst>
                <a:tab pos="361950" algn="l"/>
              </a:tabLst>
              <a:defRPr/>
            </a:pPr>
            <a:r>
              <a:rPr lang="ru-RU" altLang="ru-RU" sz="1500" dirty="0">
                <a:solidFill>
                  <a:srgbClr val="003268"/>
                </a:solidFill>
                <a:latin typeface="Arial (Основной текст)"/>
                <a:cs typeface="Arial" panose="020B0604020202020204" pitchFamily="34" charset="0"/>
              </a:rPr>
              <a:t>	</a:t>
            </a:r>
            <a:r>
              <a:rPr lang="en-US" altLang="ru-RU" sz="1500" dirty="0">
                <a:solidFill>
                  <a:srgbClr val="003268"/>
                </a:solidFill>
                <a:latin typeface="Arial (Основной текст)"/>
                <a:cs typeface="Arial" panose="020B0604020202020204" pitchFamily="34" charset="0"/>
              </a:rPr>
              <a:t>The mountainous systems of the </a:t>
            </a:r>
            <a:r>
              <a:rPr lang="en-US" altLang="ru-RU" sz="1500" dirty="0" err="1">
                <a:solidFill>
                  <a:srgbClr val="003268"/>
                </a:solidFill>
                <a:latin typeface="Arial (Основной текст)"/>
                <a:cs typeface="Arial" panose="020B0604020202020204" pitchFamily="34" charset="0"/>
              </a:rPr>
              <a:t>Tien</a:t>
            </a:r>
            <a:r>
              <a:rPr lang="en-US" altLang="ru-RU" sz="1500" dirty="0">
                <a:solidFill>
                  <a:srgbClr val="003268"/>
                </a:solidFill>
                <a:latin typeface="Arial (Основной текст)"/>
                <a:cs typeface="Arial" panose="020B0604020202020204" pitchFamily="34" charset="0"/>
              </a:rPr>
              <a:t>-Shan and Pamir dominate in the terrain, which occupies about 65% of the country. </a:t>
            </a:r>
          </a:p>
          <a:p>
            <a:pPr algn="just">
              <a:spcBef>
                <a:spcPts val="100"/>
              </a:spcBef>
              <a:tabLst>
                <a:tab pos="361950" algn="l"/>
              </a:tabLst>
              <a:defRPr/>
            </a:pPr>
            <a:endParaRPr lang="ru-RU" altLang="ru-RU" sz="1500" dirty="0">
              <a:solidFill>
                <a:srgbClr val="003268"/>
              </a:solidFill>
              <a:latin typeface="Arial (Основной текст)"/>
              <a:cs typeface="Arial" panose="020B0604020202020204" pitchFamily="34" charset="0"/>
            </a:endParaRPr>
          </a:p>
          <a:p>
            <a:pPr algn="just">
              <a:tabLst>
                <a:tab pos="361950" algn="l"/>
              </a:tabLst>
              <a:defRPr/>
            </a:pPr>
            <a:r>
              <a:rPr lang="ru-RU" altLang="ru-RU" sz="1500" dirty="0">
                <a:solidFill>
                  <a:srgbClr val="003268"/>
                </a:solidFill>
                <a:latin typeface="Arial (Основной текст)"/>
                <a:cs typeface="Arial" panose="020B0604020202020204" pitchFamily="34" charset="0"/>
              </a:rPr>
              <a:t>	</a:t>
            </a:r>
            <a:r>
              <a:rPr lang="en-GB" altLang="ru-RU" sz="1500" dirty="0">
                <a:solidFill>
                  <a:srgbClr val="003268"/>
                </a:solidFill>
                <a:latin typeface="Arial (Основной текст)"/>
                <a:cs typeface="Arial" panose="020B0604020202020204" pitchFamily="34" charset="0"/>
              </a:rPr>
              <a:t>The Republic is located </a:t>
            </a:r>
            <a:r>
              <a:rPr lang="ru-RU" altLang="ru-RU" sz="1500" b="1" dirty="0">
                <a:solidFill>
                  <a:srgbClr val="C00000"/>
                </a:solidFill>
                <a:latin typeface="Arial (Основной текст)"/>
                <a:cs typeface="Arial" panose="020B0604020202020204" pitchFamily="34" charset="0"/>
              </a:rPr>
              <a:t>394 </a:t>
            </a:r>
            <a:r>
              <a:rPr lang="en-US" altLang="ru-RU" sz="1500" b="1" dirty="0">
                <a:solidFill>
                  <a:srgbClr val="C00000"/>
                </a:solidFill>
                <a:latin typeface="Arial (Основной текст)"/>
                <a:cs typeface="Arial" panose="020B0604020202020204" pitchFamily="34" charset="0"/>
              </a:rPr>
              <a:t>meters </a:t>
            </a:r>
            <a:r>
              <a:rPr lang="en-US" altLang="ru-RU" sz="1500" dirty="0">
                <a:solidFill>
                  <a:srgbClr val="003268"/>
                </a:solidFill>
                <a:latin typeface="Arial (Основной текст)"/>
                <a:cs typeface="Arial" panose="020B0604020202020204" pitchFamily="34" charset="0"/>
              </a:rPr>
              <a:t>above the sea level, </a:t>
            </a:r>
            <a:r>
              <a:rPr lang="en-US" altLang="ru-RU" sz="1500" dirty="0" smtClean="0">
                <a:solidFill>
                  <a:srgbClr val="003268"/>
                </a:solidFill>
                <a:latin typeface="Arial (Основной текст)"/>
                <a:cs typeface="Arial" panose="020B0604020202020204" pitchFamily="34" charset="0"/>
              </a:rPr>
              <a:t>the average </a:t>
            </a:r>
            <a:r>
              <a:rPr lang="en-US" altLang="ru-RU" sz="1500" dirty="0">
                <a:solidFill>
                  <a:srgbClr val="003268"/>
                </a:solidFill>
                <a:latin typeface="Arial (Основной текст)"/>
                <a:cs typeface="Arial" panose="020B0604020202020204" pitchFamily="34" charset="0"/>
              </a:rPr>
              <a:t>height </a:t>
            </a:r>
            <a:r>
              <a:rPr lang="en-US" altLang="ru-RU" sz="1500" dirty="0" smtClean="0">
                <a:solidFill>
                  <a:srgbClr val="003268"/>
                </a:solidFill>
                <a:latin typeface="Arial (Основной текст)"/>
                <a:cs typeface="Arial" panose="020B0604020202020204" pitchFamily="34" charset="0"/>
              </a:rPr>
              <a:t>above the sea level is  </a:t>
            </a:r>
            <a:r>
              <a:rPr lang="ru-RU" altLang="ru-RU" sz="1500" b="1" dirty="0">
                <a:solidFill>
                  <a:srgbClr val="C00000"/>
                </a:solidFill>
                <a:latin typeface="Arial (Основной текст)"/>
                <a:cs typeface="Arial" panose="020B0604020202020204" pitchFamily="34" charset="0"/>
              </a:rPr>
              <a:t>2,750</a:t>
            </a:r>
            <a:r>
              <a:rPr lang="ru-RU" altLang="ru-RU" sz="1500" dirty="0">
                <a:solidFill>
                  <a:srgbClr val="003268"/>
                </a:solidFill>
                <a:latin typeface="Arial (Основной текст)"/>
                <a:cs typeface="Arial" panose="020B0604020202020204" pitchFamily="34" charset="0"/>
              </a:rPr>
              <a:t> </a:t>
            </a:r>
            <a:r>
              <a:rPr lang="en-US" altLang="ru-RU" sz="1500" dirty="0">
                <a:solidFill>
                  <a:srgbClr val="003268"/>
                </a:solidFill>
                <a:latin typeface="Arial (Основной текст)"/>
                <a:cs typeface="Arial" panose="020B0604020202020204" pitchFamily="34" charset="0"/>
              </a:rPr>
              <a:t>meters. Half of the territory is </a:t>
            </a:r>
            <a:r>
              <a:rPr lang="en-US" altLang="ru-RU" sz="1500" dirty="0" smtClean="0">
                <a:solidFill>
                  <a:srgbClr val="003268"/>
                </a:solidFill>
                <a:latin typeface="Arial (Основной текст)"/>
                <a:cs typeface="Arial" panose="020B0604020202020204" pitchFamily="34" charset="0"/>
              </a:rPr>
              <a:t>located at altitudes </a:t>
            </a:r>
            <a:r>
              <a:rPr lang="en-US" altLang="ru-RU" sz="1500" dirty="0">
                <a:solidFill>
                  <a:srgbClr val="003268"/>
                </a:solidFill>
                <a:latin typeface="Arial (Основной текст)"/>
                <a:cs typeface="Arial" panose="020B0604020202020204" pitchFamily="34" charset="0"/>
              </a:rPr>
              <a:t>from </a:t>
            </a:r>
            <a:r>
              <a:rPr lang="en-US" altLang="ru-RU" sz="1500" b="1" dirty="0">
                <a:solidFill>
                  <a:srgbClr val="003268"/>
                </a:solidFill>
                <a:latin typeface="Arial (Основной текст)"/>
                <a:cs typeface="Arial" panose="020B0604020202020204" pitchFamily="34" charset="0"/>
              </a:rPr>
              <a:t>1000 to 3000 m </a:t>
            </a:r>
            <a:r>
              <a:rPr lang="en-US" altLang="ru-RU" sz="1500" dirty="0">
                <a:solidFill>
                  <a:srgbClr val="003268"/>
                </a:solidFill>
                <a:latin typeface="Arial (Основной текст)"/>
                <a:cs typeface="Arial" panose="020B0604020202020204" pitchFamily="34" charset="0"/>
              </a:rPr>
              <a:t>above the sea level, and about </a:t>
            </a:r>
            <a:r>
              <a:rPr lang="en-US" altLang="ru-RU" sz="1500" dirty="0" smtClean="0">
                <a:solidFill>
                  <a:srgbClr val="003268"/>
                </a:solidFill>
                <a:latin typeface="Arial (Основной текст)"/>
                <a:cs typeface="Arial" panose="020B0604020202020204" pitchFamily="34" charset="0"/>
              </a:rPr>
              <a:t>the </a:t>
            </a:r>
            <a:r>
              <a:rPr lang="en-US" altLang="ru-RU" sz="1500" dirty="0">
                <a:solidFill>
                  <a:srgbClr val="003268"/>
                </a:solidFill>
                <a:latin typeface="Arial (Основной текст)"/>
                <a:cs typeface="Arial" panose="020B0604020202020204" pitchFamily="34" charset="0"/>
              </a:rPr>
              <a:t>third </a:t>
            </a:r>
            <a:r>
              <a:rPr lang="en-US" altLang="ru-RU" sz="1500" dirty="0" smtClean="0">
                <a:solidFill>
                  <a:srgbClr val="003268"/>
                </a:solidFill>
                <a:latin typeface="Arial (Основной текст)"/>
                <a:cs typeface="Arial" panose="020B0604020202020204" pitchFamily="34" charset="0"/>
              </a:rPr>
              <a:t>part –  from </a:t>
            </a:r>
            <a:r>
              <a:rPr lang="en-US" altLang="ru-RU" sz="1500" b="1" dirty="0">
                <a:solidFill>
                  <a:srgbClr val="003268"/>
                </a:solidFill>
                <a:latin typeface="Arial (Основной текст)"/>
                <a:cs typeface="Arial" panose="020B0604020202020204" pitchFamily="34" charset="0"/>
              </a:rPr>
              <a:t>3000 m to 4000 m</a:t>
            </a:r>
            <a:r>
              <a:rPr lang="en-US" altLang="ru-RU" sz="1500" dirty="0">
                <a:solidFill>
                  <a:srgbClr val="003268"/>
                </a:solidFill>
                <a:latin typeface="Arial (Основной текст)"/>
                <a:cs typeface="Arial" panose="020B0604020202020204" pitchFamily="34" charset="0"/>
              </a:rPr>
              <a:t>. </a:t>
            </a:r>
          </a:p>
          <a:p>
            <a:pPr algn="just">
              <a:tabLst>
                <a:tab pos="361950" algn="l"/>
              </a:tabLst>
              <a:defRPr/>
            </a:pPr>
            <a:endParaRPr lang="ru-RU" altLang="ru-RU" sz="1500" dirty="0">
              <a:solidFill>
                <a:srgbClr val="003268"/>
              </a:solidFill>
              <a:latin typeface="Arial (Основной текст)"/>
              <a:cs typeface="Arial" panose="020B0604020202020204" pitchFamily="34" charset="0"/>
            </a:endParaRPr>
          </a:p>
          <a:p>
            <a:pPr algn="just">
              <a:tabLst>
                <a:tab pos="361950" algn="l"/>
              </a:tabLst>
              <a:defRPr/>
            </a:pPr>
            <a:r>
              <a:rPr lang="ru-RU" altLang="ru-RU" sz="1500" dirty="0">
                <a:solidFill>
                  <a:srgbClr val="003268"/>
                </a:solidFill>
                <a:latin typeface="Arial (Основной текст)"/>
                <a:cs typeface="Arial" panose="020B0604020202020204" pitchFamily="34" charset="0"/>
              </a:rPr>
              <a:t>	</a:t>
            </a:r>
            <a:r>
              <a:rPr lang="en-US" altLang="ru-RU" sz="1500" dirty="0">
                <a:solidFill>
                  <a:srgbClr val="003268"/>
                </a:solidFill>
                <a:latin typeface="Arial (Основной текст)"/>
                <a:cs typeface="Arial" panose="020B0604020202020204" pitchFamily="34" charset="0"/>
              </a:rPr>
              <a:t>Almost </a:t>
            </a:r>
            <a:r>
              <a:rPr lang="ru-RU" altLang="ru-RU" sz="1500" b="1" dirty="0">
                <a:solidFill>
                  <a:srgbClr val="C00000"/>
                </a:solidFill>
                <a:latin typeface="Arial (Основной текст)"/>
                <a:cs typeface="Arial" panose="020B0604020202020204" pitchFamily="34" charset="0"/>
              </a:rPr>
              <a:t>90%</a:t>
            </a:r>
            <a:r>
              <a:rPr lang="ru-RU" altLang="ru-RU" sz="1500" dirty="0">
                <a:solidFill>
                  <a:srgbClr val="003268"/>
                </a:solidFill>
                <a:latin typeface="Arial (Основной текст)"/>
                <a:cs typeface="Arial" panose="020B0604020202020204" pitchFamily="34" charset="0"/>
              </a:rPr>
              <a:t> </a:t>
            </a:r>
            <a:r>
              <a:rPr lang="en-US" altLang="ru-RU" sz="1500" dirty="0">
                <a:solidFill>
                  <a:srgbClr val="003268"/>
                </a:solidFill>
                <a:latin typeface="Arial (Основной текст)"/>
                <a:cs typeface="Arial" panose="020B0604020202020204" pitchFamily="34" charset="0"/>
              </a:rPr>
              <a:t>of the country is located at </a:t>
            </a:r>
            <a:r>
              <a:rPr lang="en-US" altLang="ru-RU" sz="1500" dirty="0" smtClean="0">
                <a:solidFill>
                  <a:srgbClr val="003268"/>
                </a:solidFill>
                <a:latin typeface="Arial (Основной текст)"/>
                <a:cs typeface="Arial" panose="020B0604020202020204" pitchFamily="34" charset="0"/>
              </a:rPr>
              <a:t>more than </a:t>
            </a:r>
            <a:r>
              <a:rPr lang="ru-RU" altLang="ru-RU" sz="1500" b="1" dirty="0" smtClean="0">
                <a:solidFill>
                  <a:srgbClr val="C00000"/>
                </a:solidFill>
                <a:latin typeface="Arial (Основной текст)"/>
                <a:cs typeface="Arial" panose="020B0604020202020204" pitchFamily="34" charset="0"/>
              </a:rPr>
              <a:t>1,500</a:t>
            </a:r>
            <a:r>
              <a:rPr lang="ru-RU" altLang="ru-RU" sz="1500" dirty="0" smtClean="0">
                <a:solidFill>
                  <a:srgbClr val="003268"/>
                </a:solidFill>
                <a:latin typeface="Arial (Основной текст)"/>
                <a:cs typeface="Arial" panose="020B0604020202020204" pitchFamily="34" charset="0"/>
              </a:rPr>
              <a:t> </a:t>
            </a:r>
            <a:r>
              <a:rPr lang="en-US" altLang="ru-RU" sz="1500" dirty="0">
                <a:solidFill>
                  <a:srgbClr val="003268"/>
                </a:solidFill>
                <a:latin typeface="Arial (Основной текст)"/>
                <a:cs typeface="Arial" panose="020B0604020202020204" pitchFamily="34" charset="0"/>
              </a:rPr>
              <a:t>meters above the sea </a:t>
            </a:r>
            <a:r>
              <a:rPr lang="en-US" altLang="ru-RU" sz="1500" dirty="0" smtClean="0">
                <a:solidFill>
                  <a:srgbClr val="003268"/>
                </a:solidFill>
                <a:latin typeface="Arial (Основной текст)"/>
                <a:cs typeface="Arial" panose="020B0604020202020204" pitchFamily="34" charset="0"/>
              </a:rPr>
              <a:t>level. </a:t>
            </a:r>
            <a:endParaRPr lang="ru-RU" altLang="ru-RU" sz="1500" dirty="0">
              <a:solidFill>
                <a:srgbClr val="003268"/>
              </a:solidFill>
              <a:latin typeface="Arial (Основной текст)"/>
              <a:cs typeface="Arial" panose="020B0604020202020204" pitchFamily="34" charset="0"/>
            </a:endParaRPr>
          </a:p>
        </p:txBody>
      </p:sp>
      <p:graphicFrame>
        <p:nvGraphicFramePr>
          <p:cNvPr id="25" name="object 4"/>
          <p:cNvGraphicFramePr>
            <a:graphicFrameLocks noGrp="1"/>
          </p:cNvGraphicFramePr>
          <p:nvPr>
            <p:extLst>
              <p:ext uri="{D42A27DB-BD31-4B8C-83A1-F6EECF244321}">
                <p14:modId xmlns:p14="http://schemas.microsoft.com/office/powerpoint/2010/main" val="3460509462"/>
              </p:ext>
            </p:extLst>
          </p:nvPr>
        </p:nvGraphicFramePr>
        <p:xfrm>
          <a:off x="4905417" y="2202918"/>
          <a:ext cx="3516313" cy="723582"/>
        </p:xfrm>
        <a:graphic>
          <a:graphicData uri="http://schemas.openxmlformats.org/drawingml/2006/table">
            <a:tbl>
              <a:tblPr/>
              <a:tblGrid>
                <a:gridCol w="1495425">
                  <a:extLst>
                    <a:ext uri="{9D8B030D-6E8A-4147-A177-3AD203B41FA5}">
                      <a16:colId xmlns:a16="http://schemas.microsoft.com/office/drawing/2014/main" xmlns="" val="20000"/>
                    </a:ext>
                  </a:extLst>
                </a:gridCol>
                <a:gridCol w="334963">
                  <a:extLst>
                    <a:ext uri="{9D8B030D-6E8A-4147-A177-3AD203B41FA5}">
                      <a16:colId xmlns:a16="http://schemas.microsoft.com/office/drawing/2014/main" xmlns="" val="20001"/>
                    </a:ext>
                  </a:extLst>
                </a:gridCol>
                <a:gridCol w="1020762">
                  <a:extLst>
                    <a:ext uri="{9D8B030D-6E8A-4147-A177-3AD203B41FA5}">
                      <a16:colId xmlns:a16="http://schemas.microsoft.com/office/drawing/2014/main" xmlns="" val="20002"/>
                    </a:ext>
                  </a:extLst>
                </a:gridCol>
                <a:gridCol w="665163">
                  <a:extLst>
                    <a:ext uri="{9D8B030D-6E8A-4147-A177-3AD203B41FA5}">
                      <a16:colId xmlns:a16="http://schemas.microsoft.com/office/drawing/2014/main" xmlns="" val="20003"/>
                    </a:ext>
                  </a:extLst>
                </a:gridCol>
              </a:tblGrid>
              <a:tr h="220663">
                <a:tc>
                  <a:txBody>
                    <a:bodyPr/>
                    <a:lstStyle>
                      <a:lvl1pPr marL="3175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31750" marR="0" lvl="0" indent="0" algn="l" defTabSz="914400" rtl="0" eaLnBrk="1" fontAlgn="base" latinLnBrk="0" hangingPunct="1">
                        <a:lnSpc>
                          <a:spcPts val="1638"/>
                        </a:lnSpc>
                        <a:spcBef>
                          <a:spcPct val="0"/>
                        </a:spcBef>
                        <a:spcAft>
                          <a:spcPct val="0"/>
                        </a:spcAft>
                        <a:buClrTx/>
                        <a:buSzTx/>
                        <a:buFontTx/>
                        <a:buNone/>
                        <a:tabLst/>
                      </a:pPr>
                      <a:endParaRPr kumimoji="0" lang="ru-RU" altLang="ru-RU"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a:noFill/>
                    </a:lnL>
                    <a:lnR>
                      <a:noFill/>
                    </a:lnR>
                    <a:lnT>
                      <a:noFill/>
                    </a:lnT>
                    <a:lnB>
                      <a:noFill/>
                    </a:lnB>
                    <a:lnTlToBr>
                      <a:noFill/>
                    </a:lnTlToBr>
                    <a:lnBlToTr>
                      <a:noFill/>
                    </a:lnBlToTr>
                    <a:noFill/>
                  </a:tcPr>
                </a:tc>
                <a:tc>
                  <a:txBody>
                    <a:bodyPr/>
                    <a:lstStyle/>
                    <a:p>
                      <a:endParaRPr lang="ru-RU"/>
                    </a:p>
                  </a:txBody>
                  <a:tcPr marL="0" marR="0" marT="0" marB="0" horzOverflow="overflow">
                    <a:lnL>
                      <a:noFill/>
                    </a:lnL>
                    <a:lnR>
                      <a:noFill/>
                    </a:lnR>
                    <a:lnT>
                      <a:noFill/>
                    </a:lnT>
                    <a:lnB>
                      <a:noFill/>
                    </a:lnB>
                    <a:lnTlToBr>
                      <a:noFill/>
                    </a:lnTlToBr>
                    <a:lnBlToTr>
                      <a:noFill/>
                    </a:lnBlToTr>
                    <a:noFill/>
                  </a:tcPr>
                </a:tc>
                <a:tc>
                  <a:txBody>
                    <a:bodyPr/>
                    <a:lstStyle/>
                    <a:p>
                      <a:endParaRPr lang="ru-RU"/>
                    </a:p>
                  </a:txBody>
                  <a:tcPr marL="0" marR="0" marT="0" marB="0" horzOverflow="overflow">
                    <a:lnL>
                      <a:noFill/>
                    </a:lnL>
                    <a:lnR>
                      <a:noFill/>
                    </a:lnR>
                    <a:lnT>
                      <a:noFill/>
                    </a:lnT>
                    <a:lnB>
                      <a:noFill/>
                    </a:lnB>
                    <a:lnTlToBr>
                      <a:noFill/>
                    </a:lnTlToBr>
                    <a:lnBlToTr>
                      <a:noFill/>
                    </a:lnBlToTr>
                    <a:noFill/>
                  </a:tcPr>
                </a:tc>
                <a:tc>
                  <a:txBody>
                    <a:bodyPr/>
                    <a:lstStyle/>
                    <a:p>
                      <a:endParaRPr lang="ru-RU" dirty="0"/>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449262">
                <a:tc>
                  <a:txBody>
                    <a:bodyPr/>
                    <a:lstStyle>
                      <a:lvl1pPr marL="3175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31750" marR="0" lvl="0" indent="0" algn="l" defTabSz="914400" rtl="0" eaLnBrk="1" fontAlgn="base" latinLnBrk="0" hangingPunct="1">
                        <a:lnSpc>
                          <a:spcPts val="1725"/>
                        </a:lnSpc>
                        <a:spcBef>
                          <a:spcPct val="0"/>
                        </a:spcBef>
                        <a:spcAft>
                          <a:spcPct val="0"/>
                        </a:spcAft>
                        <a:buClrTx/>
                        <a:buSzTx/>
                        <a:buFontTx/>
                        <a:buNone/>
                        <a:tabLst/>
                      </a:pPr>
                      <a:endParaRPr kumimoji="0" lang="ru-RU" altLang="ru-RU"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a:noFill/>
                    </a:lnL>
                    <a:lnR>
                      <a:noFill/>
                    </a:lnR>
                    <a:lnT>
                      <a:noFill/>
                    </a:lnT>
                    <a:lnB>
                      <a:noFill/>
                    </a:lnB>
                    <a:lnTlToBr>
                      <a:noFill/>
                    </a:lnTlToBr>
                    <a:lnBlToTr>
                      <a:noFill/>
                    </a:lnBlToTr>
                    <a:noFill/>
                  </a:tcPr>
                </a:tc>
                <a:tc>
                  <a:txBody>
                    <a:bodyPr/>
                    <a:lstStyle>
                      <a:lvl1pPr marL="4286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defRPr>
                          <a:solidFill>
                            <a:schemeClr val="tx1"/>
                          </a:solidFill>
                          <a:latin typeface="Arial" panose="020B0604020202020204" pitchFamily="34" charset="0"/>
                        </a:defRPr>
                      </a:lvl4pPr>
                      <a:lvl5pPr marL="2057400" indent="-22860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2863" marR="0" lvl="0" indent="0" algn="l" defTabSz="914400" rtl="0" eaLnBrk="1" fontAlgn="base" latinLnBrk="0" hangingPunct="1">
                        <a:lnSpc>
                          <a:spcPts val="1725"/>
                        </a:lnSpc>
                        <a:spcBef>
                          <a:spcPct val="0"/>
                        </a:spcBef>
                        <a:spcAft>
                          <a:spcPct val="0"/>
                        </a:spcAft>
                        <a:buClrTx/>
                        <a:buSzTx/>
                        <a:buFontTx/>
                        <a:buNone/>
                        <a:tabLst/>
                      </a:pPr>
                      <a:endParaRPr kumimoji="0" lang="ru-RU" altLang="ru-RU"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tabLst>
                          <a:tab pos="488950" algn="l"/>
                        </a:tabLst>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tabLst>
                          <a:tab pos="488950" algn="l"/>
                        </a:tabLst>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tabLst>
                          <a:tab pos="488950" algn="l"/>
                        </a:tabLst>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tabLst>
                          <a:tab pos="488950" algn="l"/>
                        </a:tabLst>
                        <a:defRPr>
                          <a:solidFill>
                            <a:schemeClr val="tx1"/>
                          </a:solidFill>
                          <a:latin typeface="Arial" panose="020B0604020202020204" pitchFamily="34" charset="0"/>
                        </a:defRPr>
                      </a:lvl4pPr>
                      <a:lvl5pPr marL="2057400" indent="-228600">
                        <a:spcBef>
                          <a:spcPct val="20000"/>
                        </a:spcBef>
                        <a:buFont typeface="Arial" panose="020B0604020202020204" pitchFamily="34" charset="0"/>
                        <a:tabLst>
                          <a:tab pos="488950" algn="l"/>
                        </a:tabLst>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tabLst>
                          <a:tab pos="488950" algn="l"/>
                        </a:tabLst>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tabLst>
                          <a:tab pos="488950" algn="l"/>
                        </a:tabLst>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tabLst>
                          <a:tab pos="488950" algn="l"/>
                        </a:tabLst>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tabLst>
                          <a:tab pos="48895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ts val="1725"/>
                        </a:lnSpc>
                        <a:spcBef>
                          <a:spcPct val="0"/>
                        </a:spcBef>
                        <a:spcAft>
                          <a:spcPct val="0"/>
                        </a:spcAft>
                        <a:buClrTx/>
                        <a:buSzTx/>
                        <a:buFontTx/>
                        <a:buNone/>
                        <a:tabLst>
                          <a:tab pos="488950" algn="l"/>
                        </a:tabLst>
                      </a:pPr>
                      <a:endParaRPr kumimoji="0" lang="ru-RU" altLang="ru-RU"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tabLst>
                          <a:tab pos="384175" algn="l"/>
                        </a:tabLst>
                        <a:defRPr sz="2800">
                          <a:solidFill>
                            <a:schemeClr val="tx1"/>
                          </a:solidFill>
                          <a:latin typeface="Arial" panose="020B0604020202020204" pitchFamily="34" charset="0"/>
                        </a:defRPr>
                      </a:lvl1pPr>
                      <a:lvl2pPr marL="742950" indent="-285750">
                        <a:spcBef>
                          <a:spcPct val="20000"/>
                        </a:spcBef>
                        <a:buFont typeface="Arial" panose="020B0604020202020204" pitchFamily="34" charset="0"/>
                        <a:tabLst>
                          <a:tab pos="384175" algn="l"/>
                        </a:tabLst>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tabLst>
                          <a:tab pos="384175" algn="l"/>
                        </a:tabLst>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tabLst>
                          <a:tab pos="384175" algn="l"/>
                        </a:tabLst>
                        <a:defRPr>
                          <a:solidFill>
                            <a:schemeClr val="tx1"/>
                          </a:solidFill>
                          <a:latin typeface="Arial" panose="020B0604020202020204" pitchFamily="34" charset="0"/>
                        </a:defRPr>
                      </a:lvl4pPr>
                      <a:lvl5pPr marL="2057400" indent="-228600">
                        <a:spcBef>
                          <a:spcPct val="20000"/>
                        </a:spcBef>
                        <a:buFont typeface="Arial" panose="020B0604020202020204" pitchFamily="34" charset="0"/>
                        <a:tabLst>
                          <a:tab pos="384175" algn="l"/>
                        </a:tabLst>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tabLst>
                          <a:tab pos="384175" algn="l"/>
                        </a:tabLst>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tabLst>
                          <a:tab pos="384175" algn="l"/>
                        </a:tabLst>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tabLst>
                          <a:tab pos="384175" algn="l"/>
                        </a:tabLst>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tabLst>
                          <a:tab pos="384175" algn="l"/>
                        </a:tabLst>
                        <a:defRPr>
                          <a:solidFill>
                            <a:schemeClr val="tx1"/>
                          </a:solidFill>
                          <a:latin typeface="Arial" panose="020B0604020202020204" pitchFamily="34" charset="0"/>
                        </a:defRPr>
                      </a:lvl9pPr>
                    </a:lstStyle>
                    <a:p>
                      <a:pPr marL="0" marR="0" lvl="0" indent="0" algn="r" defTabSz="914400" rtl="0" eaLnBrk="1" fontAlgn="base" latinLnBrk="0" hangingPunct="1">
                        <a:lnSpc>
                          <a:spcPts val="1725"/>
                        </a:lnSpc>
                        <a:spcBef>
                          <a:spcPct val="0"/>
                        </a:spcBef>
                        <a:spcAft>
                          <a:spcPct val="0"/>
                        </a:spcAft>
                        <a:buClrTx/>
                        <a:buSzTx/>
                        <a:buFontTx/>
                        <a:buNone/>
                        <a:tabLst>
                          <a:tab pos="384175" algn="l"/>
                        </a:tabLst>
                      </a:pPr>
                      <a:endParaRPr kumimoji="0" lang="ru-RU" altLang="ru-RU"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27" name="Параллелограмм 26"/>
          <p:cNvSpPr/>
          <p:nvPr/>
        </p:nvSpPr>
        <p:spPr bwMode="auto">
          <a:xfrm>
            <a:off x="9741472" y="107732"/>
            <a:ext cx="2445308" cy="328613"/>
          </a:xfrm>
          <a:prstGeom prst="parallelogram">
            <a:avLst>
              <a:gd name="adj" fmla="val 43680"/>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000" b="1" i="1" dirty="0"/>
              <a:t>GEOGRAPHIC ASPECTS</a:t>
            </a:r>
            <a:endParaRPr lang="ru-RU" sz="1000" b="1" i="1" dirty="0"/>
          </a:p>
        </p:txBody>
      </p:sp>
      <p:pic>
        <p:nvPicPr>
          <p:cNvPr id="19" name="Рисунок 18"/>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3000"/>
                    </a14:imgEffect>
                  </a14:imgLayer>
                </a14:imgProps>
              </a:ext>
              <a:ext uri="{28A0092B-C50C-407E-A947-70E740481C1C}">
                <a14:useLocalDpi xmlns:a14="http://schemas.microsoft.com/office/drawing/2010/main" val="0"/>
              </a:ext>
            </a:extLst>
          </a:blip>
          <a:srcRect r="66323" b="74316"/>
          <a:stretch/>
        </p:blipFill>
        <p:spPr>
          <a:xfrm>
            <a:off x="5822913" y="2549560"/>
            <a:ext cx="6201616" cy="3370023"/>
          </a:xfrm>
          <a:prstGeom prst="rect">
            <a:avLst/>
          </a:prstGeom>
        </p:spPr>
      </p:pic>
      <p:grpSp>
        <p:nvGrpSpPr>
          <p:cNvPr id="20" name="Группа 19"/>
          <p:cNvGrpSpPr/>
          <p:nvPr/>
        </p:nvGrpSpPr>
        <p:grpSpPr>
          <a:xfrm>
            <a:off x="0" y="6812279"/>
            <a:ext cx="12184798" cy="45721"/>
            <a:chOff x="0" y="6812279"/>
            <a:chExt cx="12184798" cy="45721"/>
          </a:xfrm>
        </p:grpSpPr>
        <p:sp>
          <p:nvSpPr>
            <p:cNvPr id="21" name="Прямоугольник 20"/>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2" name="Прямоугольник 21"/>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3" name="Прямоугольник 22"/>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pic>
        <p:nvPicPr>
          <p:cNvPr id="26" name="Рисунок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478" y="2478600"/>
            <a:ext cx="430539" cy="250141"/>
          </a:xfrm>
          <a:prstGeom prst="rect">
            <a:avLst/>
          </a:prstGeom>
        </p:spPr>
      </p:pic>
    </p:spTree>
    <p:extLst>
      <p:ext uri="{BB962C8B-B14F-4D97-AF65-F5344CB8AC3E}">
        <p14:creationId xmlns:p14="http://schemas.microsoft.com/office/powerpoint/2010/main" val="384028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4000"/>
          </a:stretch>
        </a:blipFill>
        <a:effectLst/>
      </p:bgPr>
    </p:bg>
    <p:spTree>
      <p:nvGrpSpPr>
        <p:cNvPr id="1" name=""/>
        <p:cNvGrpSpPr/>
        <p:nvPr/>
      </p:nvGrpSpPr>
      <p:grpSpPr>
        <a:xfrm>
          <a:off x="0" y="0"/>
          <a:ext cx="0" cy="0"/>
          <a:chOff x="0" y="0"/>
          <a:chExt cx="0" cy="0"/>
        </a:xfrm>
      </p:grpSpPr>
      <p:sp>
        <p:nvSpPr>
          <p:cNvPr id="12" name="TextBox 11"/>
          <p:cNvSpPr txBox="1"/>
          <p:nvPr/>
        </p:nvSpPr>
        <p:spPr>
          <a:xfrm>
            <a:off x="3981739" y="5199062"/>
            <a:ext cx="4862485" cy="461665"/>
          </a:xfrm>
          <a:prstGeom prst="rect">
            <a:avLst/>
          </a:prstGeom>
          <a:noFill/>
        </p:spPr>
        <p:txBody>
          <a:bodyPr wrap="none">
            <a:spAutoFit/>
          </a:bodyPr>
          <a:lstStyle/>
          <a:p>
            <a:pPr>
              <a:defRPr/>
            </a:pPr>
            <a:r>
              <a:rPr lang="en-US" sz="2400" b="1" dirty="0">
                <a:solidFill>
                  <a:schemeClr val="tx2">
                    <a:lumMod val="50000"/>
                  </a:schemeClr>
                </a:solidFill>
                <a:latin typeface="Arial" panose="020B0604020202020204" pitchFamily="34" charset="0"/>
                <a:cs typeface="Arial" panose="020B0604020202020204" pitchFamily="34" charset="0"/>
              </a:rPr>
              <a:t>THANK YOU FOR ATTENTION</a:t>
            </a:r>
            <a:r>
              <a:rPr lang="ru-RU" sz="2400" b="1" dirty="0">
                <a:solidFill>
                  <a:schemeClr val="tx2">
                    <a:lumMod val="50000"/>
                  </a:schemeClr>
                </a:solidFill>
                <a:latin typeface="Arial" panose="020B0604020202020204" pitchFamily="34" charset="0"/>
                <a:cs typeface="Arial" panose="020B0604020202020204" pitchFamily="34" charset="0"/>
              </a:rPr>
              <a:t>!!!</a:t>
            </a:r>
          </a:p>
        </p:txBody>
      </p:sp>
      <p:sp>
        <p:nvSpPr>
          <p:cNvPr id="13" name="Параллелограмм 12"/>
          <p:cNvSpPr/>
          <p:nvPr/>
        </p:nvSpPr>
        <p:spPr>
          <a:xfrm>
            <a:off x="4342102" y="2164484"/>
            <a:ext cx="3959225" cy="2112963"/>
          </a:xfrm>
          <a:prstGeom prst="parallelogram">
            <a:avLst/>
          </a:prstGeom>
          <a:blipFill>
            <a:blip r:embed="rId3"/>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buFont typeface="Arial" panose="020B0604020202020204" pitchFamily="34" charset="0"/>
              <a:buNone/>
              <a:defRPr/>
            </a:pPr>
            <a:endParaRPr lang="ru-RU" sz="1600" b="1" i="1" dirty="0">
              <a:cs typeface="Arial" pitchFamily="34" charset="0"/>
            </a:endParaRPr>
          </a:p>
        </p:txBody>
      </p:sp>
      <p:sp>
        <p:nvSpPr>
          <p:cNvPr id="16" name="Параллелограмм 15"/>
          <p:cNvSpPr/>
          <p:nvPr/>
        </p:nvSpPr>
        <p:spPr>
          <a:xfrm>
            <a:off x="3886200" y="4100801"/>
            <a:ext cx="694893" cy="353291"/>
          </a:xfrm>
          <a:prstGeom prst="parallelogram">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dirty="0"/>
          </a:p>
        </p:txBody>
      </p:sp>
      <p:sp>
        <p:nvSpPr>
          <p:cNvPr id="17" name="Параллелограмм 16"/>
          <p:cNvSpPr/>
          <p:nvPr/>
        </p:nvSpPr>
        <p:spPr>
          <a:xfrm>
            <a:off x="7950489" y="1914525"/>
            <a:ext cx="933450" cy="499918"/>
          </a:xfrm>
          <a:prstGeom prst="parallelogram">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dirty="0"/>
          </a:p>
        </p:txBody>
      </p:sp>
      <p:grpSp>
        <p:nvGrpSpPr>
          <p:cNvPr id="6" name="Группа 5"/>
          <p:cNvGrpSpPr/>
          <p:nvPr/>
        </p:nvGrpSpPr>
        <p:grpSpPr>
          <a:xfrm>
            <a:off x="0" y="6812279"/>
            <a:ext cx="12184798" cy="45721"/>
            <a:chOff x="0" y="6812279"/>
            <a:chExt cx="12184798" cy="45721"/>
          </a:xfrm>
        </p:grpSpPr>
        <p:sp>
          <p:nvSpPr>
            <p:cNvPr id="7" name="Прямоугольник 6"/>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8" name="Прямоугольник 7"/>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9" name="Прямоугольник 8"/>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428505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7"/>
                                        </p:tgtEl>
                                      </p:cBhvr>
                                    </p:animEffect>
                                    <p:animScale>
                                      <p:cBhvr>
                                        <p:cTn id="11" dur="250" autoRev="1" fill="hold"/>
                                        <p:tgtEl>
                                          <p:spTgt spid="17"/>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7" name="Прямоугольник 6"/>
          <p:cNvSpPr>
            <a:spLocks noChangeArrowheads="1"/>
          </p:cNvSpPr>
          <p:nvPr/>
        </p:nvSpPr>
        <p:spPr bwMode="auto">
          <a:xfrm>
            <a:off x="2063750" y="53975"/>
            <a:ext cx="92519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 typeface="Arial" panose="020B0604020202020204" pitchFamily="34" charset="0"/>
              <a:buNone/>
              <a:defRPr/>
            </a:pPr>
            <a:r>
              <a:rPr lang="en-US" altLang="ru-RU" sz="1500" b="1" dirty="0">
                <a:solidFill>
                  <a:srgbClr val="265082"/>
                </a:solidFill>
                <a:cs typeface="Arial" panose="020B0604020202020204" pitchFamily="34" charset="0"/>
              </a:rPr>
              <a:t>Structure of policy and management in the power industry of </a:t>
            </a:r>
            <a:r>
              <a:rPr lang="en-US" altLang="ru-RU" sz="1500" b="1" dirty="0">
                <a:solidFill>
                  <a:srgbClr val="C00000"/>
                </a:solidFill>
                <a:cs typeface="Arial" panose="020B0604020202020204" pitchFamily="34" charset="0"/>
              </a:rPr>
              <a:t>Kyrgyzstan Republic</a:t>
            </a:r>
            <a:endParaRPr lang="ru-RU" altLang="ru-RU" sz="1500" b="1" dirty="0">
              <a:solidFill>
                <a:srgbClr val="C00000"/>
              </a:solidFill>
              <a:cs typeface="Arial" panose="020B0604020202020204" pitchFamily="34" charset="0"/>
            </a:endParaRPr>
          </a:p>
        </p:txBody>
      </p:sp>
      <p:sp>
        <p:nvSpPr>
          <p:cNvPr id="95" name="Параллелограмм 94"/>
          <p:cNvSpPr/>
          <p:nvPr/>
        </p:nvSpPr>
        <p:spPr bwMode="auto">
          <a:xfrm>
            <a:off x="10548542" y="107732"/>
            <a:ext cx="1552575" cy="328613"/>
          </a:xfrm>
          <a:prstGeom prst="parallelogram">
            <a:avLst>
              <a:gd name="adj" fmla="val 30797"/>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000" b="1" i="1" dirty="0"/>
              <a:t>INFORMATION</a:t>
            </a:r>
            <a:endParaRPr lang="ru-RU" sz="1000" b="1" i="1" dirty="0"/>
          </a:p>
        </p:txBody>
      </p:sp>
      <p:sp>
        <p:nvSpPr>
          <p:cNvPr id="42043" name="Номер слайда 1"/>
          <p:cNvSpPr txBox="1">
            <a:spLocks/>
          </p:cNvSpPr>
          <p:nvPr/>
        </p:nvSpPr>
        <p:spPr bwMode="auto">
          <a:xfrm>
            <a:off x="10260014" y="7172326"/>
            <a:ext cx="3698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r">
              <a:spcBef>
                <a:spcPct val="0"/>
              </a:spcBef>
              <a:buFontTx/>
              <a:buNone/>
            </a:pPr>
            <a:fld id="{1DE66115-5753-422A-8D4E-C04516291581}" type="slidenum">
              <a:rPr lang="ru-RU" altLang="ru-RU" sz="1200">
                <a:solidFill>
                  <a:srgbClr val="898989"/>
                </a:solidFill>
                <a:latin typeface="Tahoma" panose="020B0604030504040204" pitchFamily="34" charset="0"/>
              </a:rPr>
              <a:pPr algn="r">
                <a:spcBef>
                  <a:spcPct val="0"/>
                </a:spcBef>
                <a:buFontTx/>
                <a:buNone/>
              </a:pPr>
              <a:t>3</a:t>
            </a:fld>
            <a:endParaRPr lang="ru-RU" altLang="ru-RU" sz="1200">
              <a:solidFill>
                <a:srgbClr val="898989"/>
              </a:solidFill>
              <a:latin typeface="Tahoma" panose="020B0604030504040204" pitchFamily="34" charset="0"/>
            </a:endParaRPr>
          </a:p>
        </p:txBody>
      </p:sp>
      <p:pic>
        <p:nvPicPr>
          <p:cNvPr id="83" name="Рисунок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382" y="107732"/>
            <a:ext cx="688833" cy="400209"/>
          </a:xfrm>
          <a:prstGeom prst="rect">
            <a:avLst/>
          </a:prstGeom>
        </p:spPr>
      </p:pic>
      <p:pic>
        <p:nvPicPr>
          <p:cNvPr id="41987" name="Рисунок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8188" y="311151"/>
            <a:ext cx="95726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p:cNvSpPr txBox="1"/>
          <p:nvPr/>
        </p:nvSpPr>
        <p:spPr bwMode="auto">
          <a:xfrm>
            <a:off x="341710" y="1045488"/>
            <a:ext cx="3053556" cy="600164"/>
          </a:xfrm>
          <a:prstGeom prst="rect">
            <a:avLst/>
          </a:prstGeom>
          <a:noFill/>
        </p:spPr>
        <p:txBody>
          <a:bodyPr wrap="square">
            <a:spAutoFit/>
          </a:bodyPr>
          <a:lstStyle/>
          <a:p>
            <a:pPr algn="ctr">
              <a:defRPr/>
            </a:pPr>
            <a:r>
              <a:rPr lang="en-GB" sz="1100" b="1" dirty="0">
                <a:solidFill>
                  <a:schemeClr val="accent1">
                    <a:lumMod val="50000"/>
                  </a:schemeClr>
                </a:solidFill>
                <a:latin typeface="Arial (Основной текст)"/>
              </a:rPr>
              <a:t>State Property Management Fund under the Government</a:t>
            </a:r>
            <a:endParaRPr lang="ru-RU" sz="1100" b="1" dirty="0">
              <a:solidFill>
                <a:schemeClr val="tx2">
                  <a:lumMod val="50000"/>
                </a:schemeClr>
              </a:solidFill>
              <a:latin typeface="Arial (Основной текст)"/>
            </a:endParaRPr>
          </a:p>
          <a:p>
            <a:pPr algn="ctr">
              <a:defRPr/>
            </a:pPr>
            <a:r>
              <a:rPr lang="en-GB" sz="1100" b="1" dirty="0">
                <a:solidFill>
                  <a:schemeClr val="accent1">
                    <a:lumMod val="50000"/>
                  </a:schemeClr>
                </a:solidFill>
                <a:latin typeface="Arial (Основной текст)"/>
              </a:rPr>
              <a:t>o</a:t>
            </a:r>
            <a:r>
              <a:rPr lang="en-GB" sz="1100" b="1" dirty="0" smtClean="0">
                <a:solidFill>
                  <a:schemeClr val="accent1">
                    <a:lumMod val="50000"/>
                  </a:schemeClr>
                </a:solidFill>
                <a:latin typeface="Arial (Основной текст)"/>
              </a:rPr>
              <a:t>f the KR</a:t>
            </a:r>
            <a:endParaRPr lang="ru-RU" sz="1100" b="1" dirty="0">
              <a:solidFill>
                <a:schemeClr val="tx2">
                  <a:lumMod val="50000"/>
                </a:schemeClr>
              </a:solidFill>
              <a:latin typeface="Arial (Основной текст)"/>
            </a:endParaRPr>
          </a:p>
        </p:txBody>
      </p:sp>
      <p:grpSp>
        <p:nvGrpSpPr>
          <p:cNvPr id="12" name="Группа 11"/>
          <p:cNvGrpSpPr/>
          <p:nvPr/>
        </p:nvGrpSpPr>
        <p:grpSpPr>
          <a:xfrm>
            <a:off x="7285353" y="1643062"/>
            <a:ext cx="2376489" cy="2927183"/>
            <a:chOff x="9949258" y="888995"/>
            <a:chExt cx="2376489" cy="2927183"/>
          </a:xfrm>
        </p:grpSpPr>
        <p:cxnSp>
          <p:nvCxnSpPr>
            <p:cNvPr id="229" name="Прямая соединительная линия 228"/>
            <p:cNvCxnSpPr/>
            <p:nvPr/>
          </p:nvCxnSpPr>
          <p:spPr bwMode="auto">
            <a:xfrm flipV="1">
              <a:off x="9949258" y="888995"/>
              <a:ext cx="0" cy="2484000"/>
            </a:xfrm>
            <a:prstGeom prst="line">
              <a:avLst/>
            </a:prstGeom>
            <a:ln>
              <a:headEnd type="oval" w="med" len="med"/>
              <a:tailEnd type="oval" w="med" len="med"/>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230" name="Прямая соединительная линия 229"/>
            <p:cNvCxnSpPr/>
            <p:nvPr/>
          </p:nvCxnSpPr>
          <p:spPr bwMode="auto">
            <a:xfrm rot="5400000">
              <a:off x="10054827" y="1899441"/>
              <a:ext cx="0" cy="201612"/>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cxnSp>
          <p:nvCxnSpPr>
            <p:cNvPr id="231" name="Прямая соединительная линия 230"/>
            <p:cNvCxnSpPr/>
            <p:nvPr/>
          </p:nvCxnSpPr>
          <p:spPr bwMode="auto">
            <a:xfrm rot="5400000">
              <a:off x="10054827" y="2355054"/>
              <a:ext cx="0" cy="201612"/>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cxnSp>
          <p:nvCxnSpPr>
            <p:cNvPr id="232" name="Прямая соединительная линия 231"/>
            <p:cNvCxnSpPr/>
            <p:nvPr/>
          </p:nvCxnSpPr>
          <p:spPr bwMode="auto">
            <a:xfrm rot="5400000">
              <a:off x="10050065" y="2817016"/>
              <a:ext cx="0" cy="201613"/>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cxnSp>
          <p:nvCxnSpPr>
            <p:cNvPr id="233" name="Прямая соединительная линия 232"/>
            <p:cNvCxnSpPr/>
            <p:nvPr/>
          </p:nvCxnSpPr>
          <p:spPr bwMode="auto">
            <a:xfrm rot="5400000">
              <a:off x="10050065" y="3274216"/>
              <a:ext cx="0" cy="201613"/>
            </a:xfrm>
            <a:prstGeom prst="line">
              <a:avLst/>
            </a:prstGeom>
            <a:ln>
              <a:headEnd type="oval" w="med" len="med"/>
              <a:tailEnd type="oval" w="med" len="med"/>
            </a:ln>
          </p:spPr>
          <p:style>
            <a:lnRef idx="3">
              <a:schemeClr val="accent6"/>
            </a:lnRef>
            <a:fillRef idx="0">
              <a:schemeClr val="accent6"/>
            </a:fillRef>
            <a:effectRef idx="2">
              <a:schemeClr val="accent6"/>
            </a:effectRef>
            <a:fontRef idx="minor">
              <a:schemeClr val="tx1"/>
            </a:fontRef>
          </p:style>
        </p:cxnSp>
        <p:pic>
          <p:nvPicPr>
            <p:cNvPr id="42000" name="Рисунок 23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46122" y="1814511"/>
              <a:ext cx="363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1" name="Рисунок 2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46122" y="2278060"/>
              <a:ext cx="363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 name="TextBox 237"/>
            <p:cNvSpPr txBox="1"/>
            <p:nvPr/>
          </p:nvSpPr>
          <p:spPr bwMode="auto">
            <a:xfrm>
              <a:off x="10612834" y="1912935"/>
              <a:ext cx="1712913" cy="507831"/>
            </a:xfrm>
            <a:prstGeom prst="rect">
              <a:avLst/>
            </a:prstGeom>
            <a:noFill/>
          </p:spPr>
          <p:txBody>
            <a:bodyPr wrap="square">
              <a:spAutoFit/>
            </a:bodyPr>
            <a:lstStyle/>
            <a:p>
              <a:pPr>
                <a:defRPr/>
              </a:pPr>
              <a:r>
                <a:rPr lang="en-US" sz="900" b="1" dirty="0" smtClean="0">
                  <a:solidFill>
                    <a:schemeClr val="accent1">
                      <a:lumMod val="50000"/>
                    </a:schemeClr>
                  </a:solidFill>
                  <a:latin typeface="Arial (Основной текст)"/>
                </a:rPr>
                <a:t>Kyrgyz State Scientific Research and Project Institute</a:t>
              </a:r>
              <a:endParaRPr lang="ru-RU" sz="900" b="1" dirty="0">
                <a:solidFill>
                  <a:schemeClr val="tx2">
                    <a:lumMod val="50000"/>
                  </a:schemeClr>
                </a:solidFill>
                <a:latin typeface="Arial (Основной текст)"/>
              </a:endParaRPr>
            </a:p>
          </p:txBody>
        </p:sp>
        <p:pic>
          <p:nvPicPr>
            <p:cNvPr id="42003" name="Рисунок 23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1358" y="2746372"/>
              <a:ext cx="361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TextBox 239"/>
            <p:cNvSpPr txBox="1"/>
            <p:nvPr/>
          </p:nvSpPr>
          <p:spPr bwMode="auto">
            <a:xfrm>
              <a:off x="10606484" y="2382836"/>
              <a:ext cx="1719263" cy="230832"/>
            </a:xfrm>
            <a:prstGeom prst="rect">
              <a:avLst/>
            </a:prstGeom>
            <a:noFill/>
          </p:spPr>
          <p:txBody>
            <a:bodyPr>
              <a:spAutoFit/>
            </a:bodyPr>
            <a:lstStyle/>
            <a:p>
              <a:pPr>
                <a:defRPr/>
              </a:pPr>
              <a:r>
                <a:rPr lang="en-US" sz="900" b="1" dirty="0" smtClean="0">
                  <a:solidFill>
                    <a:schemeClr val="accent1">
                      <a:lumMod val="50000"/>
                    </a:schemeClr>
                  </a:solidFill>
                  <a:latin typeface="Arial (Основной текст)"/>
                </a:rPr>
                <a:t>Kyrgyz </a:t>
              </a:r>
              <a:r>
                <a:rPr lang="en-US" sz="900" b="1" dirty="0" err="1" smtClean="0">
                  <a:solidFill>
                    <a:schemeClr val="accent1">
                      <a:lumMod val="50000"/>
                    </a:schemeClr>
                  </a:solidFill>
                  <a:latin typeface="Arial (Основной текст)"/>
                </a:rPr>
                <a:t>Komur</a:t>
              </a:r>
              <a:r>
                <a:rPr lang="en-US" sz="900" b="1" dirty="0">
                  <a:solidFill>
                    <a:schemeClr val="accent1">
                      <a:lumMod val="50000"/>
                    </a:schemeClr>
                  </a:solidFill>
                  <a:latin typeface="Arial (Основной текст)"/>
                </a:rPr>
                <a:t> </a:t>
              </a:r>
              <a:r>
                <a:rPr lang="en-US" sz="900" b="1" dirty="0" smtClean="0">
                  <a:solidFill>
                    <a:schemeClr val="accent1">
                      <a:lumMod val="50000"/>
                    </a:schemeClr>
                  </a:solidFill>
                  <a:latin typeface="Arial (Основной текст)"/>
                </a:rPr>
                <a:t>SE </a:t>
              </a:r>
              <a:endParaRPr lang="ru-RU" sz="900" b="1" dirty="0">
                <a:solidFill>
                  <a:schemeClr val="tx2">
                    <a:lumMod val="50000"/>
                  </a:schemeClr>
                </a:solidFill>
                <a:latin typeface="Arial (Основной текст)"/>
              </a:endParaRPr>
            </a:p>
          </p:txBody>
        </p:sp>
        <p:pic>
          <p:nvPicPr>
            <p:cNvPr id="42005" name="Рисунок 2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41358" y="3208336"/>
              <a:ext cx="361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 name="TextBox 241"/>
            <p:cNvSpPr txBox="1"/>
            <p:nvPr/>
          </p:nvSpPr>
          <p:spPr bwMode="auto">
            <a:xfrm>
              <a:off x="10606484" y="2844797"/>
              <a:ext cx="1719263" cy="230832"/>
            </a:xfrm>
            <a:prstGeom prst="rect">
              <a:avLst/>
            </a:prstGeom>
            <a:noFill/>
          </p:spPr>
          <p:txBody>
            <a:bodyPr>
              <a:spAutoFit/>
            </a:bodyPr>
            <a:lstStyle/>
            <a:p>
              <a:pPr>
                <a:defRPr/>
              </a:pPr>
              <a:r>
                <a:rPr lang="en-US" sz="900" b="1" dirty="0" err="1" smtClean="0">
                  <a:solidFill>
                    <a:schemeClr val="accent1">
                      <a:lumMod val="50000"/>
                    </a:schemeClr>
                  </a:solidFill>
                  <a:latin typeface="Arial (Основной текст)"/>
                </a:rPr>
                <a:t>Kurgyzteploenergo</a:t>
              </a:r>
              <a:r>
                <a:rPr lang="en-US" sz="900" b="1" dirty="0">
                  <a:solidFill>
                    <a:schemeClr val="accent1">
                      <a:lumMod val="50000"/>
                    </a:schemeClr>
                  </a:solidFill>
                  <a:latin typeface="Arial (Основной текст)"/>
                </a:rPr>
                <a:t> </a:t>
              </a:r>
              <a:r>
                <a:rPr lang="en-US" sz="900" b="1" dirty="0" smtClean="0">
                  <a:solidFill>
                    <a:schemeClr val="accent1">
                      <a:lumMod val="50000"/>
                    </a:schemeClr>
                  </a:solidFill>
                  <a:latin typeface="Arial (Основной текст)"/>
                </a:rPr>
                <a:t>SE</a:t>
              </a:r>
              <a:endParaRPr lang="ru-RU" sz="900" b="1" dirty="0">
                <a:solidFill>
                  <a:schemeClr val="tx2">
                    <a:lumMod val="50000"/>
                  </a:schemeClr>
                </a:solidFill>
                <a:latin typeface="Arial (Основной текст)"/>
              </a:endParaRPr>
            </a:p>
          </p:txBody>
        </p:sp>
        <p:sp>
          <p:nvSpPr>
            <p:cNvPr id="244" name="TextBox 243"/>
            <p:cNvSpPr txBox="1"/>
            <p:nvPr/>
          </p:nvSpPr>
          <p:spPr bwMode="auto">
            <a:xfrm>
              <a:off x="10611247" y="3308347"/>
              <a:ext cx="1375078" cy="507831"/>
            </a:xfrm>
            <a:prstGeom prst="rect">
              <a:avLst/>
            </a:prstGeom>
            <a:noFill/>
          </p:spPr>
          <p:txBody>
            <a:bodyPr wrap="square">
              <a:spAutoFit/>
            </a:bodyPr>
            <a:lstStyle/>
            <a:p>
              <a:pPr>
                <a:defRPr/>
              </a:pPr>
              <a:r>
                <a:rPr lang="en-US" sz="900" b="1" dirty="0" smtClean="0">
                  <a:solidFill>
                    <a:schemeClr val="accent1">
                      <a:lumMod val="50000"/>
                    </a:schemeClr>
                  </a:solidFill>
                  <a:latin typeface="Arial (Основной текст)"/>
                </a:rPr>
                <a:t>Scientific-Research Institute of Energy and Economics </a:t>
              </a:r>
              <a:endParaRPr lang="ru-RU" sz="900" b="1" dirty="0">
                <a:solidFill>
                  <a:schemeClr val="tx2">
                    <a:lumMod val="50000"/>
                  </a:schemeClr>
                </a:solidFill>
                <a:latin typeface="Arial (Основной текст)"/>
              </a:endParaRPr>
            </a:p>
          </p:txBody>
        </p:sp>
      </p:grpSp>
      <p:cxnSp>
        <p:nvCxnSpPr>
          <p:cNvPr id="149" name="Прямая соединительная линия 148"/>
          <p:cNvCxnSpPr/>
          <p:nvPr/>
        </p:nvCxnSpPr>
        <p:spPr bwMode="auto">
          <a:xfrm>
            <a:off x="1866107" y="1476373"/>
            <a:ext cx="1" cy="338138"/>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137"/>
          <p:cNvCxnSpPr/>
          <p:nvPr/>
        </p:nvCxnSpPr>
        <p:spPr bwMode="auto">
          <a:xfrm rot="16200000" flipH="1" flipV="1">
            <a:off x="5301054" y="-2471919"/>
            <a:ext cx="4763" cy="8532000"/>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84" name="Рисунок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8782" y="311151"/>
            <a:ext cx="95726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Рисунок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9382" y="311151"/>
            <a:ext cx="95726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Рисунок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9013" y="311151"/>
            <a:ext cx="95726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86"/>
          <p:cNvSpPr txBox="1"/>
          <p:nvPr/>
        </p:nvSpPr>
        <p:spPr bwMode="auto">
          <a:xfrm>
            <a:off x="3150792" y="1045487"/>
            <a:ext cx="3053556" cy="600164"/>
          </a:xfrm>
          <a:prstGeom prst="rect">
            <a:avLst/>
          </a:prstGeom>
          <a:noFill/>
        </p:spPr>
        <p:txBody>
          <a:bodyPr wrap="square">
            <a:spAutoFit/>
          </a:bodyPr>
          <a:lstStyle/>
          <a:p>
            <a:pPr algn="ctr">
              <a:defRPr/>
            </a:pPr>
            <a:r>
              <a:rPr lang="en-GB" sz="1100" b="1" dirty="0">
                <a:solidFill>
                  <a:schemeClr val="accent1">
                    <a:lumMod val="50000"/>
                  </a:schemeClr>
                </a:solidFill>
                <a:latin typeface="Arial (Основной текст)"/>
              </a:rPr>
              <a:t>State Inspectorate for Environmental and Technical Safety under the Government</a:t>
            </a:r>
            <a:endParaRPr lang="ru-RU" sz="1100" b="1" dirty="0">
              <a:solidFill>
                <a:schemeClr val="tx2">
                  <a:lumMod val="50000"/>
                </a:schemeClr>
              </a:solidFill>
              <a:latin typeface="Arial (Основной текст)"/>
            </a:endParaRPr>
          </a:p>
          <a:p>
            <a:pPr algn="ctr">
              <a:defRPr/>
            </a:pPr>
            <a:r>
              <a:rPr lang="en-GB" sz="1100" b="1" dirty="0">
                <a:solidFill>
                  <a:schemeClr val="accent1">
                    <a:lumMod val="50000"/>
                  </a:schemeClr>
                </a:solidFill>
                <a:latin typeface="Arial (Основной текст)"/>
              </a:rPr>
              <a:t>o</a:t>
            </a:r>
            <a:r>
              <a:rPr lang="en-GB" sz="1100" b="1" dirty="0" smtClean="0">
                <a:solidFill>
                  <a:schemeClr val="accent1">
                    <a:lumMod val="50000"/>
                  </a:schemeClr>
                </a:solidFill>
                <a:latin typeface="Arial (Основной текст)"/>
              </a:rPr>
              <a:t>f the KR</a:t>
            </a:r>
            <a:endParaRPr lang="ru-RU" sz="1100" b="1" dirty="0">
              <a:solidFill>
                <a:schemeClr val="tx2">
                  <a:lumMod val="50000"/>
                </a:schemeClr>
              </a:solidFill>
              <a:latin typeface="Arial (Основной текст)"/>
            </a:endParaRPr>
          </a:p>
        </p:txBody>
      </p:sp>
      <p:sp>
        <p:nvSpPr>
          <p:cNvPr id="88" name="TextBox 87"/>
          <p:cNvSpPr txBox="1"/>
          <p:nvPr/>
        </p:nvSpPr>
        <p:spPr bwMode="auto">
          <a:xfrm>
            <a:off x="6041233" y="1045486"/>
            <a:ext cx="3053556" cy="430887"/>
          </a:xfrm>
          <a:prstGeom prst="rect">
            <a:avLst/>
          </a:prstGeom>
          <a:noFill/>
        </p:spPr>
        <p:txBody>
          <a:bodyPr wrap="square">
            <a:spAutoFit/>
          </a:bodyPr>
          <a:lstStyle/>
          <a:p>
            <a:pPr algn="ctr">
              <a:defRPr/>
            </a:pPr>
            <a:r>
              <a:rPr lang="en-GB" sz="1100" b="1" dirty="0">
                <a:solidFill>
                  <a:schemeClr val="accent1">
                    <a:lumMod val="50000"/>
                  </a:schemeClr>
                </a:solidFill>
                <a:latin typeface="Arial (Основной текст)"/>
              </a:rPr>
              <a:t>State Committee for Industry, Energy and Subsoil Use in KR</a:t>
            </a:r>
            <a:endParaRPr lang="ru-RU" sz="1100" b="1" dirty="0">
              <a:solidFill>
                <a:schemeClr val="accent1">
                  <a:lumMod val="50000"/>
                </a:schemeClr>
              </a:solidFill>
              <a:latin typeface="Arial (Основной текст)"/>
            </a:endParaRPr>
          </a:p>
        </p:txBody>
      </p:sp>
      <p:sp>
        <p:nvSpPr>
          <p:cNvPr id="90" name="TextBox 89"/>
          <p:cNvSpPr txBox="1"/>
          <p:nvPr/>
        </p:nvSpPr>
        <p:spPr bwMode="auto">
          <a:xfrm>
            <a:off x="8859441" y="1045598"/>
            <a:ext cx="3053556" cy="261610"/>
          </a:xfrm>
          <a:prstGeom prst="rect">
            <a:avLst/>
          </a:prstGeom>
          <a:noFill/>
        </p:spPr>
        <p:txBody>
          <a:bodyPr wrap="square">
            <a:spAutoFit/>
          </a:bodyPr>
          <a:lstStyle/>
          <a:p>
            <a:pPr algn="ctr">
              <a:defRPr/>
            </a:pPr>
            <a:endParaRPr lang="ru-RU" sz="1100" b="1" dirty="0">
              <a:solidFill>
                <a:schemeClr val="tx2">
                  <a:lumMod val="50000"/>
                </a:schemeClr>
              </a:solidFill>
              <a:latin typeface="Arial (Основной текст)"/>
            </a:endParaRPr>
          </a:p>
        </p:txBody>
      </p:sp>
      <p:cxnSp>
        <p:nvCxnSpPr>
          <p:cNvPr id="112" name="Прямая соединительная линия 111"/>
          <p:cNvCxnSpPr/>
          <p:nvPr/>
        </p:nvCxnSpPr>
        <p:spPr bwMode="auto">
          <a:xfrm>
            <a:off x="7609682" y="1641476"/>
            <a:ext cx="1" cy="144000"/>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p:cNvCxnSpPr/>
          <p:nvPr/>
        </p:nvCxnSpPr>
        <p:spPr bwMode="auto">
          <a:xfrm>
            <a:off x="4606299" y="1644304"/>
            <a:ext cx="0" cy="147395"/>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p:cNvCxnSpPr/>
          <p:nvPr/>
        </p:nvCxnSpPr>
        <p:spPr bwMode="auto">
          <a:xfrm>
            <a:off x="9569134" y="1638541"/>
            <a:ext cx="0" cy="147395"/>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nvGrpSpPr>
          <p:cNvPr id="25" name="Группа 24"/>
          <p:cNvGrpSpPr/>
          <p:nvPr/>
        </p:nvGrpSpPr>
        <p:grpSpPr>
          <a:xfrm>
            <a:off x="569776" y="1819601"/>
            <a:ext cx="6160279" cy="4958303"/>
            <a:chOff x="750751" y="1819601"/>
            <a:chExt cx="6160279" cy="4958303"/>
          </a:xfrm>
        </p:grpSpPr>
        <p:sp>
          <p:nvSpPr>
            <p:cNvPr id="113" name="TextBox 112"/>
            <p:cNvSpPr txBox="1"/>
            <p:nvPr/>
          </p:nvSpPr>
          <p:spPr bwMode="auto">
            <a:xfrm>
              <a:off x="750751" y="3983669"/>
              <a:ext cx="1044244" cy="1015663"/>
            </a:xfrm>
            <a:prstGeom prst="rect">
              <a:avLst/>
            </a:prstGeom>
            <a:noFill/>
          </p:spPr>
          <p:txBody>
            <a:bodyPr wrap="square">
              <a:spAutoFit/>
            </a:bodyPr>
            <a:lstStyle/>
            <a:p>
              <a:pPr>
                <a:defRPr/>
              </a:pPr>
              <a:r>
                <a:rPr lang="en-US" sz="1000" b="1" dirty="0">
                  <a:solidFill>
                    <a:schemeClr val="accent1">
                      <a:lumMod val="50000"/>
                    </a:schemeClr>
                  </a:solidFill>
                  <a:latin typeface="Arial (Основной текст)"/>
                </a:rPr>
                <a:t>National Energy </a:t>
              </a:r>
              <a:r>
                <a:rPr lang="en-US" sz="1000" b="1" dirty="0" smtClean="0">
                  <a:solidFill>
                    <a:schemeClr val="accent1">
                      <a:lumMod val="50000"/>
                    </a:schemeClr>
                  </a:solidFill>
                  <a:latin typeface="Arial (Основной текст)"/>
                </a:rPr>
                <a:t>Holding OJSC</a:t>
              </a:r>
              <a:endParaRPr lang="ru-RU" sz="1000" b="1" dirty="0">
                <a:solidFill>
                  <a:schemeClr val="accent1">
                    <a:lumMod val="50000"/>
                  </a:schemeClr>
                </a:solidFill>
                <a:latin typeface="Arial (Основной текст)"/>
              </a:endParaRPr>
            </a:p>
            <a:p>
              <a:pPr>
                <a:defRPr/>
              </a:pPr>
              <a:r>
                <a:rPr lang="en-GB" sz="1000" b="1" dirty="0">
                  <a:solidFill>
                    <a:srgbClr val="C00000"/>
                  </a:solidFill>
                  <a:latin typeface="Arial (Основной текст)"/>
                </a:rPr>
                <a:t>OJSC</a:t>
              </a:r>
              <a:endParaRPr lang="ru-RU" sz="1000" b="1" dirty="0">
                <a:solidFill>
                  <a:srgbClr val="C00000"/>
                </a:solidFill>
                <a:latin typeface="Arial (Основной текст)"/>
              </a:endParaRPr>
            </a:p>
            <a:p>
              <a:pPr>
                <a:defRPr/>
              </a:pPr>
              <a:r>
                <a:rPr lang="en-US" sz="1000" b="1" dirty="0" smtClean="0">
                  <a:solidFill>
                    <a:srgbClr val="C00000"/>
                  </a:solidFill>
                  <a:latin typeface="Arial (Основной текст)"/>
                </a:rPr>
                <a:t>shares management</a:t>
              </a:r>
              <a:endParaRPr lang="ru-RU" sz="1000" b="1" dirty="0">
                <a:solidFill>
                  <a:srgbClr val="C00000"/>
                </a:solidFill>
                <a:latin typeface="Arial (Основной текст)"/>
              </a:endParaRPr>
            </a:p>
          </p:txBody>
        </p:sp>
        <p:cxnSp>
          <p:nvCxnSpPr>
            <p:cNvPr id="144" name="Прямая соединительная линия 143"/>
            <p:cNvCxnSpPr/>
            <p:nvPr/>
          </p:nvCxnSpPr>
          <p:spPr bwMode="auto">
            <a:xfrm rot="5400000">
              <a:off x="3178443" y="1958212"/>
              <a:ext cx="0" cy="2448000"/>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bwMode="auto">
            <a:xfrm flipH="1" flipV="1">
              <a:off x="1953187" y="2373603"/>
              <a:ext cx="2382" cy="3060000"/>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nvGrpSpPr>
            <p:cNvPr id="9" name="Группа 8"/>
            <p:cNvGrpSpPr/>
            <p:nvPr/>
          </p:nvGrpSpPr>
          <p:grpSpPr>
            <a:xfrm>
              <a:off x="2167899" y="2071148"/>
              <a:ext cx="3659845" cy="721736"/>
              <a:chOff x="4600972" y="2529015"/>
              <a:chExt cx="3659845" cy="721736"/>
            </a:xfrm>
          </p:grpSpPr>
          <p:pic>
            <p:nvPicPr>
              <p:cNvPr id="42021" name="Рисунок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0972" y="2563808"/>
                <a:ext cx="565547" cy="56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Box 90"/>
              <p:cNvSpPr txBox="1"/>
              <p:nvPr/>
            </p:nvSpPr>
            <p:spPr bwMode="auto">
              <a:xfrm>
                <a:off x="5121536" y="2609280"/>
                <a:ext cx="3139281" cy="507831"/>
              </a:xfrm>
              <a:prstGeom prst="rect">
                <a:avLst/>
              </a:prstGeom>
              <a:noFill/>
            </p:spPr>
            <p:txBody>
              <a:bodyPr wrap="square">
                <a:spAutoFit/>
              </a:bodyPr>
              <a:lstStyle/>
              <a:p>
                <a:pPr>
                  <a:defRPr/>
                </a:pPr>
                <a:endParaRPr lang="ru-RU" sz="900" b="1" dirty="0">
                  <a:solidFill>
                    <a:schemeClr val="accent1">
                      <a:lumMod val="50000"/>
                    </a:schemeClr>
                  </a:solidFill>
                  <a:latin typeface="Arial (Основной текст)"/>
                </a:endParaRPr>
              </a:p>
              <a:p>
                <a:pPr>
                  <a:defRPr/>
                </a:pPr>
                <a:r>
                  <a:rPr lang="en-US" sz="900" b="1" dirty="0" smtClean="0">
                    <a:solidFill>
                      <a:schemeClr val="accent1">
                        <a:lumMod val="50000"/>
                      </a:schemeClr>
                    </a:solidFill>
                    <a:latin typeface="Arial (Основной текст)"/>
                  </a:rPr>
                  <a:t>“Electric Power Plants”</a:t>
                </a:r>
                <a:endParaRPr lang="ru-RU" sz="500" b="1" dirty="0">
                  <a:solidFill>
                    <a:schemeClr val="tx2">
                      <a:lumMod val="50000"/>
                    </a:schemeClr>
                  </a:solidFill>
                  <a:latin typeface="Arial (Основной текст)"/>
                </a:endParaRPr>
              </a:p>
              <a:p>
                <a:pPr>
                  <a:defRPr/>
                </a:pPr>
                <a:r>
                  <a:rPr lang="en-US" sz="900" b="1" dirty="0" smtClean="0">
                    <a:solidFill>
                      <a:schemeClr val="accent1">
                        <a:lumMod val="50000"/>
                      </a:schemeClr>
                    </a:solidFill>
                    <a:latin typeface="Arial (Основной текст)"/>
                  </a:rPr>
                  <a:t>Installed </a:t>
                </a:r>
                <a:r>
                  <a:rPr lang="en-US" sz="900" b="1" dirty="0">
                    <a:solidFill>
                      <a:schemeClr val="accent1">
                        <a:lumMod val="50000"/>
                      </a:schemeClr>
                    </a:solidFill>
                    <a:latin typeface="Arial (Основной текст)"/>
                  </a:rPr>
                  <a:t>capacity</a:t>
                </a:r>
                <a:endParaRPr lang="ru-RU" sz="900" b="1" dirty="0">
                  <a:solidFill>
                    <a:schemeClr val="accent1">
                      <a:lumMod val="50000"/>
                    </a:schemeClr>
                  </a:solidFill>
                  <a:latin typeface="Arial (Основной текст)"/>
                </a:endParaRPr>
              </a:p>
            </p:txBody>
          </p:sp>
          <p:sp>
            <p:nvSpPr>
              <p:cNvPr id="3" name="Прямоугольник 2"/>
              <p:cNvSpPr/>
              <p:nvPr/>
            </p:nvSpPr>
            <p:spPr>
              <a:xfrm>
                <a:off x="6633902" y="2881419"/>
                <a:ext cx="1236236" cy="369332"/>
              </a:xfrm>
              <a:prstGeom prst="rect">
                <a:avLst/>
              </a:prstGeom>
            </p:spPr>
            <p:txBody>
              <a:bodyPr wrap="none">
                <a:spAutoFit/>
              </a:bodyPr>
              <a:lstStyle/>
              <a:p>
                <a:pPr>
                  <a:defRPr/>
                </a:pPr>
                <a:r>
                  <a:rPr lang="ru-RU" b="1" dirty="0">
                    <a:solidFill>
                      <a:srgbClr val="C00000"/>
                    </a:solidFill>
                    <a:latin typeface="Arial (Основной текст)"/>
                  </a:rPr>
                  <a:t>3 892 </a:t>
                </a:r>
                <a:r>
                  <a:rPr lang="en-GB" b="1" dirty="0">
                    <a:solidFill>
                      <a:srgbClr val="C00000"/>
                    </a:solidFill>
                    <a:latin typeface="Arial (Основной текст)"/>
                  </a:rPr>
                  <a:t>MW</a:t>
                </a:r>
                <a:endParaRPr lang="ru-RU" b="1" dirty="0">
                  <a:solidFill>
                    <a:srgbClr val="C00000"/>
                  </a:solidFill>
                  <a:latin typeface="Arial (Основной текст)"/>
                </a:endParaRPr>
              </a:p>
            </p:txBody>
          </p:sp>
          <p:sp>
            <p:nvSpPr>
              <p:cNvPr id="4" name="Прямоугольник 3"/>
              <p:cNvSpPr/>
              <p:nvPr/>
            </p:nvSpPr>
            <p:spPr>
              <a:xfrm>
                <a:off x="5109767" y="2529015"/>
                <a:ext cx="3044423" cy="276999"/>
              </a:xfrm>
              <a:prstGeom prst="rect">
                <a:avLst/>
              </a:prstGeom>
            </p:spPr>
            <p:txBody>
              <a:bodyPr wrap="none">
                <a:spAutoFit/>
              </a:bodyPr>
              <a:lstStyle/>
              <a:p>
                <a:pPr>
                  <a:defRPr/>
                </a:pPr>
                <a:r>
                  <a:rPr lang="en-US" sz="1200" b="1" dirty="0">
                    <a:solidFill>
                      <a:srgbClr val="C00000"/>
                    </a:solidFill>
                    <a:latin typeface="Arial (Основной текст)"/>
                  </a:rPr>
                  <a:t>Generation of power and heat energy </a:t>
                </a:r>
                <a:endParaRPr lang="ru-RU" sz="1200" b="1" dirty="0">
                  <a:solidFill>
                    <a:srgbClr val="C00000"/>
                  </a:solidFill>
                  <a:latin typeface="Arial (Основной текст)"/>
                </a:endParaRPr>
              </a:p>
            </p:txBody>
          </p:sp>
        </p:grpSp>
        <p:grpSp>
          <p:nvGrpSpPr>
            <p:cNvPr id="24" name="Группа 23"/>
            <p:cNvGrpSpPr/>
            <p:nvPr/>
          </p:nvGrpSpPr>
          <p:grpSpPr>
            <a:xfrm>
              <a:off x="4447039" y="2826889"/>
              <a:ext cx="2391651" cy="698243"/>
              <a:chOff x="6885439" y="2826889"/>
              <a:chExt cx="2391651" cy="698243"/>
            </a:xfrm>
          </p:grpSpPr>
          <p:pic>
            <p:nvPicPr>
              <p:cNvPr id="42023" name="Рисунок 15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5439" y="2871037"/>
                <a:ext cx="565200" cy="5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 name="TextBox 151"/>
              <p:cNvSpPr txBox="1"/>
              <p:nvPr/>
            </p:nvSpPr>
            <p:spPr bwMode="auto">
              <a:xfrm>
                <a:off x="7406513" y="3017301"/>
                <a:ext cx="1719263" cy="507831"/>
              </a:xfrm>
              <a:prstGeom prst="rect">
                <a:avLst/>
              </a:prstGeom>
              <a:noFill/>
            </p:spPr>
            <p:txBody>
              <a:bodyPr>
                <a:spAutoFit/>
              </a:bodyPr>
              <a:lstStyle/>
              <a:p>
                <a:pPr>
                  <a:defRPr/>
                </a:pPr>
                <a:r>
                  <a:rPr lang="en-US" sz="900" b="1" dirty="0" smtClean="0">
                    <a:solidFill>
                      <a:schemeClr val="accent1">
                        <a:lumMod val="50000"/>
                      </a:schemeClr>
                    </a:solidFill>
                    <a:latin typeface="Arial (Основной текст)"/>
                  </a:rPr>
                  <a:t>NEG of Kyrgyzstan</a:t>
                </a:r>
                <a:endParaRPr lang="ru-RU" sz="900" b="1" dirty="0">
                  <a:solidFill>
                    <a:schemeClr val="accent1">
                      <a:lumMod val="50000"/>
                    </a:schemeClr>
                  </a:solidFill>
                  <a:latin typeface="Arial (Основной текст)"/>
                </a:endParaRPr>
              </a:p>
              <a:p>
                <a:pPr>
                  <a:defRPr/>
                </a:pPr>
                <a:r>
                  <a:rPr lang="ru-RU" sz="900" b="1" i="1" dirty="0" smtClean="0">
                    <a:solidFill>
                      <a:schemeClr val="accent1">
                        <a:lumMod val="50000"/>
                      </a:schemeClr>
                    </a:solidFill>
                    <a:latin typeface="Arial (Основной текст)"/>
                  </a:rPr>
                  <a:t>00/220/110/35 </a:t>
                </a:r>
                <a:r>
                  <a:rPr lang="en-US" sz="900" b="1" i="1" dirty="0" smtClean="0">
                    <a:solidFill>
                      <a:schemeClr val="accent1">
                        <a:lumMod val="50000"/>
                      </a:schemeClr>
                    </a:solidFill>
                    <a:latin typeface="Arial (Основной текст)"/>
                  </a:rPr>
                  <a:t>kW sub-station</a:t>
                </a:r>
                <a:endParaRPr lang="ru-RU" sz="900" b="1" i="1" dirty="0">
                  <a:solidFill>
                    <a:schemeClr val="tx2">
                      <a:lumMod val="50000"/>
                    </a:schemeClr>
                  </a:solidFill>
                  <a:latin typeface="Arial (Основной текст)"/>
                </a:endParaRPr>
              </a:p>
            </p:txBody>
          </p:sp>
          <p:sp>
            <p:nvSpPr>
              <p:cNvPr id="93" name="Прямоугольник 92"/>
              <p:cNvSpPr/>
              <p:nvPr/>
            </p:nvSpPr>
            <p:spPr>
              <a:xfrm>
                <a:off x="7406513" y="2826889"/>
                <a:ext cx="1870577" cy="276999"/>
              </a:xfrm>
              <a:prstGeom prst="rect">
                <a:avLst/>
              </a:prstGeom>
            </p:spPr>
            <p:txBody>
              <a:bodyPr wrap="none">
                <a:spAutoFit/>
              </a:bodyPr>
              <a:lstStyle/>
              <a:p>
                <a:pPr>
                  <a:defRPr/>
                </a:pPr>
                <a:r>
                  <a:rPr lang="en-US" sz="1200" b="1" dirty="0">
                    <a:solidFill>
                      <a:srgbClr val="C00000"/>
                    </a:solidFill>
                    <a:latin typeface="Arial (Основной текст)"/>
                  </a:rPr>
                  <a:t>Transmitting company </a:t>
                </a:r>
                <a:endParaRPr lang="ru-RU" sz="1200" b="1" dirty="0">
                  <a:solidFill>
                    <a:srgbClr val="C00000"/>
                  </a:solidFill>
                  <a:latin typeface="Arial (Основной текст)"/>
                </a:endParaRPr>
              </a:p>
            </p:txBody>
          </p:sp>
        </p:grpSp>
        <p:pic>
          <p:nvPicPr>
            <p:cNvPr id="3074" name="Picture 2" descr="Картинки по запросу нацэнергохолдинг"/>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7965" y="3169068"/>
              <a:ext cx="918895" cy="781519"/>
            </a:xfrm>
            <a:prstGeom prst="rect">
              <a:avLst/>
            </a:prstGeom>
            <a:noFill/>
            <a:extLst>
              <a:ext uri="{909E8E84-426E-40DD-AFC4-6F175D3DCCD1}">
                <a14:hiddenFill xmlns:a14="http://schemas.microsoft.com/office/drawing/2010/main">
                  <a:solidFill>
                    <a:srgbClr val="FFFFFF"/>
                  </a:solidFill>
                </a14:hiddenFill>
              </a:ext>
            </a:extLst>
          </p:spPr>
        </p:pic>
        <p:cxnSp>
          <p:nvCxnSpPr>
            <p:cNvPr id="117" name="Прямая соединительная линия 116"/>
            <p:cNvCxnSpPr/>
            <p:nvPr/>
          </p:nvCxnSpPr>
          <p:spPr bwMode="auto">
            <a:xfrm>
              <a:off x="1214438" y="1819601"/>
              <a:ext cx="0" cy="1296000"/>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bwMode="auto">
            <a:xfrm rot="5400000">
              <a:off x="1845023" y="3444081"/>
              <a:ext cx="0" cy="201613"/>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p:cNvCxnSpPr/>
            <p:nvPr/>
          </p:nvCxnSpPr>
          <p:spPr bwMode="auto">
            <a:xfrm rot="5400000">
              <a:off x="3192364" y="4184873"/>
              <a:ext cx="0" cy="2484000"/>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23" name="Прямая соединительная линия 122"/>
            <p:cNvCxnSpPr/>
            <p:nvPr/>
          </p:nvCxnSpPr>
          <p:spPr bwMode="auto">
            <a:xfrm rot="5400000">
              <a:off x="2067092" y="2282030"/>
              <a:ext cx="0" cy="201613"/>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nvGrpSpPr>
            <p:cNvPr id="23" name="Группа 22"/>
            <p:cNvGrpSpPr/>
            <p:nvPr/>
          </p:nvGrpSpPr>
          <p:grpSpPr>
            <a:xfrm>
              <a:off x="4321927" y="3466598"/>
              <a:ext cx="2589103" cy="3311306"/>
              <a:chOff x="6760327" y="3466598"/>
              <a:chExt cx="2589103" cy="3311306"/>
            </a:xfrm>
          </p:grpSpPr>
          <p:pic>
            <p:nvPicPr>
              <p:cNvPr id="42037" name="Рисунок 17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27888" y="5974627"/>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 name="TextBox 171"/>
              <p:cNvSpPr txBox="1"/>
              <p:nvPr/>
            </p:nvSpPr>
            <p:spPr bwMode="auto">
              <a:xfrm>
                <a:off x="7596188" y="6036541"/>
                <a:ext cx="1719262" cy="230832"/>
              </a:xfrm>
              <a:prstGeom prst="rect">
                <a:avLst/>
              </a:prstGeom>
              <a:noFill/>
            </p:spPr>
            <p:txBody>
              <a:bodyPr>
                <a:spAutoFit/>
              </a:bodyPr>
              <a:lstStyle/>
              <a:p>
                <a:pPr>
                  <a:defRPr/>
                </a:pPr>
                <a:r>
                  <a:rPr lang="en-US" sz="900" b="1" dirty="0" err="1" smtClean="0">
                    <a:solidFill>
                      <a:schemeClr val="accent1">
                        <a:lumMod val="50000"/>
                      </a:schemeClr>
                    </a:solidFill>
                    <a:latin typeface="Arial (Основной текст)"/>
                  </a:rPr>
                  <a:t>Chakan</a:t>
                </a:r>
                <a:r>
                  <a:rPr lang="en-US" sz="900" b="1" dirty="0" smtClean="0">
                    <a:solidFill>
                      <a:schemeClr val="accent1">
                        <a:lumMod val="50000"/>
                      </a:schemeClr>
                    </a:solidFill>
                    <a:latin typeface="Arial (Основной текст)"/>
                  </a:rPr>
                  <a:t> HPP OJSC</a:t>
                </a:r>
                <a:endParaRPr lang="ru-RU" sz="900" b="1" dirty="0">
                  <a:solidFill>
                    <a:schemeClr val="tx2">
                      <a:lumMod val="50000"/>
                    </a:schemeClr>
                  </a:solidFill>
                  <a:latin typeface="Arial (Основной текст)"/>
                </a:endParaRPr>
              </a:p>
            </p:txBody>
          </p:sp>
          <p:cxnSp>
            <p:nvCxnSpPr>
              <p:cNvPr id="173" name="Прямая соединительная линия 172"/>
              <p:cNvCxnSpPr/>
              <p:nvPr/>
            </p:nvCxnSpPr>
            <p:spPr bwMode="auto">
              <a:xfrm rot="5400000">
                <a:off x="6969919" y="5634109"/>
                <a:ext cx="0" cy="201612"/>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80" name="Прямая соединительная линия 179"/>
              <p:cNvCxnSpPr/>
              <p:nvPr/>
            </p:nvCxnSpPr>
            <p:spPr bwMode="auto">
              <a:xfrm rot="5400000">
                <a:off x="6979444" y="6088134"/>
                <a:ext cx="0" cy="201612"/>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42041" name="Рисунок 17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27888" y="5550766"/>
                <a:ext cx="36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81"/>
              <p:cNvSpPr txBox="1"/>
              <p:nvPr/>
            </p:nvSpPr>
            <p:spPr bwMode="auto">
              <a:xfrm>
                <a:off x="7596188" y="5603152"/>
                <a:ext cx="1719262" cy="230188"/>
              </a:xfrm>
              <a:prstGeom prst="rect">
                <a:avLst/>
              </a:prstGeom>
              <a:noFill/>
            </p:spPr>
            <p:txBody>
              <a:bodyPr>
                <a:spAutoFit/>
              </a:bodyPr>
              <a:lstStyle/>
              <a:p>
                <a:pPr>
                  <a:defRPr/>
                </a:pPr>
                <a:r>
                  <a:rPr lang="en-US" sz="900" b="1" dirty="0" smtClean="0">
                    <a:solidFill>
                      <a:schemeClr val="accent1">
                        <a:lumMod val="50000"/>
                      </a:schemeClr>
                    </a:solidFill>
                    <a:latin typeface="Arial (Основной текст)"/>
                  </a:rPr>
                  <a:t>KESC OJSC</a:t>
                </a:r>
                <a:endParaRPr lang="ru-RU" sz="900" b="1" dirty="0">
                  <a:solidFill>
                    <a:schemeClr val="tx2">
                      <a:lumMod val="50000"/>
                    </a:schemeClr>
                  </a:solidFill>
                  <a:latin typeface="Arial (Основной текст)"/>
                </a:endParaRPr>
              </a:p>
            </p:txBody>
          </p:sp>
          <p:pic>
            <p:nvPicPr>
              <p:cNvPr id="97" name="Рисунок 16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61868" y="6409604"/>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Box 97"/>
              <p:cNvSpPr txBox="1"/>
              <p:nvPr/>
            </p:nvSpPr>
            <p:spPr bwMode="auto">
              <a:xfrm>
                <a:off x="7630168" y="6469929"/>
                <a:ext cx="1719262" cy="230832"/>
              </a:xfrm>
              <a:prstGeom prst="rect">
                <a:avLst/>
              </a:prstGeom>
              <a:noFill/>
            </p:spPr>
            <p:txBody>
              <a:bodyPr>
                <a:spAutoFit/>
              </a:bodyPr>
              <a:lstStyle/>
              <a:p>
                <a:pPr>
                  <a:defRPr/>
                </a:pPr>
                <a:r>
                  <a:rPr lang="en-US" sz="900" b="1" dirty="0" err="1" smtClean="0">
                    <a:solidFill>
                      <a:schemeClr val="accent1">
                        <a:lumMod val="50000"/>
                      </a:schemeClr>
                    </a:solidFill>
                    <a:latin typeface="Arial (Основной текст)"/>
                  </a:rPr>
                  <a:t>Bishkekteploset</a:t>
                </a:r>
                <a:r>
                  <a:rPr lang="en-US" sz="900" b="1" dirty="0" smtClean="0">
                    <a:solidFill>
                      <a:schemeClr val="accent1">
                        <a:lumMod val="50000"/>
                      </a:schemeClr>
                    </a:solidFill>
                    <a:latin typeface="Arial (Основной текст)"/>
                  </a:rPr>
                  <a:t> OJSC</a:t>
                </a:r>
                <a:endParaRPr lang="ru-RU" sz="900" b="1" dirty="0">
                  <a:solidFill>
                    <a:schemeClr val="tx2">
                      <a:lumMod val="50000"/>
                    </a:schemeClr>
                  </a:solidFill>
                  <a:latin typeface="Arial (Основной текст)"/>
                </a:endParaRPr>
              </a:p>
            </p:txBody>
          </p:sp>
          <p:cxnSp>
            <p:nvCxnSpPr>
              <p:cNvPr id="146" name="Прямая соединительная линия 145"/>
              <p:cNvCxnSpPr/>
              <p:nvPr/>
            </p:nvCxnSpPr>
            <p:spPr bwMode="auto">
              <a:xfrm rot="5400000">
                <a:off x="6973094" y="4231484"/>
                <a:ext cx="0" cy="201612"/>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47" name="Прямая соединительная линия 146"/>
              <p:cNvCxnSpPr/>
              <p:nvPr/>
            </p:nvCxnSpPr>
            <p:spPr bwMode="auto">
              <a:xfrm rot="5400000">
                <a:off x="6973094" y="4712496"/>
                <a:ext cx="0" cy="201612"/>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42025" name="Рисунок 152"/>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27888" y="370364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Box 153"/>
              <p:cNvSpPr txBox="1"/>
              <p:nvPr/>
            </p:nvSpPr>
            <p:spPr bwMode="auto">
              <a:xfrm>
                <a:off x="7596188" y="3765552"/>
                <a:ext cx="1719262" cy="230832"/>
              </a:xfrm>
              <a:prstGeom prst="rect">
                <a:avLst/>
              </a:prstGeom>
              <a:noFill/>
            </p:spPr>
            <p:txBody>
              <a:bodyPr>
                <a:spAutoFit/>
              </a:bodyPr>
              <a:lstStyle/>
              <a:p>
                <a:pPr>
                  <a:defRPr/>
                </a:pPr>
                <a:r>
                  <a:rPr lang="en-US" sz="900" b="1" dirty="0" err="1" smtClean="0">
                    <a:solidFill>
                      <a:schemeClr val="accent1">
                        <a:lumMod val="50000"/>
                      </a:schemeClr>
                    </a:solidFill>
                    <a:latin typeface="Arial (Основной текст)"/>
                  </a:rPr>
                  <a:t>Severelectro</a:t>
                </a:r>
                <a:r>
                  <a:rPr lang="en-US" sz="900" b="1" dirty="0" smtClean="0">
                    <a:solidFill>
                      <a:schemeClr val="accent1">
                        <a:lumMod val="50000"/>
                      </a:schemeClr>
                    </a:solidFill>
                    <a:latin typeface="Arial (Основной текст)"/>
                  </a:rPr>
                  <a:t> OJSC </a:t>
                </a:r>
                <a:endParaRPr lang="ru-RU" sz="900" b="1" dirty="0">
                  <a:solidFill>
                    <a:schemeClr val="tx2">
                      <a:lumMod val="50000"/>
                    </a:schemeClr>
                  </a:solidFill>
                  <a:latin typeface="Arial (Основной текст)"/>
                </a:endParaRPr>
              </a:p>
            </p:txBody>
          </p:sp>
          <p:pic>
            <p:nvPicPr>
              <p:cNvPr id="42027" name="Рисунок 155"/>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27888" y="416719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TextBox 156"/>
              <p:cNvSpPr txBox="1"/>
              <p:nvPr/>
            </p:nvSpPr>
            <p:spPr bwMode="auto">
              <a:xfrm>
                <a:off x="7596188" y="4229102"/>
                <a:ext cx="1719262" cy="230832"/>
              </a:xfrm>
              <a:prstGeom prst="rect">
                <a:avLst/>
              </a:prstGeom>
              <a:noFill/>
            </p:spPr>
            <p:txBody>
              <a:bodyPr>
                <a:spAutoFit/>
              </a:bodyPr>
              <a:lstStyle/>
              <a:p>
                <a:pPr>
                  <a:defRPr/>
                </a:pPr>
                <a:r>
                  <a:rPr lang="en-US" sz="900" b="1" dirty="0" err="1" smtClean="0">
                    <a:solidFill>
                      <a:schemeClr val="accent1">
                        <a:lumMod val="50000"/>
                      </a:schemeClr>
                    </a:solidFill>
                    <a:latin typeface="Arial (Основной текст)"/>
                  </a:rPr>
                  <a:t>Oshelectro</a:t>
                </a:r>
                <a:r>
                  <a:rPr lang="en-US" sz="900" b="1" dirty="0" smtClean="0">
                    <a:solidFill>
                      <a:schemeClr val="accent1">
                        <a:lumMod val="50000"/>
                      </a:schemeClr>
                    </a:solidFill>
                    <a:latin typeface="Arial (Основной текст)"/>
                  </a:rPr>
                  <a:t> OJSC</a:t>
                </a:r>
                <a:endParaRPr lang="ru-RU" sz="900" b="1" dirty="0">
                  <a:solidFill>
                    <a:schemeClr val="tx2">
                      <a:lumMod val="50000"/>
                    </a:schemeClr>
                  </a:solidFill>
                  <a:latin typeface="Arial (Основной текст)"/>
                </a:endParaRPr>
              </a:p>
            </p:txBody>
          </p:sp>
          <p:pic>
            <p:nvPicPr>
              <p:cNvPr id="42029" name="Рисунок 157"/>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31063" y="463074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 name="TextBox 158"/>
              <p:cNvSpPr txBox="1"/>
              <p:nvPr/>
            </p:nvSpPr>
            <p:spPr bwMode="auto">
              <a:xfrm>
                <a:off x="7599363" y="4691066"/>
                <a:ext cx="1719262" cy="230832"/>
              </a:xfrm>
              <a:prstGeom prst="rect">
                <a:avLst/>
              </a:prstGeom>
              <a:noFill/>
            </p:spPr>
            <p:txBody>
              <a:bodyPr>
                <a:spAutoFit/>
              </a:bodyPr>
              <a:lstStyle/>
              <a:p>
                <a:pPr>
                  <a:defRPr/>
                </a:pPr>
                <a:r>
                  <a:rPr lang="en-US" sz="900" b="1" dirty="0" err="1" smtClean="0">
                    <a:solidFill>
                      <a:schemeClr val="accent1">
                        <a:lumMod val="50000"/>
                      </a:schemeClr>
                    </a:solidFill>
                    <a:latin typeface="Arial (Основной текст)"/>
                  </a:rPr>
                  <a:t>Jalalabadelectro</a:t>
                </a:r>
                <a:r>
                  <a:rPr lang="en-US" sz="900" b="1" dirty="0" smtClean="0">
                    <a:solidFill>
                      <a:schemeClr val="accent1">
                        <a:lumMod val="50000"/>
                      </a:schemeClr>
                    </a:solidFill>
                    <a:latin typeface="Arial (Основной текст)"/>
                  </a:rPr>
                  <a:t> OJSC</a:t>
                </a:r>
                <a:endParaRPr lang="ru-RU" sz="900" b="1" dirty="0">
                  <a:solidFill>
                    <a:schemeClr val="tx2">
                      <a:lumMod val="50000"/>
                    </a:schemeClr>
                  </a:solidFill>
                  <a:latin typeface="Arial (Основной текст)"/>
                </a:endParaRPr>
              </a:p>
            </p:txBody>
          </p:sp>
          <p:pic>
            <p:nvPicPr>
              <p:cNvPr id="42031" name="Рисунок 159"/>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31063" y="5092702"/>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 name="TextBox 161"/>
              <p:cNvSpPr txBox="1"/>
              <p:nvPr/>
            </p:nvSpPr>
            <p:spPr bwMode="auto">
              <a:xfrm>
                <a:off x="7599363" y="5154616"/>
                <a:ext cx="1719262" cy="230832"/>
              </a:xfrm>
              <a:prstGeom prst="rect">
                <a:avLst/>
              </a:prstGeom>
              <a:noFill/>
            </p:spPr>
            <p:txBody>
              <a:bodyPr>
                <a:spAutoFit/>
              </a:bodyPr>
              <a:lstStyle/>
              <a:p>
                <a:pPr>
                  <a:defRPr/>
                </a:pPr>
                <a:r>
                  <a:rPr lang="en-US" sz="900" b="1" dirty="0" err="1" smtClean="0">
                    <a:solidFill>
                      <a:schemeClr val="accent1">
                        <a:lumMod val="50000"/>
                      </a:schemeClr>
                    </a:solidFill>
                    <a:latin typeface="Arial (Основной текст)"/>
                  </a:rPr>
                  <a:t>Vostokelectro</a:t>
                </a:r>
                <a:r>
                  <a:rPr lang="en-US" sz="900" b="1" dirty="0" smtClean="0">
                    <a:solidFill>
                      <a:schemeClr val="accent1">
                        <a:lumMod val="50000"/>
                      </a:schemeClr>
                    </a:solidFill>
                    <a:latin typeface="Arial (Основной текст)"/>
                  </a:rPr>
                  <a:t> OJSC</a:t>
                </a:r>
                <a:endParaRPr lang="ru-RU" sz="900" b="1" dirty="0">
                  <a:solidFill>
                    <a:schemeClr val="tx2">
                      <a:lumMod val="50000"/>
                    </a:schemeClr>
                  </a:solidFill>
                  <a:latin typeface="Arial (Основной текст)"/>
                </a:endParaRPr>
              </a:p>
            </p:txBody>
          </p:sp>
          <p:cxnSp>
            <p:nvCxnSpPr>
              <p:cNvPr id="165" name="Прямая соединительная линия 164"/>
              <p:cNvCxnSpPr/>
              <p:nvPr/>
            </p:nvCxnSpPr>
            <p:spPr bwMode="auto">
              <a:xfrm rot="5400000">
                <a:off x="6982619" y="5183984"/>
                <a:ext cx="0" cy="201612"/>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92" name="Прямоугольник 91"/>
              <p:cNvSpPr/>
              <p:nvPr/>
            </p:nvSpPr>
            <p:spPr>
              <a:xfrm>
                <a:off x="6760327" y="3466598"/>
                <a:ext cx="1552028" cy="276999"/>
              </a:xfrm>
              <a:prstGeom prst="rect">
                <a:avLst/>
              </a:prstGeom>
            </p:spPr>
            <p:txBody>
              <a:bodyPr wrap="none">
                <a:spAutoFit/>
              </a:bodyPr>
              <a:lstStyle/>
              <a:p>
                <a:pPr>
                  <a:defRPr/>
                </a:pPr>
                <a:r>
                  <a:rPr lang="en-US" sz="1200" b="1">
                    <a:solidFill>
                      <a:srgbClr val="C00000"/>
                    </a:solidFill>
                    <a:latin typeface="Arial (Основной текст)"/>
                  </a:rPr>
                  <a:t>Energy companies</a:t>
                </a:r>
                <a:endParaRPr lang="ru-RU" sz="1200" b="1" dirty="0">
                  <a:solidFill>
                    <a:srgbClr val="C00000"/>
                  </a:solidFill>
                  <a:latin typeface="Arial (Основной текст)"/>
                </a:endParaRPr>
              </a:p>
            </p:txBody>
          </p:sp>
          <p:cxnSp>
            <p:nvCxnSpPr>
              <p:cNvPr id="94" name="Прямая соединительная линия 93"/>
              <p:cNvCxnSpPr/>
              <p:nvPr/>
            </p:nvCxnSpPr>
            <p:spPr bwMode="auto">
              <a:xfrm flipH="1" flipV="1">
                <a:off x="6864670" y="3887790"/>
                <a:ext cx="2855" cy="2700000"/>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p:cNvCxnSpPr/>
              <p:nvPr/>
            </p:nvCxnSpPr>
            <p:spPr bwMode="auto">
              <a:xfrm rot="5400000">
                <a:off x="6973094" y="3782224"/>
                <a:ext cx="0" cy="201612"/>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p:cNvCxnSpPr/>
              <p:nvPr/>
            </p:nvCxnSpPr>
            <p:spPr bwMode="auto">
              <a:xfrm rot="5400000">
                <a:off x="6987382" y="6481907"/>
                <a:ext cx="0" cy="201612"/>
              </a:xfrm>
              <a:prstGeom prst="line">
                <a:avLst/>
              </a:prstGeom>
              <a:ln w="12700">
                <a:headEnd type="oval" w="med" len="med"/>
                <a:tailEnd type="oval" w="med" len="med"/>
              </a:ln>
              <a:effectLst>
                <a:outerShdw blurRad="50800" dist="38100" dir="5400000" algn="t"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grpSp>
      <p:cxnSp>
        <p:nvCxnSpPr>
          <p:cNvPr id="128" name="Прямая соединительная линия 127"/>
          <p:cNvCxnSpPr/>
          <p:nvPr/>
        </p:nvCxnSpPr>
        <p:spPr bwMode="auto">
          <a:xfrm rot="16200000" flipH="1" flipV="1">
            <a:off x="7854589" y="-1131985"/>
            <a:ext cx="4763" cy="6120000"/>
          </a:xfrm>
          <a:prstGeom prst="line">
            <a:avLst/>
          </a:prstGeom>
          <a:ln w="12700">
            <a:headEnd type="oval" w="med" len="med"/>
            <a:tailEnd type="oval" w="med" len="med"/>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129" name="Прямая соединительная линия 128"/>
          <p:cNvCxnSpPr/>
          <p:nvPr/>
        </p:nvCxnSpPr>
        <p:spPr bwMode="auto">
          <a:xfrm>
            <a:off x="9769159" y="1609965"/>
            <a:ext cx="0" cy="324000"/>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cxnSp>
        <p:nvCxnSpPr>
          <p:cNvPr id="130" name="Прямая соединительная линия 129"/>
          <p:cNvCxnSpPr/>
          <p:nvPr/>
        </p:nvCxnSpPr>
        <p:spPr bwMode="auto">
          <a:xfrm>
            <a:off x="7883209" y="1645026"/>
            <a:ext cx="0" cy="288000"/>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cxnSp>
        <p:nvCxnSpPr>
          <p:cNvPr id="131" name="Прямая соединительная линия 130"/>
          <p:cNvCxnSpPr/>
          <p:nvPr/>
        </p:nvCxnSpPr>
        <p:spPr bwMode="auto">
          <a:xfrm>
            <a:off x="4795838" y="1609965"/>
            <a:ext cx="0" cy="324000"/>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grpSp>
        <p:nvGrpSpPr>
          <p:cNvPr id="6" name="Группа 5"/>
          <p:cNvGrpSpPr/>
          <p:nvPr/>
        </p:nvGrpSpPr>
        <p:grpSpPr>
          <a:xfrm>
            <a:off x="10193819" y="2381088"/>
            <a:ext cx="1731564" cy="1551718"/>
            <a:chOff x="7596836" y="2720350"/>
            <a:chExt cx="1731564" cy="1551718"/>
          </a:xfrm>
        </p:grpSpPr>
        <p:pic>
          <p:nvPicPr>
            <p:cNvPr id="42011" name="Рисунок 11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095787" y="2720350"/>
              <a:ext cx="4413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 name="TextBox 169"/>
            <p:cNvSpPr txBox="1"/>
            <p:nvPr/>
          </p:nvSpPr>
          <p:spPr bwMode="auto">
            <a:xfrm>
              <a:off x="8007430" y="3487238"/>
              <a:ext cx="1229113" cy="784830"/>
            </a:xfrm>
            <a:prstGeom prst="rect">
              <a:avLst/>
            </a:prstGeom>
            <a:noFill/>
          </p:spPr>
          <p:txBody>
            <a:bodyPr wrap="square">
              <a:spAutoFit/>
            </a:bodyPr>
            <a:lstStyle/>
            <a:p>
              <a:pPr marL="171450" indent="-171450">
                <a:buFontTx/>
                <a:buChar char="-"/>
                <a:defRPr/>
              </a:pPr>
              <a:r>
                <a:rPr lang="en-US" sz="900" b="1" dirty="0">
                  <a:solidFill>
                    <a:schemeClr val="accent1">
                      <a:lumMod val="50000"/>
                    </a:schemeClr>
                  </a:solidFill>
                  <a:latin typeface="Arial (Основной текст)"/>
                </a:rPr>
                <a:t>Distribution Companies</a:t>
              </a:r>
              <a:endParaRPr lang="ru-RU" sz="900" b="1" dirty="0">
                <a:solidFill>
                  <a:schemeClr val="accent1">
                    <a:lumMod val="50000"/>
                  </a:schemeClr>
                </a:solidFill>
                <a:latin typeface="Arial (Основной текст)"/>
              </a:endParaRPr>
            </a:p>
            <a:p>
              <a:pPr marL="171450" indent="-171450">
                <a:buFontTx/>
                <a:buChar char="-"/>
                <a:defRPr/>
              </a:pPr>
              <a:r>
                <a:rPr lang="en-US" sz="900" b="1" dirty="0">
                  <a:solidFill>
                    <a:schemeClr val="accent1">
                      <a:lumMod val="50000"/>
                    </a:schemeClr>
                  </a:solidFill>
                  <a:latin typeface="Arial (Основной текст)"/>
                </a:rPr>
                <a:t>C</a:t>
              </a:r>
              <a:r>
                <a:rPr lang="en-US" sz="900" b="1" dirty="0" smtClean="0">
                  <a:solidFill>
                    <a:schemeClr val="accent1">
                      <a:lumMod val="50000"/>
                    </a:schemeClr>
                  </a:solidFill>
                  <a:latin typeface="Arial (Основной текст)"/>
                </a:rPr>
                <a:t>PP</a:t>
              </a:r>
              <a:endParaRPr lang="ru-RU" sz="900" b="1" dirty="0">
                <a:solidFill>
                  <a:schemeClr val="accent1">
                    <a:lumMod val="50000"/>
                  </a:schemeClr>
                </a:solidFill>
                <a:latin typeface="Arial (Основной текст)"/>
              </a:endParaRPr>
            </a:p>
            <a:p>
              <a:pPr marL="171450" indent="-171450">
                <a:buFontTx/>
                <a:buChar char="-"/>
                <a:defRPr/>
              </a:pPr>
              <a:r>
                <a:rPr lang="en-US" sz="900" b="1" dirty="0">
                  <a:solidFill>
                    <a:schemeClr val="accent1">
                      <a:lumMod val="50000"/>
                    </a:schemeClr>
                  </a:solidFill>
                  <a:latin typeface="Arial (Основной текст)"/>
                </a:rPr>
                <a:t>Small HPPs</a:t>
              </a:r>
              <a:endParaRPr lang="ru-RU" sz="900" b="1" dirty="0">
                <a:solidFill>
                  <a:schemeClr val="accent1">
                    <a:lumMod val="50000"/>
                  </a:schemeClr>
                </a:solidFill>
                <a:latin typeface="Arial (Основной текст)"/>
              </a:endParaRPr>
            </a:p>
            <a:p>
              <a:pPr marL="171450" indent="-171450">
                <a:buFontTx/>
                <a:buChar char="-"/>
                <a:defRPr/>
              </a:pPr>
              <a:endParaRPr lang="ru-RU" sz="900" b="1" dirty="0">
                <a:solidFill>
                  <a:schemeClr val="tx2">
                    <a:lumMod val="50000"/>
                  </a:schemeClr>
                </a:solidFill>
                <a:latin typeface="Arial (Основной текст)"/>
              </a:endParaRPr>
            </a:p>
          </p:txBody>
        </p:sp>
        <p:sp>
          <p:nvSpPr>
            <p:cNvPr id="26" name="Прямоугольник 25"/>
            <p:cNvSpPr/>
            <p:nvPr/>
          </p:nvSpPr>
          <p:spPr>
            <a:xfrm>
              <a:off x="7596836" y="3127042"/>
              <a:ext cx="1731564" cy="415498"/>
            </a:xfrm>
            <a:prstGeom prst="rect">
              <a:avLst/>
            </a:prstGeom>
          </p:spPr>
          <p:txBody>
            <a:bodyPr wrap="none">
              <a:spAutoFit/>
            </a:bodyPr>
            <a:lstStyle/>
            <a:p>
              <a:pPr>
                <a:defRPr/>
              </a:pPr>
              <a:r>
                <a:rPr lang="en-US" sz="1050" b="1" dirty="0">
                  <a:solidFill>
                    <a:srgbClr val="C00000"/>
                  </a:solidFill>
                  <a:latin typeface="Arial (Основной текст)"/>
                </a:rPr>
                <a:t>Companies with private </a:t>
              </a:r>
            </a:p>
            <a:p>
              <a:pPr>
                <a:defRPr/>
              </a:pPr>
              <a:r>
                <a:rPr lang="en-US" sz="1050" b="1" dirty="0">
                  <a:solidFill>
                    <a:srgbClr val="C00000"/>
                  </a:solidFill>
                  <a:latin typeface="Arial (Основной текст)"/>
                </a:rPr>
                <a:t>property </a:t>
              </a:r>
              <a:endParaRPr lang="ru-RU" sz="1050" b="1" dirty="0">
                <a:solidFill>
                  <a:srgbClr val="C00000"/>
                </a:solidFill>
                <a:latin typeface="Arial (Основной текст)"/>
              </a:endParaRPr>
            </a:p>
          </p:txBody>
        </p:sp>
      </p:grpSp>
      <p:grpSp>
        <p:nvGrpSpPr>
          <p:cNvPr id="96" name="Группа 95"/>
          <p:cNvGrpSpPr/>
          <p:nvPr/>
        </p:nvGrpSpPr>
        <p:grpSpPr>
          <a:xfrm>
            <a:off x="0" y="6812279"/>
            <a:ext cx="12184798" cy="45721"/>
            <a:chOff x="0" y="6812279"/>
            <a:chExt cx="12184798" cy="45721"/>
          </a:xfrm>
        </p:grpSpPr>
        <p:sp>
          <p:nvSpPr>
            <p:cNvPr id="99" name="Прямоугольник 98"/>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00" name="Прямоугольник 99"/>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01" name="Прямоугольник 100"/>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
        <p:nvSpPr>
          <p:cNvPr id="103" name="TextBox 102"/>
          <p:cNvSpPr txBox="1"/>
          <p:nvPr/>
        </p:nvSpPr>
        <p:spPr bwMode="auto">
          <a:xfrm>
            <a:off x="8926781" y="1044626"/>
            <a:ext cx="3053556" cy="430887"/>
          </a:xfrm>
          <a:prstGeom prst="rect">
            <a:avLst/>
          </a:prstGeom>
          <a:noFill/>
        </p:spPr>
        <p:txBody>
          <a:bodyPr wrap="square">
            <a:spAutoFit/>
          </a:bodyPr>
          <a:lstStyle/>
          <a:p>
            <a:pPr algn="ctr">
              <a:defRPr/>
            </a:pPr>
            <a:r>
              <a:rPr lang="en-US" sz="1100" b="1" dirty="0">
                <a:solidFill>
                  <a:schemeClr val="accent1">
                    <a:lumMod val="50000"/>
                  </a:schemeClr>
                </a:solidFill>
                <a:latin typeface="Arial (Основной текст)"/>
              </a:rPr>
              <a:t>Government </a:t>
            </a:r>
            <a:r>
              <a:rPr lang="en-US" sz="1100" b="1" dirty="0" smtClean="0">
                <a:solidFill>
                  <a:schemeClr val="accent1">
                    <a:lumMod val="50000"/>
                  </a:schemeClr>
                </a:solidFill>
                <a:latin typeface="Arial (Основной текст)"/>
              </a:rPr>
              <a:t>al Agency on </a:t>
            </a:r>
            <a:r>
              <a:rPr lang="en-US" sz="1100" b="1" dirty="0">
                <a:solidFill>
                  <a:schemeClr val="accent1">
                    <a:lumMod val="50000"/>
                  </a:schemeClr>
                </a:solidFill>
                <a:latin typeface="Arial (Основной текст)"/>
              </a:rPr>
              <a:t>F&amp;E complex regulation under the </a:t>
            </a:r>
            <a:r>
              <a:rPr lang="en-US" sz="1100" b="1" dirty="0" smtClean="0">
                <a:solidFill>
                  <a:schemeClr val="accent1">
                    <a:lumMod val="50000"/>
                  </a:schemeClr>
                </a:solidFill>
                <a:latin typeface="Arial (Основной текст)"/>
              </a:rPr>
              <a:t>Government of the KR</a:t>
            </a:r>
            <a:endParaRPr lang="ru-RU" sz="1100" b="1" dirty="0">
              <a:solidFill>
                <a:schemeClr val="tx2">
                  <a:lumMod val="50000"/>
                </a:schemeClr>
              </a:solidFill>
              <a:latin typeface="Arial (Основной текст)"/>
            </a:endParaRPr>
          </a:p>
        </p:txBody>
      </p:sp>
      <p:cxnSp>
        <p:nvCxnSpPr>
          <p:cNvPr id="104" name="Прямая соединительная линия 103"/>
          <p:cNvCxnSpPr/>
          <p:nvPr/>
        </p:nvCxnSpPr>
        <p:spPr bwMode="auto">
          <a:xfrm>
            <a:off x="10925438" y="1925311"/>
            <a:ext cx="0" cy="324000"/>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74816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араллелограмм 5"/>
          <p:cNvSpPr/>
          <p:nvPr/>
        </p:nvSpPr>
        <p:spPr bwMode="auto">
          <a:xfrm>
            <a:off x="5198533" y="107732"/>
            <a:ext cx="6902585" cy="491598"/>
          </a:xfrm>
          <a:prstGeom prst="parallelogram">
            <a:avLst>
              <a:gd name="adj" fmla="val 3079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i="1" dirty="0">
                <a:latin typeface="Arial" panose="020B0604020202020204" pitchFamily="34" charset="0"/>
                <a:cs typeface="Arial" panose="020B0604020202020204" pitchFamily="34" charset="0"/>
              </a:rPr>
              <a:t>ENERGY GRID OF KYRGYZSTAN REPUBLIC </a:t>
            </a:r>
            <a:endParaRPr lang="ru-RU" sz="1400" b="1" i="1" dirty="0">
              <a:latin typeface="Arial" panose="020B0604020202020204" pitchFamily="34" charset="0"/>
              <a:cs typeface="Arial" panose="020B0604020202020204" pitchFamily="34" charset="0"/>
            </a:endParaRPr>
          </a:p>
        </p:txBody>
      </p:sp>
      <p:grpSp>
        <p:nvGrpSpPr>
          <p:cNvPr id="11" name="Группа 10"/>
          <p:cNvGrpSpPr/>
          <p:nvPr/>
        </p:nvGrpSpPr>
        <p:grpSpPr>
          <a:xfrm>
            <a:off x="1081975" y="1572351"/>
            <a:ext cx="10661924" cy="2702249"/>
            <a:chOff x="336909" y="353150"/>
            <a:chExt cx="10661924" cy="2702249"/>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07" y="1204730"/>
              <a:ext cx="990600" cy="9906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9466" y="939041"/>
              <a:ext cx="1233054" cy="1233054"/>
            </a:xfrm>
            <a:prstGeom prst="rect">
              <a:avLst/>
            </a:prstGeom>
          </p:spPr>
        </p:pic>
        <p:sp>
          <p:nvSpPr>
            <p:cNvPr id="8" name="TextBox 7"/>
            <p:cNvSpPr txBox="1"/>
            <p:nvPr/>
          </p:nvSpPr>
          <p:spPr bwMode="auto">
            <a:xfrm>
              <a:off x="336909" y="2115474"/>
              <a:ext cx="1897135" cy="707886"/>
            </a:xfrm>
            <a:prstGeom prst="rect">
              <a:avLst/>
            </a:prstGeom>
            <a:noFill/>
          </p:spPr>
          <p:txBody>
            <a:bodyPr wrap="square">
              <a:spAutoFit/>
            </a:bodyPr>
            <a:lstStyle/>
            <a:p>
              <a:pPr algn="ctr">
                <a:defRPr/>
              </a:pPr>
              <a:r>
                <a:rPr lang="en-US" sz="1600" b="1" dirty="0">
                  <a:solidFill>
                    <a:schemeClr val="accent1">
                      <a:lumMod val="50000"/>
                    </a:schemeClr>
                  </a:solidFill>
                  <a:latin typeface="Arial Narrow" panose="020B0606020202030204" pitchFamily="34" charset="0"/>
                </a:rPr>
                <a:t>HPP</a:t>
              </a:r>
              <a:endParaRPr lang="ru-RU" sz="1600" b="1" dirty="0">
                <a:solidFill>
                  <a:schemeClr val="accent1">
                    <a:lumMod val="50000"/>
                  </a:schemeClr>
                </a:solidFill>
                <a:latin typeface="Arial Narrow" panose="020B0606020202030204" pitchFamily="34" charset="0"/>
              </a:endParaRPr>
            </a:p>
            <a:p>
              <a:pPr algn="ctr">
                <a:defRPr/>
              </a:pPr>
              <a:r>
                <a:rPr lang="ru-RU" sz="2400" b="1" dirty="0">
                  <a:solidFill>
                    <a:srgbClr val="C00000"/>
                  </a:solidFill>
                  <a:latin typeface="Arial Narrow" panose="020B0606020202030204" pitchFamily="34" charset="0"/>
                </a:rPr>
                <a:t>3070</a:t>
              </a:r>
              <a:r>
                <a:rPr lang="ru-RU" sz="2400" b="1" dirty="0">
                  <a:solidFill>
                    <a:schemeClr val="accent1">
                      <a:lumMod val="50000"/>
                    </a:schemeClr>
                  </a:solidFill>
                  <a:latin typeface="Arial Narrow" panose="020B0606020202030204" pitchFamily="34" charset="0"/>
                </a:rPr>
                <a:t> </a:t>
              </a:r>
              <a:r>
                <a:rPr lang="en-GB" sz="2400" b="1" dirty="0">
                  <a:solidFill>
                    <a:schemeClr val="accent1">
                      <a:lumMod val="50000"/>
                    </a:schemeClr>
                  </a:solidFill>
                  <a:latin typeface="Arial Narrow" panose="020B0606020202030204" pitchFamily="34" charset="0"/>
                </a:rPr>
                <a:t>MW</a:t>
              </a:r>
              <a:r>
                <a:rPr lang="ru-RU" sz="2400" b="1" dirty="0">
                  <a:solidFill>
                    <a:schemeClr val="accent1">
                      <a:lumMod val="50000"/>
                    </a:schemeClr>
                  </a:solidFill>
                  <a:latin typeface="Arial Narrow" panose="020B0606020202030204" pitchFamily="34" charset="0"/>
                </a:rPr>
                <a:t> </a:t>
              </a:r>
            </a:p>
          </p:txBody>
        </p:sp>
        <p:sp>
          <p:nvSpPr>
            <p:cNvPr id="9" name="TextBox 8"/>
            <p:cNvSpPr txBox="1"/>
            <p:nvPr/>
          </p:nvSpPr>
          <p:spPr bwMode="auto">
            <a:xfrm>
              <a:off x="2167211" y="2103715"/>
              <a:ext cx="1733608" cy="707886"/>
            </a:xfrm>
            <a:prstGeom prst="rect">
              <a:avLst/>
            </a:prstGeom>
            <a:noFill/>
          </p:spPr>
          <p:txBody>
            <a:bodyPr wrap="square">
              <a:spAutoFit/>
            </a:bodyPr>
            <a:lstStyle/>
            <a:p>
              <a:pPr algn="ctr">
                <a:defRPr/>
              </a:pPr>
              <a:r>
                <a:rPr lang="en-US" sz="1600" b="1" dirty="0">
                  <a:solidFill>
                    <a:schemeClr val="accent1">
                      <a:lumMod val="50000"/>
                    </a:schemeClr>
                  </a:solidFill>
                  <a:latin typeface="Arial Narrow" panose="020B0606020202030204" pitchFamily="34" charset="0"/>
                </a:rPr>
                <a:t>CHP</a:t>
              </a:r>
              <a:endParaRPr lang="ru-RU" sz="1600" b="1" dirty="0">
                <a:solidFill>
                  <a:schemeClr val="accent1">
                    <a:lumMod val="50000"/>
                  </a:schemeClr>
                </a:solidFill>
                <a:latin typeface="Arial Narrow" panose="020B0606020202030204" pitchFamily="34" charset="0"/>
              </a:endParaRPr>
            </a:p>
            <a:p>
              <a:pPr algn="ctr">
                <a:defRPr/>
              </a:pPr>
              <a:r>
                <a:rPr lang="ru-RU" sz="2400" b="1" dirty="0">
                  <a:solidFill>
                    <a:srgbClr val="C00000"/>
                  </a:solidFill>
                  <a:latin typeface="Arial Narrow" panose="020B0606020202030204" pitchFamily="34" charset="0"/>
                </a:rPr>
                <a:t>862</a:t>
              </a:r>
              <a:r>
                <a:rPr lang="ru-RU" sz="2400" b="1" dirty="0">
                  <a:solidFill>
                    <a:schemeClr val="accent1">
                      <a:lumMod val="50000"/>
                    </a:schemeClr>
                  </a:solidFill>
                  <a:latin typeface="Arial Narrow" panose="020B0606020202030204" pitchFamily="34" charset="0"/>
                </a:rPr>
                <a:t> </a:t>
              </a:r>
              <a:r>
                <a:rPr lang="en-GB" sz="2400" b="1" dirty="0">
                  <a:solidFill>
                    <a:schemeClr val="accent1">
                      <a:lumMod val="50000"/>
                    </a:schemeClr>
                  </a:solidFill>
                  <a:latin typeface="Arial Narrow" panose="020B0606020202030204" pitchFamily="34" charset="0"/>
                </a:rPr>
                <a:t>MW</a:t>
              </a:r>
              <a:endParaRPr lang="ru-RU" sz="2400" b="1" dirty="0">
                <a:solidFill>
                  <a:schemeClr val="accent1">
                    <a:lumMod val="50000"/>
                  </a:schemeClr>
                </a:solidFill>
                <a:latin typeface="Arial Narrow" panose="020B0606020202030204" pitchFamily="34" charset="0"/>
              </a:endParaRPr>
            </a:p>
          </p:txBody>
        </p:sp>
        <p:grpSp>
          <p:nvGrpSpPr>
            <p:cNvPr id="2" name="Группа 1"/>
            <p:cNvGrpSpPr/>
            <p:nvPr/>
          </p:nvGrpSpPr>
          <p:grpSpPr>
            <a:xfrm>
              <a:off x="4014747" y="1153509"/>
              <a:ext cx="1596222" cy="1901890"/>
              <a:chOff x="3963945" y="1153509"/>
              <a:chExt cx="1596222" cy="1901890"/>
            </a:xfrm>
          </p:grpSpPr>
          <p:sp>
            <p:nvSpPr>
              <p:cNvPr id="10" name="TextBox 9"/>
              <p:cNvSpPr txBox="1"/>
              <p:nvPr/>
            </p:nvSpPr>
            <p:spPr bwMode="auto">
              <a:xfrm>
                <a:off x="3963945" y="2101292"/>
                <a:ext cx="1596222" cy="954107"/>
              </a:xfrm>
              <a:prstGeom prst="rect">
                <a:avLst/>
              </a:prstGeom>
              <a:noFill/>
            </p:spPr>
            <p:txBody>
              <a:bodyPr wrap="square">
                <a:spAutoFit/>
              </a:bodyPr>
              <a:lstStyle/>
              <a:p>
                <a:pPr algn="ctr">
                  <a:defRPr/>
                </a:pPr>
                <a:r>
                  <a:rPr lang="en-US" sz="1600" b="1" dirty="0">
                    <a:solidFill>
                      <a:schemeClr val="accent1">
                        <a:lumMod val="50000"/>
                      </a:schemeClr>
                    </a:solidFill>
                    <a:latin typeface="Arial Narrow" panose="020B0606020202030204" pitchFamily="34" charset="0"/>
                  </a:rPr>
                  <a:t>HV line</a:t>
                </a:r>
                <a:r>
                  <a:rPr lang="ru-RU" sz="1600" b="1" dirty="0">
                    <a:solidFill>
                      <a:schemeClr val="accent1">
                        <a:lumMod val="50000"/>
                      </a:schemeClr>
                    </a:solidFill>
                    <a:latin typeface="Arial Narrow" panose="020B0606020202030204" pitchFamily="34" charset="0"/>
                  </a:rPr>
                  <a:t> 110-500 </a:t>
                </a:r>
                <a:r>
                  <a:rPr lang="en-US" sz="1600" b="1" dirty="0">
                    <a:solidFill>
                      <a:schemeClr val="accent1">
                        <a:lumMod val="50000"/>
                      </a:schemeClr>
                    </a:solidFill>
                    <a:latin typeface="Arial Narrow" panose="020B0606020202030204" pitchFamily="34" charset="0"/>
                  </a:rPr>
                  <a:t>kW</a:t>
                </a:r>
                <a:endParaRPr lang="ru-RU" sz="1600" b="1" dirty="0">
                  <a:solidFill>
                    <a:schemeClr val="accent1">
                      <a:lumMod val="50000"/>
                    </a:schemeClr>
                  </a:solidFill>
                  <a:latin typeface="Arial Narrow" panose="020B0606020202030204" pitchFamily="34" charset="0"/>
                </a:endParaRPr>
              </a:p>
              <a:p>
                <a:pPr algn="ctr">
                  <a:defRPr/>
                </a:pPr>
                <a:r>
                  <a:rPr lang="ru-RU" sz="2400" b="1" dirty="0">
                    <a:solidFill>
                      <a:srgbClr val="C00000"/>
                    </a:solidFill>
                    <a:latin typeface="Arial Narrow" panose="020B0606020202030204" pitchFamily="34" charset="0"/>
                  </a:rPr>
                  <a:t>7 500 </a:t>
                </a:r>
                <a:r>
                  <a:rPr lang="en-US" sz="2400" b="1" dirty="0">
                    <a:solidFill>
                      <a:schemeClr val="accent1">
                        <a:lumMod val="50000"/>
                      </a:schemeClr>
                    </a:solidFill>
                    <a:latin typeface="Arial Narrow" panose="020B0606020202030204" pitchFamily="34" charset="0"/>
                  </a:rPr>
                  <a:t>km</a:t>
                </a:r>
                <a:endParaRPr lang="ru-RU" sz="2400" b="1" dirty="0">
                  <a:solidFill>
                    <a:schemeClr val="accent1">
                      <a:lumMod val="50000"/>
                    </a:schemeClr>
                  </a:solidFill>
                  <a:latin typeface="Arial Narrow" panose="020B0606020202030204" pitchFamily="34" charset="0"/>
                </a:endParaRP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3757" y="1153509"/>
                <a:ext cx="914954" cy="914954"/>
              </a:xfrm>
              <a:prstGeom prst="rect">
                <a:avLst/>
              </a:prstGeom>
            </p:spPr>
          </p:pic>
        </p:grpSp>
        <p:sp>
          <p:nvSpPr>
            <p:cNvPr id="16" name="Прямоугольник 15"/>
            <p:cNvSpPr/>
            <p:nvPr/>
          </p:nvSpPr>
          <p:spPr>
            <a:xfrm>
              <a:off x="5617953" y="2068726"/>
              <a:ext cx="2323906" cy="738664"/>
            </a:xfrm>
            <a:prstGeom prst="rect">
              <a:avLst/>
            </a:prstGeom>
          </p:spPr>
          <p:txBody>
            <a:bodyPr wrap="none">
              <a:spAutoFit/>
            </a:bodyPr>
            <a:lstStyle/>
            <a:p>
              <a:pPr algn="ctr">
                <a:defRPr/>
              </a:pPr>
              <a:r>
                <a:rPr lang="ru-RU" b="1" dirty="0">
                  <a:solidFill>
                    <a:schemeClr val="accent1">
                      <a:lumMod val="50000"/>
                    </a:schemeClr>
                  </a:solidFill>
                  <a:latin typeface="Arial Narrow" panose="020B0606020202030204" pitchFamily="34" charset="0"/>
                </a:rPr>
                <a:t>110-500 </a:t>
              </a:r>
              <a:r>
                <a:rPr lang="en-US" b="1" dirty="0">
                  <a:solidFill>
                    <a:schemeClr val="accent1">
                      <a:lumMod val="50000"/>
                    </a:schemeClr>
                  </a:solidFill>
                  <a:latin typeface="Arial Narrow" panose="020B0606020202030204" pitchFamily="34" charset="0"/>
                </a:rPr>
                <a:t>kW</a:t>
              </a:r>
              <a:r>
                <a:rPr lang="ru-RU" b="1" dirty="0">
                  <a:solidFill>
                    <a:schemeClr val="accent1">
                      <a:lumMod val="50000"/>
                    </a:schemeClr>
                  </a:solidFill>
                  <a:latin typeface="Arial Narrow" panose="020B0606020202030204" pitchFamily="34" charset="0"/>
                </a:rPr>
                <a:t> </a:t>
              </a:r>
              <a:r>
                <a:rPr lang="en-US" b="1" dirty="0">
                  <a:solidFill>
                    <a:schemeClr val="accent1">
                      <a:lumMod val="50000"/>
                    </a:schemeClr>
                  </a:solidFill>
                  <a:latin typeface="Arial Narrow" panose="020B0606020202030204" pitchFamily="34" charset="0"/>
                </a:rPr>
                <a:t>s</a:t>
              </a:r>
              <a:r>
                <a:rPr lang="en-US" b="1" dirty="0" smtClean="0">
                  <a:solidFill>
                    <a:schemeClr val="accent1">
                      <a:lumMod val="50000"/>
                    </a:schemeClr>
                  </a:solidFill>
                  <a:latin typeface="Arial Narrow" panose="020B0606020202030204" pitchFamily="34" charset="0"/>
                </a:rPr>
                <a:t>ubstations</a:t>
              </a:r>
              <a:endParaRPr lang="ru-RU" b="1" dirty="0">
                <a:solidFill>
                  <a:schemeClr val="accent1">
                    <a:lumMod val="50000"/>
                  </a:schemeClr>
                </a:solidFill>
                <a:latin typeface="Arial Narrow" panose="020B0606020202030204" pitchFamily="34" charset="0"/>
              </a:endParaRPr>
            </a:p>
            <a:p>
              <a:pPr algn="ctr">
                <a:defRPr/>
              </a:pPr>
              <a:r>
                <a:rPr lang="ru-RU" sz="2400" b="1" dirty="0">
                  <a:solidFill>
                    <a:srgbClr val="C00000"/>
                  </a:solidFill>
                  <a:latin typeface="Arial Narrow" panose="020B0606020202030204" pitchFamily="34" charset="0"/>
                </a:rPr>
                <a:t>194</a:t>
              </a:r>
              <a:r>
                <a:rPr lang="ru-RU" sz="2400" b="1" dirty="0">
                  <a:solidFill>
                    <a:schemeClr val="accent1">
                      <a:lumMod val="50000"/>
                    </a:schemeClr>
                  </a:solidFill>
                  <a:latin typeface="Arial Narrow" panose="020B0606020202030204" pitchFamily="34" charset="0"/>
                </a:rPr>
                <a:t> </a:t>
              </a:r>
              <a:r>
                <a:rPr lang="en-US" sz="2400" b="1" dirty="0">
                  <a:solidFill>
                    <a:schemeClr val="accent1">
                      <a:lumMod val="50000"/>
                    </a:schemeClr>
                  </a:solidFill>
                  <a:latin typeface="Arial Narrow" panose="020B0606020202030204" pitchFamily="34" charset="0"/>
                </a:rPr>
                <a:t>items</a:t>
              </a:r>
              <a:endParaRPr lang="ru-RU" sz="2400" b="1" dirty="0">
                <a:solidFill>
                  <a:schemeClr val="accent1">
                    <a:lumMod val="50000"/>
                  </a:schemeClr>
                </a:solidFill>
                <a:latin typeface="Arial Narrow" panose="020B0606020202030204" pitchFamily="34" charset="0"/>
              </a:endParaRPr>
            </a:p>
          </p:txBody>
        </p:sp>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962" y="1143118"/>
              <a:ext cx="914954" cy="914954"/>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3953" y="1233069"/>
              <a:ext cx="913140" cy="913140"/>
            </a:xfrm>
            <a:prstGeom prst="rect">
              <a:avLst/>
            </a:prstGeom>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913819" y="1614315"/>
              <a:ext cx="2505880" cy="171430"/>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705427" y="1578333"/>
              <a:ext cx="2505880" cy="171430"/>
            </a:xfrm>
            <a:prstGeom prst="rect">
              <a:avLst/>
            </a:prstGeom>
          </p:spPr>
        </p:pic>
        <p:pic>
          <p:nvPicPr>
            <p:cNvPr id="21" name="Рисунок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635143" y="1619066"/>
              <a:ext cx="2505880" cy="171430"/>
            </a:xfrm>
            <a:prstGeom prst="rect">
              <a:avLst/>
            </a:prstGeom>
          </p:spPr>
        </p:pic>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713746" y="1520375"/>
              <a:ext cx="2505880" cy="171430"/>
            </a:xfrm>
            <a:prstGeom prst="rect">
              <a:avLst/>
            </a:prstGeom>
          </p:spPr>
        </p:pic>
        <p:pic>
          <p:nvPicPr>
            <p:cNvPr id="23" name="Рисунок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79312" y="1303537"/>
              <a:ext cx="772204" cy="772204"/>
            </a:xfrm>
            <a:prstGeom prst="rect">
              <a:avLst/>
            </a:prstGeom>
          </p:spPr>
        </p:pic>
        <p:pic>
          <p:nvPicPr>
            <p:cNvPr id="24" name="Рисунок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4408" y="1465592"/>
              <a:ext cx="602871" cy="602871"/>
            </a:xfrm>
            <a:prstGeom prst="rect">
              <a:avLst/>
            </a:prstGeom>
          </p:spPr>
        </p:pic>
        <p:sp>
          <p:nvSpPr>
            <p:cNvPr id="25" name="Прямоугольник 24"/>
            <p:cNvSpPr/>
            <p:nvPr/>
          </p:nvSpPr>
          <p:spPr>
            <a:xfrm>
              <a:off x="7633873" y="2068463"/>
              <a:ext cx="3364960" cy="923330"/>
            </a:xfrm>
            <a:prstGeom prst="rect">
              <a:avLst/>
            </a:prstGeom>
          </p:spPr>
          <p:txBody>
            <a:bodyPr wrap="none">
              <a:spAutoFit/>
            </a:bodyPr>
            <a:lstStyle/>
            <a:p>
              <a:pPr algn="ctr">
                <a:defRPr/>
              </a:pPr>
              <a:r>
                <a:rPr lang="en-US" b="1" dirty="0">
                  <a:solidFill>
                    <a:schemeClr val="accent1">
                      <a:lumMod val="50000"/>
                    </a:schemeClr>
                  </a:solidFill>
                  <a:latin typeface="Arial Narrow" panose="020B0606020202030204" pitchFamily="34" charset="0"/>
                </a:rPr>
                <a:t>HV line</a:t>
              </a:r>
              <a:r>
                <a:rPr lang="ru-RU" b="1" dirty="0">
                  <a:solidFill>
                    <a:schemeClr val="accent1">
                      <a:lumMod val="50000"/>
                    </a:schemeClr>
                  </a:solidFill>
                  <a:latin typeface="Arial Narrow" panose="020B0606020202030204" pitchFamily="34" charset="0"/>
                </a:rPr>
                <a:t> 0,4-35 </a:t>
              </a:r>
              <a:r>
                <a:rPr lang="en-US" b="1" dirty="0">
                  <a:solidFill>
                    <a:schemeClr val="accent1">
                      <a:lumMod val="50000"/>
                    </a:schemeClr>
                  </a:solidFill>
                  <a:latin typeface="Arial Narrow" panose="020B0606020202030204" pitchFamily="34" charset="0"/>
                </a:rPr>
                <a:t>kW</a:t>
              </a:r>
              <a:r>
                <a:rPr lang="ru-RU" b="1" dirty="0">
                  <a:solidFill>
                    <a:schemeClr val="accent1">
                      <a:lumMod val="50000"/>
                    </a:schemeClr>
                  </a:solidFill>
                  <a:latin typeface="Arial Narrow" panose="020B0606020202030204" pitchFamily="34" charset="0"/>
                </a:rPr>
                <a:t> – </a:t>
              </a:r>
              <a:r>
                <a:rPr lang="ru-RU" b="1" dirty="0">
                  <a:solidFill>
                    <a:srgbClr val="C00000"/>
                  </a:solidFill>
                  <a:latin typeface="Arial Narrow" panose="020B0606020202030204" pitchFamily="34" charset="0"/>
                </a:rPr>
                <a:t>58 000</a:t>
              </a:r>
              <a:r>
                <a:rPr lang="ru-RU" b="1" dirty="0">
                  <a:solidFill>
                    <a:schemeClr val="accent1">
                      <a:lumMod val="50000"/>
                    </a:schemeClr>
                  </a:solidFill>
                  <a:latin typeface="Arial Narrow" panose="020B0606020202030204" pitchFamily="34" charset="0"/>
                </a:rPr>
                <a:t> </a:t>
              </a:r>
              <a:r>
                <a:rPr lang="en-US" b="1" dirty="0">
                  <a:solidFill>
                    <a:schemeClr val="accent1">
                      <a:lumMod val="50000"/>
                    </a:schemeClr>
                  </a:solidFill>
                  <a:latin typeface="Arial Narrow" panose="020B0606020202030204" pitchFamily="34" charset="0"/>
                </a:rPr>
                <a:t>km</a:t>
              </a:r>
              <a:endParaRPr lang="ru-RU" b="1" dirty="0">
                <a:solidFill>
                  <a:schemeClr val="accent1">
                    <a:lumMod val="50000"/>
                  </a:schemeClr>
                </a:solidFill>
                <a:latin typeface="Arial Narrow" panose="020B0606020202030204" pitchFamily="34" charset="0"/>
              </a:endParaRPr>
            </a:p>
            <a:p>
              <a:pPr algn="ctr">
                <a:defRPr/>
              </a:pPr>
              <a:r>
                <a:rPr lang="en-US" b="1" dirty="0">
                  <a:solidFill>
                    <a:schemeClr val="accent1">
                      <a:lumMod val="50000"/>
                    </a:schemeClr>
                  </a:solidFill>
                  <a:latin typeface="Arial Narrow" panose="020B0606020202030204" pitchFamily="34" charset="0"/>
                </a:rPr>
                <a:t>Substations and </a:t>
              </a:r>
              <a:r>
                <a:rPr lang="ru-RU" b="1" dirty="0">
                  <a:solidFill>
                    <a:schemeClr val="accent1">
                      <a:lumMod val="50000"/>
                    </a:schemeClr>
                  </a:solidFill>
                  <a:latin typeface="Arial Narrow" panose="020B0606020202030204" pitchFamily="34" charset="0"/>
                </a:rPr>
                <a:t> </a:t>
              </a:r>
              <a:r>
                <a:rPr lang="en-US" b="1" dirty="0">
                  <a:solidFill>
                    <a:schemeClr val="accent1">
                      <a:lumMod val="50000"/>
                    </a:schemeClr>
                  </a:solidFill>
                  <a:latin typeface="Arial Narrow" panose="020B0606020202030204" pitchFamily="34" charset="0"/>
                </a:rPr>
                <a:t>HP </a:t>
              </a:r>
              <a:r>
                <a:rPr lang="ru-RU" b="1" dirty="0">
                  <a:solidFill>
                    <a:schemeClr val="accent1">
                      <a:lumMod val="50000"/>
                    </a:schemeClr>
                  </a:solidFill>
                  <a:latin typeface="Arial Narrow" panose="020B0606020202030204" pitchFamily="34" charset="0"/>
                </a:rPr>
                <a:t>– </a:t>
              </a:r>
              <a:r>
                <a:rPr lang="ru-RU" b="1" dirty="0">
                  <a:solidFill>
                    <a:srgbClr val="C00000"/>
                  </a:solidFill>
                  <a:latin typeface="Arial Narrow" panose="020B0606020202030204" pitchFamily="34" charset="0"/>
                </a:rPr>
                <a:t>22 798 </a:t>
              </a:r>
              <a:r>
                <a:rPr lang="en-US" b="1" dirty="0">
                  <a:solidFill>
                    <a:schemeClr val="accent1">
                      <a:lumMod val="50000"/>
                    </a:schemeClr>
                  </a:solidFill>
                  <a:latin typeface="Arial Narrow" panose="020B0606020202030204" pitchFamily="34" charset="0"/>
                </a:rPr>
                <a:t>items</a:t>
              </a:r>
              <a:endParaRPr lang="ru-RU" b="1" dirty="0">
                <a:solidFill>
                  <a:schemeClr val="accent1">
                    <a:lumMod val="50000"/>
                  </a:schemeClr>
                </a:solidFill>
                <a:latin typeface="Arial Narrow" panose="020B0606020202030204" pitchFamily="34" charset="0"/>
              </a:endParaRPr>
            </a:p>
            <a:p>
              <a:pPr algn="ctr">
                <a:defRPr/>
              </a:pPr>
              <a:r>
                <a:rPr lang="en-GB" b="1" dirty="0">
                  <a:solidFill>
                    <a:schemeClr val="accent1">
                      <a:lumMod val="50000"/>
                    </a:schemeClr>
                  </a:solidFill>
                  <a:latin typeface="Arial Narrow" panose="020B0606020202030204" pitchFamily="34" charset="0"/>
                </a:rPr>
                <a:t>Heat networks </a:t>
              </a:r>
              <a:r>
                <a:rPr lang="ru-RU" b="1" dirty="0">
                  <a:solidFill>
                    <a:schemeClr val="accent1">
                      <a:lumMod val="50000"/>
                    </a:schemeClr>
                  </a:solidFill>
                  <a:latin typeface="Arial Narrow" panose="020B0606020202030204" pitchFamily="34" charset="0"/>
                </a:rPr>
                <a:t>- </a:t>
              </a:r>
              <a:r>
                <a:rPr lang="ru-RU" b="1" dirty="0">
                  <a:solidFill>
                    <a:srgbClr val="C00000"/>
                  </a:solidFill>
                  <a:latin typeface="Arial Narrow" panose="020B0606020202030204" pitchFamily="34" charset="0"/>
                </a:rPr>
                <a:t>420</a:t>
              </a:r>
              <a:r>
                <a:rPr lang="ru-RU" b="1" dirty="0">
                  <a:solidFill>
                    <a:schemeClr val="accent1">
                      <a:lumMod val="50000"/>
                    </a:schemeClr>
                  </a:solidFill>
                  <a:latin typeface="Arial Narrow" panose="020B0606020202030204" pitchFamily="34" charset="0"/>
                </a:rPr>
                <a:t> </a:t>
              </a:r>
              <a:r>
                <a:rPr lang="en-US" b="1" dirty="0">
                  <a:solidFill>
                    <a:schemeClr val="accent1">
                      <a:lumMod val="50000"/>
                    </a:schemeClr>
                  </a:solidFill>
                  <a:latin typeface="Arial Narrow" panose="020B0606020202030204" pitchFamily="34" charset="0"/>
                </a:rPr>
                <a:t>km</a:t>
              </a:r>
              <a:endParaRPr lang="ru-RU" b="1" dirty="0">
                <a:solidFill>
                  <a:schemeClr val="accent1">
                    <a:lumMod val="50000"/>
                  </a:schemeClr>
                </a:solidFill>
                <a:latin typeface="Arial Narrow" panose="020B0606020202030204" pitchFamily="34" charset="0"/>
              </a:endParaRPr>
            </a:p>
          </p:txBody>
        </p:sp>
      </p:grpSp>
      <p:sp>
        <p:nvSpPr>
          <p:cNvPr id="26" name="object 3"/>
          <p:cNvSpPr txBox="1"/>
          <p:nvPr/>
        </p:nvSpPr>
        <p:spPr>
          <a:xfrm>
            <a:off x="1208616" y="4955036"/>
            <a:ext cx="9813195" cy="1317668"/>
          </a:xfrm>
          <a:prstGeom prst="rect">
            <a:avLst/>
          </a:prstGeom>
        </p:spPr>
        <p:txBody>
          <a:bodyPr wrap="square" lIns="0" tIns="9525" rIns="0" bIns="0">
            <a:spAutoFit/>
          </a:bodyPr>
          <a:lstStyle>
            <a:lvl1pPr marL="12700">
              <a:tabLst>
                <a:tab pos="139700" algn="l"/>
              </a:tabLst>
              <a:defRPr>
                <a:solidFill>
                  <a:schemeClr val="tx1"/>
                </a:solidFill>
                <a:latin typeface="Tahoma" panose="020B0604030504040204" pitchFamily="34" charset="0"/>
              </a:defRPr>
            </a:lvl1pPr>
            <a:lvl2pPr marL="742950" indent="-285750">
              <a:tabLst>
                <a:tab pos="139700" algn="l"/>
              </a:tabLst>
              <a:defRPr>
                <a:solidFill>
                  <a:schemeClr val="tx1"/>
                </a:solidFill>
                <a:latin typeface="Tahoma" panose="020B0604030504040204" pitchFamily="34" charset="0"/>
              </a:defRPr>
            </a:lvl2pPr>
            <a:lvl3pPr marL="1143000" indent="-228600">
              <a:tabLst>
                <a:tab pos="139700" algn="l"/>
              </a:tabLst>
              <a:defRPr>
                <a:solidFill>
                  <a:schemeClr val="tx1"/>
                </a:solidFill>
                <a:latin typeface="Tahoma" panose="020B0604030504040204" pitchFamily="34" charset="0"/>
              </a:defRPr>
            </a:lvl3pPr>
            <a:lvl4pPr marL="1600200" indent="-228600">
              <a:tabLst>
                <a:tab pos="139700" algn="l"/>
              </a:tabLst>
              <a:defRPr>
                <a:solidFill>
                  <a:schemeClr val="tx1"/>
                </a:solidFill>
                <a:latin typeface="Tahoma" panose="020B0604030504040204" pitchFamily="34" charset="0"/>
              </a:defRPr>
            </a:lvl4pPr>
            <a:lvl5pPr marL="2057400" indent="-228600">
              <a:tabLst>
                <a:tab pos="139700"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139700"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139700"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139700"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139700" algn="l"/>
              </a:tabLst>
              <a:defRPr>
                <a:solidFill>
                  <a:schemeClr val="tx1"/>
                </a:solidFill>
                <a:latin typeface="Tahoma" panose="020B0604030504040204" pitchFamily="34" charset="0"/>
              </a:defRPr>
            </a:lvl9pPr>
          </a:lstStyle>
          <a:p>
            <a:pPr marL="45720" lvl="0" algn="just" fontAlgn="base">
              <a:lnSpc>
                <a:spcPts val="1725"/>
              </a:lnSpc>
              <a:tabLst>
                <a:tab pos="361950" algn="l"/>
              </a:tabLst>
            </a:pPr>
            <a:r>
              <a:rPr lang="ru-RU" altLang="ru-RU" sz="1500" dirty="0">
                <a:solidFill>
                  <a:srgbClr val="003268"/>
                </a:solidFill>
                <a:latin typeface="Arial (Основной текст)"/>
                <a:cs typeface="Arial" panose="020B0604020202020204" pitchFamily="34" charset="0"/>
              </a:rPr>
              <a:t>	</a:t>
            </a:r>
            <a:r>
              <a:rPr lang="en-US" altLang="ru-RU" sz="1500" dirty="0">
                <a:solidFill>
                  <a:srgbClr val="003268"/>
                </a:solidFill>
                <a:latin typeface="Arial (Основной текст)"/>
                <a:cs typeface="Arial" panose="020B0604020202020204" pitchFamily="34" charset="0"/>
              </a:rPr>
              <a:t>Due to geographical features, energy system of the Kyrgyz Republic is clearly divided into northern and southern parts. Both parts are connected by </a:t>
            </a:r>
            <a:r>
              <a:rPr lang="en-US" altLang="ru-RU" sz="1500" b="1" dirty="0">
                <a:solidFill>
                  <a:srgbClr val="FF0000"/>
                </a:solidFill>
                <a:latin typeface="Arial (Основной текст)"/>
                <a:cs typeface="Arial" panose="020B0604020202020204" pitchFamily="34" charset="0"/>
              </a:rPr>
              <a:t>500 kV “</a:t>
            </a:r>
            <a:r>
              <a:rPr lang="en-US" altLang="ru-RU" sz="1500" b="1" dirty="0" err="1">
                <a:solidFill>
                  <a:srgbClr val="FF0000"/>
                </a:solidFill>
                <a:latin typeface="Arial (Основной текст)"/>
                <a:cs typeface="Arial" panose="020B0604020202020204" pitchFamily="34" charset="0"/>
              </a:rPr>
              <a:t>Toktogul</a:t>
            </a:r>
            <a:r>
              <a:rPr lang="en-US" altLang="ru-RU" sz="1500" b="1" dirty="0">
                <a:solidFill>
                  <a:srgbClr val="FF0000"/>
                </a:solidFill>
                <a:latin typeface="Arial (Основной текст)"/>
                <a:cs typeface="Arial" panose="020B0604020202020204" pitchFamily="34" charset="0"/>
              </a:rPr>
              <a:t> HPP – Frunze” </a:t>
            </a:r>
            <a:r>
              <a:rPr lang="en-US" altLang="ru-RU" sz="1500" dirty="0">
                <a:solidFill>
                  <a:srgbClr val="003268"/>
                </a:solidFill>
                <a:latin typeface="Arial (Основной текст)"/>
                <a:cs typeface="Arial" panose="020B0604020202020204" pitchFamily="34" charset="0"/>
              </a:rPr>
              <a:t>line passing through the territory of the Kyrgyz Republic, as well as through the Central Asian Consolidated Power System covering the Republic of Tajikistan, the Republic of Uzbekistan and the Republic of Kazakhstan, and </a:t>
            </a:r>
            <a:r>
              <a:rPr lang="en-US" altLang="ru-RU" sz="1500" b="1" dirty="0">
                <a:solidFill>
                  <a:srgbClr val="FF0000"/>
                </a:solidFill>
                <a:latin typeface="Arial (Основной текст)"/>
                <a:cs typeface="Arial" panose="020B0604020202020204" pitchFamily="34" charset="0"/>
              </a:rPr>
              <a:t>500 kV “</a:t>
            </a:r>
            <a:r>
              <a:rPr lang="en-US" altLang="ru-RU" sz="1500" b="1" dirty="0" err="1">
                <a:solidFill>
                  <a:srgbClr val="FF0000"/>
                </a:solidFill>
                <a:latin typeface="Arial (Основной текст)"/>
                <a:cs typeface="Arial" panose="020B0604020202020204" pitchFamily="34" charset="0"/>
              </a:rPr>
              <a:t>Datka</a:t>
            </a:r>
            <a:r>
              <a:rPr lang="en-US" altLang="ru-RU" sz="1500" b="1" dirty="0">
                <a:solidFill>
                  <a:srgbClr val="FF0000"/>
                </a:solidFill>
                <a:latin typeface="Arial (Основной текст)"/>
                <a:cs typeface="Arial" panose="020B0604020202020204" pitchFamily="34" charset="0"/>
              </a:rPr>
              <a:t> </a:t>
            </a:r>
            <a:r>
              <a:rPr lang="en-US" altLang="ru-RU" sz="1500" b="1" dirty="0" err="1">
                <a:solidFill>
                  <a:srgbClr val="FF0000"/>
                </a:solidFill>
                <a:latin typeface="Arial (Основной текст)"/>
                <a:cs typeface="Arial" panose="020B0604020202020204" pitchFamily="34" charset="0"/>
              </a:rPr>
              <a:t>Kemin</a:t>
            </a:r>
            <a:r>
              <a:rPr lang="en-US" altLang="ru-RU" sz="1500" b="1" dirty="0">
                <a:solidFill>
                  <a:srgbClr val="FF0000"/>
                </a:solidFill>
                <a:latin typeface="Arial (Основной текст)"/>
                <a:cs typeface="Arial" panose="020B0604020202020204" pitchFamily="34" charset="0"/>
              </a:rPr>
              <a:t>” </a:t>
            </a:r>
            <a:r>
              <a:rPr lang="en-US" altLang="ru-RU" sz="1500" dirty="0">
                <a:solidFill>
                  <a:srgbClr val="003268"/>
                </a:solidFill>
                <a:latin typeface="Arial (Основной текст)"/>
                <a:cs typeface="Arial" panose="020B0604020202020204" pitchFamily="34" charset="0"/>
              </a:rPr>
              <a:t>line.  </a:t>
            </a:r>
            <a:endParaRPr lang="ru-RU" altLang="ru-RU" sz="1500" dirty="0">
              <a:solidFill>
                <a:srgbClr val="003268"/>
              </a:solidFill>
              <a:latin typeface="Arial (Основной текст)"/>
              <a:cs typeface="Arial" panose="020B0604020202020204" pitchFamily="34" charset="0"/>
            </a:endParaRPr>
          </a:p>
          <a:p>
            <a:pPr marL="45720" lvl="0" algn="just" fontAlgn="base">
              <a:lnSpc>
                <a:spcPts val="1725"/>
              </a:lnSpc>
              <a:tabLst>
                <a:tab pos="361950" algn="l"/>
              </a:tabLst>
            </a:pPr>
            <a:r>
              <a:rPr lang="ru-RU" altLang="ru-RU" sz="1500" dirty="0">
                <a:solidFill>
                  <a:srgbClr val="003268"/>
                </a:solidFill>
                <a:latin typeface="Arial (Основной текст)"/>
                <a:cs typeface="Arial" panose="020B0604020202020204" pitchFamily="34" charset="0"/>
              </a:rPr>
              <a:t>	</a:t>
            </a:r>
            <a:r>
              <a:rPr lang="en-US" altLang="ru-RU" sz="1500" dirty="0">
                <a:solidFill>
                  <a:srgbClr val="003268"/>
                </a:solidFill>
                <a:latin typeface="Arial (Основной текст)"/>
                <a:cs typeface="Arial" panose="020B0604020202020204" pitchFamily="34" charset="0"/>
              </a:rPr>
              <a:t>The major part in the structure of power generation is occupied by hydropower plants (90%), the biggest part of which are located in the south of the country.. </a:t>
            </a:r>
            <a:endParaRPr lang="ru-RU" altLang="ru-RU" sz="1500" b="1" dirty="0">
              <a:solidFill>
                <a:srgbClr val="C00000"/>
              </a:solidFill>
              <a:latin typeface="Arial (Основной текст)"/>
              <a:cs typeface="Arial" panose="020B0604020202020204" pitchFamily="34" charset="0"/>
            </a:endParaRPr>
          </a:p>
        </p:txBody>
      </p:sp>
      <p:pic>
        <p:nvPicPr>
          <p:cNvPr id="27" name="Рисунок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077" y="4919366"/>
            <a:ext cx="430539" cy="250141"/>
          </a:xfrm>
          <a:prstGeom prst="rect">
            <a:avLst/>
          </a:prstGeom>
        </p:spPr>
      </p:pic>
      <p:pic>
        <p:nvPicPr>
          <p:cNvPr id="28" name="Рисунок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077" y="5823247"/>
            <a:ext cx="430539" cy="250141"/>
          </a:xfrm>
          <a:prstGeom prst="rect">
            <a:avLst/>
          </a:prstGeom>
        </p:spPr>
      </p:pic>
      <p:pic>
        <p:nvPicPr>
          <p:cNvPr id="13" name="Рисунок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577130"/>
            <a:ext cx="12192000" cy="174406"/>
          </a:xfrm>
          <a:prstGeom prst="rect">
            <a:avLst/>
          </a:prstGeom>
        </p:spPr>
      </p:pic>
      <p:sp>
        <p:nvSpPr>
          <p:cNvPr id="30" name="Параллелограмм 29"/>
          <p:cNvSpPr/>
          <p:nvPr/>
        </p:nvSpPr>
        <p:spPr bwMode="auto">
          <a:xfrm>
            <a:off x="83127" y="96294"/>
            <a:ext cx="5135035" cy="1255926"/>
          </a:xfrm>
          <a:prstGeom prst="parallelogram">
            <a:avLst>
              <a:gd name="adj" fmla="val 31717"/>
            </a:avLst>
          </a:prstGeom>
          <a:blipFill dpi="0" rotWithShape="1">
            <a:blip r:embed="rId1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ru-RU" sz="1000" b="1" i="1" dirty="0"/>
          </a:p>
        </p:txBody>
      </p:sp>
      <p:grpSp>
        <p:nvGrpSpPr>
          <p:cNvPr id="29" name="Группа 28"/>
          <p:cNvGrpSpPr/>
          <p:nvPr/>
        </p:nvGrpSpPr>
        <p:grpSpPr>
          <a:xfrm>
            <a:off x="0" y="6812279"/>
            <a:ext cx="12184798" cy="45721"/>
            <a:chOff x="0" y="6812279"/>
            <a:chExt cx="12184798" cy="45721"/>
          </a:xfrm>
        </p:grpSpPr>
        <p:sp>
          <p:nvSpPr>
            <p:cNvPr id="31" name="Прямоугольник 30"/>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32" name="Прямоугольник 31"/>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33" name="Прямоугольник 32"/>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
        <p:nvSpPr>
          <p:cNvPr id="34" name="Параллелограмм 33"/>
          <p:cNvSpPr/>
          <p:nvPr/>
        </p:nvSpPr>
        <p:spPr bwMode="auto">
          <a:xfrm>
            <a:off x="6070626" y="780793"/>
            <a:ext cx="1117999" cy="576258"/>
          </a:xfrm>
          <a:prstGeom prst="parallelogram">
            <a:avLst>
              <a:gd name="adj" fmla="val 31717"/>
            </a:avLst>
          </a:prstGeom>
          <a:blipFill dpi="0" rotWithShape="1">
            <a:blip r:embed="rId12"/>
            <a:srcRect/>
            <a:stretch>
              <a:fillRect/>
            </a:stretch>
          </a:blip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ru-RU" sz="1000" b="1" i="1" dirty="0"/>
          </a:p>
        </p:txBody>
      </p:sp>
      <p:sp>
        <p:nvSpPr>
          <p:cNvPr id="35" name="Параллелограмм 34"/>
          <p:cNvSpPr/>
          <p:nvPr/>
        </p:nvSpPr>
        <p:spPr bwMode="auto">
          <a:xfrm>
            <a:off x="4983990" y="778782"/>
            <a:ext cx="1117999" cy="576258"/>
          </a:xfrm>
          <a:prstGeom prst="parallelogram">
            <a:avLst>
              <a:gd name="adj" fmla="val 31717"/>
            </a:avLst>
          </a:prstGeom>
          <a:blipFill dpi="0" rotWithShape="1">
            <a:blip r:embed="rId13"/>
            <a:srcRect/>
            <a:stretch>
              <a:fillRect/>
            </a:stretch>
          </a:blip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ru-RU" sz="1000" b="1" i="1" dirty="0"/>
          </a:p>
        </p:txBody>
      </p:sp>
      <p:sp>
        <p:nvSpPr>
          <p:cNvPr id="36" name="Параллелограмм 35"/>
          <p:cNvSpPr/>
          <p:nvPr/>
        </p:nvSpPr>
        <p:spPr bwMode="auto">
          <a:xfrm>
            <a:off x="7157262" y="775962"/>
            <a:ext cx="1117999" cy="576258"/>
          </a:xfrm>
          <a:prstGeom prst="parallelogram">
            <a:avLst>
              <a:gd name="adj" fmla="val 31717"/>
            </a:avLst>
          </a:prstGeom>
          <a:blipFill dpi="0" rotWithShape="1">
            <a:blip r:embed="rId14"/>
            <a:srcRect/>
            <a:stretch>
              <a:fillRect/>
            </a:stretch>
          </a:blip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ru-RU" sz="1000" b="1" i="1" dirty="0"/>
          </a:p>
        </p:txBody>
      </p:sp>
      <p:sp>
        <p:nvSpPr>
          <p:cNvPr id="37" name="Параллелограмм 36"/>
          <p:cNvSpPr/>
          <p:nvPr/>
        </p:nvSpPr>
        <p:spPr bwMode="auto">
          <a:xfrm>
            <a:off x="8243898" y="765308"/>
            <a:ext cx="1117999" cy="576258"/>
          </a:xfrm>
          <a:prstGeom prst="parallelogram">
            <a:avLst>
              <a:gd name="adj" fmla="val 31717"/>
            </a:avLst>
          </a:prstGeom>
          <a:blipFill dpi="0" rotWithShape="1">
            <a:blip r:embed="rId15"/>
            <a:srcRect/>
            <a:stretch>
              <a:fillRect/>
            </a:stretch>
          </a:blip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ru-RU" sz="1000" b="1" i="1" dirty="0"/>
          </a:p>
        </p:txBody>
      </p:sp>
      <p:sp>
        <p:nvSpPr>
          <p:cNvPr id="38" name="Параллелограмм 37"/>
          <p:cNvSpPr/>
          <p:nvPr/>
        </p:nvSpPr>
        <p:spPr bwMode="auto">
          <a:xfrm>
            <a:off x="9330534" y="761385"/>
            <a:ext cx="1117999" cy="576258"/>
          </a:xfrm>
          <a:prstGeom prst="parallelogram">
            <a:avLst>
              <a:gd name="adj" fmla="val 31717"/>
            </a:avLst>
          </a:prstGeom>
          <a:blipFill dpi="0" rotWithShape="1">
            <a:blip r:embed="rId16"/>
            <a:srcRect/>
            <a:stretch>
              <a:fillRect/>
            </a:stretch>
          </a:blip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ru-RU" sz="1000" b="1" i="1" dirty="0"/>
          </a:p>
        </p:txBody>
      </p:sp>
      <p:sp>
        <p:nvSpPr>
          <p:cNvPr id="39" name="Параллелограмм 38"/>
          <p:cNvSpPr/>
          <p:nvPr/>
        </p:nvSpPr>
        <p:spPr bwMode="auto">
          <a:xfrm>
            <a:off x="10417170" y="761383"/>
            <a:ext cx="1117999" cy="576258"/>
          </a:xfrm>
          <a:prstGeom prst="parallelogram">
            <a:avLst>
              <a:gd name="adj" fmla="val 31717"/>
            </a:avLst>
          </a:prstGeom>
          <a:blipFill dpi="0" rotWithShape="1">
            <a:blip r:embed="rId17"/>
            <a:srcRect/>
            <a:stretch>
              <a:fillRect/>
            </a:stretch>
          </a:blip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ru-RU" sz="1000" b="1" i="1" dirty="0"/>
          </a:p>
        </p:txBody>
      </p:sp>
    </p:spTree>
    <p:extLst>
      <p:ext uri="{BB962C8B-B14F-4D97-AF65-F5344CB8AC3E}">
        <p14:creationId xmlns:p14="http://schemas.microsoft.com/office/powerpoint/2010/main" val="201433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anim calcmode="lin" valueType="num">
                                      <p:cBhvr>
                                        <p:cTn id="31" dur="1000" fill="hold"/>
                                        <p:tgtEl>
                                          <p:spTgt spid="37"/>
                                        </p:tgtEl>
                                        <p:attrNameLst>
                                          <p:attrName>ppt_x</p:attrName>
                                        </p:attrNameLst>
                                      </p:cBhvr>
                                      <p:tavLst>
                                        <p:tav tm="0">
                                          <p:val>
                                            <p:strVal val="#ppt_x"/>
                                          </p:val>
                                        </p:tav>
                                        <p:tav tm="100000">
                                          <p:val>
                                            <p:strVal val="#ppt_x"/>
                                          </p:val>
                                        </p:tav>
                                      </p:tavLst>
                                    </p:anim>
                                    <p:anim calcmode="lin" valueType="num">
                                      <p:cBhvr>
                                        <p:cTn id="32" dur="1000" fill="hold"/>
                                        <p:tgtEl>
                                          <p:spTgt spid="37"/>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араллелограмм 5"/>
          <p:cNvSpPr/>
          <p:nvPr/>
        </p:nvSpPr>
        <p:spPr bwMode="auto">
          <a:xfrm>
            <a:off x="7340600" y="107732"/>
            <a:ext cx="4760518" cy="491598"/>
          </a:xfrm>
          <a:prstGeom prst="parallelogram">
            <a:avLst>
              <a:gd name="adj" fmla="val 30797"/>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400" b="1" i="1" dirty="0">
                <a:latin typeface="Arial" panose="020B0604020202020204" pitchFamily="34" charset="0"/>
                <a:cs typeface="Arial" panose="020B0604020202020204" pitchFamily="34" charset="0"/>
              </a:rPr>
              <a:t>HYDROPOWER POTENTIAL </a:t>
            </a:r>
            <a:endParaRPr lang="ru-RU" sz="1400" b="1" i="1" dirty="0">
              <a:latin typeface="Arial" panose="020B0604020202020204" pitchFamily="34" charset="0"/>
              <a:cs typeface="Arial" panose="020B0604020202020204" pitchFamily="34" charset="0"/>
            </a:endParaRPr>
          </a:p>
        </p:txBody>
      </p:sp>
      <p:sp>
        <p:nvSpPr>
          <p:cNvPr id="26" name="object 3"/>
          <p:cNvSpPr txBox="1"/>
          <p:nvPr/>
        </p:nvSpPr>
        <p:spPr>
          <a:xfrm>
            <a:off x="1208616" y="4243835"/>
            <a:ext cx="9813195" cy="2364109"/>
          </a:xfrm>
          <a:prstGeom prst="rect">
            <a:avLst/>
          </a:prstGeom>
        </p:spPr>
        <p:txBody>
          <a:bodyPr wrap="square" lIns="0" tIns="9525" rIns="0" bIns="0">
            <a:spAutoFit/>
          </a:bodyPr>
          <a:lstStyle>
            <a:lvl1pPr marL="12700">
              <a:tabLst>
                <a:tab pos="139700" algn="l"/>
              </a:tabLst>
              <a:defRPr>
                <a:solidFill>
                  <a:schemeClr val="tx1"/>
                </a:solidFill>
                <a:latin typeface="Tahoma" panose="020B0604030504040204" pitchFamily="34" charset="0"/>
              </a:defRPr>
            </a:lvl1pPr>
            <a:lvl2pPr marL="742950" indent="-285750">
              <a:tabLst>
                <a:tab pos="139700" algn="l"/>
              </a:tabLst>
              <a:defRPr>
                <a:solidFill>
                  <a:schemeClr val="tx1"/>
                </a:solidFill>
                <a:latin typeface="Tahoma" panose="020B0604030504040204" pitchFamily="34" charset="0"/>
              </a:defRPr>
            </a:lvl2pPr>
            <a:lvl3pPr marL="1143000" indent="-228600">
              <a:tabLst>
                <a:tab pos="139700" algn="l"/>
              </a:tabLst>
              <a:defRPr>
                <a:solidFill>
                  <a:schemeClr val="tx1"/>
                </a:solidFill>
                <a:latin typeface="Tahoma" panose="020B0604030504040204" pitchFamily="34" charset="0"/>
              </a:defRPr>
            </a:lvl3pPr>
            <a:lvl4pPr marL="1600200" indent="-228600">
              <a:tabLst>
                <a:tab pos="139700" algn="l"/>
              </a:tabLst>
              <a:defRPr>
                <a:solidFill>
                  <a:schemeClr val="tx1"/>
                </a:solidFill>
                <a:latin typeface="Tahoma" panose="020B0604030504040204" pitchFamily="34" charset="0"/>
              </a:defRPr>
            </a:lvl4pPr>
            <a:lvl5pPr marL="2057400" indent="-228600">
              <a:tabLst>
                <a:tab pos="139700"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139700"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139700"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139700"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139700" algn="l"/>
              </a:tabLst>
              <a:defRPr>
                <a:solidFill>
                  <a:schemeClr val="tx1"/>
                </a:solidFill>
                <a:latin typeface="Tahoma" panose="020B0604030504040204" pitchFamily="34" charset="0"/>
              </a:defRPr>
            </a:lvl9pPr>
          </a:lstStyle>
          <a:p>
            <a:pPr marL="45720" lvl="0" algn="just" fontAlgn="base">
              <a:lnSpc>
                <a:spcPct val="150000"/>
              </a:lnSpc>
              <a:tabLst>
                <a:tab pos="361950" algn="l"/>
              </a:tabLst>
            </a:pPr>
            <a:r>
              <a:rPr lang="en-US" altLang="ru-RU" sz="1500" dirty="0">
                <a:solidFill>
                  <a:srgbClr val="003268"/>
                </a:solidFill>
                <a:latin typeface="Arial (Основной текст)"/>
                <a:cs typeface="Arial" panose="020B0604020202020204" pitchFamily="34" charset="0"/>
              </a:rPr>
              <a:t>The total hydropower potential of the Kyrgyz Republic is about </a:t>
            </a:r>
            <a:r>
              <a:rPr lang="ru-RU" altLang="ru-RU" sz="1500" dirty="0" smtClean="0">
                <a:solidFill>
                  <a:srgbClr val="003268"/>
                </a:solidFill>
                <a:latin typeface="Arial (Основной текст)"/>
                <a:cs typeface="Arial" panose="020B0604020202020204" pitchFamily="34" charset="0"/>
              </a:rPr>
              <a:t> </a:t>
            </a:r>
            <a:r>
              <a:rPr lang="ru-RU" altLang="ru-RU" b="1" dirty="0">
                <a:solidFill>
                  <a:srgbClr val="C00000"/>
                </a:solidFill>
                <a:latin typeface="Arial (Основной текст)"/>
                <a:cs typeface="Arial" panose="020B0604020202020204" pitchFamily="34" charset="0"/>
              </a:rPr>
              <a:t>142  </a:t>
            </a:r>
            <a:r>
              <a:rPr lang="en-US" altLang="ru-RU" b="1" dirty="0" err="1" smtClean="0">
                <a:solidFill>
                  <a:srgbClr val="C00000"/>
                </a:solidFill>
                <a:latin typeface="Arial (Основной текст)"/>
                <a:cs typeface="Arial" panose="020B0604020202020204" pitchFamily="34" charset="0"/>
              </a:rPr>
              <a:t>bln</a:t>
            </a:r>
            <a:r>
              <a:rPr lang="en-US" altLang="ru-RU" b="1" dirty="0" smtClean="0">
                <a:solidFill>
                  <a:srgbClr val="C00000"/>
                </a:solidFill>
                <a:latin typeface="Arial (Основной текст)"/>
                <a:cs typeface="Arial" panose="020B0604020202020204" pitchFamily="34" charset="0"/>
              </a:rPr>
              <a:t> kW/h </a:t>
            </a:r>
            <a:endParaRPr lang="ru-RU" altLang="ru-RU" b="1" dirty="0">
              <a:solidFill>
                <a:srgbClr val="C00000"/>
              </a:solidFill>
              <a:latin typeface="Arial (Основной текст)"/>
              <a:cs typeface="Arial" panose="020B0604020202020204" pitchFamily="34" charset="0"/>
            </a:endParaRPr>
          </a:p>
          <a:p>
            <a:pPr marL="45720" lvl="0" algn="just" fontAlgn="base">
              <a:lnSpc>
                <a:spcPct val="150000"/>
              </a:lnSpc>
              <a:tabLst>
                <a:tab pos="361950" algn="l"/>
              </a:tabLst>
            </a:pPr>
            <a:r>
              <a:rPr lang="en-US" altLang="ru-RU" sz="1500" dirty="0">
                <a:solidFill>
                  <a:srgbClr val="003268"/>
                </a:solidFill>
                <a:latin typeface="Arial (Основной текст)"/>
                <a:cs typeface="Arial" panose="020B0604020202020204" pitchFamily="34" charset="0"/>
              </a:rPr>
              <a:t>The Republic occupies the third position in the CIS after Russia and Tajikistan </a:t>
            </a:r>
            <a:r>
              <a:rPr lang="ru-RU" altLang="ru-RU" sz="1500" dirty="0">
                <a:solidFill>
                  <a:srgbClr val="003268"/>
                </a:solidFill>
                <a:latin typeface="Arial (Основной текст)"/>
                <a:cs typeface="Arial" panose="020B0604020202020204" pitchFamily="34" charset="0"/>
              </a:rPr>
              <a:t> </a:t>
            </a:r>
          </a:p>
          <a:p>
            <a:pPr marL="45720" lvl="0" algn="just" fontAlgn="base">
              <a:lnSpc>
                <a:spcPct val="150000"/>
              </a:lnSpc>
              <a:tabLst>
                <a:tab pos="361950" algn="l"/>
              </a:tabLst>
            </a:pPr>
            <a:r>
              <a:rPr lang="en-US" altLang="ru-RU" sz="1500" dirty="0">
                <a:solidFill>
                  <a:srgbClr val="003268"/>
                </a:solidFill>
                <a:latin typeface="Arial (Основной текст)"/>
                <a:cs typeface="Arial" panose="020B0604020202020204" pitchFamily="34" charset="0"/>
              </a:rPr>
              <a:t>Only </a:t>
            </a:r>
            <a:r>
              <a:rPr lang="en-US" altLang="ru-RU" sz="1500" b="1" dirty="0">
                <a:solidFill>
                  <a:srgbClr val="C00000"/>
                </a:solidFill>
                <a:latin typeface="Arial (Основной текст)"/>
                <a:cs typeface="Arial" panose="020B0604020202020204" pitchFamily="34" charset="0"/>
              </a:rPr>
              <a:t>10%</a:t>
            </a:r>
            <a:r>
              <a:rPr lang="en-US" altLang="ru-RU" sz="1500" dirty="0">
                <a:solidFill>
                  <a:srgbClr val="003268"/>
                </a:solidFill>
                <a:latin typeface="Arial (Основной текст)"/>
                <a:cs typeface="Arial" panose="020B0604020202020204" pitchFamily="34" charset="0"/>
              </a:rPr>
              <a:t> of hydropower potential is employed</a:t>
            </a:r>
            <a:endParaRPr lang="ru-RU" altLang="ru-RU" b="1" dirty="0">
              <a:solidFill>
                <a:srgbClr val="C00000"/>
              </a:solidFill>
              <a:latin typeface="Arial (Основной текст)"/>
              <a:cs typeface="Arial" panose="020B0604020202020204" pitchFamily="34" charset="0"/>
            </a:endParaRPr>
          </a:p>
          <a:p>
            <a:pPr marL="45720" lvl="0" algn="just" fontAlgn="base">
              <a:lnSpc>
                <a:spcPct val="150000"/>
              </a:lnSpc>
              <a:tabLst>
                <a:tab pos="361950" algn="l"/>
              </a:tabLst>
            </a:pPr>
            <a:r>
              <a:rPr lang="ru-RU" altLang="ru-RU" b="1" dirty="0">
                <a:solidFill>
                  <a:srgbClr val="C00000"/>
                </a:solidFill>
                <a:latin typeface="Arial (Основной текст)"/>
                <a:cs typeface="Arial" panose="020B0604020202020204" pitchFamily="34" charset="0"/>
              </a:rPr>
              <a:t>8 </a:t>
            </a:r>
            <a:r>
              <a:rPr lang="en-US" altLang="ru-RU" b="1" dirty="0">
                <a:solidFill>
                  <a:srgbClr val="C00000"/>
                </a:solidFill>
                <a:latin typeface="Arial (Основной текст)"/>
                <a:cs typeface="Arial" panose="020B0604020202020204" pitchFamily="34" charset="0"/>
              </a:rPr>
              <a:t>cascades </a:t>
            </a:r>
            <a:r>
              <a:rPr lang="en-US" altLang="ru-RU" b="1" dirty="0" smtClean="0">
                <a:solidFill>
                  <a:srgbClr val="C00000"/>
                </a:solidFill>
                <a:latin typeface="Arial (Основной текст)"/>
                <a:cs typeface="Arial" panose="020B0604020202020204" pitchFamily="34" charset="0"/>
              </a:rPr>
              <a:t>of</a:t>
            </a:r>
            <a:r>
              <a:rPr lang="ru-RU" altLang="ru-RU" b="1" dirty="0" smtClean="0">
                <a:solidFill>
                  <a:srgbClr val="C00000"/>
                </a:solidFill>
                <a:latin typeface="Arial (Основной текст)"/>
                <a:cs typeface="Arial" panose="020B0604020202020204" pitchFamily="34" charset="0"/>
              </a:rPr>
              <a:t> </a:t>
            </a:r>
            <a:r>
              <a:rPr lang="ru-RU" altLang="ru-RU" b="1" dirty="0">
                <a:solidFill>
                  <a:srgbClr val="C00000"/>
                </a:solidFill>
                <a:latin typeface="Arial (Основной текст)"/>
                <a:cs typeface="Arial" panose="020B0604020202020204" pitchFamily="34" charset="0"/>
              </a:rPr>
              <a:t>34 </a:t>
            </a:r>
            <a:r>
              <a:rPr lang="en-US" altLang="ru-RU" b="1" dirty="0">
                <a:solidFill>
                  <a:srgbClr val="C00000"/>
                </a:solidFill>
                <a:latin typeface="Arial (Основной текст)"/>
                <a:cs typeface="Arial" panose="020B0604020202020204" pitchFamily="34" charset="0"/>
              </a:rPr>
              <a:t>hydropower plants </a:t>
            </a:r>
            <a:r>
              <a:rPr lang="en-US" altLang="ru-RU" sz="1500" dirty="0">
                <a:solidFill>
                  <a:srgbClr val="003268"/>
                </a:solidFill>
                <a:latin typeface="Arial (Основной текст)"/>
                <a:cs typeface="Arial" panose="020B0604020202020204" pitchFamily="34" charset="0"/>
              </a:rPr>
              <a:t>may be built on the largest </a:t>
            </a:r>
            <a:r>
              <a:rPr lang="en-US" altLang="ru-RU" sz="1500" dirty="0" err="1">
                <a:solidFill>
                  <a:srgbClr val="003268"/>
                </a:solidFill>
                <a:latin typeface="Arial (Основной текст)"/>
                <a:cs typeface="Arial" panose="020B0604020202020204" pitchFamily="34" charset="0"/>
              </a:rPr>
              <a:t>Naryn</a:t>
            </a:r>
            <a:r>
              <a:rPr lang="en-US" altLang="ru-RU" sz="1500" dirty="0">
                <a:solidFill>
                  <a:srgbClr val="003268"/>
                </a:solidFill>
                <a:latin typeface="Arial (Основной текст)"/>
                <a:cs typeface="Arial" panose="020B0604020202020204" pitchFamily="34" charset="0"/>
              </a:rPr>
              <a:t> river.</a:t>
            </a:r>
            <a:endParaRPr lang="ru-RU" altLang="ru-RU" b="1" dirty="0">
              <a:solidFill>
                <a:srgbClr val="C00000"/>
              </a:solidFill>
              <a:latin typeface="Arial (Основной текст)"/>
              <a:cs typeface="Arial" panose="020B0604020202020204" pitchFamily="34" charset="0"/>
            </a:endParaRPr>
          </a:p>
          <a:p>
            <a:pPr marL="45720" lvl="0" algn="just" fontAlgn="base">
              <a:lnSpc>
                <a:spcPct val="150000"/>
              </a:lnSpc>
              <a:tabLst>
                <a:tab pos="361950" algn="l"/>
              </a:tabLst>
            </a:pPr>
            <a:r>
              <a:rPr lang="en-US" altLang="ru-RU" sz="1500" dirty="0">
                <a:solidFill>
                  <a:srgbClr val="003268"/>
                </a:solidFill>
                <a:latin typeface="Arial (Основной текст)"/>
                <a:cs typeface="Arial" panose="020B0604020202020204" pitchFamily="34" charset="0"/>
              </a:rPr>
              <a:t>The total installed capacity of the promising cascades is </a:t>
            </a:r>
            <a:r>
              <a:rPr lang="ru-RU" altLang="ru-RU" b="1" dirty="0">
                <a:solidFill>
                  <a:srgbClr val="C00000"/>
                </a:solidFill>
                <a:latin typeface="Arial (Основной текст)"/>
                <a:cs typeface="Arial" panose="020B0604020202020204" pitchFamily="34" charset="0"/>
              </a:rPr>
              <a:t>6 450 </a:t>
            </a:r>
            <a:r>
              <a:rPr lang="en-GB" altLang="ru-RU" b="1" dirty="0">
                <a:solidFill>
                  <a:srgbClr val="C00000"/>
                </a:solidFill>
                <a:latin typeface="Arial (Основной текст)"/>
                <a:cs typeface="Arial" panose="020B0604020202020204" pitchFamily="34" charset="0"/>
              </a:rPr>
              <a:t>MW</a:t>
            </a:r>
            <a:r>
              <a:rPr lang="ru-RU" altLang="ru-RU" b="1" dirty="0">
                <a:solidFill>
                  <a:srgbClr val="C00000"/>
                </a:solidFill>
                <a:latin typeface="Arial (Основной текст)"/>
                <a:cs typeface="Arial" panose="020B0604020202020204" pitchFamily="34" charset="0"/>
              </a:rPr>
              <a:t> </a:t>
            </a:r>
          </a:p>
          <a:p>
            <a:pPr marL="45720" algn="just" fontAlgn="base">
              <a:lnSpc>
                <a:spcPct val="150000"/>
              </a:lnSpc>
              <a:tabLst>
                <a:tab pos="361950" algn="l"/>
              </a:tabLst>
            </a:pPr>
            <a:r>
              <a:rPr lang="en-US" altLang="ru-RU" sz="1500" dirty="0">
                <a:solidFill>
                  <a:srgbClr val="003268"/>
                </a:solidFill>
                <a:latin typeface="Arial (Основной текст)"/>
                <a:cs typeface="Arial" panose="020B0604020202020204" pitchFamily="34" charset="0"/>
              </a:rPr>
              <a:t>The annual average annual output of more than </a:t>
            </a:r>
            <a:r>
              <a:rPr lang="ru-RU" altLang="ru-RU" b="1" dirty="0">
                <a:solidFill>
                  <a:srgbClr val="C00000"/>
                </a:solidFill>
                <a:latin typeface="Arial (Основной текст)"/>
                <a:cs typeface="Arial" panose="020B0604020202020204" pitchFamily="34" charset="0"/>
              </a:rPr>
              <a:t>25 </a:t>
            </a:r>
            <a:r>
              <a:rPr lang="en-US" altLang="ru-RU" b="1" dirty="0" err="1" smtClean="0">
                <a:solidFill>
                  <a:srgbClr val="C00000"/>
                </a:solidFill>
                <a:latin typeface="Arial (Основной текст)"/>
                <a:cs typeface="Arial" panose="020B0604020202020204" pitchFamily="34" charset="0"/>
              </a:rPr>
              <a:t>bln</a:t>
            </a:r>
            <a:r>
              <a:rPr lang="en-US" altLang="ru-RU" b="1" dirty="0" smtClean="0">
                <a:solidFill>
                  <a:srgbClr val="C00000"/>
                </a:solidFill>
                <a:latin typeface="Arial (Основной текст)"/>
                <a:cs typeface="Arial" panose="020B0604020202020204" pitchFamily="34" charset="0"/>
              </a:rPr>
              <a:t> </a:t>
            </a:r>
            <a:r>
              <a:rPr lang="en-US" altLang="ru-RU" b="1" dirty="0">
                <a:solidFill>
                  <a:srgbClr val="C00000"/>
                </a:solidFill>
                <a:latin typeface="Arial (Основной текст)"/>
                <a:cs typeface="Arial" panose="020B0604020202020204" pitchFamily="34" charset="0"/>
              </a:rPr>
              <a:t>kW/h of </a:t>
            </a:r>
            <a:r>
              <a:rPr lang="en-US" altLang="ru-RU" b="1" dirty="0" smtClean="0">
                <a:solidFill>
                  <a:srgbClr val="C00000"/>
                </a:solidFill>
                <a:latin typeface="Arial (Основной текст)"/>
                <a:cs typeface="Arial" panose="020B0604020202020204" pitchFamily="34" charset="0"/>
              </a:rPr>
              <a:t>electric power </a:t>
            </a:r>
            <a:endParaRPr lang="ru-RU" altLang="ru-RU" b="1" dirty="0">
              <a:solidFill>
                <a:srgbClr val="C00000"/>
              </a:solidFill>
              <a:latin typeface="Arial (Основной текст)"/>
              <a:cs typeface="Arial" panose="020B0604020202020204" pitchFamily="34" charset="0"/>
            </a:endParaRPr>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077" y="4733073"/>
            <a:ext cx="430539" cy="250141"/>
          </a:xfrm>
          <a:prstGeom prst="rect">
            <a:avLst/>
          </a:prstGeom>
        </p:spPr>
      </p:pic>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3794"/>
            <a:ext cx="12192000" cy="174406"/>
          </a:xfrm>
          <a:prstGeom prst="rect">
            <a:avLst/>
          </a:prstGeom>
        </p:spPr>
      </p:pic>
      <p:pic>
        <p:nvPicPr>
          <p:cNvPr id="29" name="Рисунок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077" y="4373641"/>
            <a:ext cx="430539" cy="250141"/>
          </a:xfrm>
          <a:prstGeom prst="rect">
            <a:avLst/>
          </a:prstGeom>
        </p:spPr>
      </p:pic>
      <p:pic>
        <p:nvPicPr>
          <p:cNvPr id="31" name="Рисунок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077" y="5555433"/>
            <a:ext cx="430539" cy="250141"/>
          </a:xfrm>
          <a:prstGeom prst="rect">
            <a:avLst/>
          </a:prstGeom>
        </p:spPr>
      </p:pic>
      <p:pic>
        <p:nvPicPr>
          <p:cNvPr id="32" name="Рисунок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077" y="5125949"/>
            <a:ext cx="430539" cy="250141"/>
          </a:xfrm>
          <a:prstGeom prst="rect">
            <a:avLst/>
          </a:prstGeom>
        </p:spPr>
      </p:pic>
      <p:pic>
        <p:nvPicPr>
          <p:cNvPr id="33" name="Рисунок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493" y="6353779"/>
            <a:ext cx="430539" cy="250141"/>
          </a:xfrm>
          <a:prstGeom prst="rect">
            <a:avLst/>
          </a:prstGeom>
        </p:spPr>
      </p:pic>
      <p:pic>
        <p:nvPicPr>
          <p:cNvPr id="34" name="Рисунок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493" y="5948538"/>
            <a:ext cx="430539" cy="250141"/>
          </a:xfrm>
          <a:prstGeom prst="rect">
            <a:avLst/>
          </a:prstGeom>
        </p:spPr>
      </p:pic>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t="24648"/>
          <a:stretch/>
        </p:blipFill>
        <p:spPr>
          <a:xfrm>
            <a:off x="76927" y="95858"/>
            <a:ext cx="7764197" cy="4168492"/>
          </a:xfrm>
          <a:prstGeom prst="rect">
            <a:avLst/>
          </a:prstGeom>
        </p:spPr>
      </p:pic>
      <p:grpSp>
        <p:nvGrpSpPr>
          <p:cNvPr id="14" name="Группа 13"/>
          <p:cNvGrpSpPr/>
          <p:nvPr/>
        </p:nvGrpSpPr>
        <p:grpSpPr>
          <a:xfrm>
            <a:off x="0" y="6812279"/>
            <a:ext cx="12184798" cy="45721"/>
            <a:chOff x="0" y="6812279"/>
            <a:chExt cx="12184798" cy="45721"/>
          </a:xfrm>
        </p:grpSpPr>
        <p:sp>
          <p:nvSpPr>
            <p:cNvPr id="15" name="Прямоугольник 14"/>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6" name="Прямоугольник 15"/>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7" name="Прямоугольник 16"/>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pic>
        <p:nvPicPr>
          <p:cNvPr id="18" name="Рисунок 17"/>
          <p:cNvPicPr>
            <a:picLocks noChangeAspect="1"/>
          </p:cNvPicPr>
          <p:nvPr/>
        </p:nvPicPr>
        <p:blipFill rotWithShape="1">
          <a:blip r:embed="rId4">
            <a:extLst>
              <a:ext uri="{28A0092B-C50C-407E-A947-70E740481C1C}">
                <a14:useLocalDpi xmlns:a14="http://schemas.microsoft.com/office/drawing/2010/main" val="0"/>
              </a:ext>
            </a:extLst>
          </a:blip>
          <a:srcRect r="62433" b="74316"/>
          <a:stretch/>
        </p:blipFill>
        <p:spPr>
          <a:xfrm>
            <a:off x="6296891" y="1280293"/>
            <a:ext cx="5621482" cy="2738414"/>
          </a:xfrm>
          <a:prstGeom prst="rect">
            <a:avLst/>
          </a:prstGeom>
        </p:spPr>
      </p:pic>
    </p:spTree>
    <p:extLst>
      <p:ext uri="{BB962C8B-B14F-4D97-AF65-F5344CB8AC3E}">
        <p14:creationId xmlns:p14="http://schemas.microsoft.com/office/powerpoint/2010/main" val="252941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араллелограмм 5"/>
          <p:cNvSpPr/>
          <p:nvPr/>
        </p:nvSpPr>
        <p:spPr bwMode="auto">
          <a:xfrm>
            <a:off x="7055427" y="107732"/>
            <a:ext cx="5045691" cy="491598"/>
          </a:xfrm>
          <a:prstGeom prst="parallelogram">
            <a:avLst>
              <a:gd name="adj" fmla="val 30797"/>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400" b="1" i="1" dirty="0">
                <a:latin typeface="Arial" panose="020B0604020202020204" pitchFamily="34" charset="0"/>
                <a:cs typeface="Arial" panose="020B0604020202020204" pitchFamily="34" charset="0"/>
              </a:rPr>
              <a:t>THE MOST PROMISING PROJECTS </a:t>
            </a:r>
            <a:endParaRPr lang="ru-RU" sz="1400" b="1" i="1" dirty="0">
              <a:latin typeface="Arial" panose="020B0604020202020204" pitchFamily="34" charset="0"/>
              <a:cs typeface="Arial" panose="020B0604020202020204" pitchFamily="34" charset="0"/>
            </a:endParaRPr>
          </a:p>
        </p:txBody>
      </p:sp>
      <p:graphicFrame>
        <p:nvGraphicFramePr>
          <p:cNvPr id="4" name="Таблица 3">
            <a:extLst>
              <a:ext uri="{FF2B5EF4-FFF2-40B4-BE49-F238E27FC236}">
                <a16:creationId xmlns:a16="http://schemas.microsoft.com/office/drawing/2014/main" xmlns="" id="{7630F7F8-5438-46B0-8879-B2FF4E383D51}"/>
              </a:ext>
            </a:extLst>
          </p:cNvPr>
          <p:cNvGraphicFramePr>
            <a:graphicFrameLocks noGrp="1"/>
          </p:cNvGraphicFramePr>
          <p:nvPr>
            <p:extLst>
              <p:ext uri="{D42A27DB-BD31-4B8C-83A1-F6EECF244321}">
                <p14:modId xmlns:p14="http://schemas.microsoft.com/office/powerpoint/2010/main" val="2627094067"/>
              </p:ext>
            </p:extLst>
          </p:nvPr>
        </p:nvGraphicFramePr>
        <p:xfrm>
          <a:off x="612396" y="1281523"/>
          <a:ext cx="10848777" cy="4879315"/>
        </p:xfrm>
        <a:graphic>
          <a:graphicData uri="http://schemas.openxmlformats.org/drawingml/2006/table">
            <a:tbl>
              <a:tblPr firstRow="1"/>
              <a:tblGrid>
                <a:gridCol w="3688754">
                  <a:extLst>
                    <a:ext uri="{9D8B030D-6E8A-4147-A177-3AD203B41FA5}">
                      <a16:colId xmlns:a16="http://schemas.microsoft.com/office/drawing/2014/main" xmlns="" val="1988490287"/>
                    </a:ext>
                  </a:extLst>
                </a:gridCol>
                <a:gridCol w="1655451">
                  <a:extLst>
                    <a:ext uri="{9D8B030D-6E8A-4147-A177-3AD203B41FA5}">
                      <a16:colId xmlns:a16="http://schemas.microsoft.com/office/drawing/2014/main" xmlns="" val="3843301731"/>
                    </a:ext>
                  </a:extLst>
                </a:gridCol>
                <a:gridCol w="2327571">
                  <a:extLst>
                    <a:ext uri="{9D8B030D-6E8A-4147-A177-3AD203B41FA5}">
                      <a16:colId xmlns:a16="http://schemas.microsoft.com/office/drawing/2014/main" xmlns="" val="4152100578"/>
                    </a:ext>
                  </a:extLst>
                </a:gridCol>
                <a:gridCol w="3177001">
                  <a:extLst>
                    <a:ext uri="{9D8B030D-6E8A-4147-A177-3AD203B41FA5}">
                      <a16:colId xmlns:a16="http://schemas.microsoft.com/office/drawing/2014/main" xmlns="" val="631425227"/>
                    </a:ext>
                  </a:extLst>
                </a:gridCol>
              </a:tblGrid>
              <a:tr h="772974">
                <a:tc>
                  <a:txBody>
                    <a:bodyPr/>
                    <a:lstStyle/>
                    <a:p>
                      <a:pPr algn="ctr" fontAlgn="base">
                        <a:lnSpc>
                          <a:spcPct val="106000"/>
                        </a:lnSpc>
                        <a:spcBef>
                          <a:spcPts val="335"/>
                        </a:spcBef>
                        <a:spcAft>
                          <a:spcPts val="0"/>
                        </a:spcAft>
                      </a:pPr>
                      <a:r>
                        <a:rPr lang="en-US" sz="1600" kern="12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Name</a:t>
                      </a:r>
                      <a:endParaRPr lang="ru-RU"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ctr" fontAlgn="base">
                        <a:lnSpc>
                          <a:spcPct val="115000"/>
                        </a:lnSpc>
                        <a:spcBef>
                          <a:spcPts val="425"/>
                        </a:spcBef>
                        <a:spcAft>
                          <a:spcPts val="0"/>
                        </a:spcAft>
                      </a:pPr>
                      <a:r>
                        <a:rPr lang="en-US" sz="1600" kern="1200"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Installed </a:t>
                      </a:r>
                      <a:r>
                        <a:rPr lang="en-US" sz="1600" kern="12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capacity</a:t>
                      </a:r>
                      <a:r>
                        <a:rPr lang="ru-RU" sz="1600" kern="12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 </a:t>
                      </a:r>
                      <a:r>
                        <a:rPr lang="en-GB" sz="1600" kern="12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MW</a:t>
                      </a:r>
                      <a:endParaRPr lang="ru-RU"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ctr" fontAlgn="base">
                        <a:lnSpc>
                          <a:spcPct val="115000"/>
                        </a:lnSpc>
                        <a:spcBef>
                          <a:spcPts val="425"/>
                        </a:spcBef>
                        <a:spcAft>
                          <a:spcPts val="0"/>
                        </a:spcAft>
                      </a:pPr>
                      <a:r>
                        <a:rPr lang="en-US" sz="1600" kern="1200"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Long-term average generation of electric energy (million kW/h)</a:t>
                      </a:r>
                      <a:endParaRPr lang="ru-RU"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ctr" fontAlgn="base">
                        <a:lnSpc>
                          <a:spcPct val="115000"/>
                        </a:lnSpc>
                        <a:spcBef>
                          <a:spcPts val="425"/>
                        </a:spcBef>
                        <a:spcAft>
                          <a:spcPts val="0"/>
                        </a:spcAft>
                      </a:pPr>
                      <a:r>
                        <a:rPr lang="en-US" sz="1600" kern="1200"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Availability of feasibility </a:t>
                      </a:r>
                      <a:r>
                        <a:rPr lang="en-US" sz="1600" kern="12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study and project</a:t>
                      </a:r>
                      <a:endParaRPr lang="ru-RU"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xmlns="" val="1676287541"/>
                  </a:ext>
                </a:extLst>
              </a:tr>
              <a:tr h="485625">
                <a:tc>
                  <a:txBody>
                    <a:bodyPr/>
                    <a:lstStyle/>
                    <a:p>
                      <a:pPr fontAlgn="base">
                        <a:lnSpc>
                          <a:spcPct val="106000"/>
                        </a:lnSpc>
                        <a:spcBef>
                          <a:spcPts val="335"/>
                        </a:spcBef>
                        <a:spcAft>
                          <a:spcPts val="0"/>
                        </a:spcAft>
                      </a:pPr>
                      <a:r>
                        <a:rPr lang="en-US" sz="1600" b="1" kern="1200" dirty="0" err="1" smtClean="0">
                          <a:solidFill>
                            <a:srgbClr val="000000"/>
                          </a:solidFill>
                          <a:effectLst/>
                          <a:latin typeface="Arial Narrow" panose="020B0606020202030204" pitchFamily="34" charset="0"/>
                          <a:ea typeface="Calibri" panose="020F0502020204030204" pitchFamily="34" charset="0"/>
                          <a:cs typeface="Arial" panose="020B0604020202020204" pitchFamily="34" charset="0"/>
                        </a:rPr>
                        <a:t>Kambarata</a:t>
                      </a:r>
                      <a:r>
                        <a:rPr lang="en-US" sz="1600" b="1" kern="1200" dirty="0" smtClean="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r>
                        <a:rPr lang="en-US" sz="1600" b="1"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HPP-1 </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Bef>
                          <a:spcPts val="425"/>
                        </a:spcBef>
                        <a:spcAft>
                          <a:spcPts val="0"/>
                        </a:spcAft>
                      </a:pPr>
                      <a:r>
                        <a:rPr lang="ru-RU" sz="1600" kern="1200">
                          <a:solidFill>
                            <a:srgbClr val="000000"/>
                          </a:solidFill>
                          <a:effectLst/>
                          <a:latin typeface="Arial Narrow" panose="020B0606020202030204" pitchFamily="34" charset="0"/>
                          <a:ea typeface="Calibri" panose="020F0502020204030204" pitchFamily="34" charset="0"/>
                          <a:cs typeface="Arial" panose="020B0604020202020204" pitchFamily="34" charset="0"/>
                        </a:rPr>
                        <a:t>1860</a:t>
                      </a:r>
                      <a:endParaRPr lang="ru-RU" sz="160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Bef>
                          <a:spcPts val="425"/>
                        </a:spcBef>
                        <a:spcAft>
                          <a:spcPts val="0"/>
                        </a:spcAft>
                      </a:pPr>
                      <a:r>
                        <a:rPr lang="ru-RU" sz="1600" kern="1200">
                          <a:solidFill>
                            <a:srgbClr val="000000"/>
                          </a:solidFill>
                          <a:effectLst/>
                          <a:latin typeface="Arial Narrow" panose="020B0606020202030204" pitchFamily="34" charset="0"/>
                          <a:ea typeface="Calibri" panose="020F0502020204030204" pitchFamily="34" charset="0"/>
                          <a:cs typeface="Arial" panose="020B0604020202020204" pitchFamily="34" charset="0"/>
                        </a:rPr>
                        <a:t>5 640</a:t>
                      </a:r>
                      <a:endParaRPr lang="ru-RU" sz="160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Bef>
                          <a:spcPts val="425"/>
                        </a:spcBef>
                        <a:spcAft>
                          <a:spcPts val="0"/>
                        </a:spcAft>
                      </a:pPr>
                      <a:r>
                        <a:rPr lang="en-US" sz="16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Feasibility study is developed</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32736344"/>
                  </a:ext>
                </a:extLst>
              </a:tr>
              <a:tr h="592282">
                <a:tc>
                  <a:txBody>
                    <a:bodyPr/>
                    <a:lstStyle/>
                    <a:p>
                      <a:pPr fontAlgn="base">
                        <a:lnSpc>
                          <a:spcPct val="106000"/>
                        </a:lnSpc>
                        <a:spcBef>
                          <a:spcPts val="335"/>
                        </a:spcBef>
                        <a:spcAft>
                          <a:spcPts val="0"/>
                        </a:spcAft>
                      </a:pPr>
                      <a:r>
                        <a:rPr lang="en-US" sz="1600" b="1" kern="1200" dirty="0" smtClean="0">
                          <a:solidFill>
                            <a:srgbClr val="000000"/>
                          </a:solidFill>
                          <a:effectLst/>
                          <a:latin typeface="Arial Narrow" panose="020B0606020202030204" pitchFamily="34" charset="0"/>
                          <a:ea typeface="Calibri" panose="020F0502020204030204" pitchFamily="34" charset="0"/>
                          <a:cs typeface="Arial" panose="020B0604020202020204" pitchFamily="34" charset="0"/>
                        </a:rPr>
                        <a:t>Upper-</a:t>
                      </a:r>
                      <a:r>
                        <a:rPr lang="en-US" sz="1600" b="1" kern="1200" dirty="0" err="1" smtClean="0">
                          <a:solidFill>
                            <a:srgbClr val="000000"/>
                          </a:solidFill>
                          <a:effectLst/>
                          <a:latin typeface="Arial Narrow" panose="020B0606020202030204" pitchFamily="34" charset="0"/>
                          <a:ea typeface="Calibri" panose="020F0502020204030204" pitchFamily="34" charset="0"/>
                          <a:cs typeface="Arial" panose="020B0604020202020204" pitchFamily="34" charset="0"/>
                        </a:rPr>
                        <a:t>Naryn</a:t>
                      </a:r>
                      <a:r>
                        <a:rPr lang="en-US" sz="1600" b="1" kern="1200" dirty="0" smtClean="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r>
                        <a:rPr lang="en-US" sz="1600" b="1"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cascade of HPPs </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Bef>
                          <a:spcPts val="425"/>
                        </a:spcBef>
                        <a:spcAft>
                          <a:spcPts val="0"/>
                        </a:spcAft>
                      </a:pPr>
                      <a:r>
                        <a:rPr lang="ru-RU" sz="16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237,7</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Bef>
                          <a:spcPts val="425"/>
                        </a:spcBef>
                        <a:spcAft>
                          <a:spcPts val="0"/>
                        </a:spcAft>
                      </a:pPr>
                      <a:r>
                        <a:rPr lang="ru-RU" sz="16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942,4</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Bef>
                          <a:spcPts val="425"/>
                        </a:spcBef>
                        <a:spcAft>
                          <a:spcPts val="0"/>
                        </a:spcAft>
                      </a:pPr>
                      <a:r>
                        <a:rPr lang="en-GB" sz="16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Feasibility study and project are developed </a:t>
                      </a: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47493079"/>
                  </a:ext>
                </a:extLst>
              </a:tr>
              <a:tr h="623455">
                <a:tc>
                  <a:txBody>
                    <a:bodyPr/>
                    <a:lstStyle/>
                    <a:p>
                      <a:pPr fontAlgn="base">
                        <a:lnSpc>
                          <a:spcPct val="106000"/>
                        </a:lnSpc>
                        <a:spcBef>
                          <a:spcPts val="335"/>
                        </a:spcBef>
                        <a:spcAft>
                          <a:spcPts val="0"/>
                        </a:spcAft>
                      </a:pPr>
                      <a:r>
                        <a:rPr lang="en-US" sz="1600" b="1" dirty="0" err="1" smtClean="0">
                          <a:effectLst/>
                          <a:latin typeface="Arial Narrow" panose="020B0606020202030204" pitchFamily="34" charset="0"/>
                          <a:ea typeface="Calibri" panose="020F0502020204030204" pitchFamily="34" charset="0"/>
                          <a:cs typeface="Arial" panose="020B0604020202020204" pitchFamily="34" charset="0"/>
                        </a:rPr>
                        <a:t>Sary-Dzhaz</a:t>
                      </a:r>
                      <a:r>
                        <a:rPr lang="en-US" sz="1600" b="1" dirty="0" smtClean="0">
                          <a:effectLst/>
                          <a:latin typeface="Arial Narrow" panose="020B0606020202030204" pitchFamily="34" charset="0"/>
                          <a:ea typeface="Calibri" panose="020F0502020204030204" pitchFamily="34" charset="0"/>
                          <a:cs typeface="Arial" panose="020B0604020202020204" pitchFamily="34" charset="0"/>
                        </a:rPr>
                        <a:t> </a:t>
                      </a:r>
                      <a:r>
                        <a:rPr lang="en-US" sz="1600" b="1" dirty="0">
                          <a:effectLst/>
                          <a:latin typeface="Arial Narrow" panose="020B0606020202030204" pitchFamily="34" charset="0"/>
                          <a:ea typeface="Calibri" panose="020F0502020204030204" pitchFamily="34" charset="0"/>
                          <a:cs typeface="Arial" panose="020B0604020202020204" pitchFamily="34" charset="0"/>
                        </a:rPr>
                        <a:t>cascade of HPPs</a:t>
                      </a:r>
                      <a:endParaRPr lang="ru-RU" sz="1600" b="1"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Bef>
                          <a:spcPts val="425"/>
                        </a:spcBef>
                        <a:spcAft>
                          <a:spcPts val="0"/>
                        </a:spcAft>
                      </a:pPr>
                      <a:r>
                        <a:rPr lang="ru-RU" sz="1600" dirty="0">
                          <a:effectLst/>
                          <a:latin typeface="Arial Narrow" panose="020B0606020202030204" pitchFamily="34" charset="0"/>
                          <a:ea typeface="Calibri" panose="020F0502020204030204" pitchFamily="34" charset="0"/>
                          <a:cs typeface="Arial" panose="020B0604020202020204" pitchFamily="34" charset="0"/>
                        </a:rPr>
                        <a:t>1100</a:t>
                      </a: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Bef>
                          <a:spcPts val="425"/>
                        </a:spcBef>
                        <a:spcAft>
                          <a:spcPts val="0"/>
                        </a:spcAft>
                      </a:pPr>
                      <a:r>
                        <a:rPr lang="ru-RU" sz="1600" dirty="0">
                          <a:effectLst/>
                          <a:latin typeface="Arial Narrow" panose="020B0606020202030204" pitchFamily="34" charset="0"/>
                          <a:ea typeface="Calibri" panose="020F0502020204030204" pitchFamily="34" charset="0"/>
                          <a:cs typeface="Arial" panose="020B0604020202020204" pitchFamily="34" charset="0"/>
                        </a:rPr>
                        <a:t>4 764</a:t>
                      </a: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ase" latinLnBrk="0" hangingPunct="1">
                        <a:lnSpc>
                          <a:spcPct val="115000"/>
                        </a:lnSpc>
                        <a:spcBef>
                          <a:spcPts val="425"/>
                        </a:spcBef>
                        <a:spcAft>
                          <a:spcPts val="0"/>
                        </a:spcAft>
                        <a:buClrTx/>
                        <a:buSzTx/>
                        <a:buFontTx/>
                        <a:buNone/>
                        <a:tabLst/>
                        <a:defRPr/>
                      </a:pPr>
                      <a:r>
                        <a:rPr lang="en-US" sz="16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Development is needed </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24522103"/>
                  </a:ext>
                </a:extLst>
              </a:tr>
              <a:tr h="654627">
                <a:tc>
                  <a:txBody>
                    <a:bodyPr/>
                    <a:lstStyle/>
                    <a:p>
                      <a:pPr fontAlgn="base">
                        <a:lnSpc>
                          <a:spcPct val="106000"/>
                        </a:lnSpc>
                        <a:spcBef>
                          <a:spcPts val="335"/>
                        </a:spcBef>
                        <a:spcAft>
                          <a:spcPts val="0"/>
                        </a:spcAft>
                      </a:pPr>
                      <a:r>
                        <a:rPr lang="en-US" sz="1600" b="1" dirty="0" err="1" smtClean="0">
                          <a:effectLst/>
                          <a:latin typeface="Arial Narrow" panose="020B0606020202030204" pitchFamily="34" charset="0"/>
                          <a:ea typeface="Calibri" panose="020F0502020204030204" pitchFamily="34" charset="0"/>
                          <a:cs typeface="Arial" panose="020B0604020202020204" pitchFamily="34" charset="0"/>
                        </a:rPr>
                        <a:t>Susamyr-Kokomeren</a:t>
                      </a:r>
                      <a:r>
                        <a:rPr lang="en-US" sz="1600" b="1" dirty="0" smtClean="0">
                          <a:effectLst/>
                          <a:latin typeface="Arial Narrow" panose="020B0606020202030204" pitchFamily="34" charset="0"/>
                          <a:ea typeface="Calibri" panose="020F0502020204030204" pitchFamily="34" charset="0"/>
                          <a:cs typeface="Arial" panose="020B0604020202020204" pitchFamily="34" charset="0"/>
                        </a:rPr>
                        <a:t> </a:t>
                      </a:r>
                      <a:r>
                        <a:rPr lang="en-US" sz="1600" b="1" dirty="0">
                          <a:effectLst/>
                          <a:latin typeface="Arial Narrow" panose="020B0606020202030204" pitchFamily="34" charset="0"/>
                          <a:ea typeface="Calibri" panose="020F0502020204030204" pitchFamily="34" charset="0"/>
                          <a:cs typeface="Arial" panose="020B0604020202020204" pitchFamily="34" charset="0"/>
                        </a:rPr>
                        <a:t>cascade of HPPs</a:t>
                      </a:r>
                      <a:endParaRPr lang="ru-RU" sz="1600" b="1"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Bef>
                          <a:spcPts val="425"/>
                        </a:spcBef>
                        <a:spcAft>
                          <a:spcPts val="0"/>
                        </a:spcAft>
                      </a:pPr>
                      <a:r>
                        <a:rPr lang="ru-RU" sz="1600" dirty="0">
                          <a:effectLst/>
                          <a:latin typeface="Arial Narrow" panose="020B0606020202030204" pitchFamily="34" charset="0"/>
                          <a:ea typeface="Calibri" panose="020F0502020204030204" pitchFamily="34" charset="0"/>
                          <a:cs typeface="Arial" panose="020B0604020202020204" pitchFamily="34" charset="0"/>
                        </a:rPr>
                        <a:t>1305</a:t>
                      </a: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Bef>
                          <a:spcPts val="425"/>
                        </a:spcBef>
                        <a:spcAft>
                          <a:spcPts val="0"/>
                        </a:spcAft>
                      </a:pPr>
                      <a:r>
                        <a:rPr lang="ru-RU" sz="1600" dirty="0">
                          <a:effectLst/>
                          <a:latin typeface="Arial Narrow" panose="020B0606020202030204" pitchFamily="34" charset="0"/>
                          <a:ea typeface="Calibri" panose="020F0502020204030204" pitchFamily="34" charset="0"/>
                          <a:cs typeface="Arial" panose="020B0604020202020204" pitchFamily="34" charset="0"/>
                        </a:rPr>
                        <a:t>3 317</a:t>
                      </a: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ase" latinLnBrk="0" hangingPunct="1">
                        <a:lnSpc>
                          <a:spcPct val="115000"/>
                        </a:lnSpc>
                        <a:spcBef>
                          <a:spcPts val="425"/>
                        </a:spcBef>
                        <a:spcAft>
                          <a:spcPts val="0"/>
                        </a:spcAft>
                        <a:buClrTx/>
                        <a:buSzTx/>
                        <a:buFontTx/>
                        <a:buNone/>
                        <a:tabLst/>
                        <a:defRPr/>
                      </a:pPr>
                      <a:r>
                        <a:rPr lang="en-US" sz="16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Pre-feasibility study is developed </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31079541"/>
                  </a:ext>
                </a:extLst>
              </a:tr>
              <a:tr h="564877">
                <a:tc>
                  <a:txBody>
                    <a:bodyPr/>
                    <a:lstStyle/>
                    <a:p>
                      <a:pPr fontAlgn="base">
                        <a:lnSpc>
                          <a:spcPct val="106000"/>
                        </a:lnSpc>
                        <a:spcBef>
                          <a:spcPts val="335"/>
                        </a:spcBef>
                        <a:spcAft>
                          <a:spcPts val="0"/>
                        </a:spcAft>
                      </a:pPr>
                      <a:r>
                        <a:rPr lang="en-US" sz="1600" b="1" kern="1200" dirty="0" err="1" smtClean="0">
                          <a:solidFill>
                            <a:srgbClr val="000000"/>
                          </a:solidFill>
                          <a:effectLst/>
                          <a:latin typeface="Arial Narrow" panose="020B0606020202030204" pitchFamily="34" charset="0"/>
                          <a:ea typeface="Calibri" panose="020F0502020204030204" pitchFamily="34" charset="0"/>
                          <a:cs typeface="Arial" panose="020B0604020202020204" pitchFamily="34" charset="0"/>
                        </a:rPr>
                        <a:t>Kazarman</a:t>
                      </a:r>
                      <a:r>
                        <a:rPr lang="en-US" sz="1600" b="1" kern="1200" dirty="0" smtClean="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r>
                        <a:rPr lang="en-US" sz="1600" b="1"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cascade of HPPs</a:t>
                      </a:r>
                      <a:endParaRPr lang="ru-RU" sz="1600" b="1"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6000"/>
                        </a:lnSpc>
                        <a:spcBef>
                          <a:spcPts val="335"/>
                        </a:spcBef>
                        <a:spcAft>
                          <a:spcPts val="0"/>
                        </a:spcAft>
                      </a:pPr>
                      <a:r>
                        <a:rPr lang="ru-RU" sz="16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1160</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6000"/>
                        </a:lnSpc>
                        <a:spcBef>
                          <a:spcPts val="335"/>
                        </a:spcBef>
                        <a:spcAft>
                          <a:spcPts val="0"/>
                        </a:spcAft>
                      </a:pPr>
                      <a:r>
                        <a:rPr lang="ru-RU" sz="16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4 661,6</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ase" latinLnBrk="0" hangingPunct="1">
                        <a:lnSpc>
                          <a:spcPct val="115000"/>
                        </a:lnSpc>
                        <a:spcBef>
                          <a:spcPts val="425"/>
                        </a:spcBef>
                        <a:spcAft>
                          <a:spcPts val="0"/>
                        </a:spcAft>
                        <a:buClrTx/>
                        <a:buSzTx/>
                        <a:buFontTx/>
                        <a:buNone/>
                        <a:tabLst/>
                        <a:defRPr/>
                      </a:pPr>
                      <a:r>
                        <a:rPr lang="en-US" sz="16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Development is needed </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96870875"/>
                  </a:ext>
                </a:extLst>
              </a:tr>
              <a:tr h="543153">
                <a:tc>
                  <a:txBody>
                    <a:bodyPr/>
                    <a:lstStyle/>
                    <a:p>
                      <a:pPr fontAlgn="base">
                        <a:lnSpc>
                          <a:spcPct val="106000"/>
                        </a:lnSpc>
                        <a:spcBef>
                          <a:spcPts val="335"/>
                        </a:spcBef>
                        <a:spcAft>
                          <a:spcPts val="0"/>
                        </a:spcAft>
                      </a:pPr>
                      <a:r>
                        <a:rPr lang="en-US" sz="1600" b="1" dirty="0">
                          <a:effectLst/>
                          <a:latin typeface="Arial Narrow" panose="020B0606020202030204" pitchFamily="34" charset="0"/>
                          <a:ea typeface="Calibri" panose="020F0502020204030204" pitchFamily="34" charset="0"/>
                          <a:cs typeface="Arial" panose="020B0604020202020204" pitchFamily="34" charset="0"/>
                        </a:rPr>
                        <a:t>Small HPPs </a:t>
                      </a:r>
                      <a:endParaRPr lang="ru-RU" sz="1600" b="1"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Bef>
                          <a:spcPts val="425"/>
                        </a:spcBef>
                        <a:spcAft>
                          <a:spcPts val="0"/>
                        </a:spcAft>
                      </a:pPr>
                      <a:r>
                        <a:rPr lang="ru-RU" sz="1600" dirty="0">
                          <a:effectLst/>
                          <a:latin typeface="Arial Narrow" panose="020B0606020202030204" pitchFamily="34" charset="0"/>
                          <a:ea typeface="Calibri" panose="020F0502020204030204" pitchFamily="34" charset="0"/>
                          <a:cs typeface="Arial" panose="020B0604020202020204" pitchFamily="34" charset="0"/>
                        </a:rPr>
                        <a:t>95</a:t>
                      </a: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Bef>
                          <a:spcPts val="425"/>
                        </a:spcBef>
                        <a:spcAft>
                          <a:spcPts val="0"/>
                        </a:spcAft>
                      </a:pPr>
                      <a:r>
                        <a:rPr lang="ru-RU" sz="1600" dirty="0">
                          <a:effectLst/>
                          <a:latin typeface="Arial Narrow" panose="020B0606020202030204" pitchFamily="34" charset="0"/>
                          <a:ea typeface="Calibri" panose="020F0502020204030204" pitchFamily="34" charset="0"/>
                          <a:cs typeface="Arial" panose="020B0604020202020204" pitchFamily="34" charset="0"/>
                        </a:rPr>
                        <a:t>450</a:t>
                      </a: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ase" latinLnBrk="0" hangingPunct="1">
                        <a:lnSpc>
                          <a:spcPct val="115000"/>
                        </a:lnSpc>
                        <a:spcBef>
                          <a:spcPts val="425"/>
                        </a:spcBef>
                        <a:spcAft>
                          <a:spcPts val="0"/>
                        </a:spcAft>
                        <a:buClrTx/>
                        <a:buSzTx/>
                        <a:buFontTx/>
                        <a:buNone/>
                        <a:tabLst/>
                        <a:defRPr/>
                      </a:pPr>
                      <a:r>
                        <a:rPr lang="en-US" sz="16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Pre-feasibility study is developed </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01939314"/>
                  </a:ext>
                </a:extLst>
              </a:tr>
              <a:tr h="481362">
                <a:tc>
                  <a:txBody>
                    <a:bodyPr/>
                    <a:lstStyle/>
                    <a:p>
                      <a:pPr fontAlgn="base">
                        <a:lnSpc>
                          <a:spcPct val="106000"/>
                        </a:lnSpc>
                        <a:spcBef>
                          <a:spcPts val="335"/>
                        </a:spcBef>
                        <a:spcAft>
                          <a:spcPts val="0"/>
                        </a:spcAft>
                      </a:pPr>
                      <a:r>
                        <a:rPr lang="en-US" sz="1600" b="1"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Solar </a:t>
                      </a:r>
                      <a:r>
                        <a:rPr lang="en-US" sz="1600" b="1" kern="1200" dirty="0" smtClean="0">
                          <a:solidFill>
                            <a:srgbClr val="000000"/>
                          </a:solidFill>
                          <a:effectLst/>
                          <a:latin typeface="Arial Narrow" panose="020B0606020202030204" pitchFamily="34" charset="0"/>
                          <a:ea typeface="Calibri" panose="020F0502020204030204" pitchFamily="34" charset="0"/>
                          <a:cs typeface="Arial" panose="020B0604020202020204" pitchFamily="34" charset="0"/>
                        </a:rPr>
                        <a:t>Power Plant </a:t>
                      </a:r>
                      <a:r>
                        <a:rPr lang="en-US" sz="1600" b="1"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in </a:t>
                      </a:r>
                      <a:r>
                        <a:rPr lang="en-US" sz="1600" b="1" kern="1200" dirty="0" smtClean="0">
                          <a:solidFill>
                            <a:srgbClr val="000000"/>
                          </a:solidFill>
                          <a:effectLst/>
                          <a:latin typeface="Arial Narrow" panose="020B0606020202030204" pitchFamily="34" charset="0"/>
                          <a:ea typeface="Calibri" panose="020F0502020204030204" pitchFamily="34" charset="0"/>
                          <a:cs typeface="Arial" panose="020B0604020202020204" pitchFamily="34" charset="0"/>
                        </a:rPr>
                        <a:t>Chui </a:t>
                      </a:r>
                      <a:r>
                        <a:rPr lang="en-US" sz="1600" b="1"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region </a:t>
                      </a:r>
                      <a:endParaRPr lang="ru-RU" sz="1600" b="1"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6000"/>
                        </a:lnSpc>
                        <a:spcBef>
                          <a:spcPts val="335"/>
                        </a:spcBef>
                        <a:spcAft>
                          <a:spcPts val="0"/>
                        </a:spcAft>
                      </a:pPr>
                      <a:r>
                        <a:rPr lang="ru-RU" sz="16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100</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6000"/>
                        </a:lnSpc>
                        <a:spcBef>
                          <a:spcPts val="335"/>
                        </a:spcBef>
                        <a:spcAft>
                          <a:spcPts val="0"/>
                        </a:spcAft>
                      </a:pPr>
                      <a:r>
                        <a:rPr lang="ru-RU" sz="1600" kern="1200">
                          <a:solidFill>
                            <a:srgbClr val="000000"/>
                          </a:solidFill>
                          <a:effectLst/>
                          <a:latin typeface="Arial Narrow" panose="020B0606020202030204" pitchFamily="34" charset="0"/>
                          <a:ea typeface="Calibri" panose="020F0502020204030204" pitchFamily="34" charset="0"/>
                          <a:cs typeface="Arial" panose="020B0604020202020204" pitchFamily="34" charset="0"/>
                        </a:rPr>
                        <a:t>150</a:t>
                      </a:r>
                      <a:endParaRPr lang="ru-RU" sz="160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ase" latinLnBrk="0" hangingPunct="1">
                        <a:lnSpc>
                          <a:spcPct val="115000"/>
                        </a:lnSpc>
                        <a:spcBef>
                          <a:spcPts val="425"/>
                        </a:spcBef>
                        <a:spcAft>
                          <a:spcPts val="0"/>
                        </a:spcAft>
                        <a:buClrTx/>
                        <a:buSzTx/>
                        <a:buFontTx/>
                        <a:buNone/>
                        <a:tabLst/>
                        <a:defRPr/>
                      </a:pPr>
                      <a:r>
                        <a:rPr lang="en-US" sz="16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Development is needed </a:t>
                      </a:r>
                      <a:endParaRPr lang="ru-RU" sz="1600" dirty="0">
                        <a:effectLst/>
                        <a:latin typeface="Arial Narrow" panose="020B0606020202030204" pitchFamily="34" charset="0"/>
                        <a:ea typeface="Calibri" panose="020F0502020204030204" pitchFamily="34" charset="0"/>
                        <a:cs typeface="Arial" panose="020B0604020202020204" pitchFamily="34" charset="0"/>
                      </a:endParaRPr>
                    </a:p>
                  </a:txBody>
                  <a:tcPr marL="62069" marR="62069" marT="31034" marB="310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52345357"/>
                  </a:ext>
                </a:extLst>
              </a:tr>
            </a:tbl>
          </a:graphicData>
        </a:graphic>
      </p:graphicFrame>
      <p:sp>
        <p:nvSpPr>
          <p:cNvPr id="5" name="Параллелограмм 4"/>
          <p:cNvSpPr/>
          <p:nvPr/>
        </p:nvSpPr>
        <p:spPr bwMode="auto">
          <a:xfrm>
            <a:off x="1485899" y="83607"/>
            <a:ext cx="5569527" cy="920067"/>
          </a:xfrm>
          <a:prstGeom prst="parallelogram">
            <a:avLst>
              <a:gd name="adj" fmla="val 31717"/>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ru-RU" sz="1000" b="1" i="1" dirty="0"/>
          </a:p>
        </p:txBody>
      </p:sp>
      <p:grpSp>
        <p:nvGrpSpPr>
          <p:cNvPr id="7" name="Группа 6"/>
          <p:cNvGrpSpPr/>
          <p:nvPr/>
        </p:nvGrpSpPr>
        <p:grpSpPr>
          <a:xfrm>
            <a:off x="0" y="6812279"/>
            <a:ext cx="12184798" cy="45721"/>
            <a:chOff x="0" y="6812279"/>
            <a:chExt cx="12184798" cy="45721"/>
          </a:xfrm>
        </p:grpSpPr>
        <p:sp>
          <p:nvSpPr>
            <p:cNvPr id="8" name="Прямоугольник 7"/>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9" name="Прямоугольник 8"/>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0" name="Прямоугольник 9"/>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4959228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Заголовок 1"/>
          <p:cNvSpPr txBox="1">
            <a:spLocks/>
          </p:cNvSpPr>
          <p:nvPr/>
        </p:nvSpPr>
        <p:spPr bwMode="auto">
          <a:xfrm>
            <a:off x="2198688" y="71437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000"/>
              </a:spcBef>
              <a:buFont typeface="Arial" pitchFamily="34" charset="0"/>
              <a:buChar char="•"/>
              <a:defRPr kumimoji="1" sz="2800">
                <a:solidFill>
                  <a:schemeClr val="tx1"/>
                </a:solidFill>
                <a:latin typeface="Calibri" pitchFamily="34" charset="0"/>
                <a:cs typeface="Arial" pitchFamily="34" charset="0"/>
              </a:defRPr>
            </a:lvl1pPr>
            <a:lvl2pPr marL="742950" indent="-285750" eaLnBrk="0" hangingPunct="0">
              <a:lnSpc>
                <a:spcPct val="90000"/>
              </a:lnSpc>
              <a:spcBef>
                <a:spcPts val="500"/>
              </a:spcBef>
              <a:buFont typeface="Arial" pitchFamily="34" charset="0"/>
              <a:buChar char="•"/>
              <a:defRPr kumimoji="1" sz="2400">
                <a:solidFill>
                  <a:schemeClr val="tx1"/>
                </a:solidFill>
                <a:latin typeface="Calibri" pitchFamily="34" charset="0"/>
                <a:cs typeface="Arial" pitchFamily="34" charset="0"/>
              </a:defRPr>
            </a:lvl2pPr>
            <a:lvl3pPr marL="1143000" indent="-228600" eaLnBrk="0" hangingPunct="0">
              <a:lnSpc>
                <a:spcPct val="90000"/>
              </a:lnSpc>
              <a:spcBef>
                <a:spcPts val="500"/>
              </a:spcBef>
              <a:buFont typeface="Arial" pitchFamily="34" charset="0"/>
              <a:buChar char="•"/>
              <a:defRPr kumimoji="1" sz="2000">
                <a:solidFill>
                  <a:schemeClr val="tx1"/>
                </a:solidFill>
                <a:latin typeface="Calibri" pitchFamily="34" charset="0"/>
                <a:cs typeface="Arial" pitchFamily="34" charset="0"/>
              </a:defRPr>
            </a:lvl3pPr>
            <a:lvl4pPr marL="1600200" indent="-228600" eaLnBrk="0" hangingPunct="0">
              <a:lnSpc>
                <a:spcPct val="90000"/>
              </a:lnSpc>
              <a:spcBef>
                <a:spcPts val="500"/>
              </a:spcBef>
              <a:buFont typeface="Arial" pitchFamily="34" charset="0"/>
              <a:buChar char="•"/>
              <a:defRPr kumimoji="1">
                <a:solidFill>
                  <a:schemeClr val="tx1"/>
                </a:solidFill>
                <a:latin typeface="Calibri" pitchFamily="34" charset="0"/>
                <a:cs typeface="Arial" pitchFamily="34" charset="0"/>
              </a:defRPr>
            </a:lvl4pPr>
            <a:lvl5pPr marL="2057400" indent="-228600" eaLnBrk="0" hangingPunct="0">
              <a:lnSpc>
                <a:spcPct val="90000"/>
              </a:lnSpc>
              <a:spcBef>
                <a:spcPts val="500"/>
              </a:spcBef>
              <a:buFont typeface="Arial" pitchFamily="34" charset="0"/>
              <a:buChar char="•"/>
              <a:defRPr kumimoji="1">
                <a:solidFill>
                  <a:schemeClr val="tx1"/>
                </a:solidFill>
                <a:latin typeface="Calibri" pitchFamily="34" charset="0"/>
                <a:cs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9pPr>
          </a:lstStyle>
          <a:p>
            <a:pPr algn="ctr" eaLnBrk="1" hangingPunct="1">
              <a:spcBef>
                <a:spcPct val="0"/>
              </a:spcBef>
              <a:buFontTx/>
              <a:buNone/>
            </a:pPr>
            <a:endParaRPr kumimoji="0" lang="ru-RU" altLang="ru-RU" sz="2400" b="1">
              <a:solidFill>
                <a:srgbClr val="203864"/>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60717317"/>
              </p:ext>
            </p:extLst>
          </p:nvPr>
        </p:nvGraphicFramePr>
        <p:xfrm>
          <a:off x="134224" y="817868"/>
          <a:ext cx="11923570" cy="1244314"/>
        </p:xfrm>
        <a:graphic>
          <a:graphicData uri="http://schemas.openxmlformats.org/drawingml/2006/table">
            <a:tbl>
              <a:tblPr firstRow="1" bandRow="1">
                <a:tableStyleId>{5940675A-B579-460E-94D1-54222C63F5DA}</a:tableStyleId>
              </a:tblPr>
              <a:tblGrid>
                <a:gridCol w="2556900">
                  <a:extLst>
                    <a:ext uri="{9D8B030D-6E8A-4147-A177-3AD203B41FA5}">
                      <a16:colId xmlns:a16="http://schemas.microsoft.com/office/drawing/2014/main" xmlns="" val="20000"/>
                    </a:ext>
                  </a:extLst>
                </a:gridCol>
                <a:gridCol w="1671949">
                  <a:extLst>
                    <a:ext uri="{9D8B030D-6E8A-4147-A177-3AD203B41FA5}">
                      <a16:colId xmlns:a16="http://schemas.microsoft.com/office/drawing/2014/main" xmlns="" val="20001"/>
                    </a:ext>
                  </a:extLst>
                </a:gridCol>
                <a:gridCol w="1807359">
                  <a:extLst>
                    <a:ext uri="{9D8B030D-6E8A-4147-A177-3AD203B41FA5}">
                      <a16:colId xmlns:a16="http://schemas.microsoft.com/office/drawing/2014/main" xmlns="" val="20002"/>
                    </a:ext>
                  </a:extLst>
                </a:gridCol>
                <a:gridCol w="1955503">
                  <a:extLst>
                    <a:ext uri="{9D8B030D-6E8A-4147-A177-3AD203B41FA5}">
                      <a16:colId xmlns:a16="http://schemas.microsoft.com/office/drawing/2014/main" xmlns="" val="20003"/>
                    </a:ext>
                  </a:extLst>
                </a:gridCol>
                <a:gridCol w="1999947">
                  <a:extLst>
                    <a:ext uri="{9D8B030D-6E8A-4147-A177-3AD203B41FA5}">
                      <a16:colId xmlns:a16="http://schemas.microsoft.com/office/drawing/2014/main" xmlns="" val="20004"/>
                    </a:ext>
                  </a:extLst>
                </a:gridCol>
                <a:gridCol w="1931912">
                  <a:extLst>
                    <a:ext uri="{9D8B030D-6E8A-4147-A177-3AD203B41FA5}">
                      <a16:colId xmlns:a16="http://schemas.microsoft.com/office/drawing/2014/main" xmlns="" val="20005"/>
                    </a:ext>
                  </a:extLst>
                </a:gridCol>
              </a:tblGrid>
              <a:tr h="909034">
                <a:tc rowSpan="2">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ru-RU" sz="1600" b="1"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ru-RU" sz="1600" b="1"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600" b="1"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Kambarata</a:t>
                      </a:r>
                      <a:r>
                        <a:rPr kumimoji="0" lang="en-GB" sz="1600" b="1"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 </a:t>
                      </a:r>
                      <a:r>
                        <a:rPr kumimoji="0" lang="en-GB" sz="1600" b="1" u="none" strike="noStrike" cap="none" normalizeH="0" baseline="0" dirty="0">
                          <a:ln>
                            <a:noFill/>
                          </a:ln>
                          <a:solidFill>
                            <a:srgbClr val="003268"/>
                          </a:solidFill>
                          <a:effectLst/>
                          <a:latin typeface="Arial" panose="020B0604020202020204" pitchFamily="34" charset="0"/>
                          <a:cs typeface="Arial" panose="020B0604020202020204" pitchFamily="34" charset="0"/>
                        </a:rPr>
                        <a:t>HPP-1 </a:t>
                      </a:r>
                    </a:p>
                  </a:txBody>
                  <a:tcPr/>
                </a:tc>
                <a:tc>
                  <a:txBody>
                    <a:bodyPr/>
                    <a:lstStyle/>
                    <a:p>
                      <a:pPr algn="ctr"/>
                      <a:r>
                        <a:rPr lang="en-GB" sz="1600" b="1" dirty="0">
                          <a:solidFill>
                            <a:srgbClr val="003268"/>
                          </a:solidFill>
                          <a:latin typeface="Arial" panose="020B0604020202020204" pitchFamily="34" charset="0"/>
                          <a:cs typeface="Arial" panose="020B0604020202020204" pitchFamily="34" charset="0"/>
                        </a:rPr>
                        <a:t>Normal water level</a:t>
                      </a:r>
                      <a:r>
                        <a:rPr lang="ru-RU" sz="1600" b="1" baseline="0" dirty="0">
                          <a:solidFill>
                            <a:srgbClr val="003268"/>
                          </a:solidFill>
                          <a:latin typeface="Arial" panose="020B0604020202020204" pitchFamily="34" charset="0"/>
                          <a:cs typeface="Arial" panose="020B0604020202020204" pitchFamily="34" charset="0"/>
                        </a:rPr>
                        <a:t>, </a:t>
                      </a:r>
                    </a:p>
                    <a:p>
                      <a:pPr algn="ctr"/>
                      <a:r>
                        <a:rPr lang="en-US" sz="1600" b="1" baseline="0" dirty="0">
                          <a:solidFill>
                            <a:srgbClr val="003268"/>
                          </a:solidFill>
                          <a:latin typeface="Arial" panose="020B0604020202020204" pitchFamily="34" charset="0"/>
                          <a:cs typeface="Arial" panose="020B0604020202020204" pitchFamily="34" charset="0"/>
                        </a:rPr>
                        <a:t>NWL</a:t>
                      </a:r>
                      <a:r>
                        <a:rPr lang="ru-RU" sz="1600" b="1" baseline="0" dirty="0">
                          <a:solidFill>
                            <a:srgbClr val="003268"/>
                          </a:solidFill>
                          <a:latin typeface="Arial" panose="020B0604020202020204" pitchFamily="34" charset="0"/>
                          <a:cs typeface="Arial" panose="020B0604020202020204" pitchFamily="34" charset="0"/>
                        </a:rPr>
                        <a:t>, </a:t>
                      </a:r>
                      <a:r>
                        <a:rPr lang="en-US" sz="1600" b="1" baseline="0" dirty="0">
                          <a:solidFill>
                            <a:srgbClr val="003268"/>
                          </a:solidFill>
                          <a:latin typeface="Arial" panose="020B0604020202020204" pitchFamily="34" charset="0"/>
                          <a:cs typeface="Arial" panose="020B0604020202020204" pitchFamily="34" charset="0"/>
                        </a:rPr>
                        <a:t>m</a:t>
                      </a:r>
                      <a:endParaRPr lang="ru-RU" sz="1600" b="1"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US" sz="1600" b="1" dirty="0" smtClean="0">
                          <a:solidFill>
                            <a:srgbClr val="003268"/>
                          </a:solidFill>
                          <a:latin typeface="Arial" panose="020B0604020202020204" pitchFamily="34" charset="0"/>
                          <a:cs typeface="Arial" panose="020B0604020202020204" pitchFamily="34" charset="0"/>
                        </a:rPr>
                        <a:t>Installed </a:t>
                      </a:r>
                      <a:r>
                        <a:rPr lang="en-US" sz="1600" b="1" dirty="0">
                          <a:solidFill>
                            <a:srgbClr val="003268"/>
                          </a:solidFill>
                          <a:latin typeface="Arial" panose="020B0604020202020204" pitchFamily="34" charset="0"/>
                          <a:cs typeface="Arial" panose="020B0604020202020204" pitchFamily="34" charset="0"/>
                        </a:rPr>
                        <a:t>capacity</a:t>
                      </a:r>
                      <a:r>
                        <a:rPr lang="ru-RU" sz="1600" b="1" baseline="0" dirty="0">
                          <a:solidFill>
                            <a:srgbClr val="003268"/>
                          </a:solidFill>
                          <a:latin typeface="Arial" panose="020B0604020202020204" pitchFamily="34" charset="0"/>
                          <a:cs typeface="Arial" panose="020B0604020202020204" pitchFamily="34" charset="0"/>
                        </a:rPr>
                        <a:t>, </a:t>
                      </a:r>
                    </a:p>
                    <a:p>
                      <a:pPr algn="ctr"/>
                      <a:r>
                        <a:rPr lang="en-GB" sz="1600" b="1" baseline="0" dirty="0">
                          <a:solidFill>
                            <a:srgbClr val="003268"/>
                          </a:solidFill>
                          <a:latin typeface="Arial" panose="020B0604020202020204" pitchFamily="34" charset="0"/>
                          <a:cs typeface="Arial" panose="020B0604020202020204" pitchFamily="34" charset="0"/>
                        </a:rPr>
                        <a:t>MW</a:t>
                      </a:r>
                      <a:endParaRPr lang="ru-RU" sz="1600" b="1"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US" sz="1600" b="1" dirty="0">
                          <a:solidFill>
                            <a:srgbClr val="003268"/>
                          </a:solidFill>
                          <a:latin typeface="Arial" panose="020B0604020202020204" pitchFamily="34" charset="0"/>
                          <a:cs typeface="Arial" panose="020B0604020202020204" pitchFamily="34" charset="0"/>
                        </a:rPr>
                        <a:t>Power generation</a:t>
                      </a:r>
                      <a:r>
                        <a:rPr lang="ru-RU" sz="1600" b="1" dirty="0">
                          <a:solidFill>
                            <a:srgbClr val="003268"/>
                          </a:solidFill>
                          <a:latin typeface="Arial" panose="020B0604020202020204" pitchFamily="34" charset="0"/>
                          <a:cs typeface="Arial" panose="020B0604020202020204" pitchFamily="34" charset="0"/>
                        </a:rPr>
                        <a:t>, </a:t>
                      </a:r>
                      <a:r>
                        <a:rPr lang="en-US" sz="1600" b="1" dirty="0" err="1" smtClean="0">
                          <a:solidFill>
                            <a:srgbClr val="003268"/>
                          </a:solidFill>
                          <a:latin typeface="Arial" panose="020B0604020202020204" pitchFamily="34" charset="0"/>
                          <a:cs typeface="Arial" panose="020B0604020202020204" pitchFamily="34" charset="0"/>
                        </a:rPr>
                        <a:t>mln</a:t>
                      </a:r>
                      <a:r>
                        <a:rPr lang="en-US" sz="1600" b="1" dirty="0" smtClean="0">
                          <a:solidFill>
                            <a:srgbClr val="003268"/>
                          </a:solidFill>
                          <a:latin typeface="Arial" panose="020B0604020202020204" pitchFamily="34" charset="0"/>
                          <a:cs typeface="Arial" panose="020B0604020202020204" pitchFamily="34" charset="0"/>
                        </a:rPr>
                        <a:t> </a:t>
                      </a:r>
                      <a:r>
                        <a:rPr lang="en-US" sz="1600" b="1" dirty="0">
                          <a:solidFill>
                            <a:srgbClr val="003268"/>
                          </a:solidFill>
                          <a:latin typeface="Arial" panose="020B0604020202020204" pitchFamily="34" charset="0"/>
                          <a:cs typeface="Arial" panose="020B0604020202020204" pitchFamily="34" charset="0"/>
                        </a:rPr>
                        <a:t>kW/h</a:t>
                      </a:r>
                      <a:endParaRPr lang="ru-RU" sz="1600" b="1" dirty="0">
                        <a:solidFill>
                          <a:srgbClr val="003268"/>
                        </a:solidFill>
                        <a:latin typeface="Arial" panose="020B0604020202020204" pitchFamily="34" charset="0"/>
                        <a:cs typeface="Arial" panose="020B0604020202020204" pitchFamily="34" charset="0"/>
                      </a:endParaRPr>
                    </a:p>
                  </a:txBody>
                  <a:tcPr/>
                </a:tc>
                <a:tc>
                  <a:txBody>
                    <a:bodyPr/>
                    <a:lstStyle/>
                    <a:p>
                      <a:pPr algn="ctr"/>
                      <a:r>
                        <a:rPr lang="en-US" sz="1600" b="1" dirty="0">
                          <a:solidFill>
                            <a:srgbClr val="003268"/>
                          </a:solidFill>
                          <a:latin typeface="Arial" panose="020B0604020202020204" pitchFamily="34" charset="0"/>
                          <a:cs typeface="Arial" panose="020B0604020202020204" pitchFamily="34" charset="0"/>
                        </a:rPr>
                        <a:t>Water storage capacity, </a:t>
                      </a:r>
                      <a:r>
                        <a:rPr lang="en-US" sz="1600" b="1" dirty="0" err="1" smtClean="0">
                          <a:solidFill>
                            <a:srgbClr val="003268"/>
                          </a:solidFill>
                          <a:latin typeface="Arial" panose="020B0604020202020204" pitchFamily="34" charset="0"/>
                          <a:cs typeface="Arial" panose="020B0604020202020204" pitchFamily="34" charset="0"/>
                        </a:rPr>
                        <a:t>mln</a:t>
                      </a:r>
                      <a:r>
                        <a:rPr lang="en-US" sz="1600" b="1" dirty="0" smtClean="0">
                          <a:solidFill>
                            <a:srgbClr val="003268"/>
                          </a:solidFill>
                          <a:latin typeface="Arial" panose="020B0604020202020204" pitchFamily="34" charset="0"/>
                          <a:cs typeface="Arial" panose="020B0604020202020204" pitchFamily="34" charset="0"/>
                        </a:rPr>
                        <a:t> </a:t>
                      </a:r>
                      <a:r>
                        <a:rPr lang="en-US" sz="1600" b="1" dirty="0">
                          <a:solidFill>
                            <a:srgbClr val="003268"/>
                          </a:solidFill>
                          <a:latin typeface="Arial" panose="020B0604020202020204" pitchFamily="34" charset="0"/>
                          <a:cs typeface="Arial" panose="020B0604020202020204" pitchFamily="34" charset="0"/>
                        </a:rPr>
                        <a:t>m</a:t>
                      </a:r>
                      <a:r>
                        <a:rPr lang="ru-RU" sz="1600" b="1" dirty="0">
                          <a:solidFill>
                            <a:srgbClr val="003268"/>
                          </a:solidFill>
                          <a:latin typeface="Arial" panose="020B0604020202020204" pitchFamily="34" charset="0"/>
                          <a:cs typeface="Arial" panose="020B0604020202020204" pitchFamily="34" charset="0"/>
                        </a:rPr>
                        <a:t>3</a:t>
                      </a:r>
                    </a:p>
                  </a:txBody>
                  <a:tcPr/>
                </a:tc>
                <a:tc>
                  <a:txBody>
                    <a:bodyPr/>
                    <a:lstStyle/>
                    <a:p>
                      <a:pPr algn="ctr"/>
                      <a:r>
                        <a:rPr lang="en-US" sz="1600" b="1" dirty="0">
                          <a:solidFill>
                            <a:srgbClr val="003268"/>
                          </a:solidFill>
                          <a:latin typeface="Arial" panose="020B0604020202020204" pitchFamily="34" charset="0"/>
                          <a:cs typeface="Arial" panose="020B0604020202020204" pitchFamily="34" charset="0"/>
                        </a:rPr>
                        <a:t>HPP type</a:t>
                      </a:r>
                      <a:endParaRPr lang="ru-RU" sz="1600" b="1" dirty="0">
                        <a:solidFill>
                          <a:srgbClr val="003268"/>
                        </a:solidFill>
                        <a:latin typeface="Arial" panose="020B0604020202020204" pitchFamily="34" charset="0"/>
                        <a:cs typeface="Arial" panose="020B0604020202020204" pitchFamily="34" charset="0"/>
                      </a:endParaRPr>
                    </a:p>
                    <a:p>
                      <a:pPr algn="ctr"/>
                      <a:endParaRPr lang="ru-RU" sz="1600" b="1" dirty="0">
                        <a:solidFill>
                          <a:srgbClr val="003268"/>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313037">
                <a:tc v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mn-lt"/>
                        <a:ea typeface="Arial Unicode MS" panose="020B0604020202020204" pitchFamily="34" charset="-128"/>
                        <a:cs typeface="Arial Unicode MS" panose="020B0604020202020204" pitchFamily="34" charset="-128"/>
                      </a:endParaRP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1 198</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1860</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5 640</a:t>
                      </a:r>
                    </a:p>
                  </a:txBody>
                  <a:tcPr/>
                </a:tc>
                <a:tc>
                  <a:txBody>
                    <a:bodyPr/>
                    <a:lstStyle/>
                    <a:p>
                      <a:pPr algn="ctr"/>
                      <a:r>
                        <a:rPr lang="ru-RU" sz="1600" dirty="0">
                          <a:solidFill>
                            <a:srgbClr val="003268"/>
                          </a:solidFill>
                          <a:latin typeface="Arial" panose="020B0604020202020204" pitchFamily="34" charset="0"/>
                          <a:cs typeface="Arial" panose="020B0604020202020204" pitchFamily="34" charset="0"/>
                        </a:rPr>
                        <a:t>2 730</a:t>
                      </a:r>
                    </a:p>
                  </a:txBody>
                  <a:tcPr/>
                </a:tc>
                <a:tc>
                  <a:txBody>
                    <a:bodyPr/>
                    <a:lstStyle/>
                    <a:p>
                      <a:pPr algn="ctr"/>
                      <a:r>
                        <a:rPr lang="en-US" sz="1600" dirty="0" smtClean="0">
                          <a:solidFill>
                            <a:srgbClr val="003268"/>
                          </a:solidFill>
                          <a:latin typeface="Arial" panose="020B0604020202020204" pitchFamily="34" charset="0"/>
                          <a:cs typeface="Arial" panose="020B0604020202020204" pitchFamily="34" charset="0"/>
                        </a:rPr>
                        <a:t>located near a dam</a:t>
                      </a:r>
                      <a:endParaRPr lang="ru-RU" sz="1600" dirty="0">
                        <a:solidFill>
                          <a:srgbClr val="003268"/>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1"/>
                  </a:ext>
                </a:extLst>
              </a:tr>
            </a:tbl>
          </a:graphicData>
        </a:graphic>
      </p:graphicFrame>
      <p:sp>
        <p:nvSpPr>
          <p:cNvPr id="26" name="Содержимое 2"/>
          <p:cNvSpPr txBox="1">
            <a:spLocks/>
          </p:cNvSpPr>
          <p:nvPr/>
        </p:nvSpPr>
        <p:spPr>
          <a:xfrm>
            <a:off x="514350" y="2473139"/>
            <a:ext cx="6288430" cy="4085474"/>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accent3"/>
              </a:buClr>
              <a:buFont typeface="Wingdings 2"/>
              <a:buNone/>
              <a:defRPr/>
            </a:pPr>
            <a:r>
              <a:rPr lang="en-US" sz="1600" b="1" dirty="0">
                <a:solidFill>
                  <a:srgbClr val="003268"/>
                </a:solidFill>
                <a:latin typeface="Arial" panose="020B0604020202020204" pitchFamily="34" charset="0"/>
                <a:cs typeface="Arial" panose="020B0604020202020204" pitchFamily="34" charset="0"/>
              </a:rPr>
              <a:t>Location</a:t>
            </a:r>
            <a:r>
              <a:rPr lang="ru-RU" sz="1600" b="1" dirty="0">
                <a:solidFill>
                  <a:srgbClr val="003268"/>
                </a:solidFill>
                <a:latin typeface="Arial" panose="020B0604020202020204" pitchFamily="34" charset="0"/>
                <a:cs typeface="Arial" panose="020B0604020202020204" pitchFamily="34" charset="0"/>
              </a:rPr>
              <a:t>: </a:t>
            </a:r>
          </a:p>
          <a:p>
            <a:pPr marL="0" indent="0">
              <a:spcBef>
                <a:spcPts val="0"/>
              </a:spcBef>
              <a:buClr>
                <a:srgbClr val="F0A22E"/>
              </a:buClr>
              <a:buNone/>
              <a:defRPr/>
            </a:pPr>
            <a:r>
              <a:rPr lang="en-US" sz="1600" dirty="0">
                <a:solidFill>
                  <a:srgbClr val="003268"/>
                </a:solidFill>
                <a:latin typeface="Arial" panose="020B0604020202020204" pitchFamily="34" charset="0"/>
                <a:ea typeface="Arial Unicode MS" panose="020B0604020202020204" pitchFamily="34" charset="-128"/>
                <a:cs typeface="Arial" panose="020B0604020202020204" pitchFamily="34" charset="0"/>
              </a:rPr>
              <a:t>The </a:t>
            </a:r>
            <a:r>
              <a:rPr lang="en-US" sz="1600" dirty="0" err="1">
                <a:solidFill>
                  <a:srgbClr val="003268"/>
                </a:solidFill>
                <a:latin typeface="Arial" panose="020B0604020202020204" pitchFamily="34" charset="0"/>
                <a:ea typeface="Arial Unicode MS" panose="020B0604020202020204" pitchFamily="34" charset="-128"/>
                <a:cs typeface="Arial" panose="020B0604020202020204" pitchFamily="34" charset="0"/>
              </a:rPr>
              <a:t>damsite</a:t>
            </a:r>
            <a:r>
              <a:rPr lang="en-US" sz="1600" dirty="0">
                <a:solidFill>
                  <a:srgbClr val="003268"/>
                </a:solidFill>
                <a:latin typeface="Arial" panose="020B0604020202020204" pitchFamily="34" charset="0"/>
                <a:ea typeface="Arial Unicode MS" panose="020B0604020202020204" pitchFamily="34" charset="-128"/>
                <a:cs typeface="Arial" panose="020B0604020202020204" pitchFamily="34" charset="0"/>
              </a:rPr>
              <a:t> of </a:t>
            </a:r>
            <a:r>
              <a:rPr lang="en-US" sz="1600" dirty="0" err="1">
                <a:solidFill>
                  <a:srgbClr val="003268"/>
                </a:solidFill>
                <a:latin typeface="Arial" panose="020B0604020202020204" pitchFamily="34" charset="0"/>
                <a:ea typeface="Arial Unicode MS" panose="020B0604020202020204" pitchFamily="34" charset="-128"/>
                <a:cs typeface="Arial" panose="020B0604020202020204" pitchFamily="34" charset="0"/>
              </a:rPr>
              <a:t>Kambarata</a:t>
            </a:r>
            <a:r>
              <a:rPr lang="en-US" sz="1600" dirty="0">
                <a:solidFill>
                  <a:srgbClr val="003268"/>
                </a:solidFill>
                <a:latin typeface="Arial" panose="020B0604020202020204" pitchFamily="34" charset="0"/>
                <a:ea typeface="Arial Unicode MS" panose="020B0604020202020204" pitchFamily="34" charset="-128"/>
                <a:cs typeface="Arial" panose="020B0604020202020204" pitchFamily="34" charset="0"/>
              </a:rPr>
              <a:t> HPP-1 is located on the </a:t>
            </a:r>
            <a:r>
              <a:rPr lang="en-US" sz="1600" dirty="0" err="1">
                <a:solidFill>
                  <a:srgbClr val="003268"/>
                </a:solidFill>
                <a:latin typeface="Arial" panose="020B0604020202020204" pitchFamily="34" charset="0"/>
                <a:ea typeface="Arial Unicode MS" panose="020B0604020202020204" pitchFamily="34" charset="-128"/>
                <a:cs typeface="Arial" panose="020B0604020202020204" pitchFamily="34" charset="0"/>
              </a:rPr>
              <a:t>Naryn</a:t>
            </a:r>
            <a:r>
              <a:rPr lang="en-US" sz="1600" dirty="0">
                <a:solidFill>
                  <a:srgbClr val="003268"/>
                </a:solidFill>
                <a:latin typeface="Arial" panose="020B0604020202020204" pitchFamily="34" charset="0"/>
                <a:ea typeface="Arial Unicode MS" panose="020B0604020202020204" pitchFamily="34" charset="-128"/>
                <a:cs typeface="Arial" panose="020B0604020202020204" pitchFamily="34" charset="0"/>
              </a:rPr>
              <a:t> river in the V-shaped canyon, 14 km above the </a:t>
            </a:r>
            <a:r>
              <a:rPr lang="en-US" sz="1600" dirty="0" err="1">
                <a:solidFill>
                  <a:srgbClr val="003268"/>
                </a:solidFill>
                <a:latin typeface="Arial" panose="020B0604020202020204" pitchFamily="34" charset="0"/>
                <a:ea typeface="Arial Unicode MS" panose="020B0604020202020204" pitchFamily="34" charset="-128"/>
                <a:cs typeface="Arial" panose="020B0604020202020204" pitchFamily="34" charset="0"/>
              </a:rPr>
              <a:t>Kambarata</a:t>
            </a:r>
            <a:r>
              <a:rPr lang="en-US" sz="1600" dirty="0">
                <a:solidFill>
                  <a:srgbClr val="003268"/>
                </a:solidFill>
                <a:latin typeface="Arial" panose="020B0604020202020204" pitchFamily="34" charset="0"/>
                <a:ea typeface="Arial Unicode MS" panose="020B0604020202020204" pitchFamily="34" charset="-128"/>
                <a:cs typeface="Arial" panose="020B0604020202020204" pitchFamily="34" charset="0"/>
              </a:rPr>
              <a:t> HPP-2.</a:t>
            </a:r>
            <a:endParaRPr lang="ru-RU" sz="700" dirty="0">
              <a:solidFill>
                <a:srgbClr val="003268"/>
              </a:solidFill>
              <a:latin typeface="Arial" panose="020B0604020202020204" pitchFamily="34" charset="0"/>
              <a:ea typeface="Arial Unicode MS" panose="020B0604020202020204" pitchFamily="34" charset="-128"/>
              <a:cs typeface="Arial" panose="020B0604020202020204" pitchFamily="34" charset="0"/>
            </a:endParaRPr>
          </a:p>
          <a:p>
            <a:pPr marL="0" indent="0">
              <a:spcBef>
                <a:spcPts val="0"/>
              </a:spcBef>
              <a:buClr>
                <a:schemeClr val="accent3"/>
              </a:buClr>
              <a:buFont typeface="Wingdings 2"/>
              <a:buNone/>
              <a:defRPr/>
            </a:pPr>
            <a:r>
              <a:rPr lang="en-US" sz="1600" b="1" dirty="0">
                <a:solidFill>
                  <a:srgbClr val="003268"/>
                </a:solidFill>
                <a:latin typeface="Arial" panose="020B0604020202020204" pitchFamily="34" charset="0"/>
                <a:cs typeface="Arial" panose="020B0604020202020204" pitchFamily="34" charset="0"/>
              </a:rPr>
              <a:t>Construction infrastructure</a:t>
            </a:r>
            <a:r>
              <a:rPr lang="ru-RU" sz="1600" b="1" dirty="0">
                <a:solidFill>
                  <a:srgbClr val="003268"/>
                </a:solidFill>
                <a:latin typeface="Arial" panose="020B0604020202020204" pitchFamily="34" charset="0"/>
                <a:cs typeface="Arial" panose="020B0604020202020204" pitchFamily="34" charset="0"/>
              </a:rPr>
              <a:t>:  </a:t>
            </a:r>
          </a:p>
          <a:p>
            <a:pPr marL="0" indent="0">
              <a:spcBef>
                <a:spcPts val="0"/>
              </a:spcBef>
              <a:buNone/>
            </a:pPr>
            <a:r>
              <a:rPr lang="en-US" sz="1600" dirty="0">
                <a:solidFill>
                  <a:srgbClr val="003268"/>
                </a:solidFill>
                <a:latin typeface="Arial" panose="020B0604020202020204" pitchFamily="34" charset="0"/>
                <a:ea typeface="Arial Unicode MS" panose="020B0604020202020204" pitchFamily="34" charset="-128"/>
                <a:cs typeface="Arial" panose="020B0604020202020204" pitchFamily="34" charset="0"/>
              </a:rPr>
              <a:t>There is a production infrastructure that was used in construction of </a:t>
            </a:r>
            <a:r>
              <a:rPr lang="en-US" sz="1600" dirty="0" err="1">
                <a:solidFill>
                  <a:srgbClr val="003268"/>
                </a:solidFill>
                <a:latin typeface="Arial" panose="020B0604020202020204" pitchFamily="34" charset="0"/>
                <a:ea typeface="Arial Unicode MS" panose="020B0604020202020204" pitchFamily="34" charset="-128"/>
                <a:cs typeface="Arial" panose="020B0604020202020204" pitchFamily="34" charset="0"/>
              </a:rPr>
              <a:t>Kambarata</a:t>
            </a:r>
            <a:r>
              <a:rPr lang="en-US" sz="1600" dirty="0">
                <a:solidFill>
                  <a:srgbClr val="003268"/>
                </a:solidFill>
                <a:latin typeface="Arial" panose="020B0604020202020204" pitchFamily="34" charset="0"/>
                <a:ea typeface="Arial Unicode MS" panose="020B0604020202020204" pitchFamily="34" charset="-128"/>
                <a:cs typeface="Arial" panose="020B0604020202020204" pitchFamily="34" charset="0"/>
              </a:rPr>
              <a:t> HPP-2</a:t>
            </a:r>
            <a:r>
              <a:rPr lang="en-US" sz="1600" dirty="0" smtClean="0">
                <a:solidFill>
                  <a:srgbClr val="003268"/>
                </a:solidFill>
                <a:latin typeface="Arial" panose="020B0604020202020204" pitchFamily="34" charset="0"/>
                <a:ea typeface="Arial Unicode MS" panose="020B0604020202020204" pitchFamily="34" charset="-128"/>
                <a:cs typeface="Arial" panose="020B0604020202020204" pitchFamily="34" charset="0"/>
              </a:rPr>
              <a:t>.</a:t>
            </a:r>
          </a:p>
          <a:p>
            <a:pPr marL="0" indent="0">
              <a:spcBef>
                <a:spcPts val="0"/>
              </a:spcBef>
              <a:buNone/>
            </a:pPr>
            <a:endParaRPr lang="ru-RU" sz="700" dirty="0">
              <a:solidFill>
                <a:srgbClr val="003268"/>
              </a:solidFill>
              <a:latin typeface="Arial" panose="020B0604020202020204" pitchFamily="34" charset="0"/>
              <a:ea typeface="Arial Unicode MS" panose="020B0604020202020204" pitchFamily="34" charset="-128"/>
              <a:cs typeface="Arial" panose="020B0604020202020204" pitchFamily="34" charset="0"/>
            </a:endParaRPr>
          </a:p>
          <a:p>
            <a:pPr marL="0" indent="0">
              <a:spcBef>
                <a:spcPts val="0"/>
              </a:spcBef>
              <a:buNone/>
            </a:pPr>
            <a:r>
              <a:rPr lang="en-US" sz="1600" dirty="0">
                <a:solidFill>
                  <a:srgbClr val="003268"/>
                </a:solidFill>
                <a:latin typeface="Arial" panose="020B0604020202020204" pitchFamily="34" charset="0"/>
                <a:ea typeface="Arial Unicode MS" panose="020B0604020202020204" pitchFamily="34" charset="-128"/>
                <a:cs typeface="Arial" panose="020B0604020202020204" pitchFamily="34" charset="0"/>
              </a:rPr>
              <a:t>There are sufficient reserves of construction materials quarries for construction of </a:t>
            </a:r>
            <a:r>
              <a:rPr lang="en-US" sz="1600" dirty="0" err="1">
                <a:solidFill>
                  <a:srgbClr val="003268"/>
                </a:solidFill>
                <a:latin typeface="Arial" panose="020B0604020202020204" pitchFamily="34" charset="0"/>
                <a:ea typeface="Arial Unicode MS" panose="020B0604020202020204" pitchFamily="34" charset="-128"/>
                <a:cs typeface="Arial" panose="020B0604020202020204" pitchFamily="34" charset="0"/>
              </a:rPr>
              <a:t>Kambarata</a:t>
            </a:r>
            <a:r>
              <a:rPr lang="en-US" sz="1600" dirty="0">
                <a:solidFill>
                  <a:srgbClr val="003268"/>
                </a:solidFill>
                <a:latin typeface="Arial" panose="020B0604020202020204" pitchFamily="34" charset="0"/>
                <a:ea typeface="Arial Unicode MS" panose="020B0604020202020204" pitchFamily="34" charset="-128"/>
                <a:cs typeface="Arial" panose="020B0604020202020204" pitchFamily="34" charset="0"/>
              </a:rPr>
              <a:t> HPP-1 dam</a:t>
            </a:r>
            <a:r>
              <a:rPr lang="en-US" sz="1600" dirty="0" smtClean="0">
                <a:solidFill>
                  <a:srgbClr val="003268"/>
                </a:solidFill>
                <a:latin typeface="Arial" panose="020B0604020202020204" pitchFamily="34" charset="0"/>
                <a:ea typeface="Arial Unicode MS" panose="020B0604020202020204" pitchFamily="34" charset="-128"/>
                <a:cs typeface="Arial" panose="020B0604020202020204" pitchFamily="34" charset="0"/>
              </a:rPr>
              <a:t>.</a:t>
            </a:r>
          </a:p>
          <a:p>
            <a:pPr marL="0" indent="0">
              <a:spcBef>
                <a:spcPts val="0"/>
              </a:spcBef>
              <a:buNone/>
            </a:pPr>
            <a:endParaRPr lang="ru-RU" sz="700" dirty="0">
              <a:solidFill>
                <a:srgbClr val="003268"/>
              </a:solidFill>
              <a:latin typeface="Arial" panose="020B0604020202020204" pitchFamily="34" charset="0"/>
              <a:ea typeface="Arial Unicode MS" panose="020B0604020202020204" pitchFamily="34" charset="-128"/>
              <a:cs typeface="Arial" panose="020B0604020202020204" pitchFamily="34" charset="0"/>
            </a:endParaRPr>
          </a:p>
          <a:p>
            <a:pPr marL="0" indent="0">
              <a:spcBef>
                <a:spcPts val="0"/>
              </a:spcBef>
              <a:buClr>
                <a:schemeClr val="accent3"/>
              </a:buClr>
              <a:buNone/>
              <a:defRPr/>
            </a:pPr>
            <a:r>
              <a:rPr lang="en-US" sz="1600" dirty="0">
                <a:solidFill>
                  <a:srgbClr val="003268"/>
                </a:solidFill>
                <a:latin typeface="Arial" panose="020B0604020202020204" pitchFamily="34" charset="0"/>
                <a:cs typeface="Arial" panose="020B0604020202020204" pitchFamily="34" charset="0"/>
              </a:rPr>
              <a:t>Close proximity of the nationwide highway and 500 kV power line connecting the north and the south of the </a:t>
            </a:r>
            <a:r>
              <a:rPr lang="en-US" sz="1600" dirty="0" smtClean="0">
                <a:solidFill>
                  <a:srgbClr val="003268"/>
                </a:solidFill>
                <a:latin typeface="Arial" panose="020B0604020202020204" pitchFamily="34" charset="0"/>
                <a:cs typeface="Arial" panose="020B0604020202020204" pitchFamily="34" charset="0"/>
              </a:rPr>
              <a:t>country</a:t>
            </a:r>
          </a:p>
          <a:p>
            <a:pPr marL="0" indent="0">
              <a:spcBef>
                <a:spcPts val="0"/>
              </a:spcBef>
              <a:buClr>
                <a:schemeClr val="accent3"/>
              </a:buClr>
              <a:buNone/>
              <a:defRPr/>
            </a:pPr>
            <a:endParaRPr lang="en-US" sz="1600" dirty="0">
              <a:solidFill>
                <a:srgbClr val="003268"/>
              </a:solidFill>
              <a:latin typeface="Arial" panose="020B0604020202020204" pitchFamily="34" charset="0"/>
              <a:cs typeface="Arial" panose="020B0604020202020204" pitchFamily="34" charset="0"/>
            </a:endParaRPr>
          </a:p>
          <a:p>
            <a:pPr marL="0" indent="0">
              <a:spcBef>
                <a:spcPts val="0"/>
              </a:spcBef>
              <a:buClr>
                <a:schemeClr val="accent3"/>
              </a:buClr>
              <a:buNone/>
              <a:defRPr/>
            </a:pPr>
            <a:endParaRPr lang="ru-RU" sz="700" dirty="0">
              <a:solidFill>
                <a:srgbClr val="003268"/>
              </a:solidFill>
              <a:latin typeface="Arial" panose="020B0604020202020204" pitchFamily="34" charset="0"/>
              <a:cs typeface="Arial" panose="020B0604020202020204" pitchFamily="34" charset="0"/>
            </a:endParaRPr>
          </a:p>
          <a:p>
            <a:pPr marL="0" indent="0" algn="just">
              <a:spcBef>
                <a:spcPts val="0"/>
              </a:spcBef>
              <a:buClr>
                <a:schemeClr val="accent3"/>
              </a:buClr>
              <a:buNone/>
              <a:defRPr/>
            </a:pPr>
            <a:r>
              <a:rPr lang="en-US" sz="1600" dirty="0">
                <a:solidFill>
                  <a:srgbClr val="003268"/>
                </a:solidFill>
                <a:latin typeface="Arial" panose="020B0604020202020204" pitchFamily="34" charset="0"/>
                <a:cs typeface="Arial" panose="020B0604020202020204" pitchFamily="34" charset="0"/>
              </a:rPr>
              <a:t>Feasibility study </a:t>
            </a:r>
            <a:r>
              <a:rPr lang="en-US" sz="1600" dirty="0" smtClean="0">
                <a:solidFill>
                  <a:srgbClr val="003268"/>
                </a:solidFill>
                <a:latin typeface="Arial" panose="020B0604020202020204" pitchFamily="34" charset="0"/>
                <a:cs typeface="Arial" panose="020B0604020202020204" pitchFamily="34" charset="0"/>
              </a:rPr>
              <a:t>is </a:t>
            </a:r>
            <a:r>
              <a:rPr lang="en-US" sz="1600" dirty="0">
                <a:solidFill>
                  <a:srgbClr val="003268"/>
                </a:solidFill>
                <a:latin typeface="Arial" panose="020B0604020202020204" pitchFamily="34" charset="0"/>
                <a:cs typeface="Arial" panose="020B0604020202020204" pitchFamily="34" charset="0"/>
              </a:rPr>
              <a:t>developed </a:t>
            </a:r>
            <a:r>
              <a:rPr lang="ru-RU" sz="1600" dirty="0">
                <a:solidFill>
                  <a:srgbClr val="003268"/>
                </a:solidFill>
                <a:latin typeface="Arial" panose="020B0604020202020204" pitchFamily="34" charset="0"/>
                <a:cs typeface="Arial" panose="020B0604020202020204" pitchFamily="34" charset="0"/>
              </a:rPr>
              <a:t>  </a:t>
            </a:r>
          </a:p>
          <a:p>
            <a:pPr marL="0" indent="0" algn="just">
              <a:spcBef>
                <a:spcPts val="0"/>
              </a:spcBef>
              <a:buNone/>
              <a:defRPr/>
            </a:pPr>
            <a:r>
              <a:rPr lang="ru-RU" sz="1600" dirty="0">
                <a:solidFill>
                  <a:srgbClr val="003268"/>
                </a:solidFill>
                <a:latin typeface="Arial" panose="020B0604020202020204" pitchFamily="34" charset="0"/>
                <a:cs typeface="Arial" panose="020B0604020202020204" pitchFamily="34" charset="0"/>
              </a:rPr>
              <a:t>(</a:t>
            </a:r>
            <a:r>
              <a:rPr lang="en-US" sz="1600" dirty="0">
                <a:solidFill>
                  <a:srgbClr val="003268"/>
                </a:solidFill>
                <a:latin typeface="Arial" panose="020B0604020202020204" pitchFamily="34" charset="0"/>
                <a:cs typeface="Arial" panose="020B0604020202020204" pitchFamily="34" charset="0"/>
              </a:rPr>
              <a:t>SNC Lavalin International Inc</a:t>
            </a:r>
            <a:r>
              <a:rPr lang="ru-RU" sz="1600" dirty="0">
                <a:solidFill>
                  <a:srgbClr val="003268"/>
                </a:solidFill>
                <a:latin typeface="Arial" panose="020B0604020202020204" pitchFamily="34" charset="0"/>
                <a:cs typeface="Arial" panose="020B0604020202020204" pitchFamily="34" charset="0"/>
              </a:rPr>
              <a:t>.) </a:t>
            </a:r>
            <a:endParaRPr lang="ru-RU" sz="1600" dirty="0">
              <a:solidFill>
                <a:srgbClr val="003268"/>
              </a:solidFill>
            </a:endParaRPr>
          </a:p>
        </p:txBody>
      </p:sp>
      <p:sp>
        <p:nvSpPr>
          <p:cNvPr id="7" name="Параллелограмм 6"/>
          <p:cNvSpPr/>
          <p:nvPr/>
        </p:nvSpPr>
        <p:spPr bwMode="auto">
          <a:xfrm>
            <a:off x="7055427" y="107732"/>
            <a:ext cx="5045691" cy="491598"/>
          </a:xfrm>
          <a:prstGeom prst="parallelogram">
            <a:avLst>
              <a:gd name="adj" fmla="val 30797"/>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400" b="1" i="1" dirty="0" err="1" smtClean="0">
                <a:latin typeface="Arial" panose="020B0604020202020204" pitchFamily="34" charset="0"/>
                <a:cs typeface="Arial" panose="020B0604020202020204" pitchFamily="34" charset="0"/>
              </a:rPr>
              <a:t>Kambarata</a:t>
            </a:r>
            <a:r>
              <a:rPr lang="en-US" sz="1400" b="1" i="1" dirty="0" smtClean="0">
                <a:latin typeface="Arial" panose="020B0604020202020204" pitchFamily="34" charset="0"/>
                <a:cs typeface="Arial" panose="020B0604020202020204" pitchFamily="34" charset="0"/>
              </a:rPr>
              <a:t> HPP-1 </a:t>
            </a:r>
            <a:endParaRPr lang="ru-RU" sz="1400" b="1" i="1" dirty="0">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781" y="2473138"/>
            <a:ext cx="5244405" cy="3179517"/>
          </a:xfrm>
          <a:prstGeom prst="rect">
            <a:avLst/>
          </a:prstGeom>
          <a:effectLst>
            <a:outerShdw blurRad="50800" dist="38100" dir="2700000" algn="tl" rotWithShape="0">
              <a:prstClr val="black">
                <a:alpha val="40000"/>
              </a:prstClr>
            </a:outerShdw>
          </a:effec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55" y="3490414"/>
            <a:ext cx="430539" cy="250141"/>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55" y="4041942"/>
            <a:ext cx="430539" cy="250141"/>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55" y="4515876"/>
            <a:ext cx="430539" cy="250141"/>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54" y="5287103"/>
            <a:ext cx="430539" cy="250141"/>
          </a:xfrm>
          <a:prstGeom prst="rect">
            <a:avLst/>
          </a:prstGeom>
        </p:spPr>
      </p:pic>
      <p:grpSp>
        <p:nvGrpSpPr>
          <p:cNvPr id="14" name="Группа 13"/>
          <p:cNvGrpSpPr/>
          <p:nvPr/>
        </p:nvGrpSpPr>
        <p:grpSpPr>
          <a:xfrm>
            <a:off x="0" y="6812279"/>
            <a:ext cx="12184798" cy="45721"/>
            <a:chOff x="0" y="6812279"/>
            <a:chExt cx="12184798" cy="45721"/>
          </a:xfrm>
        </p:grpSpPr>
        <p:sp>
          <p:nvSpPr>
            <p:cNvPr id="15" name="Прямоугольник 14"/>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6" name="Прямоугольник 15"/>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7" name="Прямоугольник 16"/>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284900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Заголовок 1"/>
          <p:cNvSpPr txBox="1">
            <a:spLocks/>
          </p:cNvSpPr>
          <p:nvPr/>
        </p:nvSpPr>
        <p:spPr bwMode="auto">
          <a:xfrm>
            <a:off x="2198688" y="71437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000"/>
              </a:spcBef>
              <a:buFont typeface="Arial" pitchFamily="34" charset="0"/>
              <a:buChar char="•"/>
              <a:defRPr kumimoji="1" sz="2800">
                <a:solidFill>
                  <a:schemeClr val="tx1"/>
                </a:solidFill>
                <a:latin typeface="Calibri" pitchFamily="34" charset="0"/>
                <a:cs typeface="Arial" pitchFamily="34" charset="0"/>
              </a:defRPr>
            </a:lvl1pPr>
            <a:lvl2pPr marL="742950" indent="-285750" eaLnBrk="0" hangingPunct="0">
              <a:lnSpc>
                <a:spcPct val="90000"/>
              </a:lnSpc>
              <a:spcBef>
                <a:spcPts val="500"/>
              </a:spcBef>
              <a:buFont typeface="Arial" pitchFamily="34" charset="0"/>
              <a:buChar char="•"/>
              <a:defRPr kumimoji="1" sz="2400">
                <a:solidFill>
                  <a:schemeClr val="tx1"/>
                </a:solidFill>
                <a:latin typeface="Calibri" pitchFamily="34" charset="0"/>
                <a:cs typeface="Arial" pitchFamily="34" charset="0"/>
              </a:defRPr>
            </a:lvl2pPr>
            <a:lvl3pPr marL="1143000" indent="-228600" eaLnBrk="0" hangingPunct="0">
              <a:lnSpc>
                <a:spcPct val="90000"/>
              </a:lnSpc>
              <a:spcBef>
                <a:spcPts val="500"/>
              </a:spcBef>
              <a:buFont typeface="Arial" pitchFamily="34" charset="0"/>
              <a:buChar char="•"/>
              <a:defRPr kumimoji="1" sz="2000">
                <a:solidFill>
                  <a:schemeClr val="tx1"/>
                </a:solidFill>
                <a:latin typeface="Calibri" pitchFamily="34" charset="0"/>
                <a:cs typeface="Arial" pitchFamily="34" charset="0"/>
              </a:defRPr>
            </a:lvl3pPr>
            <a:lvl4pPr marL="1600200" indent="-228600" eaLnBrk="0" hangingPunct="0">
              <a:lnSpc>
                <a:spcPct val="90000"/>
              </a:lnSpc>
              <a:spcBef>
                <a:spcPts val="500"/>
              </a:spcBef>
              <a:buFont typeface="Arial" pitchFamily="34" charset="0"/>
              <a:buChar char="•"/>
              <a:defRPr kumimoji="1">
                <a:solidFill>
                  <a:schemeClr val="tx1"/>
                </a:solidFill>
                <a:latin typeface="Calibri" pitchFamily="34" charset="0"/>
                <a:cs typeface="Arial" pitchFamily="34" charset="0"/>
              </a:defRPr>
            </a:lvl4pPr>
            <a:lvl5pPr marL="2057400" indent="-228600" eaLnBrk="0" hangingPunct="0">
              <a:lnSpc>
                <a:spcPct val="90000"/>
              </a:lnSpc>
              <a:spcBef>
                <a:spcPts val="500"/>
              </a:spcBef>
              <a:buFont typeface="Arial" pitchFamily="34" charset="0"/>
              <a:buChar char="•"/>
              <a:defRPr kumimoji="1">
                <a:solidFill>
                  <a:schemeClr val="tx1"/>
                </a:solidFill>
                <a:latin typeface="Calibri" pitchFamily="34" charset="0"/>
                <a:cs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9pPr>
          </a:lstStyle>
          <a:p>
            <a:pPr algn="ctr" eaLnBrk="1" hangingPunct="1">
              <a:spcBef>
                <a:spcPct val="0"/>
              </a:spcBef>
              <a:buFontTx/>
              <a:buNone/>
            </a:pPr>
            <a:endParaRPr kumimoji="0" lang="ru-RU" altLang="ru-RU" sz="2400" b="1">
              <a:solidFill>
                <a:srgbClr val="203864"/>
              </a:solidFill>
            </a:endParaRPr>
          </a:p>
        </p:txBody>
      </p:sp>
      <p:sp>
        <p:nvSpPr>
          <p:cNvPr id="26" name="Содержимое 2"/>
          <p:cNvSpPr txBox="1">
            <a:spLocks/>
          </p:cNvSpPr>
          <p:nvPr/>
        </p:nvSpPr>
        <p:spPr>
          <a:xfrm>
            <a:off x="270163" y="2909561"/>
            <a:ext cx="7259037" cy="3626321"/>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0" algn="just">
              <a:spcBef>
                <a:spcPts val="0"/>
              </a:spcBef>
              <a:buClr>
                <a:schemeClr val="accent3"/>
              </a:buClr>
              <a:buFont typeface="Wingdings 2"/>
              <a:buNone/>
              <a:defRPr/>
            </a:pPr>
            <a:r>
              <a:rPr lang="en-US" sz="1600" b="1" dirty="0">
                <a:solidFill>
                  <a:srgbClr val="C00000"/>
                </a:solidFill>
                <a:latin typeface="Arial" panose="020B0604020202020204" pitchFamily="34" charset="0"/>
                <a:cs typeface="Arial" panose="020B0604020202020204" pitchFamily="34" charset="0"/>
              </a:rPr>
              <a:t>Location</a:t>
            </a:r>
            <a:r>
              <a:rPr lang="ru-RU" sz="1600" b="1" dirty="0">
                <a:solidFill>
                  <a:srgbClr val="C00000"/>
                </a:solidFill>
                <a:latin typeface="Arial" panose="020B0604020202020204" pitchFamily="34" charset="0"/>
                <a:cs typeface="Arial" panose="020B0604020202020204" pitchFamily="34" charset="0"/>
              </a:rPr>
              <a:t>:</a:t>
            </a:r>
          </a:p>
          <a:p>
            <a:pPr marL="180975" indent="0" algn="just">
              <a:spcBef>
                <a:spcPts val="0"/>
              </a:spcBef>
              <a:buClr>
                <a:schemeClr val="accent3"/>
              </a:buClr>
              <a:buFont typeface="Wingdings 2"/>
              <a:buNone/>
              <a:defRPr/>
            </a:pPr>
            <a:r>
              <a:rPr lang="en-US" sz="1600" dirty="0">
                <a:solidFill>
                  <a:srgbClr val="003268"/>
                </a:solidFill>
                <a:latin typeface="Arial" panose="020B0604020202020204" pitchFamily="34" charset="0"/>
                <a:cs typeface="Arial" panose="020B0604020202020204" pitchFamily="34" charset="0"/>
              </a:rPr>
              <a:t>The cascade is designed in the upper reaches of the </a:t>
            </a:r>
            <a:r>
              <a:rPr lang="en-US" sz="1600" dirty="0" err="1">
                <a:solidFill>
                  <a:srgbClr val="003268"/>
                </a:solidFill>
                <a:latin typeface="Arial" panose="020B0604020202020204" pitchFamily="34" charset="0"/>
                <a:cs typeface="Arial" panose="020B0604020202020204" pitchFamily="34" charset="0"/>
              </a:rPr>
              <a:t>Naryn</a:t>
            </a:r>
            <a:r>
              <a:rPr lang="en-US" sz="1600" dirty="0">
                <a:solidFill>
                  <a:srgbClr val="003268"/>
                </a:solidFill>
                <a:latin typeface="Arial" panose="020B0604020202020204" pitchFamily="34" charset="0"/>
                <a:cs typeface="Arial" panose="020B0604020202020204" pitchFamily="34" charset="0"/>
              </a:rPr>
              <a:t> river with absolute elevations of 2100-2300 m. All plants are designed according to dam-derivation scheme with small reservoirs, which reduces the area of the flooded land</a:t>
            </a:r>
            <a:r>
              <a:rPr lang="en-US" sz="1600" dirty="0" smtClean="0">
                <a:solidFill>
                  <a:srgbClr val="003268"/>
                </a:solidFill>
                <a:latin typeface="Arial" panose="020B0604020202020204" pitchFamily="34" charset="0"/>
                <a:cs typeface="Arial" panose="020B0604020202020204" pitchFamily="34" charset="0"/>
              </a:rPr>
              <a:t>.  </a:t>
            </a:r>
            <a:r>
              <a:rPr lang="ru-RU" sz="1600" dirty="0" smtClean="0">
                <a:solidFill>
                  <a:srgbClr val="003268"/>
                </a:solidFill>
                <a:latin typeface="Arial" panose="020B0604020202020204" pitchFamily="34" charset="0"/>
                <a:cs typeface="Arial" panose="020B0604020202020204" pitchFamily="34" charset="0"/>
              </a:rPr>
              <a:t> </a:t>
            </a:r>
            <a:endParaRPr lang="ru-RU" sz="1600" dirty="0">
              <a:solidFill>
                <a:srgbClr val="003268"/>
              </a:solidFill>
              <a:latin typeface="Arial" panose="020B0604020202020204" pitchFamily="34" charset="0"/>
              <a:cs typeface="Arial" panose="020B0604020202020204" pitchFamily="34" charset="0"/>
            </a:endParaRPr>
          </a:p>
          <a:p>
            <a:pPr marL="180975" indent="0" algn="just">
              <a:spcBef>
                <a:spcPts val="0"/>
              </a:spcBef>
              <a:buClr>
                <a:schemeClr val="accent3"/>
              </a:buClr>
              <a:buFont typeface="Wingdings 2"/>
              <a:buNone/>
              <a:defRPr/>
            </a:pPr>
            <a:r>
              <a:rPr lang="en-US" sz="1600" b="1" dirty="0">
                <a:solidFill>
                  <a:srgbClr val="C00000"/>
                </a:solidFill>
                <a:latin typeface="Arial" panose="020B0604020202020204" pitchFamily="34" charset="0"/>
                <a:cs typeface="Arial" panose="020B0604020202020204" pitchFamily="34" charset="0"/>
              </a:rPr>
              <a:t>Construction infrastructure</a:t>
            </a:r>
            <a:r>
              <a:rPr lang="ru-RU" sz="1600" b="1" dirty="0">
                <a:solidFill>
                  <a:srgbClr val="C00000"/>
                </a:solidFill>
                <a:latin typeface="Arial" panose="020B0604020202020204" pitchFamily="34" charset="0"/>
                <a:cs typeface="Arial" panose="020B0604020202020204" pitchFamily="34" charset="0"/>
              </a:rPr>
              <a:t>:</a:t>
            </a:r>
          </a:p>
          <a:p>
            <a:pPr marL="180975" indent="0" algn="just">
              <a:spcBef>
                <a:spcPts val="0"/>
              </a:spcBef>
              <a:buClr>
                <a:schemeClr val="accent3"/>
              </a:buClr>
              <a:buFont typeface="Wingdings 2"/>
              <a:buNone/>
              <a:defRPr/>
            </a:pPr>
            <a:r>
              <a:rPr lang="en-US" sz="1600" dirty="0">
                <a:solidFill>
                  <a:srgbClr val="003268"/>
                </a:solidFill>
                <a:latin typeface="Arial" panose="020B0604020202020204" pitchFamily="34" charset="0"/>
                <a:cs typeface="Arial" panose="020B0604020202020204" pitchFamily="34" charset="0"/>
              </a:rPr>
              <a:t>The production infrastructure is available</a:t>
            </a:r>
            <a:r>
              <a:rPr lang="en-US" sz="1600" dirty="0" smtClean="0">
                <a:solidFill>
                  <a:srgbClr val="003268"/>
                </a:solidFill>
                <a:latin typeface="Arial" panose="020B0604020202020204" pitchFamily="34" charset="0"/>
                <a:cs typeface="Arial" panose="020B0604020202020204" pitchFamily="34" charset="0"/>
              </a:rPr>
              <a:t>.</a:t>
            </a:r>
          </a:p>
          <a:p>
            <a:pPr marL="180975" indent="0" algn="just">
              <a:spcBef>
                <a:spcPts val="0"/>
              </a:spcBef>
              <a:buClr>
                <a:schemeClr val="accent3"/>
              </a:buClr>
              <a:buFont typeface="Wingdings 2"/>
              <a:buNone/>
              <a:defRPr/>
            </a:pPr>
            <a:r>
              <a:rPr lang="en-US" sz="1600" dirty="0">
                <a:solidFill>
                  <a:srgbClr val="003268"/>
                </a:solidFill>
                <a:latin typeface="Arial" panose="020B0604020202020204" pitchFamily="34" charset="0"/>
                <a:cs typeface="Arial" panose="020B0604020202020204" pitchFamily="34" charset="0"/>
              </a:rPr>
              <a:t>Close proximity of the nationwide </a:t>
            </a:r>
            <a:r>
              <a:rPr lang="en-US" sz="1600" dirty="0" smtClean="0">
                <a:solidFill>
                  <a:srgbClr val="003268"/>
                </a:solidFill>
                <a:latin typeface="Arial" panose="020B0604020202020204" pitchFamily="34" charset="0"/>
                <a:cs typeface="Arial" panose="020B0604020202020204" pitchFamily="34" charset="0"/>
              </a:rPr>
              <a:t>highway  </a:t>
            </a:r>
            <a:endParaRPr lang="en-US" sz="1600" dirty="0">
              <a:solidFill>
                <a:srgbClr val="003268"/>
              </a:solidFill>
              <a:latin typeface="Arial" panose="020B0604020202020204" pitchFamily="34" charset="0"/>
              <a:cs typeface="Arial" panose="020B0604020202020204" pitchFamily="34" charset="0"/>
            </a:endParaRPr>
          </a:p>
          <a:p>
            <a:pPr marL="180975" indent="0" algn="just">
              <a:spcBef>
                <a:spcPts val="0"/>
              </a:spcBef>
              <a:buClr>
                <a:schemeClr val="accent3"/>
              </a:buClr>
              <a:buFont typeface="Wingdings 2"/>
              <a:buNone/>
              <a:defRPr/>
            </a:pPr>
            <a:endParaRPr lang="en-US" sz="1600" dirty="0">
              <a:solidFill>
                <a:srgbClr val="003268"/>
              </a:solidFill>
              <a:latin typeface="Arial" panose="020B0604020202020204" pitchFamily="34" charset="0"/>
              <a:cs typeface="Arial" panose="020B0604020202020204" pitchFamily="34" charset="0"/>
            </a:endParaRPr>
          </a:p>
          <a:p>
            <a:pPr marL="180975" indent="0" algn="just">
              <a:spcBef>
                <a:spcPts val="0"/>
              </a:spcBef>
              <a:buClr>
                <a:schemeClr val="accent3"/>
              </a:buClr>
              <a:buFont typeface="Wingdings 2"/>
              <a:buNone/>
              <a:defRPr/>
            </a:pPr>
            <a:r>
              <a:rPr lang="en-US" sz="1600" dirty="0">
                <a:solidFill>
                  <a:srgbClr val="003268"/>
                </a:solidFill>
                <a:latin typeface="Arial" panose="020B0604020202020204" pitchFamily="34" charset="0"/>
                <a:cs typeface="Arial" panose="020B0604020202020204" pitchFamily="34" charset="0"/>
              </a:rPr>
              <a:t>There is a 35 kV active overhead power line on the right bank of the </a:t>
            </a:r>
            <a:r>
              <a:rPr lang="en-US" sz="1600" dirty="0" smtClean="0">
                <a:solidFill>
                  <a:srgbClr val="003268"/>
                </a:solidFill>
                <a:latin typeface="Arial" panose="020B0604020202020204" pitchFamily="34" charset="0"/>
                <a:cs typeface="Arial" panose="020B0604020202020204" pitchFamily="34" charset="0"/>
              </a:rPr>
              <a:t>river</a:t>
            </a:r>
          </a:p>
          <a:p>
            <a:pPr marL="180975" indent="0" algn="just">
              <a:spcBef>
                <a:spcPts val="0"/>
              </a:spcBef>
              <a:buClr>
                <a:schemeClr val="accent3"/>
              </a:buClr>
              <a:buFont typeface="Wingdings 2"/>
              <a:buNone/>
              <a:defRPr/>
            </a:pPr>
            <a:r>
              <a:rPr lang="en-US" sz="1600" dirty="0" smtClean="0">
                <a:solidFill>
                  <a:srgbClr val="003268"/>
                </a:solidFill>
                <a:latin typeface="Arial" panose="020B0604020202020204" pitchFamily="34" charset="0"/>
                <a:cs typeface="Arial" panose="020B0604020202020204" pitchFamily="34" charset="0"/>
              </a:rPr>
              <a:t>  </a:t>
            </a:r>
            <a:endParaRPr lang="en-US" sz="1600" dirty="0">
              <a:solidFill>
                <a:srgbClr val="003268"/>
              </a:solidFill>
              <a:latin typeface="Arial" panose="020B0604020202020204" pitchFamily="34" charset="0"/>
              <a:cs typeface="Arial" panose="020B0604020202020204" pitchFamily="34" charset="0"/>
            </a:endParaRPr>
          </a:p>
          <a:p>
            <a:pPr marL="180975" indent="0" algn="just">
              <a:spcBef>
                <a:spcPts val="0"/>
              </a:spcBef>
              <a:buClr>
                <a:schemeClr val="accent3"/>
              </a:buClr>
              <a:buFont typeface="Wingdings 2"/>
              <a:buNone/>
              <a:defRPr/>
            </a:pPr>
            <a:r>
              <a:rPr lang="en-US" sz="1600" dirty="0">
                <a:solidFill>
                  <a:srgbClr val="003268"/>
                </a:solidFill>
                <a:latin typeface="Arial" panose="020B0604020202020204" pitchFamily="34" charset="0"/>
                <a:cs typeface="Arial" panose="020B0604020202020204" pitchFamily="34" charset="0"/>
              </a:rPr>
              <a:t>The main mode of transport in the construction area is motor transport. </a:t>
            </a:r>
          </a:p>
          <a:p>
            <a:pPr marL="180975" indent="0" algn="just">
              <a:spcBef>
                <a:spcPts val="0"/>
              </a:spcBef>
              <a:buClr>
                <a:schemeClr val="accent3"/>
              </a:buClr>
              <a:buFont typeface="Wingdings 2"/>
              <a:buNone/>
              <a:defRPr/>
            </a:pPr>
            <a:r>
              <a:rPr lang="en-US" sz="1600" dirty="0">
                <a:solidFill>
                  <a:srgbClr val="003268"/>
                </a:solidFill>
                <a:latin typeface="Arial" panose="020B0604020202020204" pitchFamily="34" charset="0"/>
                <a:cs typeface="Arial" panose="020B0604020202020204" pitchFamily="34" charset="0"/>
              </a:rPr>
              <a:t>The nearest “</a:t>
            </a:r>
            <a:r>
              <a:rPr lang="en-US" sz="1600" dirty="0" err="1">
                <a:solidFill>
                  <a:srgbClr val="003268"/>
                </a:solidFill>
                <a:latin typeface="Arial" panose="020B0604020202020204" pitchFamily="34" charset="0"/>
                <a:cs typeface="Arial" panose="020B0604020202020204" pitchFamily="34" charset="0"/>
              </a:rPr>
              <a:t>Balykchy</a:t>
            </a:r>
            <a:r>
              <a:rPr lang="en-US" sz="1600" dirty="0">
                <a:solidFill>
                  <a:srgbClr val="003268"/>
                </a:solidFill>
                <a:latin typeface="Arial" panose="020B0604020202020204" pitchFamily="34" charset="0"/>
                <a:cs typeface="Arial" panose="020B0604020202020204" pitchFamily="34" charset="0"/>
              </a:rPr>
              <a:t>” railway station is located at a distance of 183 </a:t>
            </a:r>
            <a:r>
              <a:rPr lang="en-US" sz="1600" dirty="0" smtClean="0">
                <a:solidFill>
                  <a:srgbClr val="003268"/>
                </a:solidFill>
                <a:latin typeface="Arial" panose="020B0604020202020204" pitchFamily="34" charset="0"/>
                <a:cs typeface="Arial" panose="020B0604020202020204" pitchFamily="34" charset="0"/>
              </a:rPr>
              <a:t>km</a:t>
            </a:r>
          </a:p>
          <a:p>
            <a:pPr marL="180975" indent="0" algn="just">
              <a:spcBef>
                <a:spcPts val="0"/>
              </a:spcBef>
              <a:buClr>
                <a:schemeClr val="accent3"/>
              </a:buClr>
              <a:buFont typeface="Wingdings 2"/>
              <a:buNone/>
              <a:defRPr/>
            </a:pPr>
            <a:r>
              <a:rPr lang="en-US" sz="1600" dirty="0">
                <a:solidFill>
                  <a:srgbClr val="003268"/>
                </a:solidFill>
                <a:latin typeface="Arial" panose="020B0604020202020204" pitchFamily="34" charset="0"/>
                <a:cs typeface="Arial" panose="020B0604020202020204" pitchFamily="34" charset="0"/>
              </a:rPr>
              <a:t>The land necessary for construction of hydro power plants is </a:t>
            </a:r>
            <a:r>
              <a:rPr lang="en-US" sz="1600" dirty="0" smtClean="0">
                <a:solidFill>
                  <a:srgbClr val="003268"/>
                </a:solidFill>
                <a:latin typeface="Arial" panose="020B0604020202020204" pitchFamily="34" charset="0"/>
                <a:cs typeface="Arial" panose="020B0604020202020204" pitchFamily="34" charset="0"/>
              </a:rPr>
              <a:t>allocated</a:t>
            </a:r>
          </a:p>
          <a:p>
            <a:pPr marL="180975" indent="0" algn="just">
              <a:spcBef>
                <a:spcPts val="0"/>
              </a:spcBef>
              <a:buClr>
                <a:schemeClr val="accent3"/>
              </a:buClr>
              <a:buFont typeface="Wingdings 2"/>
              <a:buNone/>
              <a:defRPr/>
            </a:pPr>
            <a:r>
              <a:rPr lang="en-US" sz="1600" dirty="0" smtClean="0">
                <a:solidFill>
                  <a:srgbClr val="003268"/>
                </a:solidFill>
                <a:latin typeface="Arial" panose="020B0604020202020204" pitchFamily="34" charset="0"/>
                <a:cs typeface="Arial" panose="020B0604020202020204" pitchFamily="34" charset="0"/>
              </a:rPr>
              <a:t>Feasibility </a:t>
            </a:r>
            <a:r>
              <a:rPr lang="en-US" sz="1600" dirty="0">
                <a:solidFill>
                  <a:srgbClr val="003268"/>
                </a:solidFill>
                <a:latin typeface="Arial" panose="020B0604020202020204" pitchFamily="34" charset="0"/>
                <a:cs typeface="Arial" panose="020B0604020202020204" pitchFamily="34" charset="0"/>
              </a:rPr>
              <a:t>study and a part of project documentation </a:t>
            </a:r>
            <a:r>
              <a:rPr lang="en-US" sz="1600" dirty="0" smtClean="0">
                <a:solidFill>
                  <a:srgbClr val="003268"/>
                </a:solidFill>
                <a:latin typeface="Arial" panose="020B0604020202020204" pitchFamily="34" charset="0"/>
                <a:cs typeface="Arial" panose="020B0604020202020204" pitchFamily="34" charset="0"/>
              </a:rPr>
              <a:t>is developed</a:t>
            </a:r>
            <a:endParaRPr lang="ru-RU" sz="1600" dirty="0">
              <a:solidFill>
                <a:srgbClr val="003268"/>
              </a:solidFill>
              <a:latin typeface="Arial" panose="020B0604020202020204" pitchFamily="34" charset="0"/>
              <a:cs typeface="Arial" panose="020B0604020202020204" pitchFamily="34" charset="0"/>
            </a:endParaRPr>
          </a:p>
          <a:p>
            <a:pPr marL="180975" indent="0" algn="just">
              <a:spcBef>
                <a:spcPts val="0"/>
              </a:spcBef>
              <a:buClr>
                <a:schemeClr val="accent3"/>
              </a:buClr>
              <a:buFont typeface="Wingdings 2"/>
              <a:buNone/>
              <a:defRPr/>
            </a:pPr>
            <a:endParaRPr lang="ru-RU" sz="1600" dirty="0">
              <a:solidFill>
                <a:srgbClr val="003268"/>
              </a:solidFill>
              <a:latin typeface="Arial" panose="020B0604020202020204" pitchFamily="34" charset="0"/>
              <a:cs typeface="Arial" panose="020B0604020202020204" pitchFamily="34" charset="0"/>
            </a:endParaRPr>
          </a:p>
        </p:txBody>
      </p:sp>
      <p:sp>
        <p:nvSpPr>
          <p:cNvPr id="7" name="Параллелограмм 6"/>
          <p:cNvSpPr/>
          <p:nvPr/>
        </p:nvSpPr>
        <p:spPr bwMode="auto">
          <a:xfrm>
            <a:off x="7055427" y="107732"/>
            <a:ext cx="5045691" cy="491598"/>
          </a:xfrm>
          <a:prstGeom prst="parallelogram">
            <a:avLst>
              <a:gd name="adj" fmla="val 30797"/>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400" b="1" i="1" dirty="0" smtClean="0">
                <a:latin typeface="Arial" panose="020B0604020202020204" pitchFamily="34" charset="0"/>
                <a:cs typeface="Arial" panose="020B0604020202020204" pitchFamily="34" charset="0"/>
              </a:rPr>
              <a:t>Upper-</a:t>
            </a:r>
            <a:r>
              <a:rPr lang="en-US" sz="1400" b="1" i="1" dirty="0" err="1" smtClean="0">
                <a:latin typeface="Arial" panose="020B0604020202020204" pitchFamily="34" charset="0"/>
                <a:cs typeface="Arial" panose="020B0604020202020204" pitchFamily="34" charset="0"/>
              </a:rPr>
              <a:t>Naryn</a:t>
            </a:r>
            <a:r>
              <a:rPr lang="en-US" sz="1400" b="1" i="1" dirty="0" smtClean="0">
                <a:latin typeface="Arial" panose="020B0604020202020204" pitchFamily="34" charset="0"/>
                <a:cs typeface="Arial" panose="020B0604020202020204" pitchFamily="34" charset="0"/>
              </a:rPr>
              <a:t> cascade </a:t>
            </a:r>
            <a:r>
              <a:rPr lang="en-US" sz="1400" b="1" i="1" dirty="0">
                <a:latin typeface="Arial" panose="020B0604020202020204" pitchFamily="34" charset="0"/>
                <a:cs typeface="Arial" panose="020B0604020202020204" pitchFamily="34" charset="0"/>
              </a:rPr>
              <a:t>of HPPs</a:t>
            </a:r>
            <a:endParaRPr lang="ru-RU" sz="1400" b="1" i="1" dirty="0">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4238566"/>
            <a:ext cx="430539" cy="250141"/>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4499146"/>
            <a:ext cx="430539" cy="250141"/>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4931516"/>
            <a:ext cx="430539" cy="250141"/>
          </a:xfrm>
          <a:prstGeom prst="rect">
            <a:avLst/>
          </a:prstGeo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99" y="5349449"/>
            <a:ext cx="430539" cy="250141"/>
          </a:xfrm>
          <a:prstGeom prst="rect">
            <a:avLst/>
          </a:prstGeom>
        </p:spPr>
      </p:pic>
      <p:graphicFrame>
        <p:nvGraphicFramePr>
          <p:cNvPr id="14" name="Таблица 13">
            <a:extLst>
              <a:ext uri="{FF2B5EF4-FFF2-40B4-BE49-F238E27FC236}">
                <a16:creationId xmlns:a16="http://schemas.microsoft.com/office/drawing/2014/main" xmlns="" id="{C743B6C2-9FB2-4D2E-9E46-B874665608CE}"/>
              </a:ext>
            </a:extLst>
          </p:cNvPr>
          <p:cNvGraphicFramePr>
            <a:graphicFrameLocks noGrp="1"/>
          </p:cNvGraphicFramePr>
          <p:nvPr>
            <p:extLst>
              <p:ext uri="{D42A27DB-BD31-4B8C-83A1-F6EECF244321}">
                <p14:modId xmlns:p14="http://schemas.microsoft.com/office/powerpoint/2010/main" val="2595623854"/>
              </p:ext>
            </p:extLst>
          </p:nvPr>
        </p:nvGraphicFramePr>
        <p:xfrm>
          <a:off x="580080" y="753378"/>
          <a:ext cx="11348684" cy="2005489"/>
        </p:xfrm>
        <a:graphic>
          <a:graphicData uri="http://schemas.openxmlformats.org/drawingml/2006/table">
            <a:tbl>
              <a:tblPr>
                <a:tableStyleId>{5940675A-B579-460E-94D1-54222C63F5DA}</a:tableStyleId>
              </a:tblPr>
              <a:tblGrid>
                <a:gridCol w="2744736">
                  <a:extLst>
                    <a:ext uri="{9D8B030D-6E8A-4147-A177-3AD203B41FA5}">
                      <a16:colId xmlns:a16="http://schemas.microsoft.com/office/drawing/2014/main" xmlns="" val="20000"/>
                    </a:ext>
                  </a:extLst>
                </a:gridCol>
                <a:gridCol w="1893204">
                  <a:extLst>
                    <a:ext uri="{9D8B030D-6E8A-4147-A177-3AD203B41FA5}">
                      <a16:colId xmlns:a16="http://schemas.microsoft.com/office/drawing/2014/main" xmlns="" val="20001"/>
                    </a:ext>
                  </a:extLst>
                </a:gridCol>
                <a:gridCol w="2938844">
                  <a:extLst>
                    <a:ext uri="{9D8B030D-6E8A-4147-A177-3AD203B41FA5}">
                      <a16:colId xmlns:a16="http://schemas.microsoft.com/office/drawing/2014/main" xmlns="" val="20002"/>
                    </a:ext>
                  </a:extLst>
                </a:gridCol>
                <a:gridCol w="1595495">
                  <a:extLst>
                    <a:ext uri="{9D8B030D-6E8A-4147-A177-3AD203B41FA5}">
                      <a16:colId xmlns:a16="http://schemas.microsoft.com/office/drawing/2014/main" xmlns="" val="20003"/>
                    </a:ext>
                  </a:extLst>
                </a:gridCol>
                <a:gridCol w="2176405">
                  <a:extLst>
                    <a:ext uri="{9D8B030D-6E8A-4147-A177-3AD203B41FA5}">
                      <a16:colId xmlns:a16="http://schemas.microsoft.com/office/drawing/2014/main" xmlns="" val="20004"/>
                    </a:ext>
                  </a:extLst>
                </a:gridCol>
              </a:tblGrid>
              <a:tr h="286891">
                <a:tc>
                  <a:txBody>
                    <a:bodyPr/>
                    <a:lstStyle/>
                    <a:p>
                      <a:pPr algn="ctr" fontAlgn="base">
                        <a:lnSpc>
                          <a:spcPct val="100000"/>
                        </a:lnSpc>
                        <a:spcBef>
                          <a:spcPts val="0"/>
                        </a:spcBef>
                        <a:spcAft>
                          <a:spcPts val="0"/>
                        </a:spcAft>
                      </a:pPr>
                      <a:r>
                        <a:rPr lang="en-US" sz="1600" b="1" kern="1200" dirty="0">
                          <a:solidFill>
                            <a:srgbClr val="003268"/>
                          </a:solidFill>
                          <a:effectLst/>
                          <a:latin typeface="Arial" panose="020B0604020202020204" pitchFamily="34" charset="0"/>
                          <a:cs typeface="Arial" panose="020B0604020202020204" pitchFamily="34" charset="0"/>
                        </a:rPr>
                        <a:t>HPP name</a:t>
                      </a:r>
                      <a:endParaRPr lang="ru-RU" sz="1600" b="1"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en-US" sz="1600" b="1" kern="1200" dirty="0" smtClean="0">
                          <a:solidFill>
                            <a:srgbClr val="003268"/>
                          </a:solidFill>
                          <a:effectLst/>
                          <a:latin typeface="Arial" panose="020B0604020202020204" pitchFamily="34" charset="0"/>
                          <a:cs typeface="Arial" panose="020B0604020202020204" pitchFamily="34" charset="0"/>
                        </a:rPr>
                        <a:t>Installed </a:t>
                      </a:r>
                      <a:r>
                        <a:rPr lang="en-US" sz="1600" b="1" kern="1200" dirty="0">
                          <a:solidFill>
                            <a:srgbClr val="003268"/>
                          </a:solidFill>
                          <a:effectLst/>
                          <a:latin typeface="Arial" panose="020B0604020202020204" pitchFamily="34" charset="0"/>
                          <a:cs typeface="Arial" panose="020B0604020202020204" pitchFamily="34" charset="0"/>
                        </a:rPr>
                        <a:t>capacity</a:t>
                      </a:r>
                      <a:r>
                        <a:rPr lang="ru-RU" sz="1600" b="1" kern="1200" dirty="0">
                          <a:solidFill>
                            <a:srgbClr val="003268"/>
                          </a:solidFill>
                          <a:effectLst/>
                          <a:latin typeface="Arial" panose="020B0604020202020204" pitchFamily="34" charset="0"/>
                          <a:cs typeface="Arial" panose="020B0604020202020204" pitchFamily="34" charset="0"/>
                        </a:rPr>
                        <a:t>, </a:t>
                      </a:r>
                      <a:r>
                        <a:rPr lang="en-GB" sz="1600" b="1" kern="1200" dirty="0">
                          <a:solidFill>
                            <a:srgbClr val="003268"/>
                          </a:solidFill>
                          <a:effectLst/>
                          <a:latin typeface="Arial" panose="020B0604020202020204" pitchFamily="34" charset="0"/>
                          <a:cs typeface="Arial" panose="020B0604020202020204" pitchFamily="34" charset="0"/>
                        </a:rPr>
                        <a:t>MW</a:t>
                      </a:r>
                      <a:endParaRPr lang="ru-RU" sz="1600" b="1"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en-US" sz="1600" b="1" kern="1200" dirty="0" smtClean="0">
                          <a:solidFill>
                            <a:srgbClr val="003268"/>
                          </a:solidFill>
                          <a:effectLst/>
                          <a:latin typeface="Arial" panose="020B0604020202020204" pitchFamily="34" charset="0"/>
                          <a:cs typeface="Arial" panose="020B0604020202020204" pitchFamily="34" charset="0"/>
                        </a:rPr>
                        <a:t>Long-term average annual generation of electric energy (</a:t>
                      </a:r>
                      <a:r>
                        <a:rPr lang="en-US" sz="1600" b="1" kern="1200" dirty="0" err="1" smtClean="0">
                          <a:solidFill>
                            <a:srgbClr val="003268"/>
                          </a:solidFill>
                          <a:effectLst/>
                          <a:latin typeface="Arial" panose="020B0604020202020204" pitchFamily="34" charset="0"/>
                          <a:cs typeface="Arial" panose="020B0604020202020204" pitchFamily="34" charset="0"/>
                        </a:rPr>
                        <a:t>mln</a:t>
                      </a:r>
                      <a:r>
                        <a:rPr lang="en-US" sz="1600" b="1" kern="1200" dirty="0" smtClean="0">
                          <a:solidFill>
                            <a:srgbClr val="003268"/>
                          </a:solidFill>
                          <a:effectLst/>
                          <a:latin typeface="Arial" panose="020B0604020202020204" pitchFamily="34" charset="0"/>
                          <a:cs typeface="Arial" panose="020B0604020202020204" pitchFamily="34" charset="0"/>
                        </a:rPr>
                        <a:t> kW/h)</a:t>
                      </a:r>
                      <a:endParaRPr lang="ru-RU" sz="1600" b="1"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en-US" sz="1600" b="1" kern="1200" dirty="0">
                          <a:solidFill>
                            <a:srgbClr val="003268"/>
                          </a:solidFill>
                          <a:effectLst/>
                          <a:latin typeface="Arial" panose="020B0604020202020204" pitchFamily="34" charset="0"/>
                          <a:cs typeface="Arial" panose="020B0604020202020204" pitchFamily="34" charset="0"/>
                        </a:rPr>
                        <a:t>Dam height,</a:t>
                      </a:r>
                      <a:r>
                        <a:rPr lang="ru-RU" sz="1600" b="1" kern="1200" dirty="0">
                          <a:solidFill>
                            <a:srgbClr val="003268"/>
                          </a:solidFill>
                          <a:effectLst/>
                          <a:latin typeface="Arial" panose="020B0604020202020204" pitchFamily="34" charset="0"/>
                          <a:cs typeface="Arial" panose="020B0604020202020204" pitchFamily="34" charset="0"/>
                        </a:rPr>
                        <a:t> м</a:t>
                      </a:r>
                      <a:endParaRPr lang="ru-RU" sz="1600" b="1"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en-US" sz="1600" b="1" kern="1200" dirty="0">
                          <a:solidFill>
                            <a:srgbClr val="003268"/>
                          </a:solidFill>
                          <a:effectLst/>
                          <a:latin typeface="Arial" panose="020B0604020202020204" pitchFamily="34" charset="0"/>
                          <a:cs typeface="Arial" panose="020B0604020202020204" pitchFamily="34" charset="0"/>
                        </a:rPr>
                        <a:t>Construction timeframe</a:t>
                      </a:r>
                      <a:r>
                        <a:rPr lang="ru-RU" sz="1600" b="1" kern="1200" dirty="0">
                          <a:solidFill>
                            <a:srgbClr val="003268"/>
                          </a:solidFill>
                          <a:effectLst/>
                          <a:latin typeface="Arial" panose="020B0604020202020204" pitchFamily="34" charset="0"/>
                          <a:cs typeface="Arial" panose="020B0604020202020204" pitchFamily="34" charset="0"/>
                        </a:rPr>
                        <a:t>, </a:t>
                      </a:r>
                      <a:r>
                        <a:rPr lang="en-US" sz="1600" b="1" kern="1200" dirty="0">
                          <a:solidFill>
                            <a:srgbClr val="003268"/>
                          </a:solidFill>
                          <a:effectLst/>
                          <a:latin typeface="Arial" panose="020B0604020202020204" pitchFamily="34" charset="0"/>
                          <a:cs typeface="Arial" panose="020B0604020202020204" pitchFamily="34" charset="0"/>
                        </a:rPr>
                        <a:t>months </a:t>
                      </a:r>
                      <a:endParaRPr lang="ru-RU" sz="1600" b="1"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extLst>
                  <a:ext uri="{0D108BD9-81ED-4DB2-BD59-A6C34878D82A}">
                    <a16:rowId xmlns:a16="http://schemas.microsoft.com/office/drawing/2014/main" xmlns="" val="10000"/>
                  </a:ext>
                </a:extLst>
              </a:tr>
              <a:tr h="153215">
                <a:tc>
                  <a:txBody>
                    <a:bodyPr/>
                    <a:lstStyle/>
                    <a:p>
                      <a:pPr marL="347345" indent="-347345" algn="ctr" eaLnBrk="0" fontAlgn="base" hangingPunct="0">
                        <a:lnSpc>
                          <a:spcPct val="100000"/>
                        </a:lnSpc>
                        <a:spcBef>
                          <a:spcPts val="0"/>
                        </a:spcBef>
                        <a:spcAft>
                          <a:spcPts val="0"/>
                        </a:spcAft>
                      </a:pPr>
                      <a:r>
                        <a:rPr lang="en-US" sz="1600" b="1" kern="1200" dirty="0" err="1" smtClean="0">
                          <a:solidFill>
                            <a:srgbClr val="003268"/>
                          </a:solidFill>
                          <a:effectLst/>
                          <a:latin typeface="Arial" panose="020B0604020202020204" pitchFamily="34" charset="0"/>
                          <a:cs typeface="Arial" panose="020B0604020202020204" pitchFamily="34" charset="0"/>
                        </a:rPr>
                        <a:t>Akbulun</a:t>
                      </a:r>
                      <a:r>
                        <a:rPr lang="en-US" sz="1600" b="1" kern="1200" dirty="0" smtClean="0">
                          <a:solidFill>
                            <a:srgbClr val="003268"/>
                          </a:solidFill>
                          <a:effectLst/>
                          <a:latin typeface="Arial" panose="020B0604020202020204" pitchFamily="34" charset="0"/>
                          <a:cs typeface="Arial" panose="020B0604020202020204" pitchFamily="34" charset="0"/>
                        </a:rPr>
                        <a:t> </a:t>
                      </a:r>
                      <a:r>
                        <a:rPr lang="en-US" sz="1600" b="1" kern="1200" dirty="0">
                          <a:solidFill>
                            <a:srgbClr val="003268"/>
                          </a:solidFill>
                          <a:effectLst/>
                          <a:latin typeface="Arial" panose="020B0604020202020204" pitchFamily="34" charset="0"/>
                          <a:cs typeface="Arial" panose="020B0604020202020204" pitchFamily="34" charset="0"/>
                        </a:rPr>
                        <a:t>HPP </a:t>
                      </a:r>
                      <a:endParaRPr lang="ru-RU" sz="1600" b="1"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87,4 </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345,5</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a:solidFill>
                            <a:srgbClr val="003268"/>
                          </a:solidFill>
                          <a:effectLst/>
                          <a:latin typeface="Arial" panose="020B0604020202020204" pitchFamily="34" charset="0"/>
                          <a:cs typeface="Arial" panose="020B0604020202020204" pitchFamily="34" charset="0"/>
                        </a:rPr>
                        <a:t>75</a:t>
                      </a:r>
                      <a:endParaRPr lang="ru-RU" sz="1600" b="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72</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extLst>
                  <a:ext uri="{0D108BD9-81ED-4DB2-BD59-A6C34878D82A}">
                    <a16:rowId xmlns:a16="http://schemas.microsoft.com/office/drawing/2014/main" xmlns="" val="10001"/>
                  </a:ext>
                </a:extLst>
              </a:tr>
              <a:tr h="153215">
                <a:tc>
                  <a:txBody>
                    <a:bodyPr/>
                    <a:lstStyle/>
                    <a:p>
                      <a:pPr marL="347345" indent="-347345" algn="ctr" eaLnBrk="0" fontAlgn="base" hangingPunct="0">
                        <a:lnSpc>
                          <a:spcPct val="100000"/>
                        </a:lnSpc>
                        <a:spcBef>
                          <a:spcPts val="0"/>
                        </a:spcBef>
                        <a:spcAft>
                          <a:spcPts val="0"/>
                        </a:spcAft>
                      </a:pPr>
                      <a:r>
                        <a:rPr lang="en-US" sz="1600" b="1" kern="1200" dirty="0" err="1" smtClean="0">
                          <a:solidFill>
                            <a:srgbClr val="003268"/>
                          </a:solidFill>
                          <a:effectLst/>
                          <a:latin typeface="Arial" panose="020B0604020202020204" pitchFamily="34" charset="0"/>
                          <a:cs typeface="Arial" panose="020B0604020202020204" pitchFamily="34" charset="0"/>
                        </a:rPr>
                        <a:t>Naryn</a:t>
                      </a:r>
                      <a:r>
                        <a:rPr lang="en-US" sz="1600" b="1" kern="1200" dirty="0" smtClean="0">
                          <a:solidFill>
                            <a:srgbClr val="003268"/>
                          </a:solidFill>
                          <a:effectLst/>
                          <a:latin typeface="Arial" panose="020B0604020202020204" pitchFamily="34" charset="0"/>
                          <a:cs typeface="Arial" panose="020B0604020202020204" pitchFamily="34" charset="0"/>
                        </a:rPr>
                        <a:t> </a:t>
                      </a:r>
                      <a:r>
                        <a:rPr lang="en-US" sz="1600" b="1" kern="1200" dirty="0">
                          <a:solidFill>
                            <a:srgbClr val="003268"/>
                          </a:solidFill>
                          <a:effectLst/>
                          <a:latin typeface="Arial" panose="020B0604020202020204" pitchFamily="34" charset="0"/>
                          <a:cs typeface="Arial" panose="020B0604020202020204" pitchFamily="34" charset="0"/>
                        </a:rPr>
                        <a:t>HPP-1 </a:t>
                      </a:r>
                      <a:endParaRPr lang="ru-RU" sz="1600" b="1"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47,7 </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187,5</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20,5</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a:solidFill>
                            <a:srgbClr val="003268"/>
                          </a:solidFill>
                          <a:effectLst/>
                          <a:latin typeface="Arial" panose="020B0604020202020204" pitchFamily="34" charset="0"/>
                          <a:cs typeface="Arial" panose="020B0604020202020204" pitchFamily="34" charset="0"/>
                        </a:rPr>
                        <a:t>36</a:t>
                      </a:r>
                      <a:endParaRPr lang="ru-RU" sz="1600" b="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extLst>
                  <a:ext uri="{0D108BD9-81ED-4DB2-BD59-A6C34878D82A}">
                    <a16:rowId xmlns:a16="http://schemas.microsoft.com/office/drawing/2014/main" xmlns="" val="10002"/>
                  </a:ext>
                </a:extLst>
              </a:tr>
              <a:tr h="153215">
                <a:tc>
                  <a:txBody>
                    <a:bodyPr/>
                    <a:lstStyle/>
                    <a:p>
                      <a:pPr marL="347345" indent="-347345" algn="ctr" eaLnBrk="0" fontAlgn="base" hangingPunct="0">
                        <a:lnSpc>
                          <a:spcPct val="100000"/>
                        </a:lnSpc>
                        <a:spcBef>
                          <a:spcPts val="0"/>
                        </a:spcBef>
                        <a:spcAft>
                          <a:spcPts val="0"/>
                        </a:spcAft>
                      </a:pPr>
                      <a:r>
                        <a:rPr lang="en-US" sz="1600" b="1" kern="1200" dirty="0" err="1" smtClean="0">
                          <a:solidFill>
                            <a:srgbClr val="003268"/>
                          </a:solidFill>
                          <a:effectLst/>
                          <a:latin typeface="Arial" panose="020B0604020202020204" pitchFamily="34" charset="0"/>
                          <a:cs typeface="Arial" panose="020B0604020202020204" pitchFamily="34" charset="0"/>
                        </a:rPr>
                        <a:t>Naryn</a:t>
                      </a:r>
                      <a:r>
                        <a:rPr lang="en-US" sz="1600" b="1" kern="1200" dirty="0" smtClean="0">
                          <a:solidFill>
                            <a:srgbClr val="003268"/>
                          </a:solidFill>
                          <a:effectLst/>
                          <a:latin typeface="Arial" panose="020B0604020202020204" pitchFamily="34" charset="0"/>
                          <a:cs typeface="Arial" panose="020B0604020202020204" pitchFamily="34" charset="0"/>
                        </a:rPr>
                        <a:t> </a:t>
                      </a:r>
                      <a:r>
                        <a:rPr lang="en-US" sz="1600" b="1" kern="1200" dirty="0">
                          <a:solidFill>
                            <a:srgbClr val="003268"/>
                          </a:solidFill>
                          <a:effectLst/>
                          <a:latin typeface="Arial" panose="020B0604020202020204" pitchFamily="34" charset="0"/>
                          <a:cs typeface="Arial" panose="020B0604020202020204" pitchFamily="34" charset="0"/>
                        </a:rPr>
                        <a:t>HPP</a:t>
                      </a:r>
                      <a:r>
                        <a:rPr lang="ru-RU" sz="1600" b="1" kern="1200" dirty="0">
                          <a:solidFill>
                            <a:srgbClr val="003268"/>
                          </a:solidFill>
                          <a:effectLst/>
                          <a:latin typeface="Arial" panose="020B0604020202020204" pitchFamily="34" charset="0"/>
                          <a:cs typeface="Arial" panose="020B0604020202020204" pitchFamily="34" charset="0"/>
                        </a:rPr>
                        <a:t>-2</a:t>
                      </a:r>
                      <a:endParaRPr lang="ru-RU" sz="1600" b="1"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a:solidFill>
                            <a:srgbClr val="003268"/>
                          </a:solidFill>
                          <a:effectLst/>
                          <a:latin typeface="Arial" panose="020B0604020202020204" pitchFamily="34" charset="0"/>
                          <a:cs typeface="Arial" panose="020B0604020202020204" pitchFamily="34" charset="0"/>
                        </a:rPr>
                        <a:t>47,6 </a:t>
                      </a:r>
                      <a:endParaRPr lang="ru-RU" sz="1600" b="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188,8</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19</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36</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extLst>
                  <a:ext uri="{0D108BD9-81ED-4DB2-BD59-A6C34878D82A}">
                    <a16:rowId xmlns:a16="http://schemas.microsoft.com/office/drawing/2014/main" xmlns="" val="10003"/>
                  </a:ext>
                </a:extLst>
              </a:tr>
              <a:tr h="153215">
                <a:tc>
                  <a:txBody>
                    <a:bodyPr/>
                    <a:lstStyle/>
                    <a:p>
                      <a:pPr marL="347345" indent="-347345" algn="ctr" eaLnBrk="0" fontAlgn="base" hangingPunct="0">
                        <a:lnSpc>
                          <a:spcPct val="100000"/>
                        </a:lnSpc>
                        <a:spcBef>
                          <a:spcPts val="0"/>
                        </a:spcBef>
                        <a:spcAft>
                          <a:spcPts val="0"/>
                        </a:spcAft>
                      </a:pPr>
                      <a:r>
                        <a:rPr lang="en-US" sz="1600" b="1" kern="1200" dirty="0" err="1" smtClean="0">
                          <a:solidFill>
                            <a:srgbClr val="003268"/>
                          </a:solidFill>
                          <a:effectLst/>
                          <a:latin typeface="Arial" panose="020B0604020202020204" pitchFamily="34" charset="0"/>
                          <a:cs typeface="Arial" panose="020B0604020202020204" pitchFamily="34" charset="0"/>
                        </a:rPr>
                        <a:t>Naryn</a:t>
                      </a:r>
                      <a:r>
                        <a:rPr lang="en-US" sz="1600" b="1" kern="1200" dirty="0" smtClean="0">
                          <a:solidFill>
                            <a:srgbClr val="003268"/>
                          </a:solidFill>
                          <a:effectLst/>
                          <a:latin typeface="Arial" panose="020B0604020202020204" pitchFamily="34" charset="0"/>
                          <a:cs typeface="Arial" panose="020B0604020202020204" pitchFamily="34" charset="0"/>
                        </a:rPr>
                        <a:t> </a:t>
                      </a:r>
                      <a:r>
                        <a:rPr lang="en-US" sz="1600" b="1" kern="1200" dirty="0">
                          <a:solidFill>
                            <a:srgbClr val="003268"/>
                          </a:solidFill>
                          <a:effectLst/>
                          <a:latin typeface="Arial" panose="020B0604020202020204" pitchFamily="34" charset="0"/>
                          <a:cs typeface="Arial" panose="020B0604020202020204" pitchFamily="34" charset="0"/>
                        </a:rPr>
                        <a:t>HPP</a:t>
                      </a:r>
                      <a:r>
                        <a:rPr lang="ru-RU" sz="1600" b="1" kern="1200" dirty="0">
                          <a:solidFill>
                            <a:srgbClr val="003268"/>
                          </a:solidFill>
                          <a:effectLst/>
                          <a:latin typeface="Arial" panose="020B0604020202020204" pitchFamily="34" charset="0"/>
                          <a:cs typeface="Arial" panose="020B0604020202020204" pitchFamily="34" charset="0"/>
                        </a:rPr>
                        <a:t>-3</a:t>
                      </a:r>
                      <a:endParaRPr lang="ru-RU" sz="1600" b="1"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a:solidFill>
                            <a:srgbClr val="003268"/>
                          </a:solidFill>
                          <a:effectLst/>
                          <a:latin typeface="Arial" panose="020B0604020202020204" pitchFamily="34" charset="0"/>
                          <a:cs typeface="Arial" panose="020B0604020202020204" pitchFamily="34" charset="0"/>
                        </a:rPr>
                        <a:t>55,0</a:t>
                      </a:r>
                      <a:endParaRPr lang="ru-RU" sz="1600" b="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220,5</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9</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48</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extLst>
                  <a:ext uri="{0D108BD9-81ED-4DB2-BD59-A6C34878D82A}">
                    <a16:rowId xmlns:a16="http://schemas.microsoft.com/office/drawing/2014/main" xmlns="" val="10004"/>
                  </a:ext>
                </a:extLst>
              </a:tr>
              <a:tr h="255499">
                <a:tc>
                  <a:txBody>
                    <a:bodyPr/>
                    <a:lstStyle/>
                    <a:p>
                      <a:pPr algn="ctr" fontAlgn="base">
                        <a:lnSpc>
                          <a:spcPct val="100000"/>
                        </a:lnSpc>
                        <a:spcBef>
                          <a:spcPts val="0"/>
                        </a:spcBef>
                        <a:spcAft>
                          <a:spcPts val="0"/>
                        </a:spcAft>
                      </a:pPr>
                      <a:r>
                        <a:rPr lang="en-US" sz="1600" b="1" kern="1200" dirty="0">
                          <a:solidFill>
                            <a:srgbClr val="003268"/>
                          </a:solidFill>
                          <a:effectLst/>
                          <a:latin typeface="Arial" panose="020B0604020202020204" pitchFamily="34" charset="0"/>
                          <a:cs typeface="Arial" panose="020B0604020202020204" pitchFamily="34" charset="0"/>
                        </a:rPr>
                        <a:t>Total</a:t>
                      </a:r>
                      <a:endParaRPr lang="ru-RU" sz="1600" b="1"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237,7</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a:solidFill>
                            <a:srgbClr val="003268"/>
                          </a:solidFill>
                          <a:effectLst/>
                          <a:latin typeface="Arial" panose="020B0604020202020204" pitchFamily="34" charset="0"/>
                          <a:cs typeface="Arial" panose="020B0604020202020204" pitchFamily="34" charset="0"/>
                        </a:rPr>
                        <a:t>942,4</a:t>
                      </a:r>
                      <a:endParaRPr lang="ru-RU" sz="1600" b="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nSpc>
                          <a:spcPct val="100000"/>
                        </a:lnSpc>
                        <a:spcBef>
                          <a:spcPts val="0"/>
                        </a:spcBef>
                      </a:pPr>
                      <a:endParaRPr lang="ru-RU" sz="1600" b="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tc>
                  <a:txBody>
                    <a:bodyPr/>
                    <a:lstStyle/>
                    <a:p>
                      <a:pPr algn="ctr" fontAlgn="base">
                        <a:lnSpc>
                          <a:spcPct val="100000"/>
                        </a:lnSpc>
                        <a:spcBef>
                          <a:spcPts val="0"/>
                        </a:spcBef>
                        <a:spcAft>
                          <a:spcPts val="0"/>
                        </a:spcAft>
                      </a:pPr>
                      <a:r>
                        <a:rPr lang="ru-RU" sz="1600" b="0" kern="1200" dirty="0">
                          <a:solidFill>
                            <a:srgbClr val="003268"/>
                          </a:solidFill>
                          <a:effectLst/>
                          <a:latin typeface="Arial" panose="020B0604020202020204" pitchFamily="34" charset="0"/>
                          <a:cs typeface="Arial" panose="020B0604020202020204" pitchFamily="34" charset="0"/>
                        </a:rPr>
                        <a:t>86</a:t>
                      </a:r>
                      <a:endParaRPr lang="ru-RU" sz="1600" b="0" dirty="0">
                        <a:solidFill>
                          <a:srgbClr val="003268"/>
                        </a:solidFill>
                        <a:effectLst/>
                        <a:latin typeface="Arial" panose="020B0604020202020204" pitchFamily="34" charset="0"/>
                        <a:ea typeface="Arial Unicode MS" panose="020B0604020202020204" pitchFamily="34" charset="-128"/>
                        <a:cs typeface="Arial" panose="020B0604020202020204" pitchFamily="34" charset="0"/>
                      </a:endParaRPr>
                    </a:p>
                  </a:txBody>
                  <a:tcPr marL="54034" marR="54034" marT="8622" marB="0"/>
                </a:tc>
                <a:extLst>
                  <a:ext uri="{0D108BD9-81ED-4DB2-BD59-A6C34878D82A}">
                    <a16:rowId xmlns:a16="http://schemas.microsoft.com/office/drawing/2014/main" xmlns="" val="10005"/>
                  </a:ext>
                </a:extLst>
              </a:tr>
            </a:tbl>
          </a:graphicData>
        </a:graphic>
      </p:graphicFrame>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99" y="5595723"/>
            <a:ext cx="430539" cy="250141"/>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98" y="5817712"/>
            <a:ext cx="430539" cy="250141"/>
          </a:xfrm>
          <a:prstGeom prst="rect">
            <a:avLst/>
          </a:prstGeom>
        </p:spPr>
      </p:pic>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5" y="6035834"/>
            <a:ext cx="430539" cy="250141"/>
          </a:xfrm>
          <a:prstGeom prst="rect">
            <a:avLst/>
          </a:prstGeom>
        </p:spPr>
      </p:pic>
      <p:pic>
        <p:nvPicPr>
          <p:cNvPr id="1026" name="Picture 2" descr="Картинки по запросу &quot;верхненарынский каскад гэс&quot;&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2404" y="2903004"/>
            <a:ext cx="4102850" cy="18462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Рисунок 6" descr="Описание: Untitled-3">
            <a:extLst>
              <a:ext uri="{FF2B5EF4-FFF2-40B4-BE49-F238E27FC236}">
                <a16:creationId xmlns:a16="http://schemas.microsoft.com/office/drawing/2014/main" xmlns="" id="{DE6AF7B5-5A7E-46E1-B110-3D98DCE6303A}"/>
              </a:ext>
            </a:extLst>
          </p:cNvPr>
          <p:cNvPicPr>
            <a:picLocks noChangeAspect="1" noChangeArrowheads="1"/>
          </p:cNvPicPr>
          <p:nvPr/>
        </p:nvPicPr>
        <p:blipFill>
          <a:blip r:embed="rId5"/>
          <a:stretch>
            <a:fillRect/>
          </a:stretch>
        </p:blipFill>
        <p:spPr bwMode="auto">
          <a:xfrm>
            <a:off x="7532157" y="4931516"/>
            <a:ext cx="4568961" cy="1799976"/>
          </a:xfrm>
          <a:prstGeom prst="rect">
            <a:avLst/>
          </a:prstGeom>
          <a:noFill/>
          <a:ln>
            <a:solidFill>
              <a:sysClr val="windowText" lastClr="000000">
                <a:lumMod val="85000"/>
                <a:lumOff val="15000"/>
              </a:sysClr>
            </a:solidFill>
          </a:ln>
          <a:extLst>
            <a:ext uri="{909E8E84-426E-40DD-AFC4-6F175D3DCCD1}">
              <a14:hiddenFill xmlns:a14="http://schemas.microsoft.com/office/drawing/2010/main">
                <a:solidFill>
                  <a:srgbClr val="FFFFFF"/>
                </a:solidFill>
              </a14:hiddenFill>
            </a:ext>
          </a:extLst>
        </p:spPr>
      </p:pic>
      <p:grpSp>
        <p:nvGrpSpPr>
          <p:cNvPr id="19" name="Группа 18"/>
          <p:cNvGrpSpPr/>
          <p:nvPr/>
        </p:nvGrpSpPr>
        <p:grpSpPr>
          <a:xfrm>
            <a:off x="0" y="6812279"/>
            <a:ext cx="12184798" cy="45721"/>
            <a:chOff x="0" y="6812279"/>
            <a:chExt cx="12184798" cy="45721"/>
          </a:xfrm>
        </p:grpSpPr>
        <p:sp>
          <p:nvSpPr>
            <p:cNvPr id="20" name="Прямоугольник 19"/>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1" name="Прямоугольник 20"/>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2" name="Прямоугольник 21"/>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412996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Заголовок 1"/>
          <p:cNvSpPr txBox="1">
            <a:spLocks/>
          </p:cNvSpPr>
          <p:nvPr/>
        </p:nvSpPr>
        <p:spPr bwMode="auto">
          <a:xfrm>
            <a:off x="2198688" y="71437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0000"/>
              </a:lnSpc>
              <a:spcBef>
                <a:spcPts val="1000"/>
              </a:spcBef>
              <a:buFont typeface="Arial" pitchFamily="34" charset="0"/>
              <a:buChar char="•"/>
              <a:defRPr kumimoji="1" sz="2800">
                <a:solidFill>
                  <a:schemeClr val="tx1"/>
                </a:solidFill>
                <a:latin typeface="Calibri" pitchFamily="34" charset="0"/>
                <a:cs typeface="Arial" pitchFamily="34" charset="0"/>
              </a:defRPr>
            </a:lvl1pPr>
            <a:lvl2pPr marL="742950" indent="-285750" eaLnBrk="0" hangingPunct="0">
              <a:lnSpc>
                <a:spcPct val="90000"/>
              </a:lnSpc>
              <a:spcBef>
                <a:spcPts val="500"/>
              </a:spcBef>
              <a:buFont typeface="Arial" pitchFamily="34" charset="0"/>
              <a:buChar char="•"/>
              <a:defRPr kumimoji="1" sz="2400">
                <a:solidFill>
                  <a:schemeClr val="tx1"/>
                </a:solidFill>
                <a:latin typeface="Calibri" pitchFamily="34" charset="0"/>
                <a:cs typeface="Arial" pitchFamily="34" charset="0"/>
              </a:defRPr>
            </a:lvl2pPr>
            <a:lvl3pPr marL="1143000" indent="-228600" eaLnBrk="0" hangingPunct="0">
              <a:lnSpc>
                <a:spcPct val="90000"/>
              </a:lnSpc>
              <a:spcBef>
                <a:spcPts val="500"/>
              </a:spcBef>
              <a:buFont typeface="Arial" pitchFamily="34" charset="0"/>
              <a:buChar char="•"/>
              <a:defRPr kumimoji="1" sz="2000">
                <a:solidFill>
                  <a:schemeClr val="tx1"/>
                </a:solidFill>
                <a:latin typeface="Calibri" pitchFamily="34" charset="0"/>
                <a:cs typeface="Arial" pitchFamily="34" charset="0"/>
              </a:defRPr>
            </a:lvl3pPr>
            <a:lvl4pPr marL="1600200" indent="-228600" eaLnBrk="0" hangingPunct="0">
              <a:lnSpc>
                <a:spcPct val="90000"/>
              </a:lnSpc>
              <a:spcBef>
                <a:spcPts val="500"/>
              </a:spcBef>
              <a:buFont typeface="Arial" pitchFamily="34" charset="0"/>
              <a:buChar char="•"/>
              <a:defRPr kumimoji="1">
                <a:solidFill>
                  <a:schemeClr val="tx1"/>
                </a:solidFill>
                <a:latin typeface="Calibri" pitchFamily="34" charset="0"/>
                <a:cs typeface="Arial" pitchFamily="34" charset="0"/>
              </a:defRPr>
            </a:lvl4pPr>
            <a:lvl5pPr marL="2057400" indent="-228600" eaLnBrk="0" hangingPunct="0">
              <a:lnSpc>
                <a:spcPct val="90000"/>
              </a:lnSpc>
              <a:spcBef>
                <a:spcPts val="500"/>
              </a:spcBef>
              <a:buFont typeface="Arial" pitchFamily="34" charset="0"/>
              <a:buChar char="•"/>
              <a:defRPr kumimoji="1">
                <a:solidFill>
                  <a:schemeClr val="tx1"/>
                </a:solidFill>
                <a:latin typeface="Calibri" pitchFamily="34" charset="0"/>
                <a:cs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kumimoji="1">
                <a:solidFill>
                  <a:schemeClr val="tx1"/>
                </a:solidFill>
                <a:latin typeface="Calibri" pitchFamily="34" charset="0"/>
                <a:cs typeface="Arial" pitchFamily="34" charset="0"/>
              </a:defRPr>
            </a:lvl9pPr>
          </a:lstStyle>
          <a:p>
            <a:pPr algn="ctr" eaLnBrk="1" hangingPunct="1">
              <a:spcBef>
                <a:spcPct val="0"/>
              </a:spcBef>
              <a:buFontTx/>
              <a:buNone/>
            </a:pPr>
            <a:endParaRPr kumimoji="0" lang="ru-RU" altLang="ru-RU" sz="2400" b="1">
              <a:solidFill>
                <a:srgbClr val="203864"/>
              </a:solidFill>
            </a:endParaRPr>
          </a:p>
        </p:txBody>
      </p:sp>
      <p:sp>
        <p:nvSpPr>
          <p:cNvPr id="26" name="Содержимое 2"/>
          <p:cNvSpPr txBox="1">
            <a:spLocks/>
          </p:cNvSpPr>
          <p:nvPr/>
        </p:nvSpPr>
        <p:spPr>
          <a:xfrm>
            <a:off x="270163" y="4135582"/>
            <a:ext cx="7259037" cy="2400300"/>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just">
              <a:spcBef>
                <a:spcPts val="600"/>
              </a:spcBef>
              <a:buClr>
                <a:schemeClr val="accent3"/>
              </a:buClr>
              <a:buFont typeface="Wingdings 2"/>
              <a:buNone/>
              <a:defRPr/>
            </a:pPr>
            <a:r>
              <a:rPr lang="ru-RU" sz="1600" b="1" dirty="0">
                <a:solidFill>
                  <a:srgbClr val="003268"/>
                </a:solidFill>
              </a:rPr>
              <a:t> 	</a:t>
            </a:r>
            <a:r>
              <a:rPr lang="en-US" sz="1600" b="1" dirty="0">
                <a:solidFill>
                  <a:srgbClr val="003268"/>
                </a:solidFill>
                <a:latin typeface="Arial" panose="020B0604020202020204" pitchFamily="34" charset="0"/>
                <a:cs typeface="Arial" panose="020B0604020202020204" pitchFamily="34" charset="0"/>
              </a:rPr>
              <a:t>Location</a:t>
            </a:r>
            <a:r>
              <a:rPr lang="ru-RU" sz="1600" b="1" dirty="0">
                <a:solidFill>
                  <a:srgbClr val="003268"/>
                </a:solidFill>
                <a:latin typeface="Arial" panose="020B0604020202020204" pitchFamily="34" charset="0"/>
                <a:cs typeface="Arial" panose="020B0604020202020204" pitchFamily="34" charset="0"/>
              </a:rPr>
              <a:t>: </a:t>
            </a:r>
          </a:p>
          <a:p>
            <a:pPr marL="274320" indent="-274320" algn="just">
              <a:spcBef>
                <a:spcPts val="600"/>
              </a:spcBef>
              <a:buClr>
                <a:schemeClr val="accent3"/>
              </a:buClr>
              <a:buFont typeface="Wingdings 2"/>
              <a:buNone/>
              <a:defRPr/>
            </a:pPr>
            <a:r>
              <a:rPr lang="ru-RU" sz="1600" b="1" dirty="0">
                <a:solidFill>
                  <a:srgbClr val="003268"/>
                </a:solidFill>
                <a:latin typeface="Arial" panose="020B0604020202020204" pitchFamily="34" charset="0"/>
                <a:cs typeface="Arial" panose="020B0604020202020204" pitchFamily="34" charset="0"/>
              </a:rPr>
              <a:t>	</a:t>
            </a:r>
            <a:r>
              <a:rPr lang="en-US" sz="1600" dirty="0">
                <a:solidFill>
                  <a:srgbClr val="003268"/>
                </a:solidFill>
                <a:latin typeface="Arial" panose="020B0604020202020204" pitchFamily="34" charset="0"/>
                <a:cs typeface="Arial" panose="020B0604020202020204" pitchFamily="34" charset="0"/>
              </a:rPr>
              <a:t>The </a:t>
            </a:r>
            <a:r>
              <a:rPr lang="en-US" sz="1600" dirty="0" err="1">
                <a:solidFill>
                  <a:srgbClr val="003268"/>
                </a:solidFill>
                <a:latin typeface="Arial" panose="020B0604020202020204" pitchFamily="34" charset="0"/>
                <a:cs typeface="Arial" panose="020B0604020202020204" pitchFamily="34" charset="0"/>
              </a:rPr>
              <a:t>Sary-Dzhaz</a:t>
            </a:r>
            <a:r>
              <a:rPr lang="en-US" sz="1600" dirty="0">
                <a:solidFill>
                  <a:srgbClr val="003268"/>
                </a:solidFill>
                <a:latin typeface="Arial" panose="020B0604020202020204" pitchFamily="34" charset="0"/>
                <a:cs typeface="Arial" panose="020B0604020202020204" pitchFamily="34" charset="0"/>
              </a:rPr>
              <a:t> River originates from the Semenov Glacier and flows to the east of the Issyk-Kul Lake in the direction from the north to the south. The climate in </a:t>
            </a:r>
            <a:r>
              <a:rPr lang="en-US" sz="1600" dirty="0" err="1">
                <a:solidFill>
                  <a:srgbClr val="003268"/>
                </a:solidFill>
                <a:latin typeface="Arial" panose="020B0604020202020204" pitchFamily="34" charset="0"/>
                <a:cs typeface="Arial" panose="020B0604020202020204" pitchFamily="34" charset="0"/>
              </a:rPr>
              <a:t>Sary-Dzhaz</a:t>
            </a:r>
            <a:r>
              <a:rPr lang="en-US" sz="1600" dirty="0">
                <a:solidFill>
                  <a:srgbClr val="003268"/>
                </a:solidFill>
                <a:latin typeface="Arial" panose="020B0604020202020204" pitchFamily="34" charset="0"/>
                <a:cs typeface="Arial" panose="020B0604020202020204" pitchFamily="34" charset="0"/>
              </a:rPr>
              <a:t>  terrain is severe, sharply continental with cold winters and short summers. The average temperature of the coldest month of the year - January is 19-20ºC below zero, and of the warmest month - July is 10ºC above zero.</a:t>
            </a:r>
          </a:p>
          <a:p>
            <a:pPr marL="274320" indent="-274320" algn="just">
              <a:spcBef>
                <a:spcPts val="600"/>
              </a:spcBef>
              <a:buClr>
                <a:schemeClr val="accent3"/>
              </a:buClr>
              <a:buFont typeface="Wingdings 2"/>
              <a:buNone/>
              <a:defRPr/>
            </a:pPr>
            <a:r>
              <a:rPr lang="en-US" sz="1600" dirty="0" smtClean="0">
                <a:solidFill>
                  <a:srgbClr val="003268"/>
                </a:solidFill>
                <a:latin typeface="Arial" panose="020B0604020202020204" pitchFamily="34" charset="0"/>
                <a:cs typeface="Arial" panose="020B0604020202020204" pitchFamily="34" charset="0"/>
              </a:rPr>
              <a:t>     </a:t>
            </a:r>
            <a:r>
              <a:rPr lang="en-US" sz="1600" dirty="0" err="1" smtClean="0">
                <a:solidFill>
                  <a:srgbClr val="003268"/>
                </a:solidFill>
                <a:latin typeface="Arial" panose="020B0604020202020204" pitchFamily="34" charset="0"/>
                <a:cs typeface="Arial" panose="020B0604020202020204" pitchFamily="34" charset="0"/>
              </a:rPr>
              <a:t>Geographicall</a:t>
            </a:r>
            <a:r>
              <a:rPr lang="en-US" sz="1600" dirty="0" smtClean="0">
                <a:solidFill>
                  <a:srgbClr val="003268"/>
                </a:solidFill>
                <a:latin typeface="Arial" panose="020B0604020202020204" pitchFamily="34" charset="0"/>
                <a:cs typeface="Arial" panose="020B0604020202020204" pitchFamily="34" charset="0"/>
              </a:rPr>
              <a:t> </a:t>
            </a:r>
            <a:r>
              <a:rPr lang="en-US" sz="1600" dirty="0">
                <a:solidFill>
                  <a:srgbClr val="003268"/>
                </a:solidFill>
                <a:latin typeface="Arial" panose="020B0604020202020204" pitchFamily="34" charset="0"/>
                <a:cs typeface="Arial" panose="020B0604020202020204" pitchFamily="34" charset="0"/>
              </a:rPr>
              <a:t>location is </a:t>
            </a:r>
            <a:r>
              <a:rPr lang="en-US" sz="1600" dirty="0" err="1">
                <a:solidFill>
                  <a:srgbClr val="003268"/>
                </a:solidFill>
                <a:latin typeface="Arial" panose="020B0604020202020204" pitchFamily="34" charset="0"/>
                <a:cs typeface="Arial" panose="020B0604020202020204" pitchFamily="34" charset="0"/>
              </a:rPr>
              <a:t>Ak-Suu</a:t>
            </a:r>
            <a:r>
              <a:rPr lang="en-US" sz="1600" dirty="0">
                <a:solidFill>
                  <a:srgbClr val="003268"/>
                </a:solidFill>
                <a:latin typeface="Arial" panose="020B0604020202020204" pitchFamily="34" charset="0"/>
                <a:cs typeface="Arial" panose="020B0604020202020204" pitchFamily="34" charset="0"/>
              </a:rPr>
              <a:t> district of Issyk-Kul region.</a:t>
            </a:r>
          </a:p>
          <a:p>
            <a:pPr marL="274320" indent="-274320" algn="just">
              <a:spcBef>
                <a:spcPts val="600"/>
              </a:spcBef>
              <a:buClr>
                <a:schemeClr val="accent3"/>
              </a:buClr>
              <a:buFont typeface="Wingdings 2"/>
              <a:buNone/>
              <a:defRPr/>
            </a:pPr>
            <a:r>
              <a:rPr lang="en-US" sz="1600" dirty="0" smtClean="0">
                <a:solidFill>
                  <a:srgbClr val="003268"/>
                </a:solidFill>
                <a:latin typeface="Arial" panose="020B0604020202020204" pitchFamily="34" charset="0"/>
                <a:cs typeface="Arial" panose="020B0604020202020204" pitchFamily="34" charset="0"/>
              </a:rPr>
              <a:t> </a:t>
            </a:r>
            <a:r>
              <a:rPr lang="ru-RU" sz="1600" dirty="0">
                <a:solidFill>
                  <a:srgbClr val="003268"/>
                </a:solidFill>
                <a:latin typeface="Arial" panose="020B0604020202020204" pitchFamily="34" charset="0"/>
                <a:cs typeface="Arial" panose="020B0604020202020204" pitchFamily="34" charset="0"/>
              </a:rPr>
              <a:t>	</a:t>
            </a:r>
            <a:endParaRPr lang="ru-RU" sz="1600" dirty="0">
              <a:solidFill>
                <a:srgbClr val="003268"/>
              </a:solidFill>
            </a:endParaRPr>
          </a:p>
          <a:p>
            <a:pPr marL="274320" indent="-274320" algn="just">
              <a:buClr>
                <a:schemeClr val="accent3"/>
              </a:buClr>
              <a:buFont typeface="Wingdings 2"/>
              <a:buNone/>
              <a:defRPr/>
            </a:pPr>
            <a:endParaRPr lang="ru-RU" sz="1600" dirty="0">
              <a:solidFill>
                <a:srgbClr val="003268"/>
              </a:solidFill>
            </a:endParaRPr>
          </a:p>
        </p:txBody>
      </p:sp>
      <p:sp>
        <p:nvSpPr>
          <p:cNvPr id="7" name="Параллелограмм 6"/>
          <p:cNvSpPr/>
          <p:nvPr/>
        </p:nvSpPr>
        <p:spPr bwMode="auto">
          <a:xfrm>
            <a:off x="7055427" y="107732"/>
            <a:ext cx="5045691" cy="491598"/>
          </a:xfrm>
          <a:prstGeom prst="parallelogram">
            <a:avLst>
              <a:gd name="adj" fmla="val 30797"/>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400" b="1" i="1" dirty="0" err="1" smtClean="0">
                <a:latin typeface="Arial" panose="020B0604020202020204" pitchFamily="34" charset="0"/>
                <a:cs typeface="Arial" panose="020B0604020202020204" pitchFamily="34" charset="0"/>
              </a:rPr>
              <a:t>Sary-Dhaz</a:t>
            </a:r>
            <a:r>
              <a:rPr lang="en-US" sz="1400" b="1" i="1" dirty="0" smtClean="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cascade of HPPs</a:t>
            </a:r>
            <a:endParaRPr lang="ru-RU" sz="1400" b="1" i="1" dirty="0">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 y="4238566"/>
            <a:ext cx="430539" cy="250141"/>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 y="4499146"/>
            <a:ext cx="430539" cy="250141"/>
          </a:xfrm>
          <a:prstGeom prst="rect">
            <a:avLst/>
          </a:prstGeom>
        </p:spPr>
      </p:pic>
      <p:graphicFrame>
        <p:nvGraphicFramePr>
          <p:cNvPr id="19" name="Group 93">
            <a:extLst>
              <a:ext uri="{FF2B5EF4-FFF2-40B4-BE49-F238E27FC236}">
                <a16:creationId xmlns:a16="http://schemas.microsoft.com/office/drawing/2014/main" xmlns="" id="{4D13A855-3A0D-4E55-B165-8BCE6B95E716}"/>
              </a:ext>
            </a:extLst>
          </p:cNvPr>
          <p:cNvGraphicFramePr>
            <a:graphicFrameLocks/>
          </p:cNvGraphicFramePr>
          <p:nvPr>
            <p:extLst>
              <p:ext uri="{D42A27DB-BD31-4B8C-83A1-F6EECF244321}">
                <p14:modId xmlns:p14="http://schemas.microsoft.com/office/powerpoint/2010/main" val="2029784459"/>
              </p:ext>
            </p:extLst>
          </p:nvPr>
        </p:nvGraphicFramePr>
        <p:xfrm>
          <a:off x="603117" y="714376"/>
          <a:ext cx="11323313" cy="3059787"/>
        </p:xfrm>
        <a:graphic>
          <a:graphicData uri="http://schemas.openxmlformats.org/drawingml/2006/table">
            <a:tbl>
              <a:tblPr/>
              <a:tblGrid>
                <a:gridCol w="3296110">
                  <a:extLst>
                    <a:ext uri="{9D8B030D-6E8A-4147-A177-3AD203B41FA5}">
                      <a16:colId xmlns:a16="http://schemas.microsoft.com/office/drawing/2014/main" xmlns="" val="3226456726"/>
                    </a:ext>
                  </a:extLst>
                </a:gridCol>
                <a:gridCol w="3782291">
                  <a:extLst>
                    <a:ext uri="{9D8B030D-6E8A-4147-A177-3AD203B41FA5}">
                      <a16:colId xmlns:a16="http://schemas.microsoft.com/office/drawing/2014/main" xmlns="" val="3140202139"/>
                    </a:ext>
                  </a:extLst>
                </a:gridCol>
                <a:gridCol w="2212481">
                  <a:extLst>
                    <a:ext uri="{9D8B030D-6E8A-4147-A177-3AD203B41FA5}">
                      <a16:colId xmlns:a16="http://schemas.microsoft.com/office/drawing/2014/main" xmlns="" val="2841674004"/>
                    </a:ext>
                  </a:extLst>
                </a:gridCol>
                <a:gridCol w="2032431">
                  <a:extLst>
                    <a:ext uri="{9D8B030D-6E8A-4147-A177-3AD203B41FA5}">
                      <a16:colId xmlns:a16="http://schemas.microsoft.com/office/drawing/2014/main" xmlns="" val="1734620567"/>
                    </a:ext>
                  </a:extLst>
                </a:gridCol>
              </a:tblGrid>
              <a:tr h="71271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Name</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algn="ctr"/>
                      <a:r>
                        <a:rPr lang="en-US" sz="1600" b="1" dirty="0">
                          <a:solidFill>
                            <a:srgbClr val="003268"/>
                          </a:solidFill>
                          <a:latin typeface="Arial" panose="020B0604020202020204" pitchFamily="34" charset="0"/>
                          <a:cs typeface="Arial" panose="020B0604020202020204" pitchFamily="34" charset="0"/>
                        </a:rPr>
                        <a:t>Water </a:t>
                      </a:r>
                      <a:r>
                        <a:rPr lang="en-US" sz="1600" b="1" dirty="0" smtClean="0">
                          <a:solidFill>
                            <a:srgbClr val="003268"/>
                          </a:solidFill>
                          <a:latin typeface="Arial" panose="020B0604020202020204" pitchFamily="34" charset="0"/>
                          <a:cs typeface="Arial" panose="020B0604020202020204" pitchFamily="34" charset="0"/>
                        </a:rPr>
                        <a:t>reservoir </a:t>
                      </a:r>
                      <a:r>
                        <a:rPr lang="en-US" sz="1600" b="1" dirty="0">
                          <a:solidFill>
                            <a:srgbClr val="003268"/>
                          </a:solidFill>
                          <a:latin typeface="Arial" panose="020B0604020202020204" pitchFamily="34" charset="0"/>
                          <a:cs typeface="Arial" panose="020B0604020202020204" pitchFamily="34" charset="0"/>
                        </a:rPr>
                        <a:t>capacity, </a:t>
                      </a:r>
                      <a:r>
                        <a:rPr lang="en-US" sz="1600" b="1" dirty="0" err="1" smtClean="0">
                          <a:solidFill>
                            <a:srgbClr val="003268"/>
                          </a:solidFill>
                          <a:latin typeface="Arial" panose="020B0604020202020204" pitchFamily="34" charset="0"/>
                          <a:cs typeface="Arial" panose="020B0604020202020204" pitchFamily="34" charset="0"/>
                        </a:rPr>
                        <a:t>mln</a:t>
                      </a:r>
                      <a:r>
                        <a:rPr lang="en-US" sz="1600" b="1" dirty="0" smtClean="0">
                          <a:solidFill>
                            <a:srgbClr val="003268"/>
                          </a:solidFill>
                          <a:latin typeface="Arial" panose="020B0604020202020204" pitchFamily="34" charset="0"/>
                          <a:cs typeface="Arial" panose="020B0604020202020204" pitchFamily="34" charset="0"/>
                        </a:rPr>
                        <a:t> </a:t>
                      </a:r>
                      <a:r>
                        <a:rPr lang="en-US" sz="1600" b="1" dirty="0">
                          <a:solidFill>
                            <a:srgbClr val="003268"/>
                          </a:solidFill>
                          <a:latin typeface="Arial" panose="020B0604020202020204" pitchFamily="34" charset="0"/>
                          <a:cs typeface="Arial" panose="020B0604020202020204" pitchFamily="34" charset="0"/>
                        </a:rPr>
                        <a:t>m</a:t>
                      </a:r>
                      <a:r>
                        <a:rPr lang="ru-RU" sz="1600" b="1" dirty="0">
                          <a:solidFill>
                            <a:srgbClr val="003268"/>
                          </a:solidFill>
                          <a:latin typeface="Arial" panose="020B0604020202020204" pitchFamily="34" charset="0"/>
                          <a:cs typeface="Arial" panose="020B0604020202020204" pitchFamily="34" charset="0"/>
                        </a:rPr>
                        <a:t>3</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Installed </a:t>
                      </a:r>
                      <a:r>
                        <a:rPr kumimoji="0" lang="en-US"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capacity</a:t>
                      </a:r>
                      <a:r>
                        <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 </a:t>
                      </a:r>
                      <a:r>
                        <a:rPr kumimoji="0" lang="en-GB"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MW</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Generation</a:t>
                      </a:r>
                      <a:r>
                        <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mln</a:t>
                      </a:r>
                      <a:r>
                        <a:rPr kumimoji="0" lang="en-US"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 </a:t>
                      </a:r>
                      <a:r>
                        <a:rPr kumimoji="0" lang="en-US"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kW/h </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43906234"/>
                  </a:ext>
                </a:extLst>
              </a:tr>
              <a:tr h="288678">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Kuyluk</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650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170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450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891795559"/>
                  </a:ext>
                </a:extLst>
              </a:tr>
              <a:tr h="288678">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Inylchek</a:t>
                      </a:r>
                      <a:r>
                        <a:rPr kumimoji="0" lang="en-US" altLang="ru-RU" sz="1600" b="1" i="0" u="none" strike="noStrike" cap="none" normalizeH="0" baseline="0" dirty="0" smtClean="0">
                          <a:ln>
                            <a:noFill/>
                          </a:ln>
                          <a:solidFill>
                            <a:srgbClr val="003268"/>
                          </a:solidFill>
                          <a:effectLst/>
                          <a:latin typeface="Arial" panose="020B0604020202020204" pitchFamily="34" charset="0"/>
                          <a:cs typeface="Arial" panose="020B0604020202020204" pitchFamily="34" charset="0"/>
                        </a:rPr>
                        <a:t> </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18</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60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204</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760281782"/>
                  </a:ext>
                </a:extLst>
              </a:tr>
              <a:tr h="288678">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Kaindy-Inylchek</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40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20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80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155686142"/>
                  </a:ext>
                </a:extLst>
              </a:tr>
              <a:tr h="288678">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Akshiyrak</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500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350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1230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120653634"/>
                  </a:ext>
                </a:extLst>
              </a:tr>
              <a:tr h="288678">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Kokshaal</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20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250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1390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855371460"/>
                  </a:ext>
                </a:extLst>
              </a:tr>
              <a:tr h="288678">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err="1" smtClean="0">
                          <a:ln>
                            <a:noFill/>
                          </a:ln>
                          <a:solidFill>
                            <a:srgbClr val="003268"/>
                          </a:solidFill>
                          <a:effectLst/>
                          <a:latin typeface="Arial" panose="020B0604020202020204" pitchFamily="34" charset="0"/>
                          <a:cs typeface="Arial" panose="020B0604020202020204" pitchFamily="34" charset="0"/>
                        </a:rPr>
                        <a:t>Kuyukap</a:t>
                      </a:r>
                      <a:endPar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20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250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1410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985794782"/>
                  </a:ext>
                </a:extLst>
              </a:tr>
              <a:tr h="288678">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en-US"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Total</a:t>
                      </a:r>
                      <a:r>
                        <a:rPr kumimoji="0" lang="ru-RU" altLang="ru-RU" sz="1600" b="1" i="0" u="none" strike="noStrike" cap="none" normalizeH="0" baseline="0" dirty="0">
                          <a:ln>
                            <a:noFill/>
                          </a:ln>
                          <a:solidFill>
                            <a:srgbClr val="003268"/>
                          </a:solidFill>
                          <a:effectLst/>
                          <a:latin typeface="Arial" panose="020B0604020202020204" pitchFamily="34" charset="0"/>
                          <a:cs typeface="Arial" panose="020B0604020202020204" pitchFamily="34" charset="0"/>
                        </a:rPr>
                        <a:t>:</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endPar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a:ln>
                            <a:noFill/>
                          </a:ln>
                          <a:solidFill>
                            <a:srgbClr val="003268"/>
                          </a:solidFill>
                          <a:effectLst/>
                          <a:latin typeface="Arial" panose="020B0604020202020204" pitchFamily="34" charset="0"/>
                          <a:cs typeface="Arial" panose="020B0604020202020204" pitchFamily="34" charset="0"/>
                        </a:rPr>
                        <a:t>1100</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0" lang="ru-RU" altLang="ru-RU" sz="1600" b="0" i="0" u="none" strike="noStrike" cap="none" normalizeH="0" baseline="0" dirty="0">
                          <a:ln>
                            <a:noFill/>
                          </a:ln>
                          <a:solidFill>
                            <a:srgbClr val="003268"/>
                          </a:solidFill>
                          <a:effectLst/>
                          <a:latin typeface="Arial" panose="020B0604020202020204" pitchFamily="34" charset="0"/>
                          <a:cs typeface="Arial" panose="020B0604020202020204" pitchFamily="34" charset="0"/>
                        </a:rPr>
                        <a:t>4764</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8011332"/>
                  </a:ext>
                </a:extLst>
              </a:tr>
            </a:tbl>
          </a:graphicData>
        </a:graphic>
      </p:graphicFrame>
      <p:graphicFrame>
        <p:nvGraphicFramePr>
          <p:cNvPr id="20" name="Object 2">
            <a:extLst>
              <a:ext uri="{FF2B5EF4-FFF2-40B4-BE49-F238E27FC236}">
                <a16:creationId xmlns:a16="http://schemas.microsoft.com/office/drawing/2014/main" xmlns="" id="{E68047ED-97D2-4939-A9E2-8C4E372F3D87}"/>
              </a:ext>
            </a:extLst>
          </p:cNvPr>
          <p:cNvGraphicFramePr>
            <a:graphicFrameLocks noChangeAspect="1"/>
          </p:cNvGraphicFramePr>
          <p:nvPr>
            <p:extLst>
              <p:ext uri="{D42A27DB-BD31-4B8C-83A1-F6EECF244321}">
                <p14:modId xmlns:p14="http://schemas.microsoft.com/office/powerpoint/2010/main" val="574942230"/>
              </p:ext>
            </p:extLst>
          </p:nvPr>
        </p:nvGraphicFramePr>
        <p:xfrm>
          <a:off x="7685063" y="4135582"/>
          <a:ext cx="4314264" cy="2365697"/>
        </p:xfrm>
        <a:graphic>
          <a:graphicData uri="http://schemas.openxmlformats.org/presentationml/2006/ole">
            <mc:AlternateContent xmlns:mc="http://schemas.openxmlformats.org/markup-compatibility/2006">
              <mc:Choice xmlns:v="urn:schemas-microsoft-com:vml" Requires="v">
                <p:oleObj spid="_x0000_s1052" name="CorelDRAW" r:id="rId5" imgW="3843360" imgH="2177280" progId="CorelDRAW.Graphic.13">
                  <p:embed/>
                </p:oleObj>
              </mc:Choice>
              <mc:Fallback>
                <p:oleObj name="CorelDRAW" r:id="rId5" imgW="3843360" imgH="2177280" progId="CorelDRAW.Graphic.13">
                  <p:embed/>
                  <p:pic>
                    <p:nvPicPr>
                      <p:cNvPr id="20" name="Object 2">
                        <a:extLst>
                          <a:ext uri="{FF2B5EF4-FFF2-40B4-BE49-F238E27FC236}">
                            <a16:creationId xmlns:a16="http://schemas.microsoft.com/office/drawing/2014/main" xmlns="" id="{E68047ED-97D2-4939-A9E2-8C4E372F3D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5063" y="4135582"/>
                        <a:ext cx="4314264" cy="2365697"/>
                      </a:xfrm>
                      <a:prstGeom prst="rect">
                        <a:avLst/>
                      </a:prstGeom>
                      <a:noFill/>
                      <a:ln>
                        <a:noFill/>
                      </a:ln>
                      <a:effectLst/>
                    </p:spPr>
                  </p:pic>
                </p:oleObj>
              </mc:Fallback>
            </mc:AlternateContent>
          </a:graphicData>
        </a:graphic>
      </p:graphicFrame>
      <p:grpSp>
        <p:nvGrpSpPr>
          <p:cNvPr id="10" name="Группа 9"/>
          <p:cNvGrpSpPr/>
          <p:nvPr/>
        </p:nvGrpSpPr>
        <p:grpSpPr>
          <a:xfrm>
            <a:off x="0" y="6812279"/>
            <a:ext cx="12184798" cy="45721"/>
            <a:chOff x="0" y="6812279"/>
            <a:chExt cx="12184798" cy="45721"/>
          </a:xfrm>
        </p:grpSpPr>
        <p:sp>
          <p:nvSpPr>
            <p:cNvPr id="12" name="Прямоугольник 11"/>
            <p:cNvSpPr/>
            <p:nvPr/>
          </p:nvSpPr>
          <p:spPr>
            <a:xfrm flipV="1">
              <a:off x="0" y="6812280"/>
              <a:ext cx="4090626" cy="45719"/>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3" name="Прямоугольник 12"/>
            <p:cNvSpPr/>
            <p:nvPr/>
          </p:nvSpPr>
          <p:spPr>
            <a:xfrm flipV="1">
              <a:off x="4090626" y="6812281"/>
              <a:ext cx="3960000" cy="45719"/>
            </a:xfrm>
            <a:prstGeom prst="rect">
              <a:avLst/>
            </a:prstGeom>
            <a:solidFill>
              <a:srgbClr val="0065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4" name="Прямоугольник 13"/>
            <p:cNvSpPr/>
            <p:nvPr/>
          </p:nvSpPr>
          <p:spPr>
            <a:xfrm flipV="1">
              <a:off x="8050626" y="6812279"/>
              <a:ext cx="4134172" cy="45719"/>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700099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1261</TotalTime>
  <Words>1346</Words>
  <Application>Microsoft Office PowerPoint</Application>
  <PresentationFormat>Произвольный</PresentationFormat>
  <Paragraphs>402</Paragraphs>
  <Slides>20</Slides>
  <Notes>8</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20</vt:i4>
      </vt:variant>
    </vt:vector>
  </HeadingPairs>
  <TitlesOfParts>
    <vt:vector size="22" baseType="lpstr">
      <vt:lpstr>Тема Office</vt:lpstr>
      <vt:lpstr>CorelDRAW</vt:lpstr>
      <vt:lpstr>HYDROPOWER  as an important strategic direction in the development of energy sector of the Kyrgyz Republic</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ЭНЕРГЕТИКА КЫРГЫЗСКОЙ РЕСПУБЛИКИ</dc:title>
  <dc:creator>admin</dc:creator>
  <cp:lastModifiedBy>XTreme.ws</cp:lastModifiedBy>
  <cp:revision>142</cp:revision>
  <dcterms:created xsi:type="dcterms:W3CDTF">2020-01-31T09:56:18Z</dcterms:created>
  <dcterms:modified xsi:type="dcterms:W3CDTF">2020-05-26T10:46:30Z</dcterms:modified>
</cp:coreProperties>
</file>