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notesMasterIdLst>
    <p:notesMasterId r:id="rId12"/>
  </p:notesMasterIdLst>
  <p:handoutMasterIdLst>
    <p:handoutMasterId r:id="rId13"/>
  </p:handoutMasterIdLst>
  <p:sldIdLst>
    <p:sldId id="472" r:id="rId2"/>
    <p:sldId id="510" r:id="rId3"/>
    <p:sldId id="520" r:id="rId4"/>
    <p:sldId id="525" r:id="rId5"/>
    <p:sldId id="524" r:id="rId6"/>
    <p:sldId id="523" r:id="rId7"/>
    <p:sldId id="521" r:id="rId8"/>
    <p:sldId id="527" r:id="rId9"/>
    <p:sldId id="526" r:id="rId10"/>
    <p:sldId id="518" r:id="rId11"/>
  </p:sldIdLst>
  <p:sldSz cx="9906000" cy="6858000" type="A4"/>
  <p:notesSz cx="99060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Kyrghyz 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dakeeva" initials="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EB6E2"/>
    <a:srgbClr val="FF3399"/>
    <a:srgbClr val="0000CC"/>
    <a:srgbClr val="CC3300"/>
    <a:srgbClr val="FFFF00"/>
    <a:srgbClr val="FF0066"/>
    <a:srgbClr val="CCCC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2" autoAdjust="0"/>
    <p:restoredTop sz="94356" autoAdjust="0"/>
  </p:normalViewPr>
  <p:slideViewPr>
    <p:cSldViewPr>
      <p:cViewPr varScale="1">
        <p:scale>
          <a:sx n="110" d="100"/>
          <a:sy n="110" d="100"/>
        </p:scale>
        <p:origin x="10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2159" b="1" i="0" u="none" strike="noStrike" baseline="0" dirty="0" smtClean="0">
                <a:effectLst/>
              </a:rPr>
              <a:t>Yields of major crops, c/ha</a:t>
            </a:r>
            <a:endParaRPr lang="ru-RU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418250950570342E-2"/>
          <c:y val="9.1971980672511264E-2"/>
          <c:w val="0.96958174904942962"/>
          <c:h val="0.703658078866584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Сereals</c:v>
                </c:pt>
              </c:strCache>
            </c:strRef>
          </c:tx>
          <c:marker>
            <c:symbol val="diamond"/>
            <c:size val="8"/>
          </c:marker>
          <c:dLbls>
            <c:dLbl>
              <c:idx val="0"/>
              <c:layout>
                <c:manualLayout>
                  <c:x val="-3.555530669951569E-2"/>
                  <c:y val="-3.555530669951567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925604486874397E-2"/>
                  <c:y val="-3.35800118828759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518248924475314E-2"/>
                  <c:y val="-3.35800118828759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999720036955122E-2"/>
                  <c:y val="-3.35800118828759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24.1</c:v>
                </c:pt>
                <c:pt idx="1">
                  <c:v>24.8</c:v>
                </c:pt>
                <c:pt idx="2">
                  <c:v>25.5</c:v>
                </c:pt>
                <c:pt idx="3">
                  <c:v>26.4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Corn</c:v>
                </c:pt>
              </c:strCache>
            </c:strRef>
          </c:tx>
          <c:marker>
            <c:symbol val="square"/>
            <c:size val="8"/>
          </c:marker>
          <c:dLbls>
            <c:dLbl>
              <c:idx val="0"/>
              <c:layout>
                <c:manualLayout>
                  <c:x val="-3.555530669951569E-2"/>
                  <c:y val="-3.9505896332795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036777811995499E-2"/>
                  <c:y val="-2.56788326163168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629422249596388E-2"/>
                  <c:y val="-3.35800118828759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999720036955122E-2"/>
                  <c:y val="-2.962942224959638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61.6</c:v>
                </c:pt>
                <c:pt idx="1">
                  <c:v>62.5</c:v>
                </c:pt>
                <c:pt idx="2" formatCode="0.0">
                  <c:v>64</c:v>
                </c:pt>
                <c:pt idx="3">
                  <c:v>65.5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Potatos</c:v>
                </c:pt>
              </c:strCache>
            </c:strRef>
          </c:tx>
          <c:marker>
            <c:symbol val="triangle"/>
            <c:size val="8"/>
          </c:marker>
          <c:dLbls>
            <c:dLbl>
              <c:idx val="0"/>
              <c:layout>
                <c:manualLayout>
                  <c:x val="-4.4444133374394609E-2"/>
                  <c:y val="-2.76541274329566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332960049273521E-2"/>
                  <c:y val="-3.555530669951567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925604486874397E-2"/>
                  <c:y val="-2.962942224959638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29590227423311E-2"/>
                  <c:y val="-3.950589633279517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165.1</c:v>
                </c:pt>
                <c:pt idx="1">
                  <c:v>166.3</c:v>
                </c:pt>
                <c:pt idx="2" formatCode="0.0">
                  <c:v>168</c:v>
                </c:pt>
                <c:pt idx="3" formatCode="0.0">
                  <c:v>170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Vegetables</c:v>
                </c:pt>
              </c:strCache>
            </c:strRef>
          </c:tx>
          <c:marker>
            <c:symbol val="x"/>
            <c:size val="8"/>
          </c:marker>
          <c:dLbls>
            <c:dLbl>
              <c:idx val="0"/>
              <c:layout>
                <c:manualLayout>
                  <c:x val="-3.555530669951569E-2"/>
                  <c:y val="-2.17282429830373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925604486874397E-2"/>
                  <c:y val="-2.56788326163168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925604486874397E-2"/>
                  <c:y val="-2.37035377996771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407075599354219E-2"/>
                  <c:y val="-2.76541274329566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192.3</c:v>
                </c:pt>
                <c:pt idx="1">
                  <c:v>194.4</c:v>
                </c:pt>
                <c:pt idx="2">
                  <c:v>198.2</c:v>
                </c:pt>
                <c:pt idx="3">
                  <c:v>200.1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Gourds</c:v>
                </c:pt>
              </c:strCache>
            </c:strRef>
          </c:tx>
          <c:marker>
            <c:symbol val="star"/>
            <c:size val="8"/>
          </c:marker>
          <c:dLbls>
            <c:dLbl>
              <c:idx val="0"/>
              <c:layout>
                <c:manualLayout>
                  <c:x val="-4.4444133374394609E-2"/>
                  <c:y val="-4.34564859660747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925604486874397E-2"/>
                  <c:y val="-3.75306015161554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925604486874397E-2"/>
                  <c:y val="-2.76541274329566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407075599354219E-2"/>
                  <c:y val="-2.96294222495963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217.6</c:v>
                </c:pt>
                <c:pt idx="1">
                  <c:v>219.4</c:v>
                </c:pt>
                <c:pt idx="2" formatCode="0.0">
                  <c:v>222</c:v>
                </c:pt>
                <c:pt idx="3" formatCode="0.0">
                  <c:v>225.1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Cotton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30.9</c:v>
                </c:pt>
                <c:pt idx="1">
                  <c:v>31.4</c:v>
                </c:pt>
                <c:pt idx="2">
                  <c:v>31.5</c:v>
                </c:pt>
                <c:pt idx="3">
                  <c:v>32.4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774000"/>
        <c:axId val="1480778896"/>
      </c:lineChart>
      <c:catAx>
        <c:axId val="148077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80778896"/>
        <c:crosses val="autoZero"/>
        <c:auto val="1"/>
        <c:lblAlgn val="ctr"/>
        <c:lblOffset val="100"/>
        <c:noMultiLvlLbl val="0"/>
      </c:catAx>
      <c:valAx>
        <c:axId val="148077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077400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0834362607543052"/>
          <c:y val="0.90422336445274987"/>
          <c:w val="0.77778204789731398"/>
          <c:h val="5.1622094654124082E-2"/>
        </c:manualLayout>
      </c:layout>
      <c:overlay val="0"/>
    </c:legend>
    <c:plotVisOnly val="1"/>
    <c:dispBlanksAs val="gap"/>
    <c:showDLblsOverMax val="0"/>
  </c:chart>
  <c:txPr>
    <a:bodyPr/>
    <a:lstStyle/>
    <a:p>
      <a:pPr algn="just">
        <a:defRPr sz="1799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1813" y="0"/>
            <a:ext cx="42926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8637-F79D-4A8F-8F4C-3D53C40C2D22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2926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1813" y="6453188"/>
            <a:ext cx="42926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16C87-4BB1-444A-8D45-E6AB2136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97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13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3088" y="509588"/>
            <a:ext cx="3679825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13" y="6453188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A4E91D9-706A-4A19-912C-E118A7DA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50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E91D9-706A-4A19-912C-E118A7DA263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3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E91D9-706A-4A19-912C-E118A7DA26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5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E91D9-706A-4A19-912C-E118A7DA26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0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989-0C77-4DE3-86DC-F92181E87616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33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E4C4-EC5C-43C5-94D4-CC488B0AFE0A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6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8D66-E682-464E-BBB9-BCAF78E8DB3B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18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B64D-309F-41EE-BAC3-5F4E1DC5269D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08D7-9B86-4143-882C-DEA51E03CC89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90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3402-0426-4FFF-9E23-9278DE141976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5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F76C-718A-4224-ABE2-B5688C9A6DF2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54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0D724-A7A5-4522-9034-0FEAAC181C90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45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0592-8E27-4019-A367-835BECE854C9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72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2C0D-9C6F-4F4B-AD16-07A2F72E7064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9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89DC-E29D-4A43-90F4-1FCB9AD81756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20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55BE-D252-4AF6-B1D0-777E0BC2B4B5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4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09039" y="0"/>
            <a:ext cx="735873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Ministry of Agriculture, Food Industry and Melioration 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of the Kyrgyz Republic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09" y="3861048"/>
            <a:ext cx="958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Agricultural development in the Kyrgyz Republic</a:t>
            </a:r>
            <a:endParaRPr lang="ru-RU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maslichnye-priem-molok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56" y="1285860"/>
            <a:ext cx="442035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bcb27c67dac1533852a7081b66ca9db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68760"/>
            <a:ext cx="4485809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04928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1800" dirty="0" smtClean="0"/>
              <a:t>2020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90213" y="6315722"/>
            <a:ext cx="31152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0"/>
          <a:stretch/>
        </p:blipFill>
        <p:spPr>
          <a:xfrm>
            <a:off x="1207404" y="5196453"/>
            <a:ext cx="1723265" cy="99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70" y="5241899"/>
            <a:ext cx="1568624" cy="90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96" y="5097883"/>
            <a:ext cx="1668395" cy="105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3" y="5868222"/>
            <a:ext cx="1635691" cy="89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00" y="5865381"/>
            <a:ext cx="1618291" cy="93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761"/>
            <a:ext cx="1675299" cy="94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37" y="5846183"/>
            <a:ext cx="1604876" cy="98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224808" y="263691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Edwardian Script ITC" panose="030303020407070D0804" pitchFamily="66" charset="0"/>
              </a:rPr>
              <a:t>Thank you!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3575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92560" y="-56021"/>
            <a:ext cx="3234639" cy="709634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0000"/>
                </a:solidFill>
              </a:rPr>
              <a:t/>
            </a:r>
            <a:br>
              <a:rPr lang="ru-RU" i="1" dirty="0" smtClean="0">
                <a:solidFill>
                  <a:srgbClr val="000000"/>
                </a:solidFill>
              </a:rPr>
            </a:br>
            <a:r>
              <a:rPr lang="en-US" sz="3100" kern="10" dirty="0" smtClean="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location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88504" y="692696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67405" y="787548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53939" y="960200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Active member of the Integrational Unions (WTO, EAEU, CIS etc.</a:t>
            </a:r>
            <a:r>
              <a:rPr lang="ky-KG" dirty="0" smtClean="0"/>
              <a:t>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3939" y="1840987"/>
            <a:ext cx="8294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On the way of “Silk Road”: access to EAEU, Europe, China, </a:t>
            </a:r>
            <a:r>
              <a:rPr lang="en-US" dirty="0"/>
              <a:t>Middle East and </a:t>
            </a:r>
            <a:r>
              <a:rPr lang="en-US" dirty="0" smtClean="0"/>
              <a:t>South-East Asia</a:t>
            </a:r>
            <a:r>
              <a:rPr lang="ky-KG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27" y="2780928"/>
            <a:ext cx="555458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9" t="29324" r="31101" b="53877"/>
          <a:stretch/>
        </p:blipFill>
        <p:spPr>
          <a:xfrm>
            <a:off x="350209" y="80171"/>
            <a:ext cx="517674" cy="517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35462" t="30615" r="60904" b="62923"/>
          <a:stretch/>
        </p:blipFill>
        <p:spPr>
          <a:xfrm>
            <a:off x="632520" y="1019205"/>
            <a:ext cx="432048" cy="432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35462" t="30615" r="60904" b="62923"/>
          <a:stretch/>
        </p:blipFill>
        <p:spPr>
          <a:xfrm>
            <a:off x="651859" y="1840987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4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1392802" y="3667125"/>
            <a:ext cx="2984134" cy="563563"/>
          </a:xfrm>
        </p:spPr>
        <p:txBody>
          <a:bodyPr anchor="b"/>
          <a:lstStyle/>
          <a:p>
            <a:pPr marL="0" indent="0" algn="ctr">
              <a:buNone/>
            </a:pPr>
            <a:r>
              <a:rPr lang="ru-RU" sz="2500" dirty="0" smtClean="0"/>
              <a:t>9,0 </a:t>
            </a:r>
            <a:r>
              <a:rPr lang="en-US" sz="2500" dirty="0" err="1" smtClean="0">
                <a:latin typeface="Kyrghyz Times"/>
              </a:rPr>
              <a:t>mln</a:t>
            </a:r>
            <a:r>
              <a:rPr lang="en-US" sz="2500" dirty="0" smtClean="0">
                <a:latin typeface="Kyrghyz Times"/>
              </a:rPr>
              <a:t> </a:t>
            </a:r>
            <a:r>
              <a:rPr lang="en-US" sz="2400" dirty="0" smtClean="0">
                <a:latin typeface="Kyrghyz Times"/>
              </a:rPr>
              <a:t>ha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80592" y="274638"/>
            <a:ext cx="4563624" cy="562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Agriculture of Kyrgyzstan</a:t>
            </a:r>
            <a:endParaRPr lang="ru-RU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23750" r="28166" b="24800"/>
          <a:stretch/>
        </p:blipFill>
        <p:spPr>
          <a:xfrm>
            <a:off x="272480" y="70719"/>
            <a:ext cx="825351" cy="79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04728" y="754670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76536" y="863703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5535" y="922215"/>
            <a:ext cx="3119835" cy="47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r>
              <a:rPr lang="en-US" dirty="0" smtClean="0"/>
              <a:t>,6</a:t>
            </a:r>
            <a:r>
              <a:rPr lang="ru-RU" dirty="0" smtClean="0"/>
              <a:t>% </a:t>
            </a:r>
            <a:r>
              <a:rPr lang="en-US" dirty="0" smtClean="0"/>
              <a:t> (2019)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76536" y="1412776"/>
            <a:ext cx="8352928" cy="432048"/>
            <a:chOff x="776536" y="1412776"/>
            <a:chExt cx="8352928" cy="432048"/>
          </a:xfrm>
        </p:grpSpPr>
        <p:sp>
          <p:nvSpPr>
            <p:cNvPr id="7" name="Шестиугольник 6"/>
            <p:cNvSpPr/>
            <p:nvPr/>
          </p:nvSpPr>
          <p:spPr>
            <a:xfrm>
              <a:off x="4808984" y="1484784"/>
              <a:ext cx="360040" cy="36004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stCxn id="7" idx="0"/>
            </p:cNvCxnSpPr>
            <p:nvPr/>
          </p:nvCxnSpPr>
          <p:spPr>
            <a:xfrm flipV="1">
              <a:off x="5169024" y="141277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529064" y="1412776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7" idx="3"/>
            </p:cNvCxnSpPr>
            <p:nvPr/>
          </p:nvCxnSpPr>
          <p:spPr>
            <a:xfrm flipH="1">
              <a:off x="4376936" y="1664804"/>
              <a:ext cx="432048" cy="18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76536" y="1844824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6536" y="1412776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en-US" dirty="0" smtClean="0"/>
              <a:t>2</a:t>
            </a:r>
            <a:r>
              <a:rPr lang="ru-RU" dirty="0" smtClean="0"/>
              <a:t>,6% </a:t>
            </a:r>
            <a:r>
              <a:rPr lang="en-US" dirty="0" smtClean="0"/>
              <a:t>(2017-2019)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76479" y="190127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Development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64364" y="1412776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Share of GDP</a:t>
            </a:r>
            <a:endParaRPr lang="ru-RU" sz="2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76536" y="2578386"/>
            <a:ext cx="8352928" cy="432048"/>
            <a:chOff x="776536" y="1412776"/>
            <a:chExt cx="8352928" cy="432048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4808984" y="1484784"/>
              <a:ext cx="360040" cy="36004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stCxn id="21" idx="0"/>
            </p:cNvCxnSpPr>
            <p:nvPr/>
          </p:nvCxnSpPr>
          <p:spPr>
            <a:xfrm flipV="1">
              <a:off x="5169024" y="141277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529064" y="1412776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1" idx="3"/>
            </p:cNvCxnSpPr>
            <p:nvPr/>
          </p:nvCxnSpPr>
          <p:spPr>
            <a:xfrm flipH="1">
              <a:off x="4376936" y="1664804"/>
              <a:ext cx="432048" cy="18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76536" y="1844824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00437" y="2101332"/>
            <a:ext cx="21967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~400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thous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349689" y="2578386"/>
            <a:ext cx="122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dirty="0" smtClean="0"/>
              <a:t>445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23678" y="3087378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Cooperatives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01272" y="2616858"/>
            <a:ext cx="81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Farms</a:t>
            </a:r>
            <a:endParaRPr lang="ru-RU" sz="20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776536" y="3861048"/>
            <a:ext cx="8424936" cy="432048"/>
            <a:chOff x="776536" y="1412776"/>
            <a:chExt cx="8352928" cy="432048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4808984" y="1484784"/>
              <a:ext cx="360040" cy="36004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31" idx="0"/>
            </p:cNvCxnSpPr>
            <p:nvPr/>
          </p:nvCxnSpPr>
          <p:spPr>
            <a:xfrm flipV="1">
              <a:off x="5169024" y="141277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529064" y="1412776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31" idx="3"/>
            </p:cNvCxnSpPr>
            <p:nvPr/>
          </p:nvCxnSpPr>
          <p:spPr>
            <a:xfrm flipH="1">
              <a:off x="4376936" y="1664804"/>
              <a:ext cx="432048" cy="18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776536" y="1844824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213344" y="3383994"/>
            <a:ext cx="1944216" cy="4770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0,4</a:t>
            </a:r>
            <a:r>
              <a:rPr lang="en-US" dirty="0" smtClean="0"/>
              <a:t> mln ha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005228" y="386104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Agricultural lands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392802" y="4917110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65%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468724" y="548713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Rural population</a:t>
            </a:r>
            <a:endParaRPr lang="ru-RU" sz="20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48544" y="4993371"/>
            <a:ext cx="8352928" cy="432048"/>
            <a:chOff x="776536" y="1412776"/>
            <a:chExt cx="8352928" cy="432048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4808984" y="1484784"/>
              <a:ext cx="360040" cy="36004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>
              <a:stCxn id="41" idx="0"/>
            </p:cNvCxnSpPr>
            <p:nvPr/>
          </p:nvCxnSpPr>
          <p:spPr>
            <a:xfrm flipV="1">
              <a:off x="5169024" y="1412776"/>
              <a:ext cx="36004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29064" y="1412776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41" idx="3"/>
            </p:cNvCxnSpPr>
            <p:nvPr/>
          </p:nvCxnSpPr>
          <p:spPr>
            <a:xfrm flipH="1">
              <a:off x="4376936" y="1664804"/>
              <a:ext cx="432048" cy="18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76536" y="1844824"/>
              <a:ext cx="36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900437" y="4557172"/>
            <a:ext cx="1595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14%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213542" y="5074696"/>
            <a:ext cx="219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Active population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688946" y="4261158"/>
            <a:ext cx="160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asture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918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2560" y="21302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Priorities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16632"/>
            <a:ext cx="576064" cy="66984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80592" y="69269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4488" y="801729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84648" y="1412776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Organic production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8744" y="2348880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Intensive gardening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40832" y="3356992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Digitalization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76936" y="4365104"/>
            <a:ext cx="19802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Breeding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7046" y="5229200"/>
            <a:ext cx="2448272" cy="47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Logistic centers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10" y="1155783"/>
            <a:ext cx="675074" cy="675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75" y="2204864"/>
            <a:ext cx="477053" cy="4770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 t="28031" r="36189" b="29324"/>
          <a:stretch/>
        </p:blipFill>
        <p:spPr>
          <a:xfrm>
            <a:off x="2293530" y="2938919"/>
            <a:ext cx="1512168" cy="13131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" b="7640"/>
          <a:stretch/>
        </p:blipFill>
        <p:spPr>
          <a:xfrm>
            <a:off x="3477138" y="4122078"/>
            <a:ext cx="657119" cy="6610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5038365"/>
            <a:ext cx="669914" cy="6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985914"/>
              </p:ext>
            </p:extLst>
          </p:nvPr>
        </p:nvGraphicFramePr>
        <p:xfrm>
          <a:off x="437754" y="265113"/>
          <a:ext cx="9185275" cy="632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r="23830"/>
          <a:stretch/>
        </p:blipFill>
        <p:spPr>
          <a:xfrm>
            <a:off x="7966201" y="6267115"/>
            <a:ext cx="262842" cy="260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79"/>
          <a:stretch/>
        </p:blipFill>
        <p:spPr>
          <a:xfrm>
            <a:off x="6853760" y="6278868"/>
            <a:ext cx="233041" cy="260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9" r="2750" b="11610"/>
          <a:stretch/>
        </p:blipFill>
        <p:spPr>
          <a:xfrm>
            <a:off x="5355880" y="6279153"/>
            <a:ext cx="389208" cy="289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21" y="6259173"/>
            <a:ext cx="484710" cy="301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8723" r="26080" b="9863"/>
          <a:stretch/>
        </p:blipFill>
        <p:spPr>
          <a:xfrm>
            <a:off x="3213265" y="6278867"/>
            <a:ext cx="248360" cy="252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6256285"/>
            <a:ext cx="282628" cy="2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4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0200" y="92094"/>
            <a:ext cx="47983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Export Capacity (</a:t>
            </a:r>
            <a:r>
              <a:rPr lang="en-US" b="1" dirty="0" err="1" smtClean="0"/>
              <a:t>thous</a:t>
            </a:r>
            <a:r>
              <a:rPr lang="en-US" b="1" dirty="0" smtClean="0"/>
              <a:t>. tons)</a:t>
            </a:r>
            <a:endParaRPr lang="ru-RU" b="1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650546" y="759960"/>
            <a:ext cx="4780288" cy="796832"/>
            <a:chOff x="2631208" y="441859"/>
            <a:chExt cx="4195910" cy="9709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33788" y="441859"/>
              <a:ext cx="1027421" cy="487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70,0-80,0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7531" y="880983"/>
              <a:ext cx="1151744" cy="4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BEANS</a:t>
              </a:r>
              <a:endParaRPr lang="ru-RU" sz="2000" dirty="0">
                <a:latin typeface="+mn-lt"/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631208" y="774481"/>
              <a:ext cx="4195910" cy="638295"/>
              <a:chOff x="2631208" y="774481"/>
              <a:chExt cx="4195910" cy="638295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774481"/>
                <a:ext cx="677441" cy="638295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8" name="Прямая соединительная линия 7"/>
              <p:cNvCxnSpPr>
                <a:stCxn id="6" idx="0"/>
              </p:cNvCxnSpPr>
              <p:nvPr/>
            </p:nvCxnSpPr>
            <p:spPr>
              <a:xfrm flipV="1">
                <a:off x="5043670" y="908721"/>
                <a:ext cx="258663" cy="184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302333" y="908720"/>
                <a:ext cx="15247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631208" y="1340768"/>
                <a:ext cx="16035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7995" y="774481"/>
                <a:ext cx="677441" cy="638295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4880992" y="1013150"/>
            <a:ext cx="4701080" cy="1056167"/>
            <a:chOff x="2362565" y="1661222"/>
            <a:chExt cx="4836559" cy="105616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362565" y="2069797"/>
              <a:ext cx="4811976" cy="647592"/>
              <a:chOff x="2362565" y="904356"/>
              <a:chExt cx="4811976" cy="452614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904356"/>
                <a:ext cx="804648" cy="452614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26" name="Прямая соединительная линия 25"/>
              <p:cNvCxnSpPr>
                <a:stCxn id="25" idx="0"/>
              </p:cNvCxnSpPr>
              <p:nvPr/>
            </p:nvCxnSpPr>
            <p:spPr>
              <a:xfrm flipV="1">
                <a:off x="5170877" y="914639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362565" y="1340768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Прямоугольник 29"/>
            <p:cNvSpPr/>
            <p:nvPr/>
          </p:nvSpPr>
          <p:spPr>
            <a:xfrm>
              <a:off x="2613766" y="1963648"/>
              <a:ext cx="16210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  <a:cs typeface="Times New Roman" pitchFamily="18" charset="0"/>
                </a:rPr>
                <a:t>FRUITS AND VEGETABLES</a:t>
              </a:r>
              <a:endParaRPr lang="ru-RU" sz="2000" dirty="0" smtClean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74058" y="1661222"/>
              <a:ext cx="172506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125 – 135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44488" y="2075987"/>
            <a:ext cx="5008480" cy="1086433"/>
            <a:chOff x="454042" y="2353761"/>
            <a:chExt cx="5008480" cy="108643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650546" y="2795642"/>
              <a:ext cx="4811976" cy="644552"/>
              <a:chOff x="2362565" y="908720"/>
              <a:chExt cx="4811976" cy="450489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969604"/>
                <a:ext cx="804648" cy="389605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42" name="Прямая соединительная линия 41"/>
              <p:cNvCxnSpPr>
                <a:stCxn id="41" idx="0"/>
              </p:cNvCxnSpPr>
              <p:nvPr/>
            </p:nvCxnSpPr>
            <p:spPr>
              <a:xfrm flipV="1">
                <a:off x="5170877" y="908721"/>
                <a:ext cx="131456" cy="25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2362565" y="1340768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Прямоугольник 45"/>
            <p:cNvSpPr/>
            <p:nvPr/>
          </p:nvSpPr>
          <p:spPr>
            <a:xfrm>
              <a:off x="454042" y="2722461"/>
              <a:ext cx="19804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MILK AND DAIRY 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PRODUCTS</a:t>
              </a:r>
              <a:endParaRPr lang="ky-KG" sz="2000" dirty="0" smtClean="0">
                <a:latin typeface="+mn-lt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12502" y="2353761"/>
              <a:ext cx="12125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30-40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358606" y="2473832"/>
            <a:ext cx="5223466" cy="1054158"/>
            <a:chOff x="4309201" y="2295656"/>
            <a:chExt cx="5223466" cy="1054158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4309201" y="2702222"/>
              <a:ext cx="5223466" cy="647592"/>
              <a:chOff x="1951075" y="898437"/>
              <a:chExt cx="5223466" cy="452614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0132" y="898437"/>
                <a:ext cx="790746" cy="452614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53" name="Прямая соединительная линия 52"/>
              <p:cNvCxnSpPr>
                <a:stCxn id="52" idx="0"/>
              </p:cNvCxnSpPr>
              <p:nvPr/>
            </p:nvCxnSpPr>
            <p:spPr>
              <a:xfrm flipV="1">
                <a:off x="5170878" y="908721"/>
                <a:ext cx="131455" cy="2160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1951075" y="1340768"/>
                <a:ext cx="22836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Прямоугольник 56"/>
            <p:cNvSpPr/>
            <p:nvPr/>
          </p:nvSpPr>
          <p:spPr>
            <a:xfrm>
              <a:off x="4448944" y="2605229"/>
              <a:ext cx="24044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MEAT AND MEAT PRODUCTS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236422" y="2295656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+mn-lt"/>
                  <a:cs typeface="Times New Roman" pitchFamily="18" charset="0"/>
                </a:rPr>
                <a:t>20</a:t>
              </a:r>
              <a:endParaRPr lang="ru-RU" sz="2000" dirty="0">
                <a:latin typeface="+mn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32445" y="3667637"/>
            <a:ext cx="4811976" cy="999582"/>
            <a:chOff x="618858" y="3925337"/>
            <a:chExt cx="4811976" cy="999582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618858" y="4306752"/>
              <a:ext cx="4811976" cy="618167"/>
              <a:chOff x="2362565" y="908720"/>
              <a:chExt cx="4811976" cy="432048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938015"/>
                <a:ext cx="804648" cy="402753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63" name="Прямая соединительная линия 62"/>
              <p:cNvCxnSpPr>
                <a:stCxn id="62" idx="0"/>
              </p:cNvCxnSpPr>
              <p:nvPr/>
            </p:nvCxnSpPr>
            <p:spPr>
              <a:xfrm flipV="1">
                <a:off x="5170877" y="908720"/>
                <a:ext cx="131456" cy="230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362565" y="1340768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663954" y="4461292"/>
              <a:ext cx="1661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COTTON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22033" y="3925337"/>
              <a:ext cx="1545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23 – 25 </a:t>
              </a:r>
              <a:endParaRPr lang="ru-RU" sz="20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770096" y="4212002"/>
            <a:ext cx="4811976" cy="618167"/>
            <a:chOff x="2362565" y="908720"/>
            <a:chExt cx="4811976" cy="43204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229" y="913851"/>
              <a:ext cx="804648" cy="421788"/>
            </a:xfrm>
            <a:prstGeom prst="hexagon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11000"/>
                </a:srgbClr>
              </a:outerShdw>
            </a:effectLst>
          </p:spPr>
        </p:pic>
        <p:cxnSp>
          <p:nvCxnSpPr>
            <p:cNvPr id="73" name="Прямая соединительная линия 72"/>
            <p:cNvCxnSpPr>
              <a:stCxn id="72" idx="0"/>
            </p:cNvCxnSpPr>
            <p:nvPr/>
          </p:nvCxnSpPr>
          <p:spPr>
            <a:xfrm flipV="1">
              <a:off x="5170877" y="908720"/>
              <a:ext cx="13145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302333" y="908720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4234773" y="1124744"/>
              <a:ext cx="13145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362565" y="1340768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5241032" y="4403647"/>
            <a:ext cx="145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POTATO</a:t>
            </a:r>
            <a:endParaRPr lang="ru-RU" sz="20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87707" y="3728714"/>
            <a:ext cx="142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1200</a:t>
            </a:r>
            <a:endParaRPr lang="ru-RU" sz="2000" dirty="0">
              <a:latin typeface="+mn-lt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532445" y="5289848"/>
            <a:ext cx="4811976" cy="1006367"/>
            <a:chOff x="532445" y="5289848"/>
            <a:chExt cx="4811976" cy="100636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32445" y="5648623"/>
              <a:ext cx="4811976" cy="647592"/>
              <a:chOff x="2362565" y="898437"/>
              <a:chExt cx="4811976" cy="452614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0977" y="898437"/>
                <a:ext cx="795997" cy="452614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34" name="Прямая соединительная линия 33"/>
              <p:cNvCxnSpPr>
                <a:stCxn id="33" idx="0"/>
              </p:cNvCxnSpPr>
              <p:nvPr/>
            </p:nvCxnSpPr>
            <p:spPr>
              <a:xfrm flipV="1">
                <a:off x="5156974" y="908721"/>
                <a:ext cx="145359" cy="2160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2362565" y="1340768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873264" y="5881392"/>
              <a:ext cx="1405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HONEY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813601" y="5289848"/>
              <a:ext cx="748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4</a:t>
              </a:r>
              <a:endParaRPr lang="ru-RU" sz="2000" dirty="0">
                <a:latin typeface="+mn-lt"/>
              </a:endParaRPr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>
            <a:off x="488504" y="548680"/>
            <a:ext cx="3147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229820" y="620688"/>
            <a:ext cx="3147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Группа 89"/>
          <p:cNvGrpSpPr/>
          <p:nvPr/>
        </p:nvGrpSpPr>
        <p:grpSpPr>
          <a:xfrm>
            <a:off x="4953000" y="5957706"/>
            <a:ext cx="4680520" cy="647592"/>
            <a:chOff x="2400111" y="898437"/>
            <a:chExt cx="4680520" cy="452614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757" y="898437"/>
              <a:ext cx="647592" cy="452614"/>
            </a:xfrm>
            <a:prstGeom prst="hexagon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11000"/>
                </a:srgbClr>
              </a:outerShdw>
            </a:effectLst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5064407" y="928163"/>
              <a:ext cx="13145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5208423" y="908720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V="1">
              <a:off x="4297866" y="1111054"/>
              <a:ext cx="13145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400111" y="1345497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5480151" y="6061859"/>
            <a:ext cx="1162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NUTS</a:t>
            </a:r>
            <a:endParaRPr lang="ru-RU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912" y="554420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4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21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6798" y="86231"/>
            <a:ext cx="523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Food </a:t>
            </a:r>
            <a:r>
              <a:rPr lang="en-US" sz="2800" b="1" dirty="0" smtClean="0"/>
              <a:t>Industry</a:t>
            </a:r>
            <a:r>
              <a:rPr lang="ky-KG" sz="2800" b="1" dirty="0" smtClean="0"/>
              <a:t> (</a:t>
            </a:r>
            <a:r>
              <a:rPr lang="en-US" sz="2800" b="1" dirty="0" smtClean="0"/>
              <a:t>enterprises)</a:t>
            </a:r>
            <a:endParaRPr lang="ru-RU" sz="28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24608" y="609451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20552" y="69269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5" y="-47246"/>
            <a:ext cx="864096" cy="86409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751879" y="490580"/>
            <a:ext cx="3551883" cy="1015663"/>
            <a:chOff x="4309201" y="2008158"/>
            <a:chExt cx="5223466" cy="135170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309201" y="2702222"/>
              <a:ext cx="5223466" cy="647592"/>
              <a:chOff x="1951075" y="898437"/>
              <a:chExt cx="5223466" cy="452614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0132" y="898437"/>
                <a:ext cx="790746" cy="452614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24" name="Прямая соединительная линия 23"/>
              <p:cNvCxnSpPr>
                <a:stCxn id="23" idx="0"/>
              </p:cNvCxnSpPr>
              <p:nvPr/>
            </p:nvCxnSpPr>
            <p:spPr>
              <a:xfrm flipV="1">
                <a:off x="5170878" y="908721"/>
                <a:ext cx="131455" cy="2160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951075" y="1340768"/>
                <a:ext cx="22836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4635668" y="2008158"/>
              <a:ext cx="1964182" cy="1351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MEAT AND MEAT PRODUCTS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9118" y="2139805"/>
              <a:ext cx="994887" cy="532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  <a:cs typeface="Times New Roman" pitchFamily="18" charset="0"/>
                </a:rPr>
                <a:t>302</a:t>
              </a:r>
              <a:endParaRPr lang="ru-RU" sz="2000" dirty="0">
                <a:latin typeface="+mn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94648" y="1041681"/>
            <a:ext cx="4371191" cy="1017233"/>
            <a:chOff x="2362565" y="1569687"/>
            <a:chExt cx="4813110" cy="1147702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362565" y="2069797"/>
              <a:ext cx="4811976" cy="647592"/>
              <a:chOff x="2362565" y="904356"/>
              <a:chExt cx="4811976" cy="452614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904356"/>
                <a:ext cx="804648" cy="452614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33" name="Прямая соединительная линия 32"/>
              <p:cNvCxnSpPr>
                <a:stCxn id="32" idx="0"/>
              </p:cNvCxnSpPr>
              <p:nvPr/>
            </p:nvCxnSpPr>
            <p:spPr>
              <a:xfrm flipV="1">
                <a:off x="5170877" y="914639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2362565" y="1340768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Прямоугольник 29"/>
            <p:cNvSpPr/>
            <p:nvPr/>
          </p:nvSpPr>
          <p:spPr>
            <a:xfrm>
              <a:off x="2613766" y="1571458"/>
              <a:ext cx="1621007" cy="1145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  <a:cs typeface="Times New Roman" pitchFamily="18" charset="0"/>
                </a:rPr>
                <a:t>CANNED FRUITS AND VEGETABLE</a:t>
              </a:r>
              <a:endParaRPr lang="ru-RU" sz="2000" dirty="0" smtClean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50609" y="1569687"/>
              <a:ext cx="1725066" cy="4514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314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36070" y="2431408"/>
            <a:ext cx="4543312" cy="1002648"/>
            <a:chOff x="454042" y="2353761"/>
            <a:chExt cx="5008480" cy="1086433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50546" y="2795642"/>
              <a:ext cx="4811976" cy="644552"/>
              <a:chOff x="2362565" y="908720"/>
              <a:chExt cx="4811976" cy="450489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969604"/>
                <a:ext cx="804648" cy="389605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51" name="Прямая соединительная линия 50"/>
              <p:cNvCxnSpPr>
                <a:stCxn id="50" idx="0"/>
              </p:cNvCxnSpPr>
              <p:nvPr/>
            </p:nvCxnSpPr>
            <p:spPr>
              <a:xfrm flipV="1">
                <a:off x="5170877" y="908721"/>
                <a:ext cx="131456" cy="25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2362565" y="1340768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/>
            <p:cNvSpPr/>
            <p:nvPr/>
          </p:nvSpPr>
          <p:spPr>
            <a:xfrm>
              <a:off x="454042" y="2722461"/>
              <a:ext cx="19804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MILK AND DAIRY 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PRODUCTS</a:t>
              </a:r>
              <a:endParaRPr lang="ky-KG" sz="2000" dirty="0" smtClean="0">
                <a:latin typeface="+mn-lt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736575" y="2353761"/>
              <a:ext cx="1725946" cy="433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500</a:t>
              </a:r>
              <a:endParaRPr lang="ru-RU" sz="2000" dirty="0">
                <a:latin typeface="+mn-lt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631433" y="3347928"/>
            <a:ext cx="4041626" cy="1147099"/>
            <a:chOff x="4152215" y="1823189"/>
            <a:chExt cx="5943691" cy="1526627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4152215" y="2483357"/>
              <a:ext cx="5943691" cy="866459"/>
              <a:chOff x="1794089" y="745468"/>
              <a:chExt cx="5943691" cy="605584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2010" y="745468"/>
                <a:ext cx="1130344" cy="605584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60" name="Прямая соединительная линия 59"/>
              <p:cNvCxnSpPr>
                <a:stCxn id="59" idx="0"/>
              </p:cNvCxnSpPr>
              <p:nvPr/>
            </p:nvCxnSpPr>
            <p:spPr>
              <a:xfrm flipV="1">
                <a:off x="5522355" y="884675"/>
                <a:ext cx="334520" cy="1635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5865572" y="894621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V="1">
                <a:off x="4077787" y="1068759"/>
                <a:ext cx="288441" cy="1554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794089" y="1224236"/>
                <a:ext cx="2283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Прямоугольник 56"/>
            <p:cNvSpPr/>
            <p:nvPr/>
          </p:nvSpPr>
          <p:spPr>
            <a:xfrm>
              <a:off x="4176713" y="1823189"/>
              <a:ext cx="2422481" cy="1351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cap="all" dirty="0" smtClean="0">
                  <a:latin typeface="+mn-lt"/>
                </a:rPr>
                <a:t>vegetable </a:t>
              </a:r>
              <a:r>
                <a:rPr lang="en-US" sz="2000" cap="all" dirty="0">
                  <a:latin typeface="+mn-lt"/>
                </a:rPr>
                <a:t>and animal </a:t>
              </a:r>
              <a:r>
                <a:rPr lang="en-US" sz="2000" cap="all" dirty="0" smtClean="0">
                  <a:latin typeface="+mn-lt"/>
                </a:rPr>
                <a:t>oils</a:t>
              </a:r>
              <a:endParaRPr lang="ru-RU" sz="2000" cap="all" dirty="0">
                <a:latin typeface="+mn-lt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340973" y="2119633"/>
              <a:ext cx="994887" cy="532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  <a:cs typeface="Times New Roman" pitchFamily="18" charset="0"/>
                </a:rPr>
                <a:t>797</a:t>
              </a:r>
              <a:endParaRPr lang="ru-RU" sz="2000" dirty="0">
                <a:latin typeface="+mn-lt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702852" y="1963791"/>
            <a:ext cx="3899193" cy="866059"/>
            <a:chOff x="4236522" y="2139805"/>
            <a:chExt cx="5734226" cy="1152603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4236522" y="2559333"/>
              <a:ext cx="5734226" cy="733075"/>
              <a:chOff x="1878396" y="798570"/>
              <a:chExt cx="5734226" cy="512360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0130" y="798570"/>
                <a:ext cx="994881" cy="512360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88" name="Прямая соединительная линия 87"/>
              <p:cNvCxnSpPr>
                <a:stCxn id="87" idx="0"/>
              </p:cNvCxnSpPr>
              <p:nvPr/>
            </p:nvCxnSpPr>
            <p:spPr>
              <a:xfrm flipV="1">
                <a:off x="5375011" y="940316"/>
                <a:ext cx="365403" cy="114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740414" y="940313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4162093" y="1100312"/>
                <a:ext cx="217460" cy="1827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878396" y="1280134"/>
                <a:ext cx="22836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Прямоугольник 84"/>
            <p:cNvSpPr/>
            <p:nvPr/>
          </p:nvSpPr>
          <p:spPr>
            <a:xfrm>
              <a:off x="4556037" y="2211234"/>
              <a:ext cx="1964182" cy="942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cap="all" dirty="0">
                  <a:latin typeface="+mn-lt"/>
                </a:rPr>
                <a:t>fish products</a:t>
              </a:r>
              <a:endParaRPr lang="ru-RU" sz="2000" cap="all" dirty="0">
                <a:latin typeface="+mn-lt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8099118" y="2139805"/>
              <a:ext cx="994887" cy="532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itchFamily="18" charset="0"/>
                </a:rPr>
                <a:t>26</a:t>
              </a:r>
              <a:endParaRPr lang="ru-RU" sz="2000" dirty="0">
                <a:latin typeface="+mn-lt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36070" y="3671638"/>
            <a:ext cx="4508714" cy="1017233"/>
            <a:chOff x="2211139" y="1569687"/>
            <a:chExt cx="4964536" cy="1147702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2361186" y="2069797"/>
              <a:ext cx="4813355" cy="647592"/>
              <a:chOff x="2361186" y="904356"/>
              <a:chExt cx="4813355" cy="452614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904356"/>
                <a:ext cx="804648" cy="452614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78" name="Прямая соединительная линия 77"/>
              <p:cNvCxnSpPr>
                <a:stCxn id="77" idx="0"/>
              </p:cNvCxnSpPr>
              <p:nvPr/>
            </p:nvCxnSpPr>
            <p:spPr>
              <a:xfrm flipV="1">
                <a:off x="5170877" y="914639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5302333" y="908720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2361186" y="1340767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Прямоугольник 74"/>
            <p:cNvSpPr/>
            <p:nvPr/>
          </p:nvSpPr>
          <p:spPr>
            <a:xfrm>
              <a:off x="2211139" y="2210005"/>
              <a:ext cx="2174746" cy="451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cap="all" dirty="0">
                  <a:latin typeface="+mn-lt"/>
                  <a:cs typeface="Times New Roman" pitchFamily="18" charset="0"/>
                </a:rPr>
                <a:t>soft </a:t>
              </a:r>
              <a:r>
                <a:rPr lang="en-US" sz="2000" cap="all" dirty="0" smtClean="0">
                  <a:latin typeface="+mn-lt"/>
                  <a:cs typeface="Times New Roman" pitchFamily="18" charset="0"/>
                </a:rPr>
                <a:t>drinks</a:t>
              </a:r>
              <a:endParaRPr lang="ru-RU" sz="2000" cap="all" dirty="0" smtClean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50609" y="1569687"/>
              <a:ext cx="1725066" cy="4514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90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5330108" y="5209760"/>
            <a:ext cx="4402140" cy="977885"/>
            <a:chOff x="298194" y="2354210"/>
            <a:chExt cx="4852854" cy="1059600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650546" y="2783677"/>
              <a:ext cx="4435253" cy="630133"/>
              <a:chOff x="2362565" y="900357"/>
              <a:chExt cx="4435253" cy="440411"/>
            </a:xfrm>
          </p:grpSpPr>
          <p:pic>
            <p:nvPicPr>
              <p:cNvPr id="95" name="Рисунок 9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6229" y="902894"/>
                <a:ext cx="804649" cy="416983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96" name="Прямая соединительная линия 95"/>
              <p:cNvCxnSpPr>
                <a:stCxn id="95" idx="0"/>
              </p:cNvCxnSpPr>
              <p:nvPr/>
            </p:nvCxnSpPr>
            <p:spPr>
              <a:xfrm flipV="1">
                <a:off x="5170878" y="908721"/>
                <a:ext cx="131455" cy="2026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V="1">
                <a:off x="5302333" y="900357"/>
                <a:ext cx="1495485" cy="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2362565" y="1340768"/>
                <a:ext cx="18722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Прямоугольник 92"/>
            <p:cNvSpPr/>
            <p:nvPr/>
          </p:nvSpPr>
          <p:spPr>
            <a:xfrm>
              <a:off x="298194" y="2598182"/>
              <a:ext cx="2292175" cy="767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cap="all" dirty="0">
                  <a:latin typeface="+mn-lt"/>
                </a:rPr>
                <a:t>flour and </a:t>
              </a:r>
              <a:endParaRPr lang="ru-RU" sz="2000" cap="all" dirty="0" smtClean="0">
                <a:latin typeface="+mn-lt"/>
              </a:endParaRPr>
            </a:p>
            <a:p>
              <a:pPr algn="ctr"/>
              <a:r>
                <a:rPr lang="en-US" sz="2000" cap="all" dirty="0" smtClean="0">
                  <a:latin typeface="+mn-lt"/>
                </a:rPr>
                <a:t>flour </a:t>
              </a:r>
              <a:r>
                <a:rPr lang="en-US" sz="2000" cap="all" dirty="0">
                  <a:latin typeface="+mn-lt"/>
                </a:rPr>
                <a:t>products</a:t>
              </a:r>
              <a:endParaRPr lang="ky-KG" sz="2000" cap="all" dirty="0" smtClean="0">
                <a:latin typeface="+mn-lt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3425102" y="2354210"/>
              <a:ext cx="1725946" cy="433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7 204</a:t>
              </a:r>
              <a:endParaRPr lang="ru-RU" sz="2000" dirty="0">
                <a:latin typeface="+mn-lt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43756" y="5185379"/>
            <a:ext cx="4293220" cy="898138"/>
            <a:chOff x="4002005" y="2139805"/>
            <a:chExt cx="6313690" cy="1195295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4309201" y="2672296"/>
              <a:ext cx="6006494" cy="662804"/>
              <a:chOff x="1951075" y="877522"/>
              <a:chExt cx="6006494" cy="463246"/>
            </a:xfrm>
          </p:grpSpPr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0130" y="877522"/>
                <a:ext cx="1020202" cy="462825"/>
              </a:xfrm>
              <a:prstGeom prst="hexagon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11000"/>
                  </a:srgbClr>
                </a:outerShdw>
              </a:effectLst>
            </p:spPr>
          </p:pic>
          <p:cxnSp>
            <p:nvCxnSpPr>
              <p:cNvPr id="105" name="Прямая соединительная линия 104"/>
              <p:cNvCxnSpPr>
                <a:stCxn id="104" idx="0"/>
              </p:cNvCxnSpPr>
              <p:nvPr/>
            </p:nvCxnSpPr>
            <p:spPr>
              <a:xfrm flipV="1">
                <a:off x="5400332" y="896701"/>
                <a:ext cx="124489" cy="2122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5526305" y="890461"/>
                <a:ext cx="2431264" cy="62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4234773" y="1124744"/>
                <a:ext cx="13145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1951075" y="1340768"/>
                <a:ext cx="22836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Прямоугольник 101"/>
            <p:cNvSpPr/>
            <p:nvPr/>
          </p:nvSpPr>
          <p:spPr>
            <a:xfrm>
              <a:off x="4002005" y="2228686"/>
              <a:ext cx="2848321" cy="942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cap="all" dirty="0">
                  <a:latin typeface="+mn-lt"/>
                </a:rPr>
                <a:t>sugar and confectionery</a:t>
              </a:r>
              <a:endParaRPr lang="ru-RU" sz="2000" cap="all" dirty="0">
                <a:latin typeface="+mn-lt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099118" y="2139805"/>
              <a:ext cx="994887" cy="532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  <a:cs typeface="Times New Roman" pitchFamily="18" charset="0"/>
                </a:rPr>
                <a:t>154</a:t>
              </a:r>
              <a:endParaRPr lang="ru-RU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665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3607" y="113377"/>
            <a:ext cx="2285992" cy="469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ogistic centers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1" name="Picture 2" descr="C:\Documents and Settings\User\Рабочий стол\presi\KyrgyzstanNary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7" y="1597460"/>
            <a:ext cx="85248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2253" y="4773988"/>
            <a:ext cx="2103437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Chui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region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Talas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region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Jalal-Abad region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Naryn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region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Osh region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Batken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region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Issyk-Kul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region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 flipV="1">
            <a:off x="6906443" y="4904982"/>
            <a:ext cx="428625" cy="64289"/>
          </a:xfrm>
          <a:prstGeom prst="flowChartTerminator">
            <a:avLst/>
          </a:prstGeom>
          <a:solidFill>
            <a:srgbClr val="56EC7D"/>
          </a:solidFill>
          <a:ln>
            <a:solidFill>
              <a:srgbClr val="56E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6905885" y="5135248"/>
            <a:ext cx="428625" cy="71437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905884" y="5336263"/>
            <a:ext cx="428625" cy="71438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914579" y="5528779"/>
            <a:ext cx="428625" cy="71437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902904" y="5741392"/>
            <a:ext cx="428625" cy="71438"/>
          </a:xfrm>
          <a:prstGeom prst="flowChartTerminator">
            <a:avLst/>
          </a:prstGeom>
          <a:solidFill>
            <a:srgbClr val="D46FDF"/>
          </a:solidFill>
          <a:ln>
            <a:solidFill>
              <a:srgbClr val="D46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902904" y="5997331"/>
            <a:ext cx="428625" cy="71438"/>
          </a:xfrm>
          <a:prstGeom prst="flowChartTerminator">
            <a:avLst/>
          </a:prstGeom>
          <a:solidFill>
            <a:srgbClr val="69D9D9"/>
          </a:solidFill>
          <a:ln>
            <a:solidFill>
              <a:srgbClr val="6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917070" y="6236212"/>
            <a:ext cx="428625" cy="71437"/>
          </a:xfrm>
          <a:prstGeom prst="flowChartTerminator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8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1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8382" name="Picture 10" descr="C:\Documents and Settings\User\Рабочий стол\Агропродукт_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857375"/>
            <a:ext cx="5000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11" descr="C:\Documents and Settings\User\Рабочий стол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143125"/>
            <a:ext cx="5000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Documents and Settings\User\Рабочий стол\скачанные файлы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43116"/>
            <a:ext cx="627070" cy="35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Выноска 1 22"/>
          <p:cNvSpPr/>
          <p:nvPr/>
        </p:nvSpPr>
        <p:spPr>
          <a:xfrm>
            <a:off x="7084888" y="2303069"/>
            <a:ext cx="957211" cy="214313"/>
          </a:xfrm>
          <a:prstGeom prst="borderCallout1">
            <a:avLst>
              <a:gd name="adj1" fmla="val 69950"/>
              <a:gd name="adj2" fmla="val -1506"/>
              <a:gd name="adj3" fmla="val 129567"/>
              <a:gd name="adj4" fmla="val -40466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Oberon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1 24"/>
          <p:cNvSpPr/>
          <p:nvPr/>
        </p:nvSpPr>
        <p:spPr>
          <a:xfrm>
            <a:off x="5917270" y="1262335"/>
            <a:ext cx="2027062" cy="677589"/>
          </a:xfrm>
          <a:prstGeom prst="borderCallout1">
            <a:avLst>
              <a:gd name="adj1" fmla="val 47025"/>
              <a:gd name="adj2" fmla="val -600"/>
              <a:gd name="adj3" fmla="val 130493"/>
              <a:gd name="adj4" fmla="val -250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AgriproductsAsia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Kyrgyz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 Center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Kyrgyz farmer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4881562" y="4269647"/>
            <a:ext cx="2015652" cy="785813"/>
          </a:xfrm>
          <a:prstGeom prst="borderCallout1">
            <a:avLst>
              <a:gd name="adj1" fmla="val 44350"/>
              <a:gd name="adj2" fmla="val -1506"/>
              <a:gd name="adj3" fmla="val 96874"/>
              <a:gd name="adj4" fmla="val -32198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Aravan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Agroservice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Abdulaev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Shavkatbek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Turan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groups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Alimjanov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Yakupjan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4148131" y="3499642"/>
            <a:ext cx="1206504" cy="214312"/>
          </a:xfrm>
          <a:prstGeom prst="borderCallout1">
            <a:avLst>
              <a:gd name="adj1" fmla="val 57150"/>
              <a:gd name="adj2" fmla="val 371"/>
              <a:gd name="adj3" fmla="val 112500"/>
              <a:gd name="adj4" fmla="val -38333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Rustambek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5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8AB007-7FDB-4D73-A12E-7FA42268BB1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ÑÐ¾ÑÐ³Ð¾Ð²Ð¾-Ð»Ð¾Ð³Ð¸ÑÑÐ¸ÑÐµÑÐºÐ¸Ðµ ÑÐµÐ½ÑÑÑ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923607" y="854246"/>
            <a:ext cx="1925724" cy="128887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09855" y="1768838"/>
            <a:ext cx="1981328" cy="132006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6" name="Выноска 1 25"/>
          <p:cNvSpPr/>
          <p:nvPr/>
        </p:nvSpPr>
        <p:spPr>
          <a:xfrm>
            <a:off x="5766710" y="2839159"/>
            <a:ext cx="1164091" cy="285750"/>
          </a:xfrm>
          <a:prstGeom prst="borderCallout1">
            <a:avLst>
              <a:gd name="adj1" fmla="val 63550"/>
              <a:gd name="adj2" fmla="val -1696"/>
              <a:gd name="adj3" fmla="val 112500"/>
              <a:gd name="adj4" fmla="val -38333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potato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Documents and Settings\User\Рабочий стол\images_289_5_torgovo-logisticheskij-cen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4240" y="4929198"/>
            <a:ext cx="500066" cy="33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User\Рабочий стол\images_289_5_torgovo-logisticheskij-cen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0058" y="4857760"/>
            <a:ext cx="500066" cy="33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Documents and Settings\User\Рабочий стол\images_289_5_torgovo-logisticheskij-cen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68" y="5357826"/>
            <a:ext cx="500066" cy="33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Documents and Settings\User\Рабочий стол\images_289_5_torgovo-logisticheskij-cen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488" y="3643314"/>
            <a:ext cx="500066" cy="33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Documents and Settings\User\Рабочий стол\images_289_5_torgovo-logisticheskij-cen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1562" y="3000372"/>
            <a:ext cx="500066" cy="33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C:\Documents and Settings\User\Рабочий стол\images_289_5_torgovo-logisticheskij-cen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84" y="2428868"/>
            <a:ext cx="500066" cy="33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7754" y="583277"/>
            <a:ext cx="32376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5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1335" y="206095"/>
            <a:ext cx="3672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Investment attractiveness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98" y="123478"/>
            <a:ext cx="602145" cy="64228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00138" y="692547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52600" y="760086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7710" y="1077072"/>
            <a:ext cx="3999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Liberal investment regime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28664" y="1915161"/>
            <a:ext cx="403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Preferential treatment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14765" y="3791919"/>
            <a:ext cx="14957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“0” taxes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03541" y="287555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Investment Law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of the Kyrgyz Republic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(March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27,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2003)</a:t>
            </a:r>
            <a:endParaRPr lang="ru-RU" sz="2400" dirty="0"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7470" y="1628800"/>
            <a:ext cx="217006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44888" y="3503849"/>
            <a:ext cx="2520280" cy="179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601072" y="4492842"/>
            <a:ext cx="418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Free </a:t>
            </a:r>
            <a:r>
              <a:rPr lang="en-US" alt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use </a:t>
            </a:r>
            <a:r>
              <a:rPr lang="en-US" alt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income by </a:t>
            </a:r>
            <a:r>
              <a:rPr lang="en-US" alt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investors </a:t>
            </a:r>
            <a:endParaRPr lang="ru-RU" sz="24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7056" y="5290187"/>
            <a:ext cx="4176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r>
              <a:rPr lang="en-US" alt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Forms of companies, branches</a:t>
            </a:r>
            <a:r>
              <a:rPr lang="en-US" altLang="ru-RU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representative </a:t>
            </a:r>
            <a:r>
              <a:rPr lang="en-US" altLang="ru-RU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offices</a:t>
            </a:r>
            <a:endParaRPr lang="ru-RU" altLang="ru-RU" sz="2400" dirty="0">
              <a:solidFill>
                <a:srgbClr val="0C410B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53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15665</TotalTime>
  <Words>322</Words>
  <Application>Microsoft Office PowerPoint</Application>
  <PresentationFormat>Лист A4 (210x297 мм)</PresentationFormat>
  <Paragraphs>127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Edwardian Script ITC</vt:lpstr>
      <vt:lpstr>Kyrghyz Times</vt:lpstr>
      <vt:lpstr>Times New Roman</vt:lpstr>
      <vt:lpstr>Тема Office</vt:lpstr>
      <vt:lpstr>Презентация PowerPoint</vt:lpstr>
      <vt:lpstr> Strategic location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Logistic centers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МКБ – 10 3-4 декабря 2009 года г. Бишкек</dc:title>
  <dc:creator>user</dc:creator>
  <cp:lastModifiedBy>Lira Lira</cp:lastModifiedBy>
  <cp:revision>1336</cp:revision>
  <cp:lastPrinted>2020-03-17T10:01:20Z</cp:lastPrinted>
  <dcterms:created xsi:type="dcterms:W3CDTF">2009-11-26T05:40:33Z</dcterms:created>
  <dcterms:modified xsi:type="dcterms:W3CDTF">2020-03-17T11:17:00Z</dcterms:modified>
</cp:coreProperties>
</file>