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396" r:id="rId6"/>
    <p:sldId id="394" r:id="rId7"/>
    <p:sldId id="384" r:id="rId8"/>
    <p:sldId id="385" r:id="rId9"/>
    <p:sldId id="435" r:id="rId10"/>
    <p:sldId id="436" r:id="rId11"/>
    <p:sldId id="437" r:id="rId12"/>
    <p:sldId id="459" r:id="rId13"/>
    <p:sldId id="456" r:id="rId14"/>
    <p:sldId id="450" r:id="rId15"/>
    <p:sldId id="446" r:id="rId16"/>
    <p:sldId id="468" r:id="rId17"/>
    <p:sldId id="470" r:id="rId18"/>
    <p:sldId id="441" r:id="rId19"/>
    <p:sldId id="440" r:id="rId20"/>
    <p:sldId id="473" r:id="rId21"/>
    <p:sldId id="474" r:id="rId22"/>
    <p:sldId id="443" r:id="rId23"/>
    <p:sldId id="444" r:id="rId24"/>
    <p:sldId id="374" r:id="rId25"/>
    <p:sldId id="375" r:id="rId26"/>
    <p:sldId id="376" r:id="rId27"/>
    <p:sldId id="387" r:id="rId28"/>
    <p:sldId id="464" r:id="rId29"/>
    <p:sldId id="377" r:id="rId30"/>
    <p:sldId id="325" r:id="rId31"/>
    <p:sldId id="405" r:id="rId32"/>
    <p:sldId id="471" r:id="rId33"/>
    <p:sldId id="345" r:id="rId34"/>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retariat MINEX Forum" initials="SMF" lastIdx="1" clrIdx="0">
    <p:extLst>
      <p:ext uri="{19B8F6BF-5375-455C-9EA6-DF929625EA0E}">
        <p15:presenceInfo xmlns:p15="http://schemas.microsoft.com/office/powerpoint/2012/main" userId="Secretariat MINEX For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5A03"/>
    <a:srgbClr val="FFFF75"/>
    <a:srgbClr val="D0CB02"/>
    <a:srgbClr val="047E5B"/>
    <a:srgbClr val="407B1F"/>
    <a:srgbClr val="FFA1A1"/>
    <a:srgbClr val="A20000"/>
    <a:srgbClr val="F95555"/>
    <a:srgbClr val="FCC378"/>
    <a:srgbClr val="6D3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1B1FF-1B20-45B7-A33E-6859334ABB45}" v="23" dt="2019-11-25T18:15:55.95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4660"/>
  </p:normalViewPr>
  <p:slideViewPr>
    <p:cSldViewPr>
      <p:cViewPr varScale="1">
        <p:scale>
          <a:sx n="77" d="100"/>
          <a:sy n="77" d="100"/>
        </p:scale>
        <p:origin x="3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Poliakov - Advantix" userId="b5450b28-f7a5-40db-8b1d-2f4257a2aa22" providerId="ADAL" clId="{D1E1B1FF-1B20-45B7-A33E-6859334ABB45}"/>
    <pc:docChg chg="undo custSel modSld">
      <pc:chgData name="Arthur Poliakov - Advantix" userId="b5450b28-f7a5-40db-8b1d-2f4257a2aa22" providerId="ADAL" clId="{D1E1B1FF-1B20-45B7-A33E-6859334ABB45}" dt="2019-11-25T18:16:01.464" v="352" actId="20577"/>
      <pc:docMkLst>
        <pc:docMk/>
      </pc:docMkLst>
      <pc:sldChg chg="modSp">
        <pc:chgData name="Arthur Poliakov - Advantix" userId="b5450b28-f7a5-40db-8b1d-2f4257a2aa22" providerId="ADAL" clId="{D1E1B1FF-1B20-45B7-A33E-6859334ABB45}" dt="2019-11-25T17:38:03.548" v="2" actId="14100"/>
        <pc:sldMkLst>
          <pc:docMk/>
          <pc:sldMk cId="2870756690" sldId="256"/>
        </pc:sldMkLst>
        <pc:picChg chg="mod">
          <ac:chgData name="Arthur Poliakov - Advantix" userId="b5450b28-f7a5-40db-8b1d-2f4257a2aa22" providerId="ADAL" clId="{D1E1B1FF-1B20-45B7-A33E-6859334ABB45}" dt="2019-11-25T17:38:03.548" v="2" actId="14100"/>
          <ac:picMkLst>
            <pc:docMk/>
            <pc:sldMk cId="2870756690" sldId="256"/>
            <ac:picMk id="3" creationId="{00000000-0000-0000-0000-000000000000}"/>
          </ac:picMkLst>
        </pc:picChg>
      </pc:sldChg>
      <pc:sldChg chg="modSp">
        <pc:chgData name="Arthur Poliakov - Advantix" userId="b5450b28-f7a5-40db-8b1d-2f4257a2aa22" providerId="ADAL" clId="{D1E1B1FF-1B20-45B7-A33E-6859334ABB45}" dt="2019-11-25T18:14:56.984" v="341" actId="14100"/>
        <pc:sldMkLst>
          <pc:docMk/>
          <pc:sldMk cId="1426837822" sldId="325"/>
        </pc:sldMkLst>
        <pc:spChg chg="mod">
          <ac:chgData name="Arthur Poliakov - Advantix" userId="b5450b28-f7a5-40db-8b1d-2f4257a2aa22" providerId="ADAL" clId="{D1E1B1FF-1B20-45B7-A33E-6859334ABB45}" dt="2019-11-25T18:14:56.984" v="341" actId="14100"/>
          <ac:spMkLst>
            <pc:docMk/>
            <pc:sldMk cId="1426837822" sldId="325"/>
            <ac:spMk id="12" creationId="{00000000-0000-0000-0000-000000000000}"/>
          </ac:spMkLst>
        </pc:spChg>
      </pc:sldChg>
      <pc:sldChg chg="modSp">
        <pc:chgData name="Arthur Poliakov - Advantix" userId="b5450b28-f7a5-40db-8b1d-2f4257a2aa22" providerId="ADAL" clId="{D1E1B1FF-1B20-45B7-A33E-6859334ABB45}" dt="2019-11-25T18:07:02.100" v="280" actId="20577"/>
        <pc:sldMkLst>
          <pc:docMk/>
          <pc:sldMk cId="2497544471" sldId="374"/>
        </pc:sldMkLst>
        <pc:graphicFrameChg chg="modGraphic">
          <ac:chgData name="Arthur Poliakov - Advantix" userId="b5450b28-f7a5-40db-8b1d-2f4257a2aa22" providerId="ADAL" clId="{D1E1B1FF-1B20-45B7-A33E-6859334ABB45}" dt="2019-11-25T18:07:02.100" v="280" actId="20577"/>
          <ac:graphicFrameMkLst>
            <pc:docMk/>
            <pc:sldMk cId="2497544471" sldId="374"/>
            <ac:graphicFrameMk id="4" creationId="{00000000-0000-0000-0000-000000000000}"/>
          </ac:graphicFrameMkLst>
        </pc:graphicFrameChg>
      </pc:sldChg>
      <pc:sldChg chg="modSp">
        <pc:chgData name="Arthur Poliakov - Advantix" userId="b5450b28-f7a5-40db-8b1d-2f4257a2aa22" providerId="ADAL" clId="{D1E1B1FF-1B20-45B7-A33E-6859334ABB45}" dt="2019-11-25T18:09:09.313" v="309" actId="6549"/>
        <pc:sldMkLst>
          <pc:docMk/>
          <pc:sldMk cId="1373066770" sldId="375"/>
        </pc:sldMkLst>
        <pc:graphicFrameChg chg="mod modGraphic">
          <ac:chgData name="Arthur Poliakov - Advantix" userId="b5450b28-f7a5-40db-8b1d-2f4257a2aa22" providerId="ADAL" clId="{D1E1B1FF-1B20-45B7-A33E-6859334ABB45}" dt="2019-11-25T18:09:09.313" v="309" actId="6549"/>
          <ac:graphicFrameMkLst>
            <pc:docMk/>
            <pc:sldMk cId="1373066770" sldId="375"/>
            <ac:graphicFrameMk id="5" creationId="{00000000-0000-0000-0000-000000000000}"/>
          </ac:graphicFrameMkLst>
        </pc:graphicFrameChg>
      </pc:sldChg>
      <pc:sldChg chg="modSp">
        <pc:chgData name="Arthur Poliakov - Advantix" userId="b5450b28-f7a5-40db-8b1d-2f4257a2aa22" providerId="ADAL" clId="{D1E1B1FF-1B20-45B7-A33E-6859334ABB45}" dt="2019-11-25T17:39:33.619" v="4" actId="20577"/>
        <pc:sldMkLst>
          <pc:docMk/>
          <pc:sldMk cId="2222718339" sldId="385"/>
        </pc:sldMkLst>
        <pc:spChg chg="mod">
          <ac:chgData name="Arthur Poliakov - Advantix" userId="b5450b28-f7a5-40db-8b1d-2f4257a2aa22" providerId="ADAL" clId="{D1E1B1FF-1B20-45B7-A33E-6859334ABB45}" dt="2019-11-25T17:39:33.619" v="4" actId="20577"/>
          <ac:spMkLst>
            <pc:docMk/>
            <pc:sldMk cId="2222718339" sldId="385"/>
            <ac:spMk id="8" creationId="{00000000-0000-0000-0000-000000000000}"/>
          </ac:spMkLst>
        </pc:spChg>
      </pc:sldChg>
      <pc:sldChg chg="modSp">
        <pc:chgData name="Arthur Poliakov - Advantix" userId="b5450b28-f7a5-40db-8b1d-2f4257a2aa22" providerId="ADAL" clId="{D1E1B1FF-1B20-45B7-A33E-6859334ABB45}" dt="2019-11-25T18:10:46.264" v="312" actId="20577"/>
        <pc:sldMkLst>
          <pc:docMk/>
          <pc:sldMk cId="429620909" sldId="387"/>
        </pc:sldMkLst>
        <pc:spChg chg="mod">
          <ac:chgData name="Arthur Poliakov - Advantix" userId="b5450b28-f7a5-40db-8b1d-2f4257a2aa22" providerId="ADAL" clId="{D1E1B1FF-1B20-45B7-A33E-6859334ABB45}" dt="2019-11-25T18:10:46.264" v="312" actId="20577"/>
          <ac:spMkLst>
            <pc:docMk/>
            <pc:sldMk cId="429620909" sldId="387"/>
            <ac:spMk id="5" creationId="{39FFAC59-D775-4D8F-A4E7-B61446430EEB}"/>
          </ac:spMkLst>
        </pc:spChg>
      </pc:sldChg>
      <pc:sldChg chg="modSp">
        <pc:chgData name="Arthur Poliakov - Advantix" userId="b5450b28-f7a5-40db-8b1d-2f4257a2aa22" providerId="ADAL" clId="{D1E1B1FF-1B20-45B7-A33E-6859334ABB45}" dt="2019-11-25T17:40:09.754" v="6" actId="115"/>
        <pc:sldMkLst>
          <pc:docMk/>
          <pc:sldMk cId="2071566983" sldId="435"/>
        </pc:sldMkLst>
        <pc:spChg chg="mod">
          <ac:chgData name="Arthur Poliakov - Advantix" userId="b5450b28-f7a5-40db-8b1d-2f4257a2aa22" providerId="ADAL" clId="{D1E1B1FF-1B20-45B7-A33E-6859334ABB45}" dt="2019-11-25T17:40:09.754" v="6" actId="115"/>
          <ac:spMkLst>
            <pc:docMk/>
            <pc:sldMk cId="2071566983" sldId="435"/>
            <ac:spMk id="3" creationId="{00000000-0000-0000-0000-000000000000}"/>
          </ac:spMkLst>
        </pc:spChg>
      </pc:sldChg>
      <pc:sldChg chg="modSp">
        <pc:chgData name="Arthur Poliakov - Advantix" userId="b5450b28-f7a5-40db-8b1d-2f4257a2aa22" providerId="ADAL" clId="{D1E1B1FF-1B20-45B7-A33E-6859334ABB45}" dt="2019-11-25T17:49:30.286" v="62" actId="20577"/>
        <pc:sldMkLst>
          <pc:docMk/>
          <pc:sldMk cId="3347119683" sldId="436"/>
        </pc:sldMkLst>
        <pc:spChg chg="mod">
          <ac:chgData name="Arthur Poliakov - Advantix" userId="b5450b28-f7a5-40db-8b1d-2f4257a2aa22" providerId="ADAL" clId="{D1E1B1FF-1B20-45B7-A33E-6859334ABB45}" dt="2019-11-25T17:42:26.592" v="29" actId="20577"/>
          <ac:spMkLst>
            <pc:docMk/>
            <pc:sldMk cId="3347119683" sldId="436"/>
            <ac:spMk id="2" creationId="{00000000-0000-0000-0000-000000000000}"/>
          </ac:spMkLst>
        </pc:spChg>
        <pc:spChg chg="mod">
          <ac:chgData name="Arthur Poliakov - Advantix" userId="b5450b28-f7a5-40db-8b1d-2f4257a2aa22" providerId="ADAL" clId="{D1E1B1FF-1B20-45B7-A33E-6859334ABB45}" dt="2019-11-25T17:42:48.063" v="31" actId="20577"/>
          <ac:spMkLst>
            <pc:docMk/>
            <pc:sldMk cId="3347119683" sldId="436"/>
            <ac:spMk id="13" creationId="{00000000-0000-0000-0000-000000000000}"/>
          </ac:spMkLst>
        </pc:spChg>
        <pc:spChg chg="mod">
          <ac:chgData name="Arthur Poliakov - Advantix" userId="b5450b28-f7a5-40db-8b1d-2f4257a2aa22" providerId="ADAL" clId="{D1E1B1FF-1B20-45B7-A33E-6859334ABB45}" dt="2019-11-25T17:49:30.286" v="62" actId="20577"/>
          <ac:spMkLst>
            <pc:docMk/>
            <pc:sldMk cId="3347119683" sldId="436"/>
            <ac:spMk id="19" creationId="{52FEEA6D-336E-433E-A4DB-C4B249A9554A}"/>
          </ac:spMkLst>
        </pc:spChg>
        <pc:graphicFrameChg chg="mod modGraphic">
          <ac:chgData name="Arthur Poliakov - Advantix" userId="b5450b28-f7a5-40db-8b1d-2f4257a2aa22" providerId="ADAL" clId="{D1E1B1FF-1B20-45B7-A33E-6859334ABB45}" dt="2019-11-25T17:49:11.657" v="51" actId="20577"/>
          <ac:graphicFrameMkLst>
            <pc:docMk/>
            <pc:sldMk cId="3347119683" sldId="436"/>
            <ac:graphicFrameMk id="4" creationId="{00000000-0000-0000-0000-000000000000}"/>
          </ac:graphicFrameMkLst>
        </pc:graphicFrameChg>
      </pc:sldChg>
      <pc:sldChg chg="modSp">
        <pc:chgData name="Arthur Poliakov - Advantix" userId="b5450b28-f7a5-40db-8b1d-2f4257a2aa22" providerId="ADAL" clId="{D1E1B1FF-1B20-45B7-A33E-6859334ABB45}" dt="2019-11-25T17:49:54.589" v="76" actId="20577"/>
        <pc:sldMkLst>
          <pc:docMk/>
          <pc:sldMk cId="3562415203" sldId="437"/>
        </pc:sldMkLst>
        <pc:spChg chg="mod">
          <ac:chgData name="Arthur Poliakov - Advantix" userId="b5450b28-f7a5-40db-8b1d-2f4257a2aa22" providerId="ADAL" clId="{D1E1B1FF-1B20-45B7-A33E-6859334ABB45}" dt="2019-11-25T17:49:45.524" v="71" actId="20577"/>
          <ac:spMkLst>
            <pc:docMk/>
            <pc:sldMk cId="3562415203" sldId="437"/>
            <ac:spMk id="2" creationId="{00000000-0000-0000-0000-000000000000}"/>
          </ac:spMkLst>
        </pc:spChg>
        <pc:spChg chg="mod">
          <ac:chgData name="Arthur Poliakov - Advantix" userId="b5450b28-f7a5-40db-8b1d-2f4257a2aa22" providerId="ADAL" clId="{D1E1B1FF-1B20-45B7-A33E-6859334ABB45}" dt="2019-11-25T17:49:54.589" v="76" actId="20577"/>
          <ac:spMkLst>
            <pc:docMk/>
            <pc:sldMk cId="3562415203" sldId="437"/>
            <ac:spMk id="4" creationId="{26F631BE-FCD7-4C71-9516-57601420C050}"/>
          </ac:spMkLst>
        </pc:spChg>
      </pc:sldChg>
      <pc:sldChg chg="modSp">
        <pc:chgData name="Arthur Poliakov - Advantix" userId="b5450b28-f7a5-40db-8b1d-2f4257a2aa22" providerId="ADAL" clId="{D1E1B1FF-1B20-45B7-A33E-6859334ABB45}" dt="2019-11-25T18:01:24.458" v="182" actId="20577"/>
        <pc:sldMkLst>
          <pc:docMk/>
          <pc:sldMk cId="235315520" sldId="441"/>
        </pc:sldMkLst>
        <pc:spChg chg="mod">
          <ac:chgData name="Arthur Poliakov - Advantix" userId="b5450b28-f7a5-40db-8b1d-2f4257a2aa22" providerId="ADAL" clId="{D1E1B1FF-1B20-45B7-A33E-6859334ABB45}" dt="2019-11-25T17:58:24.873" v="126" actId="20577"/>
          <ac:spMkLst>
            <pc:docMk/>
            <pc:sldMk cId="235315520" sldId="441"/>
            <ac:spMk id="3" creationId="{00000000-0000-0000-0000-000000000000}"/>
          </ac:spMkLst>
        </pc:spChg>
        <pc:spChg chg="mod">
          <ac:chgData name="Arthur Poliakov - Advantix" userId="b5450b28-f7a5-40db-8b1d-2f4257a2aa22" providerId="ADAL" clId="{D1E1B1FF-1B20-45B7-A33E-6859334ABB45}" dt="2019-11-25T18:01:24.458" v="182" actId="20577"/>
          <ac:spMkLst>
            <pc:docMk/>
            <pc:sldMk cId="235315520" sldId="441"/>
            <ac:spMk id="10" creationId="{00000000-0000-0000-0000-000000000000}"/>
          </ac:spMkLst>
        </pc:spChg>
      </pc:sldChg>
      <pc:sldChg chg="delSp">
        <pc:chgData name="Arthur Poliakov - Advantix" userId="b5450b28-f7a5-40db-8b1d-2f4257a2aa22" providerId="ADAL" clId="{D1E1B1FF-1B20-45B7-A33E-6859334ABB45}" dt="2019-11-25T18:01:49.822" v="183" actId="478"/>
        <pc:sldMkLst>
          <pc:docMk/>
          <pc:sldMk cId="3530851395" sldId="442"/>
        </pc:sldMkLst>
        <pc:spChg chg="del">
          <ac:chgData name="Arthur Poliakov - Advantix" userId="b5450b28-f7a5-40db-8b1d-2f4257a2aa22" providerId="ADAL" clId="{D1E1B1FF-1B20-45B7-A33E-6859334ABB45}" dt="2019-11-25T18:01:49.822" v="183" actId="478"/>
          <ac:spMkLst>
            <pc:docMk/>
            <pc:sldMk cId="3530851395" sldId="442"/>
            <ac:spMk id="3" creationId="{00000000-0000-0000-0000-000000000000}"/>
          </ac:spMkLst>
        </pc:spChg>
      </pc:sldChg>
      <pc:sldChg chg="modSp">
        <pc:chgData name="Arthur Poliakov - Advantix" userId="b5450b28-f7a5-40db-8b1d-2f4257a2aa22" providerId="ADAL" clId="{D1E1B1FF-1B20-45B7-A33E-6859334ABB45}" dt="2019-11-25T18:02:52.001" v="194" actId="20577"/>
        <pc:sldMkLst>
          <pc:docMk/>
          <pc:sldMk cId="2721770913" sldId="443"/>
        </pc:sldMkLst>
        <pc:spChg chg="mod">
          <ac:chgData name="Arthur Poliakov - Advantix" userId="b5450b28-f7a5-40db-8b1d-2f4257a2aa22" providerId="ADAL" clId="{D1E1B1FF-1B20-45B7-A33E-6859334ABB45}" dt="2019-11-25T18:02:52.001" v="194" actId="20577"/>
          <ac:spMkLst>
            <pc:docMk/>
            <pc:sldMk cId="2721770913" sldId="443"/>
            <ac:spMk id="3" creationId="{00000000-0000-0000-0000-000000000000}"/>
          </ac:spMkLst>
        </pc:spChg>
      </pc:sldChg>
      <pc:sldChg chg="modSp">
        <pc:chgData name="Arthur Poliakov - Advantix" userId="b5450b28-f7a5-40db-8b1d-2f4257a2aa22" providerId="ADAL" clId="{D1E1B1FF-1B20-45B7-A33E-6859334ABB45}" dt="2019-11-25T18:05:45.839" v="268" actId="313"/>
        <pc:sldMkLst>
          <pc:docMk/>
          <pc:sldMk cId="2506705911" sldId="444"/>
        </pc:sldMkLst>
        <pc:spChg chg="mod">
          <ac:chgData name="Arthur Poliakov - Advantix" userId="b5450b28-f7a5-40db-8b1d-2f4257a2aa22" providerId="ADAL" clId="{D1E1B1FF-1B20-45B7-A33E-6859334ABB45}" dt="2019-11-25T18:05:45.839" v="268" actId="313"/>
          <ac:spMkLst>
            <pc:docMk/>
            <pc:sldMk cId="2506705911" sldId="444"/>
            <ac:spMk id="5" creationId="{00000000-0000-0000-0000-000000000000}"/>
          </ac:spMkLst>
        </pc:spChg>
      </pc:sldChg>
      <pc:sldChg chg="modSp">
        <pc:chgData name="Arthur Poliakov - Advantix" userId="b5450b28-f7a5-40db-8b1d-2f4257a2aa22" providerId="ADAL" clId="{D1E1B1FF-1B20-45B7-A33E-6859334ABB45}" dt="2019-11-25T17:55:35.422" v="92" actId="14100"/>
        <pc:sldMkLst>
          <pc:docMk/>
          <pc:sldMk cId="3793859975" sldId="450"/>
        </pc:sldMkLst>
        <pc:spChg chg="mod">
          <ac:chgData name="Arthur Poliakov - Advantix" userId="b5450b28-f7a5-40db-8b1d-2f4257a2aa22" providerId="ADAL" clId="{D1E1B1FF-1B20-45B7-A33E-6859334ABB45}" dt="2019-11-25T17:55:35.422" v="92" actId="14100"/>
          <ac:spMkLst>
            <pc:docMk/>
            <pc:sldMk cId="3793859975" sldId="450"/>
            <ac:spMk id="20" creationId="{00000000-0000-0000-0000-000000000000}"/>
          </ac:spMkLst>
        </pc:spChg>
        <pc:spChg chg="mod">
          <ac:chgData name="Arthur Poliakov - Advantix" userId="b5450b28-f7a5-40db-8b1d-2f4257a2aa22" providerId="ADAL" clId="{D1E1B1FF-1B20-45B7-A33E-6859334ABB45}" dt="2019-11-25T17:54:54.983" v="86" actId="1076"/>
          <ac:spMkLst>
            <pc:docMk/>
            <pc:sldMk cId="3793859975" sldId="450"/>
            <ac:spMk id="23" creationId="{3FAF1FFD-B480-4C67-B8CA-1F7A8A5B8899}"/>
          </ac:spMkLst>
        </pc:spChg>
        <pc:spChg chg="mod">
          <ac:chgData name="Arthur Poliakov - Advantix" userId="b5450b28-f7a5-40db-8b1d-2f4257a2aa22" providerId="ADAL" clId="{D1E1B1FF-1B20-45B7-A33E-6859334ABB45}" dt="2019-11-25T17:55:29.752" v="91" actId="1076"/>
          <ac:spMkLst>
            <pc:docMk/>
            <pc:sldMk cId="3793859975" sldId="450"/>
            <ac:spMk id="30" creationId="{B7DCD252-799D-48F5-80DF-B60EDA6B47CC}"/>
          </ac:spMkLst>
        </pc:spChg>
      </pc:sldChg>
      <pc:sldChg chg="modSp">
        <pc:chgData name="Arthur Poliakov - Advantix" userId="b5450b28-f7a5-40db-8b1d-2f4257a2aa22" providerId="ADAL" clId="{D1E1B1FF-1B20-45B7-A33E-6859334ABB45}" dt="2019-11-25T17:54:33.525" v="85" actId="20577"/>
        <pc:sldMkLst>
          <pc:docMk/>
          <pc:sldMk cId="3519376865" sldId="456"/>
        </pc:sldMkLst>
        <pc:graphicFrameChg chg="modGraphic">
          <ac:chgData name="Arthur Poliakov - Advantix" userId="b5450b28-f7a5-40db-8b1d-2f4257a2aa22" providerId="ADAL" clId="{D1E1B1FF-1B20-45B7-A33E-6859334ABB45}" dt="2019-11-25T17:54:33.525" v="85" actId="20577"/>
          <ac:graphicFrameMkLst>
            <pc:docMk/>
            <pc:sldMk cId="3519376865" sldId="456"/>
            <ac:graphicFrameMk id="6" creationId="{00000000-0000-0000-0000-000000000000}"/>
          </ac:graphicFrameMkLst>
        </pc:graphicFrameChg>
      </pc:sldChg>
      <pc:sldChg chg="modSp">
        <pc:chgData name="Arthur Poliakov - Advantix" userId="b5450b28-f7a5-40db-8b1d-2f4257a2aa22" providerId="ADAL" clId="{D1E1B1FF-1B20-45B7-A33E-6859334ABB45}" dt="2019-11-25T17:53:51.175" v="84"/>
        <pc:sldMkLst>
          <pc:docMk/>
          <pc:sldMk cId="2914299661" sldId="459"/>
        </pc:sldMkLst>
        <pc:spChg chg="mod">
          <ac:chgData name="Arthur Poliakov - Advantix" userId="b5450b28-f7a5-40db-8b1d-2f4257a2aa22" providerId="ADAL" clId="{D1E1B1FF-1B20-45B7-A33E-6859334ABB45}" dt="2019-11-25T17:53:51.175" v="84"/>
          <ac:spMkLst>
            <pc:docMk/>
            <pc:sldMk cId="2914299661" sldId="459"/>
            <ac:spMk id="13" creationId="{00000000-0000-0000-0000-000000000000}"/>
          </ac:spMkLst>
        </pc:spChg>
      </pc:sldChg>
      <pc:sldChg chg="modSp">
        <pc:chgData name="Arthur Poliakov - Advantix" userId="b5450b28-f7a5-40db-8b1d-2f4257a2aa22" providerId="ADAL" clId="{D1E1B1FF-1B20-45B7-A33E-6859334ABB45}" dt="2019-11-25T18:13:54.963" v="336" actId="14100"/>
        <pc:sldMkLst>
          <pc:docMk/>
          <pc:sldMk cId="3931350338" sldId="464"/>
        </pc:sldMkLst>
        <pc:spChg chg="mod">
          <ac:chgData name="Arthur Poliakov - Advantix" userId="b5450b28-f7a5-40db-8b1d-2f4257a2aa22" providerId="ADAL" clId="{D1E1B1FF-1B20-45B7-A33E-6859334ABB45}" dt="2019-11-25T18:13:12.827" v="329" actId="313"/>
          <ac:spMkLst>
            <pc:docMk/>
            <pc:sldMk cId="3931350338" sldId="464"/>
            <ac:spMk id="4" creationId="{00000000-0000-0000-0000-000000000000}"/>
          </ac:spMkLst>
        </pc:spChg>
        <pc:spChg chg="mod">
          <ac:chgData name="Arthur Poliakov - Advantix" userId="b5450b28-f7a5-40db-8b1d-2f4257a2aa22" providerId="ADAL" clId="{D1E1B1FF-1B20-45B7-A33E-6859334ABB45}" dt="2019-11-25T18:13:19.374" v="331" actId="20577"/>
          <ac:spMkLst>
            <pc:docMk/>
            <pc:sldMk cId="3931350338" sldId="464"/>
            <ac:spMk id="5" creationId="{00000000-0000-0000-0000-000000000000}"/>
          </ac:spMkLst>
        </pc:spChg>
        <pc:spChg chg="mod">
          <ac:chgData name="Arthur Poliakov - Advantix" userId="b5450b28-f7a5-40db-8b1d-2f4257a2aa22" providerId="ADAL" clId="{D1E1B1FF-1B20-45B7-A33E-6859334ABB45}" dt="2019-11-25T18:13:54.963" v="336" actId="14100"/>
          <ac:spMkLst>
            <pc:docMk/>
            <pc:sldMk cId="3931350338" sldId="464"/>
            <ac:spMk id="35" creationId="{00000000-0000-0000-0000-000000000000}"/>
          </ac:spMkLst>
        </pc:spChg>
        <pc:spChg chg="mod">
          <ac:chgData name="Arthur Poliakov - Advantix" userId="b5450b28-f7a5-40db-8b1d-2f4257a2aa22" providerId="ADAL" clId="{D1E1B1FF-1B20-45B7-A33E-6859334ABB45}" dt="2019-11-25T18:11:03.187" v="313" actId="20578"/>
          <ac:spMkLst>
            <pc:docMk/>
            <pc:sldMk cId="3931350338" sldId="464"/>
            <ac:spMk id="38" creationId="{00000000-0000-0000-0000-000000000000}"/>
          </ac:spMkLst>
        </pc:spChg>
      </pc:sldChg>
      <pc:sldChg chg="modSp">
        <pc:chgData name="Arthur Poliakov - Advantix" userId="b5450b28-f7a5-40db-8b1d-2f4257a2aa22" providerId="ADAL" clId="{D1E1B1FF-1B20-45B7-A33E-6859334ABB45}" dt="2019-11-25T17:57:16.300" v="121" actId="20577"/>
        <pc:sldMkLst>
          <pc:docMk/>
          <pc:sldMk cId="3293977845" sldId="470"/>
        </pc:sldMkLst>
        <pc:spChg chg="mod">
          <ac:chgData name="Arthur Poliakov - Advantix" userId="b5450b28-f7a5-40db-8b1d-2f4257a2aa22" providerId="ADAL" clId="{D1E1B1FF-1B20-45B7-A33E-6859334ABB45}" dt="2019-11-25T17:57:16.300" v="121" actId="20577"/>
          <ac:spMkLst>
            <pc:docMk/>
            <pc:sldMk cId="3293977845" sldId="470"/>
            <ac:spMk id="2" creationId="{00000000-0000-0000-0000-000000000000}"/>
          </ac:spMkLst>
        </pc:spChg>
      </pc:sldChg>
      <pc:sldChg chg="modSp">
        <pc:chgData name="Arthur Poliakov - Advantix" userId="b5450b28-f7a5-40db-8b1d-2f4257a2aa22" providerId="ADAL" clId="{D1E1B1FF-1B20-45B7-A33E-6859334ABB45}" dt="2019-11-25T18:16:01.464" v="352" actId="20577"/>
        <pc:sldMkLst>
          <pc:docMk/>
          <pc:sldMk cId="407873116" sldId="471"/>
        </pc:sldMkLst>
        <pc:spChg chg="mod">
          <ac:chgData name="Arthur Poliakov - Advantix" userId="b5450b28-f7a5-40db-8b1d-2f4257a2aa22" providerId="ADAL" clId="{D1E1B1FF-1B20-45B7-A33E-6859334ABB45}" dt="2019-11-25T18:15:23.261" v="348" actId="20577"/>
          <ac:spMkLst>
            <pc:docMk/>
            <pc:sldMk cId="407873116" sldId="471"/>
            <ac:spMk id="2" creationId="{00000000-0000-0000-0000-000000000000}"/>
          </ac:spMkLst>
        </pc:spChg>
        <pc:graphicFrameChg chg="mod modGraphic">
          <ac:chgData name="Arthur Poliakov - Advantix" userId="b5450b28-f7a5-40db-8b1d-2f4257a2aa22" providerId="ADAL" clId="{D1E1B1FF-1B20-45B7-A33E-6859334ABB45}" dt="2019-11-25T18:16:01.464" v="352" actId="20577"/>
          <ac:graphicFrameMkLst>
            <pc:docMk/>
            <pc:sldMk cId="407873116" sldId="471"/>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1040;&#1055;%20&#1050;&#1056;\&#1040;&#1051;&#1048;&#1050;&#1045;&#1045;&#1042;%20&#1057;,\1.%20&#1071;&#1085;&#1074;&#1072;&#1088;&#1100;%202019%20&#1075;\&#1057;&#1086;&#1074;&#1041;&#1077;&#1079;\26.01.2019%20&#1075;\&#1050;&#1085;&#1080;&#1075;&#107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er\Desktop\&#1048;&#1073;&#1088;&#1072;&#1077;&#1074;\&#1044;&#1080;&#1072;&#1075;&#1088;&#1072;&#1084;&#1084;&#1072;%20&#1074;%20Microsoft%20PowerPoint%20&#1076;&#1083;&#1103;%20&#1084;&#1072;&#1081;&#1085;&#1077;&#1082;&#10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1048;&#1073;&#1088;&#1072;&#1077;&#1074;\&#1044;&#1080;&#1072;&#1075;&#1088;&#1072;&#1084;&#1084;&#1072;%20&#1074;%20Microsoft%20PowerPoint%20&#1076;&#1083;&#1103;%20&#1084;&#1072;&#1081;&#1085;&#1077;&#1082;&#108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User\Desktop\&#1048;&#1073;&#1088;&#1072;&#1077;&#1074;\&#1044;&#1080;&#1072;&#1075;&#1088;&#1072;&#1084;&#1084;&#1072;%20&#1074;%20Microsoft%20PowerPoint%20&#1076;&#1083;&#1103;%20&#1084;&#1072;&#1081;&#1085;&#1077;&#1082;&#1089;.xlsx" TargetMode="External"/></Relationships>
</file>

<file path=ppt/charts/_rels/chart7.xml.rels><?xml version="1.0" encoding="UTF-8" standalone="yes"?>
<Relationships xmlns="http://schemas.openxmlformats.org/package/2006/relationships"><Relationship Id="rId3" Type="http://schemas.openxmlformats.org/officeDocument/2006/relationships/image" Target="../media/image20.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er\Desktop\&#1048;&#1073;&#1088;&#1072;&#1077;&#1074;\&#1044;&#1080;&#1072;&#1075;&#1088;&#1072;&#1084;&#1084;&#1072;%20&#1074;%20Microsoft%20PowerPoint%20&#1076;&#1083;&#1103;%20&#1084;&#1072;&#1081;&#1085;&#1077;&#1082;&#1089;.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1048;&#1073;&#1088;&#1072;&#1077;&#1074;\&#1044;&#1080;&#1072;&#1075;&#1088;&#1072;&#1084;&#1084;&#1072;%20&#1074;%20Microsoft%20PowerPoint%20&#1076;&#1083;&#1103;%20&#1084;&#1072;&#1081;&#1085;&#1077;&#1082;&#108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Germany</c:v>
                </c:pt>
              </c:strCache>
            </c:strRef>
          </c:tx>
          <c:invertIfNegative val="0"/>
          <c:cat>
            <c:strRef>
              <c:f>Лист1!$A$2</c:f>
              <c:strCache>
                <c:ptCount val="1"/>
                <c:pt idx="0">
                  <c:v> Стоимость электроэнергии в центах США за 1 килловат/час</c:v>
                </c:pt>
              </c:strCache>
            </c:strRef>
          </c:cat>
          <c:val>
            <c:numRef>
              <c:f>Лист1!$B$2</c:f>
              <c:numCache>
                <c:formatCode>General</c:formatCode>
                <c:ptCount val="1"/>
                <c:pt idx="0">
                  <c:v>20</c:v>
                </c:pt>
              </c:numCache>
            </c:numRef>
          </c:val>
          <c:extLst xmlns:c16r2="http://schemas.microsoft.com/office/drawing/2015/06/chart">
            <c:ext xmlns:c16="http://schemas.microsoft.com/office/drawing/2014/chart" uri="{C3380CC4-5D6E-409C-BE32-E72D297353CC}">
              <c16:uniqueId val="{00000000-1D7C-42C2-BAEE-47C540422709}"/>
            </c:ext>
          </c:extLst>
        </c:ser>
        <c:ser>
          <c:idx val="1"/>
          <c:order val="1"/>
          <c:tx>
            <c:strRef>
              <c:f>Лист1!$C$1</c:f>
              <c:strCache>
                <c:ptCount val="1"/>
                <c:pt idx="0">
                  <c:v>Bulgaria</c:v>
                </c:pt>
              </c:strCache>
            </c:strRef>
          </c:tx>
          <c:invertIfNegative val="0"/>
          <c:cat>
            <c:strRef>
              <c:f>Лист1!$A$2</c:f>
              <c:strCache>
                <c:ptCount val="1"/>
                <c:pt idx="0">
                  <c:v> Стоимость электроэнергии в центах США за 1 килловат/час</c:v>
                </c:pt>
              </c:strCache>
            </c:strRef>
          </c:cat>
          <c:val>
            <c:numRef>
              <c:f>Лист1!$C$2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1-1D7C-42C2-BAEE-47C540422709}"/>
            </c:ext>
          </c:extLst>
        </c:ser>
        <c:ser>
          <c:idx val="2"/>
          <c:order val="2"/>
          <c:tx>
            <c:strRef>
              <c:f>Лист1!$D$1</c:f>
              <c:strCache>
                <c:ptCount val="1"/>
                <c:pt idx="0">
                  <c:v>Russia</c:v>
                </c:pt>
              </c:strCache>
            </c:strRef>
          </c:tx>
          <c:invertIfNegative val="0"/>
          <c:cat>
            <c:strRef>
              <c:f>Лист1!$A$2</c:f>
              <c:strCache>
                <c:ptCount val="1"/>
                <c:pt idx="0">
                  <c:v> Стоимость электроэнергии в центах США за 1 килловат/час</c:v>
                </c:pt>
              </c:strCache>
            </c:strRef>
          </c:cat>
          <c:val>
            <c:numRef>
              <c:f>Лист1!$D$2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2-1D7C-42C2-BAEE-47C540422709}"/>
            </c:ext>
          </c:extLst>
        </c:ser>
        <c:ser>
          <c:idx val="3"/>
          <c:order val="3"/>
          <c:tx>
            <c:strRef>
              <c:f>Лист1!$E$1</c:f>
              <c:strCache>
                <c:ptCount val="1"/>
                <c:pt idx="0">
                  <c:v>Kyrgyzstan</c:v>
                </c:pt>
              </c:strCache>
            </c:strRef>
          </c:tx>
          <c:invertIfNegative val="0"/>
          <c:cat>
            <c:strRef>
              <c:f>Лист1!$A$2</c:f>
              <c:strCache>
                <c:ptCount val="1"/>
                <c:pt idx="0">
                  <c:v> Стоимость электроэнергии в центах США за 1 килловат/час</c:v>
                </c:pt>
              </c:strCache>
            </c:strRef>
          </c:cat>
          <c:val>
            <c:numRef>
              <c:f>Лист1!$E$2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3-1D7C-42C2-BAEE-47C540422709}"/>
            </c:ext>
          </c:extLst>
        </c:ser>
        <c:dLbls>
          <c:showLegendKey val="0"/>
          <c:showVal val="0"/>
          <c:showCatName val="0"/>
          <c:showSerName val="0"/>
          <c:showPercent val="0"/>
          <c:showBubbleSize val="0"/>
        </c:dLbls>
        <c:gapWidth val="150"/>
        <c:shape val="cylinder"/>
        <c:axId val="253273712"/>
        <c:axId val="253274104"/>
        <c:axId val="0"/>
      </c:bar3DChart>
      <c:catAx>
        <c:axId val="253273712"/>
        <c:scaling>
          <c:orientation val="minMax"/>
        </c:scaling>
        <c:delete val="0"/>
        <c:axPos val="b"/>
        <c:numFmt formatCode="General" sourceLinked="0"/>
        <c:majorTickMark val="out"/>
        <c:minorTickMark val="none"/>
        <c:tickLblPos val="nextTo"/>
        <c:txPr>
          <a:bodyPr/>
          <a:lstStyle/>
          <a:p>
            <a:pPr>
              <a:defRPr sz="2000" b="1"/>
            </a:pPr>
            <a:endParaRPr lang="ru-RU"/>
          </a:p>
        </c:txPr>
        <c:crossAx val="253274104"/>
        <c:crosses val="autoZero"/>
        <c:auto val="1"/>
        <c:lblAlgn val="ctr"/>
        <c:lblOffset val="100"/>
        <c:noMultiLvlLbl val="0"/>
      </c:catAx>
      <c:valAx>
        <c:axId val="253274104"/>
        <c:scaling>
          <c:orientation val="minMax"/>
        </c:scaling>
        <c:delete val="0"/>
        <c:axPos val="l"/>
        <c:majorGridlines/>
        <c:numFmt formatCode="General" sourceLinked="1"/>
        <c:majorTickMark val="out"/>
        <c:minorTickMark val="none"/>
        <c:tickLblPos val="nextTo"/>
        <c:crossAx val="253273712"/>
        <c:crosses val="autoZero"/>
        <c:crossBetween val="between"/>
      </c:valAx>
    </c:plotArea>
    <c:legend>
      <c:legendPos val="r"/>
      <c:layout/>
      <c:overlay val="0"/>
      <c:txPr>
        <a:bodyPr/>
        <a:lstStyle/>
        <a:p>
          <a:pPr>
            <a:defRPr sz="20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Operating Enterprise</c:v>
                </c:pt>
              </c:strCache>
            </c:strRef>
          </c:tx>
          <c:dLbls>
            <c:dLbl>
              <c:idx val="0"/>
              <c:layout>
                <c:manualLayout>
                  <c:x val="-2.3134972242252864E-2"/>
                  <c:y val="7.93746832745781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A51-40DD-9ACC-CE02DDF4803D}"/>
                </c:ext>
                <c:ext xmlns:c15="http://schemas.microsoft.com/office/drawing/2012/chart" uri="{CE6537A1-D6FC-4f65-9D91-7224C49458BB}"/>
              </c:extLst>
            </c:dLbl>
            <c:dLbl>
              <c:idx val="1"/>
              <c:layout>
                <c:manualLayout>
                  <c:x val="-3.1133234037327321E-2"/>
                  <c:y val="6.43959542492216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A51-40DD-9ACC-CE02DDF4803D}"/>
                </c:ext>
                <c:ext xmlns:c15="http://schemas.microsoft.com/office/drawing/2012/chart" uri="{CE6537A1-D6FC-4f65-9D91-7224C49458BB}"/>
              </c:extLst>
            </c:dLbl>
            <c:dLbl>
              <c:idx val="2"/>
              <c:layout>
                <c:manualLayout>
                  <c:x val="-2.9133668588558707E-2"/>
                  <c:y val="6.93888639243405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A51-40DD-9ACC-CE02DDF4803D}"/>
                </c:ext>
                <c:ext xmlns:c15="http://schemas.microsoft.com/office/drawing/2012/chart" uri="{CE6537A1-D6FC-4f65-9D91-7224C49458BB}"/>
              </c:extLst>
            </c:dLbl>
            <c:dLbl>
              <c:idx val="3"/>
              <c:layout>
                <c:manualLayout>
                  <c:x val="-3.6202211173004921E-2"/>
                  <c:y val="5.4410134898984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A51-40DD-9ACC-CE02DDF4803D}"/>
                </c:ext>
                <c:ext xmlns:c15="http://schemas.microsoft.com/office/drawing/2012/chart" uri="{CE6537A1-D6FC-4f65-9D91-7224C49458BB}"/>
              </c:extLst>
            </c:dLbl>
            <c:dLbl>
              <c:idx val="4"/>
              <c:layout>
                <c:manualLayout>
                  <c:x val="-2.5134537691021478E-2"/>
                  <c:y val="4.94172252238651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A51-40DD-9ACC-CE02DDF4803D}"/>
                </c:ext>
                <c:ext xmlns:c15="http://schemas.microsoft.com/office/drawing/2012/chart" uri="{CE6537A1-D6FC-4f65-9D91-7224C49458BB}"/>
              </c:extLst>
            </c:dLbl>
            <c:dLbl>
              <c:idx val="5"/>
              <c:layout>
                <c:manualLayout>
                  <c:x val="-2.1135406793484249E-2"/>
                  <c:y val="3.443849619850865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A51-40DD-9ACC-CE02DDF4803D}"/>
                </c:ext>
                <c:ext xmlns:c15="http://schemas.microsoft.com/office/drawing/2012/chart" uri="{CE6537A1-D6FC-4f65-9D91-7224C49458BB}"/>
              </c:extLst>
            </c:dLbl>
            <c:dLbl>
              <c:idx val="6"/>
              <c:layout>
                <c:manualLayout>
                  <c:x val="-1.4206991236550094E-2"/>
                  <c:y val="2.44526768482709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A51-40DD-9ACC-CE02DDF4803D}"/>
                </c:ext>
                <c:ext xmlns:c15="http://schemas.microsoft.com/office/drawing/2012/chart" uri="{CE6537A1-D6FC-4f65-9D91-7224C49458BB}"/>
              </c:extLst>
            </c:dLbl>
            <c:spPr>
              <a:noFill/>
              <a:ln>
                <a:noFill/>
              </a:ln>
              <a:effectLst/>
            </c:spPr>
            <c:txPr>
              <a:bodyPr/>
              <a:lstStyle/>
              <a:p>
                <a:pPr>
                  <a:defRPr sz="1000" b="1"/>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Лист1!$A$2:$A$8</c:f>
              <c:numCache>
                <c:formatCode>General</c:formatCode>
                <c:ptCount val="7"/>
                <c:pt idx="0">
                  <c:v>2010</c:v>
                </c:pt>
                <c:pt idx="1">
                  <c:v>2011</c:v>
                </c:pt>
                <c:pt idx="2">
                  <c:v>2012</c:v>
                </c:pt>
                <c:pt idx="3">
                  <c:v>2013</c:v>
                </c:pt>
                <c:pt idx="4">
                  <c:v>2014</c:v>
                </c:pt>
                <c:pt idx="5">
                  <c:v>2015</c:v>
                </c:pt>
                <c:pt idx="6">
                  <c:v>2016</c:v>
                </c:pt>
              </c:numCache>
            </c:numRef>
          </c:cat>
          <c:val>
            <c:numRef>
              <c:f>Лист1!$B$2:$B$8</c:f>
              <c:numCache>
                <c:formatCode>General</c:formatCode>
                <c:ptCount val="7"/>
                <c:pt idx="0">
                  <c:v>99</c:v>
                </c:pt>
                <c:pt idx="1">
                  <c:v>95</c:v>
                </c:pt>
                <c:pt idx="2">
                  <c:v>98</c:v>
                </c:pt>
                <c:pt idx="3">
                  <c:v>103</c:v>
                </c:pt>
                <c:pt idx="4">
                  <c:v>80</c:v>
                </c:pt>
                <c:pt idx="5">
                  <c:v>75</c:v>
                </c:pt>
                <c:pt idx="6">
                  <c:v>140</c:v>
                </c:pt>
              </c:numCache>
            </c:numRef>
          </c:val>
          <c:smooth val="0"/>
          <c:extLst xmlns:c16r2="http://schemas.microsoft.com/office/drawing/2015/06/chart">
            <c:ext xmlns:c16="http://schemas.microsoft.com/office/drawing/2014/chart" uri="{C3380CC4-5D6E-409C-BE32-E72D297353CC}">
              <c16:uniqueId val="{00000007-7A51-40DD-9ACC-CE02DDF4803D}"/>
            </c:ext>
          </c:extLst>
        </c:ser>
        <c:ser>
          <c:idx val="1"/>
          <c:order val="1"/>
          <c:tx>
            <c:strRef>
              <c:f>Лист1!$C$1</c:f>
              <c:strCache>
                <c:ptCount val="1"/>
                <c:pt idx="0">
                  <c:v>Developing deposits and sites</c:v>
                </c:pt>
              </c:strCache>
            </c:strRef>
          </c:tx>
          <c:dLbls>
            <c:dLbl>
              <c:idx val="5"/>
              <c:layout>
                <c:manualLayout>
                  <c:x val="-4.2950665839549831E-2"/>
                  <c:y val="-7.19478284184624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A51-40DD-9ACC-CE02DDF4803D}"/>
                </c:ext>
                <c:ext xmlns:c15="http://schemas.microsoft.com/office/drawing/2012/chart" uri="{CE6537A1-D6FC-4f65-9D91-7224C49458BB}"/>
              </c:extLst>
            </c:dLbl>
            <c:spPr>
              <a:noFill/>
              <a:ln>
                <a:noFill/>
              </a:ln>
              <a:effectLst/>
            </c:spPr>
            <c:txPr>
              <a:bodyPr/>
              <a:lstStyle/>
              <a:p>
                <a:pPr>
                  <a:defRPr sz="1050" b="1"/>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Лист1!$A$2:$A$8</c:f>
              <c:numCache>
                <c:formatCode>General</c:formatCode>
                <c:ptCount val="7"/>
                <c:pt idx="0">
                  <c:v>2010</c:v>
                </c:pt>
                <c:pt idx="1">
                  <c:v>2011</c:v>
                </c:pt>
                <c:pt idx="2">
                  <c:v>2012</c:v>
                </c:pt>
                <c:pt idx="3">
                  <c:v>2013</c:v>
                </c:pt>
                <c:pt idx="4">
                  <c:v>2014</c:v>
                </c:pt>
                <c:pt idx="5">
                  <c:v>2015</c:v>
                </c:pt>
                <c:pt idx="6">
                  <c:v>2016</c:v>
                </c:pt>
              </c:numCache>
            </c:numRef>
          </c:cat>
          <c:val>
            <c:numRef>
              <c:f>Лист1!$C$2:$C$8</c:f>
              <c:numCache>
                <c:formatCode>General</c:formatCode>
                <c:ptCount val="7"/>
                <c:pt idx="0">
                  <c:v>132</c:v>
                </c:pt>
                <c:pt idx="1">
                  <c:v>135</c:v>
                </c:pt>
                <c:pt idx="2">
                  <c:v>139</c:v>
                </c:pt>
                <c:pt idx="3">
                  <c:v>142</c:v>
                </c:pt>
                <c:pt idx="4">
                  <c:v>115</c:v>
                </c:pt>
                <c:pt idx="5">
                  <c:v>101</c:v>
                </c:pt>
                <c:pt idx="6">
                  <c:v>215</c:v>
                </c:pt>
              </c:numCache>
            </c:numRef>
          </c:val>
          <c:smooth val="0"/>
          <c:extLst xmlns:c16r2="http://schemas.microsoft.com/office/drawing/2015/06/chart">
            <c:ext xmlns:c16="http://schemas.microsoft.com/office/drawing/2014/chart" uri="{C3380CC4-5D6E-409C-BE32-E72D297353CC}">
              <c16:uniqueId val="{00000009-7A51-40DD-9ACC-CE02DDF4803D}"/>
            </c:ext>
          </c:extLst>
        </c:ser>
        <c:ser>
          <c:idx val="2"/>
          <c:order val="2"/>
          <c:tx>
            <c:strRef>
              <c:f>Лист1!$D$1</c:f>
              <c:strCache>
                <c:ptCount val="1"/>
                <c:pt idx="0">
                  <c:v>Ряд 3</c:v>
                </c:pt>
              </c:strCache>
            </c:strRef>
          </c:tx>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Лист1!$A$2:$A$8</c:f>
              <c:numCache>
                <c:formatCode>General</c:formatCode>
                <c:ptCount val="7"/>
                <c:pt idx="0">
                  <c:v>2010</c:v>
                </c:pt>
                <c:pt idx="1">
                  <c:v>2011</c:v>
                </c:pt>
                <c:pt idx="2">
                  <c:v>2012</c:v>
                </c:pt>
                <c:pt idx="3">
                  <c:v>2013</c:v>
                </c:pt>
                <c:pt idx="4">
                  <c:v>2014</c:v>
                </c:pt>
                <c:pt idx="5">
                  <c:v>2015</c:v>
                </c:pt>
                <c:pt idx="6">
                  <c:v>2016</c:v>
                </c:pt>
              </c:numCache>
            </c:numRef>
          </c:cat>
          <c:val>
            <c:numRef>
              <c:f>Лист1!$D$2:$D$8</c:f>
              <c:numCache>
                <c:formatCode>General</c:formatCode>
                <c:ptCount val="7"/>
              </c:numCache>
            </c:numRef>
          </c:val>
          <c:smooth val="0"/>
          <c:extLst xmlns:c16r2="http://schemas.microsoft.com/office/drawing/2015/06/chart">
            <c:ext xmlns:c16="http://schemas.microsoft.com/office/drawing/2014/chart" uri="{C3380CC4-5D6E-409C-BE32-E72D297353CC}">
              <c16:uniqueId val="{0000000A-7A51-40DD-9ACC-CE02DDF4803D}"/>
            </c:ext>
          </c:extLst>
        </c:ser>
        <c:dLbls>
          <c:dLblPos val="t"/>
          <c:showLegendKey val="0"/>
          <c:showVal val="1"/>
          <c:showCatName val="0"/>
          <c:showSerName val="0"/>
          <c:showPercent val="0"/>
          <c:showBubbleSize val="0"/>
        </c:dLbls>
        <c:marker val="1"/>
        <c:smooth val="0"/>
        <c:axId val="294972736"/>
        <c:axId val="294973128"/>
      </c:lineChart>
      <c:catAx>
        <c:axId val="294972736"/>
        <c:scaling>
          <c:orientation val="minMax"/>
        </c:scaling>
        <c:delete val="0"/>
        <c:axPos val="b"/>
        <c:minorGridlines/>
        <c:numFmt formatCode="General" sourceLinked="0"/>
        <c:majorTickMark val="out"/>
        <c:minorTickMark val="none"/>
        <c:tickLblPos val="nextTo"/>
        <c:txPr>
          <a:bodyPr/>
          <a:lstStyle/>
          <a:p>
            <a:pPr>
              <a:defRPr sz="1050"/>
            </a:pPr>
            <a:endParaRPr lang="ru-RU"/>
          </a:p>
        </c:txPr>
        <c:crossAx val="294973128"/>
        <c:crosses val="autoZero"/>
        <c:auto val="1"/>
        <c:lblAlgn val="ctr"/>
        <c:lblOffset val="100"/>
        <c:noMultiLvlLbl val="0"/>
      </c:catAx>
      <c:valAx>
        <c:axId val="294973128"/>
        <c:scaling>
          <c:orientation val="minMax"/>
        </c:scaling>
        <c:delete val="0"/>
        <c:axPos val="l"/>
        <c:majorGridlines/>
        <c:title>
          <c:tx>
            <c:rich>
              <a:bodyPr rot="-5400000" vert="horz"/>
              <a:lstStyle/>
              <a:p>
                <a:pPr>
                  <a:defRPr sz="1200"/>
                </a:pPr>
                <a:r>
                  <a:rPr lang="ru-RU" sz="1200" dirty="0"/>
                  <a:t>количество</a:t>
                </a:r>
              </a:p>
            </c:rich>
          </c:tx>
          <c:overlay val="0"/>
        </c:title>
        <c:numFmt formatCode="General" sourceLinked="1"/>
        <c:majorTickMark val="out"/>
        <c:minorTickMark val="none"/>
        <c:tickLblPos val="nextTo"/>
        <c:txPr>
          <a:bodyPr/>
          <a:lstStyle/>
          <a:p>
            <a:pPr>
              <a:defRPr sz="1050"/>
            </a:pPr>
            <a:endParaRPr lang="ru-RU"/>
          </a:p>
        </c:txPr>
        <c:crossAx val="294972736"/>
        <c:crosses val="autoZero"/>
        <c:crossBetween val="between"/>
      </c:valAx>
    </c:plotArea>
    <c:legend>
      <c:legendPos val="r"/>
      <c:legendEntry>
        <c:idx val="2"/>
        <c:delete val="1"/>
      </c:legendEntry>
      <c:layout>
        <c:manualLayout>
          <c:xMode val="edge"/>
          <c:yMode val="edge"/>
          <c:x val="0.66104862250408569"/>
          <c:y val="0.66680623225207347"/>
          <c:w val="0.31784100463206422"/>
          <c:h val="0.32545121946904532"/>
        </c:manualLayout>
      </c:layout>
      <c:overlay val="0"/>
      <c:txPr>
        <a:bodyPr/>
        <a:lstStyle/>
        <a:p>
          <a:pPr>
            <a:defRPr sz="1100" b="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2"/>
                </a:solidFill>
                <a:latin typeface="Cambria Math" panose="02040503050406030204" pitchFamily="18" charset="0"/>
                <a:ea typeface="Cambria Math" panose="02040503050406030204" pitchFamily="18" charset="0"/>
                <a:cs typeface="+mn-cs"/>
              </a:defRPr>
            </a:pPr>
            <a:r>
              <a:rPr lang="en-GB" sz="1800" dirty="0">
                <a:solidFill>
                  <a:schemeClr val="tx2"/>
                </a:solidFill>
                <a:latin typeface="Cambria Math" panose="02040503050406030204" pitchFamily="18" charset="0"/>
                <a:ea typeface="Cambria Math" panose="02040503050406030204" pitchFamily="18" charset="0"/>
              </a:rPr>
              <a:t>By Minerals</a:t>
            </a:r>
            <a:endParaRPr lang="ru-RU" sz="1800" dirty="0">
              <a:solidFill>
                <a:schemeClr val="tx2"/>
              </a:solidFill>
              <a:latin typeface="Cambria Math" panose="02040503050406030204" pitchFamily="18" charset="0"/>
              <a:ea typeface="Cambria Math" panose="02040503050406030204" pitchFamily="18" charset="0"/>
            </a:endParaRPr>
          </a:p>
        </c:rich>
      </c:tx>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2"/>
              </a:solidFill>
              <a:latin typeface="Cambria Math" panose="02040503050406030204" pitchFamily="18" charset="0"/>
              <a:ea typeface="Cambria Math" panose="02040503050406030204" pitchFamily="18" charset="0"/>
              <a:cs typeface="+mn-cs"/>
            </a:defRPr>
          </a:pPr>
          <a:endParaRPr lang="ru-RU"/>
        </a:p>
      </c:txPr>
    </c:title>
    <c:autoTitleDeleted val="0"/>
    <c:plotArea>
      <c:layout/>
      <c:doughnutChart>
        <c:varyColors val="1"/>
        <c:ser>
          <c:idx val="0"/>
          <c:order val="0"/>
          <c:dPt>
            <c:idx val="0"/>
            <c:bubble3D val="0"/>
            <c:spPr>
              <a:solidFill>
                <a:srgbClr val="FFFF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B9D-43DA-B4F3-6824B9A189C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B9D-43DA-B4F3-6824B9A189C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B9D-43DA-B4F3-6824B9A189C7}"/>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2B9D-43DA-B4F3-6824B9A189C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2B9D-43DA-B4F3-6824B9A189C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2B9D-43DA-B4F3-6824B9A189C7}"/>
              </c:ext>
            </c:extLst>
          </c:dPt>
          <c:dLbls>
            <c:dLbl>
              <c:idx val="0"/>
              <c:layout>
                <c:manualLayout>
                  <c:x val="0.11513748746754675"/>
                  <c:y val="-0.16633216874621168"/>
                </c:manualLayout>
              </c:layout>
              <c:tx>
                <c:rich>
                  <a:bodyPr/>
                  <a:lstStyle/>
                  <a:p>
                    <a:fld id="{D9C78868-D4A0-43EB-8BBD-604EAB8E954B}" type="VALUE">
                      <a:rPr lang="en-US"/>
                      <a:pPr/>
                      <a:t>[ЗНАЧЕНИЕ]</a:t>
                    </a:fld>
                    <a:r>
                      <a:rPr lang="en-US"/>
                      <a:t> </a:t>
                    </a:r>
                  </a:p>
                  <a:p>
                    <a:r>
                      <a:rPr lang="en-US" b="0"/>
                      <a:t>(</a:t>
                    </a:r>
                    <a:fld id="{A2575425-C041-403A-B973-1EB82A06336F}"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2B9D-43DA-B4F3-6824B9A189C7}"/>
                </c:ext>
                <c:ext xmlns:c15="http://schemas.microsoft.com/office/drawing/2012/chart" uri="{CE6537A1-D6FC-4f65-9D91-7224C49458BB}">
                  <c15:layout/>
                  <c15:dlblFieldTable/>
                  <c15:showDataLabelsRange val="0"/>
                </c:ext>
              </c:extLst>
            </c:dLbl>
            <c:dLbl>
              <c:idx val="1"/>
              <c:layout>
                <c:manualLayout>
                  <c:x val="0.21999484212549111"/>
                  <c:y val="-0.13971902174681783"/>
                </c:manualLayout>
              </c:layout>
              <c:tx>
                <c:rich>
                  <a:bodyPr/>
                  <a:lstStyle/>
                  <a:p>
                    <a:fld id="{4338E4A2-3414-4842-B6DF-E1BA1412F6D2}" type="VALUE">
                      <a:rPr lang="en-US"/>
                      <a:pPr/>
                      <a:t>[ЗНАЧЕНИЕ]</a:t>
                    </a:fld>
                    <a:r>
                      <a:rPr lang="en-US"/>
                      <a:t> </a:t>
                    </a:r>
                    <a:r>
                      <a:rPr lang="en-US" b="0"/>
                      <a:t> </a:t>
                    </a:r>
                  </a:p>
                  <a:p>
                    <a:r>
                      <a:rPr lang="en-US" b="0"/>
                      <a:t>(</a:t>
                    </a:r>
                    <a:fld id="{436421DC-CF76-42C1-8B58-065EEA5A9998}"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B9D-43DA-B4F3-6824B9A189C7}"/>
                </c:ext>
                <c:ext xmlns:c15="http://schemas.microsoft.com/office/drawing/2012/chart" uri="{CE6537A1-D6FC-4f65-9D91-7224C49458BB}">
                  <c15:layout/>
                  <c15:dlblFieldTable/>
                  <c15:showDataLabelsRange val="0"/>
                </c:ext>
              </c:extLst>
            </c:dLbl>
            <c:dLbl>
              <c:idx val="2"/>
              <c:layout>
                <c:manualLayout>
                  <c:x val="0.20971470931588873"/>
                  <c:y val="1.995986024954528E-2"/>
                </c:manualLayout>
              </c:layout>
              <c:tx>
                <c:rich>
                  <a:bodyPr/>
                  <a:lstStyle/>
                  <a:p>
                    <a:fld id="{9475CB8B-C2B0-4FED-B960-E5A55C3E501F}" type="VALUE">
                      <a:rPr lang="en-US"/>
                      <a:pPr/>
                      <a:t>[ЗНАЧЕНИЕ]</a:t>
                    </a:fld>
                    <a:r>
                      <a:rPr lang="en-US"/>
                      <a:t> </a:t>
                    </a:r>
                  </a:p>
                  <a:p>
                    <a:r>
                      <a:rPr lang="en-US" b="0"/>
                      <a:t> (</a:t>
                    </a:r>
                    <a:fld id="{EEB00470-229C-4049-BE21-CFE312334366}"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2B9D-43DA-B4F3-6824B9A189C7}"/>
                </c:ext>
                <c:ext xmlns:c15="http://schemas.microsoft.com/office/drawing/2012/chart" uri="{CE6537A1-D6FC-4f65-9D91-7224C49458BB}">
                  <c15:layout/>
                  <c15:dlblFieldTable/>
                  <c15:showDataLabelsRange val="0"/>
                </c:ext>
              </c:extLst>
            </c:dLbl>
            <c:dLbl>
              <c:idx val="3"/>
              <c:layout>
                <c:manualLayout>
                  <c:x val="0.11102543434370572"/>
                  <c:y val="0.12973909162204511"/>
                </c:manualLayout>
              </c:layout>
              <c:tx>
                <c:rich>
                  <a:bodyPr/>
                  <a:lstStyle/>
                  <a:p>
                    <a:fld id="{A0C5FBD3-A0CF-4E55-BA88-C60AD45E1B87}" type="VALUE">
                      <a:rPr lang="en-US"/>
                      <a:pPr/>
                      <a:t>[ЗНАЧЕНИЕ]</a:t>
                    </a:fld>
                    <a:r>
                      <a:rPr lang="en-US"/>
                      <a:t>  </a:t>
                    </a:r>
                  </a:p>
                  <a:p>
                    <a:r>
                      <a:rPr lang="en-US" b="0"/>
                      <a:t>(</a:t>
                    </a:r>
                    <a:fld id="{05911237-8781-4DD3-9A0A-DCFDB42DF928}"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2B9D-43DA-B4F3-6824B9A189C7}"/>
                </c:ext>
                <c:ext xmlns:c15="http://schemas.microsoft.com/office/drawing/2012/chart" uri="{CE6537A1-D6FC-4f65-9D91-7224C49458BB}">
                  <c15:layout/>
                  <c15:dlblFieldTable/>
                  <c15:showDataLabelsRange val="0"/>
                </c:ext>
              </c:extLst>
            </c:dLbl>
            <c:dLbl>
              <c:idx val="4"/>
              <c:layout>
                <c:manualLayout>
                  <c:x val="-2.0560265619205534E-3"/>
                  <c:y val="3.9590461387100269E-2"/>
                </c:manualLayout>
              </c:layout>
              <c:tx>
                <c:rich>
                  <a:bodyPr/>
                  <a:lstStyle/>
                  <a:p>
                    <a:fld id="{7E679B84-4D4B-47F9-B102-7EC0DC3F0C19}" type="VALUE">
                      <a:rPr lang="en-US"/>
                      <a:pPr/>
                      <a:t>[ЗНАЧЕНИЕ]</a:t>
                    </a:fld>
                    <a:r>
                      <a:rPr lang="en-US" b="0"/>
                      <a:t> </a:t>
                    </a:r>
                  </a:p>
                  <a:p>
                    <a:r>
                      <a:rPr lang="en-US" b="0"/>
                      <a:t>(</a:t>
                    </a:r>
                    <a:fld id="{96165B0B-F4E3-4DCC-BDBD-119C8FFB1BDE}"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9-2B9D-43DA-B4F3-6824B9A189C7}"/>
                </c:ext>
                <c:ext xmlns:c15="http://schemas.microsoft.com/office/drawing/2012/chart" uri="{CE6537A1-D6FC-4f65-9D91-7224C49458BB}">
                  <c15:layout/>
                  <c15:dlblFieldTable/>
                  <c15:showDataLabelsRange val="0"/>
                </c:ext>
              </c:extLst>
            </c:dLbl>
            <c:dLbl>
              <c:idx val="5"/>
              <c:layout>
                <c:manualLayout>
                  <c:x val="-0.10691338121986488"/>
                  <c:y val="-0.20957853262022672"/>
                </c:manualLayout>
              </c:layout>
              <c:tx>
                <c:rich>
                  <a:bodyPr/>
                  <a:lstStyle/>
                  <a:p>
                    <a:fld id="{7AA22048-757A-4685-9AA9-9E4ABFE5745B}" type="VALUE">
                      <a:rPr lang="en-US"/>
                      <a:pPr/>
                      <a:t>[ЗНАЧЕНИЕ]</a:t>
                    </a:fld>
                    <a:endParaRPr lang="en-US"/>
                  </a:p>
                  <a:p>
                    <a:r>
                      <a:rPr lang="en-US" b="0" baseline="0"/>
                      <a:t> (</a:t>
                    </a:r>
                    <a:fld id="{3F77B6BF-475A-4B81-8DD4-9D54CCEBB8E0}"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B-2B9D-43DA-B4F3-6824B9A189C7}"/>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endParaRPr lang="ru-RU"/>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Лист2!$D$5:$D$10</c:f>
              <c:strCache>
                <c:ptCount val="6"/>
                <c:pt idx="0">
                  <c:v>золото</c:v>
                </c:pt>
                <c:pt idx="1">
                  <c:v>металлы</c:v>
                </c:pt>
                <c:pt idx="2">
                  <c:v>нефть и газ</c:v>
                </c:pt>
                <c:pt idx="3">
                  <c:v>уголь</c:v>
                </c:pt>
                <c:pt idx="4">
                  <c:v>вода</c:v>
                </c:pt>
                <c:pt idx="5">
                  <c:v>нерудка</c:v>
                </c:pt>
              </c:strCache>
            </c:strRef>
          </c:cat>
          <c:val>
            <c:numRef>
              <c:f>Лист2!$E$5:$E$10</c:f>
              <c:numCache>
                <c:formatCode>General</c:formatCode>
                <c:ptCount val="6"/>
                <c:pt idx="0">
                  <c:v>481</c:v>
                </c:pt>
                <c:pt idx="1">
                  <c:v>121</c:v>
                </c:pt>
                <c:pt idx="2">
                  <c:v>62</c:v>
                </c:pt>
                <c:pt idx="3">
                  <c:v>338</c:v>
                </c:pt>
                <c:pt idx="4">
                  <c:v>429</c:v>
                </c:pt>
                <c:pt idx="5">
                  <c:v>1140</c:v>
                </c:pt>
              </c:numCache>
            </c:numRef>
          </c:val>
          <c:extLst xmlns:c16r2="http://schemas.microsoft.com/office/drawing/2015/06/chart">
            <c:ext xmlns:c16="http://schemas.microsoft.com/office/drawing/2014/chart" uri="{C3380CC4-5D6E-409C-BE32-E72D297353CC}">
              <c16:uniqueId val="{0000000C-2B9D-43DA-B4F3-6824B9A189C7}"/>
            </c:ext>
          </c:extLst>
        </c:ser>
        <c:ser>
          <c:idx val="1"/>
          <c:order val="1"/>
          <c:dPt>
            <c:idx val="0"/>
            <c:bubble3D val="0"/>
            <c:spPr>
              <a:solidFill>
                <a:srgbClr val="FFFF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E-2B9D-43DA-B4F3-6824B9A189C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0-2B9D-43DA-B4F3-6824B9A189C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2-2B9D-43DA-B4F3-6824B9A189C7}"/>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4-2B9D-43DA-B4F3-6824B9A189C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6-2B9D-43DA-B4F3-6824B9A189C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8-2B9D-43DA-B4F3-6824B9A189C7}"/>
              </c:ext>
            </c:extLst>
          </c:dPt>
          <c:dLbls>
            <c:delete val="1"/>
          </c:dLbls>
          <c:cat>
            <c:strRef>
              <c:f>Лист2!$D$5:$D$10</c:f>
              <c:strCache>
                <c:ptCount val="6"/>
                <c:pt idx="0">
                  <c:v>золото</c:v>
                </c:pt>
                <c:pt idx="1">
                  <c:v>металлы</c:v>
                </c:pt>
                <c:pt idx="2">
                  <c:v>нефть и газ</c:v>
                </c:pt>
                <c:pt idx="3">
                  <c:v>уголь</c:v>
                </c:pt>
                <c:pt idx="4">
                  <c:v>вода</c:v>
                </c:pt>
                <c:pt idx="5">
                  <c:v>нерудка</c:v>
                </c:pt>
              </c:strCache>
            </c:strRef>
          </c:cat>
          <c:val>
            <c:numRef>
              <c:f>Лист2!$F$5:$F$10</c:f>
              <c:numCache>
                <c:formatCode>0.0</c:formatCode>
                <c:ptCount val="6"/>
                <c:pt idx="0">
                  <c:v>18.708673667833526</c:v>
                </c:pt>
                <c:pt idx="1">
                  <c:v>4.7063399455464801</c:v>
                </c:pt>
                <c:pt idx="2">
                  <c:v>2.4115130299494361</c:v>
                </c:pt>
                <c:pt idx="3">
                  <c:v>13.146635550369506</c:v>
                </c:pt>
                <c:pt idx="4">
                  <c:v>16.686114352392064</c:v>
                </c:pt>
                <c:pt idx="5">
                  <c:v>44.340723453908986</c:v>
                </c:pt>
              </c:numCache>
            </c:numRef>
          </c:val>
          <c:extLst xmlns:c16r2="http://schemas.microsoft.com/office/drawing/2015/06/chart">
            <c:ext xmlns:c16="http://schemas.microsoft.com/office/drawing/2014/chart" uri="{C3380CC4-5D6E-409C-BE32-E72D297353CC}">
              <c16:uniqueId val="{00000019-2B9D-43DA-B4F3-6824B9A189C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2"/>
                </a:solidFill>
                <a:latin typeface="Cambria Math" panose="02040503050406030204" pitchFamily="18" charset="0"/>
                <a:ea typeface="Cambria Math" panose="02040503050406030204" pitchFamily="18" charset="0"/>
                <a:cs typeface="+mn-cs"/>
              </a:defRPr>
            </a:pPr>
            <a:r>
              <a:rPr lang="en-GB" sz="1800" dirty="0">
                <a:solidFill>
                  <a:schemeClr val="tx2"/>
                </a:solidFill>
                <a:latin typeface="Cambria Math" panose="02040503050406030204" pitchFamily="18" charset="0"/>
                <a:ea typeface="Cambria Math" panose="02040503050406030204" pitchFamily="18" charset="0"/>
              </a:rPr>
              <a:t>Types of work</a:t>
            </a:r>
            <a:endParaRPr lang="ru-RU" sz="1800" dirty="0">
              <a:solidFill>
                <a:schemeClr val="tx2"/>
              </a:solidFill>
              <a:latin typeface="Cambria Math" panose="02040503050406030204" pitchFamily="18" charset="0"/>
              <a:ea typeface="Cambria Math" panose="02040503050406030204" pitchFamily="18" charset="0"/>
            </a:endParaRPr>
          </a:p>
        </c:rich>
      </c:tx>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2"/>
              </a:solidFill>
              <a:latin typeface="Cambria Math" panose="02040503050406030204" pitchFamily="18" charset="0"/>
              <a:ea typeface="Cambria Math" panose="02040503050406030204" pitchFamily="18" charset="0"/>
              <a:cs typeface="+mn-cs"/>
            </a:defRPr>
          </a:pPr>
          <a:endParaRPr lang="ru-RU"/>
        </a:p>
      </c:txPr>
    </c:title>
    <c:autoTitleDeleted val="0"/>
    <c:plotArea>
      <c:layout/>
      <c:doughnutChart>
        <c:varyColors val="1"/>
        <c:ser>
          <c:idx val="0"/>
          <c:order val="0"/>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D564-47C4-BCA3-7FF8B9A6A65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D564-47C4-BCA3-7FF8B9A6A65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D564-47C4-BCA3-7FF8B9A6A652}"/>
              </c:ext>
            </c:extLst>
          </c:dPt>
          <c:dLbls>
            <c:dLbl>
              <c:idx val="0"/>
              <c:layout>
                <c:manualLayout>
                  <c:x val="0.1849901706253102"/>
                  <c:y val="-0.13219877015824216"/>
                </c:manualLayout>
              </c:layout>
              <c:tx>
                <c:rich>
                  <a:bodyPr/>
                  <a:lstStyle/>
                  <a:p>
                    <a:fld id="{1A6C2E0B-AAA2-4AF3-8D04-67AE80FF0486}" type="VALUE">
                      <a:rPr lang="en-US"/>
                      <a:pPr/>
                      <a:t>[ЗНАЧЕНИЕ]</a:t>
                    </a:fld>
                    <a:r>
                      <a:rPr lang="en-US"/>
                      <a:t> </a:t>
                    </a:r>
                  </a:p>
                  <a:p>
                    <a:r>
                      <a:rPr lang="en-US" b="0"/>
                      <a:t>(</a:t>
                    </a:r>
                    <a:fld id="{F7FA5107-CB09-49FE-9C3E-5981971EB947}"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D564-47C4-BCA3-7FF8B9A6A652}"/>
                </c:ext>
                <c:ext xmlns:c15="http://schemas.microsoft.com/office/drawing/2012/chart" uri="{CE6537A1-D6FC-4f65-9D91-7224C49458BB}">
                  <c15:layout/>
                  <c15:dlblFieldTable/>
                  <c15:showDataLabelsRange val="0"/>
                </c:ext>
              </c:extLst>
            </c:dLbl>
            <c:dLbl>
              <c:idx val="1"/>
              <c:layout>
                <c:manualLayout>
                  <c:x val="0.15316486638848242"/>
                  <c:y val="-5.0926016162942178E-2"/>
                </c:manualLayout>
              </c:layout>
              <c:tx>
                <c:rich>
                  <a:bodyPr/>
                  <a:lstStyle/>
                  <a:p>
                    <a:fld id="{0EF38C1D-8698-41E4-9B73-94589BE9EDB0}" type="VALUE">
                      <a:rPr lang="en-US"/>
                      <a:pPr/>
                      <a:t>[ЗНАЧЕНИЕ]</a:t>
                    </a:fld>
                    <a:r>
                      <a:rPr lang="en-US" dirty="0"/>
                      <a:t> </a:t>
                    </a:r>
                  </a:p>
                  <a:p>
                    <a:r>
                      <a:rPr lang="en-US" b="0" dirty="0"/>
                      <a:t>(</a:t>
                    </a:r>
                    <a:fld id="{35B4A3A8-B5C1-432B-9A88-86C3B23E39BA}" type="PERCENTAGE">
                      <a:rPr lang="en-US" b="0" baseline="0"/>
                      <a:pPr/>
                      <a:t>[ПРОЦЕНТ]</a:t>
                    </a:fld>
                    <a:r>
                      <a:rPr lang="en-US" b="0" baseline="0" dirty="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D564-47C4-BCA3-7FF8B9A6A652}"/>
                </c:ext>
                <c:ext xmlns:c15="http://schemas.microsoft.com/office/drawing/2012/chart" uri="{CE6537A1-D6FC-4f65-9D91-7224C49458BB}">
                  <c15:layout/>
                  <c15:dlblFieldTable/>
                  <c15:showDataLabelsRange val="0"/>
                </c:ext>
              </c:extLst>
            </c:dLbl>
            <c:dLbl>
              <c:idx val="2"/>
              <c:layout>
                <c:manualLayout>
                  <c:x val="-0.12500000000000003"/>
                  <c:y val="-0.14814814814814822"/>
                </c:manualLayout>
              </c:layout>
              <c:tx>
                <c:rich>
                  <a:bodyPr/>
                  <a:lstStyle/>
                  <a:p>
                    <a:fld id="{6A38D228-6D34-499D-9B7E-B7418E59E535}" type="VALUE">
                      <a:rPr lang="en-US"/>
                      <a:pPr/>
                      <a:t>[ЗНАЧЕНИЕ]</a:t>
                    </a:fld>
                    <a:r>
                      <a:rPr lang="en-US"/>
                      <a:t> </a:t>
                    </a:r>
                  </a:p>
                  <a:p>
                    <a:r>
                      <a:rPr lang="en-US" b="0" baseline="0"/>
                      <a:t> (</a:t>
                    </a:r>
                    <a:fld id="{37E35855-2603-4B56-BD1F-D0CD7C84EE92}" type="PERCENTAGE">
                      <a:rPr lang="en-US" b="0" baseline="0"/>
                      <a:pPr/>
                      <a:t>[ПРОЦЕНТ]</a:t>
                    </a:fld>
                    <a:r>
                      <a:rPr lang="en-US" b="0" baseline="0"/>
                      <a:t>)</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D564-47C4-BCA3-7FF8B9A6A652}"/>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endParaRPr lang="ru-RU"/>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Лист1!$I$6:$I$8</c:f>
              <c:strCache>
                <c:ptCount val="3"/>
                <c:pt idx="0">
                  <c:v>Поиск</c:v>
                </c:pt>
                <c:pt idx="1">
                  <c:v>Разведка</c:v>
                </c:pt>
                <c:pt idx="2">
                  <c:v>Разработка</c:v>
                </c:pt>
              </c:strCache>
            </c:strRef>
          </c:cat>
          <c:val>
            <c:numRef>
              <c:f>Лист1!$J$6:$J$8</c:f>
              <c:numCache>
                <c:formatCode>General</c:formatCode>
                <c:ptCount val="3"/>
                <c:pt idx="0">
                  <c:v>250</c:v>
                </c:pt>
                <c:pt idx="1">
                  <c:v>1031</c:v>
                </c:pt>
                <c:pt idx="2">
                  <c:v>1290</c:v>
                </c:pt>
              </c:numCache>
            </c:numRef>
          </c:val>
          <c:extLst xmlns:c16r2="http://schemas.microsoft.com/office/drawing/2015/06/chart">
            <c:ext xmlns:c16="http://schemas.microsoft.com/office/drawing/2014/chart" uri="{C3380CC4-5D6E-409C-BE32-E72D297353CC}">
              <c16:uniqueId val="{00000006-D564-47C4-BCA3-7FF8B9A6A652}"/>
            </c:ext>
          </c:extLst>
        </c:ser>
        <c:ser>
          <c:idx val="1"/>
          <c:order val="1"/>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8-D564-47C4-BCA3-7FF8B9A6A65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A-D564-47C4-BCA3-7FF8B9A6A65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C-D564-47C4-BCA3-7FF8B9A6A652}"/>
              </c:ext>
            </c:extLst>
          </c:dPt>
          <c:dLbls>
            <c:delete val="1"/>
          </c:dLbls>
          <c:cat>
            <c:strRef>
              <c:f>Лист1!$I$6:$I$8</c:f>
              <c:strCache>
                <c:ptCount val="3"/>
                <c:pt idx="0">
                  <c:v>Поиск</c:v>
                </c:pt>
                <c:pt idx="1">
                  <c:v>Разведка</c:v>
                </c:pt>
                <c:pt idx="2">
                  <c:v>Разработка</c:v>
                </c:pt>
              </c:strCache>
            </c:strRef>
          </c:cat>
          <c:val>
            <c:numRef>
              <c:f>Лист1!$K$6:$K$8</c:f>
              <c:numCache>
                <c:formatCode>0.0</c:formatCode>
                <c:ptCount val="3"/>
                <c:pt idx="0">
                  <c:v>9.7276264591439698</c:v>
                </c:pt>
                <c:pt idx="1">
                  <c:v>40.116731517509727</c:v>
                </c:pt>
                <c:pt idx="2">
                  <c:v>50.194552529182879</c:v>
                </c:pt>
              </c:numCache>
            </c:numRef>
          </c:val>
          <c:extLst xmlns:c16r2="http://schemas.microsoft.com/office/drawing/2015/06/chart">
            <c:ext xmlns:c16="http://schemas.microsoft.com/office/drawing/2014/chart" uri="{C3380CC4-5D6E-409C-BE32-E72D297353CC}">
              <c16:uniqueId val="{0000000D-D564-47C4-BCA3-7FF8B9A6A65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70348267781172E-2"/>
          <c:y val="2.1872830412327491E-2"/>
          <c:w val="0.6799973036309781"/>
          <c:h val="0.85709931419862839"/>
        </c:manualLayout>
      </c:layout>
      <c:barChart>
        <c:barDir val="col"/>
        <c:grouping val="stacked"/>
        <c:varyColors val="0"/>
        <c:ser>
          <c:idx val="1"/>
          <c:order val="0"/>
          <c:tx>
            <c:strRef>
              <c:f>Лист6!$B$1</c:f>
              <c:strCache>
                <c:ptCount val="1"/>
                <c:pt idx="0">
                  <c:v>Кумтор</c:v>
                </c:pt>
              </c:strCache>
            </c:strRef>
          </c:tx>
          <c:spPr>
            <a:solidFill>
              <a:srgbClr val="FFC00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Лист6!$B$2:$B$11</c:f>
              <c:numCache>
                <c:formatCode>0</c:formatCode>
                <c:ptCount val="10"/>
                <c:pt idx="0">
                  <c:v>17660.5</c:v>
                </c:pt>
                <c:pt idx="1">
                  <c:v>18138</c:v>
                </c:pt>
                <c:pt idx="2">
                  <c:v>9805</c:v>
                </c:pt>
                <c:pt idx="3">
                  <c:v>18674.599999999999</c:v>
                </c:pt>
                <c:pt idx="4">
                  <c:v>17657</c:v>
                </c:pt>
                <c:pt idx="5">
                  <c:v>16195</c:v>
                </c:pt>
                <c:pt idx="6">
                  <c:v>17137</c:v>
                </c:pt>
                <c:pt idx="7">
                  <c:v>17503</c:v>
                </c:pt>
                <c:pt idx="8">
                  <c:v>16626</c:v>
                </c:pt>
                <c:pt idx="9">
                  <c:v>18636</c:v>
                </c:pt>
              </c:numCache>
            </c:numRef>
          </c:val>
          <c:extLst xmlns:c16r2="http://schemas.microsoft.com/office/drawing/2015/06/chart">
            <c:ext xmlns:c16="http://schemas.microsoft.com/office/drawing/2014/chart" uri="{C3380CC4-5D6E-409C-BE32-E72D297353CC}">
              <c16:uniqueId val="{00000000-060E-4B25-9DDE-E0C61D0F012B}"/>
            </c:ext>
          </c:extLst>
        </c:ser>
        <c:ser>
          <c:idx val="2"/>
          <c:order val="1"/>
          <c:tx>
            <c:strRef>
              <c:f>Лист6!$C$1</c:f>
              <c:strCache>
                <c:ptCount val="1"/>
                <c:pt idx="0">
                  <c:v>Макмал</c:v>
                </c:pt>
              </c:strCache>
            </c:strRef>
          </c:tx>
          <c:spPr>
            <a:solidFill>
              <a:srgbClr val="C0000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Лист6!$C$2:$C$11</c:f>
              <c:numCache>
                <c:formatCode>0</c:formatCode>
                <c:ptCount val="10"/>
                <c:pt idx="0">
                  <c:v>240.5</c:v>
                </c:pt>
                <c:pt idx="1">
                  <c:v>363.6</c:v>
                </c:pt>
                <c:pt idx="2">
                  <c:v>367.4</c:v>
                </c:pt>
                <c:pt idx="3">
                  <c:v>456.5</c:v>
                </c:pt>
                <c:pt idx="4">
                  <c:v>282.7</c:v>
                </c:pt>
                <c:pt idx="5">
                  <c:v>272.38</c:v>
                </c:pt>
                <c:pt idx="6">
                  <c:v>172.78</c:v>
                </c:pt>
                <c:pt idx="7">
                  <c:v>193.5</c:v>
                </c:pt>
                <c:pt idx="8">
                  <c:v>108.5</c:v>
                </c:pt>
                <c:pt idx="9">
                  <c:v>49</c:v>
                </c:pt>
              </c:numCache>
            </c:numRef>
          </c:val>
          <c:extLst xmlns:c16r2="http://schemas.microsoft.com/office/drawing/2015/06/chart">
            <c:ext xmlns:c16="http://schemas.microsoft.com/office/drawing/2014/chart" uri="{C3380CC4-5D6E-409C-BE32-E72D297353CC}">
              <c16:uniqueId val="{00000001-060E-4B25-9DDE-E0C61D0F012B}"/>
            </c:ext>
          </c:extLst>
        </c:ser>
        <c:ser>
          <c:idx val="3"/>
          <c:order val="2"/>
          <c:tx>
            <c:strRef>
              <c:f>Лист6!$D$1</c:f>
              <c:strCache>
                <c:ptCount val="1"/>
                <c:pt idx="0">
                  <c:v>Тереккан</c:v>
                </c:pt>
              </c:strCache>
            </c:strRef>
          </c:tx>
          <c:spPr>
            <a:solidFill>
              <a:srgbClr val="FFFF0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Лист6!$D$2:$D$11</c:f>
              <c:numCache>
                <c:formatCode>0</c:formatCode>
                <c:ptCount val="10"/>
                <c:pt idx="0">
                  <c:v>106.4</c:v>
                </c:pt>
                <c:pt idx="1">
                  <c:v>76.099999999999994</c:v>
                </c:pt>
                <c:pt idx="2">
                  <c:v>89.7</c:v>
                </c:pt>
                <c:pt idx="3">
                  <c:v>103.1</c:v>
                </c:pt>
                <c:pt idx="4">
                  <c:v>66.513000000000005</c:v>
                </c:pt>
                <c:pt idx="5">
                  <c:v>41.627000000000002</c:v>
                </c:pt>
                <c:pt idx="6">
                  <c:v>0</c:v>
                </c:pt>
                <c:pt idx="7">
                  <c:v>27</c:v>
                </c:pt>
                <c:pt idx="8">
                  <c:v>244</c:v>
                </c:pt>
                <c:pt idx="9">
                  <c:v>206.9</c:v>
                </c:pt>
              </c:numCache>
            </c:numRef>
          </c:val>
          <c:extLst xmlns:c16r2="http://schemas.microsoft.com/office/drawing/2015/06/chart">
            <c:ext xmlns:c16="http://schemas.microsoft.com/office/drawing/2014/chart" uri="{C3380CC4-5D6E-409C-BE32-E72D297353CC}">
              <c16:uniqueId val="{00000002-060E-4B25-9DDE-E0C61D0F012B}"/>
            </c:ext>
          </c:extLst>
        </c:ser>
        <c:ser>
          <c:idx val="4"/>
          <c:order val="3"/>
          <c:tx>
            <c:strRef>
              <c:f>Лист6!$E$1</c:f>
              <c:strCache>
                <c:ptCount val="1"/>
                <c:pt idx="0">
                  <c:v>Солтон-Сары</c:v>
                </c:pt>
              </c:strCache>
            </c:strRef>
          </c:tx>
          <c:spPr>
            <a:solidFill>
              <a:srgbClr val="FF000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Лист6!$E$2:$E$11</c:f>
              <c:numCache>
                <c:formatCode>0</c:formatCode>
                <c:ptCount val="10"/>
                <c:pt idx="0">
                  <c:v>64.2</c:v>
                </c:pt>
                <c:pt idx="1">
                  <c:v>70</c:v>
                </c:pt>
                <c:pt idx="2">
                  <c:v>70.8</c:v>
                </c:pt>
                <c:pt idx="3">
                  <c:v>63</c:v>
                </c:pt>
                <c:pt idx="4">
                  <c:v>51.356000000000002</c:v>
                </c:pt>
                <c:pt idx="5">
                  <c:v>49.1</c:v>
                </c:pt>
                <c:pt idx="6">
                  <c:v>29.5</c:v>
                </c:pt>
                <c:pt idx="7">
                  <c:v>68.3</c:v>
                </c:pt>
                <c:pt idx="8">
                  <c:v>39.6</c:v>
                </c:pt>
                <c:pt idx="9">
                  <c:v>51.7</c:v>
                </c:pt>
              </c:numCache>
            </c:numRef>
          </c:val>
          <c:extLst xmlns:c16r2="http://schemas.microsoft.com/office/drawing/2015/06/chart">
            <c:ext xmlns:c16="http://schemas.microsoft.com/office/drawing/2014/chart" uri="{C3380CC4-5D6E-409C-BE32-E72D297353CC}">
              <c16:uniqueId val="{00000003-060E-4B25-9DDE-E0C61D0F012B}"/>
            </c:ext>
          </c:extLst>
        </c:ser>
        <c:ser>
          <c:idx val="5"/>
          <c:order val="4"/>
          <c:tx>
            <c:strRef>
              <c:f>Лист6!$F$1</c:f>
              <c:strCache>
                <c:ptCount val="1"/>
                <c:pt idx="0">
                  <c:v>Джамгыр</c:v>
                </c:pt>
              </c:strCache>
            </c:strRef>
          </c:tx>
          <c:spPr>
            <a:solidFill>
              <a:srgbClr val="00B05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Лист6!$F$2:$F$11</c:f>
              <c:numCache>
                <c:formatCode>0</c:formatCode>
                <c:ptCount val="10"/>
                <c:pt idx="1">
                  <c:v>172.4</c:v>
                </c:pt>
                <c:pt idx="2">
                  <c:v>390.8</c:v>
                </c:pt>
                <c:pt idx="3">
                  <c:v>208.6</c:v>
                </c:pt>
                <c:pt idx="4">
                  <c:v>413.09</c:v>
                </c:pt>
                <c:pt idx="5">
                  <c:v>377.9</c:v>
                </c:pt>
                <c:pt idx="6">
                  <c:v>1010</c:v>
                </c:pt>
                <c:pt idx="7">
                  <c:v>679.41</c:v>
                </c:pt>
                <c:pt idx="8">
                  <c:v>572.5</c:v>
                </c:pt>
                <c:pt idx="9">
                  <c:v>1073</c:v>
                </c:pt>
              </c:numCache>
            </c:numRef>
          </c:val>
          <c:extLst xmlns:c16r2="http://schemas.microsoft.com/office/drawing/2015/06/chart">
            <c:ext xmlns:c16="http://schemas.microsoft.com/office/drawing/2014/chart" uri="{C3380CC4-5D6E-409C-BE32-E72D297353CC}">
              <c16:uniqueId val="{00000004-060E-4B25-9DDE-E0C61D0F012B}"/>
            </c:ext>
          </c:extLst>
        </c:ser>
        <c:ser>
          <c:idx val="6"/>
          <c:order val="5"/>
          <c:tx>
            <c:strRef>
              <c:f>Лист6!$G$1</c:f>
              <c:strCache>
                <c:ptCount val="1"/>
                <c:pt idx="0">
                  <c:v>Бозымчак</c:v>
                </c:pt>
              </c:strCache>
            </c:strRef>
          </c:tx>
          <c:spPr>
            <a:solidFill>
              <a:srgbClr val="4242F8"/>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Лист6!$G$2:$G$11</c:f>
              <c:numCache>
                <c:formatCode>General</c:formatCode>
                <c:ptCount val="10"/>
                <c:pt idx="4" formatCode="0">
                  <c:v>122.04</c:v>
                </c:pt>
                <c:pt idx="5" formatCode="0">
                  <c:v>548.37</c:v>
                </c:pt>
                <c:pt idx="6" formatCode="0">
                  <c:v>1432.41</c:v>
                </c:pt>
                <c:pt idx="7" formatCode="0">
                  <c:v>1367</c:v>
                </c:pt>
                <c:pt idx="8" formatCode="0">
                  <c:v>1299</c:v>
                </c:pt>
                <c:pt idx="9" formatCode="0">
                  <c:v>1344.6</c:v>
                </c:pt>
              </c:numCache>
            </c:numRef>
          </c:val>
          <c:extLst xmlns:c16r2="http://schemas.microsoft.com/office/drawing/2015/06/chart">
            <c:ext xmlns:c16="http://schemas.microsoft.com/office/drawing/2014/chart" uri="{C3380CC4-5D6E-409C-BE32-E72D297353CC}">
              <c16:uniqueId val="{00000005-060E-4B25-9DDE-E0C61D0F012B}"/>
            </c:ext>
          </c:extLst>
        </c:ser>
        <c:ser>
          <c:idx val="7"/>
          <c:order val="6"/>
          <c:tx>
            <c:strRef>
              <c:f>Лист6!$H$1</c:f>
              <c:strCache>
                <c:ptCount val="1"/>
                <c:pt idx="0">
                  <c:v>Талдыбулак</c:v>
                </c:pt>
              </c:strCache>
            </c:strRef>
          </c:tx>
          <c:spPr>
            <a:solidFill>
              <a:srgbClr val="FF0000"/>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Лист6!$H$2:$H$11</c:f>
              <c:numCache>
                <c:formatCode>General</c:formatCode>
                <c:ptCount val="10"/>
                <c:pt idx="6" formatCode="0">
                  <c:v>1224.0999999999999</c:v>
                </c:pt>
                <c:pt idx="7" formatCode="0">
                  <c:v>2085.1999999999998</c:v>
                </c:pt>
                <c:pt idx="8" formatCode="0">
                  <c:v>3425</c:v>
                </c:pt>
                <c:pt idx="9" formatCode="0">
                  <c:v>3649.5</c:v>
                </c:pt>
              </c:numCache>
            </c:numRef>
          </c:val>
          <c:extLst xmlns:c16r2="http://schemas.microsoft.com/office/drawing/2015/06/chart">
            <c:ext xmlns:c16="http://schemas.microsoft.com/office/drawing/2014/chart" uri="{C3380CC4-5D6E-409C-BE32-E72D297353CC}">
              <c16:uniqueId val="{00000006-060E-4B25-9DDE-E0C61D0F012B}"/>
            </c:ext>
          </c:extLst>
        </c:ser>
        <c:ser>
          <c:idx val="8"/>
          <c:order val="7"/>
          <c:tx>
            <c:strRef>
              <c:f>Лист6!$I$1</c:f>
              <c:strCache>
                <c:ptCount val="1"/>
                <c:pt idx="0">
                  <c:v>Иштамберды</c:v>
                </c:pt>
              </c:strCache>
            </c:strRef>
          </c:tx>
          <c:spPr>
            <a:solidFill>
              <a:schemeClr val="tx1"/>
            </a:solidFill>
          </c:spPr>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Лист6!$I$2:$I$11</c:f>
              <c:numCache>
                <c:formatCode>General</c:formatCode>
                <c:ptCount val="10"/>
                <c:pt idx="6" formatCode="0">
                  <c:v>205.839</c:v>
                </c:pt>
                <c:pt idx="7" formatCode="0">
                  <c:v>118.9</c:v>
                </c:pt>
                <c:pt idx="8" formatCode="0">
                  <c:v>206.4</c:v>
                </c:pt>
                <c:pt idx="9" formatCode="0">
                  <c:v>464.3</c:v>
                </c:pt>
              </c:numCache>
            </c:numRef>
          </c:val>
          <c:extLst xmlns:c16r2="http://schemas.microsoft.com/office/drawing/2015/06/chart">
            <c:ext xmlns:c16="http://schemas.microsoft.com/office/drawing/2014/chart" uri="{C3380CC4-5D6E-409C-BE32-E72D297353CC}">
              <c16:uniqueId val="{00000007-060E-4B25-9DDE-E0C61D0F012B}"/>
            </c:ext>
          </c:extLst>
        </c:ser>
        <c:ser>
          <c:idx val="9"/>
          <c:order val="8"/>
          <c:tx>
            <c:strRef>
              <c:f>Лист6!$J$1</c:f>
              <c:strCache>
                <c:ptCount val="1"/>
                <c:pt idx="0">
                  <c:v>Караказык</c:v>
                </c:pt>
              </c:strCache>
            </c:strRef>
          </c:tx>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Лист6!$J$2:$J$11</c:f>
              <c:numCache>
                <c:formatCode>General</c:formatCode>
                <c:ptCount val="10"/>
                <c:pt idx="6" formatCode="0">
                  <c:v>226.5</c:v>
                </c:pt>
                <c:pt idx="7" formatCode="0">
                  <c:v>250.6</c:v>
                </c:pt>
                <c:pt idx="8" formatCode="0">
                  <c:v>311.39999999999998</c:v>
                </c:pt>
                <c:pt idx="9" formatCode="0">
                  <c:v>336.8</c:v>
                </c:pt>
              </c:numCache>
            </c:numRef>
          </c:val>
          <c:extLst xmlns:c16r2="http://schemas.microsoft.com/office/drawing/2015/06/chart">
            <c:ext xmlns:c16="http://schemas.microsoft.com/office/drawing/2014/chart" uri="{C3380CC4-5D6E-409C-BE32-E72D297353CC}">
              <c16:uniqueId val="{00000008-060E-4B25-9DDE-E0C61D0F012B}"/>
            </c:ext>
          </c:extLst>
        </c:ser>
        <c:ser>
          <c:idx val="0"/>
          <c:order val="9"/>
          <c:tx>
            <c:strRef>
              <c:f>Лист6!$K$1</c:f>
              <c:strCache>
                <c:ptCount val="1"/>
                <c:pt idx="0">
                  <c:v>Курутегерек</c:v>
                </c:pt>
              </c:strCache>
            </c:strRef>
          </c:tx>
          <c:invertIfNegative val="0"/>
          <c:cat>
            <c:numRef>
              <c:f>Лист6!$A$2:$A$11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Лист6!$K$2:$K$11</c:f>
              <c:numCache>
                <c:formatCode>General</c:formatCode>
                <c:ptCount val="10"/>
                <c:pt idx="9" formatCode="0">
                  <c:v>165</c:v>
                </c:pt>
              </c:numCache>
            </c:numRef>
          </c:val>
          <c:extLst xmlns:c16r2="http://schemas.microsoft.com/office/drawing/2015/06/chart">
            <c:ext xmlns:c16="http://schemas.microsoft.com/office/drawing/2014/chart" uri="{C3380CC4-5D6E-409C-BE32-E72D297353CC}">
              <c16:uniqueId val="{00000000-500D-43DD-A01E-F088A07A9BD8}"/>
            </c:ext>
          </c:extLst>
        </c:ser>
        <c:dLbls>
          <c:showLegendKey val="0"/>
          <c:showVal val="0"/>
          <c:showCatName val="0"/>
          <c:showSerName val="0"/>
          <c:showPercent val="0"/>
          <c:showBubbleSize val="0"/>
        </c:dLbls>
        <c:gapWidth val="150"/>
        <c:overlap val="100"/>
        <c:axId val="294381856"/>
        <c:axId val="294382248"/>
      </c:barChart>
      <c:catAx>
        <c:axId val="294381856"/>
        <c:scaling>
          <c:orientation val="minMax"/>
        </c:scaling>
        <c:delete val="0"/>
        <c:axPos val="b"/>
        <c:numFmt formatCode="General" sourceLinked="0"/>
        <c:majorTickMark val="out"/>
        <c:minorTickMark val="none"/>
        <c:tickLblPos val="nextTo"/>
        <c:txPr>
          <a:bodyPr/>
          <a:lstStyle/>
          <a:p>
            <a:pPr>
              <a:defRPr sz="1200"/>
            </a:pPr>
            <a:endParaRPr lang="ru-RU"/>
          </a:p>
        </c:txPr>
        <c:crossAx val="294382248"/>
        <c:crosses val="autoZero"/>
        <c:auto val="1"/>
        <c:lblAlgn val="ctr"/>
        <c:lblOffset val="100"/>
        <c:noMultiLvlLbl val="0"/>
      </c:catAx>
      <c:valAx>
        <c:axId val="294382248"/>
        <c:scaling>
          <c:orientation val="minMax"/>
          <c:max val="27000"/>
          <c:min val="0"/>
        </c:scaling>
        <c:delete val="0"/>
        <c:axPos val="l"/>
        <c:majorGridlines/>
        <c:numFmt formatCode="0" sourceLinked="1"/>
        <c:majorTickMark val="out"/>
        <c:minorTickMark val="none"/>
        <c:tickLblPos val="nextTo"/>
        <c:txPr>
          <a:bodyPr/>
          <a:lstStyle/>
          <a:p>
            <a:pPr>
              <a:defRPr sz="1000"/>
            </a:pPr>
            <a:endParaRPr lang="ru-RU"/>
          </a:p>
        </c:txPr>
        <c:crossAx val="294381856"/>
        <c:crosses val="autoZero"/>
        <c:crossBetween val="between"/>
        <c:majorUnit val="5000"/>
      </c:valAx>
    </c:plotArea>
    <c:legend>
      <c:legendPos val="r"/>
      <c:layout>
        <c:manualLayout>
          <c:xMode val="edge"/>
          <c:yMode val="edge"/>
          <c:x val="0.82076926551255469"/>
          <c:y val="0.15111051930534902"/>
          <c:w val="0.16934086762945341"/>
          <c:h val="0.60694659359688596"/>
        </c:manualLayout>
      </c:layout>
      <c:overlay val="0"/>
      <c:txPr>
        <a:bodyPr/>
        <a:lstStyle/>
        <a:p>
          <a:pPr>
            <a:defRPr sz="1400" baseline="0"/>
          </a:pPr>
          <a:endParaRPr lang="ru-RU"/>
        </a:p>
      </c:txPr>
    </c:legend>
    <c:plotVisOnly val="1"/>
    <c:dispBlanksAs val="gap"/>
    <c:showDLblsOverMax val="0"/>
  </c:chart>
  <c:txPr>
    <a:bodyPr/>
    <a:lstStyle/>
    <a:p>
      <a:pPr>
        <a:defRPr sz="14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сурьма!$B$1</c:f>
              <c:strCache>
                <c:ptCount val="1"/>
                <c:pt idx="0">
                  <c:v>тонн</c:v>
                </c:pt>
              </c:strCache>
            </c:strRef>
          </c:tx>
          <c:spPr>
            <a:solidFill>
              <a:schemeClr val="accent3">
                <a:lumMod val="75000"/>
              </a:schemeClr>
            </a:solidFill>
          </c:spPr>
          <c:invertIfNegative val="0"/>
          <c:cat>
            <c:numRef>
              <c:f>сурьма!$A$2:$A$6</c:f>
              <c:numCache>
                <c:formatCode>General</c:formatCode>
                <c:ptCount val="5"/>
                <c:pt idx="0">
                  <c:v>2014</c:v>
                </c:pt>
                <c:pt idx="1">
                  <c:v>2015</c:v>
                </c:pt>
                <c:pt idx="2">
                  <c:v>2016</c:v>
                </c:pt>
                <c:pt idx="3">
                  <c:v>2017</c:v>
                </c:pt>
                <c:pt idx="4">
                  <c:v>2018</c:v>
                </c:pt>
              </c:numCache>
            </c:numRef>
          </c:cat>
          <c:val>
            <c:numRef>
              <c:f>сурьма!$B$2:$B$6</c:f>
              <c:numCache>
                <c:formatCode>0</c:formatCode>
                <c:ptCount val="5"/>
                <c:pt idx="0">
                  <c:v>26.1</c:v>
                </c:pt>
                <c:pt idx="1">
                  <c:v>53</c:v>
                </c:pt>
                <c:pt idx="2">
                  <c:v>40</c:v>
                </c:pt>
                <c:pt idx="3">
                  <c:v>20</c:v>
                </c:pt>
                <c:pt idx="4">
                  <c:v>115</c:v>
                </c:pt>
              </c:numCache>
            </c:numRef>
          </c:val>
          <c:extLst xmlns:c16r2="http://schemas.microsoft.com/office/drawing/2015/06/chart">
            <c:ext xmlns:c16="http://schemas.microsoft.com/office/drawing/2014/chart" uri="{C3380CC4-5D6E-409C-BE32-E72D297353CC}">
              <c16:uniqueId val="{00000000-7B17-4840-8EB1-03C6FB9470C9}"/>
            </c:ext>
          </c:extLst>
        </c:ser>
        <c:dLbls>
          <c:showLegendKey val="0"/>
          <c:showVal val="0"/>
          <c:showCatName val="0"/>
          <c:showSerName val="0"/>
          <c:showPercent val="0"/>
          <c:showBubbleSize val="0"/>
        </c:dLbls>
        <c:gapWidth val="95"/>
        <c:overlap val="100"/>
        <c:axId val="294382640"/>
        <c:axId val="294383032"/>
      </c:barChart>
      <c:catAx>
        <c:axId val="294382640"/>
        <c:scaling>
          <c:orientation val="minMax"/>
        </c:scaling>
        <c:delete val="0"/>
        <c:axPos val="b"/>
        <c:numFmt formatCode="General" sourceLinked="0"/>
        <c:majorTickMark val="none"/>
        <c:minorTickMark val="none"/>
        <c:tickLblPos val="nextTo"/>
        <c:txPr>
          <a:bodyPr/>
          <a:lstStyle/>
          <a:p>
            <a:pPr>
              <a:defRPr sz="1000"/>
            </a:pPr>
            <a:endParaRPr lang="ru-RU"/>
          </a:p>
        </c:txPr>
        <c:crossAx val="294383032"/>
        <c:crosses val="autoZero"/>
        <c:auto val="1"/>
        <c:lblAlgn val="ctr"/>
        <c:lblOffset val="100"/>
        <c:noMultiLvlLbl val="0"/>
      </c:catAx>
      <c:valAx>
        <c:axId val="294383032"/>
        <c:scaling>
          <c:orientation val="minMax"/>
        </c:scaling>
        <c:delete val="0"/>
        <c:axPos val="l"/>
        <c:majorGridlines/>
        <c:title>
          <c:tx>
            <c:rich>
              <a:bodyPr rot="0" vert="horz"/>
              <a:lstStyle/>
              <a:p>
                <a:pPr>
                  <a:defRPr/>
                </a:pPr>
                <a:r>
                  <a:rPr lang="en-US" dirty="0" err="1"/>
                  <a:t>Sb</a:t>
                </a:r>
                <a:r>
                  <a:rPr lang="ru-RU" dirty="0"/>
                  <a:t>,</a:t>
                </a:r>
                <a:r>
                  <a:rPr lang="ru-RU" baseline="0" dirty="0"/>
                  <a:t> </a:t>
                </a:r>
              </a:p>
              <a:p>
                <a:pPr>
                  <a:defRPr/>
                </a:pPr>
                <a:r>
                  <a:rPr lang="en-GB" sz="1200" baseline="0" dirty="0"/>
                  <a:t>tons</a:t>
                </a:r>
                <a:endParaRPr lang="ru-RU" sz="1200" dirty="0"/>
              </a:p>
            </c:rich>
          </c:tx>
          <c:overlay val="0"/>
        </c:title>
        <c:numFmt formatCode="0" sourceLinked="1"/>
        <c:majorTickMark val="none"/>
        <c:minorTickMark val="none"/>
        <c:tickLblPos val="nextTo"/>
        <c:txPr>
          <a:bodyPr/>
          <a:lstStyle/>
          <a:p>
            <a:pPr>
              <a:defRPr sz="1200" b="1"/>
            </a:pPr>
            <a:endParaRPr lang="ru-RU"/>
          </a:p>
        </c:txPr>
        <c:crossAx val="294382640"/>
        <c:crosses val="autoZero"/>
        <c:crossBetween val="between"/>
      </c:valAx>
      <c:dTable>
        <c:showHorzBorder val="1"/>
        <c:showVertBorder val="1"/>
        <c:showOutline val="1"/>
        <c:showKeys val="1"/>
        <c:txPr>
          <a:bodyPr/>
          <a:lstStyle/>
          <a:p>
            <a:pPr rtl="0">
              <a:defRPr sz="1200" b="1"/>
            </a:pPr>
            <a:endParaRPr lang="ru-RU"/>
          </a:p>
        </c:txPr>
      </c:dTable>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4080408646017"/>
          <c:y val="7.5953570130024045E-2"/>
          <c:w val="0.78486538864127708"/>
          <c:h val="0.63014948360315515"/>
        </c:manualLayout>
      </c:layout>
      <c:barChart>
        <c:barDir val="col"/>
        <c:grouping val="stacked"/>
        <c:varyColors val="0"/>
        <c:ser>
          <c:idx val="1"/>
          <c:order val="0"/>
          <c:tx>
            <c:strRef>
              <c:f>ртуть!$B$1</c:f>
              <c:strCache>
                <c:ptCount val="1"/>
                <c:pt idx="0">
                  <c:v>тонн</c:v>
                </c:pt>
              </c:strCache>
            </c:strRef>
          </c:tx>
          <c:invertIfNegative val="0"/>
          <c:cat>
            <c:numRef>
              <c:f>ртуть!$A$2:$A$10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ртуть!$B$2:$B$10</c:f>
              <c:numCache>
                <c:formatCode>0</c:formatCode>
                <c:ptCount val="9"/>
                <c:pt idx="0">
                  <c:v>98.7</c:v>
                </c:pt>
                <c:pt idx="1">
                  <c:v>111.3</c:v>
                </c:pt>
                <c:pt idx="2">
                  <c:v>68.8</c:v>
                </c:pt>
                <c:pt idx="3">
                  <c:v>60</c:v>
                </c:pt>
                <c:pt idx="4">
                  <c:v>50</c:v>
                </c:pt>
                <c:pt idx="5">
                  <c:v>18.442</c:v>
                </c:pt>
                <c:pt idx="6">
                  <c:v>60</c:v>
                </c:pt>
                <c:pt idx="7">
                  <c:v>60</c:v>
                </c:pt>
                <c:pt idx="8">
                  <c:v>88</c:v>
                </c:pt>
              </c:numCache>
            </c:numRef>
          </c:val>
          <c:extLst xmlns:c16r2="http://schemas.microsoft.com/office/drawing/2015/06/chart">
            <c:ext xmlns:c16="http://schemas.microsoft.com/office/drawing/2014/chart" uri="{C3380CC4-5D6E-409C-BE32-E72D297353CC}">
              <c16:uniqueId val="{00000000-2A72-4B36-80D6-3B4CAE2C33AC}"/>
            </c:ext>
          </c:extLst>
        </c:ser>
        <c:dLbls>
          <c:showLegendKey val="0"/>
          <c:showVal val="0"/>
          <c:showCatName val="0"/>
          <c:showSerName val="0"/>
          <c:showPercent val="0"/>
          <c:showBubbleSize val="0"/>
        </c:dLbls>
        <c:gapWidth val="95"/>
        <c:overlap val="100"/>
        <c:axId val="294384208"/>
        <c:axId val="294384600"/>
      </c:barChart>
      <c:catAx>
        <c:axId val="294384208"/>
        <c:scaling>
          <c:orientation val="minMax"/>
        </c:scaling>
        <c:delete val="0"/>
        <c:axPos val="b"/>
        <c:numFmt formatCode="General" sourceLinked="0"/>
        <c:majorTickMark val="none"/>
        <c:minorTickMark val="none"/>
        <c:tickLblPos val="nextTo"/>
        <c:txPr>
          <a:bodyPr/>
          <a:lstStyle/>
          <a:p>
            <a:pPr>
              <a:defRPr sz="1000"/>
            </a:pPr>
            <a:endParaRPr lang="ru-RU"/>
          </a:p>
        </c:txPr>
        <c:crossAx val="294384600"/>
        <c:crosses val="autoZero"/>
        <c:auto val="1"/>
        <c:lblAlgn val="ctr"/>
        <c:lblOffset val="100"/>
        <c:noMultiLvlLbl val="0"/>
      </c:catAx>
      <c:valAx>
        <c:axId val="294384600"/>
        <c:scaling>
          <c:orientation val="minMax"/>
        </c:scaling>
        <c:delete val="0"/>
        <c:axPos val="l"/>
        <c:majorGridlines/>
        <c:title>
          <c:tx>
            <c:rich>
              <a:bodyPr rot="0" vert="horz"/>
              <a:lstStyle/>
              <a:p>
                <a:pPr>
                  <a:defRPr/>
                </a:pPr>
                <a:r>
                  <a:rPr lang="en-US" dirty="0" err="1"/>
                  <a:t>Hg</a:t>
                </a:r>
                <a:r>
                  <a:rPr lang="ru-RU" dirty="0"/>
                  <a:t>,</a:t>
                </a:r>
                <a:r>
                  <a:rPr lang="ru-RU" baseline="0" dirty="0"/>
                  <a:t> </a:t>
                </a:r>
              </a:p>
              <a:p>
                <a:pPr>
                  <a:defRPr/>
                </a:pPr>
                <a:r>
                  <a:rPr lang="en-GB" sz="1200" baseline="0" dirty="0"/>
                  <a:t>tons</a:t>
                </a:r>
                <a:endParaRPr lang="ru-RU" sz="1200" dirty="0"/>
              </a:p>
            </c:rich>
          </c:tx>
          <c:overlay val="0"/>
        </c:title>
        <c:numFmt formatCode="0" sourceLinked="1"/>
        <c:majorTickMark val="none"/>
        <c:minorTickMark val="none"/>
        <c:tickLblPos val="nextTo"/>
        <c:txPr>
          <a:bodyPr/>
          <a:lstStyle/>
          <a:p>
            <a:pPr>
              <a:defRPr sz="1200" b="1"/>
            </a:pPr>
            <a:endParaRPr lang="ru-RU"/>
          </a:p>
        </c:txPr>
        <c:crossAx val="294384208"/>
        <c:crosses val="autoZero"/>
        <c:crossBetween val="between"/>
      </c:valAx>
      <c:dTable>
        <c:showHorzBorder val="1"/>
        <c:showVertBorder val="1"/>
        <c:showOutline val="1"/>
        <c:showKeys val="1"/>
        <c:txPr>
          <a:bodyPr/>
          <a:lstStyle/>
          <a:p>
            <a:pPr rtl="0">
              <a:defRPr sz="1000" b="1"/>
            </a:pPr>
            <a:endParaRPr lang="ru-RU"/>
          </a:p>
        </c:txPr>
      </c:dTable>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1"/>
          <c:order val="0"/>
          <c:tx>
            <c:strRef>
              <c:f>нефть!$B$1</c:f>
              <c:strCache>
                <c:ptCount val="1"/>
                <c:pt idx="0">
                  <c:v>тыс.т</c:v>
                </c:pt>
              </c:strCache>
            </c:strRef>
          </c:tx>
          <c:spPr>
            <a:blipFill>
              <a:blip xmlns:r="http://schemas.openxmlformats.org/officeDocument/2006/relationships" r:embed="rId3"/>
              <a:tile tx="0" ty="0" sx="100000" sy="100000" flip="none" algn="tl"/>
            </a:blipFill>
            <a:ln>
              <a:noFill/>
            </a:ln>
            <a:effectLst/>
          </c:spPr>
          <c:invertIfNegative val="0"/>
          <c:cat>
            <c:numRef>
              <c:f>нефть!$A$2:$A$11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нефть!$B$2:$B$11</c:f>
              <c:numCache>
                <c:formatCode>General</c:formatCode>
                <c:ptCount val="10"/>
                <c:pt idx="0">
                  <c:v>70</c:v>
                </c:pt>
                <c:pt idx="1">
                  <c:v>74</c:v>
                </c:pt>
                <c:pt idx="2">
                  <c:v>79</c:v>
                </c:pt>
                <c:pt idx="3">
                  <c:v>83</c:v>
                </c:pt>
                <c:pt idx="4">
                  <c:v>82</c:v>
                </c:pt>
                <c:pt idx="5">
                  <c:v>114</c:v>
                </c:pt>
                <c:pt idx="6">
                  <c:v>148</c:v>
                </c:pt>
                <c:pt idx="7">
                  <c:v>172</c:v>
                </c:pt>
                <c:pt idx="8">
                  <c:v>208</c:v>
                </c:pt>
                <c:pt idx="9">
                  <c:v>213</c:v>
                </c:pt>
              </c:numCache>
            </c:numRef>
          </c:val>
          <c:extLst xmlns:c16r2="http://schemas.microsoft.com/office/drawing/2015/06/chart">
            <c:ext xmlns:c16="http://schemas.microsoft.com/office/drawing/2014/chart" uri="{C3380CC4-5D6E-409C-BE32-E72D297353CC}">
              <c16:uniqueId val="{00000000-81E4-446E-9315-D8E4257AB02A}"/>
            </c:ext>
          </c:extLst>
        </c:ser>
        <c:dLbls>
          <c:showLegendKey val="0"/>
          <c:showVal val="0"/>
          <c:showCatName val="0"/>
          <c:showSerName val="0"/>
          <c:showPercent val="0"/>
          <c:showBubbleSize val="0"/>
        </c:dLbls>
        <c:gapWidth val="150"/>
        <c:axId val="253780296"/>
        <c:axId val="253780688"/>
      </c:barChart>
      <c:catAx>
        <c:axId val="25378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253780688"/>
        <c:crosses val="autoZero"/>
        <c:auto val="1"/>
        <c:lblAlgn val="ctr"/>
        <c:lblOffset val="100"/>
        <c:noMultiLvlLbl val="0"/>
      </c:catAx>
      <c:valAx>
        <c:axId val="253780688"/>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ru-RU"/>
          </a:p>
        </c:txPr>
        <c:crossAx val="253780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38035316337401"/>
          <c:y val="0.21299047129684007"/>
          <c:w val="0.79026736928220098"/>
          <c:h val="0.6495057096830511"/>
        </c:manualLayout>
      </c:layout>
      <c:barChart>
        <c:barDir val="col"/>
        <c:grouping val="stacked"/>
        <c:varyColors val="0"/>
        <c:ser>
          <c:idx val="1"/>
          <c:order val="0"/>
          <c:tx>
            <c:strRef>
              <c:f>Лист1!$C$1</c:f>
              <c:strCache>
                <c:ptCount val="1"/>
                <c:pt idx="0">
                  <c:v>Ряд 2</c:v>
                </c:pt>
              </c:strCache>
            </c:strRef>
          </c:tx>
          <c:invertIfNegative val="0"/>
          <c:cat>
            <c:strRef>
              <c:f>Лист1!$A$2:$A$8</c:f>
              <c:strCache>
                <c:ptCount val="7"/>
                <c:pt idx="0">
                  <c:v>2010 год</c:v>
                </c:pt>
                <c:pt idx="1">
                  <c:v>2011 год</c:v>
                </c:pt>
                <c:pt idx="2">
                  <c:v>2012 год</c:v>
                </c:pt>
                <c:pt idx="3">
                  <c:v>2013 год</c:v>
                </c:pt>
                <c:pt idx="4">
                  <c:v>2014 год</c:v>
                </c:pt>
                <c:pt idx="5">
                  <c:v>2015 год</c:v>
                </c:pt>
                <c:pt idx="6">
                  <c:v>2016 год</c:v>
                </c:pt>
              </c:strCache>
            </c:strRef>
          </c:cat>
          <c:val>
            <c:numRef>
              <c:f>Лист1!$C$2:$C$14</c:f>
              <c:numCache>
                <c:formatCode>General</c:formatCode>
                <c:ptCount val="13"/>
              </c:numCache>
            </c:numRef>
          </c:val>
          <c:extLst xmlns:c16r2="http://schemas.microsoft.com/office/drawing/2015/06/chart">
            <c:ext xmlns:c16="http://schemas.microsoft.com/office/drawing/2014/chart" uri="{C3380CC4-5D6E-409C-BE32-E72D297353CC}">
              <c16:uniqueId val="{00000008-B8B3-45B0-ACE3-E9D1A84414F2}"/>
            </c:ext>
          </c:extLst>
        </c:ser>
        <c:ser>
          <c:idx val="2"/>
          <c:order val="1"/>
          <c:tx>
            <c:strRef>
              <c:f>Лист1!$D$1</c:f>
              <c:strCache>
                <c:ptCount val="1"/>
                <c:pt idx="0">
                  <c:v>Ряд 3</c:v>
                </c:pt>
              </c:strCache>
            </c:strRef>
          </c:tx>
          <c:invertIfNegative val="0"/>
          <c:cat>
            <c:strRef>
              <c:f>Лист1!$A$2:$A$8</c:f>
              <c:strCache>
                <c:ptCount val="7"/>
                <c:pt idx="0">
                  <c:v>2010 год</c:v>
                </c:pt>
                <c:pt idx="1">
                  <c:v>2011 год</c:v>
                </c:pt>
                <c:pt idx="2">
                  <c:v>2012 год</c:v>
                </c:pt>
                <c:pt idx="3">
                  <c:v>2013 год</c:v>
                </c:pt>
                <c:pt idx="4">
                  <c:v>2014 год</c:v>
                </c:pt>
                <c:pt idx="5">
                  <c:v>2015 год</c:v>
                </c:pt>
                <c:pt idx="6">
                  <c:v>2016 год</c:v>
                </c:pt>
              </c:strCache>
            </c:strRef>
          </c:cat>
          <c:val>
            <c:numRef>
              <c:f>Лист1!$D$2:$D$14</c:f>
              <c:numCache>
                <c:formatCode>General</c:formatCode>
                <c:ptCount val="13"/>
              </c:numCache>
            </c:numRef>
          </c:val>
          <c:extLst xmlns:c16r2="http://schemas.microsoft.com/office/drawing/2015/06/chart">
            <c:ext xmlns:c16="http://schemas.microsoft.com/office/drawing/2014/chart" uri="{C3380CC4-5D6E-409C-BE32-E72D297353CC}">
              <c16:uniqueId val="{00000009-B8B3-45B0-ACE3-E9D1A84414F2}"/>
            </c:ext>
          </c:extLst>
        </c:ser>
        <c:dLbls>
          <c:showLegendKey val="0"/>
          <c:showVal val="0"/>
          <c:showCatName val="0"/>
          <c:showSerName val="0"/>
          <c:showPercent val="0"/>
          <c:showBubbleSize val="0"/>
        </c:dLbls>
        <c:gapWidth val="150"/>
        <c:overlap val="100"/>
        <c:axId val="253781864"/>
        <c:axId val="253782256"/>
      </c:barChart>
      <c:catAx>
        <c:axId val="253781864"/>
        <c:scaling>
          <c:orientation val="minMax"/>
        </c:scaling>
        <c:delete val="1"/>
        <c:axPos val="b"/>
        <c:numFmt formatCode="General" sourceLinked="0"/>
        <c:majorTickMark val="out"/>
        <c:minorTickMark val="none"/>
        <c:tickLblPos val="nextTo"/>
        <c:crossAx val="253782256"/>
        <c:crosses val="autoZero"/>
        <c:auto val="1"/>
        <c:lblAlgn val="ctr"/>
        <c:lblOffset val="100"/>
        <c:noMultiLvlLbl val="0"/>
      </c:catAx>
      <c:valAx>
        <c:axId val="253782256"/>
        <c:scaling>
          <c:orientation val="minMax"/>
        </c:scaling>
        <c:delete val="1"/>
        <c:axPos val="l"/>
        <c:numFmt formatCode="General" sourceLinked="1"/>
        <c:majorTickMark val="out"/>
        <c:minorTickMark val="none"/>
        <c:tickLblPos val="nextTo"/>
        <c:crossAx val="253781864"/>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уголь!$B$1</c:f>
              <c:strCache>
                <c:ptCount val="1"/>
                <c:pt idx="0">
                  <c:v>тыс.т</c:v>
                </c:pt>
              </c:strCache>
            </c:strRef>
          </c:tx>
          <c:spPr>
            <a:solidFill>
              <a:schemeClr val="tx1"/>
            </a:solidFill>
            <a:ln>
              <a:noFill/>
            </a:ln>
            <a:effectLst/>
          </c:spPr>
          <c:invertIfNegative val="0"/>
          <c:cat>
            <c:numRef>
              <c:f>уголь!$A$2:$A$11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уголь!$B$2:$B$11</c:f>
              <c:numCache>
                <c:formatCode>General</c:formatCode>
                <c:ptCount val="10"/>
                <c:pt idx="0">
                  <c:v>575</c:v>
                </c:pt>
                <c:pt idx="1">
                  <c:v>839</c:v>
                </c:pt>
                <c:pt idx="2">
                  <c:v>1163</c:v>
                </c:pt>
                <c:pt idx="3">
                  <c:v>1410</c:v>
                </c:pt>
                <c:pt idx="4">
                  <c:v>1812</c:v>
                </c:pt>
                <c:pt idx="5">
                  <c:v>1925</c:v>
                </c:pt>
                <c:pt idx="6">
                  <c:v>1794</c:v>
                </c:pt>
                <c:pt idx="7">
                  <c:v>1926</c:v>
                </c:pt>
                <c:pt idx="8">
                  <c:v>2423</c:v>
                </c:pt>
                <c:pt idx="9">
                  <c:v>2450</c:v>
                </c:pt>
              </c:numCache>
            </c:numRef>
          </c:val>
          <c:extLst xmlns:c16r2="http://schemas.microsoft.com/office/drawing/2015/06/chart">
            <c:ext xmlns:c16="http://schemas.microsoft.com/office/drawing/2014/chart" uri="{C3380CC4-5D6E-409C-BE32-E72D297353CC}">
              <c16:uniqueId val="{00000000-A52F-46A2-93DF-92446D8587F5}"/>
            </c:ext>
          </c:extLst>
        </c:ser>
        <c:dLbls>
          <c:showLegendKey val="0"/>
          <c:showVal val="0"/>
          <c:showCatName val="0"/>
          <c:showSerName val="0"/>
          <c:showPercent val="0"/>
          <c:showBubbleSize val="0"/>
        </c:dLbls>
        <c:gapWidth val="150"/>
        <c:axId val="253783040"/>
        <c:axId val="253783432"/>
      </c:barChart>
      <c:catAx>
        <c:axId val="2537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253783432"/>
        <c:crosses val="autoZero"/>
        <c:auto val="1"/>
        <c:lblAlgn val="ctr"/>
        <c:lblOffset val="100"/>
        <c:noMultiLvlLbl val="0"/>
      </c:catAx>
      <c:valAx>
        <c:axId val="25378343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253783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C5A10-C785-415A-B33A-8CA6F7AF8F42}"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4882D805-42F2-41BD-932D-284D5857B995}">
      <dgm:prSet phldrT="[Text]" custT="1"/>
      <dgm:spPr>
        <a:solidFill>
          <a:srgbClr val="7030A0">
            <a:alpha val="50000"/>
          </a:srgbClr>
        </a:solidFill>
      </dgm:spPr>
      <dgm:t>
        <a:bodyPr/>
        <a:lstStyle/>
        <a:p>
          <a:r>
            <a:rPr lang="en-GB" sz="2400" b="1" kern="1200" dirty="0">
              <a:solidFill>
                <a:srgbClr val="0070C0"/>
              </a:solidFill>
              <a:latin typeface="+mn-lt"/>
              <a:ea typeface="+mn-ea"/>
              <a:cs typeface="+mn-cs"/>
            </a:rPr>
            <a:t>Investment attractiveness</a:t>
          </a:r>
          <a:endParaRPr lang="en-US" sz="2400" b="1" kern="1200" dirty="0">
            <a:solidFill>
              <a:srgbClr val="0070C0"/>
            </a:solidFill>
            <a:latin typeface="+mn-lt"/>
            <a:ea typeface="+mn-ea"/>
            <a:cs typeface="+mn-cs"/>
          </a:endParaRPr>
        </a:p>
      </dgm:t>
    </dgm:pt>
    <dgm:pt modelId="{6334AEF5-FC0E-4E23-BF95-E9DEEEEEA4DD}" type="parTrans" cxnId="{9E2BDF3F-02FC-4A75-A17B-093E845F12A0}">
      <dgm:prSet/>
      <dgm:spPr/>
      <dgm:t>
        <a:bodyPr/>
        <a:lstStyle/>
        <a:p>
          <a:endParaRPr lang="en-US" sz="2000" b="1"/>
        </a:p>
      </dgm:t>
    </dgm:pt>
    <dgm:pt modelId="{772A4E7A-997A-43BA-96BC-729B2D44580F}" type="sibTrans" cxnId="{9E2BDF3F-02FC-4A75-A17B-093E845F12A0}">
      <dgm:prSet/>
      <dgm:spPr/>
      <dgm:t>
        <a:bodyPr/>
        <a:lstStyle/>
        <a:p>
          <a:endParaRPr lang="en-US" sz="2000" b="1"/>
        </a:p>
      </dgm:t>
    </dgm:pt>
    <dgm:pt modelId="{13F0B517-160F-44C2-8F58-282AA3526E67}">
      <dgm:prSet phldrT="[Text]" custT="1"/>
      <dgm:spPr/>
      <dgm:t>
        <a:bodyPr/>
        <a:lstStyle/>
        <a:p>
          <a:r>
            <a:rPr lang="en-GB" sz="2000" b="1" kern="1200" dirty="0">
              <a:solidFill>
                <a:srgbClr val="0070C0"/>
              </a:solidFill>
              <a:latin typeface="+mn-lt"/>
              <a:ea typeface="+mn-ea"/>
              <a:cs typeface="+mn-cs"/>
            </a:rPr>
            <a:t>Liberal tax regime</a:t>
          </a:r>
          <a:endParaRPr lang="en-US" sz="2000" b="1" kern="1200" dirty="0">
            <a:solidFill>
              <a:srgbClr val="0070C0"/>
            </a:solidFill>
            <a:latin typeface="+mn-lt"/>
            <a:ea typeface="+mn-ea"/>
            <a:cs typeface="+mn-cs"/>
          </a:endParaRPr>
        </a:p>
      </dgm:t>
    </dgm:pt>
    <dgm:pt modelId="{B28D1445-C07B-41B5-9741-A6A9E1CD955F}" type="parTrans" cxnId="{5F83929A-6A53-4ECD-AABB-848376D781B6}">
      <dgm:prSet/>
      <dgm:spPr/>
      <dgm:t>
        <a:bodyPr/>
        <a:lstStyle/>
        <a:p>
          <a:endParaRPr lang="en-US" sz="2000" b="1"/>
        </a:p>
      </dgm:t>
    </dgm:pt>
    <dgm:pt modelId="{CE39C545-071F-428F-8390-6B73B81ED12D}" type="sibTrans" cxnId="{5F83929A-6A53-4ECD-AABB-848376D781B6}">
      <dgm:prSet/>
      <dgm:spPr/>
      <dgm:t>
        <a:bodyPr/>
        <a:lstStyle/>
        <a:p>
          <a:endParaRPr lang="en-US" sz="2000" b="1"/>
        </a:p>
      </dgm:t>
    </dgm:pt>
    <dgm:pt modelId="{C1F55CCA-317A-4597-8EF2-20484CE4DAAC}">
      <dgm:prSet phldrT="[Text]" custT="1"/>
      <dgm:spPr>
        <a:solidFill>
          <a:srgbClr val="00B0F0">
            <a:alpha val="50000"/>
          </a:srgbClr>
        </a:solidFill>
      </dgm:spPr>
      <dgm:t>
        <a:bodyPr/>
        <a:lstStyle/>
        <a:p>
          <a:pPr marL="0" algn="ctr" defTabSz="914400" rtl="0" eaLnBrk="1" latinLnBrk="0" hangingPunct="1"/>
          <a:r>
            <a:rPr lang="en-GB" sz="2000" b="1" kern="1200" dirty="0">
              <a:solidFill>
                <a:srgbClr val="0070C0"/>
              </a:solidFill>
              <a:latin typeface="+mn-lt"/>
              <a:ea typeface="+mn-ea"/>
              <a:cs typeface="+mn-cs"/>
            </a:rPr>
            <a:t>Geographic location</a:t>
          </a:r>
          <a:endParaRPr lang="en-US" sz="2000" b="1" kern="1200" dirty="0">
            <a:solidFill>
              <a:srgbClr val="0070C0"/>
            </a:solidFill>
            <a:latin typeface="+mn-lt"/>
            <a:ea typeface="+mn-ea"/>
            <a:cs typeface="+mn-cs"/>
          </a:endParaRPr>
        </a:p>
      </dgm:t>
    </dgm:pt>
    <dgm:pt modelId="{77BF44D7-7B31-4190-A0AB-5695533490AB}" type="parTrans" cxnId="{097BBC65-A4BE-449A-BD2A-698F31460F45}">
      <dgm:prSet/>
      <dgm:spPr/>
      <dgm:t>
        <a:bodyPr/>
        <a:lstStyle/>
        <a:p>
          <a:endParaRPr lang="en-US" sz="2000" b="1"/>
        </a:p>
      </dgm:t>
    </dgm:pt>
    <dgm:pt modelId="{FF8F561E-B46E-4DF0-8EBC-10582D991C3E}" type="sibTrans" cxnId="{097BBC65-A4BE-449A-BD2A-698F31460F45}">
      <dgm:prSet/>
      <dgm:spPr/>
      <dgm:t>
        <a:bodyPr/>
        <a:lstStyle/>
        <a:p>
          <a:endParaRPr lang="en-US" sz="2000" b="1"/>
        </a:p>
      </dgm:t>
    </dgm:pt>
    <dgm:pt modelId="{B7B070B8-C9B0-4647-94DA-140DB9D99850}">
      <dgm:prSet phldrT="[Text]" custT="1"/>
      <dgm:spPr>
        <a:solidFill>
          <a:srgbClr val="FF0000">
            <a:alpha val="50000"/>
          </a:srgbClr>
        </a:solidFill>
      </dgm:spPr>
      <dgm:t>
        <a:bodyPr/>
        <a:lstStyle/>
        <a:p>
          <a:r>
            <a:rPr lang="en-GB" sz="2000" b="1" kern="1200" dirty="0">
              <a:solidFill>
                <a:srgbClr val="0070C0"/>
              </a:solidFill>
              <a:latin typeface="+mn-lt"/>
              <a:ea typeface="+mn-ea"/>
              <a:cs typeface="+mn-cs"/>
            </a:rPr>
            <a:t>Economic regulation methods</a:t>
          </a:r>
          <a:endParaRPr lang="en-US" sz="2000" b="1" kern="1200" dirty="0">
            <a:solidFill>
              <a:srgbClr val="0070C0"/>
            </a:solidFill>
            <a:latin typeface="+mn-lt"/>
            <a:ea typeface="+mn-ea"/>
            <a:cs typeface="+mn-cs"/>
          </a:endParaRPr>
        </a:p>
      </dgm:t>
    </dgm:pt>
    <dgm:pt modelId="{59BCD5CA-53DE-4B84-80D6-A246D15CA27D}" type="parTrans" cxnId="{4564CAB7-98CC-4E54-AD59-39596FBEAE3A}">
      <dgm:prSet/>
      <dgm:spPr/>
      <dgm:t>
        <a:bodyPr/>
        <a:lstStyle/>
        <a:p>
          <a:endParaRPr lang="en-US" sz="2000" b="1"/>
        </a:p>
      </dgm:t>
    </dgm:pt>
    <dgm:pt modelId="{B63EE571-2202-43B6-AB70-0A5C148C721D}" type="sibTrans" cxnId="{4564CAB7-98CC-4E54-AD59-39596FBEAE3A}">
      <dgm:prSet/>
      <dgm:spPr/>
      <dgm:t>
        <a:bodyPr/>
        <a:lstStyle/>
        <a:p>
          <a:endParaRPr lang="en-US" sz="2000" b="1"/>
        </a:p>
      </dgm:t>
    </dgm:pt>
    <dgm:pt modelId="{B8A958EF-42F7-4BAC-AD35-E5365BE14B30}">
      <dgm:prSet phldrT="[Text]" custT="1"/>
      <dgm:spPr>
        <a:solidFill>
          <a:srgbClr val="FFFF00">
            <a:alpha val="50000"/>
          </a:srgbClr>
        </a:solidFill>
      </dgm:spPr>
      <dgm:t>
        <a:bodyPr/>
        <a:lstStyle/>
        <a:p>
          <a:r>
            <a:rPr lang="en-GB" sz="2000" b="1" kern="1200" dirty="0">
              <a:solidFill>
                <a:srgbClr val="0070C0"/>
              </a:solidFill>
              <a:latin typeface="+mn-lt"/>
              <a:ea typeface="+mn-ea"/>
              <a:cs typeface="+mn-cs"/>
            </a:rPr>
            <a:t>Cheap and skilled workforce</a:t>
          </a:r>
          <a:endParaRPr lang="en-US" sz="2000" b="1" kern="1200" dirty="0">
            <a:solidFill>
              <a:srgbClr val="0070C0"/>
            </a:solidFill>
            <a:latin typeface="+mn-lt"/>
            <a:ea typeface="+mn-ea"/>
            <a:cs typeface="+mn-cs"/>
          </a:endParaRPr>
        </a:p>
      </dgm:t>
    </dgm:pt>
    <dgm:pt modelId="{2CEC40DC-1E83-4102-9138-07161B438355}" type="parTrans" cxnId="{EAD2729D-34B8-41CA-87E9-F60D9B8F34EA}">
      <dgm:prSet/>
      <dgm:spPr/>
      <dgm:t>
        <a:bodyPr/>
        <a:lstStyle/>
        <a:p>
          <a:endParaRPr lang="en-US" sz="2000" b="1"/>
        </a:p>
      </dgm:t>
    </dgm:pt>
    <dgm:pt modelId="{9533DE7D-C7E1-4FD8-9EEB-C0FAC0509E7B}" type="sibTrans" cxnId="{EAD2729D-34B8-41CA-87E9-F60D9B8F34EA}">
      <dgm:prSet/>
      <dgm:spPr/>
      <dgm:t>
        <a:bodyPr/>
        <a:lstStyle/>
        <a:p>
          <a:endParaRPr lang="en-US" sz="2000" b="1"/>
        </a:p>
      </dgm:t>
    </dgm:pt>
    <dgm:pt modelId="{7CC41EA7-22E0-4B89-97D5-2B17CEAE6D24}">
      <dgm:prSet phldrT="[Text]" phldr="1"/>
      <dgm:spPr/>
      <dgm:t>
        <a:bodyPr/>
        <a:lstStyle/>
        <a:p>
          <a:endParaRPr lang="en-US" sz="2000" b="1" dirty="0">
            <a:solidFill>
              <a:srgbClr val="0070C0"/>
            </a:solidFill>
          </a:endParaRPr>
        </a:p>
      </dgm:t>
    </dgm:pt>
    <dgm:pt modelId="{0B0FE89A-872A-49B8-93BA-25E3936A9B66}" type="sibTrans" cxnId="{95EB7806-1A12-42F8-8D34-E7ADCA1C7405}">
      <dgm:prSet/>
      <dgm:spPr/>
      <dgm:t>
        <a:bodyPr/>
        <a:lstStyle/>
        <a:p>
          <a:endParaRPr lang="en-US" sz="2000" b="1"/>
        </a:p>
      </dgm:t>
    </dgm:pt>
    <dgm:pt modelId="{497AA6A4-CE29-4F82-A8BF-3CAE96F48E58}" type="parTrans" cxnId="{95EB7806-1A12-42F8-8D34-E7ADCA1C7405}">
      <dgm:prSet/>
      <dgm:spPr/>
      <dgm:t>
        <a:bodyPr/>
        <a:lstStyle/>
        <a:p>
          <a:endParaRPr lang="en-US" sz="2000" b="1"/>
        </a:p>
      </dgm:t>
    </dgm:pt>
    <dgm:pt modelId="{14C21020-C53D-4A7E-9762-8B0902C3FB59}">
      <dgm:prSet phldrT="[Text]" phldr="1" custRadScaleRad="94746" custRadScaleInc="281"/>
      <dgm:spPr/>
      <dgm:t>
        <a:bodyPr/>
        <a:lstStyle/>
        <a:p>
          <a:endParaRPr lang="en-US" sz="2000" b="1">
            <a:solidFill>
              <a:srgbClr val="0070C0"/>
            </a:solidFill>
          </a:endParaRPr>
        </a:p>
      </dgm:t>
    </dgm:pt>
    <dgm:pt modelId="{AF4E4075-F0E6-4E58-A7F8-50034227752D}" type="parTrans" cxnId="{A9231F7C-C7D6-47F9-911A-9C2AD445785F}">
      <dgm:prSet/>
      <dgm:spPr/>
      <dgm:t>
        <a:bodyPr/>
        <a:lstStyle/>
        <a:p>
          <a:endParaRPr lang="en-US" sz="2000" b="1"/>
        </a:p>
      </dgm:t>
    </dgm:pt>
    <dgm:pt modelId="{B4C9E800-7706-45DB-A9C4-EB851E380841}" type="sibTrans" cxnId="{A9231F7C-C7D6-47F9-911A-9C2AD445785F}">
      <dgm:prSet/>
      <dgm:spPr/>
      <dgm:t>
        <a:bodyPr/>
        <a:lstStyle/>
        <a:p>
          <a:endParaRPr lang="en-US" sz="2000" b="1"/>
        </a:p>
      </dgm:t>
    </dgm:pt>
    <dgm:pt modelId="{3FB4D866-B165-4484-A136-636A2B4D0E60}" type="pres">
      <dgm:prSet presAssocID="{487C5A10-C785-415A-B33A-8CA6F7AF8F42}" presName="composite" presStyleCnt="0">
        <dgm:presLayoutVars>
          <dgm:chMax val="1"/>
          <dgm:dir/>
          <dgm:resizeHandles val="exact"/>
        </dgm:presLayoutVars>
      </dgm:prSet>
      <dgm:spPr/>
      <dgm:t>
        <a:bodyPr/>
        <a:lstStyle/>
        <a:p>
          <a:endParaRPr lang="ru-RU"/>
        </a:p>
      </dgm:t>
    </dgm:pt>
    <dgm:pt modelId="{DB0B1386-95B0-4A6B-8B4B-077E3B56E2D0}" type="pres">
      <dgm:prSet presAssocID="{487C5A10-C785-415A-B33A-8CA6F7AF8F42}" presName="radial" presStyleCnt="0">
        <dgm:presLayoutVars>
          <dgm:animLvl val="ctr"/>
        </dgm:presLayoutVars>
      </dgm:prSet>
      <dgm:spPr/>
    </dgm:pt>
    <dgm:pt modelId="{807EE2F4-7C56-4A66-8028-F52CD310C4BE}" type="pres">
      <dgm:prSet presAssocID="{4882D805-42F2-41BD-932D-284D5857B995}" presName="centerShape" presStyleLbl="vennNode1" presStyleIdx="0" presStyleCnt="5"/>
      <dgm:spPr/>
      <dgm:t>
        <a:bodyPr/>
        <a:lstStyle/>
        <a:p>
          <a:endParaRPr lang="ru-RU"/>
        </a:p>
      </dgm:t>
    </dgm:pt>
    <dgm:pt modelId="{7A052EF7-C959-4FE9-A440-94B6523F0134}" type="pres">
      <dgm:prSet presAssocID="{13F0B517-160F-44C2-8F58-282AA3526E67}" presName="node" presStyleLbl="vennNode1" presStyleIdx="1" presStyleCnt="5" custScaleX="102088" custRadScaleRad="98942" custRadScaleInc="-2775">
        <dgm:presLayoutVars>
          <dgm:bulletEnabled val="1"/>
        </dgm:presLayoutVars>
      </dgm:prSet>
      <dgm:spPr/>
      <dgm:t>
        <a:bodyPr/>
        <a:lstStyle/>
        <a:p>
          <a:endParaRPr lang="ru-RU"/>
        </a:p>
      </dgm:t>
    </dgm:pt>
    <dgm:pt modelId="{9701EC4B-387E-4F4B-A72D-789D315BEB1A}" type="pres">
      <dgm:prSet presAssocID="{C1F55CCA-317A-4597-8EF2-20484CE4DAAC}" presName="node" presStyleLbl="vennNode1" presStyleIdx="2" presStyleCnt="5" custScaleX="115930" custScaleY="121829" custRadScaleRad="107687" custRadScaleInc="31581">
        <dgm:presLayoutVars>
          <dgm:bulletEnabled val="1"/>
        </dgm:presLayoutVars>
      </dgm:prSet>
      <dgm:spPr/>
      <dgm:t>
        <a:bodyPr/>
        <a:lstStyle/>
        <a:p>
          <a:endParaRPr lang="ru-RU"/>
        </a:p>
      </dgm:t>
    </dgm:pt>
    <dgm:pt modelId="{C6B87B7A-DEC6-4E0F-B679-CC29053EA55B}" type="pres">
      <dgm:prSet presAssocID="{B7B070B8-C9B0-4647-94DA-140DB9D99850}" presName="node" presStyleLbl="vennNode1" presStyleIdx="3" presStyleCnt="5" custScaleX="117046" custScaleY="113815" custRadScaleRad="92200" custRadScaleInc="-1447">
        <dgm:presLayoutVars>
          <dgm:bulletEnabled val="1"/>
        </dgm:presLayoutVars>
      </dgm:prSet>
      <dgm:spPr/>
      <dgm:t>
        <a:bodyPr/>
        <a:lstStyle/>
        <a:p>
          <a:endParaRPr lang="ru-RU"/>
        </a:p>
      </dgm:t>
    </dgm:pt>
    <dgm:pt modelId="{07D75277-5F06-418A-83FD-6F23168E34C3}" type="pres">
      <dgm:prSet presAssocID="{B8A958EF-42F7-4BAC-AD35-E5365BE14B30}" presName="node" presStyleLbl="vennNode1" presStyleIdx="4" presStyleCnt="5" custScaleX="120868" custScaleY="107138" custRadScaleRad="107554" custRadScaleInc="27859">
        <dgm:presLayoutVars>
          <dgm:bulletEnabled val="1"/>
        </dgm:presLayoutVars>
      </dgm:prSet>
      <dgm:spPr/>
      <dgm:t>
        <a:bodyPr/>
        <a:lstStyle/>
        <a:p>
          <a:endParaRPr lang="ru-RU"/>
        </a:p>
      </dgm:t>
    </dgm:pt>
  </dgm:ptLst>
  <dgm:cxnLst>
    <dgm:cxn modelId="{4FF61643-8A06-4978-ADC7-A15ACEF5C80E}" type="presOf" srcId="{B8A958EF-42F7-4BAC-AD35-E5365BE14B30}" destId="{07D75277-5F06-418A-83FD-6F23168E34C3}" srcOrd="0" destOrd="0" presId="urn:microsoft.com/office/officeart/2005/8/layout/radial3"/>
    <dgm:cxn modelId="{BDCA131B-7DDF-43A2-82A0-9E8EC4E8B188}" type="presOf" srcId="{13F0B517-160F-44C2-8F58-282AA3526E67}" destId="{7A052EF7-C959-4FE9-A440-94B6523F0134}" srcOrd="0" destOrd="0" presId="urn:microsoft.com/office/officeart/2005/8/layout/radial3"/>
    <dgm:cxn modelId="{EAD2729D-34B8-41CA-87E9-F60D9B8F34EA}" srcId="{4882D805-42F2-41BD-932D-284D5857B995}" destId="{B8A958EF-42F7-4BAC-AD35-E5365BE14B30}" srcOrd="3" destOrd="0" parTransId="{2CEC40DC-1E83-4102-9138-07161B438355}" sibTransId="{9533DE7D-C7E1-4FD8-9EEB-C0FAC0509E7B}"/>
    <dgm:cxn modelId="{4564CAB7-98CC-4E54-AD59-39596FBEAE3A}" srcId="{4882D805-42F2-41BD-932D-284D5857B995}" destId="{B7B070B8-C9B0-4647-94DA-140DB9D99850}" srcOrd="2" destOrd="0" parTransId="{59BCD5CA-53DE-4B84-80D6-A246D15CA27D}" sibTransId="{B63EE571-2202-43B6-AB70-0A5C148C721D}"/>
    <dgm:cxn modelId="{097BBC65-A4BE-449A-BD2A-698F31460F45}" srcId="{4882D805-42F2-41BD-932D-284D5857B995}" destId="{C1F55CCA-317A-4597-8EF2-20484CE4DAAC}" srcOrd="1" destOrd="0" parTransId="{77BF44D7-7B31-4190-A0AB-5695533490AB}" sibTransId="{FF8F561E-B46E-4DF0-8EBC-10582D991C3E}"/>
    <dgm:cxn modelId="{5F83929A-6A53-4ECD-AABB-848376D781B6}" srcId="{4882D805-42F2-41BD-932D-284D5857B995}" destId="{13F0B517-160F-44C2-8F58-282AA3526E67}" srcOrd="0" destOrd="0" parTransId="{B28D1445-C07B-41B5-9741-A6A9E1CD955F}" sibTransId="{CE39C545-071F-428F-8390-6B73B81ED12D}"/>
    <dgm:cxn modelId="{A9231F7C-C7D6-47F9-911A-9C2AD445785F}" srcId="{487C5A10-C785-415A-B33A-8CA6F7AF8F42}" destId="{14C21020-C53D-4A7E-9762-8B0902C3FB59}" srcOrd="2" destOrd="0" parTransId="{AF4E4075-F0E6-4E58-A7F8-50034227752D}" sibTransId="{B4C9E800-7706-45DB-A9C4-EB851E380841}"/>
    <dgm:cxn modelId="{943ADC10-16FF-44C0-BC2E-3CE7B1229834}" type="presOf" srcId="{4882D805-42F2-41BD-932D-284D5857B995}" destId="{807EE2F4-7C56-4A66-8028-F52CD310C4BE}" srcOrd="0" destOrd="0" presId="urn:microsoft.com/office/officeart/2005/8/layout/radial3"/>
    <dgm:cxn modelId="{9E2BDF3F-02FC-4A75-A17B-093E845F12A0}" srcId="{487C5A10-C785-415A-B33A-8CA6F7AF8F42}" destId="{4882D805-42F2-41BD-932D-284D5857B995}" srcOrd="0" destOrd="0" parTransId="{6334AEF5-FC0E-4E23-BF95-E9DEEEEEA4DD}" sibTransId="{772A4E7A-997A-43BA-96BC-729B2D44580F}"/>
    <dgm:cxn modelId="{A89A80F0-6D21-4597-B46E-CFB25B49AA98}" type="presOf" srcId="{487C5A10-C785-415A-B33A-8CA6F7AF8F42}" destId="{3FB4D866-B165-4484-A136-636A2B4D0E60}" srcOrd="0" destOrd="0" presId="urn:microsoft.com/office/officeart/2005/8/layout/radial3"/>
    <dgm:cxn modelId="{95EB7806-1A12-42F8-8D34-E7ADCA1C7405}" srcId="{487C5A10-C785-415A-B33A-8CA6F7AF8F42}" destId="{7CC41EA7-22E0-4B89-97D5-2B17CEAE6D24}" srcOrd="1" destOrd="0" parTransId="{497AA6A4-CE29-4F82-A8BF-3CAE96F48E58}" sibTransId="{0B0FE89A-872A-49B8-93BA-25E3936A9B66}"/>
    <dgm:cxn modelId="{A0373D30-A06F-42A1-84C2-3857A2C9C715}" type="presOf" srcId="{C1F55CCA-317A-4597-8EF2-20484CE4DAAC}" destId="{9701EC4B-387E-4F4B-A72D-789D315BEB1A}" srcOrd="0" destOrd="0" presId="urn:microsoft.com/office/officeart/2005/8/layout/radial3"/>
    <dgm:cxn modelId="{53CF8523-37FB-4F55-914F-60FEEEF2E0F8}" type="presOf" srcId="{B7B070B8-C9B0-4647-94DA-140DB9D99850}" destId="{C6B87B7A-DEC6-4E0F-B679-CC29053EA55B}" srcOrd="0" destOrd="0" presId="urn:microsoft.com/office/officeart/2005/8/layout/radial3"/>
    <dgm:cxn modelId="{DBDF699B-0AAB-497C-9304-A137BEDA7313}" type="presParOf" srcId="{3FB4D866-B165-4484-A136-636A2B4D0E60}" destId="{DB0B1386-95B0-4A6B-8B4B-077E3B56E2D0}" srcOrd="0" destOrd="0" presId="urn:microsoft.com/office/officeart/2005/8/layout/radial3"/>
    <dgm:cxn modelId="{6EA88A9C-3261-48EC-8754-7C3BA8ECE927}" type="presParOf" srcId="{DB0B1386-95B0-4A6B-8B4B-077E3B56E2D0}" destId="{807EE2F4-7C56-4A66-8028-F52CD310C4BE}" srcOrd="0" destOrd="0" presId="urn:microsoft.com/office/officeart/2005/8/layout/radial3"/>
    <dgm:cxn modelId="{8656CA9C-1909-4443-B2D9-09B5ADFB1A13}" type="presParOf" srcId="{DB0B1386-95B0-4A6B-8B4B-077E3B56E2D0}" destId="{7A052EF7-C959-4FE9-A440-94B6523F0134}" srcOrd="1" destOrd="0" presId="urn:microsoft.com/office/officeart/2005/8/layout/radial3"/>
    <dgm:cxn modelId="{E7406331-738C-4615-949E-993C39EF7D55}" type="presParOf" srcId="{DB0B1386-95B0-4A6B-8B4B-077E3B56E2D0}" destId="{9701EC4B-387E-4F4B-A72D-789D315BEB1A}" srcOrd="2" destOrd="0" presId="urn:microsoft.com/office/officeart/2005/8/layout/radial3"/>
    <dgm:cxn modelId="{5DAE1EC7-D18C-4DCC-9B1B-F3D256D3E7B6}" type="presParOf" srcId="{DB0B1386-95B0-4A6B-8B4B-077E3B56E2D0}" destId="{C6B87B7A-DEC6-4E0F-B679-CC29053EA55B}" srcOrd="3" destOrd="0" presId="urn:microsoft.com/office/officeart/2005/8/layout/radial3"/>
    <dgm:cxn modelId="{0D4FD781-2263-4370-A338-61F7C5C4DBA9}" type="presParOf" srcId="{DB0B1386-95B0-4A6B-8B4B-077E3B56E2D0}" destId="{07D75277-5F06-418A-83FD-6F23168E34C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E2F4-7C56-4A66-8028-F52CD310C4BE}">
      <dsp:nvSpPr>
        <dsp:cNvPr id="0" name=""/>
        <dsp:cNvSpPr/>
      </dsp:nvSpPr>
      <dsp:spPr>
        <a:xfrm>
          <a:off x="2957040" y="1267123"/>
          <a:ext cx="3298601" cy="3298601"/>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a:solidFill>
                <a:srgbClr val="0070C0"/>
              </a:solidFill>
              <a:latin typeface="+mn-lt"/>
              <a:ea typeface="+mn-ea"/>
              <a:cs typeface="+mn-cs"/>
            </a:rPr>
            <a:t>Investment attractiveness</a:t>
          </a:r>
          <a:endParaRPr lang="en-US" sz="2400" b="1" kern="1200" dirty="0">
            <a:solidFill>
              <a:srgbClr val="0070C0"/>
            </a:solidFill>
            <a:latin typeface="+mn-lt"/>
            <a:ea typeface="+mn-ea"/>
            <a:cs typeface="+mn-cs"/>
          </a:endParaRPr>
        </a:p>
      </dsp:txBody>
      <dsp:txXfrm>
        <a:off x="3440109" y="1750192"/>
        <a:ext cx="2332463" cy="2332463"/>
      </dsp:txXfrm>
    </dsp:sp>
    <dsp:sp modelId="{7A052EF7-C959-4FE9-A440-94B6523F0134}">
      <dsp:nvSpPr>
        <dsp:cNvPr id="0" name=""/>
        <dsp:cNvSpPr/>
      </dsp:nvSpPr>
      <dsp:spPr>
        <a:xfrm>
          <a:off x="3671854" y="-31627"/>
          <a:ext cx="1683737" cy="1649300"/>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rgbClr val="0070C0"/>
              </a:solidFill>
              <a:latin typeface="+mn-lt"/>
              <a:ea typeface="+mn-ea"/>
              <a:cs typeface="+mn-cs"/>
            </a:rPr>
            <a:t>Liberal tax regime</a:t>
          </a:r>
          <a:endParaRPr lang="en-US" sz="2000" b="1" kern="1200" dirty="0">
            <a:solidFill>
              <a:srgbClr val="0070C0"/>
            </a:solidFill>
            <a:latin typeface="+mn-lt"/>
            <a:ea typeface="+mn-ea"/>
            <a:cs typeface="+mn-cs"/>
          </a:endParaRPr>
        </a:p>
      </dsp:txBody>
      <dsp:txXfrm>
        <a:off x="3918432" y="209907"/>
        <a:ext cx="1190581" cy="1166232"/>
      </dsp:txXfrm>
    </dsp:sp>
    <dsp:sp modelId="{9701EC4B-387E-4F4B-A72D-789D315BEB1A}">
      <dsp:nvSpPr>
        <dsp:cNvPr id="0" name=""/>
        <dsp:cNvSpPr/>
      </dsp:nvSpPr>
      <dsp:spPr>
        <a:xfrm>
          <a:off x="5684753" y="3012824"/>
          <a:ext cx="1912034" cy="2009326"/>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algn="ctr" defTabSz="914400" rtl="0" eaLnBrk="1" latinLnBrk="0" hangingPunct="1">
            <a:lnSpc>
              <a:spcPct val="90000"/>
            </a:lnSpc>
            <a:spcBef>
              <a:spcPct val="0"/>
            </a:spcBef>
            <a:spcAft>
              <a:spcPct val="35000"/>
            </a:spcAft>
          </a:pPr>
          <a:r>
            <a:rPr lang="en-GB" sz="2000" b="1" kern="1200" dirty="0">
              <a:solidFill>
                <a:srgbClr val="0070C0"/>
              </a:solidFill>
              <a:latin typeface="+mn-lt"/>
              <a:ea typeface="+mn-ea"/>
              <a:cs typeface="+mn-cs"/>
            </a:rPr>
            <a:t>Geographic location</a:t>
          </a:r>
          <a:endParaRPr lang="en-US" sz="2000" b="1" kern="1200" dirty="0">
            <a:solidFill>
              <a:srgbClr val="0070C0"/>
            </a:solidFill>
            <a:latin typeface="+mn-lt"/>
            <a:ea typeface="+mn-ea"/>
            <a:cs typeface="+mn-cs"/>
          </a:endParaRPr>
        </a:p>
      </dsp:txBody>
      <dsp:txXfrm>
        <a:off x="5964764" y="3307083"/>
        <a:ext cx="1352012" cy="1420808"/>
      </dsp:txXfrm>
    </dsp:sp>
    <dsp:sp modelId="{C6B87B7A-DEC6-4E0F-B679-CC29053EA55B}">
      <dsp:nvSpPr>
        <dsp:cNvPr id="0" name=""/>
        <dsp:cNvSpPr/>
      </dsp:nvSpPr>
      <dsp:spPr>
        <a:xfrm>
          <a:off x="3686134" y="3957929"/>
          <a:ext cx="1930440" cy="187715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rgbClr val="0070C0"/>
              </a:solidFill>
              <a:latin typeface="+mn-lt"/>
              <a:ea typeface="+mn-ea"/>
              <a:cs typeface="+mn-cs"/>
            </a:rPr>
            <a:t>Economic regulation methods</a:t>
          </a:r>
          <a:endParaRPr lang="en-US" sz="2000" b="1" kern="1200" dirty="0">
            <a:solidFill>
              <a:srgbClr val="0070C0"/>
            </a:solidFill>
            <a:latin typeface="+mn-lt"/>
            <a:ea typeface="+mn-ea"/>
            <a:cs typeface="+mn-cs"/>
          </a:endParaRPr>
        </a:p>
      </dsp:txBody>
      <dsp:txXfrm>
        <a:off x="3968840" y="4232831"/>
        <a:ext cx="1365028" cy="1327347"/>
      </dsp:txXfrm>
    </dsp:sp>
    <dsp:sp modelId="{07D75277-5F06-418A-83FD-6F23168E34C3}">
      <dsp:nvSpPr>
        <dsp:cNvPr id="0" name=""/>
        <dsp:cNvSpPr/>
      </dsp:nvSpPr>
      <dsp:spPr>
        <a:xfrm>
          <a:off x="1516899" y="1053814"/>
          <a:ext cx="1993476" cy="1767027"/>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rgbClr val="0070C0"/>
              </a:solidFill>
              <a:latin typeface="+mn-lt"/>
              <a:ea typeface="+mn-ea"/>
              <a:cs typeface="+mn-cs"/>
            </a:rPr>
            <a:t>Cheap and skilled workforce</a:t>
          </a:r>
          <a:endParaRPr lang="en-US" sz="2000" b="1" kern="1200" dirty="0">
            <a:solidFill>
              <a:srgbClr val="0070C0"/>
            </a:solidFill>
            <a:latin typeface="+mn-lt"/>
            <a:ea typeface="+mn-ea"/>
            <a:cs typeface="+mn-cs"/>
          </a:endParaRPr>
        </a:p>
      </dsp:txBody>
      <dsp:txXfrm>
        <a:off x="1808837" y="1312589"/>
        <a:ext cx="1409600" cy="1249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5.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0.06018</cdr:x>
      <cdr:y>0.85426</cdr:y>
    </cdr:from>
    <cdr:to>
      <cdr:x>0.70675</cdr:x>
      <cdr:y>0.99454</cdr:y>
    </cdr:to>
    <cdr:sp macro="" textlink="">
      <cdr:nvSpPr>
        <cdr:cNvPr id="2" name="TextBox 1">
          <a:extLst xmlns:a="http://schemas.openxmlformats.org/drawingml/2006/main">
            <a:ext uri="{FF2B5EF4-FFF2-40B4-BE49-F238E27FC236}">
              <a16:creationId xmlns:a16="http://schemas.microsoft.com/office/drawing/2014/main" xmlns="" id="{325C0A2E-28F9-44C5-808C-1DD803B9500A}"/>
            </a:ext>
          </a:extLst>
        </cdr:cNvPr>
        <cdr:cNvSpPr txBox="1"/>
      </cdr:nvSpPr>
      <cdr:spPr>
        <a:xfrm xmlns:a="http://schemas.openxmlformats.org/drawingml/2006/main">
          <a:off x="522784" y="3866360"/>
          <a:ext cx="5616624" cy="6349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2000" b="1" dirty="0"/>
            <a:t>Electricity cost in US cents per 1 kilowatt per hour</a:t>
          </a:r>
        </a:p>
        <a:p xmlns:a="http://schemas.openxmlformats.org/drawingml/2006/main">
          <a:endParaRPr lang="en-GB"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0.39318</cdr:x>
      <cdr:y>0.12115</cdr:y>
    </cdr:from>
    <cdr:to>
      <cdr:x>0.57398</cdr:x>
      <cdr:y>0.19371</cdr:y>
    </cdr:to>
    <cdr:sp macro="" textlink="">
      <cdr:nvSpPr>
        <cdr:cNvPr id="2" name="TextBox 9">
          <a:extLst xmlns:a="http://schemas.openxmlformats.org/drawingml/2006/main">
            <a:ext uri="{FF2B5EF4-FFF2-40B4-BE49-F238E27FC236}">
              <a16:creationId xmlns:a16="http://schemas.microsoft.com/office/drawing/2014/main" xmlns="" id="{39E8CDC0-8C02-475F-856B-EB068A955CC1}"/>
            </a:ext>
          </a:extLst>
        </cdr:cNvPr>
        <cdr:cNvSpPr txBox="1"/>
      </cdr:nvSpPr>
      <cdr:spPr>
        <a:xfrm xmlns:a="http://schemas.openxmlformats.org/drawingml/2006/main">
          <a:off x="2428663" y="462528"/>
          <a:ext cx="1116802"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t>Oil and Gas</a:t>
          </a:r>
        </a:p>
      </cdr:txBody>
    </cdr:sp>
  </cdr:relSizeAnchor>
  <cdr:relSizeAnchor xmlns:cdr="http://schemas.openxmlformats.org/drawingml/2006/chartDrawing">
    <cdr:from>
      <cdr:x>0.72309</cdr:x>
      <cdr:y>0.13292</cdr:y>
    </cdr:from>
    <cdr:to>
      <cdr:x>0.80463</cdr:x>
      <cdr:y>0.19339</cdr:y>
    </cdr:to>
    <cdr:sp macro="" textlink="">
      <cdr:nvSpPr>
        <cdr:cNvPr id="3" name="TextBox 9">
          <a:extLst xmlns:a="http://schemas.openxmlformats.org/drawingml/2006/main">
            <a:ext uri="{FF2B5EF4-FFF2-40B4-BE49-F238E27FC236}">
              <a16:creationId xmlns:a16="http://schemas.microsoft.com/office/drawing/2014/main" xmlns="" id="{22E5DF52-897F-4D13-BD48-505AFA5799E7}"/>
            </a:ext>
          </a:extLst>
        </cdr:cNvPr>
        <cdr:cNvSpPr txBox="1"/>
      </cdr:nvSpPr>
      <cdr:spPr>
        <a:xfrm xmlns:a="http://schemas.openxmlformats.org/drawingml/2006/main">
          <a:off x="4466493" y="507455"/>
          <a:ext cx="503671" cy="2308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900" dirty="0"/>
            <a:t>Water</a:t>
          </a:r>
          <a:endParaRPr lang="en-GB" sz="1050" dirty="0"/>
        </a:p>
      </cdr:txBody>
    </cdr:sp>
  </cdr:relSizeAnchor>
  <cdr:relSizeAnchor xmlns:cdr="http://schemas.openxmlformats.org/drawingml/2006/chartDrawing">
    <cdr:from>
      <cdr:x>0.83023</cdr:x>
      <cdr:y>0.12083</cdr:y>
    </cdr:from>
    <cdr:to>
      <cdr:x>0.95</cdr:x>
      <cdr:y>0.26594</cdr:y>
    </cdr:to>
    <cdr:sp macro="" textlink="">
      <cdr:nvSpPr>
        <cdr:cNvPr id="4" name="TextBox 9">
          <a:extLst xmlns:a="http://schemas.openxmlformats.org/drawingml/2006/main">
            <a:ext uri="{FF2B5EF4-FFF2-40B4-BE49-F238E27FC236}">
              <a16:creationId xmlns:a16="http://schemas.microsoft.com/office/drawing/2014/main" xmlns="" id="{E4ED8049-3EE3-411E-8A7F-1541DF87527D}"/>
            </a:ext>
          </a:extLst>
        </cdr:cNvPr>
        <cdr:cNvSpPr txBox="1"/>
      </cdr:nvSpPr>
      <cdr:spPr>
        <a:xfrm xmlns:a="http://schemas.openxmlformats.org/drawingml/2006/main">
          <a:off x="5128292" y="461288"/>
          <a:ext cx="739852" cy="55399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Non-Metallic Materials</a:t>
          </a:r>
          <a:endParaRPr lang="en-GB" dirty="0"/>
        </a:p>
      </cdr:txBody>
    </cdr:sp>
  </cdr:relSizeAnchor>
</c:userShapes>
</file>

<file path=ppt/drawings/drawing3.xml><?xml version="1.0" encoding="utf-8"?>
<c:userShapes xmlns:c="http://schemas.openxmlformats.org/drawingml/2006/chart">
  <cdr:relSizeAnchor xmlns:cdr="http://schemas.openxmlformats.org/drawingml/2006/chartDrawing">
    <cdr:from>
      <cdr:x>0.22806</cdr:x>
      <cdr:y>0.12995</cdr:y>
    </cdr:from>
    <cdr:to>
      <cdr:x>0.36596</cdr:x>
      <cdr:y>0.20291</cdr:y>
    </cdr:to>
    <cdr:sp macro="" textlink="">
      <cdr:nvSpPr>
        <cdr:cNvPr id="3" name="TextBox 9">
          <a:extLst xmlns:a="http://schemas.openxmlformats.org/drawingml/2006/main">
            <a:ext uri="{FF2B5EF4-FFF2-40B4-BE49-F238E27FC236}">
              <a16:creationId xmlns:a16="http://schemas.microsoft.com/office/drawing/2014/main" xmlns="" id="{CA11B008-8900-4D53-A27F-CE7F56E21A91}"/>
            </a:ext>
          </a:extLst>
        </cdr:cNvPr>
        <cdr:cNvSpPr txBox="1"/>
      </cdr:nvSpPr>
      <cdr:spPr>
        <a:xfrm xmlns:a="http://schemas.openxmlformats.org/drawingml/2006/main">
          <a:off x="1262825" y="493385"/>
          <a:ext cx="763613"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Survey</a:t>
          </a:r>
        </a:p>
      </cdr:txBody>
    </cdr:sp>
  </cdr:relSizeAnchor>
  <cdr:relSizeAnchor xmlns:cdr="http://schemas.openxmlformats.org/drawingml/2006/chartDrawing">
    <cdr:from>
      <cdr:x>0.61119</cdr:x>
      <cdr:y>0.1302</cdr:y>
    </cdr:from>
    <cdr:to>
      <cdr:x>0.80625</cdr:x>
      <cdr:y>0.20316</cdr:y>
    </cdr:to>
    <cdr:sp macro="" textlink="">
      <cdr:nvSpPr>
        <cdr:cNvPr id="4" name="TextBox 9">
          <a:extLst xmlns:a="http://schemas.openxmlformats.org/drawingml/2006/main">
            <a:ext uri="{FF2B5EF4-FFF2-40B4-BE49-F238E27FC236}">
              <a16:creationId xmlns:a16="http://schemas.microsoft.com/office/drawing/2014/main" xmlns="" id="{CA11B008-8900-4D53-A27F-CE7F56E21A91}"/>
            </a:ext>
          </a:extLst>
        </cdr:cNvPr>
        <cdr:cNvSpPr txBox="1"/>
      </cdr:nvSpPr>
      <cdr:spPr>
        <a:xfrm xmlns:a="http://schemas.openxmlformats.org/drawingml/2006/main">
          <a:off x="3384376" y="494319"/>
          <a:ext cx="1080120"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Development</a:t>
          </a:r>
        </a:p>
      </cdr:txBody>
    </cdr:sp>
  </cdr:relSizeAnchor>
  <cdr:relSizeAnchor xmlns:cdr="http://schemas.openxmlformats.org/drawingml/2006/chartDrawing">
    <cdr:from>
      <cdr:x>0.83822</cdr:x>
      <cdr:y>0.13346</cdr:y>
    </cdr:from>
    <cdr:to>
      <cdr:x>0.9634</cdr:x>
      <cdr:y>0.20642</cdr:y>
    </cdr:to>
    <cdr:sp macro="" textlink="">
      <cdr:nvSpPr>
        <cdr:cNvPr id="7" name="TextBox 9">
          <a:extLst xmlns:a="http://schemas.openxmlformats.org/drawingml/2006/main">
            <a:ext uri="{FF2B5EF4-FFF2-40B4-BE49-F238E27FC236}">
              <a16:creationId xmlns:a16="http://schemas.microsoft.com/office/drawing/2014/main" xmlns="" id="{D0FABB1D-EA66-481A-A9C9-D6C060E9654B}"/>
            </a:ext>
          </a:extLst>
        </cdr:cNvPr>
        <cdr:cNvSpPr txBox="1"/>
      </cdr:nvSpPr>
      <cdr:spPr>
        <a:xfrm xmlns:a="http://schemas.openxmlformats.org/drawingml/2006/main">
          <a:off x="4641538" y="506701"/>
          <a:ext cx="693184"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Metals</a:t>
          </a:r>
        </a:p>
      </cdr:txBody>
    </cdr:sp>
  </cdr:relSizeAnchor>
</c:userShapes>
</file>

<file path=ppt/drawings/drawing4.xml><?xml version="1.0" encoding="utf-8"?>
<c:userShapes xmlns:c="http://schemas.openxmlformats.org/drawingml/2006/chart">
  <cdr:relSizeAnchor xmlns:cdr="http://schemas.openxmlformats.org/drawingml/2006/chartDrawing">
    <cdr:from>
      <cdr:x>0.44066</cdr:x>
      <cdr:y>0.40382</cdr:y>
    </cdr:from>
    <cdr:to>
      <cdr:x>0.55934</cdr:x>
      <cdr:y>0.59618</cdr:y>
    </cdr:to>
    <cdr:sp macro="" textlink="">
      <cdr:nvSpPr>
        <cdr:cNvPr id="3" name="TextBox 2">
          <a:extLst xmlns:a="http://schemas.openxmlformats.org/drawingml/2006/main">
            <a:ext uri="{FF2B5EF4-FFF2-40B4-BE49-F238E27FC236}">
              <a16:creationId xmlns:a16="http://schemas.microsoft.com/office/drawing/2014/main" xmlns="" id="{77F07D74-B67C-4836-966E-54D89FEBBBD6}"/>
            </a:ext>
          </a:extLst>
        </cdr:cNvPr>
        <cdr:cNvSpPr txBox="1"/>
      </cdr:nvSpPr>
      <cdr:spPr>
        <a:xfrm xmlns:a="http://schemas.openxmlformats.org/drawingml/2006/main">
          <a:off x="3395228" y="191970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0.85047</cdr:x>
      <cdr:y>0.22748</cdr:y>
    </cdr:from>
    <cdr:to>
      <cdr:x>1</cdr:x>
      <cdr:y>0.52819</cdr:y>
    </cdr:to>
    <cdr:sp macro="" textlink="">
      <cdr:nvSpPr>
        <cdr:cNvPr id="5" name="TextBox 4">
          <a:extLst xmlns:a="http://schemas.openxmlformats.org/drawingml/2006/main">
            <a:ext uri="{FF2B5EF4-FFF2-40B4-BE49-F238E27FC236}">
              <a16:creationId xmlns:a16="http://schemas.microsoft.com/office/drawing/2014/main" xmlns="" id="{9BEEC6EC-B134-488B-9692-A191C2C91ABC}"/>
            </a:ext>
          </a:extLst>
        </cdr:cNvPr>
        <cdr:cNvSpPr txBox="1"/>
      </cdr:nvSpPr>
      <cdr:spPr>
        <a:xfrm xmlns:a="http://schemas.openxmlformats.org/drawingml/2006/main">
          <a:off x="6552749" y="1081404"/>
          <a:ext cx="1152107" cy="142951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ct val="150000"/>
            </a:lnSpc>
            <a:spcAft>
              <a:spcPts val="150"/>
            </a:spcAft>
          </a:pPr>
          <a:r>
            <a:rPr lang="en-GB" dirty="0"/>
            <a:t>Karakazyk</a:t>
          </a:r>
        </a:p>
        <a:p xmlns:a="http://schemas.openxmlformats.org/drawingml/2006/main">
          <a:pPr>
            <a:lnSpc>
              <a:spcPct val="150000"/>
            </a:lnSpc>
            <a:spcAft>
              <a:spcPts val="150"/>
            </a:spcAft>
          </a:pPr>
          <a:r>
            <a:rPr lang="en-GB" dirty="0"/>
            <a:t>Ishtamberdy</a:t>
          </a:r>
        </a:p>
        <a:p xmlns:a="http://schemas.openxmlformats.org/drawingml/2006/main">
          <a:pPr>
            <a:lnSpc>
              <a:spcPct val="150000"/>
            </a:lnSpc>
            <a:spcAft>
              <a:spcPts val="150"/>
            </a:spcAft>
          </a:pPr>
          <a:r>
            <a:rPr lang="en-GB" dirty="0"/>
            <a:t>Taldybulak</a:t>
          </a:r>
        </a:p>
        <a:p xmlns:a="http://schemas.openxmlformats.org/drawingml/2006/main">
          <a:pPr>
            <a:lnSpc>
              <a:spcPct val="150000"/>
            </a:lnSpc>
            <a:spcAft>
              <a:spcPts val="150"/>
            </a:spcAft>
          </a:pPr>
          <a:r>
            <a:rPr lang="en-GB" dirty="0"/>
            <a:t>Bozymchak</a:t>
          </a:r>
        </a:p>
        <a:p xmlns:a="http://schemas.openxmlformats.org/drawingml/2006/main">
          <a:pPr>
            <a:lnSpc>
              <a:spcPct val="150000"/>
            </a:lnSpc>
            <a:spcAft>
              <a:spcPts val="150"/>
            </a:spcAft>
          </a:pPr>
          <a:r>
            <a:rPr lang="en-GB" dirty="0"/>
            <a:t>Djamgyr</a:t>
          </a:r>
        </a:p>
        <a:p xmlns:a="http://schemas.openxmlformats.org/drawingml/2006/main">
          <a:pPr>
            <a:spcAft>
              <a:spcPts val="150"/>
            </a:spcAft>
          </a:pPr>
          <a:endParaRPr lang="en-GB"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0.13355</cdr:x>
      <cdr:y>0.77022</cdr:y>
    </cdr:from>
    <cdr:to>
      <cdr:x>0.20731</cdr:x>
      <cdr:y>0.82835</cdr:y>
    </cdr:to>
    <cdr:pic>
      <cdr:nvPicPr>
        <cdr:cNvPr id="2" name="Picture 1">
          <a:extLst xmlns:a="http://schemas.openxmlformats.org/drawingml/2006/main">
            <a:ext uri="{FF2B5EF4-FFF2-40B4-BE49-F238E27FC236}">
              <a16:creationId xmlns:a16="http://schemas.microsoft.com/office/drawing/2014/main" xmlns="" id="{44E4FC17-2D48-4751-9233-5DD2D440468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7538" y="2384860"/>
          <a:ext cx="302399" cy="180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ECC4DB90-F0F6-48E7-A7D8-3F7E5B5D77E8}" type="datetimeFigureOut">
              <a:rPr lang="ru-RU" smtClean="0"/>
              <a:t>27.05.2020</a:t>
            </a:fld>
            <a:endParaRPr lang="ru-RU"/>
          </a:p>
        </p:txBody>
      </p:sp>
      <p:sp>
        <p:nvSpPr>
          <p:cNvPr id="4" name="Нижний колонтитул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3B8482C9-BF73-404A-A894-A92F98AABAF2}" type="slidenum">
              <a:rPr lang="ru-RU" smtClean="0"/>
              <a:t>‹#›</a:t>
            </a:fld>
            <a:endParaRPr lang="ru-RU"/>
          </a:p>
        </p:txBody>
      </p:sp>
    </p:spTree>
    <p:extLst>
      <p:ext uri="{BB962C8B-B14F-4D97-AF65-F5344CB8AC3E}">
        <p14:creationId xmlns:p14="http://schemas.microsoft.com/office/powerpoint/2010/main" val="62661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77844A8F-BECC-403D-AD8E-E62BCFE54D7B}" type="datetimeFigureOut">
              <a:rPr lang="ru-RU" smtClean="0"/>
              <a:t>27.05.2020</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8FA3BC5-2E05-4163-98A1-798C2520AACC}" type="slidenum">
              <a:rPr lang="ru-RU" smtClean="0"/>
              <a:t>‹#›</a:t>
            </a:fld>
            <a:endParaRPr lang="ru-RU"/>
          </a:p>
        </p:txBody>
      </p:sp>
    </p:spTree>
    <p:extLst>
      <p:ext uri="{BB962C8B-B14F-4D97-AF65-F5344CB8AC3E}">
        <p14:creationId xmlns:p14="http://schemas.microsoft.com/office/powerpoint/2010/main" val="399145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FA3BC5-2E05-4163-98A1-798C2520AACC}" type="slidenum">
              <a:rPr lang="ru-RU" smtClean="0"/>
              <a:t>1</a:t>
            </a:fld>
            <a:endParaRPr lang="ru-RU"/>
          </a:p>
        </p:txBody>
      </p:sp>
    </p:spTree>
    <p:extLst>
      <p:ext uri="{BB962C8B-B14F-4D97-AF65-F5344CB8AC3E}">
        <p14:creationId xmlns:p14="http://schemas.microsoft.com/office/powerpoint/2010/main" val="264052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Electricity cost in US cents per 1 kilowatt per hour</a:t>
            </a:r>
          </a:p>
        </p:txBody>
      </p:sp>
      <p:sp>
        <p:nvSpPr>
          <p:cNvPr id="4" name="Slide Number Placeholder 3"/>
          <p:cNvSpPr>
            <a:spLocks noGrp="1"/>
          </p:cNvSpPr>
          <p:nvPr>
            <p:ph type="sldNum" sz="quarter" idx="5"/>
          </p:nvPr>
        </p:nvSpPr>
        <p:spPr/>
        <p:txBody>
          <a:bodyPr/>
          <a:lstStyle/>
          <a:p>
            <a:fld id="{18FA3BC5-2E05-4163-98A1-798C2520AACC}" type="slidenum">
              <a:rPr lang="ru-RU" smtClean="0"/>
              <a:t>5</a:t>
            </a:fld>
            <a:endParaRPr lang="ru-RU"/>
          </a:p>
        </p:txBody>
      </p:sp>
    </p:spTree>
    <p:extLst>
      <p:ext uri="{BB962C8B-B14F-4D97-AF65-F5344CB8AC3E}">
        <p14:creationId xmlns:p14="http://schemas.microsoft.com/office/powerpoint/2010/main" val="57524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FA3BC5-2E05-4163-98A1-798C2520AACC}" type="slidenum">
              <a:rPr lang="ru-RU" smtClean="0"/>
              <a:t>7</a:t>
            </a:fld>
            <a:endParaRPr lang="ru-RU"/>
          </a:p>
        </p:txBody>
      </p:sp>
    </p:spTree>
    <p:extLst>
      <p:ext uri="{BB962C8B-B14F-4D97-AF65-F5344CB8AC3E}">
        <p14:creationId xmlns:p14="http://schemas.microsoft.com/office/powerpoint/2010/main" val="15118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FA3BC5-2E05-4163-98A1-798C2520AACC}" type="slidenum">
              <a:rPr lang="ru-RU" smtClean="0"/>
              <a:t>8</a:t>
            </a:fld>
            <a:endParaRPr lang="ru-RU"/>
          </a:p>
        </p:txBody>
      </p:sp>
    </p:spTree>
    <p:extLst>
      <p:ext uri="{BB962C8B-B14F-4D97-AF65-F5344CB8AC3E}">
        <p14:creationId xmlns:p14="http://schemas.microsoft.com/office/powerpoint/2010/main" val="175101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FA3BC5-2E05-4163-98A1-798C2520AACC}" type="slidenum">
              <a:rPr lang="ru-RU" smtClean="0"/>
              <a:t>15</a:t>
            </a:fld>
            <a:endParaRPr lang="ru-RU"/>
          </a:p>
        </p:txBody>
      </p:sp>
    </p:spTree>
    <p:extLst>
      <p:ext uri="{BB962C8B-B14F-4D97-AF65-F5344CB8AC3E}">
        <p14:creationId xmlns:p14="http://schemas.microsoft.com/office/powerpoint/2010/main" val="2618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FA3BC5-2E05-4163-98A1-798C2520AACC}" type="slidenum">
              <a:rPr lang="ru-RU" smtClean="0"/>
              <a:t>26</a:t>
            </a:fld>
            <a:endParaRPr lang="ru-RU"/>
          </a:p>
        </p:txBody>
      </p:sp>
    </p:spTree>
    <p:extLst>
      <p:ext uri="{BB962C8B-B14F-4D97-AF65-F5344CB8AC3E}">
        <p14:creationId xmlns:p14="http://schemas.microsoft.com/office/powerpoint/2010/main" val="90204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4FC713-207A-4BFD-A24E-913A4ECDFE72}" type="slidenum">
              <a:rPr lang="ru-RU" smtClean="0"/>
              <a:t>27</a:t>
            </a:fld>
            <a:endParaRPr lang="ru-RU"/>
          </a:p>
        </p:txBody>
      </p:sp>
    </p:spTree>
    <p:extLst>
      <p:ext uri="{BB962C8B-B14F-4D97-AF65-F5344CB8AC3E}">
        <p14:creationId xmlns:p14="http://schemas.microsoft.com/office/powerpoint/2010/main" val="193604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360472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5726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302081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529" y="381561"/>
            <a:ext cx="7772943" cy="1141800"/>
          </a:xfrm>
        </p:spPr>
        <p:txBody>
          <a:bodyPr/>
          <a:lstStyle/>
          <a:p>
            <a:r>
              <a:rPr lang="ru-RU"/>
              <a:t>Образец заголовка</a:t>
            </a:r>
          </a:p>
        </p:txBody>
      </p:sp>
      <p:sp>
        <p:nvSpPr>
          <p:cNvPr id="3" name="Таблица 2"/>
          <p:cNvSpPr>
            <a:spLocks noGrp="1"/>
          </p:cNvSpPr>
          <p:nvPr>
            <p:ph type="tbl" idx="1"/>
          </p:nvPr>
        </p:nvSpPr>
        <p:spPr>
          <a:xfrm>
            <a:off x="685529" y="2057545"/>
            <a:ext cx="7772943" cy="4115088"/>
          </a:xfrm>
        </p:spPr>
        <p:txBody>
          <a:bodyPr lIns="100260" tIns="50131" rIns="100260" bIns="50131"/>
          <a:lstStyle/>
          <a:p>
            <a:pPr lvl="0"/>
            <a:endParaRPr lang="ru-RU" noProof="0"/>
          </a:p>
        </p:txBody>
      </p:sp>
      <p:sp>
        <p:nvSpPr>
          <p:cNvPr id="4" name="Rectangle 10"/>
          <p:cNvSpPr>
            <a:spLocks noGrp="1" noChangeArrowheads="1"/>
          </p:cNvSpPr>
          <p:nvPr>
            <p:ph type="ftr" sz="quarter" idx="10"/>
          </p:nvPr>
        </p:nvSpPr>
        <p:spPr>
          <a:ln/>
        </p:spPr>
        <p:txBody>
          <a:bodyPr/>
          <a:lstStyle>
            <a:lvl1pPr>
              <a:defRPr/>
            </a:lvl1pPr>
          </a:lstStyle>
          <a:p>
            <a:pPr>
              <a:defRPr/>
            </a:pP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6BE19CCE-F9E7-4479-8088-27E59B10563E}" type="slidenum">
              <a:rPr lang="en-GB"/>
              <a:pPr>
                <a:defRPr/>
              </a:pPr>
              <a:t>‹#›</a:t>
            </a:fld>
            <a:endParaRPr lang="en-GB"/>
          </a:p>
        </p:txBody>
      </p:sp>
    </p:spTree>
    <p:extLst>
      <p:ext uri="{BB962C8B-B14F-4D97-AF65-F5344CB8AC3E}">
        <p14:creationId xmlns:p14="http://schemas.microsoft.com/office/powerpoint/2010/main" val="105107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88560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1111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9FA4B49-2F84-4069-854A-6902F2CE044A}"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20035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9FA4B49-2F84-4069-854A-6902F2CE044A}" type="datetimeFigureOut">
              <a:rPr lang="ru-RU" smtClean="0"/>
              <a:t>27.05.2020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384703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9FA4B49-2F84-4069-854A-6902F2CE044A}" type="datetimeFigureOut">
              <a:rPr lang="ru-RU" smtClean="0"/>
              <a:t>27.05.2020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17637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FA4B49-2F84-4069-854A-6902F2CE044A}" type="datetimeFigureOut">
              <a:rPr lang="ru-RU" smtClean="0"/>
              <a:t>27.05.2020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61493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9FA4B49-2F84-4069-854A-6902F2CE044A}"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311336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9FA4B49-2F84-4069-854A-6902F2CE044A}"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0057EA-4502-4452-A476-6639232DAAEC}" type="slidenum">
              <a:rPr lang="ru-RU" smtClean="0"/>
              <a:t>‹#›</a:t>
            </a:fld>
            <a:endParaRPr lang="ru-RU"/>
          </a:p>
        </p:txBody>
      </p:sp>
    </p:spTree>
    <p:extLst>
      <p:ext uri="{BB962C8B-B14F-4D97-AF65-F5344CB8AC3E}">
        <p14:creationId xmlns:p14="http://schemas.microsoft.com/office/powerpoint/2010/main" val="375594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A4B49-2F84-4069-854A-6902F2CE044A}" type="datetimeFigureOut">
              <a:rPr lang="ru-RU" smtClean="0"/>
              <a:t>27.05.2020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057EA-4502-4452-A476-6639232DAAEC}" type="slidenum">
              <a:rPr lang="ru-RU" smtClean="0"/>
              <a:t>‹#›</a:t>
            </a:fld>
            <a:endParaRPr lang="ru-RU"/>
          </a:p>
        </p:txBody>
      </p:sp>
    </p:spTree>
    <p:extLst>
      <p:ext uri="{BB962C8B-B14F-4D97-AF65-F5344CB8AC3E}">
        <p14:creationId xmlns:p14="http://schemas.microsoft.com/office/powerpoint/2010/main" val="402303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chart" Target="../charts/chart6.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8.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9.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5267" y="1376804"/>
            <a:ext cx="8892450" cy="1453398"/>
          </a:xfrm>
          <a:noFill/>
          <a:effectLst/>
        </p:spPr>
        <p:style>
          <a:lnRef idx="0">
            <a:schemeClr val="accent6"/>
          </a:lnRef>
          <a:fillRef idx="1003">
            <a:schemeClr val="lt1"/>
          </a:fillRef>
          <a:effectRef idx="3">
            <a:schemeClr val="accent6"/>
          </a:effectRef>
          <a:fontRef idx="minor">
            <a:schemeClr val="lt1"/>
          </a:fontRef>
        </p:style>
        <p:txBody>
          <a:bodyPr>
            <a:noAutofit/>
          </a:bodyPr>
          <a:lstStyle/>
          <a:p>
            <a:r>
              <a:rPr lang="en-GB" sz="3200" b="1" dirty="0">
                <a:solidFill>
                  <a:schemeClr val="tx2"/>
                </a:solidFill>
                <a:latin typeface="Cambria Math" panose="02040503050406030204" pitchFamily="18" charset="0"/>
                <a:ea typeface="Cambria Math" panose="02040503050406030204" pitchFamily="18" charset="0"/>
                <a:cs typeface="Times New Roman" pitchFamily="18" charset="0"/>
              </a:rPr>
              <a:t>Prospects for the development of the mining industry of the Kyrgyz Republic</a:t>
            </a:r>
            <a:r>
              <a:rPr lang="ru-RU" sz="3200" b="1" dirty="0">
                <a:solidFill>
                  <a:schemeClr val="tx2"/>
                </a:solidFill>
                <a:latin typeface="Cambria Math" panose="02040503050406030204" pitchFamily="18" charset="0"/>
                <a:ea typeface="Cambria Math" panose="02040503050406030204" pitchFamily="18" charset="0"/>
                <a:cs typeface="Times New Roman" pitchFamily="18" charset="0"/>
              </a:rPr>
              <a:t/>
            </a:r>
            <a:br>
              <a:rPr lang="ru-RU" sz="3200" b="1" dirty="0">
                <a:solidFill>
                  <a:schemeClr val="tx2"/>
                </a:solidFill>
                <a:latin typeface="Cambria Math" panose="02040503050406030204" pitchFamily="18" charset="0"/>
                <a:ea typeface="Cambria Math" panose="02040503050406030204" pitchFamily="18" charset="0"/>
                <a:cs typeface="Times New Roman" pitchFamily="18" charset="0"/>
              </a:rPr>
            </a:br>
            <a:r>
              <a:rPr lang="ru-RU" sz="2000" b="1" dirty="0">
                <a:solidFill>
                  <a:schemeClr val="tx2"/>
                </a:solidFill>
                <a:latin typeface="Cambria Math" panose="02040503050406030204" pitchFamily="18" charset="0"/>
                <a:ea typeface="Cambria Math" panose="02040503050406030204" pitchFamily="18" charset="0"/>
                <a:cs typeface="Times New Roman" pitchFamily="18" charset="0"/>
              </a:rPr>
              <a:t>				</a:t>
            </a:r>
            <a:r>
              <a:rPr lang="ru-RU" sz="3200" b="1" dirty="0">
                <a:solidFill>
                  <a:schemeClr val="tx2"/>
                </a:solidFill>
                <a:latin typeface="Cambria Math" panose="02040503050406030204" pitchFamily="18" charset="0"/>
                <a:ea typeface="Cambria Math" panose="02040503050406030204" pitchFamily="18" charset="0"/>
                <a:cs typeface="Times New Roman" pitchFamily="18" charset="0"/>
              </a:rPr>
              <a:t>	</a:t>
            </a:r>
            <a:endParaRPr lang="ru-RU" sz="2000" dirty="0">
              <a:solidFill>
                <a:schemeClr val="tx2"/>
              </a:solidFill>
              <a:latin typeface="Cambria Math" panose="02040503050406030204" pitchFamily="18" charset="0"/>
              <a:ea typeface="Cambria Math" panose="02040503050406030204" pitchFamily="18" charset="0"/>
              <a:cs typeface="Times New Roman" pitchFamily="18" charset="0"/>
            </a:endParaRPr>
          </a:p>
        </p:txBody>
      </p:sp>
      <p:sp>
        <p:nvSpPr>
          <p:cNvPr id="4" name="Прямоугольник 3"/>
          <p:cNvSpPr/>
          <p:nvPr/>
        </p:nvSpPr>
        <p:spPr>
          <a:xfrm>
            <a:off x="1600531" y="634643"/>
            <a:ext cx="7291949" cy="646331"/>
          </a:xfrm>
          <a:prstGeom prst="rect">
            <a:avLst/>
          </a:prstGeom>
        </p:spPr>
        <p:txBody>
          <a:bodyPr wrap="square">
            <a:spAutoFit/>
          </a:bodyPr>
          <a:lstStyle/>
          <a:p>
            <a:r>
              <a:rPr lang="en-GB" dirty="0">
                <a:solidFill>
                  <a:schemeClr val="tx2">
                    <a:lumMod val="75000"/>
                  </a:schemeClr>
                </a:solidFill>
                <a:latin typeface="Cambria" panose="02040503050406030204" pitchFamily="18" charset="0"/>
                <a:ea typeface="Cambria Math" panose="02040503050406030204" pitchFamily="18" charset="0"/>
              </a:rPr>
              <a:t>State Committee for Industry, Energy and Subsoil Use of the Kyrgyz Republic</a:t>
            </a:r>
            <a:endParaRPr lang="ru-RU" dirty="0">
              <a:solidFill>
                <a:schemeClr val="tx2">
                  <a:lumMod val="75000"/>
                </a:schemeClr>
              </a:solidFill>
              <a:latin typeface="Cambria" panose="02040503050406030204" pitchFamily="18" charset="0"/>
              <a:ea typeface="Cambria Math" panose="02040503050406030204" pitchFamily="18" charset="0"/>
            </a:endParaRPr>
          </a:p>
        </p:txBody>
      </p:sp>
      <p:sp>
        <p:nvSpPr>
          <p:cNvPr id="7" name="TextBox 21"/>
          <p:cNvSpPr txBox="1"/>
          <p:nvPr/>
        </p:nvSpPr>
        <p:spPr>
          <a:xfrm>
            <a:off x="7826077" y="4570029"/>
            <a:ext cx="1331640"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www.gkpen.kg</a:t>
            </a:r>
          </a:p>
        </p:txBody>
      </p:sp>
      <p:grpSp>
        <p:nvGrpSpPr>
          <p:cNvPr id="9" name="Группа 8"/>
          <p:cNvGrpSpPr/>
          <p:nvPr/>
        </p:nvGrpSpPr>
        <p:grpSpPr>
          <a:xfrm>
            <a:off x="681827" y="1246129"/>
            <a:ext cx="8462173" cy="196553"/>
            <a:chOff x="655515" y="781663"/>
            <a:chExt cx="8462173" cy="196553"/>
          </a:xfrm>
        </p:grpSpPr>
        <p:sp>
          <p:nvSpPr>
            <p:cNvPr id="11" name="Прямоугольник 10"/>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2" name="Прямоугольник 11"/>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3" name="Прямоугольник 12"/>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grpSp>
        <p:nvGrpSpPr>
          <p:cNvPr id="15" name="Группа 14"/>
          <p:cNvGrpSpPr/>
          <p:nvPr/>
        </p:nvGrpSpPr>
        <p:grpSpPr>
          <a:xfrm rot="10800000">
            <a:off x="0" y="2757212"/>
            <a:ext cx="9157717" cy="186118"/>
            <a:chOff x="655515" y="781663"/>
            <a:chExt cx="8462173" cy="196553"/>
          </a:xfrm>
        </p:grpSpPr>
        <p:sp>
          <p:nvSpPr>
            <p:cNvPr id="16" name="Прямоугольник 15"/>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7" name="Прямоугольник 16"/>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8" name="Прямоугольник 17"/>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77094"/>
            <a:ext cx="1053420" cy="1053420"/>
          </a:xfrm>
          <a:prstGeom prst="rect">
            <a:avLst/>
          </a:prstGeom>
        </p:spPr>
      </p:pic>
      <p:pic>
        <p:nvPicPr>
          <p:cNvPr id="19" name="Рисунок 18"/>
          <p:cNvPicPr/>
          <p:nvPr/>
        </p:nvPicPr>
        <p:blipFill rotWithShape="1">
          <a:blip r:embed="rId4"/>
          <a:srcRect l="3528" t="11973" r="38909" b="32725"/>
          <a:stretch/>
        </p:blipFill>
        <p:spPr bwMode="auto">
          <a:xfrm>
            <a:off x="1043607" y="2980179"/>
            <a:ext cx="6782469" cy="37437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075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endParaRPr lang="ru-RU"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452133278"/>
              </p:ext>
            </p:extLst>
          </p:nvPr>
        </p:nvGraphicFramePr>
        <p:xfrm>
          <a:off x="533400" y="642918"/>
          <a:ext cx="8077200" cy="5715040"/>
        </p:xfrm>
        <a:graphic>
          <a:graphicData uri="http://schemas.openxmlformats.org/drawingml/2006/table">
            <a:tbl>
              <a:tblPr firstRow="1" bandRow="1">
                <a:tableStyleId>{5C22544A-7EE6-4342-B048-85BDC9FD1C3A}</a:tableStyleId>
              </a:tblPr>
              <a:tblGrid>
                <a:gridCol w="752452">
                  <a:extLst>
                    <a:ext uri="{9D8B030D-6E8A-4147-A177-3AD203B41FA5}">
                      <a16:colId xmlns:a16="http://schemas.microsoft.com/office/drawing/2014/main" xmlns="" val="20000"/>
                    </a:ext>
                  </a:extLst>
                </a:gridCol>
                <a:gridCol w="7324748">
                  <a:extLst>
                    <a:ext uri="{9D8B030D-6E8A-4147-A177-3AD203B41FA5}">
                      <a16:colId xmlns:a16="http://schemas.microsoft.com/office/drawing/2014/main" xmlns="" val="20001"/>
                    </a:ext>
                  </a:extLst>
                </a:gridCol>
              </a:tblGrid>
              <a:tr h="626531">
                <a:tc gridSpan="2">
                  <a:txBody>
                    <a:bodyPr/>
                    <a:lstStyle/>
                    <a:p>
                      <a:pPr algn="ctr"/>
                      <a:r>
                        <a:rPr lang="en-GB" sz="2800" b="1" dirty="0"/>
                        <a:t>The main directions of development</a:t>
                      </a:r>
                      <a:endParaRPr lang="ru-RU" sz="2800" b="1" dirty="0"/>
                    </a:p>
                  </a:txBody>
                  <a:tcPr/>
                </a:tc>
                <a:tc hMerge="1">
                  <a:txBody>
                    <a:bodyPr/>
                    <a:lstStyle/>
                    <a:p>
                      <a:endParaRPr lang="ru-RU" dirty="0"/>
                    </a:p>
                  </a:txBody>
                  <a:tcPr/>
                </a:tc>
                <a:extLst>
                  <a:ext uri="{0D108BD9-81ED-4DB2-BD59-A6C34878D82A}">
                    <a16:rowId xmlns:a16="http://schemas.microsoft.com/office/drawing/2014/main" xmlns="" val="10000"/>
                  </a:ext>
                </a:extLst>
              </a:tr>
              <a:tr h="1390663">
                <a:tc>
                  <a:txBody>
                    <a:bodyPr/>
                    <a:lstStyle/>
                    <a:p>
                      <a:r>
                        <a:rPr lang="ru-RU" sz="2800" b="1" dirty="0"/>
                        <a:t>1</a:t>
                      </a:r>
                    </a:p>
                  </a:txBody>
                  <a:tcPr/>
                </a:tc>
                <a:tc>
                  <a:txBody>
                    <a:bodyPr/>
                    <a:lstStyle/>
                    <a:p>
                      <a:r>
                        <a:rPr lang="en-GB" sz="2800" b="1" dirty="0"/>
                        <a:t>Gold mining</a:t>
                      </a:r>
                      <a:endParaRPr lang="ru-RU" sz="2800" b="1" dirty="0"/>
                    </a:p>
                  </a:txBody>
                  <a:tcPr/>
                </a:tc>
                <a:extLst>
                  <a:ext uri="{0D108BD9-81ED-4DB2-BD59-A6C34878D82A}">
                    <a16:rowId xmlns:a16="http://schemas.microsoft.com/office/drawing/2014/main" xmlns="" val="10001"/>
                  </a:ext>
                </a:extLst>
              </a:tr>
              <a:tr h="2039379">
                <a:tc>
                  <a:txBody>
                    <a:bodyPr/>
                    <a:lstStyle/>
                    <a:p>
                      <a:r>
                        <a:rPr lang="ru-RU" sz="2800" b="1" dirty="0"/>
                        <a:t>2</a:t>
                      </a:r>
                    </a:p>
                  </a:txBody>
                  <a:tcPr/>
                </a:tc>
                <a:tc>
                  <a:txBody>
                    <a:bodyPr/>
                    <a:lstStyle/>
                    <a:p>
                      <a:r>
                        <a:rPr lang="en-GB" sz="2800" b="1" dirty="0"/>
                        <a:t>Non-ferrous and rare metals mining (mercury, antimony, tin, tungsten, rare earths)</a:t>
                      </a:r>
                      <a:endParaRPr lang="ru-RU" sz="2800" b="1" dirty="0"/>
                    </a:p>
                  </a:txBody>
                  <a:tcPr/>
                </a:tc>
                <a:extLst>
                  <a:ext uri="{0D108BD9-81ED-4DB2-BD59-A6C34878D82A}">
                    <a16:rowId xmlns:a16="http://schemas.microsoft.com/office/drawing/2014/main" xmlns="" val="10002"/>
                  </a:ext>
                </a:extLst>
              </a:tr>
              <a:tr h="1658467">
                <a:tc>
                  <a:txBody>
                    <a:bodyPr/>
                    <a:lstStyle/>
                    <a:p>
                      <a:r>
                        <a:rPr lang="ru-RU" sz="2800" b="1" dirty="0"/>
                        <a:t>3</a:t>
                      </a:r>
                    </a:p>
                  </a:txBody>
                  <a:tcPr/>
                </a:tc>
                <a:tc>
                  <a:txBody>
                    <a:bodyPr/>
                    <a:lstStyle/>
                    <a:p>
                      <a:r>
                        <a:rPr lang="en-GB" sz="2800" b="1" dirty="0"/>
                        <a:t>Coal, oil and gas, production of non-metallic minerals, groundwater for domestic consumption</a:t>
                      </a:r>
                      <a:endParaRPr lang="ru-RU" sz="2800"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1937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рис-2-0000"/>
          <p:cNvPicPr>
            <a:picLocks noChangeAspect="1" noChangeArrowheads="1"/>
          </p:cNvPicPr>
          <p:nvPr/>
        </p:nvPicPr>
        <p:blipFill>
          <a:blip r:embed="rId2">
            <a:extLst>
              <a:ext uri="{28A0092B-C50C-407E-A947-70E740481C1C}">
                <a14:useLocalDpi xmlns:a14="http://schemas.microsoft.com/office/drawing/2010/main" val="0"/>
              </a:ext>
            </a:extLst>
          </a:blip>
          <a:srcRect t="8786"/>
          <a:stretch>
            <a:fillRect/>
          </a:stretch>
        </p:blipFill>
        <p:spPr bwMode="auto">
          <a:xfrm>
            <a:off x="1518046" y="1800225"/>
            <a:ext cx="6254353" cy="39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Заголовок 1"/>
          <p:cNvSpPr>
            <a:spLocks noGrp="1"/>
          </p:cNvSpPr>
          <p:nvPr>
            <p:ph type="title"/>
          </p:nvPr>
        </p:nvSpPr>
        <p:spPr>
          <a:xfrm>
            <a:off x="1763446" y="1017354"/>
            <a:ext cx="6057900" cy="606028"/>
          </a:xfrm>
        </p:spPr>
        <p:txBody>
          <a:bodyPr/>
          <a:lstStyle/>
          <a:p>
            <a:r>
              <a:rPr lang="en-GB" altLang="ru-RU" sz="2400" b="1" dirty="0"/>
              <a:t>Major Gold Deposits</a:t>
            </a:r>
            <a:endParaRPr lang="ru-RU" altLang="ru-RU" sz="2400" b="1" dirty="0"/>
          </a:p>
        </p:txBody>
      </p:sp>
      <p:sp>
        <p:nvSpPr>
          <p:cNvPr id="6" name="Скругленная прямоугольная выноска 5"/>
          <p:cNvSpPr/>
          <p:nvPr/>
        </p:nvSpPr>
        <p:spPr>
          <a:xfrm>
            <a:off x="2571750" y="1971675"/>
            <a:ext cx="800100" cy="285750"/>
          </a:xfrm>
          <a:prstGeom prst="wedgeRoundRectCallout">
            <a:avLst>
              <a:gd name="adj1" fmla="val 62698"/>
              <a:gd name="adj2" fmla="val 14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Taldybulak</a:t>
            </a:r>
            <a:r>
              <a:rPr lang="en-GB" sz="788" b="1" dirty="0"/>
              <a:t> </a:t>
            </a:r>
            <a:r>
              <a:rPr lang="ru-RU" sz="788" b="1" dirty="0"/>
              <a:t>-8 </a:t>
            </a:r>
            <a:r>
              <a:rPr lang="en-GB" sz="788" b="1" dirty="0"/>
              <a:t>tons</a:t>
            </a:r>
            <a:r>
              <a:rPr lang="ru-RU" sz="788" b="1" dirty="0"/>
              <a:t>(80)</a:t>
            </a:r>
          </a:p>
        </p:txBody>
      </p:sp>
      <p:sp>
        <p:nvSpPr>
          <p:cNvPr id="7" name="Скругленная прямоугольная выноска 6"/>
          <p:cNvSpPr/>
          <p:nvPr/>
        </p:nvSpPr>
        <p:spPr>
          <a:xfrm>
            <a:off x="3543300" y="1628774"/>
            <a:ext cx="812676" cy="216049"/>
          </a:xfrm>
          <a:prstGeom prst="wedgeRoundRectCallout">
            <a:avLst>
              <a:gd name="adj1" fmla="val -42262"/>
              <a:gd name="adj2" fmla="val 550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Jerui</a:t>
            </a:r>
            <a:r>
              <a:rPr lang="ru-RU" sz="788" b="1" dirty="0"/>
              <a:t> 75 </a:t>
            </a:r>
            <a:r>
              <a:rPr lang="en-GB" sz="788" b="1" dirty="0"/>
              <a:t>tons</a:t>
            </a:r>
            <a:r>
              <a:rPr lang="ru-RU" sz="788" b="1" dirty="0"/>
              <a:t>(100</a:t>
            </a:r>
            <a:r>
              <a:rPr lang="en-GB" sz="788" b="1" dirty="0"/>
              <a:t>t</a:t>
            </a:r>
            <a:r>
              <a:rPr lang="ru-RU" sz="788" b="1" dirty="0"/>
              <a:t>)</a:t>
            </a:r>
            <a:endParaRPr lang="ru-RU" sz="1350" dirty="0"/>
          </a:p>
        </p:txBody>
      </p:sp>
      <p:sp>
        <p:nvSpPr>
          <p:cNvPr id="9" name="Скругленная прямоугольная выноска 8"/>
          <p:cNvSpPr/>
          <p:nvPr/>
        </p:nvSpPr>
        <p:spPr>
          <a:xfrm>
            <a:off x="4572000" y="1714500"/>
            <a:ext cx="1143000" cy="342900"/>
          </a:xfrm>
          <a:prstGeom prst="wedgeRoundRectCallout">
            <a:avLst>
              <a:gd name="adj1" fmla="val -17639"/>
              <a:gd name="adj2" fmla="val 126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Taldybulak</a:t>
            </a:r>
            <a:r>
              <a:rPr lang="en-GB" sz="788" b="1" dirty="0"/>
              <a:t> left-bank </a:t>
            </a:r>
            <a:r>
              <a:rPr lang="en-US" sz="788" b="1" dirty="0"/>
              <a:t>95</a:t>
            </a:r>
            <a:r>
              <a:rPr lang="ru-RU" sz="788" b="1" dirty="0"/>
              <a:t> </a:t>
            </a:r>
            <a:r>
              <a:rPr lang="en-GB" sz="788" b="1" dirty="0"/>
              <a:t>tons</a:t>
            </a:r>
            <a:endParaRPr lang="ru-RU" sz="788" b="1" dirty="0"/>
          </a:p>
        </p:txBody>
      </p:sp>
      <p:sp>
        <p:nvSpPr>
          <p:cNvPr id="10" name="Скругленная прямоугольная выноска 9"/>
          <p:cNvSpPr/>
          <p:nvPr/>
        </p:nvSpPr>
        <p:spPr>
          <a:xfrm>
            <a:off x="6915150" y="3228975"/>
            <a:ext cx="857250" cy="285750"/>
          </a:xfrm>
          <a:prstGeom prst="wedgeRoundRectCallout">
            <a:avLst>
              <a:gd name="adj1" fmla="val -69494"/>
              <a:gd name="adj2" fmla="val -15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Togolok</a:t>
            </a:r>
            <a:r>
              <a:rPr lang="ru-RU" sz="788" b="1" dirty="0"/>
              <a:t> 46 </a:t>
            </a:r>
            <a:r>
              <a:rPr lang="en-GB" sz="788" b="1" dirty="0"/>
              <a:t>tons</a:t>
            </a:r>
            <a:endParaRPr lang="ru-RU" sz="788" b="1" dirty="0"/>
          </a:p>
        </p:txBody>
      </p:sp>
      <p:sp>
        <p:nvSpPr>
          <p:cNvPr id="11" name="Скругленная прямоугольная выноска 10"/>
          <p:cNvSpPr/>
          <p:nvPr/>
        </p:nvSpPr>
        <p:spPr>
          <a:xfrm>
            <a:off x="6000750" y="3514725"/>
            <a:ext cx="857250" cy="400050"/>
          </a:xfrm>
          <a:prstGeom prst="wedgeRoundRectCallout">
            <a:avLst>
              <a:gd name="adj1" fmla="val -6696"/>
              <a:gd name="adj2" fmla="val -23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err="1"/>
              <a:t>Kumtor</a:t>
            </a:r>
            <a:r>
              <a:rPr lang="ru-RU" sz="1050" b="1" dirty="0"/>
              <a:t>  316 </a:t>
            </a:r>
            <a:r>
              <a:rPr lang="en-GB" sz="1050" b="1" dirty="0"/>
              <a:t>tons</a:t>
            </a:r>
            <a:endParaRPr lang="ru-RU" sz="1050" b="1" dirty="0"/>
          </a:p>
        </p:txBody>
      </p:sp>
      <p:sp>
        <p:nvSpPr>
          <p:cNvPr id="13" name="Скругленная прямоугольная выноска 12"/>
          <p:cNvSpPr/>
          <p:nvPr/>
        </p:nvSpPr>
        <p:spPr>
          <a:xfrm>
            <a:off x="2886075" y="5343525"/>
            <a:ext cx="914400" cy="285750"/>
          </a:xfrm>
          <a:prstGeom prst="wedgeRoundRectCallout">
            <a:avLst>
              <a:gd name="adj1" fmla="val -65327"/>
              <a:gd name="adj2" fmla="val -2103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788" b="1" dirty="0"/>
              <a:t>Алтын-Джилга</a:t>
            </a:r>
          </a:p>
        </p:txBody>
      </p:sp>
      <p:sp>
        <p:nvSpPr>
          <p:cNvPr id="14" name="Скругленная прямоугольная выноска 13"/>
          <p:cNvSpPr/>
          <p:nvPr/>
        </p:nvSpPr>
        <p:spPr>
          <a:xfrm>
            <a:off x="1657350" y="3657600"/>
            <a:ext cx="800100" cy="285750"/>
          </a:xfrm>
          <a:prstGeom prst="wedgeRoundRectCallout">
            <a:avLst>
              <a:gd name="adj1" fmla="val 52530"/>
              <a:gd name="adj2" fmla="val -15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Bozymchak</a:t>
            </a:r>
            <a:r>
              <a:rPr lang="ru-RU" sz="788" b="1" dirty="0"/>
              <a:t> 18,8 </a:t>
            </a:r>
            <a:r>
              <a:rPr lang="en-GB" sz="788" b="1" dirty="0"/>
              <a:t>tons</a:t>
            </a:r>
            <a:endParaRPr lang="ru-RU" sz="788" b="1" dirty="0"/>
          </a:p>
        </p:txBody>
      </p:sp>
      <p:sp>
        <p:nvSpPr>
          <p:cNvPr id="15" name="Скругленная прямоугольная выноска 14"/>
          <p:cNvSpPr/>
          <p:nvPr/>
        </p:nvSpPr>
        <p:spPr>
          <a:xfrm>
            <a:off x="1835696" y="2114550"/>
            <a:ext cx="907504" cy="285750"/>
          </a:xfrm>
          <a:prstGeom prst="wedgeRoundRectCallout">
            <a:avLst>
              <a:gd name="adj1" fmla="val 115031"/>
              <a:gd name="adj2" fmla="val 80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Andash</a:t>
            </a:r>
            <a:r>
              <a:rPr lang="ru-RU" sz="788" b="1" dirty="0"/>
              <a:t> 27 </a:t>
            </a:r>
            <a:r>
              <a:rPr lang="en-GB" sz="788" b="1" dirty="0"/>
              <a:t>tons</a:t>
            </a:r>
            <a:endParaRPr lang="ru-RU" sz="788" b="1" dirty="0"/>
          </a:p>
        </p:txBody>
      </p:sp>
      <p:sp>
        <p:nvSpPr>
          <p:cNvPr id="16" name="Скругленная прямоугольная выноска 15"/>
          <p:cNvSpPr/>
          <p:nvPr/>
        </p:nvSpPr>
        <p:spPr>
          <a:xfrm>
            <a:off x="1657350" y="2800350"/>
            <a:ext cx="800100" cy="285750"/>
          </a:xfrm>
          <a:prstGeom prst="wedgeRoundRectCallout">
            <a:avLst>
              <a:gd name="adj1" fmla="val 115031"/>
              <a:gd name="adj2" fmla="val 80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a:t>Chaarat</a:t>
            </a:r>
            <a:r>
              <a:rPr lang="ru-RU" sz="788" b="1" dirty="0"/>
              <a:t> </a:t>
            </a:r>
            <a:r>
              <a:rPr lang="en-US" sz="788" b="1" dirty="0"/>
              <a:t>20</a:t>
            </a:r>
            <a:r>
              <a:rPr lang="ru-RU" sz="788" b="1" dirty="0"/>
              <a:t> </a:t>
            </a:r>
            <a:r>
              <a:rPr lang="en-GB" sz="788" b="1" dirty="0"/>
              <a:t>tons </a:t>
            </a:r>
            <a:r>
              <a:rPr lang="ru-RU" sz="788" b="1" dirty="0"/>
              <a:t>(</a:t>
            </a:r>
            <a:r>
              <a:rPr lang="en-US" sz="788" b="1" dirty="0"/>
              <a:t>20</a:t>
            </a:r>
            <a:r>
              <a:rPr lang="ru-RU" sz="788" b="1" dirty="0"/>
              <a:t>0</a:t>
            </a:r>
            <a:r>
              <a:rPr lang="en-GB" sz="788" b="1" dirty="0"/>
              <a:t>t</a:t>
            </a:r>
            <a:r>
              <a:rPr lang="ru-RU" sz="788" b="1" dirty="0"/>
              <a:t>)</a:t>
            </a:r>
          </a:p>
        </p:txBody>
      </p:sp>
      <p:sp>
        <p:nvSpPr>
          <p:cNvPr id="17" name="Скругленная прямоугольная выноска 16"/>
          <p:cNvSpPr/>
          <p:nvPr/>
        </p:nvSpPr>
        <p:spPr>
          <a:xfrm>
            <a:off x="5143500" y="2400300"/>
            <a:ext cx="1143000" cy="342900"/>
          </a:xfrm>
          <a:prstGeom prst="wedgeRoundRectCallout">
            <a:avLst>
              <a:gd name="adj1" fmla="val -17639"/>
              <a:gd name="adj2" fmla="val 126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Kumbel</a:t>
            </a:r>
            <a:r>
              <a:rPr lang="ru-RU" sz="788" b="1" dirty="0"/>
              <a:t> 10 </a:t>
            </a:r>
            <a:r>
              <a:rPr lang="en-GB" sz="788" b="1" dirty="0"/>
              <a:t>tons</a:t>
            </a:r>
            <a:endParaRPr lang="ru-RU" sz="788" b="1" dirty="0"/>
          </a:p>
        </p:txBody>
      </p:sp>
      <p:sp>
        <p:nvSpPr>
          <p:cNvPr id="19" name="Скругленная прямоугольная выноска 18"/>
          <p:cNvSpPr/>
          <p:nvPr/>
        </p:nvSpPr>
        <p:spPr>
          <a:xfrm>
            <a:off x="2943225" y="3657600"/>
            <a:ext cx="857250" cy="285750"/>
          </a:xfrm>
          <a:prstGeom prst="wedgeRoundRectCallout">
            <a:avLst>
              <a:gd name="adj1" fmla="val -69494"/>
              <a:gd name="adj2" fmla="val -15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Tereksai</a:t>
            </a:r>
            <a:r>
              <a:rPr lang="ru-RU" sz="788" b="1" dirty="0"/>
              <a:t> (80</a:t>
            </a:r>
            <a:r>
              <a:rPr lang="en-GB" sz="788" b="1" dirty="0"/>
              <a:t> tons</a:t>
            </a:r>
            <a:r>
              <a:rPr lang="ru-RU" sz="788" b="1" dirty="0"/>
              <a:t>)</a:t>
            </a:r>
          </a:p>
        </p:txBody>
      </p:sp>
      <p:sp>
        <p:nvSpPr>
          <p:cNvPr id="20" name="Скругленная прямоугольная выноска 19"/>
          <p:cNvSpPr/>
          <p:nvPr/>
        </p:nvSpPr>
        <p:spPr>
          <a:xfrm>
            <a:off x="2871879" y="5343525"/>
            <a:ext cx="957171" cy="285750"/>
          </a:xfrm>
          <a:prstGeom prst="wedgeRoundRectCallout">
            <a:avLst>
              <a:gd name="adj1" fmla="val -65327"/>
              <a:gd name="adj2" fmla="val -2103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Altyn-Djilga</a:t>
            </a:r>
            <a:r>
              <a:rPr lang="en-US" sz="788" b="1" dirty="0"/>
              <a:t> </a:t>
            </a:r>
            <a:r>
              <a:rPr lang="ru-RU" sz="788" b="1" dirty="0"/>
              <a:t>8</a:t>
            </a:r>
            <a:r>
              <a:rPr lang="en-GB" sz="788" b="1" dirty="0"/>
              <a:t> tons</a:t>
            </a:r>
            <a:endParaRPr lang="ru-RU" sz="788" b="1" dirty="0"/>
          </a:p>
        </p:txBody>
      </p:sp>
      <p:sp>
        <p:nvSpPr>
          <p:cNvPr id="21" name="Скругленная прямоугольная выноска 20"/>
          <p:cNvSpPr/>
          <p:nvPr/>
        </p:nvSpPr>
        <p:spPr>
          <a:xfrm>
            <a:off x="3114675" y="4914900"/>
            <a:ext cx="857250" cy="285750"/>
          </a:xfrm>
          <a:prstGeom prst="wedgeRoundRectCallout">
            <a:avLst>
              <a:gd name="adj1" fmla="val -69494"/>
              <a:gd name="adj2" fmla="val -15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Shambesai</a:t>
            </a:r>
            <a:r>
              <a:rPr lang="ru-RU" sz="788" b="1" dirty="0"/>
              <a:t> 6 </a:t>
            </a:r>
            <a:r>
              <a:rPr lang="en-GB" sz="788" b="1" dirty="0"/>
              <a:t>tons </a:t>
            </a:r>
            <a:r>
              <a:rPr lang="ru-RU" sz="788" b="1" dirty="0"/>
              <a:t>(30</a:t>
            </a:r>
            <a:r>
              <a:rPr lang="en-GB" sz="788" b="1" dirty="0"/>
              <a:t>t</a:t>
            </a:r>
            <a:r>
              <a:rPr lang="ru-RU" sz="788" b="1" dirty="0"/>
              <a:t>)</a:t>
            </a:r>
          </a:p>
        </p:txBody>
      </p:sp>
      <p:sp>
        <p:nvSpPr>
          <p:cNvPr id="2" name="TextBox 1">
            <a:extLst>
              <a:ext uri="{FF2B5EF4-FFF2-40B4-BE49-F238E27FC236}">
                <a16:creationId xmlns:a16="http://schemas.microsoft.com/office/drawing/2014/main" xmlns="" id="{9273DD5A-D971-4E0C-9539-FA9718EE5B11}"/>
              </a:ext>
            </a:extLst>
          </p:cNvPr>
          <p:cNvSpPr txBox="1"/>
          <p:nvPr/>
        </p:nvSpPr>
        <p:spPr>
          <a:xfrm>
            <a:off x="5271013" y="4551642"/>
            <a:ext cx="957171" cy="1115690"/>
          </a:xfrm>
          <a:prstGeom prst="rect">
            <a:avLst/>
          </a:prstGeom>
          <a:solidFill>
            <a:schemeClr val="bg1"/>
          </a:solidFill>
        </p:spPr>
        <p:txBody>
          <a:bodyPr wrap="square" rtlCol="0">
            <a:spAutoFit/>
          </a:bodyPr>
          <a:lstStyle/>
          <a:p>
            <a:pPr>
              <a:spcBef>
                <a:spcPts val="100"/>
              </a:spcBef>
              <a:spcAft>
                <a:spcPts val="200"/>
              </a:spcAft>
            </a:pPr>
            <a:r>
              <a:rPr lang="en-GB" sz="700" dirty="0"/>
              <a:t>Gold</a:t>
            </a:r>
            <a:br>
              <a:rPr lang="en-GB" sz="700" dirty="0"/>
            </a:br>
            <a:r>
              <a:rPr lang="en-GB" sz="700" dirty="0"/>
              <a:t>Tin</a:t>
            </a:r>
            <a:br>
              <a:rPr lang="en-GB" sz="700" dirty="0"/>
            </a:br>
            <a:r>
              <a:rPr lang="en-GB" sz="700" dirty="0"/>
              <a:t>Tungsten</a:t>
            </a:r>
            <a:br>
              <a:rPr lang="en-GB" sz="700" dirty="0"/>
            </a:br>
            <a:r>
              <a:rPr lang="en-GB" sz="700" dirty="0"/>
              <a:t>Antimony</a:t>
            </a:r>
            <a:br>
              <a:rPr lang="en-GB" sz="700" dirty="0"/>
            </a:br>
            <a:r>
              <a:rPr lang="en-GB" sz="700" dirty="0"/>
              <a:t>Mercury</a:t>
            </a:r>
            <a:br>
              <a:rPr lang="en-GB" sz="700" dirty="0"/>
            </a:br>
            <a:r>
              <a:rPr lang="en-GB" sz="700" dirty="0"/>
              <a:t>Beryllium</a:t>
            </a:r>
            <a:br>
              <a:rPr lang="en-GB" sz="700" dirty="0"/>
            </a:br>
            <a:r>
              <a:rPr lang="en-GB" sz="700" dirty="0"/>
              <a:t>Rare-Earth Elements</a:t>
            </a:r>
            <a:br>
              <a:rPr lang="en-GB" sz="700" dirty="0"/>
            </a:br>
            <a:r>
              <a:rPr lang="en-GB" sz="700" dirty="0"/>
              <a:t>Aluminium</a:t>
            </a:r>
            <a:br>
              <a:rPr lang="en-GB" sz="700" dirty="0"/>
            </a:br>
            <a:r>
              <a:rPr lang="en-GB" sz="700" dirty="0"/>
              <a:t>Coal</a:t>
            </a:r>
            <a:r>
              <a:rPr lang="en-GB" sz="200" dirty="0"/>
              <a:t> </a:t>
            </a:r>
          </a:p>
          <a:p>
            <a:pPr>
              <a:spcBef>
                <a:spcPts val="100"/>
              </a:spcBef>
              <a:spcAft>
                <a:spcPts val="200"/>
              </a:spcAft>
            </a:pPr>
            <a:r>
              <a:rPr lang="en-GB" sz="100" dirty="0"/>
              <a:t>  </a:t>
            </a:r>
            <a:endParaRPr lang="en-GB" sz="1000" dirty="0"/>
          </a:p>
        </p:txBody>
      </p:sp>
      <p:sp>
        <p:nvSpPr>
          <p:cNvPr id="3" name="TextBox 2">
            <a:extLst>
              <a:ext uri="{FF2B5EF4-FFF2-40B4-BE49-F238E27FC236}">
                <a16:creationId xmlns:a16="http://schemas.microsoft.com/office/drawing/2014/main" xmlns="" id="{7D5BD427-5E28-4F38-99F8-CCF8DE0863D4}"/>
              </a:ext>
            </a:extLst>
          </p:cNvPr>
          <p:cNvSpPr txBox="1"/>
          <p:nvPr/>
        </p:nvSpPr>
        <p:spPr>
          <a:xfrm>
            <a:off x="5271013" y="5562532"/>
            <a:ext cx="885163" cy="200055"/>
          </a:xfrm>
          <a:prstGeom prst="rect">
            <a:avLst/>
          </a:prstGeom>
          <a:solidFill>
            <a:schemeClr val="bg1"/>
          </a:solidFill>
        </p:spPr>
        <p:txBody>
          <a:bodyPr wrap="square" rtlCol="0">
            <a:spAutoFit/>
          </a:bodyPr>
          <a:lstStyle/>
          <a:p>
            <a:r>
              <a:rPr lang="en-GB" sz="700" dirty="0"/>
              <a:t>Oil and Gas</a:t>
            </a:r>
            <a:endParaRPr lang="en-GB" sz="1600" dirty="0"/>
          </a:p>
        </p:txBody>
      </p:sp>
      <p:sp>
        <p:nvSpPr>
          <p:cNvPr id="18" name="TextBox 17">
            <a:extLst>
              <a:ext uri="{FF2B5EF4-FFF2-40B4-BE49-F238E27FC236}">
                <a16:creationId xmlns:a16="http://schemas.microsoft.com/office/drawing/2014/main" xmlns="" id="{9EB65BAF-7C33-412D-976D-E058F1ACB338}"/>
              </a:ext>
            </a:extLst>
          </p:cNvPr>
          <p:cNvSpPr txBox="1"/>
          <p:nvPr/>
        </p:nvSpPr>
        <p:spPr>
          <a:xfrm>
            <a:off x="6640251" y="4551642"/>
            <a:ext cx="720080" cy="215444"/>
          </a:xfrm>
          <a:prstGeom prst="rect">
            <a:avLst/>
          </a:prstGeom>
          <a:solidFill>
            <a:schemeClr val="bg1"/>
          </a:solidFill>
        </p:spPr>
        <p:txBody>
          <a:bodyPr wrap="square" rtlCol="0">
            <a:spAutoFit/>
          </a:bodyPr>
          <a:lstStyle/>
          <a:p>
            <a:r>
              <a:rPr lang="en-GB" sz="800" dirty="0"/>
              <a:t>Operating</a:t>
            </a:r>
          </a:p>
        </p:txBody>
      </p:sp>
      <p:sp>
        <p:nvSpPr>
          <p:cNvPr id="23" name="TextBox 22">
            <a:extLst>
              <a:ext uri="{FF2B5EF4-FFF2-40B4-BE49-F238E27FC236}">
                <a16:creationId xmlns:a16="http://schemas.microsoft.com/office/drawing/2014/main" xmlns="" id="{3FAF1FFD-B480-4C67-B8CA-1F7A8A5B8899}"/>
              </a:ext>
            </a:extLst>
          </p:cNvPr>
          <p:cNvSpPr txBox="1"/>
          <p:nvPr/>
        </p:nvSpPr>
        <p:spPr>
          <a:xfrm>
            <a:off x="6651789" y="4702227"/>
            <a:ext cx="857250" cy="215444"/>
          </a:xfrm>
          <a:prstGeom prst="rect">
            <a:avLst/>
          </a:prstGeom>
          <a:solidFill>
            <a:schemeClr val="bg1"/>
          </a:solidFill>
        </p:spPr>
        <p:txBody>
          <a:bodyPr wrap="square" rtlCol="0">
            <a:spAutoFit/>
          </a:bodyPr>
          <a:lstStyle/>
          <a:p>
            <a:r>
              <a:rPr lang="en-GB" sz="800" dirty="0"/>
              <a:t>Projected</a:t>
            </a:r>
            <a:endParaRPr lang="en-GB" dirty="0"/>
          </a:p>
        </p:txBody>
      </p:sp>
      <p:sp>
        <p:nvSpPr>
          <p:cNvPr id="24" name="TextBox 23">
            <a:extLst>
              <a:ext uri="{FF2B5EF4-FFF2-40B4-BE49-F238E27FC236}">
                <a16:creationId xmlns:a16="http://schemas.microsoft.com/office/drawing/2014/main" xmlns="" id="{0DD65662-F1B7-46B7-A063-A525579086FF}"/>
              </a:ext>
            </a:extLst>
          </p:cNvPr>
          <p:cNvSpPr txBox="1"/>
          <p:nvPr/>
        </p:nvSpPr>
        <p:spPr>
          <a:xfrm>
            <a:off x="6640834" y="4852811"/>
            <a:ext cx="1269115" cy="215444"/>
          </a:xfrm>
          <a:prstGeom prst="rect">
            <a:avLst/>
          </a:prstGeom>
          <a:solidFill>
            <a:schemeClr val="bg1"/>
          </a:solidFill>
        </p:spPr>
        <p:txBody>
          <a:bodyPr wrap="square" rtlCol="0">
            <a:spAutoFit/>
          </a:bodyPr>
          <a:lstStyle/>
          <a:p>
            <a:r>
              <a:rPr lang="en-GB" sz="800" dirty="0"/>
              <a:t>Under construction</a:t>
            </a:r>
          </a:p>
        </p:txBody>
      </p:sp>
      <p:sp>
        <p:nvSpPr>
          <p:cNvPr id="25" name="TextBox 24">
            <a:extLst>
              <a:ext uri="{FF2B5EF4-FFF2-40B4-BE49-F238E27FC236}">
                <a16:creationId xmlns:a16="http://schemas.microsoft.com/office/drawing/2014/main" xmlns="" id="{D696CE0C-5194-4233-8D75-F46D0F4D5CDC}"/>
              </a:ext>
            </a:extLst>
          </p:cNvPr>
          <p:cNvSpPr txBox="1"/>
          <p:nvPr/>
        </p:nvSpPr>
        <p:spPr>
          <a:xfrm>
            <a:off x="6658102" y="5013781"/>
            <a:ext cx="1125100" cy="215444"/>
          </a:xfrm>
          <a:prstGeom prst="rect">
            <a:avLst/>
          </a:prstGeom>
          <a:solidFill>
            <a:schemeClr val="bg1"/>
          </a:solidFill>
        </p:spPr>
        <p:txBody>
          <a:bodyPr wrap="square" rtlCol="0">
            <a:spAutoFit/>
          </a:bodyPr>
          <a:lstStyle/>
          <a:p>
            <a:r>
              <a:rPr lang="en-GB" sz="800" dirty="0"/>
              <a:t>Suspended</a:t>
            </a:r>
            <a:endParaRPr lang="en-GB" dirty="0"/>
          </a:p>
        </p:txBody>
      </p:sp>
      <p:sp>
        <p:nvSpPr>
          <p:cNvPr id="26" name="TextBox 25">
            <a:extLst>
              <a:ext uri="{FF2B5EF4-FFF2-40B4-BE49-F238E27FC236}">
                <a16:creationId xmlns:a16="http://schemas.microsoft.com/office/drawing/2014/main" xmlns="" id="{DD4AD703-6B04-4C3D-AB90-818C964DE818}"/>
              </a:ext>
            </a:extLst>
          </p:cNvPr>
          <p:cNvSpPr txBox="1"/>
          <p:nvPr/>
        </p:nvSpPr>
        <p:spPr>
          <a:xfrm>
            <a:off x="6678303" y="5292952"/>
            <a:ext cx="635140" cy="215444"/>
          </a:xfrm>
          <a:prstGeom prst="rect">
            <a:avLst/>
          </a:prstGeom>
          <a:solidFill>
            <a:schemeClr val="bg1"/>
          </a:solidFill>
        </p:spPr>
        <p:txBody>
          <a:bodyPr wrap="square" rtlCol="0">
            <a:spAutoFit/>
          </a:bodyPr>
          <a:lstStyle/>
          <a:p>
            <a:r>
              <a:rPr lang="en-GB" sz="800" dirty="0"/>
              <a:t>Working</a:t>
            </a:r>
          </a:p>
        </p:txBody>
      </p:sp>
      <p:sp>
        <p:nvSpPr>
          <p:cNvPr id="12" name="Скругленная прямоугольная выноска 11"/>
          <p:cNvSpPr/>
          <p:nvPr/>
        </p:nvSpPr>
        <p:spPr>
          <a:xfrm>
            <a:off x="4572000" y="4143375"/>
            <a:ext cx="914400" cy="285750"/>
          </a:xfrm>
          <a:prstGeom prst="wedgeRoundRectCallout">
            <a:avLst>
              <a:gd name="adj1" fmla="val -94233"/>
              <a:gd name="adj2" fmla="val -2928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88" b="1" dirty="0" err="1"/>
              <a:t>Makmal</a:t>
            </a:r>
            <a:r>
              <a:rPr lang="ru-RU" sz="788" b="1" dirty="0"/>
              <a:t> 16 </a:t>
            </a:r>
            <a:r>
              <a:rPr lang="en-GB" sz="788" b="1" dirty="0"/>
              <a:t>tons</a:t>
            </a:r>
            <a:endParaRPr lang="ru-RU" sz="788" b="1" dirty="0"/>
          </a:p>
        </p:txBody>
      </p:sp>
      <p:sp>
        <p:nvSpPr>
          <p:cNvPr id="27" name="TextBox 26">
            <a:extLst>
              <a:ext uri="{FF2B5EF4-FFF2-40B4-BE49-F238E27FC236}">
                <a16:creationId xmlns:a16="http://schemas.microsoft.com/office/drawing/2014/main" xmlns="" id="{0890C77C-E824-4119-9BEA-1829F1D92FF1}"/>
              </a:ext>
            </a:extLst>
          </p:cNvPr>
          <p:cNvSpPr txBox="1"/>
          <p:nvPr/>
        </p:nvSpPr>
        <p:spPr>
          <a:xfrm>
            <a:off x="4792396" y="4450890"/>
            <a:ext cx="1656000" cy="144000"/>
          </a:xfrm>
          <a:prstGeom prst="rect">
            <a:avLst/>
          </a:prstGeom>
          <a:solidFill>
            <a:schemeClr val="bg1"/>
          </a:solidFill>
        </p:spPr>
        <p:txBody>
          <a:bodyPr wrap="square" rtlCol="0">
            <a:spAutoFit/>
          </a:bodyPr>
          <a:lstStyle/>
          <a:p>
            <a:pPr algn="ctr"/>
            <a:r>
              <a:rPr lang="en-GB" sz="700" b="1" dirty="0"/>
              <a:t>Mineral Deposits</a:t>
            </a:r>
          </a:p>
        </p:txBody>
      </p:sp>
      <p:sp>
        <p:nvSpPr>
          <p:cNvPr id="28" name="TextBox 27">
            <a:extLst>
              <a:ext uri="{FF2B5EF4-FFF2-40B4-BE49-F238E27FC236}">
                <a16:creationId xmlns:a16="http://schemas.microsoft.com/office/drawing/2014/main" xmlns="" id="{267DAD1D-FC7F-4319-B046-B8DC8CAF5481}"/>
              </a:ext>
            </a:extLst>
          </p:cNvPr>
          <p:cNvSpPr txBox="1"/>
          <p:nvPr/>
        </p:nvSpPr>
        <p:spPr>
          <a:xfrm>
            <a:off x="6424297" y="4424829"/>
            <a:ext cx="1143152" cy="144000"/>
          </a:xfrm>
          <a:prstGeom prst="rect">
            <a:avLst/>
          </a:prstGeom>
          <a:solidFill>
            <a:schemeClr val="bg1"/>
          </a:solidFill>
        </p:spPr>
        <p:txBody>
          <a:bodyPr wrap="square" rtlCol="0">
            <a:spAutoFit/>
          </a:bodyPr>
          <a:lstStyle/>
          <a:p>
            <a:pPr algn="ctr"/>
            <a:r>
              <a:rPr lang="en-GB" sz="700" b="1" dirty="0"/>
              <a:t>Mining Plants</a:t>
            </a:r>
          </a:p>
        </p:txBody>
      </p:sp>
      <p:sp>
        <p:nvSpPr>
          <p:cNvPr id="29" name="TextBox 28">
            <a:extLst>
              <a:ext uri="{FF2B5EF4-FFF2-40B4-BE49-F238E27FC236}">
                <a16:creationId xmlns:a16="http://schemas.microsoft.com/office/drawing/2014/main" xmlns="" id="{EB384B87-70F2-45FD-ADDB-5941841F3F12}"/>
              </a:ext>
            </a:extLst>
          </p:cNvPr>
          <p:cNvSpPr txBox="1"/>
          <p:nvPr/>
        </p:nvSpPr>
        <p:spPr>
          <a:xfrm>
            <a:off x="5796136" y="4198757"/>
            <a:ext cx="1224136" cy="230832"/>
          </a:xfrm>
          <a:prstGeom prst="rect">
            <a:avLst/>
          </a:prstGeom>
          <a:solidFill>
            <a:schemeClr val="bg1"/>
          </a:solidFill>
        </p:spPr>
        <p:txBody>
          <a:bodyPr wrap="square" rtlCol="0">
            <a:spAutoFit/>
          </a:bodyPr>
          <a:lstStyle/>
          <a:p>
            <a:pPr algn="ctr"/>
            <a:r>
              <a:rPr lang="en-GB" sz="900" b="1" dirty="0"/>
              <a:t>Symbols</a:t>
            </a:r>
            <a:endParaRPr lang="en-GB" sz="800" b="1" dirty="0"/>
          </a:p>
        </p:txBody>
      </p:sp>
      <p:sp>
        <p:nvSpPr>
          <p:cNvPr id="30" name="TextBox 29">
            <a:extLst>
              <a:ext uri="{FF2B5EF4-FFF2-40B4-BE49-F238E27FC236}">
                <a16:creationId xmlns:a16="http://schemas.microsoft.com/office/drawing/2014/main" xmlns="" id="{B7DCD252-799D-48F5-80DF-B60EDA6B47CC}"/>
              </a:ext>
            </a:extLst>
          </p:cNvPr>
          <p:cNvSpPr txBox="1"/>
          <p:nvPr/>
        </p:nvSpPr>
        <p:spPr>
          <a:xfrm>
            <a:off x="6448396" y="5153367"/>
            <a:ext cx="1221751" cy="215444"/>
          </a:xfrm>
          <a:prstGeom prst="rect">
            <a:avLst/>
          </a:prstGeom>
          <a:solidFill>
            <a:schemeClr val="bg1"/>
          </a:solidFill>
        </p:spPr>
        <p:txBody>
          <a:bodyPr wrap="square" rtlCol="0">
            <a:spAutoFit/>
          </a:bodyPr>
          <a:lstStyle/>
          <a:p>
            <a:pPr algn="ctr"/>
            <a:r>
              <a:rPr lang="en-GB" sz="800" dirty="0"/>
              <a:t>Cement</a:t>
            </a:r>
            <a:r>
              <a:rPr lang="en-GB" sz="700" b="1" dirty="0"/>
              <a:t> </a:t>
            </a:r>
            <a:r>
              <a:rPr lang="en-GB" sz="800" dirty="0"/>
              <a:t>Plants</a:t>
            </a:r>
          </a:p>
        </p:txBody>
      </p:sp>
    </p:spTree>
    <p:extLst>
      <p:ext uri="{BB962C8B-B14F-4D97-AF65-F5344CB8AC3E}">
        <p14:creationId xmlns:p14="http://schemas.microsoft.com/office/powerpoint/2010/main" val="37938599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Kumtor_CAT3.jpg"/>
          <p:cNvPicPr>
            <a:picLocks noChangeAspect="1"/>
          </p:cNvPicPr>
          <p:nvPr/>
        </p:nvPicPr>
        <p:blipFill>
          <a:blip r:embed="rId2" cstate="print"/>
          <a:stretch>
            <a:fillRect/>
          </a:stretch>
        </p:blipFill>
        <p:spPr>
          <a:xfrm>
            <a:off x="5026943" y="952274"/>
            <a:ext cx="3133275" cy="2219375"/>
          </a:xfrm>
          <a:prstGeom prst="rect">
            <a:avLst/>
          </a:prstGeom>
        </p:spPr>
      </p:pic>
      <p:pic>
        <p:nvPicPr>
          <p:cNvPr id="8" name="Рисунок 7" descr="p08-Centerras-Kumtor-mine (1).jpg"/>
          <p:cNvPicPr>
            <a:picLocks noChangeAspect="1"/>
          </p:cNvPicPr>
          <p:nvPr/>
        </p:nvPicPr>
        <p:blipFill>
          <a:blip r:embed="rId3" cstate="print"/>
          <a:stretch>
            <a:fillRect/>
          </a:stretch>
        </p:blipFill>
        <p:spPr>
          <a:xfrm>
            <a:off x="899592" y="938613"/>
            <a:ext cx="3382216" cy="2219579"/>
          </a:xfrm>
          <a:prstGeom prst="rect">
            <a:avLst/>
          </a:prstGeom>
        </p:spPr>
      </p:pic>
      <p:pic>
        <p:nvPicPr>
          <p:cNvPr id="9" name="Рисунок 8" descr="IMG_0981.JPG"/>
          <p:cNvPicPr>
            <a:picLocks noChangeAspect="1"/>
          </p:cNvPicPr>
          <p:nvPr/>
        </p:nvPicPr>
        <p:blipFill>
          <a:blip r:embed="rId4" cstate="print"/>
          <a:stretch>
            <a:fillRect/>
          </a:stretch>
        </p:blipFill>
        <p:spPr>
          <a:xfrm>
            <a:off x="5172857" y="3521051"/>
            <a:ext cx="3290207" cy="231853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773" y="3558961"/>
            <a:ext cx="3356043" cy="2287300"/>
          </a:xfrm>
          <a:prstGeom prst="rect">
            <a:avLst/>
          </a:prstGeom>
        </p:spPr>
      </p:pic>
    </p:spTree>
    <p:extLst>
      <p:ext uri="{BB962C8B-B14F-4D97-AF65-F5344CB8AC3E}">
        <p14:creationId xmlns:p14="http://schemas.microsoft.com/office/powerpoint/2010/main" val="149713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259632" y="188640"/>
            <a:ext cx="6316664" cy="5539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3000" b="1" dirty="0">
                <a:latin typeface="Arial Narrow" panose="020B0606020202030204" pitchFamily="34" charset="0"/>
                <a:cs typeface="Times New Roman" pitchFamily="18" charset="0"/>
              </a:rPr>
              <a:t>Gold Production</a:t>
            </a:r>
            <a:endParaRPr lang="ru-RU" sz="3000" dirty="0">
              <a:latin typeface="Arial Narrow" panose="020B0606020202030204" pitchFamily="34" charset="0"/>
              <a:cs typeface="Times New Roman" pitchFamily="18" charset="0"/>
            </a:endParaRPr>
          </a:p>
        </p:txBody>
      </p:sp>
      <p:grpSp>
        <p:nvGrpSpPr>
          <p:cNvPr id="19" name="Группа 18"/>
          <p:cNvGrpSpPr/>
          <p:nvPr/>
        </p:nvGrpSpPr>
        <p:grpSpPr>
          <a:xfrm>
            <a:off x="1634637" y="980729"/>
            <a:ext cx="6346630" cy="144016"/>
            <a:chOff x="655515" y="781663"/>
            <a:chExt cx="8462173" cy="196553"/>
          </a:xfrm>
        </p:grpSpPr>
        <p:sp>
          <p:nvSpPr>
            <p:cNvPr id="20" name="Прямоугольник 19"/>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ru-RU" sz="1350" dirty="0">
                <a:solidFill>
                  <a:srgbClr val="00B0F0"/>
                </a:solidFill>
                <a:latin typeface="Arial Narrow" panose="020B0606020202030204" pitchFamily="34" charset="0"/>
              </a:endParaRPr>
            </a:p>
          </p:txBody>
        </p:sp>
        <p:sp>
          <p:nvSpPr>
            <p:cNvPr id="21" name="Прямоугольник 20"/>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sz="1350" dirty="0">
                <a:solidFill>
                  <a:srgbClr val="00B0F0"/>
                </a:solidFill>
                <a:latin typeface="Arial Narrow" panose="020B0606020202030204" pitchFamily="34" charset="0"/>
              </a:endParaRPr>
            </a:p>
          </p:txBody>
        </p:sp>
        <p:sp>
          <p:nvSpPr>
            <p:cNvPr id="22" name="Прямоугольник 21"/>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sz="1350" dirty="0">
                <a:solidFill>
                  <a:srgbClr val="00B0F0"/>
                </a:solidFill>
                <a:latin typeface="Arial Narrow" panose="020B0606020202030204" pitchFamily="34" charset="0"/>
              </a:endParaRPr>
            </a:p>
          </p:txBody>
        </p:sp>
      </p:grpSp>
      <p:graphicFrame>
        <p:nvGraphicFramePr>
          <p:cNvPr id="8" name="Объект 3"/>
          <p:cNvGraphicFramePr>
            <a:graphicFrameLocks/>
          </p:cNvGraphicFramePr>
          <p:nvPr>
            <p:extLst>
              <p:ext uri="{D42A27DB-BD31-4B8C-83A1-F6EECF244321}">
                <p14:modId xmlns:p14="http://schemas.microsoft.com/office/powerpoint/2010/main" val="2565239832"/>
              </p:ext>
            </p:extLst>
          </p:nvPr>
        </p:nvGraphicFramePr>
        <p:xfrm>
          <a:off x="683568" y="1267476"/>
          <a:ext cx="7704856" cy="47538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115D2B13-534E-46BB-9077-B62F781FA937}"/>
              </a:ext>
            </a:extLst>
          </p:cNvPr>
          <p:cNvSpPr txBox="1"/>
          <p:nvPr/>
        </p:nvSpPr>
        <p:spPr>
          <a:xfrm>
            <a:off x="7236296" y="3717032"/>
            <a:ext cx="1152128" cy="1379865"/>
          </a:xfrm>
          <a:prstGeom prst="rect">
            <a:avLst/>
          </a:prstGeom>
          <a:solidFill>
            <a:schemeClr val="bg1"/>
          </a:solidFill>
        </p:spPr>
        <p:txBody>
          <a:bodyPr wrap="square" rtlCol="0">
            <a:spAutoFit/>
          </a:bodyPr>
          <a:lstStyle/>
          <a:p>
            <a:pPr>
              <a:lnSpc>
                <a:spcPct val="150000"/>
              </a:lnSpc>
              <a:spcAft>
                <a:spcPts val="150"/>
              </a:spcAft>
            </a:pPr>
            <a:r>
              <a:rPr lang="en-GB" sz="1100" dirty="0"/>
              <a:t>Solton-Sary</a:t>
            </a:r>
          </a:p>
          <a:p>
            <a:pPr>
              <a:lnSpc>
                <a:spcPct val="150000"/>
              </a:lnSpc>
              <a:spcAft>
                <a:spcPts val="150"/>
              </a:spcAft>
            </a:pPr>
            <a:r>
              <a:rPr lang="en-GB" sz="1100" dirty="0"/>
              <a:t>Terekkan</a:t>
            </a:r>
          </a:p>
          <a:p>
            <a:pPr>
              <a:lnSpc>
                <a:spcPct val="150000"/>
              </a:lnSpc>
              <a:spcAft>
                <a:spcPts val="150"/>
              </a:spcAft>
            </a:pPr>
            <a:r>
              <a:rPr lang="en-GB" sz="1100" dirty="0"/>
              <a:t>Mcmal</a:t>
            </a:r>
          </a:p>
          <a:p>
            <a:pPr>
              <a:lnSpc>
                <a:spcPct val="150000"/>
              </a:lnSpc>
              <a:spcAft>
                <a:spcPts val="150"/>
              </a:spcAft>
            </a:pPr>
            <a:r>
              <a:rPr lang="en-GB" sz="1100" dirty="0"/>
              <a:t>Kumtor</a:t>
            </a:r>
          </a:p>
          <a:p>
            <a:endParaRPr lang="en-GB" sz="1100" dirty="0"/>
          </a:p>
        </p:txBody>
      </p:sp>
    </p:spTree>
    <p:extLst>
      <p:ext uri="{BB962C8B-B14F-4D97-AF65-F5344CB8AC3E}">
        <p14:creationId xmlns:p14="http://schemas.microsoft.com/office/powerpoint/2010/main" val="327108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892" y="332657"/>
            <a:ext cx="6172200" cy="576063"/>
          </a:xfrm>
        </p:spPr>
        <p:txBody>
          <a:bodyPr>
            <a:noAutofit/>
          </a:bodyPr>
          <a:lstStyle/>
          <a:p>
            <a:pPr indent="338138" fontAlgn="base">
              <a:spcAft>
                <a:spcPct val="0"/>
              </a:spcAft>
            </a:pPr>
            <a:r>
              <a:rPr lang="en-GB" sz="2000" b="1" dirty="0">
                <a:latin typeface="Arial Narrow" panose="020B0606020202030204" pitchFamily="34" charset="0"/>
              </a:rPr>
              <a:t>Commissioning new deposits into operation</a:t>
            </a:r>
            <a:endParaRPr lang="ru-RU" sz="2000" dirty="0">
              <a:latin typeface="Arial Narrow" panose="020B0606020202030204" pitchFamily="34"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885379846"/>
              </p:ext>
            </p:extLst>
          </p:nvPr>
        </p:nvGraphicFramePr>
        <p:xfrm>
          <a:off x="683568" y="908720"/>
          <a:ext cx="7632848" cy="4702924"/>
        </p:xfrm>
        <a:graphic>
          <a:graphicData uri="http://schemas.openxmlformats.org/drawingml/2006/table">
            <a:tbl>
              <a:tblPr firstRow="1" firstCol="1" bandRow="1">
                <a:tableStyleId>{BC89EF96-8CEA-46FF-86C4-4CE0E7609802}</a:tableStyleId>
              </a:tblPr>
              <a:tblGrid>
                <a:gridCol w="2448272">
                  <a:extLst>
                    <a:ext uri="{9D8B030D-6E8A-4147-A177-3AD203B41FA5}">
                      <a16:colId xmlns:a16="http://schemas.microsoft.com/office/drawing/2014/main" xmlns="" val="20000"/>
                    </a:ext>
                  </a:extLst>
                </a:gridCol>
                <a:gridCol w="2535609">
                  <a:extLst>
                    <a:ext uri="{9D8B030D-6E8A-4147-A177-3AD203B41FA5}">
                      <a16:colId xmlns:a16="http://schemas.microsoft.com/office/drawing/2014/main" xmlns="" val="20001"/>
                    </a:ext>
                  </a:extLst>
                </a:gridCol>
                <a:gridCol w="2648967">
                  <a:extLst>
                    <a:ext uri="{9D8B030D-6E8A-4147-A177-3AD203B41FA5}">
                      <a16:colId xmlns:a16="http://schemas.microsoft.com/office/drawing/2014/main" xmlns="" val="20002"/>
                    </a:ext>
                  </a:extLst>
                </a:gridCol>
              </a:tblGrid>
              <a:tr h="648072">
                <a:tc>
                  <a:txBody>
                    <a:bodyPr/>
                    <a:lstStyle/>
                    <a:p>
                      <a:pPr algn="ctr" fontAlgn="b"/>
                      <a:r>
                        <a:rPr lang="en-GB" sz="1600" b="1" u="none" strike="noStrike" dirty="0">
                          <a:effectLst/>
                        </a:rPr>
                        <a:t>Short term</a:t>
                      </a:r>
                    </a:p>
                    <a:p>
                      <a:pPr algn="ctr" fontAlgn="b"/>
                      <a:r>
                        <a:rPr lang="en-GB" sz="1600" b="1" u="none" strike="noStrike" dirty="0">
                          <a:effectLst/>
                        </a:rPr>
                        <a:t>2019-2020 year</a:t>
                      </a:r>
                      <a:endParaRPr lang="ru-RU" sz="1600" b="1" i="0" u="none" strike="noStrike" dirty="0">
                        <a:solidFill>
                          <a:srgbClr val="000000"/>
                        </a:solidFill>
                        <a:effectLst/>
                        <a:latin typeface="+mn-lt"/>
                      </a:endParaRPr>
                    </a:p>
                  </a:txBody>
                  <a:tcPr marL="5715" marR="5715" marT="5715" marB="0" anchor="b">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
                      <a:r>
                        <a:rPr lang="en-GB" sz="1600" b="1" u="none" strike="noStrike" dirty="0">
                          <a:effectLst/>
                        </a:rPr>
                        <a:t>Medium term</a:t>
                      </a:r>
                    </a:p>
                    <a:p>
                      <a:pPr algn="ctr" fontAlgn="b"/>
                      <a:r>
                        <a:rPr lang="en-GB" sz="1600" b="1" u="none" strike="noStrike" dirty="0">
                          <a:effectLst/>
                        </a:rPr>
                        <a:t>2021-2023 year</a:t>
                      </a:r>
                      <a:endParaRPr lang="ru-RU" sz="1600" b="1" i="0" u="none" strike="noStrike" dirty="0">
                        <a:solidFill>
                          <a:srgbClr val="000000"/>
                        </a:solidFill>
                        <a:effectLst/>
                        <a:latin typeface="+mn-lt"/>
                      </a:endParaRPr>
                    </a:p>
                  </a:txBody>
                  <a:tcPr marL="5715" marR="5715" marT="5715" marB="0" anchor="b">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
                      <a:r>
                        <a:rPr lang="en-GB" sz="1600" b="1" u="none" strike="noStrike" dirty="0">
                          <a:effectLst/>
                        </a:rPr>
                        <a:t>Long term</a:t>
                      </a:r>
                    </a:p>
                    <a:p>
                      <a:pPr algn="ctr" fontAlgn="b"/>
                      <a:r>
                        <a:rPr lang="en-GB" sz="1600" b="1" u="none" strike="noStrike" dirty="0">
                          <a:effectLst/>
                        </a:rPr>
                        <a:t>2024-2025 years</a:t>
                      </a:r>
                      <a:endParaRPr lang="ru-RU" sz="1600" b="1" i="0" u="none" strike="noStrike" dirty="0">
                        <a:solidFill>
                          <a:srgbClr val="000000"/>
                        </a:solidFill>
                        <a:effectLst/>
                        <a:latin typeface="+mn-lt"/>
                      </a:endParaRPr>
                    </a:p>
                  </a:txBody>
                  <a:tcPr marL="5715" marR="5715" marT="5715" marB="0" anchor="b">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83308">
                <a:tc>
                  <a:txBody>
                    <a:bodyPr/>
                    <a:lstStyle/>
                    <a:p>
                      <a:pPr algn="ctr" fontAlgn="b"/>
                      <a:r>
                        <a:rPr lang="en-GB" sz="1600" b="0" i="0" u="none" strike="noStrike" dirty="0">
                          <a:solidFill>
                            <a:srgbClr val="000000"/>
                          </a:solidFill>
                          <a:effectLst/>
                          <a:latin typeface="Cambria Math" panose="02040503050406030204" pitchFamily="18" charset="0"/>
                          <a:ea typeface="Cambria Math" panose="02040503050406030204" pitchFamily="18" charset="0"/>
                        </a:rPr>
                        <a:t>Kuru-</a:t>
                      </a:r>
                      <a:r>
                        <a:rPr lang="en-GB" sz="1600" b="0" i="0" u="none" strike="noStrike" dirty="0" err="1">
                          <a:solidFill>
                            <a:srgbClr val="000000"/>
                          </a:solidFill>
                          <a:effectLst/>
                          <a:latin typeface="Cambria Math" panose="02040503050406030204" pitchFamily="18" charset="0"/>
                          <a:ea typeface="Cambria Math" panose="02040503050406030204" pitchFamily="18" charset="0"/>
                        </a:rPr>
                        <a:t>Tegerek</a:t>
                      </a:r>
                      <a:r>
                        <a:rPr lang="ru-RU" sz="1600" b="0" i="0" u="none" strike="noStrike" dirty="0">
                          <a:solidFill>
                            <a:srgbClr val="000000"/>
                          </a:solidFill>
                          <a:effectLst/>
                          <a:latin typeface="Cambria Math" panose="02040503050406030204" pitchFamily="18" charset="0"/>
                          <a:ea typeface="Cambria Math" panose="02040503050406030204" pitchFamily="18" charset="0"/>
                        </a:rPr>
                        <a:t> (</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39,2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ambria Math" panose="02040503050406030204" pitchFamily="18" charset="0"/>
                          <a:ea typeface="Cambria Math" panose="02040503050406030204" pitchFamily="18" charset="0"/>
                        </a:rPr>
                        <a:t>Buchuk</a:t>
                      </a:r>
                      <a:r>
                        <a:rPr lang="ru-RU" sz="1600" b="0" i="0" u="none" strike="noStrike" dirty="0">
                          <a:solidFill>
                            <a:srgbClr val="000000"/>
                          </a:solidFill>
                          <a:effectLst/>
                          <a:latin typeface="Cambria Math" panose="02040503050406030204" pitchFamily="18" charset="0"/>
                          <a:ea typeface="Cambria Math" panose="02040503050406030204" pitchFamily="18" charset="0"/>
                        </a:rPr>
                        <a:t> (</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12,1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p>
                    <a:p>
                      <a:pPr marL="0" marR="0" indent="0" algn="ctr" defTabSz="914400" rtl="0" eaLnBrk="1" fontAlgn="b" latinLnBrk="0" hangingPunct="1">
                        <a:lnSpc>
                          <a:spcPct val="100000"/>
                        </a:lnSpc>
                        <a:spcBef>
                          <a:spcPts val="0"/>
                        </a:spcBef>
                        <a:spcAft>
                          <a:spcPts val="0"/>
                        </a:spcAft>
                        <a:buClrTx/>
                        <a:buSzTx/>
                        <a:buFontTx/>
                        <a:buNone/>
                        <a:tabLst/>
                        <a:defRPr/>
                      </a:pPr>
                      <a:endParaRPr lang="ru-RU" sz="1600" b="1" i="0" u="none" strike="noStrike" dirty="0">
                        <a:solidFill>
                          <a:srgbClr val="000000"/>
                        </a:solidFill>
                        <a:effectLst/>
                        <a:latin typeface="+mn-lt"/>
                      </a:endParaRPr>
                    </a:p>
                  </a:txBody>
                  <a:tcPr marL="5715" marR="5715" marT="5715"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err="1">
                          <a:effectLst/>
                          <a:latin typeface="Cambria Math" panose="02040503050406030204" pitchFamily="18" charset="0"/>
                          <a:ea typeface="Cambria Math" panose="02040503050406030204" pitchFamily="18" charset="0"/>
                        </a:rPr>
                        <a:t>Andash</a:t>
                      </a:r>
                      <a:r>
                        <a:rPr lang="ru-RU" sz="160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19,5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p>
                      <a:pPr algn="ctr" fontAlgn="b"/>
                      <a:endParaRPr lang="ru-RU" sz="1600" b="1" i="0" u="none" strike="noStrike" dirty="0">
                        <a:solidFill>
                          <a:srgbClr val="000000"/>
                        </a:solidFill>
                        <a:effectLst/>
                        <a:latin typeface="+mn-lt"/>
                      </a:endParaRPr>
                    </a:p>
                  </a:txBody>
                  <a:tcPr marL="5715" marR="5715" marT="5715"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614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Jerui</a:t>
                      </a:r>
                      <a:r>
                        <a:rPr lang="ru-RU" sz="1600" b="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105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Tyulkubash</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20,3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err="1">
                          <a:effectLst/>
                          <a:latin typeface="Cambria Math" panose="02040503050406030204" pitchFamily="18" charset="0"/>
                          <a:ea typeface="Cambria Math" panose="02040503050406030204" pitchFamily="18" charset="0"/>
                        </a:rPr>
                        <a:t>Togolok</a:t>
                      </a:r>
                      <a:r>
                        <a:rPr lang="ru-RU" sz="160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17,3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614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a:effectLst/>
                          <a:latin typeface="Cambria Math" panose="02040503050406030204" pitchFamily="18" charset="0"/>
                          <a:ea typeface="Cambria Math" panose="02040503050406030204" pitchFamily="18" charset="0"/>
                        </a:rPr>
                        <a:t>Terekkan- </a:t>
                      </a:r>
                      <a:r>
                        <a:rPr lang="en-GB" sz="1600" b="0" u="none" strike="noStrike" dirty="0" err="1">
                          <a:effectLst/>
                          <a:latin typeface="Cambria Math" panose="02040503050406030204" pitchFamily="18" charset="0"/>
                          <a:ea typeface="Cambria Math" panose="02040503050406030204" pitchFamily="18" charset="0"/>
                        </a:rPr>
                        <a:t>Perevalnoe</a:t>
                      </a:r>
                      <a:r>
                        <a:rPr lang="en-GB" sz="1600" b="0" u="none" strike="noStrike" dirty="0">
                          <a:effectLst/>
                          <a:latin typeface="Cambria Math" panose="02040503050406030204" pitchFamily="18" charset="0"/>
                          <a:ea typeface="Cambria Math" panose="02040503050406030204" pitchFamily="18" charset="0"/>
                        </a:rPr>
                        <a:t>-Terek</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16,4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Shiraljin</a:t>
                      </a:r>
                      <a:r>
                        <a:rPr lang="ru-RU" sz="1600" b="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5,6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err="1">
                          <a:effectLst/>
                          <a:latin typeface="Cambria Math" panose="02040503050406030204" pitchFamily="18" charset="0"/>
                          <a:ea typeface="Cambria Math" panose="02040503050406030204" pitchFamily="18" charset="0"/>
                        </a:rPr>
                        <a:t>Nasonovskoe</a:t>
                      </a:r>
                      <a:r>
                        <a:rPr lang="ru-RU" sz="160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5,6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833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Shambesay</a:t>
                      </a:r>
                      <a:r>
                        <a:rPr lang="ru-RU" sz="1600" b="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7,8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u="none" strike="noStrike" dirty="0">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err="1">
                          <a:effectLst/>
                          <a:latin typeface="Cambria Math" panose="02040503050406030204" pitchFamily="18" charset="0"/>
                          <a:ea typeface="Cambria Math" panose="02040503050406030204" pitchFamily="18" charset="0"/>
                        </a:rPr>
                        <a:t>Kyzyltash</a:t>
                      </a:r>
                      <a:r>
                        <a:rPr lang="ru-RU" sz="160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39,5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833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ambria Math" panose="02040503050406030204" pitchFamily="18" charset="0"/>
                          <a:ea typeface="Cambria Math" panose="02040503050406030204" pitchFamily="18" charset="0"/>
                        </a:rPr>
                        <a:t>Makmal</a:t>
                      </a:r>
                      <a:r>
                        <a:rPr lang="ru-RU" sz="1600" b="0" i="0" u="none" strike="noStrike" dirty="0">
                          <a:solidFill>
                            <a:srgbClr val="000000"/>
                          </a:solidFill>
                          <a:effectLst/>
                          <a:latin typeface="Cambria Math" panose="02040503050406030204" pitchFamily="18" charset="0"/>
                          <a:ea typeface="Cambria Math" panose="02040503050406030204" pitchFamily="18" charset="0"/>
                        </a:rPr>
                        <a:t> (</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5,0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p>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Kichisandyk</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–27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833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Kumbel</a:t>
                      </a:r>
                      <a:r>
                        <a:rPr lang="ru-RU" sz="1600" b="0" u="none" strike="noStrike" dirty="0">
                          <a:effectLst/>
                          <a:latin typeface="Cambria Math" panose="02040503050406030204" pitchFamily="18" charset="0"/>
                          <a:ea typeface="Cambria Math" panose="02040503050406030204" pitchFamily="18" charset="0"/>
                        </a:rPr>
                        <a:t> </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1,2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p>
                    <a:p>
                      <a:pPr algn="ctr" fontAlgn="b"/>
                      <a:endParaRPr lang="ru-RU" sz="1600" b="1" i="0" u="none" strike="noStrike" dirty="0">
                        <a:solidFill>
                          <a:srgbClr val="000000"/>
                        </a:solidFill>
                        <a:effectLst/>
                        <a:latin typeface="+mn-lt"/>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ru-RU" sz="1600" b="1" i="0" u="none" strike="noStrike" dirty="0">
                        <a:solidFill>
                          <a:srgbClr val="000000"/>
                        </a:solidFill>
                        <a:effectLst/>
                        <a:latin typeface="+mn-lt"/>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4833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dirty="0" err="1">
                          <a:effectLst/>
                          <a:latin typeface="Cambria Math" panose="02040503050406030204" pitchFamily="18" charset="0"/>
                          <a:ea typeface="Cambria Math" panose="02040503050406030204" pitchFamily="18" charset="0"/>
                        </a:rPr>
                        <a:t>Altyn-Djilga</a:t>
                      </a:r>
                      <a:r>
                        <a:rPr lang="ru-RU" sz="1600" b="0" i="0" u="none" strike="noStrike" dirty="0">
                          <a:solidFill>
                            <a:srgbClr val="000000"/>
                          </a:solidFill>
                          <a:effectLst/>
                          <a:latin typeface="Cambria Math" panose="02040503050406030204" pitchFamily="18" charset="0"/>
                          <a:ea typeface="Cambria Math" panose="02040503050406030204" pitchFamily="18" charset="0"/>
                        </a:rPr>
                        <a:t>(</a:t>
                      </a:r>
                      <a:r>
                        <a:rPr lang="en-US" sz="1600" b="0" i="0" u="none" strike="noStrike" dirty="0">
                          <a:solidFill>
                            <a:srgbClr val="000000"/>
                          </a:solidFill>
                          <a:effectLst/>
                          <a:latin typeface="Cambria Math" panose="02040503050406030204" pitchFamily="18" charset="0"/>
                          <a:ea typeface="Cambria Math" panose="02040503050406030204" pitchFamily="18" charset="0"/>
                        </a:rPr>
                        <a:t>Au</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 – 7,1 </a:t>
                      </a:r>
                      <a:r>
                        <a:rPr lang="en-GB" sz="1600" b="0" i="0" u="none" strike="noStrike" baseline="0" dirty="0">
                          <a:solidFill>
                            <a:srgbClr val="000000"/>
                          </a:solidFill>
                          <a:effectLst/>
                          <a:latin typeface="Cambria Math" panose="02040503050406030204" pitchFamily="18" charset="0"/>
                          <a:ea typeface="Cambria Math" panose="02040503050406030204" pitchFamily="18" charset="0"/>
                        </a:rPr>
                        <a:t>tons</a:t>
                      </a:r>
                      <a:r>
                        <a:rPr lang="ru-RU" sz="1600" b="0" i="0" u="none" strike="noStrike" baseline="0" dirty="0">
                          <a:solidFill>
                            <a:srgbClr val="000000"/>
                          </a:solidFill>
                          <a:effectLst/>
                          <a:latin typeface="Cambria Math" panose="02040503050406030204" pitchFamily="18" charset="0"/>
                          <a:ea typeface="Cambria Math" panose="02040503050406030204" pitchFamily="18" charset="0"/>
                        </a:rPr>
                        <a:t>)</a:t>
                      </a:r>
                      <a:endParaRPr lang="ru-RU" sz="1600" b="0" u="none" strike="noStrike" dirty="0">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ru-RU" sz="1600" b="1" i="0" u="none" strike="noStrike" dirty="0">
                        <a:solidFill>
                          <a:srgbClr val="000000"/>
                        </a:solidFill>
                        <a:effectLst/>
                        <a:latin typeface="+mn-lt"/>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83308">
                <a:tc>
                  <a:txBody>
                    <a:bodyPr/>
                    <a:lstStyle/>
                    <a:p>
                      <a:pPr algn="ctr" fontAlgn="b"/>
                      <a:r>
                        <a:rPr lang="en-GB" sz="2400" b="1" i="0" u="none" strike="noStrike" dirty="0">
                          <a:solidFill>
                            <a:schemeClr val="tx2"/>
                          </a:solidFill>
                          <a:effectLst/>
                          <a:latin typeface="Cambria Math" panose="02040503050406030204" pitchFamily="18" charset="0"/>
                          <a:ea typeface="Cambria Math" panose="02040503050406030204" pitchFamily="18" charset="0"/>
                        </a:rPr>
                        <a:t>Total</a:t>
                      </a:r>
                      <a:r>
                        <a:rPr lang="ru-RU" sz="2400" b="1" i="0" u="none" strike="noStrike" dirty="0">
                          <a:solidFill>
                            <a:schemeClr val="tx2"/>
                          </a:solidFill>
                          <a:effectLst/>
                          <a:latin typeface="Cambria Math" panose="02040503050406030204" pitchFamily="18" charset="0"/>
                          <a:ea typeface="Cambria Math" panose="02040503050406030204" pitchFamily="18" charset="0"/>
                        </a:rPr>
                        <a:t>:</a:t>
                      </a:r>
                      <a:r>
                        <a:rPr lang="ru-RU" sz="2400" b="1" i="0" u="none" strike="noStrike" baseline="0" dirty="0">
                          <a:solidFill>
                            <a:schemeClr val="tx2"/>
                          </a:solidFill>
                          <a:effectLst/>
                          <a:latin typeface="Cambria Math" panose="02040503050406030204" pitchFamily="18" charset="0"/>
                          <a:ea typeface="Cambria Math" panose="02040503050406030204" pitchFamily="18" charset="0"/>
                        </a:rPr>
                        <a:t>  328,6</a:t>
                      </a:r>
                      <a:r>
                        <a:rPr lang="en-GB" sz="2400" b="1" i="0" u="none" strike="noStrike" baseline="0" dirty="0">
                          <a:solidFill>
                            <a:schemeClr val="tx2"/>
                          </a:solidFill>
                          <a:effectLst/>
                          <a:latin typeface="Cambria Math" panose="02040503050406030204" pitchFamily="18" charset="0"/>
                          <a:ea typeface="Cambria Math" panose="02040503050406030204" pitchFamily="18" charset="0"/>
                        </a:rPr>
                        <a:t> tons</a:t>
                      </a:r>
                      <a:endParaRPr lang="ru-RU" sz="2400" b="1" i="0" u="none" strike="noStrike" dirty="0">
                        <a:solidFill>
                          <a:schemeClr val="tx2"/>
                        </a:solidFill>
                        <a:effectLst/>
                        <a:latin typeface="Cambria Math" panose="02040503050406030204" pitchFamily="18" charset="0"/>
                        <a:ea typeface="Cambria Math"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600" b="0" i="0" u="none" strike="noStrike" baseline="0" dirty="0">
                        <a:solidFill>
                          <a:srgbClr val="000000"/>
                        </a:solidFill>
                        <a:effectLst/>
                        <a:latin typeface="Cambria Math" panose="02040503050406030204" pitchFamily="18" charset="0"/>
                        <a:ea typeface="Cambria Math" panose="02040503050406030204"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ru-RU" sz="1600" b="1" i="0" u="none" strike="noStrike" dirty="0">
                        <a:solidFill>
                          <a:srgbClr val="000000"/>
                        </a:solidFill>
                        <a:effectLst/>
                        <a:latin typeface="+mn-lt"/>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graphicFrame>
        <p:nvGraphicFramePr>
          <p:cNvPr id="12" name="Объект 10"/>
          <p:cNvGraphicFramePr>
            <a:graphicFrameLocks noGrp="1"/>
          </p:cNvGraphicFramePr>
          <p:nvPr>
            <p:ph idx="1"/>
          </p:nvPr>
        </p:nvGraphicFramePr>
        <p:xfrm>
          <a:off x="971600" y="6431984"/>
          <a:ext cx="6594431" cy="352044"/>
        </p:xfrm>
        <a:graphic>
          <a:graphicData uri="http://schemas.openxmlformats.org/drawingml/2006/table">
            <a:tbl>
              <a:tblPr firstRow="1" firstCol="1" bandRow="1">
                <a:tableStyleId>{BC89EF96-8CEA-46FF-86C4-4CE0E7609802}</a:tableStyleId>
              </a:tblPr>
              <a:tblGrid>
                <a:gridCol w="1486923">
                  <a:extLst>
                    <a:ext uri="{9D8B030D-6E8A-4147-A177-3AD203B41FA5}">
                      <a16:colId xmlns:a16="http://schemas.microsoft.com/office/drawing/2014/main" xmlns="" val="20000"/>
                    </a:ext>
                  </a:extLst>
                </a:gridCol>
                <a:gridCol w="1239102">
                  <a:extLst>
                    <a:ext uri="{9D8B030D-6E8A-4147-A177-3AD203B41FA5}">
                      <a16:colId xmlns:a16="http://schemas.microsoft.com/office/drawing/2014/main" xmlns="" val="20001"/>
                    </a:ext>
                  </a:extLst>
                </a:gridCol>
                <a:gridCol w="1363013">
                  <a:extLst>
                    <a:ext uri="{9D8B030D-6E8A-4147-A177-3AD203B41FA5}">
                      <a16:colId xmlns:a16="http://schemas.microsoft.com/office/drawing/2014/main" xmlns="" val="20002"/>
                    </a:ext>
                  </a:extLst>
                </a:gridCol>
                <a:gridCol w="1548878">
                  <a:extLst>
                    <a:ext uri="{9D8B030D-6E8A-4147-A177-3AD203B41FA5}">
                      <a16:colId xmlns:a16="http://schemas.microsoft.com/office/drawing/2014/main" xmlns="" val="20003"/>
                    </a:ext>
                  </a:extLst>
                </a:gridCol>
                <a:gridCol w="956515">
                  <a:extLst>
                    <a:ext uri="{9D8B030D-6E8A-4147-A177-3AD203B41FA5}">
                      <a16:colId xmlns:a16="http://schemas.microsoft.com/office/drawing/2014/main" xmlns="" val="20004"/>
                    </a:ext>
                  </a:extLst>
                </a:gridCol>
              </a:tblGrid>
              <a:tr h="70872">
                <a:tc>
                  <a:txBody>
                    <a:bodyPr/>
                    <a:lstStyle/>
                    <a:p>
                      <a:pPr algn="ctr">
                        <a:lnSpc>
                          <a:spcPct val="110000"/>
                        </a:lnSpc>
                        <a:spcAft>
                          <a:spcPts val="0"/>
                        </a:spcAft>
                      </a:pPr>
                      <a:endParaRPr lang="ru-RU" sz="900" dirty="0">
                        <a:effectLst/>
                        <a:latin typeface="Arial Narrow" panose="020B0606020202030204" pitchFamily="34" charset="0"/>
                        <a:ea typeface="Times New Roman"/>
                        <a:cs typeface="Arial" panose="020B0604020202020204" pitchFamily="34" charset="0"/>
                      </a:endParaRPr>
                    </a:p>
                  </a:txBody>
                  <a:tcPr marL="42567" marR="4256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spcAft>
                          <a:spcPts val="0"/>
                        </a:spcAft>
                      </a:pPr>
                      <a:endParaRPr lang="ru-RU" sz="900" dirty="0">
                        <a:effectLst/>
                        <a:latin typeface="Arial Narrow" panose="020B0606020202030204" pitchFamily="34" charset="0"/>
                        <a:cs typeface="Arial" panose="020B0604020202020204" pitchFamily="34" charset="0"/>
                      </a:endParaRPr>
                    </a:p>
                  </a:txBody>
                  <a:tcPr marL="42567" marR="4256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spcAft>
                          <a:spcPts val="0"/>
                        </a:spcAft>
                      </a:pPr>
                      <a:endParaRPr lang="ru-RU" sz="900" dirty="0">
                        <a:effectLst/>
                        <a:latin typeface="Arial Narrow" panose="020B0606020202030204" pitchFamily="34" charset="0"/>
                        <a:cs typeface="Arial" panose="020B0604020202020204" pitchFamily="34" charset="0"/>
                      </a:endParaRPr>
                    </a:p>
                  </a:txBody>
                  <a:tcPr marL="42567" marR="4256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spcAft>
                          <a:spcPts val="0"/>
                        </a:spcAft>
                      </a:pPr>
                      <a:endParaRPr lang="ru-RU" sz="900" dirty="0">
                        <a:effectLst/>
                        <a:latin typeface="Arial Narrow" panose="020B0606020202030204" pitchFamily="34" charset="0"/>
                        <a:cs typeface="Arial" panose="020B0604020202020204" pitchFamily="34" charset="0"/>
                      </a:endParaRPr>
                    </a:p>
                  </a:txBody>
                  <a:tcPr marL="42567" marR="4256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spcAft>
                          <a:spcPts val="0"/>
                        </a:spcAft>
                      </a:pPr>
                      <a:endParaRPr lang="ru-RU" sz="900" dirty="0">
                        <a:effectLst/>
                        <a:latin typeface="Arial Narrow" panose="020B0606020202030204" pitchFamily="34" charset="0"/>
                        <a:ea typeface="Times New Roman"/>
                        <a:cs typeface="Arial" panose="020B0604020202020204" pitchFamily="34" charset="0"/>
                      </a:endParaRPr>
                    </a:p>
                  </a:txBody>
                  <a:tcPr marL="42567" marR="4256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0"/>
                  </a:ext>
                </a:extLst>
              </a:tr>
              <a:tr h="94495">
                <a:tc>
                  <a:txBody>
                    <a:bodyPr/>
                    <a:lstStyle/>
                    <a:p>
                      <a:pPr algn="ctr">
                        <a:lnSpc>
                          <a:spcPct val="110000"/>
                        </a:lnSpc>
                        <a:spcAft>
                          <a:spcPts val="0"/>
                        </a:spcAft>
                      </a:pPr>
                      <a:endParaRPr lang="ru-RU" sz="1200" b="0" dirty="0">
                        <a:effectLst/>
                        <a:latin typeface="+mn-lt"/>
                        <a:cs typeface="Arial" panose="020B0604020202020204" pitchFamily="34" charset="0"/>
                      </a:endParaRPr>
                    </a:p>
                  </a:txBody>
                  <a:tcPr marL="51435" marR="51435" marT="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ru-RU" sz="1200" b="0" i="0" u="none" strike="noStrike" dirty="0">
                        <a:solidFill>
                          <a:srgbClr val="000000"/>
                        </a:solidFill>
                        <a:effectLst/>
                        <a:latin typeface="+mn-lt"/>
                      </a:endParaRPr>
                    </a:p>
                  </a:txBody>
                  <a:tcPr marL="5715" marR="5715" marT="5715"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ru-RU" sz="1200" b="0" i="0" u="none" strike="noStrike" dirty="0">
                        <a:solidFill>
                          <a:srgbClr val="000000"/>
                        </a:solidFill>
                        <a:effectLst/>
                        <a:latin typeface="+mn-lt"/>
                      </a:endParaRPr>
                    </a:p>
                  </a:txBody>
                  <a:tcPr marL="5715" marR="5715" marT="5715"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ru-RU" sz="1200" b="0" i="0" u="none" strike="noStrike" dirty="0">
                        <a:solidFill>
                          <a:srgbClr val="000000"/>
                        </a:solidFill>
                        <a:effectLst/>
                        <a:latin typeface="+mn-lt"/>
                      </a:endParaRPr>
                    </a:p>
                  </a:txBody>
                  <a:tcPr marL="5715" marR="5715" marT="5715"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ru-RU" sz="1200" b="0" i="0" u="none" strike="noStrike" dirty="0">
                        <a:solidFill>
                          <a:srgbClr val="000000"/>
                        </a:solidFill>
                        <a:effectLst/>
                        <a:latin typeface="+mn-lt"/>
                      </a:endParaRPr>
                    </a:p>
                  </a:txBody>
                  <a:tcPr marL="5715" marR="5715" marT="5715"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397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5" y="2036252"/>
            <a:ext cx="3600400" cy="4616649"/>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GB" sz="1800" b="1" dirty="0"/>
              <a:t>Mining of non-ferrous and rare metals</a:t>
            </a:r>
            <a:endParaRPr lang="ru-RU" sz="800" dirty="0"/>
          </a:p>
          <a:p>
            <a:pPr marL="0" indent="0" algn="just">
              <a:buNone/>
            </a:pPr>
            <a:r>
              <a:rPr lang="en-GB" sz="1700" dirty="0"/>
              <a:t>Prospects for the development of non-ferrous metallurgy are associated with the construction of mining enterprises at the </a:t>
            </a:r>
            <a:r>
              <a:rPr lang="en-GB" sz="1700" dirty="0" err="1"/>
              <a:t>Trudovoye</a:t>
            </a:r>
            <a:r>
              <a:rPr lang="en-GB" sz="1700" dirty="0"/>
              <a:t>, </a:t>
            </a:r>
            <a:r>
              <a:rPr lang="en-GB" sz="1700" dirty="0" err="1"/>
              <a:t>Uch-Koshkon</a:t>
            </a:r>
            <a:r>
              <a:rPr lang="en-GB" sz="1700" dirty="0"/>
              <a:t> and </a:t>
            </a:r>
            <a:r>
              <a:rPr lang="en-GB" sz="1700" dirty="0" err="1"/>
              <a:t>Kensu</a:t>
            </a:r>
            <a:r>
              <a:rPr lang="en-GB" sz="1700" dirty="0"/>
              <a:t> tin and tungsten deposits.</a:t>
            </a:r>
            <a:endParaRPr lang="ru-RU" sz="1700" dirty="0"/>
          </a:p>
        </p:txBody>
      </p:sp>
      <p:pic>
        <p:nvPicPr>
          <p:cNvPr id="4" name="Picture 4" descr="C:\Users\Kataganov\Desktop\unnamed.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6" name="Прямоугольник 5"/>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7" name="Прямоугольник 6"/>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8"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355976" y="2036253"/>
            <a:ext cx="4320479" cy="42780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b="1" dirty="0"/>
              <a:t>Mining of ferrous metals</a:t>
            </a:r>
            <a:endParaRPr lang="ru-RU" sz="800" b="1" dirty="0"/>
          </a:p>
          <a:p>
            <a:pPr algn="just"/>
            <a:r>
              <a:rPr lang="en-GB" sz="1600" dirty="0"/>
              <a:t>According to the state balance sheet, 978 thousand tons of iron ore reserves at the Nadir deposit are mined as an additive in the production of cement for South Kyrgyz Cement CJSC and Southern Construction Materials Plant LLC. Explored geological reserves of the deposit in C1 + C2 categories are 17.3 million tons of ore with an iron content of 37.5 - 42.2%.</a:t>
            </a:r>
            <a:endParaRPr lang="ru-RU" dirty="0"/>
          </a:p>
          <a:p>
            <a:endParaRPr lang="en-GB" dirty="0"/>
          </a:p>
          <a:p>
            <a:endParaRPr lang="en-GB" dirty="0"/>
          </a:p>
          <a:p>
            <a:endParaRPr lang="ru-RU" dirty="0"/>
          </a:p>
          <a:p>
            <a:endParaRPr lang="ru-RU" dirty="0"/>
          </a:p>
          <a:p>
            <a:endParaRPr lang="ru-RU" dirty="0"/>
          </a:p>
          <a:p>
            <a:endParaRPr lang="ru-RU" dirty="0"/>
          </a:p>
          <a:p>
            <a:endParaRPr lang="ru-RU" dirty="0"/>
          </a:p>
        </p:txBody>
      </p:sp>
      <p:pic>
        <p:nvPicPr>
          <p:cNvPr id="2050" name="Picture 2" descr="Картинки по запросу добыча цветных металло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657445"/>
            <a:ext cx="2806693" cy="1868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AutoShape 4" descr="Картинки по запросу черных металл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4" name="Picture 6" descr="Картинки по запросу черных металлов"/>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729"/>
          <a:stretch/>
        </p:blipFill>
        <p:spPr bwMode="auto">
          <a:xfrm>
            <a:off x="5364088" y="4855053"/>
            <a:ext cx="3053854" cy="1738132"/>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1"/>
          <p:cNvSpPr>
            <a:spLocks noGrp="1"/>
          </p:cNvSpPr>
          <p:nvPr>
            <p:ph type="title"/>
          </p:nvPr>
        </p:nvSpPr>
        <p:spPr>
          <a:xfrm>
            <a:off x="457200" y="274638"/>
            <a:ext cx="8291264" cy="1143000"/>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lvl="2" algn="ctr"/>
            <a:r>
              <a:rPr lang="en-GB" sz="3200" b="1" dirty="0">
                <a:latin typeface="Times New Roman" pitchFamily="18" charset="0"/>
                <a:cs typeface="Times New Roman" pitchFamily="18" charset="0"/>
              </a:rPr>
              <a:t>Extraction and processing of non-ferrous, ferrous, rare and other metals</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3531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200" y="1873475"/>
            <a:ext cx="4062215" cy="492927"/>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n-GB" sz="2000" b="1" dirty="0"/>
              <a:t>Antimony production</a:t>
            </a:r>
            <a:endParaRPr lang="ru-RU" sz="2000" b="1" dirty="0"/>
          </a:p>
        </p:txBody>
      </p:sp>
      <p:pic>
        <p:nvPicPr>
          <p:cNvPr id="7170" name="Picture 2" descr="Картинки по запросу сурьм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5327081"/>
            <a:ext cx="1962947" cy="1131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4" descr="C:\Users\Kataganov\Desktop\unnamed.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8193" y="152723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8" name="Прямоугольник 7"/>
          <p:cNvSpPr/>
          <p:nvPr/>
        </p:nvSpPr>
        <p:spPr>
          <a:xfrm>
            <a:off x="288343" y="1443342"/>
            <a:ext cx="8462144" cy="7707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9" name="Прямоугольник 8"/>
          <p:cNvSpPr/>
          <p:nvPr/>
        </p:nvSpPr>
        <p:spPr>
          <a:xfrm>
            <a:off x="496655" y="1612699"/>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0"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91264" cy="984663"/>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lvl="2" algn="ctr"/>
            <a:r>
              <a:rPr lang="en-GB" sz="3200" b="1" dirty="0">
                <a:latin typeface="Times New Roman" pitchFamily="18" charset="0"/>
                <a:cs typeface="Times New Roman" pitchFamily="18" charset="0"/>
              </a:rPr>
              <a:t>Mining and processing of ores of non-ferrous, ferrous, rare and other metals</a:t>
            </a:r>
            <a:endParaRPr lang="ru-RU" sz="3200" dirty="0">
              <a:latin typeface="Times New Roman" pitchFamily="18" charset="0"/>
              <a:cs typeface="Times New Roman" pitchFamily="18" charset="0"/>
            </a:endParaRPr>
          </a:p>
        </p:txBody>
      </p:sp>
      <p:pic>
        <p:nvPicPr>
          <p:cNvPr id="11" name="Picture 2" descr="Картинки по запросу ртуть"/>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5542393"/>
            <a:ext cx="1646875" cy="902397"/>
          </a:xfrm>
          <a:prstGeom prst="rect">
            <a:avLst/>
          </a:prstGeom>
          <a:noFill/>
          <a:extLst>
            <a:ext uri="{909E8E84-426E-40DD-AFC4-6F175D3DCCD1}">
              <a14:hiddenFill xmlns:a14="http://schemas.microsoft.com/office/drawing/2010/main">
                <a:solidFill>
                  <a:srgbClr val="FFFFFF"/>
                </a:solidFill>
              </a14:hiddenFill>
            </a:ext>
          </a:extLst>
        </p:spPr>
      </p:pic>
      <p:sp>
        <p:nvSpPr>
          <p:cNvPr id="12" name="Объект 4"/>
          <p:cNvSpPr txBox="1">
            <a:spLocks/>
          </p:cNvSpPr>
          <p:nvPr/>
        </p:nvSpPr>
        <p:spPr>
          <a:xfrm>
            <a:off x="4860032" y="1947175"/>
            <a:ext cx="4104456" cy="37501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Mercury mining</a:t>
            </a:r>
            <a:endParaRPr lang="ru-RU" sz="2000" b="1" dirty="0"/>
          </a:p>
        </p:txBody>
      </p:sp>
      <p:graphicFrame>
        <p:nvGraphicFramePr>
          <p:cNvPr id="14" name="Объект 3"/>
          <p:cNvGraphicFramePr>
            <a:graphicFrameLocks/>
          </p:cNvGraphicFramePr>
          <p:nvPr>
            <p:extLst>
              <p:ext uri="{D42A27DB-BD31-4B8C-83A1-F6EECF244321}">
                <p14:modId xmlns:p14="http://schemas.microsoft.com/office/powerpoint/2010/main" val="713645510"/>
              </p:ext>
            </p:extLst>
          </p:nvPr>
        </p:nvGraphicFramePr>
        <p:xfrm>
          <a:off x="467545" y="2366402"/>
          <a:ext cx="4041142" cy="29348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Объект 3"/>
          <p:cNvGraphicFramePr>
            <a:graphicFrameLocks/>
          </p:cNvGraphicFramePr>
          <p:nvPr>
            <p:extLst>
              <p:ext uri="{D42A27DB-BD31-4B8C-83A1-F6EECF244321}">
                <p14:modId xmlns:p14="http://schemas.microsoft.com/office/powerpoint/2010/main" val="416809692"/>
              </p:ext>
            </p:extLst>
          </p:nvPr>
        </p:nvGraphicFramePr>
        <p:xfrm>
          <a:off x="4864705" y="2564905"/>
          <a:ext cx="4099783" cy="3096343"/>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4">
            <a:extLst>
              <a:ext uri="{FF2B5EF4-FFF2-40B4-BE49-F238E27FC236}">
                <a16:creationId xmlns:a16="http://schemas.microsoft.com/office/drawing/2014/main" xmlns="" id="{44E4FC17-2D48-4751-9233-5DD2D440468B}"/>
              </a:ext>
            </a:extLst>
          </p:cNvPr>
          <p:cNvPicPr>
            <a:picLocks noChangeAspect="1"/>
          </p:cNvPicPr>
          <p:nvPr/>
        </p:nvPicPr>
        <p:blipFill>
          <a:blip r:embed="rId8"/>
          <a:stretch>
            <a:fillRect/>
          </a:stretch>
        </p:blipFill>
        <p:spPr>
          <a:xfrm>
            <a:off x="1003851" y="5013176"/>
            <a:ext cx="324000" cy="192858"/>
          </a:xfrm>
          <a:prstGeom prst="rect">
            <a:avLst/>
          </a:prstGeom>
        </p:spPr>
      </p:pic>
    </p:spTree>
    <p:extLst>
      <p:ext uri="{BB962C8B-B14F-4D97-AF65-F5344CB8AC3E}">
        <p14:creationId xmlns:p14="http://schemas.microsoft.com/office/powerpoint/2010/main" val="65716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Kataganov\Desktop\unnamed.jpg"/>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11" name="Прямоугольник 10"/>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12" name="Прямоугольник 11"/>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3" name="Picture 4" descr="C:\Users\Kataganov\Desktop\unnam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30676"/>
            <a:ext cx="8229600" cy="681124"/>
          </a:xfrm>
          <a:noFill/>
          <a:ln>
            <a:noFill/>
          </a:ln>
          <a:effectLst/>
        </p:spPr>
        <p:style>
          <a:lnRef idx="1">
            <a:schemeClr val="accent6"/>
          </a:lnRef>
          <a:fillRef idx="2">
            <a:schemeClr val="accent6"/>
          </a:fillRef>
          <a:effectRef idx="1">
            <a:schemeClr val="accent6"/>
          </a:effectRef>
          <a:fontRef idx="minor">
            <a:schemeClr val="dk1"/>
          </a:fontRef>
        </p:style>
        <p:txBody>
          <a:bodyPr>
            <a:normAutofit/>
          </a:bodyPr>
          <a:lstStyle/>
          <a:p>
            <a:pPr lvl="2" algn="ctr"/>
            <a:r>
              <a:rPr lang="en-GB" sz="3200" b="1" dirty="0">
                <a:latin typeface="Times New Roman" pitchFamily="18" charset="0"/>
                <a:cs typeface="Times New Roman" pitchFamily="18" charset="0"/>
              </a:rPr>
              <a:t>Oil Production</a:t>
            </a:r>
            <a:endParaRPr lang="ru-RU" sz="2000" dirty="0">
              <a:latin typeface="Times New Roman" pitchFamily="18" charset="0"/>
              <a:cs typeface="Times New Roman" pitchFamily="18" charset="0"/>
            </a:endParaRPr>
          </a:p>
        </p:txBody>
      </p:sp>
      <p:graphicFrame>
        <p:nvGraphicFramePr>
          <p:cNvPr id="15" name="Диаграмма 14"/>
          <p:cNvGraphicFramePr>
            <a:graphicFrameLocks/>
          </p:cNvGraphicFramePr>
          <p:nvPr>
            <p:extLst/>
          </p:nvPr>
        </p:nvGraphicFramePr>
        <p:xfrm>
          <a:off x="611560" y="2012417"/>
          <a:ext cx="8075240" cy="458493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xmlns="" id="{C26F73C8-F29D-4753-9CCA-EA88BDB24C1A}"/>
              </a:ext>
            </a:extLst>
          </p:cNvPr>
          <p:cNvPicPr>
            <a:picLocks noChangeAspect="1"/>
          </p:cNvPicPr>
          <p:nvPr/>
        </p:nvPicPr>
        <p:blipFill>
          <a:blip r:embed="rId5"/>
          <a:stretch>
            <a:fillRect/>
          </a:stretch>
        </p:blipFill>
        <p:spPr>
          <a:xfrm>
            <a:off x="1003405" y="6293418"/>
            <a:ext cx="556507" cy="318004"/>
          </a:xfrm>
          <a:prstGeom prst="rect">
            <a:avLst/>
          </a:prstGeom>
        </p:spPr>
      </p:pic>
    </p:spTree>
    <p:extLst>
      <p:ext uri="{BB962C8B-B14F-4D97-AF65-F5344CB8AC3E}">
        <p14:creationId xmlns:p14="http://schemas.microsoft.com/office/powerpoint/2010/main" val="338493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0786" y="2012417"/>
            <a:ext cx="7911313" cy="696503"/>
          </a:xfrm>
        </p:spPr>
        <p:txBody>
          <a:bodyPr>
            <a:normAutofit lnSpcReduction="10000"/>
          </a:bodyPr>
          <a:lstStyle/>
          <a:p>
            <a:pPr marL="0" indent="0" algn="just">
              <a:buNone/>
            </a:pPr>
            <a:r>
              <a:rPr lang="en-GB" sz="2000" dirty="0"/>
              <a:t>Coal mining has been conducted intermittently for more than 100 years at the </a:t>
            </a:r>
            <a:r>
              <a:rPr lang="en-GB" sz="2000" dirty="0" err="1"/>
              <a:t>Kok-Zhangak</a:t>
            </a:r>
            <a:r>
              <a:rPr lang="en-GB" sz="2000" dirty="0"/>
              <a:t>, Tash-</a:t>
            </a:r>
            <a:r>
              <a:rPr lang="en-GB" sz="2000" dirty="0" err="1"/>
              <a:t>Komur</a:t>
            </a:r>
            <a:r>
              <a:rPr lang="en-GB" sz="2000" dirty="0"/>
              <a:t>, </a:t>
            </a:r>
            <a:r>
              <a:rPr lang="en-GB" sz="2000" dirty="0" err="1"/>
              <a:t>Sulukta</a:t>
            </a:r>
            <a:r>
              <a:rPr lang="en-GB" sz="2000" dirty="0"/>
              <a:t> and Kyzyl-</a:t>
            </a:r>
            <a:r>
              <a:rPr lang="en-GB" sz="2000" dirty="0" err="1"/>
              <a:t>Kiya</a:t>
            </a:r>
            <a:r>
              <a:rPr lang="en-GB" sz="2000" dirty="0"/>
              <a:t> deposits</a:t>
            </a:r>
            <a:endParaRPr lang="ru-RU" sz="2000" dirty="0"/>
          </a:p>
        </p:txBody>
      </p:sp>
      <p:graphicFrame>
        <p:nvGraphicFramePr>
          <p:cNvPr id="4" name="Объект 3"/>
          <p:cNvGraphicFramePr>
            <a:graphicFrameLocks/>
          </p:cNvGraphicFramePr>
          <p:nvPr>
            <p:extLst/>
          </p:nvPr>
        </p:nvGraphicFramePr>
        <p:xfrm>
          <a:off x="946613" y="2780928"/>
          <a:ext cx="7344816" cy="403244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4" descr="C:\Users\Kataganov\Desktop\unnamed.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11" name="Прямоугольник 10"/>
          <p:cNvSpPr/>
          <p:nvPr/>
        </p:nvSpPr>
        <p:spPr>
          <a:xfrm>
            <a:off x="288343" y="1628854"/>
            <a:ext cx="8462144" cy="62271"/>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12" name="Прямоугольник 11"/>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3"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noFill/>
          <a:ln>
            <a:noFill/>
          </a:ln>
          <a:effectLst/>
        </p:spPr>
        <p:style>
          <a:lnRef idx="1">
            <a:schemeClr val="accent6"/>
          </a:lnRef>
          <a:fillRef idx="2">
            <a:schemeClr val="accent6"/>
          </a:fillRef>
          <a:effectRef idx="1">
            <a:schemeClr val="accent6"/>
          </a:effectRef>
          <a:fontRef idx="minor">
            <a:schemeClr val="dk1"/>
          </a:fontRef>
        </p:style>
        <p:txBody>
          <a:bodyPr>
            <a:normAutofit/>
          </a:bodyPr>
          <a:lstStyle/>
          <a:p>
            <a:pPr lvl="2" algn="ctr"/>
            <a:r>
              <a:rPr lang="en-GB" sz="3200" b="1" dirty="0">
                <a:latin typeface="Times New Roman" pitchFamily="18" charset="0"/>
                <a:cs typeface="Times New Roman" pitchFamily="18" charset="0"/>
              </a:rPr>
              <a:t>Coal Mining</a:t>
            </a:r>
            <a:endParaRPr lang="ru-RU" sz="2000" dirty="0">
              <a:latin typeface="Times New Roman" pitchFamily="18" charset="0"/>
              <a:cs typeface="Times New Roman" pitchFamily="18" charset="0"/>
            </a:endParaRPr>
          </a:p>
        </p:txBody>
      </p:sp>
      <p:graphicFrame>
        <p:nvGraphicFramePr>
          <p:cNvPr id="14" name="Диаграмма 13"/>
          <p:cNvGraphicFramePr>
            <a:graphicFrameLocks/>
          </p:cNvGraphicFramePr>
          <p:nvPr>
            <p:extLst/>
          </p:nvPr>
        </p:nvGraphicFramePr>
        <p:xfrm>
          <a:off x="946613" y="2708920"/>
          <a:ext cx="7803874" cy="3888432"/>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xmlns="" id="{12C062BD-2EC3-49BF-9141-A0D181761CC5}"/>
              </a:ext>
            </a:extLst>
          </p:cNvPr>
          <p:cNvPicPr>
            <a:picLocks noChangeAspect="1"/>
          </p:cNvPicPr>
          <p:nvPr/>
        </p:nvPicPr>
        <p:blipFill>
          <a:blip r:embed="rId6"/>
          <a:stretch>
            <a:fillRect/>
          </a:stretch>
        </p:blipFill>
        <p:spPr>
          <a:xfrm>
            <a:off x="1331640" y="6309524"/>
            <a:ext cx="576064" cy="329179"/>
          </a:xfrm>
          <a:prstGeom prst="rect">
            <a:avLst/>
          </a:prstGeom>
        </p:spPr>
      </p:pic>
    </p:spTree>
    <p:extLst>
      <p:ext uri="{BB962C8B-B14F-4D97-AF65-F5344CB8AC3E}">
        <p14:creationId xmlns:p14="http://schemas.microsoft.com/office/powerpoint/2010/main" val="190002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887" y="2026112"/>
            <a:ext cx="8229600" cy="3240360"/>
          </a:xfrm>
        </p:spPr>
        <p:txBody>
          <a:bodyPr>
            <a:normAutofit/>
          </a:bodyPr>
          <a:lstStyle/>
          <a:p>
            <a:pPr marL="0" indent="0" algn="just">
              <a:buNone/>
            </a:pPr>
            <a:r>
              <a:rPr lang="en-GB" sz="2400" b="1" dirty="0"/>
              <a:t>The Uzgen basin </a:t>
            </a:r>
            <a:r>
              <a:rPr lang="en-GB" sz="2400" dirty="0"/>
              <a:t>in Kyrgyzstan has the largest reserves of coking coal and includes </a:t>
            </a:r>
            <a:r>
              <a:rPr lang="en-GB" sz="2400" b="1" dirty="0"/>
              <a:t>17 deposits.</a:t>
            </a:r>
            <a:endParaRPr lang="ru-RU" sz="2400" dirty="0"/>
          </a:p>
        </p:txBody>
      </p:sp>
      <p:sp>
        <p:nvSpPr>
          <p:cNvPr id="4" name="Прямоугольник 3"/>
          <p:cNvSpPr/>
          <p:nvPr/>
        </p:nvSpPr>
        <p:spPr>
          <a:xfrm>
            <a:off x="1979712" y="764704"/>
            <a:ext cx="4748141" cy="52322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800" b="1" dirty="0">
                <a:latin typeface="Times New Roman" pitchFamily="18" charset="0"/>
                <a:cs typeface="Times New Roman" pitchFamily="18" charset="0"/>
              </a:rPr>
              <a:t>Coking coal Mining</a:t>
            </a:r>
            <a:endParaRPr lang="ru-RU" sz="2800" dirty="0"/>
          </a:p>
        </p:txBody>
      </p:sp>
      <p:pic>
        <p:nvPicPr>
          <p:cNvPr id="5" name="Picture 4" descr="C:\Users\Kataganov\Desktop\unnamed.jpg"/>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7" name="Прямоугольник 6"/>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8" name="Прямоугольник 7"/>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9" name="Picture 4" descr="C:\Users\Kataganov\Desktop\unnam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11266" name="Picture 2" descr="Картинки по запросу коксующийся уголь"/>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29" r="26636"/>
          <a:stretch/>
        </p:blipFill>
        <p:spPr bwMode="auto">
          <a:xfrm>
            <a:off x="5501410" y="3116191"/>
            <a:ext cx="3028950" cy="263042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67544" y="3068960"/>
            <a:ext cx="4716016" cy="2308324"/>
          </a:xfrm>
          <a:prstGeom prst="rect">
            <a:avLst/>
          </a:prstGeom>
        </p:spPr>
        <p:txBody>
          <a:bodyPr wrap="square">
            <a:spAutoFit/>
          </a:bodyPr>
          <a:lstStyle/>
          <a:p>
            <a:pPr algn="just"/>
            <a:r>
              <a:rPr lang="en-GB" sz="2400" dirty="0"/>
              <a:t>At the </a:t>
            </a:r>
            <a:r>
              <a:rPr lang="en-GB" sz="2400" dirty="0" err="1"/>
              <a:t>Tuyuk-Kargasha</a:t>
            </a:r>
            <a:r>
              <a:rPr lang="en-GB" sz="2400" dirty="0"/>
              <a:t> deposits in the Uzgen district of the Osh region and </a:t>
            </a:r>
            <a:r>
              <a:rPr lang="en-GB" sz="2400" dirty="0" err="1"/>
              <a:t>Kok-Kiya</a:t>
            </a:r>
            <a:r>
              <a:rPr lang="en-GB" sz="2400" dirty="0"/>
              <a:t> in the </a:t>
            </a:r>
            <a:r>
              <a:rPr lang="en-GB" sz="2400" dirty="0" err="1"/>
              <a:t>Toguz-Torous</a:t>
            </a:r>
            <a:r>
              <a:rPr lang="en-GB" sz="2400" dirty="0"/>
              <a:t> region of the Jalal-Abad region, </a:t>
            </a:r>
            <a:r>
              <a:rPr lang="en-GB" sz="2400" u="sng" dirty="0"/>
              <a:t>the estimated resources are </a:t>
            </a:r>
            <a:r>
              <a:rPr lang="en-GB" sz="2400" b="1" u="sng" dirty="0"/>
              <a:t>275 million tons.</a:t>
            </a:r>
            <a:r>
              <a:rPr lang="x-none" sz="2400" b="1" u="sng" dirty="0"/>
              <a:t> </a:t>
            </a:r>
            <a:endParaRPr lang="ru-RU" sz="2400" b="1" u="sng" dirty="0"/>
          </a:p>
        </p:txBody>
      </p:sp>
    </p:spTree>
    <p:extLst>
      <p:ext uri="{BB962C8B-B14F-4D97-AF65-F5344CB8AC3E}">
        <p14:creationId xmlns:p14="http://schemas.microsoft.com/office/powerpoint/2010/main" val="272177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91791"/>
            <a:ext cx="8229600" cy="644921"/>
          </a:xfrm>
        </p:spPr>
        <p:txBody>
          <a:bodyPr>
            <a:normAutofit fontScale="90000"/>
          </a:bodyPr>
          <a:lstStyle/>
          <a:p>
            <a:r>
              <a:rPr lang="en-GB" dirty="0">
                <a:solidFill>
                  <a:schemeClr val="accent1">
                    <a:lumMod val="50000"/>
                  </a:schemeClr>
                </a:solidFill>
              </a:rPr>
              <a:t>Republic of Kyrgyzstan</a:t>
            </a:r>
            <a:endParaRPr lang="ru-RU" dirty="0">
              <a:solidFill>
                <a:schemeClr val="accent1">
                  <a:lumMod val="50000"/>
                </a:schemeClr>
              </a:solidFill>
            </a:endParaRPr>
          </a:p>
        </p:txBody>
      </p:sp>
      <p:pic>
        <p:nvPicPr>
          <p:cNvPr id="5" name="Содержимое 4" descr="kyrgyzstan-political-map.jpg"/>
          <p:cNvPicPr>
            <a:picLocks noGrp="1" noChangeAspect="1"/>
          </p:cNvPicPr>
          <p:nvPr>
            <p:ph idx="1"/>
          </p:nvPr>
        </p:nvPicPr>
        <p:blipFill>
          <a:blip r:embed="rId2" cstate="print"/>
          <a:stretch>
            <a:fillRect/>
          </a:stretch>
        </p:blipFill>
        <p:spPr>
          <a:xfrm>
            <a:off x="277985" y="1052736"/>
            <a:ext cx="8588030" cy="5400600"/>
          </a:xfrm>
        </p:spPr>
      </p:pic>
      <p:sp>
        <p:nvSpPr>
          <p:cNvPr id="7" name="Номер слайда 6"/>
          <p:cNvSpPr>
            <a:spLocks noGrp="1"/>
          </p:cNvSpPr>
          <p:nvPr>
            <p:ph type="sldNum" sz="quarter" idx="12"/>
          </p:nvPr>
        </p:nvSpPr>
        <p:spPr/>
        <p:txBody>
          <a:bodyPr/>
          <a:lstStyle/>
          <a:p>
            <a:fld id="{B12C42BE-03C3-4565-8208-1A15C07638A4}" type="slidenum">
              <a:rPr lang="ru-RU" smtClean="0"/>
              <a:pPr/>
              <a:t>2</a:t>
            </a:fld>
            <a:endParaRPr lang="ru-RU"/>
          </a:p>
        </p:txBody>
      </p:sp>
    </p:spTree>
    <p:extLst>
      <p:ext uri="{BB962C8B-B14F-4D97-AF65-F5344CB8AC3E}">
        <p14:creationId xmlns:p14="http://schemas.microsoft.com/office/powerpoint/2010/main" val="411547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нерудные полезные ископаемые картинки"/>
          <p:cNvPicPr>
            <a:picLocks noChangeAspect="1" noChangeArrowheads="1"/>
          </p:cNvPicPr>
          <p:nvPr/>
        </p:nvPicPr>
        <p:blipFill rotWithShape="1">
          <a:blip r:embed="rId2">
            <a:extLst>
              <a:ext uri="{28A0092B-C50C-407E-A947-70E740481C1C}">
                <a14:useLocalDpi xmlns:a14="http://schemas.microsoft.com/office/drawing/2010/main" val="0"/>
              </a:ext>
            </a:extLst>
          </a:blip>
          <a:srcRect t="16366" b="9370"/>
          <a:stretch/>
        </p:blipFill>
        <p:spPr bwMode="auto">
          <a:xfrm>
            <a:off x="5364088" y="3570640"/>
            <a:ext cx="3056293" cy="177881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60543" y="2016851"/>
            <a:ext cx="8496944" cy="936104"/>
          </a:xfrm>
        </p:spPr>
        <p:txBody>
          <a:bodyPr>
            <a:noAutofit/>
          </a:bodyPr>
          <a:lstStyle/>
          <a:p>
            <a:pPr marL="0" indent="0" algn="just">
              <a:buNone/>
            </a:pPr>
            <a:r>
              <a:rPr lang="en-GB" sz="2000" dirty="0"/>
              <a:t>The country's mineral and raw material base fully covers the needs for the production of building materials, taking growth into account.</a:t>
            </a:r>
            <a:endParaRPr lang="ru-RU" sz="2000" dirty="0"/>
          </a:p>
        </p:txBody>
      </p:sp>
      <p:sp>
        <p:nvSpPr>
          <p:cNvPr id="5" name="Прямоугольник 4"/>
          <p:cNvSpPr/>
          <p:nvPr/>
        </p:nvSpPr>
        <p:spPr>
          <a:xfrm>
            <a:off x="348624" y="2708920"/>
            <a:ext cx="8520782" cy="707886"/>
          </a:xfrm>
          <a:prstGeom prst="rect">
            <a:avLst/>
          </a:prstGeom>
        </p:spPr>
        <p:txBody>
          <a:bodyPr wrap="square">
            <a:spAutoFit/>
          </a:bodyPr>
          <a:lstStyle/>
          <a:p>
            <a:pPr lvl="0" algn="just">
              <a:spcBef>
                <a:spcPct val="20000"/>
              </a:spcBef>
            </a:pPr>
            <a:r>
              <a:rPr lang="en-GB" sz="2000" dirty="0">
                <a:solidFill>
                  <a:prstClr val="black"/>
                </a:solidFill>
              </a:rPr>
              <a:t>In Kyrgyzstan, more than 200 enterprises mine 15 different types of non-metallic mineral resources, mainly construction materials.</a:t>
            </a:r>
            <a:endParaRPr lang="ru-RU" sz="2000" dirty="0">
              <a:solidFill>
                <a:prstClr val="black"/>
              </a:solidFill>
            </a:endParaRPr>
          </a:p>
        </p:txBody>
      </p:sp>
      <p:pic>
        <p:nvPicPr>
          <p:cNvPr id="7" name="Picture 4" descr="C:\Users\Kataganov\Desktop\unnamed.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9" name="Прямоугольник 8"/>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10" name="Прямоугольник 9"/>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1"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lvl="2" algn="ctr"/>
            <a:r>
              <a:rPr lang="en-GB" sz="2800" b="1" dirty="0">
                <a:latin typeface="Times New Roman" pitchFamily="18" charset="0"/>
                <a:cs typeface="Times New Roman" pitchFamily="18" charset="0"/>
              </a:rPr>
              <a:t>Extraction of non-metallic industrial raw materials and raw materials for the production of building materials</a:t>
            </a:r>
            <a:endParaRPr lang="ru-RU" sz="2400" dirty="0">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2662688529"/>
              </p:ext>
            </p:extLst>
          </p:nvPr>
        </p:nvGraphicFramePr>
        <p:xfrm>
          <a:off x="380860" y="3813380"/>
          <a:ext cx="6351380" cy="2543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670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51358337"/>
              </p:ext>
            </p:extLst>
          </p:nvPr>
        </p:nvGraphicFramePr>
        <p:xfrm>
          <a:off x="648072" y="896240"/>
          <a:ext cx="7956376" cy="5697155"/>
        </p:xfrm>
        <a:graphic>
          <a:graphicData uri="http://schemas.openxmlformats.org/drawingml/2006/table">
            <a:tbl>
              <a:tblPr firstRow="1" bandRow="1">
                <a:tableStyleId>{F5AB1C69-6EDB-4FF4-983F-18BD219EF322}</a:tableStyleId>
              </a:tblPr>
              <a:tblGrid>
                <a:gridCol w="2393977">
                  <a:extLst>
                    <a:ext uri="{9D8B030D-6E8A-4147-A177-3AD203B41FA5}">
                      <a16:colId xmlns:a16="http://schemas.microsoft.com/office/drawing/2014/main" xmlns="" val="2328257098"/>
                    </a:ext>
                  </a:extLst>
                </a:gridCol>
                <a:gridCol w="3643570">
                  <a:extLst>
                    <a:ext uri="{9D8B030D-6E8A-4147-A177-3AD203B41FA5}">
                      <a16:colId xmlns:a16="http://schemas.microsoft.com/office/drawing/2014/main" xmlns="" val="1412801584"/>
                    </a:ext>
                  </a:extLst>
                </a:gridCol>
                <a:gridCol w="1918829">
                  <a:extLst>
                    <a:ext uri="{9D8B030D-6E8A-4147-A177-3AD203B41FA5}">
                      <a16:colId xmlns:a16="http://schemas.microsoft.com/office/drawing/2014/main" xmlns="" val="465212337"/>
                    </a:ext>
                  </a:extLst>
                </a:gridCol>
              </a:tblGrid>
              <a:tr h="503155">
                <a:tc>
                  <a:txBody>
                    <a:bodyPr/>
                    <a:lstStyle/>
                    <a:p>
                      <a:pPr algn="ctr"/>
                      <a:r>
                        <a:rPr lang="en-GB" sz="1600" dirty="0">
                          <a:latin typeface="Cambria Math" panose="02040503050406030204" pitchFamily="18" charset="0"/>
                          <a:ea typeface="Cambria Math" panose="02040503050406030204" pitchFamily="18" charset="0"/>
                        </a:rPr>
                        <a:t>Tax  Type</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tc>
                  <a:txBody>
                    <a:bodyPr/>
                    <a:lstStyle/>
                    <a:p>
                      <a:pPr algn="ctr"/>
                      <a:r>
                        <a:rPr lang="en-GB" sz="1600" dirty="0">
                          <a:latin typeface="Cambria Math" panose="02040503050406030204" pitchFamily="18" charset="0"/>
                          <a:ea typeface="Cambria Math" panose="02040503050406030204" pitchFamily="18" charset="0"/>
                        </a:rPr>
                        <a:t>Rate</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tc>
                  <a:txBody>
                    <a:bodyPr/>
                    <a:lstStyle/>
                    <a:p>
                      <a:pPr algn="ctr"/>
                      <a:r>
                        <a:rPr lang="en-GB" sz="1600" dirty="0">
                          <a:latin typeface="Cambria Math" panose="02040503050406030204" pitchFamily="18" charset="0"/>
                          <a:ea typeface="Cambria Math" panose="02040503050406030204" pitchFamily="18" charset="0"/>
                        </a:rPr>
                        <a:t>Where is credited</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extLst>
                  <a:ext uri="{0D108BD9-81ED-4DB2-BD59-A6C34878D82A}">
                    <a16:rowId xmlns:a16="http://schemas.microsoft.com/office/drawing/2014/main" xmlns="" val="2259783545"/>
                  </a:ext>
                </a:extLst>
              </a:tr>
              <a:tr h="627346">
                <a:tc>
                  <a:txBody>
                    <a:bodyPr/>
                    <a:lstStyle/>
                    <a:p>
                      <a:r>
                        <a:rPr lang="en-GB" sz="1600" dirty="0">
                          <a:latin typeface="Cambria Math" panose="02040503050406030204" pitchFamily="18" charset="0"/>
                          <a:ea typeface="Cambria Math" panose="02040503050406030204" pitchFamily="18" charset="0"/>
                        </a:rPr>
                        <a:t>Income tax</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10% of profit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endParaRPr>
                    </a:p>
                  </a:txBody>
                  <a:tcPr anchor="ctr">
                    <a:solidFill>
                      <a:schemeClr val="accent1">
                        <a:lumMod val="60000"/>
                        <a:lumOff val="40000"/>
                      </a:schemeClr>
                    </a:solidFill>
                  </a:tcPr>
                </a:tc>
                <a:extLst>
                  <a:ext uri="{0D108BD9-81ED-4DB2-BD59-A6C34878D82A}">
                    <a16:rowId xmlns:a16="http://schemas.microsoft.com/office/drawing/2014/main" xmlns="" val="3060303819"/>
                  </a:ext>
                </a:extLst>
              </a:tr>
              <a:tr h="885667">
                <a:tc>
                  <a:txBody>
                    <a:bodyPr/>
                    <a:lstStyle/>
                    <a:p>
                      <a:r>
                        <a:rPr lang="en-GB" sz="1600" dirty="0">
                          <a:latin typeface="Cambria Math" panose="02040503050406030204" pitchFamily="18" charset="0"/>
                          <a:ea typeface="Cambria Math" panose="02040503050406030204" pitchFamily="18" charset="0"/>
                        </a:rPr>
                        <a:t>Gold Mining Income Tax</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Rate from 1% to 20% (depending on gold prices)</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503186657"/>
                  </a:ext>
                </a:extLst>
              </a:tr>
              <a:tr h="627346">
                <a:tc>
                  <a:txBody>
                    <a:bodyPr/>
                    <a:lstStyle/>
                    <a:p>
                      <a:r>
                        <a:rPr lang="en-GB" sz="1600" dirty="0">
                          <a:latin typeface="Cambria Math" panose="02040503050406030204" pitchFamily="18" charset="0"/>
                          <a:ea typeface="Cambria Math" panose="02040503050406030204" pitchFamily="18" charset="0"/>
                        </a:rPr>
                        <a:t>Interest tax (for legal entities)</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10% of interest paid</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581779378"/>
                  </a:ext>
                </a:extLst>
              </a:tr>
              <a:tr h="1402304">
                <a:tc>
                  <a:txBody>
                    <a:bodyPr/>
                    <a:lstStyle/>
                    <a:p>
                      <a:r>
                        <a:rPr lang="en-GB" sz="1600" dirty="0">
                          <a:latin typeface="Cambria Math" panose="02040503050406030204" pitchFamily="18" charset="0"/>
                          <a:ea typeface="Cambria Math" panose="02040503050406030204" pitchFamily="18" charset="0"/>
                        </a:rPr>
                        <a:t>Income tax of foreign organisations not associated with a permanent establishment in the Kyrgyz Republic</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5% of the cost of services, 10% of dividends, interest income, royalties, royalties, cost of services / work, etc.</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243341440"/>
                  </a:ext>
                </a:extLst>
              </a:tr>
              <a:tr h="871815">
                <a:tc>
                  <a:txBody>
                    <a:bodyPr/>
                    <a:lstStyle/>
                    <a:p>
                      <a:r>
                        <a:rPr lang="en-GB" sz="1600" dirty="0">
                          <a:latin typeface="Cambria Math" panose="02040503050406030204" pitchFamily="18" charset="0"/>
                          <a:ea typeface="Cambria Math" panose="02040503050406030204" pitchFamily="18" charset="0"/>
                        </a:rPr>
                        <a:t>Value Added Tax (VAT)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12% of the taxable value of supplies / imports</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3935319775"/>
                  </a:ext>
                </a:extLst>
              </a:tr>
              <a:tr h="627346">
                <a:tc>
                  <a:txBody>
                    <a:bodyPr/>
                    <a:lstStyle/>
                    <a:p>
                      <a:r>
                        <a:rPr lang="en-GB" sz="1600" dirty="0">
                          <a:latin typeface="Cambria Math" panose="02040503050406030204" pitchFamily="18" charset="0"/>
                          <a:ea typeface="Cambria Math" panose="02040503050406030204" pitchFamily="18" charset="0"/>
                        </a:rPr>
                        <a:t>Sales tax</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r>
                        <a:rPr lang="en-GB" sz="1600" dirty="0">
                          <a:latin typeface="Cambria Math" panose="02040503050406030204" pitchFamily="18" charset="0"/>
                          <a:ea typeface="Cambria Math" panose="02040503050406030204" pitchFamily="18" charset="0"/>
                        </a:rPr>
                        <a:t>From 1% to 3% depending on the type of supply and the status of the entity</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600" dirty="0">
                          <a:latin typeface="Cambria Math" panose="02040503050406030204" pitchFamily="18" charset="0"/>
                          <a:ea typeface="Cambria Math" panose="02040503050406030204" pitchFamily="18" charset="0"/>
                        </a:rPr>
                        <a:t>republican budget</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3485795857"/>
                  </a:ext>
                </a:extLst>
              </a:tr>
            </a:tbl>
          </a:graphicData>
        </a:graphic>
      </p:graphicFrame>
      <p:sp>
        <p:nvSpPr>
          <p:cNvPr id="5" name="Заголовок 1"/>
          <p:cNvSpPr>
            <a:spLocks noGrp="1"/>
          </p:cNvSpPr>
          <p:nvPr>
            <p:ph type="title"/>
          </p:nvPr>
        </p:nvSpPr>
        <p:spPr>
          <a:xfrm>
            <a:off x="0" y="0"/>
            <a:ext cx="9144000" cy="764704"/>
          </a:xfrm>
          <a:solidFill>
            <a:schemeClr val="accent1">
              <a:lumMod val="75000"/>
            </a:schemeClr>
          </a:solidFill>
        </p:spPr>
        <p:txBody>
          <a:bodyPr>
            <a:noAutofit/>
          </a:bodyPr>
          <a:lstStyle/>
          <a:p>
            <a:pPr algn="l"/>
            <a:r>
              <a:rPr lang="en-GB" sz="28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Mining taxation</a:t>
            </a:r>
            <a:endParaRPr lang="ru-RU" sz="2800" dirty="0">
              <a:solidFill>
                <a:schemeClr val="bg1"/>
              </a:solidFill>
            </a:endParaRPr>
          </a:p>
        </p:txBody>
      </p:sp>
      <p:grpSp>
        <p:nvGrpSpPr>
          <p:cNvPr id="6" name="Группа 5"/>
          <p:cNvGrpSpPr/>
          <p:nvPr/>
        </p:nvGrpSpPr>
        <p:grpSpPr>
          <a:xfrm>
            <a:off x="-47263" y="718835"/>
            <a:ext cx="9187931" cy="270550"/>
            <a:chOff x="655515" y="781663"/>
            <a:chExt cx="8462173" cy="196553"/>
          </a:xfrm>
        </p:grpSpPr>
        <p:sp>
          <p:nvSpPr>
            <p:cNvPr id="7" name="Прямоугольник 6"/>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8" name="Прямоугольник 7"/>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9" name="Прямоугольник 8"/>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Tree>
    <p:extLst>
      <p:ext uri="{BB962C8B-B14F-4D97-AF65-F5344CB8AC3E}">
        <p14:creationId xmlns:p14="http://schemas.microsoft.com/office/powerpoint/2010/main" val="249754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602278736"/>
              </p:ext>
            </p:extLst>
          </p:nvPr>
        </p:nvGraphicFramePr>
        <p:xfrm>
          <a:off x="557808" y="1052736"/>
          <a:ext cx="8028384" cy="5367093"/>
        </p:xfrm>
        <a:graphic>
          <a:graphicData uri="http://schemas.openxmlformats.org/drawingml/2006/table">
            <a:tbl>
              <a:tblPr firstRow="1" bandRow="1">
                <a:tableStyleId>{F5AB1C69-6EDB-4FF4-983F-18BD219EF322}</a:tableStyleId>
              </a:tblPr>
              <a:tblGrid>
                <a:gridCol w="2415643">
                  <a:extLst>
                    <a:ext uri="{9D8B030D-6E8A-4147-A177-3AD203B41FA5}">
                      <a16:colId xmlns:a16="http://schemas.microsoft.com/office/drawing/2014/main" xmlns="" val="2328257098"/>
                    </a:ext>
                  </a:extLst>
                </a:gridCol>
                <a:gridCol w="3676546">
                  <a:extLst>
                    <a:ext uri="{9D8B030D-6E8A-4147-A177-3AD203B41FA5}">
                      <a16:colId xmlns:a16="http://schemas.microsoft.com/office/drawing/2014/main" xmlns="" val="1412801584"/>
                    </a:ext>
                  </a:extLst>
                </a:gridCol>
                <a:gridCol w="1936195">
                  <a:extLst>
                    <a:ext uri="{9D8B030D-6E8A-4147-A177-3AD203B41FA5}">
                      <a16:colId xmlns:a16="http://schemas.microsoft.com/office/drawing/2014/main" xmlns="" val="465212337"/>
                    </a:ext>
                  </a:extLst>
                </a:gridCol>
              </a:tblGrid>
              <a:tr h="525524">
                <a:tc>
                  <a:txBody>
                    <a:bodyPr/>
                    <a:lstStyle/>
                    <a:p>
                      <a:pPr algn="ctr"/>
                      <a:r>
                        <a:rPr lang="en-GB" sz="1600" dirty="0">
                          <a:latin typeface="Cambria Math" panose="02040503050406030204" pitchFamily="18" charset="0"/>
                          <a:ea typeface="Cambria Math" panose="02040503050406030204" pitchFamily="18" charset="0"/>
                        </a:rPr>
                        <a:t>Tax  Type</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tc>
                  <a:txBody>
                    <a:bodyPr/>
                    <a:lstStyle/>
                    <a:p>
                      <a:pPr algn="ctr"/>
                      <a:r>
                        <a:rPr lang="en-GB" sz="1600" dirty="0">
                          <a:latin typeface="Cambria Math" panose="02040503050406030204" pitchFamily="18" charset="0"/>
                          <a:ea typeface="Cambria Math" panose="02040503050406030204" pitchFamily="18" charset="0"/>
                        </a:rPr>
                        <a:t>Rate</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tc>
                  <a:txBody>
                    <a:bodyPr/>
                    <a:lstStyle/>
                    <a:p>
                      <a:pPr algn="ctr"/>
                      <a:r>
                        <a:rPr lang="en-GB" sz="1600" dirty="0">
                          <a:latin typeface="Cambria Math" panose="02040503050406030204" pitchFamily="18" charset="0"/>
                          <a:ea typeface="Cambria Math" panose="02040503050406030204" pitchFamily="18" charset="0"/>
                        </a:rPr>
                        <a:t>Where is credited</a:t>
                      </a:r>
                      <a:endParaRPr lang="ru-RU" sz="16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75000"/>
                      </a:schemeClr>
                    </a:solidFill>
                  </a:tcPr>
                </a:tc>
                <a:extLst>
                  <a:ext uri="{0D108BD9-81ED-4DB2-BD59-A6C34878D82A}">
                    <a16:rowId xmlns:a16="http://schemas.microsoft.com/office/drawing/2014/main" xmlns="" val="2259783545"/>
                  </a:ext>
                </a:extLst>
              </a:tr>
              <a:tr h="1150589">
                <a:tc>
                  <a:txBody>
                    <a:bodyPr/>
                    <a:lstStyle/>
                    <a:p>
                      <a:pPr algn="ctr"/>
                      <a:r>
                        <a:rPr lang="en-GB" sz="1700" dirty="0">
                          <a:latin typeface="Cambria Math" panose="02040503050406030204" pitchFamily="18" charset="0"/>
                          <a:ea typeface="Cambria Math" panose="02040503050406030204" pitchFamily="18" charset="0"/>
                        </a:rPr>
                        <a:t>Bonus</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By types of mineral resource according to classification tables</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republican budget</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3107945649"/>
                  </a:ext>
                </a:extLst>
              </a:tr>
              <a:tr h="942958">
                <a:tc rowSpan="2">
                  <a:txBody>
                    <a:bodyPr/>
                    <a:lstStyle/>
                    <a:p>
                      <a:pPr algn="ctr"/>
                      <a:r>
                        <a:rPr lang="en-GB" sz="1700" dirty="0">
                          <a:latin typeface="Cambria Math" panose="02040503050406030204" pitchFamily="18" charset="0"/>
                          <a:ea typeface="Cambria Math" panose="02040503050406030204" pitchFamily="18" charset="0"/>
                        </a:rPr>
                        <a:t>Royalty</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rowSpan="2">
                  <a:txBody>
                    <a:bodyPr/>
                    <a:lstStyle/>
                    <a:p>
                      <a:pPr algn="ctr"/>
                      <a:r>
                        <a:rPr lang="en-GB" sz="1700" dirty="0">
                          <a:latin typeface="Cambria Math" panose="02040503050406030204" pitchFamily="18" charset="0"/>
                          <a:ea typeface="Cambria Math" panose="02040503050406030204" pitchFamily="18" charset="0"/>
                        </a:rPr>
                        <a:t>From 1% to 12% (depending on the type of mineral resource and reserves)</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a:ln>
                            <a:noFill/>
                          </a:ln>
                          <a:effectLst/>
                          <a:uLnTx/>
                          <a:uFillTx/>
                          <a:latin typeface="Cambria Math" panose="02040503050406030204" pitchFamily="18" charset="0"/>
                          <a:ea typeface="Cambria Math" panose="02040503050406030204" pitchFamily="18" charset="0"/>
                        </a:rPr>
                        <a:t>republican budget</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3060303819"/>
                  </a:ext>
                </a:extLst>
              </a:tr>
              <a:tr h="847213">
                <a:tc vMerge="1">
                  <a:txBody>
                    <a:bodyPr/>
                    <a:lstStyle/>
                    <a:p>
                      <a:endParaRPr lang="ru-RU"/>
                    </a:p>
                  </a:txBody>
                  <a:tcPr/>
                </a:tc>
                <a:tc v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a:ln>
                            <a:noFill/>
                          </a:ln>
                          <a:effectLst/>
                          <a:uLnTx/>
                          <a:uFillTx/>
                          <a:latin typeface="Cambria Math" panose="02040503050406030204" pitchFamily="18" charset="0"/>
                          <a:ea typeface="Cambria Math" panose="02040503050406030204" pitchFamily="18" charset="0"/>
                        </a:rPr>
                        <a:t>50% local budget, except gold</a:t>
                      </a:r>
                      <a:endParaRPr kumimoji="0" lang="ru-RU" sz="1700" b="0"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503186657"/>
                  </a:ext>
                </a:extLst>
              </a:tr>
              <a:tr h="900383">
                <a:tc>
                  <a:txBody>
                    <a:bodyPr/>
                    <a:lstStyle/>
                    <a:p>
                      <a:pPr algn="ctr"/>
                      <a:r>
                        <a:rPr lang="en-GB" sz="1700" dirty="0">
                          <a:latin typeface="Cambria Math" panose="02040503050406030204" pitchFamily="18" charset="0"/>
                          <a:ea typeface="Cambria Math" panose="02040503050406030204" pitchFamily="18" charset="0"/>
                        </a:rPr>
                        <a:t>Land tax</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The tax base is the area of land</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local budgets</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581779378"/>
                  </a:ext>
                </a:extLst>
              </a:tr>
              <a:tr h="1000426">
                <a:tc>
                  <a:txBody>
                    <a:bodyPr/>
                    <a:lstStyle/>
                    <a:p>
                      <a:pPr algn="ctr"/>
                      <a:r>
                        <a:rPr lang="en-GB" sz="1700" dirty="0">
                          <a:latin typeface="Cambria Math" panose="02040503050406030204" pitchFamily="18" charset="0"/>
                          <a:ea typeface="Cambria Math" panose="02040503050406030204" pitchFamily="18" charset="0"/>
                        </a:rPr>
                        <a:t>Property tax</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The tax base is real estate and movable property</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en-GB" sz="1700" dirty="0">
                          <a:latin typeface="Cambria Math" panose="02040503050406030204" pitchFamily="18" charset="0"/>
                          <a:ea typeface="Cambria Math" panose="02040503050406030204" pitchFamily="18" charset="0"/>
                        </a:rPr>
                        <a:t>local budgets</a:t>
                      </a:r>
                      <a:endParaRPr lang="ru-RU" sz="1700" dirty="0">
                        <a:latin typeface="Cambria Math" panose="02040503050406030204" pitchFamily="18" charset="0"/>
                        <a:ea typeface="Cambria Math" panose="02040503050406030204"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2243341440"/>
                  </a:ext>
                </a:extLst>
              </a:tr>
            </a:tbl>
          </a:graphicData>
        </a:graphic>
      </p:graphicFrame>
      <p:sp>
        <p:nvSpPr>
          <p:cNvPr id="2" name="Заголовок 1"/>
          <p:cNvSpPr>
            <a:spLocks noGrp="1"/>
          </p:cNvSpPr>
          <p:nvPr>
            <p:ph type="title"/>
          </p:nvPr>
        </p:nvSpPr>
        <p:spPr>
          <a:xfrm>
            <a:off x="0" y="0"/>
            <a:ext cx="9144000" cy="764704"/>
          </a:xfrm>
          <a:solidFill>
            <a:schemeClr val="accent1">
              <a:lumMod val="75000"/>
            </a:schemeClr>
          </a:solidFill>
        </p:spPr>
        <p:txBody>
          <a:bodyPr>
            <a:noAutofit/>
          </a:bodyPr>
          <a:lstStyle/>
          <a:p>
            <a:pPr algn="l"/>
            <a:r>
              <a:rPr lang="en-GB" sz="28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Mining taxation</a:t>
            </a:r>
            <a:endParaRPr lang="ru-RU" sz="2800" dirty="0">
              <a:solidFill>
                <a:schemeClr val="bg1"/>
              </a:solidFill>
            </a:endParaRPr>
          </a:p>
        </p:txBody>
      </p:sp>
      <p:grpSp>
        <p:nvGrpSpPr>
          <p:cNvPr id="4" name="Группа 3"/>
          <p:cNvGrpSpPr/>
          <p:nvPr/>
        </p:nvGrpSpPr>
        <p:grpSpPr>
          <a:xfrm>
            <a:off x="-36512" y="764704"/>
            <a:ext cx="9187931" cy="216024"/>
            <a:chOff x="655515" y="781663"/>
            <a:chExt cx="8462173" cy="196553"/>
          </a:xfrm>
        </p:grpSpPr>
        <p:sp>
          <p:nvSpPr>
            <p:cNvPr id="6" name="Прямоугольник 5"/>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7" name="Прямоугольник 6"/>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8" name="Прямоугольник 7"/>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Tree>
    <p:extLst>
      <p:ext uri="{BB962C8B-B14F-4D97-AF65-F5344CB8AC3E}">
        <p14:creationId xmlns:p14="http://schemas.microsoft.com/office/powerpoint/2010/main" val="137306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ext uri="{D42A27DB-BD31-4B8C-83A1-F6EECF244321}">
                <p14:modId xmlns:p14="http://schemas.microsoft.com/office/powerpoint/2010/main" val="942969314"/>
              </p:ext>
            </p:extLst>
          </p:nvPr>
        </p:nvGraphicFramePr>
        <p:xfrm>
          <a:off x="618150" y="980728"/>
          <a:ext cx="7920880" cy="3078480"/>
        </p:xfrm>
        <a:graphic>
          <a:graphicData uri="http://schemas.openxmlformats.org/drawingml/2006/table">
            <a:tbl>
              <a:tblPr firstRow="1" bandRow="1">
                <a:tableStyleId>{69CF1AB2-1976-4502-BF36-3FF5EA218861}</a:tableStyleId>
              </a:tblPr>
              <a:tblGrid>
                <a:gridCol w="2448407">
                  <a:extLst>
                    <a:ext uri="{9D8B030D-6E8A-4147-A177-3AD203B41FA5}">
                      <a16:colId xmlns:a16="http://schemas.microsoft.com/office/drawing/2014/main" xmlns="" val="20000"/>
                    </a:ext>
                  </a:extLst>
                </a:gridCol>
                <a:gridCol w="2832180">
                  <a:extLst>
                    <a:ext uri="{9D8B030D-6E8A-4147-A177-3AD203B41FA5}">
                      <a16:colId xmlns:a16="http://schemas.microsoft.com/office/drawing/2014/main" xmlns="" val="20001"/>
                    </a:ext>
                  </a:extLst>
                </a:gridCol>
                <a:gridCol w="2640293">
                  <a:extLst>
                    <a:ext uri="{9D8B030D-6E8A-4147-A177-3AD203B41FA5}">
                      <a16:colId xmlns:a16="http://schemas.microsoft.com/office/drawing/2014/main" xmlns="" val="20002"/>
                    </a:ext>
                  </a:extLst>
                </a:gridCol>
              </a:tblGrid>
              <a:tr h="36576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Non-tax payments</a:t>
                      </a:r>
                      <a:endParaRPr lang="ru-RU" sz="1800" b="1"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solidFill>
                      <a:schemeClr val="accent1">
                        <a:lumMod val="60000"/>
                        <a:lumOff val="40000"/>
                      </a:schemeClr>
                    </a:solidFill>
                  </a:tcPr>
                </a:tc>
                <a:tc hMerge="1">
                  <a:txBody>
                    <a:bodyPr/>
                    <a:lstStyle/>
                    <a:p>
                      <a:pPr algn="ctr"/>
                      <a:endParaRPr kumimoji="0" lang="ru-RU" sz="1800" b="1" kern="1200" dirty="0">
                        <a:solidFill>
                          <a:schemeClr val="dk1"/>
                        </a:solidFill>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pPr algn="ctr"/>
                      <a:endParaRPr kumimoji="0" lang="ru-RU" sz="1800" b="1" kern="1200" dirty="0">
                        <a:solidFill>
                          <a:schemeClr val="dk1"/>
                        </a:solidFill>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Type</a:t>
                      </a:r>
                      <a:endParaRPr kumimoji="0" lang="ru-RU"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Rate</a:t>
                      </a:r>
                      <a:endParaRPr kumimoji="0" lang="ru-RU"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0" lang="en-GB"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Where are credited</a:t>
                      </a:r>
                      <a:endParaRPr kumimoji="0" lang="ru-RU" sz="1600" b="1" kern="1200" dirty="0">
                        <a:solidFill>
                          <a:schemeClr val="bg1"/>
                        </a:solidFill>
                        <a:latin typeface="Cambria Math" panose="02040503050406030204" pitchFamily="18" charset="0"/>
                        <a:ea typeface="Cambria Math" panose="02040503050406030204" pitchFamily="18"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1"/>
                  </a:ext>
                </a:extLst>
              </a:tr>
              <a:tr h="370840">
                <a:tc>
                  <a:txBody>
                    <a:bodyPr/>
                    <a:lstStyle/>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Payment for retaining a license for the right to use subsoil</a:t>
                      </a:r>
                      <a:endParaRPr lang="ru-RU" sz="16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 area size</a:t>
                      </a:r>
                    </a:p>
                    <a:p>
                      <a:pPr algn="just"/>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 date of issue of the license</a:t>
                      </a:r>
                    </a:p>
                    <a:p>
                      <a:pPr algn="just"/>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 type of mineral</a:t>
                      </a:r>
                      <a:endParaRPr lang="ru-RU" sz="16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local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370840">
                <a:tc>
                  <a:txBody>
                    <a:bodyPr/>
                    <a:lstStyle/>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Deduction for the development of the maintenance of local infrastructure from the developers of mineral deposits</a:t>
                      </a:r>
                      <a:endParaRPr kumimoji="0" lang="ru-RU" sz="1600" kern="12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kumimoji="0" lang="en-GB" sz="1600" kern="120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rPr>
                        <a:t>2% of revenue excluding indirect taxes received from the sale of minerals</a:t>
                      </a:r>
                      <a:endParaRPr lang="ru-RU" sz="16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local budget</a:t>
                      </a:r>
                    </a:p>
                    <a:p>
                      <a:pPr algn="ctr"/>
                      <a:endPar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republican budget</a:t>
                      </a:r>
                    </a:p>
                    <a:p>
                      <a:pPr algn="ctr"/>
                      <a:r>
                        <a:rPr lang="en-GB" sz="16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(Regional Development Funds)</a:t>
                      </a:r>
                      <a:endParaRPr lang="ru-RU" sz="160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3"/>
                  </a:ext>
                </a:extLst>
              </a:tr>
            </a:tbl>
          </a:graphicData>
        </a:graphic>
      </p:graphicFrame>
      <p:sp>
        <p:nvSpPr>
          <p:cNvPr id="4" name="Заголовок 1"/>
          <p:cNvSpPr>
            <a:spLocks noGrp="1"/>
          </p:cNvSpPr>
          <p:nvPr>
            <p:ph type="title"/>
          </p:nvPr>
        </p:nvSpPr>
        <p:spPr>
          <a:xfrm>
            <a:off x="11375" y="0"/>
            <a:ext cx="9144000" cy="692696"/>
          </a:xfrm>
          <a:solidFill>
            <a:schemeClr val="accent1">
              <a:lumMod val="75000"/>
            </a:schemeClr>
          </a:solidFill>
        </p:spPr>
        <p:txBody>
          <a:bodyPr>
            <a:noAutofit/>
          </a:bodyPr>
          <a:lstStyle/>
          <a:p>
            <a:pPr algn="l"/>
            <a:r>
              <a:rPr lang="en-GB" sz="2800" b="1" dirty="0">
                <a:solidFill>
                  <a:schemeClr val="bg1"/>
                </a:solidFill>
                <a:latin typeface="Cambria Math" panose="02040503050406030204" pitchFamily="18" charset="0"/>
                <a:ea typeface="Cambria Math" panose="02040503050406030204" pitchFamily="18" charset="0"/>
                <a:cs typeface="Calibri" panose="020F0502020204030204" pitchFamily="34" charset="0"/>
              </a:rPr>
              <a:t>Social responsibility</a:t>
            </a:r>
            <a:endParaRPr lang="ru-RU" sz="2800" b="1" dirty="0">
              <a:solidFill>
                <a:schemeClr val="bg1"/>
              </a:solidFill>
              <a:effectLst/>
              <a:latin typeface="Cambria Math" panose="02040503050406030204" pitchFamily="18" charset="0"/>
              <a:ea typeface="Cambria Math" panose="02040503050406030204" pitchFamily="18" charset="0"/>
              <a:cs typeface="Calibri" panose="020F0502020204030204" pitchFamily="34" charset="0"/>
            </a:endParaRPr>
          </a:p>
        </p:txBody>
      </p:sp>
      <p:sp>
        <p:nvSpPr>
          <p:cNvPr id="2" name="Прямоугольник 1"/>
          <p:cNvSpPr/>
          <p:nvPr/>
        </p:nvSpPr>
        <p:spPr>
          <a:xfrm>
            <a:off x="618150" y="4725144"/>
            <a:ext cx="7842282" cy="1656184"/>
          </a:xfrm>
          <a:prstGeom prst="rect">
            <a:avLst/>
          </a:prstGeom>
          <a:solidFill>
            <a:schemeClr val="accent1">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a:solidFill>
                  <a:schemeClr val="tx1">
                    <a:lumMod val="85000"/>
                    <a:lumOff val="15000"/>
                  </a:schemeClr>
                </a:solidFill>
                <a:latin typeface="Cambria Math" panose="02040503050406030204" pitchFamily="18" charset="0"/>
                <a:ea typeface="Cambria Math" panose="02040503050406030204" pitchFamily="18" charset="0"/>
                <a:cs typeface="Arial" panose="020B0604020202020204" pitchFamily="34" charset="0"/>
              </a:rPr>
              <a:t>A social package </a:t>
            </a:r>
            <a:r>
              <a:rPr lang="en-GB" sz="2000" dirty="0">
                <a:solidFill>
                  <a:schemeClr val="tx1">
                    <a:lumMod val="85000"/>
                    <a:lumOff val="15000"/>
                  </a:schemeClr>
                </a:solidFill>
                <a:latin typeface="Cambria Math" panose="02040503050406030204" pitchFamily="18" charset="0"/>
                <a:ea typeface="Cambria Math" panose="02040503050406030204" pitchFamily="18" charset="0"/>
                <a:cs typeface="Arial" panose="020B0604020202020204" pitchFamily="34" charset="0"/>
              </a:rPr>
              <a:t>in the form of an agreement between a subsoil user and local communities in accordance with which the subsoil user provides material, social and other support to local communities living in the location of the subsoil use facility.</a:t>
            </a:r>
            <a:endParaRPr lang="ru-RU" sz="2000" dirty="0">
              <a:solidFill>
                <a:schemeClr val="tx1">
                  <a:lumMod val="85000"/>
                  <a:lumOff val="15000"/>
                </a:schemeClr>
              </a:solidFill>
              <a:latin typeface="Cambria Math" panose="02040503050406030204" pitchFamily="18" charset="0"/>
              <a:ea typeface="Cambria Math" panose="02040503050406030204" pitchFamily="18" charset="0"/>
              <a:cs typeface="Arial" panose="020B0604020202020204" pitchFamily="34" charset="0"/>
            </a:endParaRPr>
          </a:p>
        </p:txBody>
      </p:sp>
      <p:grpSp>
        <p:nvGrpSpPr>
          <p:cNvPr id="6" name="Группа 5"/>
          <p:cNvGrpSpPr/>
          <p:nvPr/>
        </p:nvGrpSpPr>
        <p:grpSpPr>
          <a:xfrm>
            <a:off x="664982" y="692696"/>
            <a:ext cx="8462173" cy="196553"/>
            <a:chOff x="655515" y="781663"/>
            <a:chExt cx="8462173" cy="196553"/>
          </a:xfrm>
        </p:grpSpPr>
        <p:sp>
          <p:nvSpPr>
            <p:cNvPr id="7" name="Прямоугольник 6"/>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8" name="Прямоугольник 7"/>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9" name="Прямоугольник 8"/>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Tree>
    <p:extLst>
      <p:ext uri="{BB962C8B-B14F-4D97-AF65-F5344CB8AC3E}">
        <p14:creationId xmlns:p14="http://schemas.microsoft.com/office/powerpoint/2010/main" val="338184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FA6033CC-2022-4737-92C8-02B005B84D2B}" type="slidenum">
              <a:rPr lang="en-GB" smtClean="0"/>
              <a:pPr>
                <a:defRPr/>
              </a:pPr>
              <a:t>24</a:t>
            </a:fld>
            <a:endParaRPr lang="en-GB"/>
          </a:p>
        </p:txBody>
      </p:sp>
      <p:pic>
        <p:nvPicPr>
          <p:cNvPr id="513026" name="Picture 2"/>
          <p:cNvPicPr>
            <a:picLocks noChangeAspect="1" noChangeArrowheads="1"/>
          </p:cNvPicPr>
          <p:nvPr/>
        </p:nvPicPr>
        <p:blipFill>
          <a:blip r:embed="rId2" cstate="print"/>
          <a:srcRect/>
          <a:stretch>
            <a:fillRect/>
          </a:stretch>
        </p:blipFill>
        <p:spPr bwMode="auto">
          <a:xfrm>
            <a:off x="0" y="109248"/>
            <a:ext cx="9144000" cy="6632413"/>
          </a:xfrm>
          <a:prstGeom prst="rect">
            <a:avLst/>
          </a:prstGeom>
          <a:noFill/>
          <a:ln w="9525">
            <a:noFill/>
            <a:miter lim="800000"/>
            <a:headEnd/>
            <a:tailEnd/>
          </a:ln>
        </p:spPr>
      </p:pic>
      <p:sp>
        <p:nvSpPr>
          <p:cNvPr id="3" name="TextBox 2">
            <a:extLst>
              <a:ext uri="{FF2B5EF4-FFF2-40B4-BE49-F238E27FC236}">
                <a16:creationId xmlns:a16="http://schemas.microsoft.com/office/drawing/2014/main" xmlns="" id="{A89A2B8A-60FB-4361-9698-57CAE4B5D2C0}"/>
              </a:ext>
            </a:extLst>
          </p:cNvPr>
          <p:cNvSpPr txBox="1"/>
          <p:nvPr/>
        </p:nvSpPr>
        <p:spPr>
          <a:xfrm>
            <a:off x="1763688" y="332656"/>
            <a:ext cx="5904656" cy="954107"/>
          </a:xfrm>
          <a:prstGeom prst="rect">
            <a:avLst/>
          </a:prstGeom>
          <a:solidFill>
            <a:schemeClr val="bg1"/>
          </a:solidFill>
        </p:spPr>
        <p:txBody>
          <a:bodyPr wrap="square" rtlCol="0">
            <a:spAutoFit/>
          </a:bodyPr>
          <a:lstStyle/>
          <a:p>
            <a:pPr algn="ctr"/>
            <a:r>
              <a:rPr lang="en-GB" sz="2800" b="1" dirty="0"/>
              <a:t>Burden on Mining Companies by Industry</a:t>
            </a:r>
          </a:p>
        </p:txBody>
      </p:sp>
      <p:sp>
        <p:nvSpPr>
          <p:cNvPr id="4" name="TextBox 3">
            <a:extLst>
              <a:ext uri="{FF2B5EF4-FFF2-40B4-BE49-F238E27FC236}">
                <a16:creationId xmlns:a16="http://schemas.microsoft.com/office/drawing/2014/main" xmlns="" id="{D2D81EC7-81F6-4A55-BD83-FE10E383AC4B}"/>
              </a:ext>
            </a:extLst>
          </p:cNvPr>
          <p:cNvSpPr txBox="1"/>
          <p:nvPr/>
        </p:nvSpPr>
        <p:spPr>
          <a:xfrm>
            <a:off x="1115616" y="5805264"/>
            <a:ext cx="1008112" cy="307777"/>
          </a:xfrm>
          <a:prstGeom prst="rect">
            <a:avLst/>
          </a:prstGeom>
          <a:solidFill>
            <a:schemeClr val="bg1"/>
          </a:solidFill>
        </p:spPr>
        <p:txBody>
          <a:bodyPr wrap="square" rtlCol="0">
            <a:spAutoFit/>
          </a:bodyPr>
          <a:lstStyle/>
          <a:p>
            <a:pPr algn="ctr"/>
            <a:r>
              <a:rPr lang="en-GB" sz="1400" dirty="0"/>
              <a:t>Gold</a:t>
            </a:r>
          </a:p>
        </p:txBody>
      </p:sp>
      <p:sp>
        <p:nvSpPr>
          <p:cNvPr id="5" name="TextBox 4">
            <a:extLst>
              <a:ext uri="{FF2B5EF4-FFF2-40B4-BE49-F238E27FC236}">
                <a16:creationId xmlns:a16="http://schemas.microsoft.com/office/drawing/2014/main" xmlns="" id="{39FFAC59-D775-4D8F-A4E7-B61446430EEB}"/>
              </a:ext>
            </a:extLst>
          </p:cNvPr>
          <p:cNvSpPr txBox="1"/>
          <p:nvPr/>
        </p:nvSpPr>
        <p:spPr>
          <a:xfrm>
            <a:off x="2411760" y="5728320"/>
            <a:ext cx="1195772" cy="523220"/>
          </a:xfrm>
          <a:prstGeom prst="rect">
            <a:avLst/>
          </a:prstGeom>
          <a:solidFill>
            <a:schemeClr val="bg1"/>
          </a:solidFill>
        </p:spPr>
        <p:txBody>
          <a:bodyPr wrap="square" rtlCol="0">
            <a:spAutoFit/>
          </a:bodyPr>
          <a:lstStyle/>
          <a:p>
            <a:r>
              <a:rPr lang="en-GB" sz="1400" dirty="0"/>
              <a:t>Non-Ferrous Metals</a:t>
            </a:r>
          </a:p>
        </p:txBody>
      </p:sp>
      <p:sp>
        <p:nvSpPr>
          <p:cNvPr id="6" name="TextBox 5">
            <a:extLst>
              <a:ext uri="{FF2B5EF4-FFF2-40B4-BE49-F238E27FC236}">
                <a16:creationId xmlns:a16="http://schemas.microsoft.com/office/drawing/2014/main" xmlns="" id="{34C2CD05-5B59-4309-9026-9449ACF25AD4}"/>
              </a:ext>
            </a:extLst>
          </p:cNvPr>
          <p:cNvSpPr txBox="1"/>
          <p:nvPr/>
        </p:nvSpPr>
        <p:spPr>
          <a:xfrm>
            <a:off x="4103948" y="5794635"/>
            <a:ext cx="936104" cy="307777"/>
          </a:xfrm>
          <a:prstGeom prst="rect">
            <a:avLst/>
          </a:prstGeom>
          <a:solidFill>
            <a:schemeClr val="bg1"/>
          </a:solidFill>
        </p:spPr>
        <p:txBody>
          <a:bodyPr wrap="square" rtlCol="0">
            <a:spAutoFit/>
          </a:bodyPr>
          <a:lstStyle/>
          <a:p>
            <a:r>
              <a:rPr lang="en-GB" sz="1400" dirty="0"/>
              <a:t>Oil</a:t>
            </a:r>
            <a:endParaRPr lang="en-GB" dirty="0"/>
          </a:p>
        </p:txBody>
      </p:sp>
      <p:sp>
        <p:nvSpPr>
          <p:cNvPr id="7" name="TextBox 6">
            <a:extLst>
              <a:ext uri="{FF2B5EF4-FFF2-40B4-BE49-F238E27FC236}">
                <a16:creationId xmlns:a16="http://schemas.microsoft.com/office/drawing/2014/main" xmlns="" id="{1AE81427-897E-4F18-B8D9-381A73DF96A6}"/>
              </a:ext>
            </a:extLst>
          </p:cNvPr>
          <p:cNvSpPr txBox="1"/>
          <p:nvPr/>
        </p:nvSpPr>
        <p:spPr>
          <a:xfrm>
            <a:off x="5436096" y="5763857"/>
            <a:ext cx="936104" cy="369332"/>
          </a:xfrm>
          <a:prstGeom prst="rect">
            <a:avLst/>
          </a:prstGeom>
          <a:solidFill>
            <a:schemeClr val="bg1"/>
          </a:solidFill>
        </p:spPr>
        <p:txBody>
          <a:bodyPr wrap="square" rtlCol="0">
            <a:spAutoFit/>
          </a:bodyPr>
          <a:lstStyle/>
          <a:p>
            <a:r>
              <a:rPr lang="en-GB" dirty="0"/>
              <a:t>Coal</a:t>
            </a:r>
          </a:p>
        </p:txBody>
      </p:sp>
      <p:sp>
        <p:nvSpPr>
          <p:cNvPr id="8" name="Rectangle 7">
            <a:extLst>
              <a:ext uri="{FF2B5EF4-FFF2-40B4-BE49-F238E27FC236}">
                <a16:creationId xmlns:a16="http://schemas.microsoft.com/office/drawing/2014/main" xmlns="" id="{4AAB3267-B9EA-42C1-9D8B-BDD51D2B5133}"/>
              </a:ext>
            </a:extLst>
          </p:cNvPr>
          <p:cNvSpPr/>
          <p:nvPr/>
        </p:nvSpPr>
        <p:spPr>
          <a:xfrm>
            <a:off x="6660232" y="5763857"/>
            <a:ext cx="1296144" cy="307777"/>
          </a:xfrm>
          <a:prstGeom prst="rect">
            <a:avLst/>
          </a:prstGeom>
          <a:solidFill>
            <a:schemeClr val="bg1"/>
          </a:solidFill>
        </p:spPr>
        <p:txBody>
          <a:bodyPr wrap="square">
            <a:spAutoFit/>
          </a:bodyPr>
          <a:lstStyle/>
          <a:p>
            <a:r>
              <a:rPr lang="en-GB" sz="1400" dirty="0"/>
              <a:t>Non-Metallic</a:t>
            </a:r>
          </a:p>
        </p:txBody>
      </p:sp>
      <p:sp>
        <p:nvSpPr>
          <p:cNvPr id="10" name="Rectangle 9">
            <a:extLst>
              <a:ext uri="{FF2B5EF4-FFF2-40B4-BE49-F238E27FC236}">
                <a16:creationId xmlns:a16="http://schemas.microsoft.com/office/drawing/2014/main" xmlns="" id="{0ACB0C53-BD74-462C-A59E-1947D1644641}"/>
              </a:ext>
            </a:extLst>
          </p:cNvPr>
          <p:cNvSpPr/>
          <p:nvPr/>
        </p:nvSpPr>
        <p:spPr>
          <a:xfrm>
            <a:off x="827583" y="6267067"/>
            <a:ext cx="1049161" cy="369332"/>
          </a:xfrm>
          <a:prstGeom prst="rect">
            <a:avLst/>
          </a:prstGeom>
          <a:solidFill>
            <a:schemeClr val="bg1"/>
          </a:solidFill>
        </p:spPr>
        <p:txBody>
          <a:bodyPr wrap="square">
            <a:spAutoFit/>
          </a:bodyPr>
          <a:lstStyle/>
          <a:p>
            <a:r>
              <a:rPr lang="en-GB" b="1" dirty="0"/>
              <a:t>Tax</a:t>
            </a:r>
            <a:endParaRPr lang="en-GB" sz="1600" b="1" dirty="0"/>
          </a:p>
        </p:txBody>
      </p:sp>
      <p:sp>
        <p:nvSpPr>
          <p:cNvPr id="9" name="Rectangle 8">
            <a:extLst>
              <a:ext uri="{FF2B5EF4-FFF2-40B4-BE49-F238E27FC236}">
                <a16:creationId xmlns:a16="http://schemas.microsoft.com/office/drawing/2014/main" xmlns="" id="{7EA9DCFF-DC00-4165-9605-D07AA81F003E}"/>
              </a:ext>
            </a:extLst>
          </p:cNvPr>
          <p:cNvSpPr/>
          <p:nvPr/>
        </p:nvSpPr>
        <p:spPr>
          <a:xfrm>
            <a:off x="2207809" y="6250007"/>
            <a:ext cx="1321245" cy="369332"/>
          </a:xfrm>
          <a:prstGeom prst="rect">
            <a:avLst/>
          </a:prstGeom>
          <a:solidFill>
            <a:schemeClr val="bg1"/>
          </a:solidFill>
        </p:spPr>
        <p:txBody>
          <a:bodyPr wrap="square">
            <a:spAutoFit/>
          </a:bodyPr>
          <a:lstStyle/>
          <a:p>
            <a:r>
              <a:rPr lang="en-GB" b="1" dirty="0"/>
              <a:t>Customs</a:t>
            </a:r>
          </a:p>
        </p:txBody>
      </p:sp>
      <p:sp>
        <p:nvSpPr>
          <p:cNvPr id="11" name="Rectangle 10">
            <a:extLst>
              <a:ext uri="{FF2B5EF4-FFF2-40B4-BE49-F238E27FC236}">
                <a16:creationId xmlns:a16="http://schemas.microsoft.com/office/drawing/2014/main" xmlns="" id="{40F9F24C-5731-4E61-959D-D4255CF60016}"/>
              </a:ext>
            </a:extLst>
          </p:cNvPr>
          <p:cNvSpPr/>
          <p:nvPr/>
        </p:nvSpPr>
        <p:spPr>
          <a:xfrm>
            <a:off x="3801577" y="6225734"/>
            <a:ext cx="1418495" cy="369332"/>
          </a:xfrm>
          <a:prstGeom prst="rect">
            <a:avLst/>
          </a:prstGeom>
          <a:solidFill>
            <a:schemeClr val="bg1"/>
          </a:solidFill>
        </p:spPr>
        <p:txBody>
          <a:bodyPr wrap="square">
            <a:spAutoFit/>
          </a:bodyPr>
          <a:lstStyle/>
          <a:p>
            <a:r>
              <a:rPr lang="en-GB" b="1" dirty="0"/>
              <a:t>Social Fund</a:t>
            </a:r>
          </a:p>
        </p:txBody>
      </p:sp>
      <p:sp>
        <p:nvSpPr>
          <p:cNvPr id="12" name="Rectangle 11">
            <a:extLst>
              <a:ext uri="{FF2B5EF4-FFF2-40B4-BE49-F238E27FC236}">
                <a16:creationId xmlns:a16="http://schemas.microsoft.com/office/drawing/2014/main" xmlns="" id="{24EF5624-B692-4B4A-B15F-CA208EBC087F}"/>
              </a:ext>
            </a:extLst>
          </p:cNvPr>
          <p:cNvSpPr/>
          <p:nvPr/>
        </p:nvSpPr>
        <p:spPr>
          <a:xfrm>
            <a:off x="5475178" y="6210959"/>
            <a:ext cx="3273285" cy="369332"/>
          </a:xfrm>
          <a:prstGeom prst="rect">
            <a:avLst/>
          </a:prstGeom>
          <a:solidFill>
            <a:schemeClr val="bg1"/>
          </a:solidFill>
        </p:spPr>
        <p:txBody>
          <a:bodyPr wrap="square">
            <a:spAutoFit/>
          </a:bodyPr>
          <a:lstStyle/>
          <a:p>
            <a:r>
              <a:rPr lang="en-GB" b="1" dirty="0"/>
              <a:t>Dividends and Payments</a:t>
            </a:r>
          </a:p>
        </p:txBody>
      </p:sp>
    </p:spTree>
    <p:extLst>
      <p:ext uri="{BB962C8B-B14F-4D97-AF65-F5344CB8AC3E}">
        <p14:creationId xmlns:p14="http://schemas.microsoft.com/office/powerpoint/2010/main" val="42962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1"/>
          <p:cNvSpPr txBox="1">
            <a:spLocks/>
          </p:cNvSpPr>
          <p:nvPr/>
        </p:nvSpPr>
        <p:spPr>
          <a:xfrm>
            <a:off x="0" y="0"/>
            <a:ext cx="9144000" cy="859868"/>
          </a:xfrm>
          <a:prstGeom prst="rect">
            <a:avLst/>
          </a:prstGeom>
          <a:solidFill>
            <a:schemeClr val="tx2">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600"/>
              </a:spcBef>
              <a:spcAft>
                <a:spcPts val="600"/>
              </a:spcAft>
              <a:defRPr/>
            </a:pPr>
            <a:r>
              <a:rPr lang="en-GB" sz="2800" b="1" dirty="0">
                <a:solidFill>
                  <a:schemeClr val="bg1"/>
                </a:solidFill>
                <a:latin typeface="Cambria Math" panose="02040503050406030204" pitchFamily="18" charset="0"/>
                <a:ea typeface="Cambria Math" panose="02040503050406030204" pitchFamily="18" charset="0"/>
              </a:rPr>
              <a:t>Granting the rights to subsoil use</a:t>
            </a:r>
            <a:endParaRPr kumimoji="0" lang="ru-RU" sz="2800" b="1" i="0" u="none" strike="noStrike" kern="1200" cap="none" spc="0" normalizeH="0" baseline="0" noProof="0" dirty="0">
              <a:ln>
                <a:noFill/>
              </a:ln>
              <a:solidFill>
                <a:schemeClr val="bg1"/>
              </a:solidFill>
              <a:effectLst/>
              <a:uLnTx/>
              <a:uFillTx/>
              <a:latin typeface="Cambria Math" panose="02040503050406030204" pitchFamily="18" charset="0"/>
              <a:ea typeface="Cambria Math" panose="02040503050406030204" pitchFamily="18" charset="0"/>
            </a:endParaRPr>
          </a:p>
        </p:txBody>
      </p:sp>
      <p:grpSp>
        <p:nvGrpSpPr>
          <p:cNvPr id="39" name="Группа 38"/>
          <p:cNvGrpSpPr/>
          <p:nvPr/>
        </p:nvGrpSpPr>
        <p:grpSpPr>
          <a:xfrm>
            <a:off x="677294" y="2305574"/>
            <a:ext cx="2574505" cy="4552426"/>
            <a:chOff x="755576" y="1299295"/>
            <a:chExt cx="3024336" cy="4552426"/>
          </a:xfrm>
        </p:grpSpPr>
        <p:sp>
          <p:nvSpPr>
            <p:cNvPr id="40" name="Прямоугольник с двумя скругленными противолежащими углами 39"/>
            <p:cNvSpPr/>
            <p:nvPr/>
          </p:nvSpPr>
          <p:spPr>
            <a:xfrm>
              <a:off x="755576" y="1340768"/>
              <a:ext cx="2448272" cy="504056"/>
            </a:xfrm>
            <a:prstGeom prst="round2Diag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41" name="TextBox 40"/>
            <p:cNvSpPr txBox="1"/>
            <p:nvPr/>
          </p:nvSpPr>
          <p:spPr>
            <a:xfrm>
              <a:off x="821141" y="1408129"/>
              <a:ext cx="2382707" cy="430887"/>
            </a:xfrm>
            <a:prstGeom prst="rect">
              <a:avLst/>
            </a:prstGeom>
            <a:solidFill>
              <a:schemeClr val="accent1">
                <a:lumMod val="75000"/>
              </a:schemeClr>
            </a:solidFill>
          </p:spPr>
          <p:txBody>
            <a:bodyPr wrap="square" rtlCol="0">
              <a:spAutoFit/>
            </a:bodyPr>
            <a:lstStyle/>
            <a:p>
              <a:pPr lvl="0" algn="ctr">
                <a:defRPr/>
              </a:pPr>
              <a:r>
                <a:rPr lang="en-GB" sz="2200" b="1" kern="0" dirty="0">
                  <a:solidFill>
                    <a:prstClr val="white"/>
                  </a:solidFill>
                  <a:latin typeface="Cambria Math" panose="02040503050406030204" pitchFamily="18" charset="0"/>
                  <a:ea typeface="Cambria Math" panose="02040503050406030204" pitchFamily="18" charset="0"/>
                </a:rPr>
                <a:t>License</a:t>
              </a:r>
              <a:endParaRPr kumimoji="0" lang="ru-RU" sz="22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cxnSp>
          <p:nvCxnSpPr>
            <p:cNvPr id="42" name="Прямая соединительная линия 41"/>
            <p:cNvCxnSpPr/>
            <p:nvPr/>
          </p:nvCxnSpPr>
          <p:spPr>
            <a:xfrm>
              <a:off x="899591" y="1844824"/>
              <a:ext cx="0" cy="1865234"/>
            </a:xfrm>
            <a:prstGeom prst="line">
              <a:avLst/>
            </a:prstGeom>
            <a:noFill/>
            <a:ln w="15875" cap="flat" cmpd="sng" algn="ctr">
              <a:solidFill>
                <a:schemeClr val="tx2">
                  <a:lumMod val="75000"/>
                </a:schemeClr>
              </a:solidFill>
              <a:prstDash val="solid"/>
            </a:ln>
            <a:effectLst/>
          </p:spPr>
        </p:cxnSp>
        <p:cxnSp>
          <p:nvCxnSpPr>
            <p:cNvPr id="43" name="Прямая соединительная линия 42"/>
            <p:cNvCxnSpPr/>
            <p:nvPr/>
          </p:nvCxnSpPr>
          <p:spPr>
            <a:xfrm>
              <a:off x="899592" y="2276872"/>
              <a:ext cx="495672" cy="0"/>
            </a:xfrm>
            <a:prstGeom prst="line">
              <a:avLst/>
            </a:prstGeom>
            <a:noFill/>
            <a:ln w="15875" cap="flat" cmpd="sng" algn="ctr">
              <a:solidFill>
                <a:schemeClr val="tx2"/>
              </a:solidFill>
              <a:prstDash val="solid"/>
            </a:ln>
            <a:effectLst/>
          </p:spPr>
        </p:cxnSp>
        <p:sp>
          <p:nvSpPr>
            <p:cNvPr id="44" name="TextBox 43"/>
            <p:cNvSpPr txBox="1"/>
            <p:nvPr/>
          </p:nvSpPr>
          <p:spPr>
            <a:xfrm>
              <a:off x="1475656" y="2092206"/>
              <a:ext cx="1806643" cy="369332"/>
            </a:xfrm>
            <a:prstGeom prst="rect">
              <a:avLst/>
            </a:prstGeom>
            <a:noFill/>
          </p:spPr>
          <p:txBody>
            <a:bodyPr wrap="square" rtlCol="0">
              <a:spAutoFit/>
            </a:bodyPr>
            <a:lstStyle/>
            <a:p>
              <a:pPr lvl="0">
                <a:defRPr/>
              </a:pPr>
              <a:r>
                <a:rPr lang="en-GB" kern="0" dirty="0">
                  <a:solidFill>
                    <a:prstClr val="black"/>
                  </a:solidFill>
                  <a:latin typeface="Cambria Math" panose="02040503050406030204" pitchFamily="18" charset="0"/>
                  <a:ea typeface="Cambria Math" panose="02040503050406030204" pitchFamily="18" charset="0"/>
                </a:rPr>
                <a:t>Competition</a:t>
              </a:r>
              <a:endParaRPr kumimoji="0" lang="ru-RU" sz="1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p:cxnSp>
          <p:nvCxnSpPr>
            <p:cNvPr id="45" name="Прямая соединительная линия 44"/>
            <p:cNvCxnSpPr/>
            <p:nvPr/>
          </p:nvCxnSpPr>
          <p:spPr>
            <a:xfrm>
              <a:off x="899592" y="2924944"/>
              <a:ext cx="495672" cy="0"/>
            </a:xfrm>
            <a:prstGeom prst="line">
              <a:avLst/>
            </a:prstGeom>
            <a:noFill/>
            <a:ln w="15875" cap="flat" cmpd="sng" algn="ctr">
              <a:solidFill>
                <a:schemeClr val="tx2"/>
              </a:solidFill>
              <a:prstDash val="solid"/>
            </a:ln>
            <a:effectLst/>
          </p:spPr>
        </p:cxnSp>
        <p:sp>
          <p:nvSpPr>
            <p:cNvPr id="46" name="TextBox 45"/>
            <p:cNvSpPr txBox="1"/>
            <p:nvPr/>
          </p:nvSpPr>
          <p:spPr>
            <a:xfrm>
              <a:off x="1475656" y="2740278"/>
              <a:ext cx="1806643" cy="369332"/>
            </a:xfrm>
            <a:prstGeom prst="rect">
              <a:avLst/>
            </a:prstGeom>
            <a:noFill/>
          </p:spPr>
          <p:txBody>
            <a:bodyPr wrap="square" rtlCol="0">
              <a:spAutoFit/>
            </a:bodyPr>
            <a:lstStyle/>
            <a:p>
              <a:pPr lvl="0">
                <a:defRPr/>
              </a:pPr>
              <a:r>
                <a:rPr lang="en-GB" kern="0" dirty="0">
                  <a:solidFill>
                    <a:prstClr val="black"/>
                  </a:solidFill>
                  <a:latin typeface="Cambria Math" panose="02040503050406030204" pitchFamily="18" charset="0"/>
                  <a:ea typeface="Cambria Math" panose="02040503050406030204" pitchFamily="18" charset="0"/>
                </a:rPr>
                <a:t>Auction</a:t>
              </a:r>
              <a:endParaRPr kumimoji="0" lang="ru-RU" sz="1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p:cxnSp>
          <p:nvCxnSpPr>
            <p:cNvPr id="47" name="Прямая соединительная линия 46"/>
            <p:cNvCxnSpPr/>
            <p:nvPr/>
          </p:nvCxnSpPr>
          <p:spPr>
            <a:xfrm>
              <a:off x="899592" y="3710058"/>
              <a:ext cx="495672" cy="0"/>
            </a:xfrm>
            <a:prstGeom prst="line">
              <a:avLst/>
            </a:prstGeom>
            <a:noFill/>
            <a:ln w="15875" cap="flat" cmpd="sng" algn="ctr">
              <a:solidFill>
                <a:schemeClr val="tx2"/>
              </a:solidFill>
              <a:prstDash val="solid"/>
            </a:ln>
            <a:effectLst/>
          </p:spPr>
        </p:cxnSp>
        <p:sp>
          <p:nvSpPr>
            <p:cNvPr id="48" name="TextBox 47"/>
            <p:cNvSpPr txBox="1"/>
            <p:nvPr/>
          </p:nvSpPr>
          <p:spPr>
            <a:xfrm>
              <a:off x="1475656" y="3388350"/>
              <a:ext cx="180664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“First </a:t>
              </a:r>
              <a:r>
                <a:rPr lang="en-GB" kern="0" dirty="0">
                  <a:solidFill>
                    <a:prstClr val="black"/>
                  </a:solidFill>
                  <a:latin typeface="Cambria Math" panose="02040503050406030204" pitchFamily="18" charset="0"/>
                  <a:ea typeface="Cambria Math" panose="02040503050406030204" pitchFamily="18" charset="0"/>
                </a:rPr>
                <a:t>come – first serve” Rule</a:t>
              </a:r>
              <a:endParaRPr kumimoji="0" lang="ru-RU" sz="1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p:sp>
          <p:nvSpPr>
            <p:cNvPr id="51" name="TextBox 50"/>
            <p:cNvSpPr txBox="1"/>
            <p:nvPr/>
          </p:nvSpPr>
          <p:spPr>
            <a:xfrm>
              <a:off x="780767" y="5420834"/>
              <a:ext cx="2382707"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200" b="1"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СРП</a:t>
              </a:r>
            </a:p>
          </p:txBody>
        </p:sp>
        <p:sp>
          <p:nvSpPr>
            <p:cNvPr id="52" name="Правая фигурная скобка 51"/>
            <p:cNvSpPr/>
            <p:nvPr/>
          </p:nvSpPr>
          <p:spPr>
            <a:xfrm>
              <a:off x="3390086" y="1299295"/>
              <a:ext cx="389826" cy="3319919"/>
            </a:xfrm>
            <a:prstGeom prst="rightBrace">
              <a:avLst>
                <a:gd name="adj1" fmla="val 100184"/>
                <a:gd name="adj2" fmla="val 51435"/>
              </a:avLst>
            </a:prstGeom>
            <a:noFill/>
            <a:ln w="571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endParaRPr>
            </a:p>
          </p:txBody>
        </p:sp>
      </p:grpSp>
      <p:sp>
        <p:nvSpPr>
          <p:cNvPr id="56" name="Стрелка вправо 55"/>
          <p:cNvSpPr/>
          <p:nvPr/>
        </p:nvSpPr>
        <p:spPr>
          <a:xfrm>
            <a:off x="3574348" y="2035104"/>
            <a:ext cx="3166228" cy="1325761"/>
          </a:xfrm>
          <a:prstGeom prst="rightArrow">
            <a:avLst/>
          </a:prstGeom>
          <a:solidFill>
            <a:schemeClr val="accent1">
              <a:lumMod val="75000"/>
            </a:schemeClr>
          </a:solidFill>
          <a:ln w="25400" cap="flat" cmpd="sng" algn="ctr">
            <a:solidFill>
              <a:schemeClr val="accent1">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i="0" u="none" strike="noStrike" kern="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59" name="Стрелка вправо 58"/>
          <p:cNvSpPr/>
          <p:nvPr/>
        </p:nvSpPr>
        <p:spPr>
          <a:xfrm>
            <a:off x="3559224" y="3591619"/>
            <a:ext cx="3181352" cy="1361846"/>
          </a:xfrm>
          <a:prstGeom prst="rightArrow">
            <a:avLst/>
          </a:prstGeom>
          <a:solidFill>
            <a:schemeClr val="accent1">
              <a:lumMod val="75000"/>
            </a:schemeClr>
          </a:solidFill>
          <a:ln w="25400" cap="flat" cmpd="sng" algn="ctr">
            <a:solidFill>
              <a:schemeClr val="accent1">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i="0" u="none" strike="noStrike" kern="0" cap="none" spc="0" normalizeH="0" baseline="0" noProof="0">
              <a:ln>
                <a:noFill/>
              </a:ln>
              <a:solidFill>
                <a:schemeClr val="bg1"/>
              </a:solidFill>
              <a:effectLst/>
              <a:uLnTx/>
              <a:uFillTx/>
              <a:latin typeface="Cambria Math" panose="02040503050406030204" pitchFamily="18" charset="0"/>
              <a:ea typeface="Cambria Math" panose="02040503050406030204" pitchFamily="18" charset="0"/>
            </a:endParaRPr>
          </a:p>
        </p:txBody>
      </p:sp>
      <p:sp>
        <p:nvSpPr>
          <p:cNvPr id="64" name="TextBox 63"/>
          <p:cNvSpPr txBox="1"/>
          <p:nvPr/>
        </p:nvSpPr>
        <p:spPr>
          <a:xfrm>
            <a:off x="6959654" y="2234551"/>
            <a:ext cx="1836437" cy="923330"/>
          </a:xfrm>
          <a:prstGeom prst="rect">
            <a:avLst/>
          </a:prstGeom>
          <a:noFill/>
        </p:spPr>
        <p:txBody>
          <a:bodyPr wrap="square" rtlCol="0">
            <a:spAutoFit/>
          </a:bodyPr>
          <a:lstStyle/>
          <a:p>
            <a:r>
              <a:rPr lang="en-GB" dirty="0">
                <a:latin typeface="Cambria Math" panose="02040503050406030204" pitchFamily="18" charset="0"/>
                <a:ea typeface="Cambria Math" panose="02040503050406030204" pitchFamily="18" charset="0"/>
              </a:rPr>
              <a:t>3 years with extension up to 2 years</a:t>
            </a:r>
            <a:endParaRPr lang="ru-RU" dirty="0">
              <a:solidFill>
                <a:prstClr val="black"/>
              </a:solidFill>
              <a:latin typeface="Cambria Math" panose="02040503050406030204" pitchFamily="18" charset="0"/>
              <a:ea typeface="Cambria Math" panose="02040503050406030204" pitchFamily="18" charset="0"/>
            </a:endParaRPr>
          </a:p>
        </p:txBody>
      </p:sp>
      <p:sp>
        <p:nvSpPr>
          <p:cNvPr id="65" name="TextBox 64"/>
          <p:cNvSpPr txBox="1"/>
          <p:nvPr/>
        </p:nvSpPr>
        <p:spPr>
          <a:xfrm>
            <a:off x="7036876" y="3763687"/>
            <a:ext cx="1652504" cy="923330"/>
          </a:xfrm>
          <a:prstGeom prst="rect">
            <a:avLst/>
          </a:prstGeom>
          <a:noFill/>
        </p:spPr>
        <p:txBody>
          <a:bodyPr wrap="square" rtlCol="0">
            <a:spAutoFit/>
          </a:bodyPr>
          <a:lstStyle/>
          <a:p>
            <a:r>
              <a:rPr lang="en-GB" dirty="0">
                <a:solidFill>
                  <a:prstClr val="black"/>
                </a:solidFill>
                <a:latin typeface="Cambria Math" panose="02040503050406030204" pitchFamily="18" charset="0"/>
                <a:ea typeface="Cambria Math" panose="02040503050406030204" pitchFamily="18" charset="0"/>
              </a:rPr>
              <a:t>4 years renewable up to 3 years</a:t>
            </a:r>
            <a:endParaRPr lang="ru-RU" dirty="0">
              <a:solidFill>
                <a:prstClr val="black"/>
              </a:solidFill>
              <a:latin typeface="Cambria Math" panose="02040503050406030204" pitchFamily="18" charset="0"/>
              <a:ea typeface="Cambria Math" panose="02040503050406030204" pitchFamily="18" charset="0"/>
            </a:endParaRPr>
          </a:p>
        </p:txBody>
      </p:sp>
      <p:sp>
        <p:nvSpPr>
          <p:cNvPr id="66" name="TextBox 65"/>
          <p:cNvSpPr txBox="1"/>
          <p:nvPr/>
        </p:nvSpPr>
        <p:spPr>
          <a:xfrm>
            <a:off x="7012897" y="5495352"/>
            <a:ext cx="1700463" cy="646331"/>
          </a:xfrm>
          <a:prstGeom prst="rect">
            <a:avLst/>
          </a:prstGeom>
          <a:noFill/>
        </p:spPr>
        <p:txBody>
          <a:bodyPr wrap="square" rtlCol="0">
            <a:spAutoFit/>
          </a:bodyPr>
          <a:lstStyle/>
          <a:p>
            <a:r>
              <a:rPr lang="en-GB" dirty="0">
                <a:solidFill>
                  <a:prstClr val="black"/>
                </a:solidFill>
                <a:latin typeface="Cambria Math" panose="02040503050406030204" pitchFamily="18" charset="0"/>
                <a:ea typeface="Cambria Math" panose="02040503050406030204" pitchFamily="18" charset="0"/>
              </a:rPr>
              <a:t>up to 20 years - until depletion</a:t>
            </a:r>
            <a:endParaRPr lang="ru-RU" dirty="0">
              <a:solidFill>
                <a:prstClr val="black"/>
              </a:solidFill>
              <a:latin typeface="Cambria Math" panose="02040503050406030204" pitchFamily="18" charset="0"/>
              <a:ea typeface="Cambria Math" panose="02040503050406030204" pitchFamily="18" charset="0"/>
            </a:endParaRPr>
          </a:p>
        </p:txBody>
      </p:sp>
      <p:sp>
        <p:nvSpPr>
          <p:cNvPr id="3" name="Скругленный прямоугольник 2"/>
          <p:cNvSpPr/>
          <p:nvPr/>
        </p:nvSpPr>
        <p:spPr>
          <a:xfrm>
            <a:off x="698738" y="1099109"/>
            <a:ext cx="2221217" cy="745715"/>
          </a:xfrm>
          <a:prstGeom prst="roundRect">
            <a:avLst/>
          </a:prstGeom>
          <a:solidFill>
            <a:schemeClr val="accent1">
              <a:lumMod val="75000"/>
            </a:scheme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bg1"/>
                </a:solidFill>
                <a:latin typeface="Cambria Math" panose="02040503050406030204" pitchFamily="18" charset="0"/>
                <a:ea typeface="Cambria Math" panose="02040503050406030204" pitchFamily="18" charset="0"/>
              </a:rPr>
              <a:t>Grounds</a:t>
            </a:r>
            <a:endParaRPr lang="ru-RU" b="1" dirty="0">
              <a:solidFill>
                <a:schemeClr val="bg1"/>
              </a:solidFill>
              <a:latin typeface="Cambria Math" panose="02040503050406030204" pitchFamily="18" charset="0"/>
              <a:ea typeface="Cambria Math" panose="02040503050406030204" pitchFamily="18" charset="0"/>
            </a:endParaRPr>
          </a:p>
        </p:txBody>
      </p:sp>
      <p:sp>
        <p:nvSpPr>
          <p:cNvPr id="31" name="Скругленный прямоугольник 30"/>
          <p:cNvSpPr/>
          <p:nvPr/>
        </p:nvSpPr>
        <p:spPr>
          <a:xfrm>
            <a:off x="6768010" y="1134564"/>
            <a:ext cx="2221217" cy="745715"/>
          </a:xfrm>
          <a:prstGeom prst="roundRect">
            <a:avLst/>
          </a:prstGeom>
          <a:solidFill>
            <a:schemeClr val="accent1">
              <a:lumMod val="75000"/>
            </a:scheme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bg1"/>
                </a:solidFill>
                <a:latin typeface="Cambria Math" panose="02040503050406030204" pitchFamily="18" charset="0"/>
                <a:ea typeface="Cambria Math" panose="02040503050406030204" pitchFamily="18" charset="0"/>
              </a:rPr>
              <a:t>Validity period</a:t>
            </a:r>
            <a:endParaRPr lang="ru-RU" b="1" dirty="0">
              <a:solidFill>
                <a:schemeClr val="bg1"/>
              </a:solidFill>
              <a:latin typeface="Cambria Math" panose="02040503050406030204" pitchFamily="18" charset="0"/>
              <a:ea typeface="Cambria Math" panose="02040503050406030204" pitchFamily="18" charset="0"/>
            </a:endParaRPr>
          </a:p>
        </p:txBody>
      </p:sp>
      <p:sp>
        <p:nvSpPr>
          <p:cNvPr id="4" name="TextBox 3"/>
          <p:cNvSpPr txBox="1"/>
          <p:nvPr/>
        </p:nvSpPr>
        <p:spPr>
          <a:xfrm>
            <a:off x="3619232" y="2544800"/>
            <a:ext cx="3061336" cy="338554"/>
          </a:xfrm>
          <a:prstGeom prst="rect">
            <a:avLst/>
          </a:prstGeom>
          <a:noFill/>
        </p:spPr>
        <p:txBody>
          <a:bodyPr wrap="square" rtlCol="0">
            <a:spAutoFit/>
          </a:bodyPr>
          <a:lstStyle/>
          <a:p>
            <a:r>
              <a:rPr lang="en-GB" sz="1600" dirty="0">
                <a:solidFill>
                  <a:schemeClr val="bg1"/>
                </a:solidFill>
                <a:latin typeface="Cambria Math" panose="02040503050406030204" pitchFamily="18" charset="0"/>
                <a:ea typeface="Cambria Math" panose="02040503050406030204" pitchFamily="18" charset="0"/>
              </a:rPr>
              <a:t>Geological prospecting </a:t>
            </a:r>
            <a:endParaRPr lang="ru-RU" dirty="0">
              <a:solidFill>
                <a:schemeClr val="bg1"/>
              </a:solidFill>
              <a:latin typeface="Cambria Math" panose="02040503050406030204" pitchFamily="18" charset="0"/>
              <a:ea typeface="Cambria Math" panose="02040503050406030204" pitchFamily="18" charset="0"/>
            </a:endParaRPr>
          </a:p>
        </p:txBody>
      </p:sp>
      <p:sp>
        <p:nvSpPr>
          <p:cNvPr id="5" name="TextBox 4"/>
          <p:cNvSpPr txBox="1"/>
          <p:nvPr/>
        </p:nvSpPr>
        <p:spPr>
          <a:xfrm>
            <a:off x="3559224" y="4056075"/>
            <a:ext cx="3181352" cy="338554"/>
          </a:xfrm>
          <a:prstGeom prst="rect">
            <a:avLst/>
          </a:prstGeom>
          <a:noFill/>
        </p:spPr>
        <p:txBody>
          <a:bodyPr wrap="square" rtlCol="0">
            <a:spAutoFit/>
          </a:bodyPr>
          <a:lstStyle/>
          <a:p>
            <a:pPr lvl="0"/>
            <a:r>
              <a:rPr lang="en-GB" sz="1600" kern="0" dirty="0">
                <a:solidFill>
                  <a:schemeClr val="bg1"/>
                </a:solidFill>
                <a:latin typeface="Cambria Math" panose="02040503050406030204" pitchFamily="18" charset="0"/>
                <a:ea typeface="Cambria Math" panose="02040503050406030204" pitchFamily="18" charset="0"/>
              </a:rPr>
              <a:t>Geological Exploration</a:t>
            </a:r>
            <a:endParaRPr lang="ru-RU" sz="1600" kern="0" dirty="0">
              <a:solidFill>
                <a:schemeClr val="bg1"/>
              </a:solidFill>
              <a:latin typeface="Cambria Math" panose="02040503050406030204" pitchFamily="18" charset="0"/>
              <a:ea typeface="Cambria Math" panose="02040503050406030204" pitchFamily="18" charset="0"/>
            </a:endParaRPr>
          </a:p>
        </p:txBody>
      </p:sp>
      <p:sp>
        <p:nvSpPr>
          <p:cNvPr id="34" name="Стрелка вправо 33"/>
          <p:cNvSpPr/>
          <p:nvPr/>
        </p:nvSpPr>
        <p:spPr>
          <a:xfrm>
            <a:off x="3559224" y="5137595"/>
            <a:ext cx="3181352" cy="1361846"/>
          </a:xfrm>
          <a:prstGeom prst="rightArrow">
            <a:avLst/>
          </a:prstGeom>
          <a:solidFill>
            <a:schemeClr val="accent1">
              <a:lumMod val="75000"/>
            </a:schemeClr>
          </a:solidFill>
          <a:ln w="25400" cap="flat" cmpd="sng" algn="ctr">
            <a:solidFill>
              <a:schemeClr val="accent1">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i="0" u="none" strike="noStrike" kern="0" cap="none" spc="0" normalizeH="0" baseline="0" noProof="0">
              <a:ln>
                <a:noFill/>
              </a:ln>
              <a:solidFill>
                <a:schemeClr val="bg1"/>
              </a:solidFill>
              <a:effectLst/>
              <a:uLnTx/>
              <a:uFillTx/>
              <a:latin typeface="Cambria Math" panose="02040503050406030204" pitchFamily="18" charset="0"/>
              <a:ea typeface="Cambria Math" panose="02040503050406030204" pitchFamily="18" charset="0"/>
            </a:endParaRPr>
          </a:p>
        </p:txBody>
      </p:sp>
      <p:sp>
        <p:nvSpPr>
          <p:cNvPr id="35" name="TextBox 34"/>
          <p:cNvSpPr txBox="1"/>
          <p:nvPr/>
        </p:nvSpPr>
        <p:spPr>
          <a:xfrm>
            <a:off x="3559224" y="5649240"/>
            <a:ext cx="2308920" cy="338554"/>
          </a:xfrm>
          <a:prstGeom prst="rect">
            <a:avLst/>
          </a:prstGeom>
          <a:noFill/>
        </p:spPr>
        <p:txBody>
          <a:bodyPr wrap="square" rtlCol="0">
            <a:spAutoFit/>
          </a:bodyPr>
          <a:lstStyle/>
          <a:p>
            <a:pPr lvl="0"/>
            <a:r>
              <a:rPr lang="en-GB" sz="1600" kern="0" dirty="0">
                <a:solidFill>
                  <a:schemeClr val="bg1"/>
                </a:solidFill>
                <a:latin typeface="Cambria Math" panose="02040503050406030204" pitchFamily="18" charset="0"/>
                <a:ea typeface="Cambria Math" panose="02040503050406030204" pitchFamily="18" charset="0"/>
              </a:rPr>
              <a:t>Resource development</a:t>
            </a:r>
            <a:endParaRPr lang="ru-RU" sz="1600" kern="0" dirty="0">
              <a:solidFill>
                <a:schemeClr val="bg1"/>
              </a:solidFill>
              <a:latin typeface="Cambria Math" panose="02040503050406030204" pitchFamily="18" charset="0"/>
              <a:ea typeface="Cambria Math" panose="02040503050406030204" pitchFamily="18" charset="0"/>
            </a:endParaRPr>
          </a:p>
        </p:txBody>
      </p:sp>
      <p:cxnSp>
        <p:nvCxnSpPr>
          <p:cNvPr id="7" name="Прямая соединительная линия 6"/>
          <p:cNvCxnSpPr/>
          <p:nvPr/>
        </p:nvCxnSpPr>
        <p:spPr>
          <a:xfrm>
            <a:off x="6934725" y="3467817"/>
            <a:ext cx="1813739"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934725" y="4994793"/>
            <a:ext cx="1813739"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8" name="Группа 27"/>
          <p:cNvGrpSpPr/>
          <p:nvPr/>
        </p:nvGrpSpPr>
        <p:grpSpPr>
          <a:xfrm>
            <a:off x="-36512" y="820072"/>
            <a:ext cx="9187931" cy="270550"/>
            <a:chOff x="655515" y="781663"/>
            <a:chExt cx="8462173" cy="196553"/>
          </a:xfrm>
        </p:grpSpPr>
        <p:sp>
          <p:nvSpPr>
            <p:cNvPr id="29" name="Прямоугольник 28"/>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30" name="Прямоугольник 29"/>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32" name="Прямоугольник 31"/>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
        <p:nvSpPr>
          <p:cNvPr id="2" name="Скругленный прямоугольник 1"/>
          <p:cNvSpPr/>
          <p:nvPr/>
        </p:nvSpPr>
        <p:spPr>
          <a:xfrm>
            <a:off x="323528" y="5625493"/>
            <a:ext cx="2504671" cy="123250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for the selection and use of groundwater - up to 10 years with the possibility of subsequent extension</a:t>
            </a:r>
            <a:endParaRPr lang="ru-RU" sz="1400" b="1" dirty="0"/>
          </a:p>
        </p:txBody>
      </p:sp>
    </p:spTree>
    <p:extLst>
      <p:ext uri="{BB962C8B-B14F-4D97-AF65-F5344CB8AC3E}">
        <p14:creationId xmlns:p14="http://schemas.microsoft.com/office/powerpoint/2010/main" val="393135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225" y="6042358"/>
            <a:ext cx="783517" cy="783517"/>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824" y="808600"/>
            <a:ext cx="1559175" cy="1582638"/>
          </a:xfrm>
          <a:prstGeom prst="rect">
            <a:avLst/>
          </a:prstGeom>
          <a:ln w="38100">
            <a:no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909" y="836712"/>
            <a:ext cx="864096" cy="121040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4363" y="1034722"/>
            <a:ext cx="864096" cy="1210407"/>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4" y="1180831"/>
            <a:ext cx="864096" cy="1210407"/>
          </a:xfrm>
          <a:prstGeom prst="rect">
            <a:avLst/>
          </a:prstGeom>
        </p:spPr>
      </p:pic>
      <p:sp>
        <p:nvSpPr>
          <p:cNvPr id="11" name="TextBox 10"/>
          <p:cNvSpPr txBox="1"/>
          <p:nvPr/>
        </p:nvSpPr>
        <p:spPr>
          <a:xfrm>
            <a:off x="2231740" y="1408511"/>
            <a:ext cx="216024" cy="338554"/>
          </a:xfrm>
          <a:prstGeom prst="rect">
            <a:avLst/>
          </a:prstGeom>
          <a:noFill/>
        </p:spPr>
        <p:txBody>
          <a:bodyPr wrap="square" rtlCol="0">
            <a:spAutoFit/>
          </a:bodyPr>
          <a:lstStyle/>
          <a:p>
            <a:r>
              <a:rPr lang="ru-RU" sz="1600" b="1" dirty="0"/>
              <a:t>1</a:t>
            </a:r>
          </a:p>
        </p:txBody>
      </p:sp>
      <p:sp>
        <p:nvSpPr>
          <p:cNvPr id="12" name="TextBox 11"/>
          <p:cNvSpPr txBox="1"/>
          <p:nvPr/>
        </p:nvSpPr>
        <p:spPr>
          <a:xfrm>
            <a:off x="1681240" y="1261365"/>
            <a:ext cx="216024" cy="338554"/>
          </a:xfrm>
          <a:prstGeom prst="rect">
            <a:avLst/>
          </a:prstGeom>
          <a:noFill/>
        </p:spPr>
        <p:txBody>
          <a:bodyPr wrap="square" rtlCol="0">
            <a:spAutoFit/>
          </a:bodyPr>
          <a:lstStyle/>
          <a:p>
            <a:r>
              <a:rPr lang="ru-RU" sz="1600" b="1" dirty="0"/>
              <a:t>2</a:t>
            </a:r>
          </a:p>
        </p:txBody>
      </p:sp>
      <p:sp>
        <p:nvSpPr>
          <p:cNvPr id="13" name="TextBox 12"/>
          <p:cNvSpPr txBox="1"/>
          <p:nvPr/>
        </p:nvSpPr>
        <p:spPr>
          <a:xfrm>
            <a:off x="1174265" y="1056792"/>
            <a:ext cx="216024" cy="338554"/>
          </a:xfrm>
          <a:prstGeom prst="rect">
            <a:avLst/>
          </a:prstGeom>
          <a:noFill/>
        </p:spPr>
        <p:txBody>
          <a:bodyPr wrap="square" rtlCol="0">
            <a:spAutoFit/>
          </a:bodyPr>
          <a:lstStyle/>
          <a:p>
            <a:r>
              <a:rPr lang="ru-RU" sz="1600" b="1" dirty="0"/>
              <a:t>3</a:t>
            </a:r>
          </a:p>
        </p:txBody>
      </p:sp>
      <p:sp>
        <p:nvSpPr>
          <p:cNvPr id="14" name="Стрелка вправо 13"/>
          <p:cNvSpPr/>
          <p:nvPr/>
        </p:nvSpPr>
        <p:spPr>
          <a:xfrm>
            <a:off x="3635896" y="2047768"/>
            <a:ext cx="2088232" cy="430673"/>
          </a:xfrm>
          <a:prstGeom prst="rightArrow">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431" y="836712"/>
            <a:ext cx="1311668" cy="1311668"/>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7564" y="1161155"/>
            <a:ext cx="714478" cy="1000825"/>
          </a:xfrm>
          <a:prstGeom prst="rect">
            <a:avLst/>
          </a:prstGeom>
        </p:spPr>
      </p:pic>
      <p:sp>
        <p:nvSpPr>
          <p:cNvPr id="18" name="TextBox 17"/>
          <p:cNvSpPr txBox="1"/>
          <p:nvPr/>
        </p:nvSpPr>
        <p:spPr>
          <a:xfrm>
            <a:off x="5196791" y="1338658"/>
            <a:ext cx="216024" cy="307777"/>
          </a:xfrm>
          <a:prstGeom prst="rect">
            <a:avLst/>
          </a:prstGeom>
          <a:noFill/>
        </p:spPr>
        <p:txBody>
          <a:bodyPr wrap="square" rtlCol="0">
            <a:spAutoFit/>
          </a:bodyPr>
          <a:lstStyle/>
          <a:p>
            <a:r>
              <a:rPr lang="ru-RU" sz="1400" b="1" dirty="0"/>
              <a:t>1</a:t>
            </a:r>
          </a:p>
        </p:txBody>
      </p:sp>
      <p:sp>
        <p:nvSpPr>
          <p:cNvPr id="20" name="Объект 19"/>
          <p:cNvSpPr>
            <a:spLocks noGrp="1"/>
          </p:cNvSpPr>
          <p:nvPr>
            <p:ph idx="1"/>
          </p:nvPr>
        </p:nvSpPr>
        <p:spPr>
          <a:xfrm>
            <a:off x="1073689" y="2437778"/>
            <a:ext cx="7747750" cy="656494"/>
          </a:xfrm>
        </p:spPr>
        <p:txBody>
          <a:bodyPr>
            <a:noAutofit/>
          </a:bodyPr>
          <a:lstStyle/>
          <a:p>
            <a:pPr marL="0" indent="0">
              <a:buNone/>
            </a:pPr>
            <a:r>
              <a:rPr lang="en-GB" sz="2000" b="1" dirty="0">
                <a:latin typeface="Cambria Math" panose="02040503050406030204" pitchFamily="18" charset="0"/>
                <a:ea typeface="Cambria Math" panose="02040503050406030204" pitchFamily="18" charset="0"/>
              </a:rPr>
              <a:t>transparent licensing procedure</a:t>
            </a:r>
            <a:endParaRPr lang="ru-RU" sz="2000" b="1" dirty="0">
              <a:solidFill>
                <a:schemeClr val="tx1"/>
              </a:solidFill>
              <a:latin typeface="Cambria Math" panose="02040503050406030204" pitchFamily="18" charset="0"/>
              <a:ea typeface="Cambria Math" panose="02040503050406030204" pitchFamily="18" charset="0"/>
            </a:endParaRPr>
          </a:p>
        </p:txBody>
      </p:sp>
      <p:sp>
        <p:nvSpPr>
          <p:cNvPr id="2" name="Прямоугольник 1"/>
          <p:cNvSpPr/>
          <p:nvPr/>
        </p:nvSpPr>
        <p:spPr>
          <a:xfrm>
            <a:off x="0" y="-53841"/>
            <a:ext cx="9144000" cy="492443"/>
          </a:xfrm>
          <a:prstGeom prst="rect">
            <a:avLst/>
          </a:prstGeom>
          <a:solidFill>
            <a:schemeClr val="accent5">
              <a:lumMod val="75000"/>
            </a:schemeClr>
          </a:solidFill>
        </p:spPr>
        <p:txBody>
          <a:bodyPr wrap="square">
            <a:spAutoFit/>
          </a:bodyPr>
          <a:lstStyle/>
          <a:p>
            <a:r>
              <a:rPr lang="ru-RU" sz="2600" b="1" dirty="0">
                <a:solidFill>
                  <a:schemeClr val="bg1"/>
                </a:solidFill>
                <a:latin typeface="Cambria Math" panose="02040503050406030204" pitchFamily="18" charset="0"/>
                <a:ea typeface="Cambria Math" panose="02040503050406030204" pitchFamily="18" charset="0"/>
              </a:rPr>
              <a:t>1. </a:t>
            </a:r>
            <a:r>
              <a:rPr lang="en-GB" sz="2600" b="1" dirty="0">
                <a:solidFill>
                  <a:schemeClr val="bg1"/>
                </a:solidFill>
                <a:latin typeface="Cambria Math" panose="02040503050406030204" pitchFamily="18" charset="0"/>
                <a:ea typeface="Cambria Math" panose="02040503050406030204" pitchFamily="18" charset="0"/>
              </a:rPr>
              <a:t>First submitted application</a:t>
            </a:r>
            <a:endParaRPr lang="ru-RU" sz="2600" dirty="0">
              <a:solidFill>
                <a:schemeClr val="bg1"/>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11410" y="3140812"/>
            <a:ext cx="9144000" cy="492443"/>
          </a:xfrm>
          <a:prstGeom prst="rect">
            <a:avLst/>
          </a:prstGeom>
          <a:solidFill>
            <a:schemeClr val="accent5">
              <a:lumMod val="50000"/>
            </a:schemeClr>
          </a:solidFill>
        </p:spPr>
        <p:txBody>
          <a:bodyPr wrap="square">
            <a:spAutoFit/>
          </a:bodyPr>
          <a:lstStyle/>
          <a:p>
            <a:r>
              <a:rPr lang="ru-RU" sz="2600" b="1" dirty="0">
                <a:solidFill>
                  <a:schemeClr val="bg1"/>
                </a:solidFill>
                <a:latin typeface="Cambria Math" panose="02040503050406030204" pitchFamily="18" charset="0"/>
                <a:ea typeface="Cambria Math" panose="02040503050406030204" pitchFamily="18" charset="0"/>
              </a:rPr>
              <a:t>2. </a:t>
            </a:r>
            <a:r>
              <a:rPr lang="en-GB" sz="2600" b="1" dirty="0">
                <a:solidFill>
                  <a:schemeClr val="bg1"/>
                </a:solidFill>
                <a:latin typeface="Cambria Math" panose="02040503050406030204" pitchFamily="18" charset="0"/>
                <a:ea typeface="Cambria Math" panose="02040503050406030204" pitchFamily="18" charset="0"/>
              </a:rPr>
              <a:t>Disclosure of information on ultimate beneficiaries</a:t>
            </a:r>
            <a:endParaRPr lang="ru-RU" sz="2600" dirty="0">
              <a:solidFill>
                <a:schemeClr val="bg1"/>
              </a:solidFill>
              <a:latin typeface="Cambria Math" panose="02040503050406030204" pitchFamily="18" charset="0"/>
              <a:ea typeface="Cambria Math" panose="02040503050406030204" pitchFamily="18" charset="0"/>
            </a:endParaRPr>
          </a:p>
        </p:txBody>
      </p:sp>
      <p:sp>
        <p:nvSpPr>
          <p:cNvPr id="19" name="Стрелка вправо 18"/>
          <p:cNvSpPr/>
          <p:nvPr/>
        </p:nvSpPr>
        <p:spPr>
          <a:xfrm rot="16200000">
            <a:off x="1900536" y="5992828"/>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13650186">
            <a:off x="1230921" y="6096012"/>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rot="19320921">
            <a:off x="2498489" y="6090061"/>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266443"/>
            <a:ext cx="633367" cy="887206"/>
          </a:xfrm>
          <a:prstGeom prst="rect">
            <a:avLst/>
          </a:prstGeom>
          <a:solidFill>
            <a:schemeClr val="accent5">
              <a:lumMod val="60000"/>
              <a:lumOff val="40000"/>
            </a:schemeClr>
          </a:solidFill>
          <a:ln w="19050">
            <a:noFill/>
          </a:ln>
          <a:scene3d>
            <a:camera prst="orthographicFront"/>
            <a:lightRig rig="threePt" dir="t"/>
          </a:scene3d>
          <a:sp3d>
            <a:bevelT w="139700" prst="cross"/>
          </a:sp3d>
        </p:spPr>
      </p:pic>
      <p:sp>
        <p:nvSpPr>
          <p:cNvPr id="26" name="Стрелка вправо 25"/>
          <p:cNvSpPr/>
          <p:nvPr/>
        </p:nvSpPr>
        <p:spPr>
          <a:xfrm rot="16200000">
            <a:off x="1895290" y="4702907"/>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право 26"/>
          <p:cNvSpPr/>
          <p:nvPr/>
        </p:nvSpPr>
        <p:spPr>
          <a:xfrm rot="20284488">
            <a:off x="2459531" y="5108195"/>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523" y="4173291"/>
            <a:ext cx="633367" cy="887206"/>
          </a:xfrm>
          <a:prstGeom prst="rect">
            <a:avLst/>
          </a:prstGeom>
          <a:solidFill>
            <a:schemeClr val="accent5">
              <a:lumMod val="60000"/>
              <a:lumOff val="40000"/>
            </a:schemeClr>
          </a:solidFill>
          <a:ln w="19050">
            <a:noFill/>
          </a:ln>
          <a:scene3d>
            <a:camera prst="orthographicFront"/>
            <a:lightRig rig="threePt" dir="t"/>
          </a:scene3d>
          <a:sp3d>
            <a:bevelT w="139700" prst="cross"/>
          </a:sp3d>
        </p:spPr>
      </p:pic>
      <p:pic>
        <p:nvPicPr>
          <p:cNvPr id="34" name="Рисунок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754" y="4420524"/>
            <a:ext cx="633367" cy="887206"/>
          </a:xfrm>
          <a:prstGeom prst="rect">
            <a:avLst/>
          </a:prstGeom>
          <a:solidFill>
            <a:schemeClr val="accent5">
              <a:lumMod val="60000"/>
              <a:lumOff val="40000"/>
            </a:schemeClr>
          </a:solidFill>
          <a:ln w="19050">
            <a:noFill/>
          </a:ln>
          <a:effectLst>
            <a:glow>
              <a:schemeClr val="accent1"/>
            </a:glow>
          </a:effectLst>
          <a:scene3d>
            <a:camera prst="orthographicFront"/>
            <a:lightRig rig="threePt" dir="t"/>
          </a:scene3d>
          <a:sp3d>
            <a:bevelT w="139700" prst="cross"/>
          </a:sp3d>
        </p:spPr>
      </p:pic>
      <p:pic>
        <p:nvPicPr>
          <p:cNvPr id="35" name="Рисунок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039" y="3736036"/>
            <a:ext cx="633367" cy="887206"/>
          </a:xfrm>
          <a:prstGeom prst="rect">
            <a:avLst/>
          </a:prstGeom>
          <a:solidFill>
            <a:schemeClr val="accent5">
              <a:lumMod val="60000"/>
              <a:lumOff val="40000"/>
            </a:schemeClr>
          </a:solidFill>
          <a:ln w="19050">
            <a:noFill/>
          </a:ln>
          <a:scene3d>
            <a:camera prst="orthographicFront"/>
            <a:lightRig rig="threePt" dir="t"/>
          </a:scene3d>
          <a:sp3d>
            <a:bevelT w="139700" prst="cross"/>
          </a:sp3d>
        </p:spPr>
      </p:pic>
      <p:pic>
        <p:nvPicPr>
          <p:cNvPr id="36" name="Рисунок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4128" y="5657236"/>
            <a:ext cx="633367" cy="887206"/>
          </a:xfrm>
          <a:prstGeom prst="rect">
            <a:avLst/>
          </a:prstGeom>
          <a:solidFill>
            <a:schemeClr val="accent5">
              <a:lumMod val="60000"/>
              <a:lumOff val="40000"/>
            </a:schemeClr>
          </a:solidFill>
          <a:ln w="19050">
            <a:noFill/>
          </a:ln>
          <a:scene3d>
            <a:camera prst="orthographicFront"/>
            <a:lightRig rig="threePt" dir="t"/>
          </a:scene3d>
          <a:sp3d>
            <a:bevelT w="139700" prst="cross"/>
          </a:sp3d>
        </p:spPr>
      </p:pic>
      <p:pic>
        <p:nvPicPr>
          <p:cNvPr id="39" name="Рисунок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1483" y="5064820"/>
            <a:ext cx="847003" cy="847003"/>
          </a:xfrm>
          <a:prstGeom prst="rect">
            <a:avLst/>
          </a:prstGeom>
        </p:spPr>
      </p:pic>
      <p:sp>
        <p:nvSpPr>
          <p:cNvPr id="29" name="Стрелка вправо 28"/>
          <p:cNvSpPr/>
          <p:nvPr/>
        </p:nvSpPr>
        <p:spPr>
          <a:xfrm rot="13482511">
            <a:off x="1405557" y="4977083"/>
            <a:ext cx="29732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755792" y="4539944"/>
            <a:ext cx="5480064" cy="1169551"/>
          </a:xfrm>
          <a:prstGeom prst="rect">
            <a:avLst/>
          </a:prstGeom>
        </p:spPr>
        <p:txBody>
          <a:bodyPr wrap="square">
            <a:spAutoFit/>
          </a:bodyPr>
          <a:lstStyle/>
          <a:p>
            <a:pPr marL="285750" indent="-285750">
              <a:buFont typeface="Arial" panose="020B0604020202020204" pitchFamily="34" charset="0"/>
              <a:buChar char="•"/>
            </a:pPr>
            <a:r>
              <a:rPr lang="en-GB" sz="2000" b="1" dirty="0">
                <a:latin typeface="Cambria Math" panose="02040503050406030204" pitchFamily="18" charset="0"/>
                <a:ea typeface="Cambria Math" panose="02040503050406030204" pitchFamily="18" charset="0"/>
              </a:rPr>
              <a:t>the fight against money laundering and the financing of terrorism</a:t>
            </a:r>
            <a:endParaRPr lang="ru-RU" sz="500" b="1" dirty="0">
              <a:latin typeface="Cambria Math" panose="02040503050406030204" pitchFamily="18" charset="0"/>
              <a:ea typeface="Cambria Math" panose="02040503050406030204" pitchFamily="18" charset="0"/>
            </a:endParaRPr>
          </a:p>
          <a:p>
            <a:endParaRPr lang="ru-RU" sz="500" b="1" dirty="0">
              <a:latin typeface="Cambria Math" panose="02040503050406030204" pitchFamily="18" charset="0"/>
              <a:ea typeface="Cambria Math" panose="02040503050406030204" pitchFamily="18" charset="0"/>
            </a:endParaRPr>
          </a:p>
          <a:p>
            <a:endParaRPr lang="ru-RU" sz="500" b="1" dirty="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GB" sz="2000" b="1" dirty="0">
                <a:latin typeface="Cambria Math" panose="02040503050406030204" pitchFamily="18" charset="0"/>
                <a:ea typeface="Cambria Math" panose="02040503050406030204" pitchFamily="18" charset="0"/>
              </a:rPr>
              <a:t>elimination of a possible conflict of interest</a:t>
            </a:r>
            <a:endParaRPr lang="ru-RU" sz="20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50456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77502" y="1528958"/>
            <a:ext cx="1728192" cy="3934105"/>
          </a:xfrm>
          <a:prstGeom prst="rect">
            <a:avLst/>
          </a:prstGeom>
          <a:solidFill>
            <a:schemeClr val="bg1"/>
          </a:solidFill>
          <a:ln w="57150">
            <a:solidFill>
              <a:srgbClr val="047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0" y="1"/>
            <a:ext cx="9144000" cy="987985"/>
          </a:xfrm>
          <a:solidFill>
            <a:schemeClr val="accent1">
              <a:lumMod val="75000"/>
            </a:schemeClr>
          </a:solidFill>
        </p:spPr>
        <p:txBody>
          <a:bodyPr>
            <a:noAutofit/>
          </a:bodyPr>
          <a:lstStyle/>
          <a:p>
            <a:pPr algn="l"/>
            <a:r>
              <a:rPr lang="ru-RU" sz="2800" b="1" dirty="0">
                <a:solidFill>
                  <a:schemeClr val="bg1"/>
                </a:solidFill>
                <a:latin typeface="Cambria Math" panose="02040503050406030204" pitchFamily="18" charset="0"/>
                <a:ea typeface="Cambria Math" panose="02040503050406030204" pitchFamily="18" charset="0"/>
              </a:rPr>
              <a:t>4. </a:t>
            </a:r>
            <a:r>
              <a:rPr lang="en-GB" sz="2800" b="1" dirty="0">
                <a:solidFill>
                  <a:schemeClr val="bg1"/>
                </a:solidFill>
                <a:latin typeface="Cambria Math" panose="02040503050406030204" pitchFamily="18" charset="0"/>
                <a:ea typeface="Cambria Math" panose="02040503050406030204" pitchFamily="18" charset="0"/>
              </a:rPr>
              <a:t>Publication of current licenses and license agreements</a:t>
            </a:r>
            <a:endParaRPr lang="ru-RU" sz="2800" b="1" dirty="0">
              <a:solidFill>
                <a:schemeClr val="bg1"/>
              </a:solidFill>
              <a:latin typeface="Cambria Math" panose="02040503050406030204" pitchFamily="18" charset="0"/>
              <a:ea typeface="Cambria Math" panose="020405030504060302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510" y="1694917"/>
            <a:ext cx="1584176" cy="158417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5609" y="3597995"/>
            <a:ext cx="1404848" cy="1440160"/>
          </a:xfrm>
          <a:prstGeom prst="rect">
            <a:avLst/>
          </a:prstGeom>
        </p:spPr>
      </p:pic>
      <p:sp>
        <p:nvSpPr>
          <p:cNvPr id="5" name="Стрелка вправо 4"/>
          <p:cNvSpPr/>
          <p:nvPr/>
        </p:nvSpPr>
        <p:spPr>
          <a:xfrm>
            <a:off x="3635896" y="2782659"/>
            <a:ext cx="1287314" cy="792088"/>
          </a:xfrm>
          <a:prstGeom prst="rightArrow">
            <a:avLst/>
          </a:prstGeom>
          <a:solidFill>
            <a:srgbClr val="047E5B"/>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Объект 1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73944" y="1641874"/>
            <a:ext cx="2235478" cy="2235478"/>
          </a:xfr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3232" y="3745962"/>
            <a:ext cx="952381" cy="952381"/>
          </a:xfrm>
          <a:prstGeom prst="rect">
            <a:avLst/>
          </a:prstGeom>
        </p:spPr>
      </p:pic>
      <p:sp>
        <p:nvSpPr>
          <p:cNvPr id="12" name="Объект 19"/>
          <p:cNvSpPr>
            <a:spLocks noGrp="1"/>
          </p:cNvSpPr>
          <p:nvPr>
            <p:ph idx="1"/>
          </p:nvPr>
        </p:nvSpPr>
        <p:spPr>
          <a:xfrm>
            <a:off x="3635896" y="5239315"/>
            <a:ext cx="4730978" cy="879040"/>
          </a:xfrm>
        </p:spPr>
        <p:txBody>
          <a:bodyPr>
            <a:noAutofit/>
          </a:bodyPr>
          <a:lstStyle/>
          <a:p>
            <a:pPr marL="342900" indent="-342900">
              <a:buClr>
                <a:schemeClr val="tx2"/>
              </a:buClr>
              <a:buFont typeface="Wingdings" panose="05000000000000000000" pitchFamily="2" charset="2"/>
              <a:buChar char="Ø"/>
            </a:pPr>
            <a:r>
              <a:rPr lang="en-GB" dirty="0">
                <a:latin typeface="Cambria Math" panose="02040503050406030204" pitchFamily="18" charset="0"/>
                <a:ea typeface="Cambria Math" panose="02040503050406030204" pitchFamily="18" charset="0"/>
              </a:rPr>
              <a:t>openness and transparency</a:t>
            </a:r>
            <a:r>
              <a:rPr lang="ru-RU" dirty="0">
                <a:latin typeface="Cambria Math" panose="02040503050406030204" pitchFamily="18" charset="0"/>
                <a:ea typeface="Cambria Math" panose="02040503050406030204" pitchFamily="18" charset="0"/>
              </a:rPr>
              <a:t> </a:t>
            </a:r>
            <a:endParaRPr lang="ru-RU" dirty="0">
              <a:solidFill>
                <a:schemeClr val="tx1"/>
              </a:solidFill>
              <a:latin typeface="Cambria Math" panose="02040503050406030204" pitchFamily="18" charset="0"/>
              <a:ea typeface="Cambria Math" panose="02040503050406030204" pitchFamily="18" charset="0"/>
            </a:endParaRPr>
          </a:p>
          <a:p>
            <a:pPr marL="342900" indent="-342900">
              <a:buClr>
                <a:schemeClr val="tx2"/>
              </a:buClr>
              <a:buFont typeface="Wingdings" panose="05000000000000000000" pitchFamily="2" charset="2"/>
              <a:buChar char="Ø"/>
            </a:pPr>
            <a:r>
              <a:rPr lang="en-GB" dirty="0">
                <a:latin typeface="Cambria Math" panose="02040503050406030204" pitchFamily="18" charset="0"/>
                <a:ea typeface="Cambria Math" panose="02040503050406030204" pitchFamily="18" charset="0"/>
              </a:rPr>
              <a:t>access to the information</a:t>
            </a:r>
            <a:endParaRPr lang="ru-RU" dirty="0">
              <a:solidFill>
                <a:schemeClr val="tx1"/>
              </a:solidFill>
              <a:latin typeface="Cambria Math" panose="02040503050406030204" pitchFamily="18" charset="0"/>
              <a:ea typeface="Cambria Math" panose="02040503050406030204" pitchFamily="18" charset="0"/>
            </a:endParaRPr>
          </a:p>
        </p:txBody>
      </p:sp>
      <p:grpSp>
        <p:nvGrpSpPr>
          <p:cNvPr id="10" name="Группа 9"/>
          <p:cNvGrpSpPr/>
          <p:nvPr/>
        </p:nvGrpSpPr>
        <p:grpSpPr>
          <a:xfrm>
            <a:off x="681827" y="979243"/>
            <a:ext cx="8462173" cy="196553"/>
            <a:chOff x="655515" y="781663"/>
            <a:chExt cx="8462173" cy="196553"/>
          </a:xfrm>
        </p:grpSpPr>
        <p:sp>
          <p:nvSpPr>
            <p:cNvPr id="14" name="Прямоугольник 13"/>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5" name="Прямоугольник 14"/>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16" name="Прямоугольник 15"/>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Tree>
    <p:extLst>
      <p:ext uri="{BB962C8B-B14F-4D97-AF65-F5344CB8AC3E}">
        <p14:creationId xmlns:p14="http://schemas.microsoft.com/office/powerpoint/2010/main" val="1426837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73758" y="196157"/>
            <a:ext cx="8970242" cy="1094131"/>
          </a:xfrm>
        </p:spPr>
        <p:txBody>
          <a:bodyPr/>
          <a:lstStyle/>
          <a:p>
            <a:r>
              <a:rPr lang="en-GB" sz="3078" b="1" dirty="0"/>
              <a:t>Gold Licensed Area Card</a:t>
            </a:r>
            <a:endParaRPr lang="ru-RU" sz="3078" b="1" dirty="0"/>
          </a:p>
        </p:txBody>
      </p:sp>
      <p:sp>
        <p:nvSpPr>
          <p:cNvPr id="46083" name="Номер слайда 3"/>
          <p:cNvSpPr>
            <a:spLocks noGrp="1"/>
          </p:cNvSpPr>
          <p:nvPr>
            <p:ph type="sldNum" sz="quarter" idx="11"/>
          </p:nvPr>
        </p:nvSpPr>
        <p:spPr>
          <a:noFill/>
        </p:spPr>
        <p:txBody>
          <a:bodyPr/>
          <a:lstStyle/>
          <a:p>
            <a:fld id="{5A7D24E5-4C36-49CC-BDBF-0B0FC3CF1D6C}" type="slidenum">
              <a:rPr lang="en-GB" smtClean="0">
                <a:latin typeface="Arial" pitchFamily="34" charset="0"/>
              </a:rPr>
              <a:pPr/>
              <a:t>28</a:t>
            </a:fld>
            <a:endParaRPr lang="en-GB">
              <a:latin typeface="Arial" pitchFamily="34" charset="0"/>
            </a:endParaRPr>
          </a:p>
        </p:txBody>
      </p:sp>
      <p:sp>
        <p:nvSpPr>
          <p:cNvPr id="5" name="Таблица 4"/>
          <p:cNvSpPr>
            <a:spLocks noGrp="1"/>
          </p:cNvSpPr>
          <p:nvPr>
            <p:ph type="tbl" idx="1"/>
          </p:nvPr>
        </p:nvSpPr>
        <p:spPr/>
      </p:sp>
      <p:pic>
        <p:nvPicPr>
          <p:cNvPr id="68610" name="Picture 2"/>
          <p:cNvPicPr>
            <a:picLocks noChangeAspect="1" noChangeArrowheads="1"/>
          </p:cNvPicPr>
          <p:nvPr/>
        </p:nvPicPr>
        <p:blipFill>
          <a:blip r:embed="rId2" cstate="print"/>
          <a:srcRect/>
          <a:stretch>
            <a:fillRect/>
          </a:stretch>
        </p:blipFill>
        <p:spPr bwMode="auto">
          <a:xfrm>
            <a:off x="200208" y="1270312"/>
            <a:ext cx="8625497" cy="4991117"/>
          </a:xfrm>
          <a:prstGeom prst="rect">
            <a:avLst/>
          </a:prstGeom>
          <a:noFill/>
          <a:ln w="9525">
            <a:noFill/>
            <a:miter lim="800000"/>
            <a:headEnd/>
            <a:tailEnd/>
          </a:ln>
          <a:effectLst/>
        </p:spPr>
      </p:pic>
    </p:spTree>
    <p:extLst>
      <p:ext uri="{BB962C8B-B14F-4D97-AF65-F5344CB8AC3E}">
        <p14:creationId xmlns:p14="http://schemas.microsoft.com/office/powerpoint/2010/main" val="55520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3200" b="1" dirty="0"/>
              <a:t>Planned tenders for 2019-2020</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62834939"/>
              </p:ext>
            </p:extLst>
          </p:nvPr>
        </p:nvGraphicFramePr>
        <p:xfrm>
          <a:off x="395536" y="1268758"/>
          <a:ext cx="8291264" cy="5400601"/>
        </p:xfrm>
        <a:graphic>
          <a:graphicData uri="http://schemas.openxmlformats.org/drawingml/2006/table">
            <a:tbl>
              <a:tblPr firstRow="1" firstCol="1" bandRow="1">
                <a:tableStyleId>{5C22544A-7EE6-4342-B048-85BDC9FD1C3A}</a:tableStyleId>
              </a:tblPr>
              <a:tblGrid>
                <a:gridCol w="689704">
                  <a:extLst>
                    <a:ext uri="{9D8B030D-6E8A-4147-A177-3AD203B41FA5}">
                      <a16:colId xmlns:a16="http://schemas.microsoft.com/office/drawing/2014/main" xmlns="" val="2698884485"/>
                    </a:ext>
                  </a:extLst>
                </a:gridCol>
                <a:gridCol w="5699895">
                  <a:extLst>
                    <a:ext uri="{9D8B030D-6E8A-4147-A177-3AD203B41FA5}">
                      <a16:colId xmlns:a16="http://schemas.microsoft.com/office/drawing/2014/main" xmlns="" val="2635626896"/>
                    </a:ext>
                  </a:extLst>
                </a:gridCol>
                <a:gridCol w="1901665">
                  <a:extLst>
                    <a:ext uri="{9D8B030D-6E8A-4147-A177-3AD203B41FA5}">
                      <a16:colId xmlns:a16="http://schemas.microsoft.com/office/drawing/2014/main" xmlns="" val="1511016246"/>
                    </a:ext>
                  </a:extLst>
                </a:gridCol>
              </a:tblGrid>
              <a:tr h="695506">
                <a:tc>
                  <a:txBody>
                    <a:bodyPr/>
                    <a:lstStyle/>
                    <a:p>
                      <a:pP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a:effectLst/>
                        </a:rPr>
                        <a:t>Name and type of mineral</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a:effectLst/>
                        </a:rPr>
                        <a:t>Mineral </a:t>
                      </a:r>
                      <a:r>
                        <a:rPr lang="en-GB" sz="1600" b="1" dirty="0">
                          <a:effectLst/>
                        </a:rPr>
                        <a:t>reserves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7357960"/>
                  </a:ext>
                </a:extLst>
              </a:tr>
              <a:tr h="941019">
                <a:tc>
                  <a:txBody>
                    <a:bodyPr/>
                    <a:lstStyle/>
                    <a:p>
                      <a:pP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a:effectLst/>
                        </a:rPr>
                        <a:t>Coal deposit of </a:t>
                      </a:r>
                      <a:r>
                        <a:rPr lang="en-GB" sz="1600" b="1" dirty="0" err="1">
                          <a:effectLst/>
                        </a:rPr>
                        <a:t>Tegene</a:t>
                      </a:r>
                      <a:r>
                        <a:rPr lang="en-GB" sz="1600" b="1" dirty="0">
                          <a:effectLst/>
                        </a:rPr>
                        <a:t>, with the aim of developing and conducting exploration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ky-KG" sz="1600" b="1" dirty="0">
                          <a:effectLst/>
                        </a:rPr>
                        <a:t>56 </a:t>
                      </a:r>
                      <a:r>
                        <a:rPr lang="en-GB" sz="1600" b="1" dirty="0">
                          <a:effectLst/>
                        </a:rPr>
                        <a:t>million tons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0286191"/>
                  </a:ext>
                </a:extLst>
              </a:tr>
              <a:tr h="941019">
                <a:tc>
                  <a:txBody>
                    <a:bodyPr/>
                    <a:lstStyle/>
                    <a:p>
                      <a:pPr>
                        <a:lnSpc>
                          <a:spcPct val="115000"/>
                        </a:lnSpc>
                        <a:spcAft>
                          <a:spcPts val="800"/>
                        </a:spcAft>
                      </a:pPr>
                      <a:r>
                        <a:rPr lang="ru-RU" sz="1600" b="1">
                          <a:effectLst/>
                        </a:rPr>
                        <a:t>2</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a:effectLst/>
                        </a:rPr>
                        <a:t>Brown coal deposit </a:t>
                      </a:r>
                      <a:r>
                        <a:rPr lang="en-GB" sz="1600" b="1" dirty="0" err="1">
                          <a:effectLst/>
                        </a:rPr>
                        <a:t>Sulukta</a:t>
                      </a:r>
                      <a:r>
                        <a:rPr lang="en-GB" sz="1600" b="1" dirty="0">
                          <a:effectLst/>
                        </a:rPr>
                        <a:t>-field 11, with the aim of developing and conducting exploration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82 </a:t>
                      </a:r>
                      <a:r>
                        <a:rPr lang="en-GB" sz="1600" b="1" dirty="0">
                          <a:effectLst/>
                        </a:rPr>
                        <a:t>million tons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165831"/>
                  </a:ext>
                </a:extLst>
              </a:tr>
              <a:tr h="941019">
                <a:tc>
                  <a:txBody>
                    <a:bodyPr/>
                    <a:lstStyle/>
                    <a:p>
                      <a:pPr>
                        <a:lnSpc>
                          <a:spcPct val="115000"/>
                        </a:lnSpc>
                        <a:spcAft>
                          <a:spcPts val="800"/>
                        </a:spcAft>
                      </a:pPr>
                      <a:r>
                        <a:rPr lang="ru-RU" sz="1600" b="1">
                          <a:effectLst/>
                        </a:rPr>
                        <a:t>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a:effectLst/>
                        </a:rPr>
                        <a:t>The </a:t>
                      </a:r>
                      <a:r>
                        <a:rPr lang="en-GB" sz="1600" b="1" dirty="0" err="1">
                          <a:effectLst/>
                        </a:rPr>
                        <a:t>Naukatskoye</a:t>
                      </a:r>
                      <a:r>
                        <a:rPr lang="en-GB" sz="1600" b="1" dirty="0">
                          <a:effectLst/>
                        </a:rPr>
                        <a:t> gypsum deposit, with the aim of developing and conducting geological exploration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16 </a:t>
                      </a:r>
                      <a:r>
                        <a:rPr lang="en-GB" sz="1600" b="1" dirty="0">
                          <a:effectLst/>
                        </a:rPr>
                        <a:t>million tons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6579371"/>
                  </a:ext>
                </a:extLst>
              </a:tr>
              <a:tr h="941019">
                <a:tc>
                  <a:txBody>
                    <a:bodyPr/>
                    <a:lstStyle/>
                    <a:p>
                      <a:pPr>
                        <a:lnSpc>
                          <a:spcPct val="115000"/>
                        </a:lnSpc>
                        <a:spcAft>
                          <a:spcPts val="800"/>
                        </a:spcAft>
                      </a:pPr>
                      <a:r>
                        <a:rPr lang="ru-RU" sz="1600" b="1">
                          <a:effectLst/>
                        </a:rPr>
                        <a:t>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err="1">
                          <a:effectLst/>
                        </a:rPr>
                        <a:t>Kadamzhay</a:t>
                      </a:r>
                      <a:r>
                        <a:rPr lang="en-GB" sz="1600" b="1" dirty="0">
                          <a:effectLst/>
                        </a:rPr>
                        <a:t> antimony field, with the aim of developing and conducting geological exploration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ky-KG" sz="1600" b="1" dirty="0">
                          <a:effectLst/>
                        </a:rPr>
                        <a:t>105 </a:t>
                      </a:r>
                      <a:r>
                        <a:rPr lang="en-GB" sz="1600" b="1" dirty="0">
                          <a:effectLst/>
                        </a:rPr>
                        <a:t>million tons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1505628"/>
                  </a:ext>
                </a:extLst>
              </a:tr>
              <a:tr h="941019">
                <a:tc>
                  <a:txBody>
                    <a:bodyPr/>
                    <a:lstStyle/>
                    <a:p>
                      <a:pPr>
                        <a:lnSpc>
                          <a:spcPct val="115000"/>
                        </a:lnSpc>
                        <a:spcAft>
                          <a:spcPts val="800"/>
                        </a:spcAft>
                      </a:pPr>
                      <a:r>
                        <a:rPr lang="ru-RU" sz="1600" b="1">
                          <a:effectLst/>
                        </a:rPr>
                        <a:t>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600" b="1" dirty="0" err="1">
                          <a:effectLst/>
                        </a:rPr>
                        <a:t>Tuyuk-Kargasha</a:t>
                      </a:r>
                      <a:r>
                        <a:rPr lang="en-GB" sz="1600" b="1" dirty="0">
                          <a:effectLst/>
                        </a:rPr>
                        <a:t> coking coal deposit, with the aim of developing and conducting geological exploration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175 </a:t>
                      </a:r>
                      <a:r>
                        <a:rPr lang="en-GB" sz="1600" b="1" dirty="0">
                          <a:effectLst/>
                        </a:rPr>
                        <a:t>million tons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0969948"/>
                  </a:ext>
                </a:extLst>
              </a:tr>
            </a:tbl>
          </a:graphicData>
        </a:graphic>
      </p:graphicFrame>
    </p:spTree>
    <p:extLst>
      <p:ext uri="{BB962C8B-B14F-4D97-AF65-F5344CB8AC3E}">
        <p14:creationId xmlns:p14="http://schemas.microsoft.com/office/powerpoint/2010/main" val="40787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3528" y="143635"/>
            <a:ext cx="8568952" cy="1170130"/>
          </a:xfrm>
        </p:spPr>
        <p:txBody>
          <a:bodyPr>
            <a:normAutofit/>
          </a:bodyPr>
          <a:lstStyle/>
          <a:p>
            <a:r>
              <a:rPr lang="en-GB" sz="3200" b="1" dirty="0">
                <a:solidFill>
                  <a:schemeClr val="tx2">
                    <a:lumMod val="75000"/>
                  </a:schemeClr>
                </a:solidFill>
              </a:rPr>
              <a:t>Kyrgyz Republic Overview</a:t>
            </a:r>
            <a:endParaRPr lang="en-US" sz="3200" b="1" dirty="0">
              <a:solidFill>
                <a:schemeClr val="tx2">
                  <a:lumMod val="75000"/>
                </a:schemeClr>
              </a:solidFill>
            </a:endParaRPr>
          </a:p>
        </p:txBody>
      </p:sp>
      <p:sp>
        <p:nvSpPr>
          <p:cNvPr id="3" name="Content Placeholder 2"/>
          <p:cNvSpPr>
            <a:spLocks noGrp="1"/>
          </p:cNvSpPr>
          <p:nvPr>
            <p:ph idx="1"/>
          </p:nvPr>
        </p:nvSpPr>
        <p:spPr>
          <a:xfrm>
            <a:off x="323528" y="1196752"/>
            <a:ext cx="8640960" cy="4929412"/>
          </a:xfrm>
        </p:spPr>
        <p:txBody>
          <a:bodyPr>
            <a:noAutofit/>
          </a:bodyPr>
          <a:lstStyle/>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Capital: Bishkek (859.8 thousand)</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a:t>
            </a: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Neighbouring countries: China, Kazakhstan, Uzbekistan, Tajikistan</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a:t>
            </a: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Official languages: Kyrgyz, Russian</a:t>
            </a:r>
            <a:endPar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endParaRP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Area: 198,500 km2</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a:t>
            </a: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Population: 6 million people</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a:t>
            </a: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National Currency: Kyrgyz </a:t>
            </a:r>
            <a:r>
              <a:rPr lang="en-GB" sz="2400" dirty="0" err="1">
                <a:solidFill>
                  <a:schemeClr val="accent1">
                    <a:lumMod val="50000"/>
                  </a:schemeClr>
                </a:solidFill>
                <a:latin typeface="Cambria Math" panose="02040503050406030204" pitchFamily="18" charset="0"/>
                <a:ea typeface="Cambria Math" panose="02040503050406030204" pitchFamily="18" charset="0"/>
                <a:cs typeface="Tahoma" pitchFamily="34" charset="0"/>
              </a:rPr>
              <a:t>Som</a:t>
            </a: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(KGS)</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  </a:t>
            </a: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Mining GDP share - 10%</a:t>
            </a:r>
            <a:endPar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endParaRP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Mining industry share </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-55%</a:t>
            </a:r>
            <a:endParaRPr lang="en-US" sz="2400" dirty="0">
              <a:solidFill>
                <a:schemeClr val="accent1">
                  <a:lumMod val="50000"/>
                </a:schemeClr>
              </a:solidFill>
              <a:latin typeface="Cambria Math" panose="02040503050406030204" pitchFamily="18" charset="0"/>
              <a:ea typeface="Cambria Math" panose="02040503050406030204" pitchFamily="18" charset="0"/>
            </a:endParaRPr>
          </a:p>
          <a:p>
            <a:pPr marL="144000" indent="-180000">
              <a:spcBef>
                <a:spcPts val="0"/>
              </a:spcBef>
              <a:spcAft>
                <a:spcPts val="600"/>
              </a:spcAft>
              <a:buClr>
                <a:schemeClr val="tx1"/>
              </a:buClr>
              <a:buSzPct val="120000"/>
            </a:pP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GDP per capita </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1</a:t>
            </a:r>
            <a:r>
              <a:rPr lang="en-GB"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a:t>
            </a:r>
            <a:r>
              <a:rPr lang="ru-RU"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331 </a:t>
            </a:r>
            <a:r>
              <a:rPr lang="en-US" sz="2400" dirty="0">
                <a:solidFill>
                  <a:schemeClr val="accent1">
                    <a:lumMod val="50000"/>
                  </a:schemeClr>
                </a:solidFill>
                <a:latin typeface="Cambria Math" panose="02040503050406030204" pitchFamily="18" charset="0"/>
                <a:ea typeface="Cambria Math" panose="02040503050406030204" pitchFamily="18" charset="0"/>
                <a:cs typeface="Tahoma" pitchFamily="34" charset="0"/>
              </a:rPr>
              <a:t>USD</a:t>
            </a:r>
          </a:p>
        </p:txBody>
      </p:sp>
      <p:sp>
        <p:nvSpPr>
          <p:cNvPr id="4" name="Номер слайда 3"/>
          <p:cNvSpPr>
            <a:spLocks noGrp="1"/>
          </p:cNvSpPr>
          <p:nvPr>
            <p:ph type="sldNum" sz="quarter" idx="12"/>
          </p:nvPr>
        </p:nvSpPr>
        <p:spPr/>
        <p:txBody>
          <a:bodyPr/>
          <a:lstStyle/>
          <a:p>
            <a:fld id="{B12C42BE-03C3-4565-8208-1A15C07638A4}" type="slidenum">
              <a:rPr lang="ru-RU" smtClean="0"/>
              <a:pPr/>
              <a:t>3</a:t>
            </a:fld>
            <a:endParaRPr lang="ru-RU"/>
          </a:p>
        </p:txBody>
      </p:sp>
    </p:spTree>
    <p:extLst>
      <p:ext uri="{BB962C8B-B14F-4D97-AF65-F5344CB8AC3E}">
        <p14:creationId xmlns:p14="http://schemas.microsoft.com/office/powerpoint/2010/main" val="47225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nvSpPr>
        <p:spPr>
          <a:xfrm>
            <a:off x="2279465" y="2182711"/>
            <a:ext cx="5976664" cy="16664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latin typeface="Cambria Math" panose="02040503050406030204" pitchFamily="18" charset="0"/>
                <a:ea typeface="Cambria Math" panose="02040503050406030204" pitchFamily="18" charset="0"/>
              </a:rPr>
              <a:t>Thank you</a:t>
            </a:r>
          </a:p>
          <a:p>
            <a:r>
              <a:rPr lang="en-GB" sz="4500" b="1" dirty="0">
                <a:latin typeface="Cambria Math" panose="02040503050406030204" pitchFamily="18" charset="0"/>
                <a:ea typeface="Cambria Math" panose="02040503050406030204" pitchFamily="18" charset="0"/>
              </a:rPr>
              <a:t>  for your attention!</a:t>
            </a:r>
            <a:endParaRPr lang="ru-RU" sz="4500" dirty="0">
              <a:latin typeface="Cambria Math" panose="02040503050406030204" pitchFamily="18" charset="0"/>
              <a:ea typeface="Cambria Math" panose="02040503050406030204" pitchFamily="18" charset="0"/>
            </a:endParaRPr>
          </a:p>
        </p:txBody>
      </p:sp>
      <p:grpSp>
        <p:nvGrpSpPr>
          <p:cNvPr id="23" name="Группа 22"/>
          <p:cNvGrpSpPr/>
          <p:nvPr/>
        </p:nvGrpSpPr>
        <p:grpSpPr>
          <a:xfrm>
            <a:off x="681827" y="3917057"/>
            <a:ext cx="8462173" cy="196553"/>
            <a:chOff x="655515" y="781663"/>
            <a:chExt cx="8462173" cy="196553"/>
          </a:xfrm>
        </p:grpSpPr>
        <p:sp>
          <p:nvSpPr>
            <p:cNvPr id="24" name="Прямоугольник 23"/>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25" name="Прямоугольник 24"/>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26" name="Прямоугольник 25"/>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grpSp>
      <p:grpSp>
        <p:nvGrpSpPr>
          <p:cNvPr id="27" name="Группа 26"/>
          <p:cNvGrpSpPr/>
          <p:nvPr/>
        </p:nvGrpSpPr>
        <p:grpSpPr>
          <a:xfrm>
            <a:off x="-4632" y="5949281"/>
            <a:ext cx="9143971" cy="908720"/>
            <a:chOff x="27456" y="4365102"/>
            <a:chExt cx="14003883" cy="396237"/>
          </a:xfrm>
        </p:grpSpPr>
        <p:grpSp>
          <p:nvGrpSpPr>
            <p:cNvPr id="28" name="Группа 27"/>
            <p:cNvGrpSpPr/>
            <p:nvPr/>
          </p:nvGrpSpPr>
          <p:grpSpPr>
            <a:xfrm>
              <a:off x="27456" y="4365103"/>
              <a:ext cx="6992816" cy="396236"/>
              <a:chOff x="27456" y="4365102"/>
              <a:chExt cx="9666596" cy="547741"/>
            </a:xfrm>
          </p:grpSpPr>
          <p:grpSp>
            <p:nvGrpSpPr>
              <p:cNvPr id="42" name="Группа 41"/>
              <p:cNvGrpSpPr/>
              <p:nvPr/>
            </p:nvGrpSpPr>
            <p:grpSpPr>
              <a:xfrm>
                <a:off x="27456" y="4365104"/>
                <a:ext cx="3203848" cy="547739"/>
                <a:chOff x="0" y="3356992"/>
                <a:chExt cx="9144000" cy="1563283"/>
              </a:xfrm>
            </p:grpSpPr>
            <p:pic>
              <p:nvPicPr>
                <p:cNvPr id="51"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2"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3" name="Группа 42"/>
              <p:cNvGrpSpPr/>
              <p:nvPr/>
            </p:nvGrpSpPr>
            <p:grpSpPr>
              <a:xfrm>
                <a:off x="3261126" y="4365103"/>
                <a:ext cx="3203848" cy="547739"/>
                <a:chOff x="0" y="3356992"/>
                <a:chExt cx="9144000" cy="1563283"/>
              </a:xfrm>
            </p:grpSpPr>
            <p:pic>
              <p:nvPicPr>
                <p:cNvPr id="48"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Группа 43"/>
              <p:cNvGrpSpPr/>
              <p:nvPr/>
            </p:nvGrpSpPr>
            <p:grpSpPr>
              <a:xfrm>
                <a:off x="6490204" y="4365102"/>
                <a:ext cx="3203848" cy="547739"/>
                <a:chOff x="0" y="3356992"/>
                <a:chExt cx="9144000" cy="1563283"/>
              </a:xfrm>
            </p:grpSpPr>
            <p:pic>
              <p:nvPicPr>
                <p:cNvPr id="45"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29" name="Группа 28"/>
            <p:cNvGrpSpPr/>
            <p:nvPr/>
          </p:nvGrpSpPr>
          <p:grpSpPr>
            <a:xfrm>
              <a:off x="7038523" y="4365102"/>
              <a:ext cx="6992816" cy="396236"/>
              <a:chOff x="27456" y="4365102"/>
              <a:chExt cx="9666596" cy="547741"/>
            </a:xfrm>
          </p:grpSpPr>
          <p:grpSp>
            <p:nvGrpSpPr>
              <p:cNvPr id="30" name="Группа 29"/>
              <p:cNvGrpSpPr/>
              <p:nvPr/>
            </p:nvGrpSpPr>
            <p:grpSpPr>
              <a:xfrm>
                <a:off x="27456" y="4365104"/>
                <a:ext cx="3203848" cy="547739"/>
                <a:chOff x="0" y="3356992"/>
                <a:chExt cx="9144000" cy="1563283"/>
              </a:xfrm>
            </p:grpSpPr>
            <p:pic>
              <p:nvPicPr>
                <p:cNvPr id="39"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1" name="Группа 30"/>
              <p:cNvGrpSpPr/>
              <p:nvPr/>
            </p:nvGrpSpPr>
            <p:grpSpPr>
              <a:xfrm>
                <a:off x="3261126" y="4365103"/>
                <a:ext cx="3203848" cy="547739"/>
                <a:chOff x="0" y="3356992"/>
                <a:chExt cx="9144000" cy="1563283"/>
              </a:xfrm>
            </p:grpSpPr>
            <p:pic>
              <p:nvPicPr>
                <p:cNvPr id="36"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2" name="Группа 31"/>
              <p:cNvGrpSpPr/>
              <p:nvPr/>
            </p:nvGrpSpPr>
            <p:grpSpPr>
              <a:xfrm>
                <a:off x="6490204" y="4365102"/>
                <a:ext cx="3203848" cy="547739"/>
                <a:chOff x="0" y="3356992"/>
                <a:chExt cx="9144000" cy="1563283"/>
              </a:xfrm>
            </p:grpSpPr>
            <p:pic>
              <p:nvPicPr>
                <p:cNvPr id="33" name="Picture 2" descr="http://www.gkpen.kg/images/iconki/ssss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4" descr="http://www.gkpen.kg/images/iconki/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024336" cy="15632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6" descr="http://www.gkpen.kg/images/iconki/nedr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56992"/>
                  <a:ext cx="2987824" cy="1563283"/>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pic>
        <p:nvPicPr>
          <p:cNvPr id="54" name="Picture 4" descr="C:\Users\Kataganov\Desktop\unnam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4891" y="2331792"/>
            <a:ext cx="1467665" cy="146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6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95" y="0"/>
            <a:ext cx="8229600" cy="1143000"/>
          </a:xfrm>
        </p:spPr>
        <p:txBody>
          <a:bodyPr>
            <a:normAutofit/>
          </a:bodyPr>
          <a:lstStyle/>
          <a:p>
            <a:r>
              <a:rPr lang="en-GB" sz="3200" b="1" dirty="0">
                <a:solidFill>
                  <a:schemeClr val="tx2">
                    <a:lumMod val="75000"/>
                  </a:schemeClr>
                </a:solidFill>
              </a:rPr>
              <a:t>Investment attractiveness</a:t>
            </a:r>
            <a:endParaRPr lang="en-US" sz="3200" b="1" dirty="0">
              <a:solidFill>
                <a:schemeClr val="tx2">
                  <a:lumMod val="75000"/>
                </a:schemeClr>
              </a:solidFill>
            </a:endParaRPr>
          </a:p>
        </p:txBody>
      </p:sp>
      <p:sp>
        <p:nvSpPr>
          <p:cNvPr id="6" name="Номер слайда 5"/>
          <p:cNvSpPr>
            <a:spLocks noGrp="1"/>
          </p:cNvSpPr>
          <p:nvPr>
            <p:ph type="sldNum" sz="quarter" idx="12"/>
          </p:nvPr>
        </p:nvSpPr>
        <p:spPr/>
        <p:txBody>
          <a:bodyPr/>
          <a:lstStyle/>
          <a:p>
            <a:fld id="{B12C42BE-03C3-4565-8208-1A15C07638A4}" type="slidenum">
              <a:rPr lang="ru-RU" smtClean="0"/>
              <a:pPr/>
              <a:t>4</a:t>
            </a:fld>
            <a:endParaRPr lang="ru-RU"/>
          </a:p>
        </p:txBody>
      </p:sp>
      <p:graphicFrame>
        <p:nvGraphicFramePr>
          <p:cNvPr id="12" name="Diagram 11"/>
          <p:cNvGraphicFramePr/>
          <p:nvPr>
            <p:extLst>
              <p:ext uri="{D42A27DB-BD31-4B8C-83A1-F6EECF244321}">
                <p14:modId xmlns:p14="http://schemas.microsoft.com/office/powerpoint/2010/main" val="2952246230"/>
              </p:ext>
            </p:extLst>
          </p:nvPr>
        </p:nvGraphicFramePr>
        <p:xfrm>
          <a:off x="206515" y="911226"/>
          <a:ext cx="9171960" cy="594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a:xfrm>
            <a:off x="5877145" y="1953949"/>
            <a:ext cx="1845205" cy="1790086"/>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C0C0C0"/>
                  </a:outerShdw>
                </a:effectLst>
                <a:latin typeface="Tahoma" pitchFamily="34" charset="0"/>
                <a:cs typeface="Tahoma" pitchFamily="34" charset="0"/>
              </a:rPr>
              <a:t> </a:t>
            </a:r>
            <a:r>
              <a:rPr lang="en-GB" sz="2000" b="1" dirty="0">
                <a:solidFill>
                  <a:srgbClr val="0070C0"/>
                </a:solidFill>
              </a:rPr>
              <a:t>Rich mineral reserves</a:t>
            </a:r>
            <a:endParaRPr lang="en-US" sz="2000" b="1" dirty="0">
              <a:solidFill>
                <a:srgbClr val="0070C0"/>
              </a:solidFill>
            </a:endParaRPr>
          </a:p>
        </p:txBody>
      </p:sp>
      <p:sp>
        <p:nvSpPr>
          <p:cNvPr id="15" name="Oval 14"/>
          <p:cNvSpPr/>
          <p:nvPr/>
        </p:nvSpPr>
        <p:spPr>
          <a:xfrm>
            <a:off x="1826695" y="4059070"/>
            <a:ext cx="1890210" cy="1800200"/>
          </a:xfrm>
          <a:prstGeom prst="ellipse">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spcBef>
                <a:spcPct val="20000"/>
              </a:spcBef>
              <a:buClr>
                <a:srgbClr val="DA1A35"/>
              </a:buClr>
              <a:buSzPct val="120000"/>
              <a:defRPr/>
            </a:pPr>
            <a:r>
              <a:rPr lang="en-GB" sz="2000" b="1" dirty="0">
                <a:solidFill>
                  <a:srgbClr val="0070C0"/>
                </a:solidFill>
              </a:rPr>
              <a:t>Cheap</a:t>
            </a:r>
          </a:p>
          <a:p>
            <a:pPr indent="-180975" algn="ctr">
              <a:spcBef>
                <a:spcPct val="20000"/>
              </a:spcBef>
              <a:buClr>
                <a:srgbClr val="DA1A35"/>
              </a:buClr>
              <a:buSzPct val="120000"/>
              <a:defRPr/>
            </a:pPr>
            <a:r>
              <a:rPr lang="en-GB" sz="2000" b="1" dirty="0">
                <a:solidFill>
                  <a:srgbClr val="0070C0"/>
                </a:solidFill>
              </a:rPr>
              <a:t>electric power</a:t>
            </a:r>
            <a:endParaRPr lang="en-US" sz="2000" b="1" dirty="0">
              <a:solidFill>
                <a:srgbClr val="0070C0"/>
              </a:solidFill>
            </a:endParaRPr>
          </a:p>
        </p:txBody>
      </p:sp>
    </p:spTree>
    <p:extLst>
      <p:ext uri="{BB962C8B-B14F-4D97-AF65-F5344CB8AC3E}">
        <p14:creationId xmlns:p14="http://schemas.microsoft.com/office/powerpoint/2010/main" val="67880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80755"/>
            <a:ext cx="8229600" cy="1143000"/>
          </a:xfrm>
        </p:spPr>
        <p:txBody>
          <a:bodyPr>
            <a:normAutofit/>
          </a:bodyPr>
          <a:lstStyle/>
          <a:p>
            <a:r>
              <a:rPr lang="en-GB" sz="3400" dirty="0">
                <a:solidFill>
                  <a:schemeClr val="tx2">
                    <a:lumMod val="75000"/>
                  </a:schemeClr>
                </a:solidFill>
              </a:rPr>
              <a:t>Investment attractiveness </a:t>
            </a:r>
            <a:br>
              <a:rPr lang="en-GB" sz="3400" dirty="0">
                <a:solidFill>
                  <a:schemeClr val="tx2">
                    <a:lumMod val="75000"/>
                  </a:schemeClr>
                </a:solidFill>
              </a:rPr>
            </a:br>
            <a:r>
              <a:rPr lang="en-GB" sz="3400" dirty="0">
                <a:solidFill>
                  <a:schemeClr val="tx2">
                    <a:lumMod val="75000"/>
                  </a:schemeClr>
                </a:solidFill>
              </a:rPr>
              <a:t>Electricity</a:t>
            </a:r>
            <a:endParaRPr lang="en-US" sz="3400" dirty="0">
              <a:solidFill>
                <a:schemeClr val="tx2">
                  <a:lumMod val="75000"/>
                </a:schemeClr>
              </a:solidFill>
            </a:endParaRPr>
          </a:p>
        </p:txBody>
      </p:sp>
      <p:graphicFrame>
        <p:nvGraphicFramePr>
          <p:cNvPr id="7" name="Содержимое 4"/>
          <p:cNvGraphicFramePr>
            <a:graphicFrameLocks noGrp="1"/>
          </p:cNvGraphicFramePr>
          <p:nvPr>
            <p:ph idx="1"/>
            <p:extLst>
              <p:ext uri="{D42A27DB-BD31-4B8C-83A1-F6EECF244321}">
                <p14:modId xmlns:p14="http://schemas.microsoft.com/office/powerpoint/2010/main" val="1221394092"/>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6" name="Номер слайда 5"/>
          <p:cNvSpPr>
            <a:spLocks noGrp="1"/>
          </p:cNvSpPr>
          <p:nvPr>
            <p:ph type="sldNum" sz="quarter" idx="12"/>
          </p:nvPr>
        </p:nvSpPr>
        <p:spPr/>
        <p:txBody>
          <a:bodyPr/>
          <a:lstStyle/>
          <a:p>
            <a:fld id="{B12C42BE-03C3-4565-8208-1A15C07638A4}" type="slidenum">
              <a:rPr lang="ru-RU" smtClean="0"/>
              <a:pPr/>
              <a:t>5</a:t>
            </a:fld>
            <a:endParaRPr lang="ru-RU"/>
          </a:p>
        </p:txBody>
      </p:sp>
    </p:spTree>
    <p:extLst>
      <p:ext uri="{BB962C8B-B14F-4D97-AF65-F5344CB8AC3E}">
        <p14:creationId xmlns:p14="http://schemas.microsoft.com/office/powerpoint/2010/main" val="222271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Kataganov\Desktop\unnamed.jpg"/>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2" name="Заголовок 1"/>
          <p:cNvSpPr>
            <a:spLocks noGrp="1"/>
          </p:cNvSpPr>
          <p:nvPr>
            <p:ph type="title"/>
          </p:nvPr>
        </p:nvSpPr>
        <p:spPr>
          <a:xfrm>
            <a:off x="432358" y="300343"/>
            <a:ext cx="8229600" cy="1143000"/>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lvl="1" algn="ctr" rtl="0">
              <a:spcBef>
                <a:spcPct val="0"/>
              </a:spcBef>
            </a:pPr>
            <a:r>
              <a:rPr lang="en-GB" sz="3200" b="1" dirty="0">
                <a:latin typeface="Times New Roman" pitchFamily="18" charset="0"/>
                <a:cs typeface="Times New Roman" pitchFamily="18" charset="0"/>
              </a:rPr>
              <a:t>Mineral potential of the Kyrgyz Republic</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67544" y="2050943"/>
            <a:ext cx="8291222" cy="1080120"/>
          </a:xfrm>
        </p:spPr>
        <p:txBody>
          <a:bodyPr>
            <a:normAutofit/>
          </a:bodyPr>
          <a:lstStyle/>
          <a:p>
            <a:pPr marL="0" indent="0" algn="just">
              <a:buNone/>
            </a:pPr>
            <a:r>
              <a:rPr lang="en-GB" sz="2000" dirty="0"/>
              <a:t>The state balance of mineral resources lists about </a:t>
            </a:r>
            <a:r>
              <a:rPr lang="en-GB" sz="2000" b="1" u="sng" dirty="0"/>
              <a:t>200 deposits </a:t>
            </a:r>
            <a:r>
              <a:rPr lang="en-GB" sz="2000" dirty="0"/>
              <a:t>with fully explored or actively explored reserves of mineral raw materials.</a:t>
            </a:r>
            <a:endParaRPr lang="ru-RU" sz="2000" dirty="0"/>
          </a:p>
        </p:txBody>
      </p:sp>
      <p:pic>
        <p:nvPicPr>
          <p:cNvPr id="1028" name="Picture 4" descr="Картинки по запросу минеральные ресурсы"/>
          <p:cNvPicPr>
            <a:picLocks noChangeAspect="1" noChangeArrowheads="1"/>
          </p:cNvPicPr>
          <p:nvPr/>
        </p:nvPicPr>
        <p:blipFill rotWithShape="1">
          <a:blip r:embed="rId3">
            <a:extLst>
              <a:ext uri="{28A0092B-C50C-407E-A947-70E740481C1C}">
                <a14:useLocalDpi xmlns:a14="http://schemas.microsoft.com/office/drawing/2010/main" val="0"/>
              </a:ext>
            </a:extLst>
          </a:blip>
          <a:srcRect l="4602"/>
          <a:stretch/>
        </p:blipFill>
        <p:spPr bwMode="auto">
          <a:xfrm>
            <a:off x="4716016" y="3284984"/>
            <a:ext cx="4114758" cy="32349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3315283"/>
            <a:ext cx="4032448" cy="2554545"/>
          </a:xfrm>
          <a:prstGeom prst="rect">
            <a:avLst/>
          </a:prstGeom>
        </p:spPr>
        <p:txBody>
          <a:bodyPr wrap="square">
            <a:spAutoFit/>
          </a:bodyPr>
          <a:lstStyle/>
          <a:p>
            <a:pPr algn="just"/>
            <a:r>
              <a:rPr lang="en-GB" sz="2000" dirty="0">
                <a:solidFill>
                  <a:srgbClr val="002060"/>
                </a:solidFill>
              </a:rPr>
              <a:t>Particular importance is attached to the reserves of </a:t>
            </a:r>
            <a:r>
              <a:rPr lang="en-GB" sz="2000" b="1" dirty="0">
                <a:solidFill>
                  <a:srgbClr val="002060"/>
                </a:solidFill>
              </a:rPr>
              <a:t>gold</a:t>
            </a:r>
            <a:r>
              <a:rPr lang="en-GB" sz="2000" dirty="0">
                <a:solidFill>
                  <a:srgbClr val="002060"/>
                </a:solidFill>
              </a:rPr>
              <a:t>, </a:t>
            </a:r>
            <a:r>
              <a:rPr lang="en-GB" sz="2000" b="1" dirty="0">
                <a:solidFill>
                  <a:srgbClr val="002060"/>
                </a:solidFill>
              </a:rPr>
              <a:t>rare</a:t>
            </a:r>
            <a:r>
              <a:rPr lang="en-GB" sz="2000" dirty="0">
                <a:solidFill>
                  <a:srgbClr val="002060"/>
                </a:solidFill>
              </a:rPr>
              <a:t> and </a:t>
            </a:r>
            <a:r>
              <a:rPr lang="en-GB" sz="2000" b="1" dirty="0">
                <a:solidFill>
                  <a:srgbClr val="002060"/>
                </a:solidFill>
              </a:rPr>
              <a:t>rare-earth metals</a:t>
            </a:r>
            <a:r>
              <a:rPr lang="en-GB" sz="2000" dirty="0">
                <a:solidFill>
                  <a:srgbClr val="002060"/>
                </a:solidFill>
              </a:rPr>
              <a:t>, as well as </a:t>
            </a:r>
            <a:r>
              <a:rPr lang="en-GB" sz="2000" b="1" dirty="0">
                <a:solidFill>
                  <a:srgbClr val="002060"/>
                </a:solidFill>
              </a:rPr>
              <a:t>non-metallic mineral resources</a:t>
            </a:r>
            <a:r>
              <a:rPr lang="en-GB" sz="2000" dirty="0">
                <a:solidFill>
                  <a:srgbClr val="002060"/>
                </a:solidFill>
              </a:rPr>
              <a:t>, the development of which can significantly increase the country's gross domestic product (GDP) and tax revenues to the state budget.</a:t>
            </a:r>
            <a:endParaRPr lang="ru-RU" sz="2000" dirty="0">
              <a:solidFill>
                <a:srgbClr val="002060"/>
              </a:solidFill>
            </a:endParaRPr>
          </a:p>
        </p:txBody>
      </p:sp>
      <p:sp>
        <p:nvSpPr>
          <p:cNvPr id="9" name="Прямоугольник 8"/>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10" name="Прямоугольник 9"/>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2"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6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Kataganov\Desktop\unnamed.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8" name="Прямоугольник 7"/>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9" name="Прямоугольник 8"/>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0" name="Picture 4" descr="C:\Users\Kataganov\Desktop\unnam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9767" y="476672"/>
            <a:ext cx="8229600" cy="850106"/>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lvl="0" indent="450850" fontAlgn="base">
              <a:spcAft>
                <a:spcPct val="0"/>
              </a:spcAft>
            </a:pPr>
            <a:r>
              <a:rPr lang="en-GB" sz="2400" b="1" dirty="0">
                <a:solidFill>
                  <a:schemeClr val="tx1"/>
                </a:solidFill>
                <a:latin typeface="Times New Roman" pitchFamily="18" charset="0"/>
                <a:cs typeface="Times New Roman" pitchFamily="18" charset="0"/>
              </a:rPr>
              <a:t>Prospective reserves and forecasted resources </a:t>
            </a:r>
            <a:br>
              <a:rPr lang="en-GB" sz="2400" b="1" dirty="0">
                <a:solidFill>
                  <a:schemeClr val="tx1"/>
                </a:solidFill>
                <a:latin typeface="Times New Roman" pitchFamily="18" charset="0"/>
                <a:cs typeface="Times New Roman" pitchFamily="18" charset="0"/>
              </a:rPr>
            </a:br>
            <a:r>
              <a:rPr lang="en-GB" sz="2400" b="1" dirty="0">
                <a:solidFill>
                  <a:schemeClr val="tx1"/>
                </a:solidFill>
                <a:latin typeface="Times New Roman" pitchFamily="18" charset="0"/>
                <a:cs typeface="Times New Roman" pitchFamily="18" charset="0"/>
              </a:rPr>
              <a:t>of metals and minerals</a:t>
            </a:r>
            <a:endParaRPr lang="ru-RU"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31406825"/>
              </p:ext>
            </p:extLst>
          </p:nvPr>
        </p:nvGraphicFramePr>
        <p:xfrm>
          <a:off x="323528" y="2012421"/>
          <a:ext cx="3758741" cy="4030387"/>
        </p:xfrm>
        <a:graphic>
          <a:graphicData uri="http://schemas.openxmlformats.org/drawingml/2006/table">
            <a:tbl>
              <a:tblPr firstRow="1" firstCol="1" bandRow="1" bandCol="1">
                <a:tableStyleId>{5940675A-B579-460E-94D1-54222C63F5DA}</a:tableStyleId>
              </a:tblPr>
              <a:tblGrid>
                <a:gridCol w="1805162">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1161491">
                  <a:extLst>
                    <a:ext uri="{9D8B030D-6E8A-4147-A177-3AD203B41FA5}">
                      <a16:colId xmlns:a16="http://schemas.microsoft.com/office/drawing/2014/main" xmlns="" val="20002"/>
                    </a:ext>
                  </a:extLst>
                </a:gridCol>
              </a:tblGrid>
              <a:tr h="588613">
                <a:tc>
                  <a:txBody>
                    <a:bodyPr/>
                    <a:lstStyle/>
                    <a:p>
                      <a:pPr algn="ctr">
                        <a:lnSpc>
                          <a:spcPct val="110000"/>
                        </a:lnSpc>
                        <a:spcAft>
                          <a:spcPts val="0"/>
                        </a:spcAft>
                      </a:pPr>
                      <a:r>
                        <a:rPr lang="en-GB" sz="1100" b="0" dirty="0">
                          <a:effectLst/>
                        </a:rPr>
                        <a:t>Type of mineral resource</a:t>
                      </a:r>
                      <a:endParaRPr lang="ru-RU" sz="1100" b="0" dirty="0">
                        <a:effectLst/>
                        <a:latin typeface="Calibri"/>
                        <a:cs typeface="Times New Roman"/>
                      </a:endParaRPr>
                    </a:p>
                  </a:txBody>
                  <a:tcPr marL="53839" marR="53839" marT="0" marB="0">
                    <a:solidFill>
                      <a:schemeClr val="accent6">
                        <a:lumMod val="40000"/>
                        <a:lumOff val="60000"/>
                      </a:schemeClr>
                    </a:solidFill>
                  </a:tcPr>
                </a:tc>
                <a:tc>
                  <a:txBody>
                    <a:bodyPr/>
                    <a:lstStyle/>
                    <a:p>
                      <a:pPr algn="ctr">
                        <a:lnSpc>
                          <a:spcPct val="110000"/>
                        </a:lnSpc>
                        <a:spcAft>
                          <a:spcPts val="0"/>
                        </a:spcAft>
                      </a:pPr>
                      <a:r>
                        <a:rPr lang="en-GB" sz="1100" b="0" dirty="0">
                          <a:effectLst/>
                        </a:rPr>
                        <a:t>Number of deposits</a:t>
                      </a:r>
                      <a:endParaRPr lang="ru-RU" sz="1100" b="0" dirty="0">
                        <a:effectLst/>
                        <a:latin typeface="Calibri"/>
                        <a:cs typeface="Times New Roman"/>
                      </a:endParaRPr>
                    </a:p>
                  </a:txBody>
                  <a:tcPr marL="53839" marR="53839" marT="0" marB="0">
                    <a:solidFill>
                      <a:schemeClr val="accent6">
                        <a:lumMod val="40000"/>
                        <a:lumOff val="60000"/>
                      </a:schemeClr>
                    </a:solidFill>
                  </a:tcPr>
                </a:tc>
                <a:tc>
                  <a:txBody>
                    <a:bodyPr/>
                    <a:lstStyle/>
                    <a:p>
                      <a:pPr algn="ctr">
                        <a:lnSpc>
                          <a:spcPct val="110000"/>
                        </a:lnSpc>
                        <a:spcAft>
                          <a:spcPts val="0"/>
                        </a:spcAft>
                      </a:pPr>
                      <a:r>
                        <a:rPr lang="en-GB" sz="1100" b="0" dirty="0">
                          <a:effectLst/>
                        </a:rPr>
                        <a:t>Reserves and forecasted resources</a:t>
                      </a:r>
                      <a:endParaRPr lang="ru-RU" sz="1100" b="0" dirty="0">
                        <a:effectLst/>
                        <a:latin typeface="Calibri"/>
                        <a:cs typeface="Times New Roman"/>
                      </a:endParaRPr>
                    </a:p>
                  </a:txBody>
                  <a:tcPr marL="53839" marR="53839" marT="0" marB="0">
                    <a:solidFill>
                      <a:schemeClr val="accent6">
                        <a:lumMod val="40000"/>
                        <a:lumOff val="60000"/>
                      </a:schemeClr>
                    </a:solidFill>
                  </a:tcPr>
                </a:tc>
                <a:extLst>
                  <a:ext uri="{0D108BD9-81ED-4DB2-BD59-A6C34878D82A}">
                    <a16:rowId xmlns:a16="http://schemas.microsoft.com/office/drawing/2014/main" xmlns="" val="10000"/>
                  </a:ext>
                </a:extLst>
              </a:tr>
              <a:tr h="196204">
                <a:tc>
                  <a:txBody>
                    <a:bodyPr/>
                    <a:lstStyle/>
                    <a:p>
                      <a:pPr>
                        <a:lnSpc>
                          <a:spcPct val="110000"/>
                        </a:lnSpc>
                        <a:spcAft>
                          <a:spcPts val="0"/>
                        </a:spcAft>
                      </a:pPr>
                      <a:r>
                        <a:rPr lang="en-GB" sz="1100" b="1" dirty="0">
                          <a:effectLst/>
                        </a:rPr>
                        <a:t>Iron</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12</a:t>
                      </a:r>
                      <a:endParaRPr lang="ru-RU" sz="1100" b="0" dirty="0">
                        <a:effectLst/>
                        <a:latin typeface="Calibri"/>
                        <a:cs typeface="Times New Roman"/>
                      </a:endParaRPr>
                    </a:p>
                  </a:txBody>
                  <a:tcPr marL="53839" marR="53839" marT="0" marB="0"/>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GB" sz="900" b="0" dirty="0">
                          <a:effectLst/>
                        </a:rPr>
                        <a:t>1791.4 million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1"/>
                  </a:ext>
                </a:extLst>
              </a:tr>
              <a:tr h="271722">
                <a:tc>
                  <a:txBody>
                    <a:bodyPr/>
                    <a:lstStyle/>
                    <a:p>
                      <a:pPr>
                        <a:lnSpc>
                          <a:spcPct val="110000"/>
                        </a:lnSpc>
                        <a:spcAft>
                          <a:spcPts val="0"/>
                        </a:spcAft>
                      </a:pPr>
                      <a:r>
                        <a:rPr lang="en-GB" sz="1100" b="1" dirty="0">
                          <a:effectLst/>
                        </a:rPr>
                        <a:t>Aluminium (bauxite)</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10</a:t>
                      </a:r>
                      <a:endParaRPr lang="ru-RU" sz="1100" b="0" dirty="0">
                        <a:effectLst/>
                        <a:latin typeface="Calibri"/>
                        <a:cs typeface="Times New Roman"/>
                      </a:endParaRPr>
                    </a:p>
                  </a:txBody>
                  <a:tcPr marL="53839" marR="53839" marT="0" marB="0"/>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GB" sz="900" b="0" dirty="0">
                          <a:effectLst/>
                        </a:rPr>
                        <a:t>47067.9 thousand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2"/>
                  </a:ext>
                </a:extLst>
              </a:tr>
              <a:tr h="393166">
                <a:tc>
                  <a:txBody>
                    <a:bodyPr/>
                    <a:lstStyle/>
                    <a:p>
                      <a:pPr>
                        <a:lnSpc>
                          <a:spcPct val="110000"/>
                        </a:lnSpc>
                        <a:spcAft>
                          <a:spcPts val="0"/>
                        </a:spcAft>
                      </a:pPr>
                      <a:r>
                        <a:rPr lang="en-GB" sz="1100" b="1" dirty="0">
                          <a:effectLst/>
                        </a:rPr>
                        <a:t>Aluminium (nepheline syenites)</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2</a:t>
                      </a:r>
                      <a:endParaRPr lang="ru-RU" sz="1100" b="0" dirty="0">
                        <a:effectLst/>
                        <a:latin typeface="Calibri"/>
                        <a:cs typeface="Times New Roman"/>
                      </a:endParaRPr>
                    </a:p>
                  </a:txBody>
                  <a:tcPr marL="53839" marR="53839" marT="0" marB="0"/>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GB" sz="900" b="0" dirty="0">
                          <a:effectLst/>
                        </a:rPr>
                        <a:t>405,403 thousand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3"/>
                  </a:ext>
                </a:extLst>
              </a:tr>
              <a:tr h="196204">
                <a:tc>
                  <a:txBody>
                    <a:bodyPr/>
                    <a:lstStyle/>
                    <a:p>
                      <a:pPr>
                        <a:lnSpc>
                          <a:spcPct val="110000"/>
                        </a:lnSpc>
                        <a:spcAft>
                          <a:spcPts val="0"/>
                        </a:spcAft>
                      </a:pPr>
                      <a:r>
                        <a:rPr lang="en-GB" sz="1100" b="1" dirty="0">
                          <a:effectLst/>
                        </a:rPr>
                        <a:t>Copper</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29</a:t>
                      </a:r>
                      <a:endParaRPr lang="ru-RU" sz="1100" b="0" dirty="0">
                        <a:effectLst/>
                        <a:latin typeface="Calibri"/>
                        <a:cs typeface="Times New Roman"/>
                      </a:endParaRPr>
                    </a:p>
                  </a:txBody>
                  <a:tcPr marL="53839" marR="53839" marT="0" marB="0"/>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GB" sz="900" b="0" dirty="0">
                          <a:effectLst/>
                        </a:rPr>
                        <a:t>6470.3 thousand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4"/>
                  </a:ext>
                </a:extLst>
              </a:tr>
              <a:tr h="196204">
                <a:tc>
                  <a:txBody>
                    <a:bodyPr/>
                    <a:lstStyle/>
                    <a:p>
                      <a:pPr>
                        <a:lnSpc>
                          <a:spcPct val="110000"/>
                        </a:lnSpc>
                        <a:spcAft>
                          <a:spcPts val="0"/>
                        </a:spcAft>
                      </a:pPr>
                      <a:r>
                        <a:rPr lang="en-GB" sz="1100" b="1" dirty="0">
                          <a:effectLst/>
                        </a:rPr>
                        <a:t>Lead</a:t>
                      </a:r>
                      <a:endParaRPr lang="ru-RU" sz="1100" b="1" dirty="0">
                        <a:effectLst/>
                        <a:latin typeface="Calibri"/>
                        <a:cs typeface="Times New Roman"/>
                      </a:endParaRPr>
                    </a:p>
                  </a:txBody>
                  <a:tcPr marL="53839" marR="53839" marT="0" marB="0"/>
                </a:tc>
                <a:tc rowSpan="2">
                  <a:txBody>
                    <a:bodyPr/>
                    <a:lstStyle/>
                    <a:p>
                      <a:pPr algn="ctr">
                        <a:lnSpc>
                          <a:spcPct val="110000"/>
                        </a:lnSpc>
                        <a:spcAft>
                          <a:spcPts val="0"/>
                        </a:spcAft>
                      </a:pPr>
                      <a:r>
                        <a:rPr lang="ru-RU" sz="1100" b="0" dirty="0">
                          <a:effectLst/>
                        </a:rPr>
                        <a:t>27</a:t>
                      </a:r>
                      <a:endParaRPr lang="ru-RU" sz="1100" b="0" dirty="0">
                        <a:effectLst/>
                        <a:latin typeface="Calibri"/>
                        <a:cs typeface="Times New Roman"/>
                      </a:endParaRPr>
                    </a:p>
                  </a:txBody>
                  <a:tcPr marL="53839" marR="53839" marT="0" marB="0"/>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ru-RU" sz="900" b="0" dirty="0">
                          <a:effectLst/>
                        </a:rPr>
                        <a:t>912 </a:t>
                      </a:r>
                      <a:r>
                        <a:rPr lang="en-GB" sz="900" b="0" dirty="0">
                          <a:effectLst/>
                        </a:rPr>
                        <a:t>thousand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5"/>
                  </a:ext>
                </a:extLst>
              </a:tr>
              <a:tr h="196204">
                <a:tc>
                  <a:txBody>
                    <a:bodyPr/>
                    <a:lstStyle/>
                    <a:p>
                      <a:pPr>
                        <a:lnSpc>
                          <a:spcPct val="110000"/>
                        </a:lnSpc>
                        <a:spcAft>
                          <a:spcPts val="0"/>
                        </a:spcAft>
                      </a:pPr>
                      <a:r>
                        <a:rPr lang="en-GB" sz="1100" b="1" dirty="0">
                          <a:effectLst/>
                        </a:rPr>
                        <a:t>Zinc</a:t>
                      </a:r>
                      <a:endParaRPr lang="ru-RU" sz="1100" b="1" dirty="0">
                        <a:effectLst/>
                        <a:latin typeface="Calibri"/>
                        <a:cs typeface="Times New Roman"/>
                      </a:endParaRPr>
                    </a:p>
                  </a:txBody>
                  <a:tcPr marL="53839" marR="53839" marT="0" marB="0"/>
                </a:tc>
                <a:tc vMerge="1">
                  <a:txBody>
                    <a:bodyPr/>
                    <a:lstStyle/>
                    <a:p>
                      <a:endParaRPr lang="ru-RU"/>
                    </a:p>
                  </a:txBody>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ru-RU" sz="900" b="0" dirty="0">
                          <a:effectLst/>
                        </a:rPr>
                        <a:t>452,9 </a:t>
                      </a:r>
                      <a:r>
                        <a:rPr lang="en-GB" sz="900" b="0" dirty="0">
                          <a:effectLst/>
                        </a:rPr>
                        <a:t>thousand tons</a:t>
                      </a:r>
                      <a:endParaRPr lang="ru-RU" sz="900" b="0" dirty="0">
                        <a:effectLst/>
                        <a:latin typeface="+mn-lt"/>
                        <a:cs typeface="Times New Roman"/>
                      </a:endParaRPr>
                    </a:p>
                  </a:txBody>
                  <a:tcPr marL="53839" marR="53839" marT="0" marB="0"/>
                </a:tc>
                <a:extLst>
                  <a:ext uri="{0D108BD9-81ED-4DB2-BD59-A6C34878D82A}">
                    <a16:rowId xmlns:a16="http://schemas.microsoft.com/office/drawing/2014/main" xmlns="" val="10006"/>
                  </a:ext>
                </a:extLst>
              </a:tr>
              <a:tr h="196204">
                <a:tc>
                  <a:txBody>
                    <a:bodyPr/>
                    <a:lstStyle/>
                    <a:p>
                      <a:pPr>
                        <a:lnSpc>
                          <a:spcPct val="110000"/>
                        </a:lnSpc>
                        <a:spcAft>
                          <a:spcPts val="0"/>
                        </a:spcAft>
                      </a:pPr>
                      <a:r>
                        <a:rPr lang="en-GB" sz="1100" b="1" dirty="0">
                          <a:effectLst/>
                        </a:rPr>
                        <a:t>Tin</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a:effectLst/>
                        </a:rPr>
                        <a:t>14</a:t>
                      </a:r>
                      <a:endParaRPr lang="ru-RU" sz="1100" b="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277,7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07"/>
                  </a:ext>
                </a:extLst>
              </a:tr>
              <a:tr h="196204">
                <a:tc>
                  <a:txBody>
                    <a:bodyPr/>
                    <a:lstStyle/>
                    <a:p>
                      <a:pPr>
                        <a:lnSpc>
                          <a:spcPct val="110000"/>
                        </a:lnSpc>
                        <a:spcAft>
                          <a:spcPts val="0"/>
                        </a:spcAft>
                      </a:pPr>
                      <a:r>
                        <a:rPr lang="en-GB" sz="1100" b="1" dirty="0">
                          <a:effectLst/>
                        </a:rPr>
                        <a:t>Tungsten</a:t>
                      </a:r>
                      <a:r>
                        <a:rPr lang="ru-RU" sz="1100" b="1" dirty="0">
                          <a:effectLst/>
                        </a:rPr>
                        <a:t> </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a:effectLst/>
                        </a:rPr>
                        <a:t>20</a:t>
                      </a:r>
                      <a:endParaRPr lang="ru-RU" sz="1100" b="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276.2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08"/>
                  </a:ext>
                </a:extLst>
              </a:tr>
              <a:tr h="196204">
                <a:tc>
                  <a:txBody>
                    <a:bodyPr/>
                    <a:lstStyle/>
                    <a:p>
                      <a:pPr>
                        <a:lnSpc>
                          <a:spcPct val="110000"/>
                        </a:lnSpc>
                        <a:spcAft>
                          <a:spcPts val="0"/>
                        </a:spcAft>
                      </a:pPr>
                      <a:r>
                        <a:rPr lang="en-GB" sz="1100" b="1" dirty="0">
                          <a:effectLst/>
                        </a:rPr>
                        <a:t>Molybdenum</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a:effectLst/>
                        </a:rPr>
                        <a:t>18</a:t>
                      </a:r>
                      <a:endParaRPr lang="ru-RU" sz="1100" b="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106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09"/>
                  </a:ext>
                </a:extLst>
              </a:tr>
              <a:tr h="196204">
                <a:tc>
                  <a:txBody>
                    <a:bodyPr/>
                    <a:lstStyle/>
                    <a:p>
                      <a:pPr>
                        <a:lnSpc>
                          <a:spcPct val="110000"/>
                        </a:lnSpc>
                        <a:spcAft>
                          <a:spcPts val="0"/>
                        </a:spcAft>
                      </a:pPr>
                      <a:r>
                        <a:rPr lang="en-GB" sz="1100" b="1" dirty="0">
                          <a:effectLst/>
                        </a:rPr>
                        <a:t>Mercury</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29</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48,3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0"/>
                  </a:ext>
                </a:extLst>
              </a:tr>
              <a:tr h="196204">
                <a:tc>
                  <a:txBody>
                    <a:bodyPr/>
                    <a:lstStyle/>
                    <a:p>
                      <a:pPr>
                        <a:lnSpc>
                          <a:spcPct val="110000"/>
                        </a:lnSpc>
                        <a:spcAft>
                          <a:spcPts val="0"/>
                        </a:spcAft>
                      </a:pPr>
                      <a:r>
                        <a:rPr lang="en-GB" sz="1100" b="1" dirty="0">
                          <a:effectLst/>
                        </a:rPr>
                        <a:t>Antimony</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33</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770,8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1"/>
                  </a:ext>
                </a:extLst>
              </a:tr>
              <a:tr h="196204">
                <a:tc>
                  <a:txBody>
                    <a:bodyPr/>
                    <a:lstStyle/>
                    <a:p>
                      <a:pPr>
                        <a:lnSpc>
                          <a:spcPct val="110000"/>
                        </a:lnSpc>
                        <a:spcAft>
                          <a:spcPts val="0"/>
                        </a:spcAft>
                      </a:pPr>
                      <a:r>
                        <a:rPr lang="en-GB" sz="1100" b="1" dirty="0">
                          <a:effectLst/>
                        </a:rPr>
                        <a:t>Rare earth</a:t>
                      </a:r>
                      <a:r>
                        <a:rPr lang="ru-RU" sz="1100" b="1" dirty="0">
                          <a:effectLst/>
                        </a:rPr>
                        <a:t>  </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11</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75,1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2"/>
                  </a:ext>
                </a:extLst>
              </a:tr>
              <a:tr h="196204">
                <a:tc>
                  <a:txBody>
                    <a:bodyPr/>
                    <a:lstStyle/>
                    <a:p>
                      <a:pPr>
                        <a:lnSpc>
                          <a:spcPct val="110000"/>
                        </a:lnSpc>
                        <a:spcAft>
                          <a:spcPts val="0"/>
                        </a:spcAft>
                      </a:pPr>
                      <a:r>
                        <a:rPr lang="en-GB" sz="1100" b="1" dirty="0">
                          <a:effectLst/>
                        </a:rPr>
                        <a:t>Vein gold</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70</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2123,7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3"/>
                  </a:ext>
                </a:extLst>
              </a:tr>
              <a:tr h="196204">
                <a:tc>
                  <a:txBody>
                    <a:bodyPr/>
                    <a:lstStyle/>
                    <a:p>
                      <a:pPr>
                        <a:lnSpc>
                          <a:spcPct val="110000"/>
                        </a:lnSpc>
                        <a:spcAft>
                          <a:spcPts val="0"/>
                        </a:spcAft>
                      </a:pPr>
                      <a:r>
                        <a:rPr lang="en-GB" sz="1100" b="1" dirty="0">
                          <a:effectLst/>
                        </a:rPr>
                        <a:t>Placer gold</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63</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25,6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4"/>
                  </a:ext>
                </a:extLst>
              </a:tr>
              <a:tr h="196204">
                <a:tc>
                  <a:txBody>
                    <a:bodyPr/>
                    <a:lstStyle/>
                    <a:p>
                      <a:pPr>
                        <a:lnSpc>
                          <a:spcPct val="110000"/>
                        </a:lnSpc>
                        <a:spcAft>
                          <a:spcPts val="0"/>
                        </a:spcAft>
                      </a:pPr>
                      <a:r>
                        <a:rPr lang="en-GB" sz="1100" b="1" dirty="0">
                          <a:effectLst/>
                        </a:rPr>
                        <a:t>Silver</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dirty="0">
                          <a:effectLst/>
                        </a:rPr>
                        <a:t>37</a:t>
                      </a:r>
                      <a:endParaRPr lang="ru-RU" sz="1100" b="0" dirty="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7406,5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5"/>
                  </a:ext>
                </a:extLst>
              </a:tr>
              <a:tr h="196204">
                <a:tc>
                  <a:txBody>
                    <a:bodyPr/>
                    <a:lstStyle/>
                    <a:p>
                      <a:pPr>
                        <a:lnSpc>
                          <a:spcPct val="110000"/>
                        </a:lnSpc>
                        <a:spcAft>
                          <a:spcPts val="0"/>
                        </a:spcAft>
                      </a:pPr>
                      <a:r>
                        <a:rPr lang="en-GB" sz="1100" b="1" dirty="0">
                          <a:effectLst/>
                        </a:rPr>
                        <a:t>Uranium </a:t>
                      </a:r>
                      <a:endParaRPr lang="ru-RU" sz="1100" b="1" dirty="0">
                        <a:effectLst/>
                        <a:latin typeface="Calibri"/>
                        <a:cs typeface="Times New Roman"/>
                      </a:endParaRPr>
                    </a:p>
                  </a:txBody>
                  <a:tcPr marL="53839" marR="53839" marT="0" marB="0"/>
                </a:tc>
                <a:tc>
                  <a:txBody>
                    <a:bodyPr/>
                    <a:lstStyle/>
                    <a:p>
                      <a:pPr algn="ctr">
                        <a:lnSpc>
                          <a:spcPct val="110000"/>
                        </a:lnSpc>
                        <a:spcAft>
                          <a:spcPts val="0"/>
                        </a:spcAft>
                      </a:pPr>
                      <a:r>
                        <a:rPr lang="ru-RU" sz="1100" b="0">
                          <a:effectLst/>
                        </a:rPr>
                        <a:t>22</a:t>
                      </a:r>
                      <a:endParaRPr lang="ru-RU" sz="1100" b="0">
                        <a:effectLst/>
                        <a:latin typeface="Calibri"/>
                        <a:cs typeface="Times New Roman"/>
                      </a:endParaRPr>
                    </a:p>
                  </a:txBody>
                  <a:tcPr marL="53839" marR="53839" marT="0" marB="0"/>
                </a:tc>
                <a:tc>
                  <a:txBody>
                    <a:bodyPr/>
                    <a:lstStyle/>
                    <a:p>
                      <a:pPr algn="ctr">
                        <a:lnSpc>
                          <a:spcPct val="110000"/>
                        </a:lnSpc>
                        <a:spcAft>
                          <a:spcPts val="0"/>
                        </a:spcAft>
                      </a:pPr>
                      <a:r>
                        <a:rPr lang="ru-RU" sz="900" b="0" dirty="0">
                          <a:effectLst/>
                        </a:rPr>
                        <a:t>31,2 </a:t>
                      </a:r>
                      <a:r>
                        <a:rPr lang="en-GB" sz="900" b="0" dirty="0">
                          <a:effectLst/>
                        </a:rPr>
                        <a:t>thousand tons</a:t>
                      </a:r>
                      <a:endParaRPr lang="ru-RU" sz="900" b="0" dirty="0">
                        <a:effectLst/>
                        <a:latin typeface="Calibri"/>
                        <a:cs typeface="Times New Roman"/>
                      </a:endParaRPr>
                    </a:p>
                  </a:txBody>
                  <a:tcPr marL="53839" marR="53839" marT="0" marB="0"/>
                </a:tc>
                <a:extLst>
                  <a:ext uri="{0D108BD9-81ED-4DB2-BD59-A6C34878D82A}">
                    <a16:rowId xmlns:a16="http://schemas.microsoft.com/office/drawing/2014/main" xmlns="" val="10016"/>
                  </a:ext>
                </a:extLst>
              </a:tr>
            </a:tbl>
          </a:graphicData>
        </a:graphic>
      </p:graphicFrame>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24" t="17132" r="29030" b="38585"/>
          <a:stretch/>
        </p:blipFill>
        <p:spPr bwMode="auto">
          <a:xfrm>
            <a:off x="4211960" y="2012417"/>
            <a:ext cx="4743868" cy="2292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572" t="36515" r="12690" b="44450"/>
          <a:stretch/>
        </p:blipFill>
        <p:spPr bwMode="auto">
          <a:xfrm>
            <a:off x="7037190" y="4866439"/>
            <a:ext cx="1970973" cy="143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323" t="17132" r="12939" b="63699"/>
          <a:stretch/>
        </p:blipFill>
        <p:spPr bwMode="auto">
          <a:xfrm>
            <a:off x="4658503" y="4856370"/>
            <a:ext cx="1970973" cy="144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24949" y="4444459"/>
            <a:ext cx="717889" cy="276999"/>
          </a:xfrm>
          <a:prstGeom prst="rect">
            <a:avLst/>
          </a:prstGeom>
          <a:noFill/>
        </p:spPr>
        <p:txBody>
          <a:bodyPr wrap="none" rtlCol="0">
            <a:spAutoFit/>
          </a:bodyPr>
          <a:lstStyle/>
          <a:p>
            <a:r>
              <a:rPr lang="en-GB" sz="1200" b="1" dirty="0"/>
              <a:t>Symbols</a:t>
            </a:r>
            <a:endParaRPr lang="ru-RU" sz="1200" b="1" dirty="0"/>
          </a:p>
        </p:txBody>
      </p:sp>
      <p:sp>
        <p:nvSpPr>
          <p:cNvPr id="13" name="Заголовок 1"/>
          <p:cNvSpPr txBox="1">
            <a:spLocks/>
          </p:cNvSpPr>
          <p:nvPr/>
        </p:nvSpPr>
        <p:spPr>
          <a:xfrm>
            <a:off x="4211960" y="1997336"/>
            <a:ext cx="3361762" cy="177941"/>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00" b="1" dirty="0">
                <a:latin typeface="Times New Roman" pitchFamily="18" charset="0"/>
                <a:cs typeface="Times New Roman" pitchFamily="18" charset="0"/>
              </a:rPr>
              <a:t>Map of metals and minerals of the Kyrgyz Republic</a:t>
            </a:r>
            <a:endParaRPr lang="ru-RU" sz="1100" dirty="0"/>
          </a:p>
        </p:txBody>
      </p:sp>
      <p:sp>
        <p:nvSpPr>
          <p:cNvPr id="18" name="TextBox 17">
            <a:extLst>
              <a:ext uri="{FF2B5EF4-FFF2-40B4-BE49-F238E27FC236}">
                <a16:creationId xmlns:a16="http://schemas.microsoft.com/office/drawing/2014/main" xmlns="" id="{CB960672-0038-4E6F-99D4-CF21B7A9A75D}"/>
              </a:ext>
            </a:extLst>
          </p:cNvPr>
          <p:cNvSpPr txBox="1"/>
          <p:nvPr/>
        </p:nvSpPr>
        <p:spPr>
          <a:xfrm>
            <a:off x="7161773" y="4829849"/>
            <a:ext cx="1763688" cy="1544012"/>
          </a:xfrm>
          <a:prstGeom prst="rect">
            <a:avLst/>
          </a:prstGeom>
          <a:solidFill>
            <a:schemeClr val="bg1"/>
          </a:solidFill>
        </p:spPr>
        <p:txBody>
          <a:bodyPr wrap="square" rtlCol="0">
            <a:spAutoFit/>
          </a:bodyPr>
          <a:lstStyle/>
          <a:p>
            <a:pPr>
              <a:spcAft>
                <a:spcPts val="150"/>
              </a:spcAft>
            </a:pPr>
            <a:r>
              <a:rPr lang="en-GB" sz="900" dirty="0"/>
              <a:t>Lead</a:t>
            </a:r>
          </a:p>
          <a:p>
            <a:pPr>
              <a:spcAft>
                <a:spcPts val="150"/>
              </a:spcAft>
            </a:pPr>
            <a:r>
              <a:rPr lang="en-GB" sz="900" dirty="0"/>
              <a:t>Zinc</a:t>
            </a:r>
          </a:p>
          <a:p>
            <a:pPr>
              <a:spcAft>
                <a:spcPts val="150"/>
              </a:spcAft>
            </a:pPr>
            <a:r>
              <a:rPr lang="en-GB" sz="900" dirty="0"/>
              <a:t>Tin</a:t>
            </a:r>
          </a:p>
          <a:p>
            <a:pPr>
              <a:spcAft>
                <a:spcPts val="150"/>
              </a:spcAft>
            </a:pPr>
            <a:r>
              <a:rPr lang="en-GB" sz="900" dirty="0"/>
              <a:t>Molybdenum</a:t>
            </a:r>
          </a:p>
          <a:p>
            <a:pPr>
              <a:spcAft>
                <a:spcPts val="150"/>
              </a:spcAft>
            </a:pPr>
            <a:r>
              <a:rPr lang="en-GB" sz="900" dirty="0"/>
              <a:t>Mercury</a:t>
            </a:r>
          </a:p>
          <a:p>
            <a:pPr>
              <a:spcAft>
                <a:spcPts val="150"/>
              </a:spcAft>
            </a:pPr>
            <a:r>
              <a:rPr lang="en-GB" sz="900" dirty="0"/>
              <a:t>Mercury, antimony</a:t>
            </a:r>
          </a:p>
          <a:p>
            <a:pPr>
              <a:spcAft>
                <a:spcPts val="150"/>
              </a:spcAft>
            </a:pPr>
            <a:r>
              <a:rPr lang="en-GB" sz="900" dirty="0"/>
              <a:t>Antimony</a:t>
            </a:r>
          </a:p>
          <a:p>
            <a:pPr>
              <a:spcAft>
                <a:spcPts val="150"/>
              </a:spcAft>
            </a:pPr>
            <a:r>
              <a:rPr lang="en-GB" sz="900" dirty="0"/>
              <a:t>Gold</a:t>
            </a:r>
          </a:p>
          <a:p>
            <a:pPr>
              <a:spcAft>
                <a:spcPts val="150"/>
              </a:spcAft>
            </a:pPr>
            <a:r>
              <a:rPr lang="en-GB" sz="900" dirty="0"/>
              <a:t>Gold, copper</a:t>
            </a:r>
          </a:p>
        </p:txBody>
      </p:sp>
      <p:sp>
        <p:nvSpPr>
          <p:cNvPr id="19" name="TextBox 18">
            <a:extLst>
              <a:ext uri="{FF2B5EF4-FFF2-40B4-BE49-F238E27FC236}">
                <a16:creationId xmlns:a16="http://schemas.microsoft.com/office/drawing/2014/main" xmlns="" id="{52FEEA6D-336E-433E-A4DB-C4B249A9554A}"/>
              </a:ext>
            </a:extLst>
          </p:cNvPr>
          <p:cNvSpPr txBox="1"/>
          <p:nvPr/>
        </p:nvSpPr>
        <p:spPr>
          <a:xfrm>
            <a:off x="4820205" y="4815526"/>
            <a:ext cx="1809271" cy="1518364"/>
          </a:xfrm>
          <a:prstGeom prst="rect">
            <a:avLst/>
          </a:prstGeom>
          <a:solidFill>
            <a:schemeClr val="bg1"/>
          </a:solidFill>
        </p:spPr>
        <p:txBody>
          <a:bodyPr wrap="square" rtlCol="0">
            <a:spAutoFit/>
          </a:bodyPr>
          <a:lstStyle/>
          <a:p>
            <a:pPr>
              <a:spcAft>
                <a:spcPts val="150"/>
              </a:spcAft>
            </a:pPr>
            <a:r>
              <a:rPr lang="en-GB" sz="900" dirty="0"/>
              <a:t>Iron</a:t>
            </a:r>
          </a:p>
          <a:p>
            <a:pPr>
              <a:spcAft>
                <a:spcPts val="150"/>
              </a:spcAft>
            </a:pPr>
            <a:r>
              <a:rPr lang="en-GB" sz="900" dirty="0"/>
              <a:t>Aluminium (bauxite)</a:t>
            </a:r>
          </a:p>
          <a:p>
            <a:pPr>
              <a:spcAft>
                <a:spcPts val="150"/>
              </a:spcAft>
            </a:pPr>
            <a:r>
              <a:rPr lang="en-GB" sz="900" dirty="0"/>
              <a:t>Aluminium (nepheline syenites)</a:t>
            </a:r>
          </a:p>
          <a:p>
            <a:pPr>
              <a:spcAft>
                <a:spcPts val="150"/>
              </a:spcAft>
            </a:pPr>
            <a:r>
              <a:rPr lang="en-GB" sz="900" dirty="0"/>
              <a:t>Rare Earth and Scattered Elements</a:t>
            </a:r>
          </a:p>
          <a:p>
            <a:pPr>
              <a:spcAft>
                <a:spcPts val="150"/>
              </a:spcAft>
            </a:pPr>
            <a:r>
              <a:rPr lang="en-GB" sz="900" dirty="0"/>
              <a:t>Gold</a:t>
            </a:r>
            <a:br>
              <a:rPr lang="en-GB" sz="900" dirty="0"/>
            </a:br>
            <a:r>
              <a:rPr lang="en-GB" sz="900" dirty="0"/>
              <a:t>Copper</a:t>
            </a:r>
          </a:p>
          <a:p>
            <a:pPr>
              <a:spcAft>
                <a:spcPts val="150"/>
              </a:spcAft>
            </a:pPr>
            <a:r>
              <a:rPr lang="en-GB" sz="900" dirty="0"/>
              <a:t>Tungsten</a:t>
            </a:r>
          </a:p>
          <a:p>
            <a:pPr>
              <a:spcAft>
                <a:spcPts val="150"/>
              </a:spcAft>
            </a:pPr>
            <a:r>
              <a:rPr lang="en-GB" sz="900" dirty="0"/>
              <a:t>Silver</a:t>
            </a:r>
          </a:p>
          <a:p>
            <a:pPr>
              <a:spcAft>
                <a:spcPts val="150"/>
              </a:spcAft>
            </a:pPr>
            <a:r>
              <a:rPr lang="en-GB" sz="900" dirty="0"/>
              <a:t>Uranium </a:t>
            </a:r>
          </a:p>
        </p:txBody>
      </p:sp>
    </p:spTree>
    <p:extLst>
      <p:ext uri="{BB962C8B-B14F-4D97-AF65-F5344CB8AC3E}">
        <p14:creationId xmlns:p14="http://schemas.microsoft.com/office/powerpoint/2010/main" val="334711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00" t="17357" r="28967" b="38510"/>
          <a:stretch/>
        </p:blipFill>
        <p:spPr bwMode="auto">
          <a:xfrm>
            <a:off x="229521" y="1916832"/>
            <a:ext cx="8658572" cy="413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166" t="16631" r="14875" b="46152"/>
          <a:stretch/>
        </p:blipFill>
        <p:spPr bwMode="auto">
          <a:xfrm>
            <a:off x="7219458" y="4162450"/>
            <a:ext cx="1668606" cy="26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Kataganov\Desktop\unnamed.jpg"/>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015885" y="246524"/>
            <a:ext cx="1872208" cy="176589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32358" y="1695259"/>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sp>
        <p:nvSpPr>
          <p:cNvPr id="8" name="Прямоугольник 7"/>
          <p:cNvSpPr/>
          <p:nvPr/>
        </p:nvSpPr>
        <p:spPr>
          <a:xfrm>
            <a:off x="288343" y="1628854"/>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endParaRPr>
          </a:p>
        </p:txBody>
      </p:sp>
      <p:sp>
        <p:nvSpPr>
          <p:cNvPr id="9" name="Прямоугольник 8"/>
          <p:cNvSpPr/>
          <p:nvPr/>
        </p:nvSpPr>
        <p:spPr>
          <a:xfrm>
            <a:off x="467544" y="1763133"/>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endParaRPr>
          </a:p>
        </p:txBody>
      </p:sp>
      <p:pic>
        <p:nvPicPr>
          <p:cNvPr id="10" name="Picture 4" descr="C:\Users\Kataganov\Desktop\unname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698" y="1443343"/>
            <a:ext cx="586366" cy="57170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94215" y="286775"/>
            <a:ext cx="8229600" cy="1143000"/>
          </a:xfrm>
        </p:spPr>
        <p:txBody>
          <a:bodyPr>
            <a:noAutofit/>
          </a:bodyPr>
          <a:lstStyle/>
          <a:p>
            <a:r>
              <a:rPr lang="en-GB" sz="3200" b="1" dirty="0">
                <a:latin typeface="Times New Roman" pitchFamily="18" charset="0"/>
                <a:cs typeface="Times New Roman" pitchFamily="18" charset="0"/>
              </a:rPr>
              <a:t>Map of metals and minerals</a:t>
            </a:r>
            <a:endParaRPr lang="ru-RU" sz="3200" dirty="0"/>
          </a:p>
        </p:txBody>
      </p:sp>
      <p:sp>
        <p:nvSpPr>
          <p:cNvPr id="4" name="TextBox 3">
            <a:extLst>
              <a:ext uri="{FF2B5EF4-FFF2-40B4-BE49-F238E27FC236}">
                <a16:creationId xmlns:a16="http://schemas.microsoft.com/office/drawing/2014/main" xmlns="" id="{26F631BE-FCD7-4C71-9516-57601420C050}"/>
              </a:ext>
            </a:extLst>
          </p:cNvPr>
          <p:cNvSpPr txBox="1"/>
          <p:nvPr/>
        </p:nvSpPr>
        <p:spPr>
          <a:xfrm>
            <a:off x="7397729" y="4172867"/>
            <a:ext cx="1763688" cy="2652008"/>
          </a:xfrm>
          <a:prstGeom prst="rect">
            <a:avLst/>
          </a:prstGeom>
          <a:solidFill>
            <a:schemeClr val="bg1"/>
          </a:solidFill>
        </p:spPr>
        <p:txBody>
          <a:bodyPr wrap="square" rtlCol="0">
            <a:spAutoFit/>
          </a:bodyPr>
          <a:lstStyle/>
          <a:p>
            <a:pPr>
              <a:spcAft>
                <a:spcPts val="100"/>
              </a:spcAft>
            </a:pPr>
            <a:r>
              <a:rPr lang="en-GB" sz="900" dirty="0"/>
              <a:t>Iron</a:t>
            </a:r>
          </a:p>
          <a:p>
            <a:pPr>
              <a:spcAft>
                <a:spcPts val="100"/>
              </a:spcAft>
            </a:pPr>
            <a:r>
              <a:rPr lang="en-GB" sz="900" dirty="0"/>
              <a:t>Aluminium (bauxite)</a:t>
            </a:r>
          </a:p>
          <a:p>
            <a:pPr>
              <a:spcAft>
                <a:spcPts val="100"/>
              </a:spcAft>
            </a:pPr>
            <a:r>
              <a:rPr lang="en-GB" sz="900" dirty="0"/>
              <a:t>Aluminium (nepheline syenites)</a:t>
            </a:r>
          </a:p>
          <a:p>
            <a:pPr>
              <a:spcAft>
                <a:spcPts val="100"/>
              </a:spcAft>
            </a:pPr>
            <a:r>
              <a:rPr lang="en-GB" sz="900" dirty="0"/>
              <a:t>Gold</a:t>
            </a:r>
          </a:p>
          <a:p>
            <a:pPr>
              <a:spcAft>
                <a:spcPts val="100"/>
              </a:spcAft>
            </a:pPr>
            <a:r>
              <a:rPr lang="en-GB" sz="900" dirty="0"/>
              <a:t>Copper</a:t>
            </a:r>
          </a:p>
          <a:p>
            <a:pPr>
              <a:spcAft>
                <a:spcPts val="100"/>
              </a:spcAft>
            </a:pPr>
            <a:r>
              <a:rPr lang="en-GB" sz="900" dirty="0"/>
              <a:t>Tungsten</a:t>
            </a:r>
          </a:p>
          <a:p>
            <a:pPr>
              <a:spcAft>
                <a:spcPts val="100"/>
              </a:spcAft>
            </a:pPr>
            <a:r>
              <a:rPr lang="en-GB" sz="900" dirty="0"/>
              <a:t>Silver</a:t>
            </a:r>
          </a:p>
          <a:p>
            <a:pPr>
              <a:spcAft>
                <a:spcPts val="100"/>
              </a:spcAft>
            </a:pPr>
            <a:r>
              <a:rPr lang="en-GB" sz="900" dirty="0"/>
              <a:t>Uranium</a:t>
            </a:r>
          </a:p>
          <a:p>
            <a:pPr>
              <a:spcAft>
                <a:spcPts val="100"/>
              </a:spcAft>
            </a:pPr>
            <a:r>
              <a:rPr lang="en-GB" sz="900" dirty="0"/>
              <a:t>Lead</a:t>
            </a:r>
          </a:p>
          <a:p>
            <a:pPr>
              <a:spcAft>
                <a:spcPts val="100"/>
              </a:spcAft>
            </a:pPr>
            <a:r>
              <a:rPr lang="en-GB" sz="900" dirty="0"/>
              <a:t>Zinc</a:t>
            </a:r>
          </a:p>
          <a:p>
            <a:pPr>
              <a:spcAft>
                <a:spcPts val="100"/>
              </a:spcAft>
            </a:pPr>
            <a:r>
              <a:rPr lang="en-GB" sz="900" dirty="0"/>
              <a:t>Tin</a:t>
            </a:r>
          </a:p>
          <a:p>
            <a:pPr>
              <a:spcAft>
                <a:spcPts val="100"/>
              </a:spcAft>
            </a:pPr>
            <a:r>
              <a:rPr lang="en-GB" sz="900" dirty="0"/>
              <a:t>Molybdenum</a:t>
            </a:r>
          </a:p>
          <a:p>
            <a:pPr>
              <a:spcAft>
                <a:spcPts val="100"/>
              </a:spcAft>
            </a:pPr>
            <a:r>
              <a:rPr lang="en-GB" sz="900" dirty="0"/>
              <a:t>Mercury</a:t>
            </a:r>
          </a:p>
          <a:p>
            <a:pPr>
              <a:spcAft>
                <a:spcPts val="100"/>
              </a:spcAft>
            </a:pPr>
            <a:r>
              <a:rPr lang="en-GB" sz="900" dirty="0"/>
              <a:t>Mercury, antimony</a:t>
            </a:r>
          </a:p>
          <a:p>
            <a:pPr>
              <a:spcAft>
                <a:spcPts val="100"/>
              </a:spcAft>
            </a:pPr>
            <a:r>
              <a:rPr lang="en-GB" sz="900" dirty="0"/>
              <a:t>Antimony</a:t>
            </a:r>
          </a:p>
          <a:p>
            <a:pPr>
              <a:spcAft>
                <a:spcPts val="100"/>
              </a:spcAft>
            </a:pPr>
            <a:r>
              <a:rPr lang="en-GB" sz="900" dirty="0"/>
              <a:t>Gold</a:t>
            </a:r>
          </a:p>
          <a:p>
            <a:pPr>
              <a:spcAft>
                <a:spcPts val="100"/>
              </a:spcAft>
            </a:pPr>
            <a:r>
              <a:rPr lang="en-GB" sz="900" dirty="0"/>
              <a:t>Gold, copper</a:t>
            </a:r>
          </a:p>
        </p:txBody>
      </p:sp>
    </p:spTree>
    <p:extLst>
      <p:ext uri="{BB962C8B-B14F-4D97-AF65-F5344CB8AC3E}">
        <p14:creationId xmlns:p14="http://schemas.microsoft.com/office/powerpoint/2010/main" val="35624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a:graphicFrameLocks/>
          </p:cNvGraphicFramePr>
          <p:nvPr>
            <p:extLst>
              <p:ext uri="{D42A27DB-BD31-4B8C-83A1-F6EECF244321}">
                <p14:modId xmlns:p14="http://schemas.microsoft.com/office/powerpoint/2010/main" val="1468792901"/>
              </p:ext>
            </p:extLst>
          </p:nvPr>
        </p:nvGraphicFramePr>
        <p:xfrm>
          <a:off x="3275856" y="1520050"/>
          <a:ext cx="6176963" cy="381766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Users\Kataganov\Desktop\unna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54" y="4567"/>
            <a:ext cx="1080584" cy="10805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657546" y="1173822"/>
            <a:ext cx="8462173" cy="196553"/>
            <a:chOff x="655515" y="781663"/>
            <a:chExt cx="8462173" cy="196553"/>
          </a:xfrm>
        </p:grpSpPr>
        <p:sp>
          <p:nvSpPr>
            <p:cNvPr id="6" name="Прямоугольник 5"/>
            <p:cNvSpPr/>
            <p:nvPr/>
          </p:nvSpPr>
          <p:spPr>
            <a:xfrm>
              <a:off x="799530" y="848068"/>
              <a:ext cx="8318158" cy="67874"/>
            </a:xfrm>
            <a:prstGeom prst="rect">
              <a:avLst/>
            </a:prstGeom>
            <a:gradFill flip="none" rotWithShape="1">
              <a:gsLst>
                <a:gs pos="0">
                  <a:schemeClr val="bg1"/>
                </a:gs>
                <a:gs pos="50000">
                  <a:schemeClr val="tx2">
                    <a:lumMod val="60000"/>
                    <a:lumOff val="40000"/>
                  </a:schemeClr>
                </a:gs>
                <a:gs pos="100000">
                  <a:schemeClr val="tx2"/>
                </a:gs>
              </a:gsLst>
              <a:lin ang="0" scaled="1"/>
              <a:tileRect/>
            </a:gra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7" name="Прямоугольник 6"/>
            <p:cNvSpPr/>
            <p:nvPr/>
          </p:nvSpPr>
          <p:spPr>
            <a:xfrm>
              <a:off x="655515" y="781663"/>
              <a:ext cx="8462144" cy="66406"/>
            </a:xfrm>
            <a:prstGeom prst="rect">
              <a:avLst/>
            </a:prstGeom>
            <a:gradFill flip="none" rotWithShape="1">
              <a:gsLst>
                <a:gs pos="833">
                  <a:schemeClr val="bg1"/>
                </a:gs>
                <a:gs pos="50000">
                  <a:srgbClr val="FC9896"/>
                </a:gs>
                <a:gs pos="100000">
                  <a:srgbClr val="CC000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sp>
          <p:nvSpPr>
            <p:cNvPr id="8" name="Прямоугольник 7"/>
            <p:cNvSpPr/>
            <p:nvPr/>
          </p:nvSpPr>
          <p:spPr>
            <a:xfrm>
              <a:off x="834716" y="915942"/>
              <a:ext cx="8282943" cy="62274"/>
            </a:xfrm>
            <a:prstGeom prst="rect">
              <a:avLst/>
            </a:prstGeom>
            <a:gradFill flip="none" rotWithShape="1">
              <a:gsLst>
                <a:gs pos="0">
                  <a:schemeClr val="bg1"/>
                </a:gs>
                <a:gs pos="35000">
                  <a:srgbClr val="FFFF00"/>
                </a:gs>
                <a:gs pos="100000">
                  <a:srgbClr val="FFCC00"/>
                </a:gs>
              </a:gsLst>
              <a:lin ang="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solidFill>
                  <a:srgbClr val="00B0F0"/>
                </a:solidFill>
                <a:latin typeface="Arial Narrow" panose="020B0606020202030204" pitchFamily="34" charset="0"/>
              </a:endParaRPr>
            </a:p>
          </p:txBody>
        </p:sp>
      </p:grpSp>
      <p:sp>
        <p:nvSpPr>
          <p:cNvPr id="9" name="Заголовок 1"/>
          <p:cNvSpPr>
            <a:spLocks noGrp="1"/>
          </p:cNvSpPr>
          <p:nvPr>
            <p:ph type="title"/>
          </p:nvPr>
        </p:nvSpPr>
        <p:spPr>
          <a:xfrm>
            <a:off x="1226438" y="119217"/>
            <a:ext cx="7893252" cy="619432"/>
          </a:xfrm>
        </p:spPr>
        <p:txBody>
          <a:bodyPr>
            <a:noAutofit/>
          </a:bodyPr>
          <a:lstStyle/>
          <a:p>
            <a:r>
              <a:rPr lang="en-GB" sz="2800" b="1" dirty="0">
                <a:solidFill>
                  <a:schemeClr val="tx2"/>
                </a:solidFill>
                <a:latin typeface="Cambria Math" panose="02040503050406030204" pitchFamily="18" charset="0"/>
                <a:ea typeface="Cambria Math" panose="02040503050406030204" pitchFamily="18" charset="0"/>
              </a:rPr>
              <a:t>Distribution of licenses</a:t>
            </a:r>
            <a:endParaRPr lang="ru-RU" sz="2800" b="1" dirty="0">
              <a:solidFill>
                <a:schemeClr val="tx2"/>
              </a:solidFill>
              <a:latin typeface="Cambria Math" panose="02040503050406030204" pitchFamily="18" charset="0"/>
              <a:ea typeface="Cambria Math" panose="02040503050406030204" pitchFamily="18" charset="0"/>
            </a:endParaRPr>
          </a:p>
        </p:txBody>
      </p:sp>
      <p:sp>
        <p:nvSpPr>
          <p:cNvPr id="2" name="Прямоугольник 1"/>
          <p:cNvSpPr/>
          <p:nvPr/>
        </p:nvSpPr>
        <p:spPr>
          <a:xfrm>
            <a:off x="1226409" y="715819"/>
            <a:ext cx="7893281" cy="400110"/>
          </a:xfrm>
          <a:prstGeom prst="rect">
            <a:avLst/>
          </a:prstGeom>
        </p:spPr>
        <p:txBody>
          <a:bodyPr wrap="square">
            <a:spAutoFit/>
          </a:bodyPr>
          <a:lstStyle/>
          <a:p>
            <a:r>
              <a:rPr lang="en-GB" sz="2000" dirty="0">
                <a:latin typeface="Cambria Math" panose="02040503050406030204" pitchFamily="18" charset="0"/>
                <a:ea typeface="Cambria Math" panose="02040503050406030204" pitchFamily="18" charset="0"/>
              </a:rPr>
              <a:t>The total number of licenses for the right to use subsoil- </a:t>
            </a:r>
            <a:r>
              <a:rPr lang="ru-RU" sz="2000" b="1" dirty="0">
                <a:latin typeface="Cambria Math" panose="02040503050406030204" pitchFamily="18" charset="0"/>
                <a:ea typeface="Cambria Math" panose="02040503050406030204" pitchFamily="18" charset="0"/>
              </a:rPr>
              <a:t>2571</a:t>
            </a:r>
          </a:p>
        </p:txBody>
      </p:sp>
      <p:graphicFrame>
        <p:nvGraphicFramePr>
          <p:cNvPr id="12" name="Диаграмма 11"/>
          <p:cNvGraphicFramePr>
            <a:graphicFrameLocks/>
          </p:cNvGraphicFramePr>
          <p:nvPr>
            <p:extLst>
              <p:ext uri="{D42A27DB-BD31-4B8C-83A1-F6EECF244321}">
                <p14:modId xmlns:p14="http://schemas.microsoft.com/office/powerpoint/2010/main" val="3112968866"/>
              </p:ext>
            </p:extLst>
          </p:nvPr>
        </p:nvGraphicFramePr>
        <p:xfrm>
          <a:off x="-828600" y="1505677"/>
          <a:ext cx="5537364" cy="3796586"/>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221018" y="5348138"/>
            <a:ext cx="8701963" cy="830997"/>
          </a:xfrm>
          <a:prstGeom prst="rect">
            <a:avLst/>
          </a:prstGeom>
        </p:spPr>
        <p:txBody>
          <a:bodyPr wrap="square">
            <a:spAutoFit/>
          </a:bodyPr>
          <a:lstStyle/>
          <a:p>
            <a:pPr marL="285750" indent="-285750" algn="just">
              <a:spcBef>
                <a:spcPts val="0"/>
              </a:spcBef>
              <a:buFont typeface="Wingdings" panose="05000000000000000000" pitchFamily="2" charset="2"/>
              <a:buChar char="Ø"/>
            </a:pPr>
            <a:endParaRPr lang="ru-RU" sz="1600" dirty="0">
              <a:latin typeface="Cambria Math" panose="02040503050406030204" pitchFamily="18" charset="0"/>
              <a:ea typeface="Cambria Math" panose="02040503050406030204" pitchFamily="18" charset="0"/>
            </a:endParaRPr>
          </a:p>
          <a:p>
            <a:pPr marL="285750" indent="-285750" algn="just">
              <a:spcBef>
                <a:spcPts val="0"/>
              </a:spcBef>
              <a:buFont typeface="Wingdings" panose="05000000000000000000" pitchFamily="2" charset="2"/>
              <a:buChar char="Ø"/>
            </a:pPr>
            <a:r>
              <a:rPr lang="en-GB" sz="1600" dirty="0">
                <a:latin typeface="Cambria Math" panose="02040503050406030204" pitchFamily="18" charset="0"/>
                <a:ea typeface="Cambria Math" panose="02040503050406030204" pitchFamily="18" charset="0"/>
              </a:rPr>
              <a:t>In total, </a:t>
            </a:r>
            <a:r>
              <a:rPr lang="en-GB" sz="1600" b="1" dirty="0">
                <a:latin typeface="Cambria Math" panose="02040503050406030204" pitchFamily="18" charset="0"/>
                <a:ea typeface="Cambria Math" panose="02040503050406030204" pitchFamily="18" charset="0"/>
              </a:rPr>
              <a:t>1140</a:t>
            </a:r>
            <a:r>
              <a:rPr lang="en-GB" sz="1600" dirty="0">
                <a:latin typeface="Cambria Math" panose="02040503050406030204" pitchFamily="18" charset="0"/>
                <a:ea typeface="Cambria Math" panose="02040503050406030204" pitchFamily="18" charset="0"/>
              </a:rPr>
              <a:t> licenses were issued for </a:t>
            </a:r>
            <a:r>
              <a:rPr lang="en-GB" sz="1600" b="1" dirty="0">
                <a:latin typeface="Cambria Math" panose="02040503050406030204" pitchFamily="18" charset="0"/>
                <a:ea typeface="Cambria Math" panose="02040503050406030204" pitchFamily="18" charset="0"/>
              </a:rPr>
              <a:t>non-metallic </a:t>
            </a:r>
            <a:r>
              <a:rPr lang="en-GB" sz="1600" dirty="0"/>
              <a:t>mineral resource</a:t>
            </a:r>
            <a:r>
              <a:rPr lang="en-GB" sz="1600" dirty="0">
                <a:latin typeface="Cambria Math" panose="02040503050406030204" pitchFamily="18" charset="0"/>
                <a:ea typeface="Cambria Math" panose="02040503050406030204" pitchFamily="18" charset="0"/>
              </a:rPr>
              <a:t>, of which </a:t>
            </a:r>
            <a:r>
              <a:rPr lang="en-GB" sz="1600" b="1" dirty="0">
                <a:latin typeface="Cambria Math" panose="02040503050406030204" pitchFamily="18" charset="0"/>
                <a:ea typeface="Cambria Math" panose="02040503050406030204" pitchFamily="18" charset="0"/>
              </a:rPr>
              <a:t>717</a:t>
            </a:r>
            <a:r>
              <a:rPr lang="en-GB" sz="1600" dirty="0">
                <a:latin typeface="Cambria Math" panose="02040503050406030204" pitchFamily="18" charset="0"/>
                <a:ea typeface="Cambria Math" panose="02040503050406030204" pitchFamily="18" charset="0"/>
              </a:rPr>
              <a:t> were issued for </a:t>
            </a:r>
            <a:r>
              <a:rPr lang="en-GB" sz="1600" b="1" dirty="0">
                <a:latin typeface="Cambria Math" panose="02040503050406030204" pitchFamily="18" charset="0"/>
                <a:ea typeface="Cambria Math" panose="02040503050406030204" pitchFamily="18" charset="0"/>
              </a:rPr>
              <a:t>sand and gravel mix</a:t>
            </a:r>
            <a:r>
              <a:rPr lang="en-GB" sz="1600" dirty="0">
                <a:latin typeface="Cambria Math" panose="02040503050406030204" pitchFamily="18" charset="0"/>
                <a:ea typeface="Cambria Math" panose="02040503050406030204" pitchFamily="18" charset="0"/>
              </a:rPr>
              <a:t> and </a:t>
            </a:r>
            <a:r>
              <a:rPr lang="en-GB" sz="1600" b="1" dirty="0">
                <a:latin typeface="Cambria Math" panose="02040503050406030204" pitchFamily="18" charset="0"/>
                <a:ea typeface="Cambria Math" panose="02040503050406030204" pitchFamily="18" charset="0"/>
              </a:rPr>
              <a:t>Loam soils</a:t>
            </a:r>
            <a:endParaRPr lang="ru-RU" sz="1600" b="1" dirty="0">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xmlns="" id="{CA11B008-8900-4D53-A27F-CE7F56E21A91}"/>
              </a:ext>
            </a:extLst>
          </p:cNvPr>
          <p:cNvSpPr txBox="1"/>
          <p:nvPr/>
        </p:nvSpPr>
        <p:spPr>
          <a:xfrm>
            <a:off x="1381435" y="1981338"/>
            <a:ext cx="1047742" cy="276999"/>
          </a:xfrm>
          <a:prstGeom prst="rect">
            <a:avLst/>
          </a:prstGeom>
          <a:solidFill>
            <a:schemeClr val="bg1"/>
          </a:solidFill>
        </p:spPr>
        <p:txBody>
          <a:bodyPr wrap="square" rtlCol="0">
            <a:spAutoFit/>
          </a:bodyPr>
          <a:lstStyle/>
          <a:p>
            <a:r>
              <a:rPr lang="en-GB" sz="1200" dirty="0"/>
              <a:t>Exploration</a:t>
            </a:r>
          </a:p>
        </p:txBody>
      </p:sp>
      <p:sp>
        <p:nvSpPr>
          <p:cNvPr id="15" name="TextBox 9">
            <a:extLst>
              <a:ext uri="{FF2B5EF4-FFF2-40B4-BE49-F238E27FC236}">
                <a16:creationId xmlns:a16="http://schemas.microsoft.com/office/drawing/2014/main" xmlns="" id="{DC5AA7AA-B59A-44EE-9327-3E71DEAC705B}"/>
              </a:ext>
            </a:extLst>
          </p:cNvPr>
          <p:cNvSpPr txBox="1"/>
          <p:nvPr/>
        </p:nvSpPr>
        <p:spPr>
          <a:xfrm>
            <a:off x="3779912" y="1981338"/>
            <a:ext cx="693184" cy="27699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Gold</a:t>
            </a:r>
          </a:p>
        </p:txBody>
      </p:sp>
      <p:sp>
        <p:nvSpPr>
          <p:cNvPr id="16" name="TextBox 9">
            <a:extLst>
              <a:ext uri="{FF2B5EF4-FFF2-40B4-BE49-F238E27FC236}">
                <a16:creationId xmlns:a16="http://schemas.microsoft.com/office/drawing/2014/main" xmlns="" id="{D0FABB1D-EA66-481A-A9C9-D6C060E9654B}"/>
              </a:ext>
            </a:extLst>
          </p:cNvPr>
          <p:cNvSpPr txBox="1"/>
          <p:nvPr/>
        </p:nvSpPr>
        <p:spPr>
          <a:xfrm>
            <a:off x="4659617" y="2021629"/>
            <a:ext cx="895826" cy="27699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Metals</a:t>
            </a:r>
          </a:p>
        </p:txBody>
      </p:sp>
      <p:sp>
        <p:nvSpPr>
          <p:cNvPr id="17" name="TextBox 9">
            <a:extLst>
              <a:ext uri="{FF2B5EF4-FFF2-40B4-BE49-F238E27FC236}">
                <a16:creationId xmlns:a16="http://schemas.microsoft.com/office/drawing/2014/main" xmlns="" id="{22E5DF52-897F-4D13-BD48-505AFA5799E7}"/>
              </a:ext>
            </a:extLst>
          </p:cNvPr>
          <p:cNvSpPr txBox="1"/>
          <p:nvPr/>
        </p:nvSpPr>
        <p:spPr>
          <a:xfrm>
            <a:off x="6999068" y="1981338"/>
            <a:ext cx="558401" cy="27699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Coal</a:t>
            </a:r>
          </a:p>
        </p:txBody>
      </p:sp>
    </p:spTree>
    <p:extLst>
      <p:ext uri="{BB962C8B-B14F-4D97-AF65-F5344CB8AC3E}">
        <p14:creationId xmlns:p14="http://schemas.microsoft.com/office/powerpoint/2010/main" val="29142996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B072982994B24789002E0E3BC5A937" ma:contentTypeVersion="10" ma:contentTypeDescription="Create a new document." ma:contentTypeScope="" ma:versionID="490bb1c1f3f7458d8f6596317297f03e">
  <xsd:schema xmlns:xsd="http://www.w3.org/2001/XMLSchema" xmlns:xs="http://www.w3.org/2001/XMLSchema" xmlns:p="http://schemas.microsoft.com/office/2006/metadata/properties" xmlns:ns2="7b0085f0-a9ac-4482-9d4a-aee8e1fcffa8" xmlns:ns3="fd706679-ab2a-4552-b87e-da08b48d0360" targetNamespace="http://schemas.microsoft.com/office/2006/metadata/properties" ma:root="true" ma:fieldsID="261743d2b8dd0fe7d3ed9a118f52a601" ns2:_="" ns3:_="">
    <xsd:import namespace="7b0085f0-a9ac-4482-9d4a-aee8e1fcffa8"/>
    <xsd:import namespace="fd706679-ab2a-4552-b87e-da08b48d03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085f0-a9ac-4482-9d4a-aee8e1fcf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706679-ab2a-4552-b87e-da08b48d03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FCDB99-3F61-4FCB-8931-C9CD5C0D6D91}">
  <ds:schemaRefs>
    <ds:schemaRef ds:uri="http://www.w3.org/XML/1998/namespace"/>
    <ds:schemaRef ds:uri="http://schemas.microsoft.com/office/infopath/2007/PartnerControls"/>
    <ds:schemaRef ds:uri="http://purl.org/dc/dcmitype/"/>
    <ds:schemaRef ds:uri="http://schemas.microsoft.com/office/2006/documentManagement/types"/>
    <ds:schemaRef ds:uri="fd706679-ab2a-4552-b87e-da08b48d0360"/>
    <ds:schemaRef ds:uri="http://purl.org/dc/elements/1.1/"/>
    <ds:schemaRef ds:uri="http://purl.org/dc/terms/"/>
    <ds:schemaRef ds:uri="7b0085f0-a9ac-4482-9d4a-aee8e1fcffa8"/>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0172FC3-233A-4E34-B5F0-17B52A98D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085f0-a9ac-4482-9d4a-aee8e1fcffa8"/>
    <ds:schemaRef ds:uri="fd706679-ab2a-4552-b87e-da08b48d0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92E92-CA1E-4D08-9A4B-3F5827C52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4558</TotalTime>
  <Words>1597</Words>
  <Application>Microsoft Office PowerPoint</Application>
  <PresentationFormat>Экран (4:3)</PresentationFormat>
  <Paragraphs>375</Paragraphs>
  <Slides>30</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Arial</vt:lpstr>
      <vt:lpstr>Arial Narrow</vt:lpstr>
      <vt:lpstr>Calibri</vt:lpstr>
      <vt:lpstr>Cambria</vt:lpstr>
      <vt:lpstr>Cambria Math</vt:lpstr>
      <vt:lpstr>Tahoma</vt:lpstr>
      <vt:lpstr>Times New Roman</vt:lpstr>
      <vt:lpstr>Wingdings</vt:lpstr>
      <vt:lpstr>Тема Office</vt:lpstr>
      <vt:lpstr>Prospects for the development of the mining industry of the Kyrgyz Republic      </vt:lpstr>
      <vt:lpstr>Republic of Kyrgyzstan</vt:lpstr>
      <vt:lpstr>Kyrgyz Republic Overview</vt:lpstr>
      <vt:lpstr>Investment attractiveness</vt:lpstr>
      <vt:lpstr>Investment attractiveness  Electricity</vt:lpstr>
      <vt:lpstr>Mineral potential of the Kyrgyz Republic</vt:lpstr>
      <vt:lpstr>Prospective reserves and forecasted resources  of metals and minerals</vt:lpstr>
      <vt:lpstr>Map of metals and minerals</vt:lpstr>
      <vt:lpstr>Distribution of licenses</vt:lpstr>
      <vt:lpstr>Презентация PowerPoint</vt:lpstr>
      <vt:lpstr>Major Gold Deposits</vt:lpstr>
      <vt:lpstr>Презентация PowerPoint</vt:lpstr>
      <vt:lpstr>Презентация PowerPoint</vt:lpstr>
      <vt:lpstr>Commissioning new deposits into operation</vt:lpstr>
      <vt:lpstr>Extraction and processing of non-ferrous, ferrous, rare and other metals</vt:lpstr>
      <vt:lpstr>Mining and processing of ores of non-ferrous, ferrous, rare and other metals</vt:lpstr>
      <vt:lpstr>Oil Production</vt:lpstr>
      <vt:lpstr>Coal Mining</vt:lpstr>
      <vt:lpstr>Презентация PowerPoint</vt:lpstr>
      <vt:lpstr>Extraction of non-metallic industrial raw materials and raw materials for the production of building materials</vt:lpstr>
      <vt:lpstr>Mining taxation</vt:lpstr>
      <vt:lpstr>Mining taxation</vt:lpstr>
      <vt:lpstr>Social responsibility</vt:lpstr>
      <vt:lpstr>Презентация PowerPoint</vt:lpstr>
      <vt:lpstr>Презентация PowerPoint</vt:lpstr>
      <vt:lpstr>Презентация PowerPoint</vt:lpstr>
      <vt:lpstr>4. Publication of current licenses and license agreements</vt:lpstr>
      <vt:lpstr>Gold Licensed Area Card</vt:lpstr>
      <vt:lpstr>Planned tenders for 2019-2020</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Перспектива развития на 5 лет</dc:title>
  <dc:creator>User</dc:creator>
  <cp:lastModifiedBy>Пользователь</cp:lastModifiedBy>
  <cp:revision>393</cp:revision>
  <cp:lastPrinted>2019-11-23T20:39:12Z</cp:lastPrinted>
  <dcterms:created xsi:type="dcterms:W3CDTF">2017-12-19T10:35:46Z</dcterms:created>
  <dcterms:modified xsi:type="dcterms:W3CDTF">2020-05-27T11:32:13Z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0x01010092B072982994B24789002E0E3BC5A937</vt:lpwstr>
  </property>
</Properties>
</file>