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</p:sldIdLst>
  <p:sldSz cx="13004800" cy="9753600"/>
  <p:notesSz cx="13004800" cy="97536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1" d="100"/>
          <a:sy n="51" d="100"/>
        </p:scale>
        <p:origin x="-1308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erver\IGE_Servisi\ULUSLARARASI%20&#304;L&#304;&#350;K&#304;LER\Grafik-Yabanc&#305;%20Sermaye.rev.5.8.202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r-TR"/>
  <c:style val="26"/>
  <c:chart>
    <c:plotArea>
      <c:layout>
        <c:manualLayout>
          <c:layoutTarget val="inner"/>
          <c:xMode val="edge"/>
          <c:yMode val="edge"/>
          <c:x val="0.1062900526695908"/>
          <c:y val="3.409091417485597E-2"/>
          <c:w val="0.88587996970177385"/>
          <c:h val="0.95833332711962049"/>
        </c:manualLayout>
      </c:layout>
      <c:barChart>
        <c:barDir val="bar"/>
        <c:grouping val="clustered"/>
        <c:ser>
          <c:idx val="0"/>
          <c:order val="0"/>
          <c:dLbls>
            <c:txPr>
              <a:bodyPr/>
              <a:lstStyle/>
              <a:p>
                <a:pPr>
                  <a:defRPr sz="1600" b="1"/>
                </a:pPr>
                <a:endParaRPr lang="tr-TR"/>
              </a:p>
            </c:txPr>
            <c:showVal val="1"/>
          </c:dLbls>
          <c:cat>
            <c:strRef>
              <c:f>'[Grafik-Yabancı Sermaye.rev.5.8.2021.xlsx]Sheet1'!$B$2:$N$2</c:f>
              <c:strCache>
                <c:ptCount val="13"/>
                <c:pt idx="0">
                  <c:v>Others</c:v>
                </c:pt>
                <c:pt idx="1">
                  <c:v>Belgium</c:v>
                </c:pt>
                <c:pt idx="2">
                  <c:v>Sweden</c:v>
                </c:pt>
                <c:pt idx="3">
                  <c:v>Spain</c:v>
                </c:pt>
                <c:pt idx="4">
                  <c:v>Japan</c:v>
                </c:pt>
                <c:pt idx="5">
                  <c:v>Austria</c:v>
                </c:pt>
                <c:pt idx="6">
                  <c:v>Switzerland</c:v>
                </c:pt>
                <c:pt idx="7">
                  <c:v>USA</c:v>
                </c:pt>
                <c:pt idx="8">
                  <c:v>UK</c:v>
                </c:pt>
                <c:pt idx="9">
                  <c:v>S. Korea</c:v>
                </c:pt>
                <c:pt idx="10">
                  <c:v>Italy</c:v>
                </c:pt>
                <c:pt idx="11">
                  <c:v>Netherlands</c:v>
                </c:pt>
                <c:pt idx="12">
                  <c:v>Germany</c:v>
                </c:pt>
              </c:strCache>
            </c:strRef>
          </c:cat>
          <c:val>
            <c:numRef>
              <c:f>'[Grafik-Yabancı Sermaye.rev.5.8.2021.xlsx]Sheet1'!$B$3:$N$3</c:f>
              <c:numCache>
                <c:formatCode>General</c:formatCode>
                <c:ptCount val="13"/>
                <c:pt idx="0">
                  <c:v>89</c:v>
                </c:pt>
                <c:pt idx="1">
                  <c:v>5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13</c:v>
                </c:pt>
                <c:pt idx="7">
                  <c:v>11</c:v>
                </c:pt>
                <c:pt idx="8">
                  <c:v>17</c:v>
                </c:pt>
                <c:pt idx="9">
                  <c:v>20</c:v>
                </c:pt>
                <c:pt idx="10">
                  <c:v>27</c:v>
                </c:pt>
                <c:pt idx="11">
                  <c:v>30</c:v>
                </c:pt>
                <c:pt idx="12">
                  <c:v>67</c:v>
                </c:pt>
              </c:numCache>
            </c:numRef>
          </c:val>
        </c:ser>
        <c:axId val="136030848"/>
        <c:axId val="137104768"/>
      </c:barChart>
      <c:catAx>
        <c:axId val="136030848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800" b="1"/>
            </a:pPr>
            <a:endParaRPr lang="tr-TR"/>
          </a:p>
        </c:txPr>
        <c:crossAx val="137104768"/>
        <c:crosses val="autoZero"/>
        <c:auto val="1"/>
        <c:lblAlgn val="ctr"/>
        <c:lblOffset val="100"/>
      </c:catAx>
      <c:valAx>
        <c:axId val="137104768"/>
        <c:scaling>
          <c:orientation val="minMax"/>
        </c:scaling>
        <c:delete val="1"/>
        <c:axPos val="b"/>
        <c:numFmt formatCode="General" sourceLinked="1"/>
        <c:tickLblPos val="none"/>
        <c:crossAx val="136030848"/>
        <c:crosses val="autoZero"/>
        <c:crossBetween val="between"/>
      </c:valAx>
    </c:plotArea>
    <c:plotVisOnly val="1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823" y="0"/>
            <a:ext cx="12993116" cy="97535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799584" y="0"/>
            <a:ext cx="8205215" cy="97493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799584" y="1270"/>
            <a:ext cx="8205470" cy="9748520"/>
          </a:xfrm>
          <a:custGeom>
            <a:avLst/>
            <a:gdLst/>
            <a:ahLst/>
            <a:cxnLst/>
            <a:rect l="l" t="t" r="r" b="b"/>
            <a:pathLst>
              <a:path w="8205469" h="9748520">
                <a:moveTo>
                  <a:pt x="3736720" y="0"/>
                </a:moveTo>
                <a:lnTo>
                  <a:pt x="0" y="9748037"/>
                </a:lnTo>
                <a:lnTo>
                  <a:pt x="8205215" y="973630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8536305" y="0"/>
            <a:ext cx="341630" cy="1270"/>
          </a:xfrm>
          <a:custGeom>
            <a:avLst/>
            <a:gdLst/>
            <a:ahLst/>
            <a:cxnLst/>
            <a:rect l="l" t="t" r="r" b="b"/>
            <a:pathLst>
              <a:path w="341629" h="1270">
                <a:moveTo>
                  <a:pt x="341474" y="0"/>
                </a:moveTo>
                <a:lnTo>
                  <a:pt x="0" y="127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0" y="8933433"/>
            <a:ext cx="13004800" cy="684530"/>
          </a:xfrm>
          <a:custGeom>
            <a:avLst/>
            <a:gdLst/>
            <a:ahLst/>
            <a:cxnLst/>
            <a:rect l="l" t="t" r="r" b="b"/>
            <a:pathLst>
              <a:path w="13004800" h="684529">
                <a:moveTo>
                  <a:pt x="0" y="0"/>
                </a:moveTo>
                <a:lnTo>
                  <a:pt x="0" y="683958"/>
                </a:lnTo>
                <a:lnTo>
                  <a:pt x="13004800" y="683958"/>
                </a:lnTo>
                <a:lnTo>
                  <a:pt x="130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7372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1327256" y="8933306"/>
            <a:ext cx="1407541" cy="6841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5692140" y="2585720"/>
            <a:ext cx="7312659" cy="17449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9319259" y="3416300"/>
            <a:ext cx="81279" cy="812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5731890" y="2601722"/>
            <a:ext cx="7255509" cy="1662430"/>
          </a:xfrm>
          <a:custGeom>
            <a:avLst/>
            <a:gdLst/>
            <a:ahLst/>
            <a:cxnLst/>
            <a:rect l="l" t="t" r="r" b="b"/>
            <a:pathLst>
              <a:path w="7255509" h="1662429">
                <a:moveTo>
                  <a:pt x="0" y="1662176"/>
                </a:moveTo>
                <a:lnTo>
                  <a:pt x="7255256" y="1662176"/>
                </a:lnTo>
                <a:lnTo>
                  <a:pt x="7255256" y="0"/>
                </a:lnTo>
                <a:lnTo>
                  <a:pt x="0" y="0"/>
                </a:lnTo>
                <a:lnTo>
                  <a:pt x="0" y="1662176"/>
                </a:lnTo>
                <a:close/>
              </a:path>
            </a:pathLst>
          </a:custGeom>
          <a:solidFill>
            <a:srgbClr val="083981">
              <a:alpha val="5490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02285" y="2727388"/>
            <a:ext cx="12000229" cy="13823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50720" y="5462016"/>
            <a:ext cx="9103360" cy="243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2240"/>
            <a:ext cx="13004799" cy="9735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50240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697472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8/5/2021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90" y="0"/>
            <a:ext cx="13004109" cy="97535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8933433"/>
            <a:ext cx="13004800" cy="684530"/>
          </a:xfrm>
          <a:custGeom>
            <a:avLst/>
            <a:gdLst/>
            <a:ahLst/>
            <a:cxnLst/>
            <a:rect l="l" t="t" r="r" b="b"/>
            <a:pathLst>
              <a:path w="13004800" h="684529">
                <a:moveTo>
                  <a:pt x="0" y="0"/>
                </a:moveTo>
                <a:lnTo>
                  <a:pt x="0" y="683958"/>
                </a:lnTo>
                <a:lnTo>
                  <a:pt x="13004800" y="683958"/>
                </a:lnTo>
                <a:lnTo>
                  <a:pt x="130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7372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1327256" y="8933306"/>
            <a:ext cx="1407541" cy="6841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770788" y="8930170"/>
            <a:ext cx="815213" cy="6904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0" y="3274059"/>
            <a:ext cx="13004800" cy="3206115"/>
          </a:xfrm>
          <a:custGeom>
            <a:avLst/>
            <a:gdLst/>
            <a:ahLst/>
            <a:cxnLst/>
            <a:rect l="l" t="t" r="r" b="b"/>
            <a:pathLst>
              <a:path w="13004800" h="3206115">
                <a:moveTo>
                  <a:pt x="0" y="0"/>
                </a:moveTo>
                <a:lnTo>
                  <a:pt x="0" y="3205607"/>
                </a:lnTo>
                <a:lnTo>
                  <a:pt x="13004799" y="3205607"/>
                </a:lnTo>
                <a:lnTo>
                  <a:pt x="130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6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8/5/2021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823" y="0"/>
            <a:ext cx="12993116" cy="97535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8933433"/>
            <a:ext cx="13004800" cy="684530"/>
          </a:xfrm>
          <a:custGeom>
            <a:avLst/>
            <a:gdLst/>
            <a:ahLst/>
            <a:cxnLst/>
            <a:rect l="l" t="t" r="r" b="b"/>
            <a:pathLst>
              <a:path w="13004800" h="684529">
                <a:moveTo>
                  <a:pt x="0" y="0"/>
                </a:moveTo>
                <a:lnTo>
                  <a:pt x="0" y="683958"/>
                </a:lnTo>
                <a:lnTo>
                  <a:pt x="13004800" y="683958"/>
                </a:lnTo>
                <a:lnTo>
                  <a:pt x="130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7372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1327256" y="8933306"/>
            <a:ext cx="1407541" cy="6841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7010400"/>
            <a:ext cx="6494780" cy="7645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591819" y="7056119"/>
            <a:ext cx="5377180" cy="5765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0" y="7025513"/>
            <a:ext cx="6454775" cy="684530"/>
          </a:xfrm>
          <a:custGeom>
            <a:avLst/>
            <a:gdLst/>
            <a:ahLst/>
            <a:cxnLst/>
            <a:rect l="l" t="t" r="r" b="b"/>
            <a:pathLst>
              <a:path w="6454775" h="684529">
                <a:moveTo>
                  <a:pt x="0" y="684148"/>
                </a:moveTo>
                <a:lnTo>
                  <a:pt x="6454341" y="684148"/>
                </a:lnTo>
                <a:lnTo>
                  <a:pt x="6454341" y="0"/>
                </a:lnTo>
                <a:lnTo>
                  <a:pt x="0" y="0"/>
                </a:lnTo>
                <a:lnTo>
                  <a:pt x="0" y="684148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05093" y="6953237"/>
            <a:ext cx="768908" cy="7564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0" y="6167120"/>
            <a:ext cx="8534400" cy="7670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0" y="6212840"/>
            <a:ext cx="8575040" cy="5765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0" y="6183376"/>
            <a:ext cx="8493125" cy="684530"/>
          </a:xfrm>
          <a:custGeom>
            <a:avLst/>
            <a:gdLst/>
            <a:ahLst/>
            <a:cxnLst/>
            <a:rect l="l" t="t" r="r" b="b"/>
            <a:pathLst>
              <a:path w="8493125" h="684529">
                <a:moveTo>
                  <a:pt x="0" y="684149"/>
                </a:moveTo>
                <a:lnTo>
                  <a:pt x="8492736" y="684149"/>
                </a:lnTo>
                <a:lnTo>
                  <a:pt x="8492736" y="0"/>
                </a:lnTo>
                <a:lnTo>
                  <a:pt x="0" y="0"/>
                </a:lnTo>
                <a:lnTo>
                  <a:pt x="0" y="684149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116310" y="6199924"/>
            <a:ext cx="743699" cy="650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0" y="4483100"/>
            <a:ext cx="6510020" cy="76707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1041400" y="4521200"/>
            <a:ext cx="4475480" cy="57657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0" y="4498975"/>
            <a:ext cx="6468745" cy="684530"/>
          </a:xfrm>
          <a:custGeom>
            <a:avLst/>
            <a:gdLst/>
            <a:ahLst/>
            <a:cxnLst/>
            <a:rect l="l" t="t" r="r" b="b"/>
            <a:pathLst>
              <a:path w="6468745" h="684529">
                <a:moveTo>
                  <a:pt x="0" y="684149"/>
                </a:moveTo>
                <a:lnTo>
                  <a:pt x="6468403" y="684149"/>
                </a:lnTo>
                <a:lnTo>
                  <a:pt x="6468403" y="0"/>
                </a:lnTo>
                <a:lnTo>
                  <a:pt x="0" y="0"/>
                </a:lnTo>
                <a:lnTo>
                  <a:pt x="0" y="684149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176631" y="4550879"/>
            <a:ext cx="623189" cy="61548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0" y="5326379"/>
            <a:ext cx="7249159" cy="76453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1869439" y="5361940"/>
            <a:ext cx="3556000" cy="57657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0" y="5341111"/>
            <a:ext cx="7208520" cy="684530"/>
          </a:xfrm>
          <a:custGeom>
            <a:avLst/>
            <a:gdLst/>
            <a:ahLst/>
            <a:cxnLst/>
            <a:rect l="l" t="t" r="r" b="b"/>
            <a:pathLst>
              <a:path w="7208520" h="684529">
                <a:moveTo>
                  <a:pt x="0" y="684149"/>
                </a:moveTo>
                <a:lnTo>
                  <a:pt x="7207924" y="684149"/>
                </a:lnTo>
                <a:lnTo>
                  <a:pt x="7207924" y="0"/>
                </a:lnTo>
                <a:lnTo>
                  <a:pt x="0" y="0"/>
                </a:lnTo>
                <a:lnTo>
                  <a:pt x="0" y="684149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8/5/2021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721350" y="1811655"/>
            <a:ext cx="4356100" cy="1397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69621" y="3167638"/>
            <a:ext cx="12465557" cy="2578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421632" y="9070848"/>
            <a:ext cx="4161536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50240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363456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kso@kosano.org.tr" TargetMode="External"/><Relationship Id="rId2" Type="http://schemas.openxmlformats.org/officeDocument/2006/relationships/hyperlink" Target="http://www.kosano.org.tr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11" Type="http://schemas.openxmlformats.org/officeDocument/2006/relationships/image" Target="../media/image50.jpeg"/><Relationship Id="rId5" Type="http://schemas.openxmlformats.org/officeDocument/2006/relationships/image" Target="../media/image45.png"/><Relationship Id="rId10" Type="http://schemas.openxmlformats.org/officeDocument/2006/relationships/image" Target="../media/image49.jpe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23" y="9946"/>
            <a:ext cx="12993116" cy="97436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933433"/>
            <a:ext cx="13004800" cy="684530"/>
          </a:xfrm>
          <a:custGeom>
            <a:avLst/>
            <a:gdLst/>
            <a:ahLst/>
            <a:cxnLst/>
            <a:rect l="l" t="t" r="r" b="b"/>
            <a:pathLst>
              <a:path w="13004800" h="684529">
                <a:moveTo>
                  <a:pt x="0" y="0"/>
                </a:moveTo>
                <a:lnTo>
                  <a:pt x="0" y="683958"/>
                </a:lnTo>
                <a:lnTo>
                  <a:pt x="13004800" y="683958"/>
                </a:lnTo>
                <a:lnTo>
                  <a:pt x="130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7372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327256" y="8933306"/>
            <a:ext cx="1407541" cy="6841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21579" y="1358900"/>
            <a:ext cx="7983220" cy="17856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996680" y="2212339"/>
            <a:ext cx="81279" cy="812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63109" y="1374521"/>
            <a:ext cx="7941945" cy="1704975"/>
          </a:xfrm>
          <a:custGeom>
            <a:avLst/>
            <a:gdLst/>
            <a:ahLst/>
            <a:cxnLst/>
            <a:rect l="l" t="t" r="r" b="b"/>
            <a:pathLst>
              <a:path w="7941944" h="1704975">
                <a:moveTo>
                  <a:pt x="0" y="1704975"/>
                </a:moveTo>
                <a:lnTo>
                  <a:pt x="7941690" y="1704975"/>
                </a:lnTo>
                <a:lnTo>
                  <a:pt x="7941690" y="0"/>
                </a:lnTo>
                <a:lnTo>
                  <a:pt x="0" y="0"/>
                </a:lnTo>
                <a:lnTo>
                  <a:pt x="0" y="1704975"/>
                </a:lnTo>
                <a:close/>
              </a:path>
            </a:pathLst>
          </a:custGeom>
          <a:solidFill>
            <a:srgbClr val="083981">
              <a:alpha val="6470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375146" y="1651952"/>
            <a:ext cx="5320030" cy="1184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47800" marR="5080" indent="-1435735">
              <a:lnSpc>
                <a:spcPct val="100000"/>
              </a:lnSpc>
              <a:spcBef>
                <a:spcPts val="100"/>
              </a:spcBef>
            </a:pPr>
            <a:r>
              <a:rPr sz="3800" spc="-240" dirty="0"/>
              <a:t>KOCAELI </a:t>
            </a:r>
            <a:r>
              <a:rPr sz="3800" spc="10" dirty="0"/>
              <a:t>CHAMBER </a:t>
            </a:r>
            <a:r>
              <a:rPr sz="3800" spc="-270" dirty="0"/>
              <a:t>OF  </a:t>
            </a:r>
            <a:r>
              <a:rPr sz="3800" spc="-130" dirty="0"/>
              <a:t>INDUSTRY</a:t>
            </a:r>
            <a:endParaRPr sz="3800"/>
          </a:p>
        </p:txBody>
      </p:sp>
      <p:sp>
        <p:nvSpPr>
          <p:cNvPr id="9" name="object 9"/>
          <p:cNvSpPr/>
          <p:nvPr/>
        </p:nvSpPr>
        <p:spPr>
          <a:xfrm>
            <a:off x="8285480" y="3121660"/>
            <a:ext cx="4719320" cy="5994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627359" y="3380740"/>
            <a:ext cx="81279" cy="812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326881" y="3138055"/>
            <a:ext cx="4678045" cy="518159"/>
          </a:xfrm>
          <a:custGeom>
            <a:avLst/>
            <a:gdLst/>
            <a:ahLst/>
            <a:cxnLst/>
            <a:rect l="l" t="t" r="r" b="b"/>
            <a:pathLst>
              <a:path w="4678044" h="518160">
                <a:moveTo>
                  <a:pt x="0" y="518020"/>
                </a:moveTo>
                <a:lnTo>
                  <a:pt x="4677918" y="518020"/>
                </a:lnTo>
                <a:lnTo>
                  <a:pt x="4677918" y="0"/>
                </a:lnTo>
                <a:lnTo>
                  <a:pt x="0" y="0"/>
                </a:lnTo>
                <a:lnTo>
                  <a:pt x="0" y="518020"/>
                </a:lnTo>
                <a:close/>
              </a:path>
            </a:pathLst>
          </a:custGeom>
          <a:solidFill>
            <a:srgbClr val="083981">
              <a:alpha val="6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065641" y="3220148"/>
            <a:ext cx="222059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z="2000" dirty="0" smtClean="0">
                <a:solidFill>
                  <a:schemeClr val="bg1"/>
                </a:solidFill>
                <a:latin typeface="Verdana"/>
                <a:cs typeface="Verdana"/>
              </a:rPr>
              <a:t>2021</a:t>
            </a:r>
            <a:endParaRPr sz="20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799" cy="97535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92471" y="4333"/>
            <a:ext cx="7712709" cy="8930005"/>
          </a:xfrm>
          <a:custGeom>
            <a:avLst/>
            <a:gdLst/>
            <a:ahLst/>
            <a:cxnLst/>
            <a:rect l="l" t="t" r="r" b="b"/>
            <a:pathLst>
              <a:path w="7712709" h="8930005">
                <a:moveTo>
                  <a:pt x="0" y="8929824"/>
                </a:moveTo>
                <a:lnTo>
                  <a:pt x="7712329" y="8929824"/>
                </a:lnTo>
                <a:lnTo>
                  <a:pt x="7712329" y="0"/>
                </a:lnTo>
                <a:lnTo>
                  <a:pt x="0" y="0"/>
                </a:lnTo>
                <a:lnTo>
                  <a:pt x="0" y="8929824"/>
                </a:lnTo>
                <a:close/>
              </a:path>
            </a:pathLst>
          </a:custGeom>
          <a:solidFill>
            <a:srgbClr val="083981">
              <a:alpha val="6392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92471" y="9618116"/>
            <a:ext cx="7712709" cy="135890"/>
          </a:xfrm>
          <a:custGeom>
            <a:avLst/>
            <a:gdLst/>
            <a:ahLst/>
            <a:cxnLst/>
            <a:rect l="l" t="t" r="r" b="b"/>
            <a:pathLst>
              <a:path w="7712709" h="135890">
                <a:moveTo>
                  <a:pt x="0" y="135481"/>
                </a:moveTo>
                <a:lnTo>
                  <a:pt x="7712329" y="135481"/>
                </a:lnTo>
                <a:lnTo>
                  <a:pt x="7712329" y="0"/>
                </a:lnTo>
                <a:lnTo>
                  <a:pt x="0" y="0"/>
                </a:lnTo>
                <a:lnTo>
                  <a:pt x="0" y="135481"/>
                </a:lnTo>
                <a:close/>
              </a:path>
            </a:pathLst>
          </a:custGeom>
          <a:solidFill>
            <a:srgbClr val="083981">
              <a:alpha val="6392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449570" y="4084701"/>
            <a:ext cx="1007110" cy="17329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z="11200" b="1" spc="-235" dirty="0" smtClean="0">
                <a:solidFill>
                  <a:srgbClr val="FFFFFF"/>
                </a:solidFill>
                <a:latin typeface="Verdana"/>
                <a:cs typeface="Verdana"/>
              </a:rPr>
              <a:t>5</a:t>
            </a:r>
            <a:endParaRPr sz="11200"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79490" y="5427916"/>
            <a:ext cx="6047105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315" dirty="0">
                <a:solidFill>
                  <a:srgbClr val="FFFFFF"/>
                </a:solidFill>
                <a:latin typeface="Verdana"/>
                <a:cs typeface="Verdana"/>
              </a:rPr>
              <a:t>Technoparks </a:t>
            </a:r>
            <a:r>
              <a:rPr sz="3000" b="1" spc="-425" dirty="0">
                <a:solidFill>
                  <a:srgbClr val="FFFFFF"/>
                </a:solidFill>
                <a:latin typeface="Verdana"/>
                <a:cs typeface="Verdana"/>
              </a:rPr>
              <a:t>with</a:t>
            </a:r>
            <a:r>
              <a:rPr sz="3000" b="1" spc="-50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b="1" spc="-245" dirty="0">
                <a:solidFill>
                  <a:srgbClr val="FFFFFF"/>
                </a:solidFill>
                <a:latin typeface="Verdana"/>
                <a:cs typeface="Verdana"/>
              </a:rPr>
              <a:t>415companies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79490" y="5885434"/>
            <a:ext cx="57918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320" dirty="0">
                <a:solidFill>
                  <a:srgbClr val="FFFFFF"/>
                </a:solidFill>
                <a:latin typeface="Verdana"/>
                <a:cs typeface="Verdana"/>
              </a:rPr>
              <a:t>operating </a:t>
            </a:r>
            <a:r>
              <a:rPr sz="3000" b="1" spc="-425" dirty="0">
                <a:solidFill>
                  <a:srgbClr val="FFFFFF"/>
                </a:solidFill>
                <a:latin typeface="Verdana"/>
                <a:cs typeface="Verdana"/>
              </a:rPr>
              <a:t>with </a:t>
            </a:r>
            <a:r>
              <a:rPr sz="3000" b="1" spc="-60" dirty="0">
                <a:solidFill>
                  <a:srgbClr val="FFFFFF"/>
                </a:solidFill>
                <a:latin typeface="Verdana"/>
                <a:cs typeface="Verdana"/>
              </a:rPr>
              <a:t>6752</a:t>
            </a:r>
            <a:r>
              <a:rPr sz="3000" b="1" spc="-6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b="1" spc="-355" dirty="0">
                <a:solidFill>
                  <a:srgbClr val="FFFFFF"/>
                </a:solidFill>
                <a:latin typeface="Verdana"/>
                <a:cs typeface="Verdana"/>
              </a:rPr>
              <a:t>employees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18454" y="7639113"/>
            <a:ext cx="706882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000" b="1" spc="-245" dirty="0">
                <a:solidFill>
                  <a:srgbClr val="FFFFFF"/>
                </a:solidFill>
                <a:latin typeface="Verdana"/>
                <a:cs typeface="Verdana"/>
              </a:rPr>
              <a:t>Research </a:t>
            </a:r>
            <a:r>
              <a:rPr sz="3000" b="1" spc="-355" dirty="0">
                <a:solidFill>
                  <a:srgbClr val="FFFFFF"/>
                </a:solidFill>
                <a:latin typeface="Verdana"/>
                <a:cs typeface="Verdana"/>
              </a:rPr>
              <a:t>Institutes including </a:t>
            </a:r>
            <a:r>
              <a:rPr sz="3000" b="1" spc="-320" dirty="0">
                <a:solidFill>
                  <a:srgbClr val="FFFFFF"/>
                </a:solidFill>
                <a:latin typeface="Verdana"/>
                <a:cs typeface="Verdana"/>
              </a:rPr>
              <a:t>TUBITAK,  </a:t>
            </a:r>
            <a:r>
              <a:rPr sz="3000" b="1" spc="-365" dirty="0">
                <a:solidFill>
                  <a:srgbClr val="FFFFFF"/>
                </a:solidFill>
                <a:latin typeface="Verdana"/>
                <a:cs typeface="Verdana"/>
              </a:rPr>
              <a:t>Turkey’s </a:t>
            </a:r>
            <a:r>
              <a:rPr sz="3000" b="1" spc="-270" dirty="0">
                <a:solidFill>
                  <a:srgbClr val="FFFFFF"/>
                </a:solidFill>
                <a:latin typeface="Verdana"/>
                <a:cs typeface="Verdana"/>
              </a:rPr>
              <a:t>largest </a:t>
            </a:r>
            <a:r>
              <a:rPr sz="3000" b="1" spc="-235" dirty="0">
                <a:solidFill>
                  <a:srgbClr val="FFFFFF"/>
                </a:solidFill>
                <a:latin typeface="Verdana"/>
                <a:cs typeface="Verdana"/>
              </a:rPr>
              <a:t>research</a:t>
            </a:r>
            <a:r>
              <a:rPr sz="3000" b="1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b="1" spc="-295" dirty="0">
                <a:solidFill>
                  <a:srgbClr val="FFFFFF"/>
                </a:solidFill>
                <a:latin typeface="Verdana"/>
                <a:cs typeface="Verdana"/>
              </a:rPr>
              <a:t>campus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93765" y="2208530"/>
            <a:ext cx="1007110" cy="17329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200" b="1" spc="-235" dirty="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endParaRPr sz="112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61965" y="3629278"/>
            <a:ext cx="324231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260" dirty="0">
                <a:solidFill>
                  <a:srgbClr val="FFFFFF"/>
                </a:solidFill>
                <a:latin typeface="Verdana"/>
                <a:cs typeface="Verdana"/>
              </a:rPr>
              <a:t>Free </a:t>
            </a:r>
            <a:r>
              <a:rPr sz="3000" b="1" spc="-280" dirty="0">
                <a:solidFill>
                  <a:srgbClr val="FFFFFF"/>
                </a:solidFill>
                <a:latin typeface="Verdana"/>
                <a:cs typeface="Verdana"/>
              </a:rPr>
              <a:t>Trade</a:t>
            </a:r>
            <a:r>
              <a:rPr sz="3000" b="1" spc="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b="1" spc="-270" dirty="0">
                <a:solidFill>
                  <a:srgbClr val="FFFFFF"/>
                </a:solidFill>
                <a:latin typeface="Verdana"/>
                <a:cs typeface="Verdana"/>
              </a:rPr>
              <a:t>Zones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295900" y="208661"/>
            <a:ext cx="1990725" cy="17329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200" b="1" spc="-225" dirty="0">
                <a:latin typeface="Verdana"/>
                <a:cs typeface="Verdana"/>
              </a:rPr>
              <a:t>1</a:t>
            </a:r>
            <a:r>
              <a:rPr sz="11200" b="1" spc="-235" dirty="0">
                <a:latin typeface="Verdana"/>
                <a:cs typeface="Verdana"/>
              </a:rPr>
              <a:t>4</a:t>
            </a:r>
            <a:endParaRPr sz="112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17209" y="1587817"/>
            <a:ext cx="4836795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330" dirty="0">
                <a:solidFill>
                  <a:srgbClr val="FFFFFF"/>
                </a:solidFill>
                <a:latin typeface="Verdana"/>
                <a:cs typeface="Verdana"/>
              </a:rPr>
              <a:t>Organised </a:t>
            </a:r>
            <a:r>
              <a:rPr sz="3000" b="1" spc="-380" dirty="0">
                <a:solidFill>
                  <a:srgbClr val="FFFFFF"/>
                </a:solidFill>
                <a:latin typeface="Verdana"/>
                <a:cs typeface="Verdana"/>
              </a:rPr>
              <a:t>Industrial</a:t>
            </a:r>
            <a:r>
              <a:rPr sz="3000" b="1" spc="-50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b="1" spc="-265" dirty="0">
                <a:solidFill>
                  <a:srgbClr val="FFFFFF"/>
                </a:solidFill>
                <a:latin typeface="Verdana"/>
                <a:cs typeface="Verdana"/>
              </a:rPr>
              <a:t>Zones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-82867" y="7772082"/>
            <a:ext cx="2215515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b="1" spc="-1745" dirty="0">
                <a:solidFill>
                  <a:srgbClr val="083981"/>
                </a:solidFill>
                <a:latin typeface="Verdana"/>
                <a:cs typeface="Verdana"/>
              </a:rPr>
              <a:t>H</a:t>
            </a:r>
            <a:r>
              <a:rPr sz="6600" b="1" spc="-1115" dirty="0">
                <a:solidFill>
                  <a:srgbClr val="083981"/>
                </a:solidFill>
                <a:latin typeface="Verdana"/>
                <a:cs typeface="Verdana"/>
              </a:rPr>
              <a:t>I</a:t>
            </a:r>
            <a:r>
              <a:rPr sz="6600" b="1" spc="-720" dirty="0">
                <a:solidFill>
                  <a:srgbClr val="083981"/>
                </a:solidFill>
                <a:latin typeface="Verdana"/>
                <a:cs typeface="Verdana"/>
              </a:rPr>
              <a:t>GH</a:t>
            </a:r>
            <a:endParaRPr sz="6600" dirty="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-46672" y="6330060"/>
            <a:ext cx="6470015" cy="17329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474970" algn="l"/>
              </a:tabLst>
            </a:pPr>
            <a:r>
              <a:rPr sz="6000" b="1" spc="-994" dirty="0">
                <a:solidFill>
                  <a:srgbClr val="083981"/>
                </a:solidFill>
                <a:latin typeface="Verdana"/>
                <a:cs typeface="Verdana"/>
              </a:rPr>
              <a:t>I</a:t>
            </a:r>
            <a:r>
              <a:rPr sz="6000" b="1" spc="-1520" dirty="0">
                <a:solidFill>
                  <a:srgbClr val="083981"/>
                </a:solidFill>
                <a:latin typeface="Verdana"/>
                <a:cs typeface="Verdana"/>
              </a:rPr>
              <a:t>N</a:t>
            </a:r>
            <a:r>
              <a:rPr sz="6000" b="1" spc="-575" dirty="0">
                <a:solidFill>
                  <a:srgbClr val="083981"/>
                </a:solidFill>
                <a:latin typeface="Verdana"/>
                <a:cs typeface="Verdana"/>
              </a:rPr>
              <a:t>D</a:t>
            </a:r>
            <a:r>
              <a:rPr sz="6000" b="1" spc="-535" dirty="0">
                <a:solidFill>
                  <a:srgbClr val="083981"/>
                </a:solidFill>
                <a:latin typeface="Verdana"/>
                <a:cs typeface="Verdana"/>
              </a:rPr>
              <a:t>U</a:t>
            </a:r>
            <a:r>
              <a:rPr sz="6000" b="1" spc="-520" dirty="0">
                <a:solidFill>
                  <a:srgbClr val="083981"/>
                </a:solidFill>
                <a:latin typeface="Verdana"/>
                <a:cs typeface="Verdana"/>
              </a:rPr>
              <a:t>S</a:t>
            </a:r>
            <a:r>
              <a:rPr sz="6000" b="1" spc="-910" dirty="0">
                <a:solidFill>
                  <a:srgbClr val="083981"/>
                </a:solidFill>
                <a:latin typeface="Verdana"/>
                <a:cs typeface="Verdana"/>
              </a:rPr>
              <a:t>TRIA</a:t>
            </a:r>
            <a:r>
              <a:rPr sz="6000" b="1" spc="-830" dirty="0">
                <a:solidFill>
                  <a:srgbClr val="083981"/>
                </a:solidFill>
                <a:latin typeface="Verdana"/>
                <a:cs typeface="Verdana"/>
              </a:rPr>
              <a:t>L</a:t>
            </a:r>
            <a:r>
              <a:rPr sz="6600" b="1" dirty="0">
                <a:solidFill>
                  <a:srgbClr val="083981"/>
                </a:solidFill>
                <a:latin typeface="Verdana"/>
                <a:cs typeface="Verdana"/>
              </a:rPr>
              <a:t>	</a:t>
            </a:r>
            <a:r>
              <a:rPr sz="16800" b="1" spc="-352" baseline="2480" dirty="0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endParaRPr sz="16800" baseline="2480" dirty="0">
              <a:latin typeface="Verdana"/>
              <a:cs typeface="Verdan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0" y="8934157"/>
            <a:ext cx="13004800" cy="684530"/>
          </a:xfrm>
          <a:custGeom>
            <a:avLst/>
            <a:gdLst/>
            <a:ahLst/>
            <a:cxnLst/>
            <a:rect l="l" t="t" r="r" b="b"/>
            <a:pathLst>
              <a:path w="13004800" h="684529">
                <a:moveTo>
                  <a:pt x="0" y="0"/>
                </a:moveTo>
                <a:lnTo>
                  <a:pt x="0" y="683958"/>
                </a:lnTo>
                <a:lnTo>
                  <a:pt x="13004800" y="683958"/>
                </a:lnTo>
                <a:lnTo>
                  <a:pt x="130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7372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327256" y="8934018"/>
            <a:ext cx="1407541" cy="6841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-1905" y="8684259"/>
            <a:ext cx="4815840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b="1" spc="-490" dirty="0">
                <a:solidFill>
                  <a:srgbClr val="083981"/>
                </a:solidFill>
                <a:latin typeface="Verdana"/>
                <a:cs typeface="Verdana"/>
              </a:rPr>
              <a:t>P</a:t>
            </a:r>
            <a:r>
              <a:rPr sz="6600" b="1" spc="-1115" dirty="0">
                <a:solidFill>
                  <a:srgbClr val="083981"/>
                </a:solidFill>
                <a:latin typeface="Verdana"/>
                <a:cs typeface="Verdana"/>
              </a:rPr>
              <a:t>O</a:t>
            </a:r>
            <a:r>
              <a:rPr sz="6600" b="1" spc="-860" dirty="0">
                <a:solidFill>
                  <a:srgbClr val="083981"/>
                </a:solidFill>
                <a:latin typeface="Verdana"/>
                <a:cs typeface="Verdana"/>
              </a:rPr>
              <a:t>T</a:t>
            </a:r>
            <a:r>
              <a:rPr sz="6600" b="1" spc="-925" dirty="0">
                <a:solidFill>
                  <a:srgbClr val="083981"/>
                </a:solidFill>
                <a:latin typeface="Verdana"/>
                <a:cs typeface="Verdana"/>
              </a:rPr>
              <a:t>ENTIAL</a:t>
            </a:r>
            <a:endParaRPr sz="66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65800" y="3380877"/>
            <a:ext cx="6973570" cy="2906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5715" algn="ctr">
              <a:lnSpc>
                <a:spcPct val="120000"/>
              </a:lnSpc>
              <a:spcBef>
                <a:spcPts val="95"/>
              </a:spcBef>
            </a:pPr>
            <a:r>
              <a:rPr sz="2250" b="1" spc="-459" dirty="0">
                <a:solidFill>
                  <a:srgbClr val="083981"/>
                </a:solidFill>
                <a:latin typeface="Verdana"/>
                <a:cs typeface="Verdana"/>
              </a:rPr>
              <a:t>IT </a:t>
            </a:r>
            <a:r>
              <a:rPr sz="2250" b="1" spc="-285" dirty="0">
                <a:solidFill>
                  <a:srgbClr val="083981"/>
                </a:solidFill>
                <a:latin typeface="Verdana"/>
                <a:cs typeface="Verdana"/>
              </a:rPr>
              <a:t>Valley in </a:t>
            </a:r>
            <a:r>
              <a:rPr sz="2250" b="1" spc="-215" dirty="0">
                <a:solidFill>
                  <a:srgbClr val="083981"/>
                </a:solidFill>
                <a:latin typeface="Verdana"/>
                <a:cs typeface="Verdana"/>
              </a:rPr>
              <a:t>Gebze, Kocaeli </a:t>
            </a:r>
            <a:r>
              <a:rPr sz="2250" b="1" spc="-200" dirty="0">
                <a:solidFill>
                  <a:srgbClr val="083981"/>
                </a:solidFill>
                <a:latin typeface="Verdana"/>
                <a:cs typeface="Verdana"/>
              </a:rPr>
              <a:t>is </a:t>
            </a:r>
            <a:r>
              <a:rPr sz="2250" b="1" spc="-220" dirty="0">
                <a:solidFill>
                  <a:srgbClr val="083981"/>
                </a:solidFill>
                <a:latin typeface="Verdana"/>
                <a:cs typeface="Verdana"/>
              </a:rPr>
              <a:t>a </a:t>
            </a:r>
            <a:r>
              <a:rPr sz="2250" b="1" spc="-265" dirty="0">
                <a:solidFill>
                  <a:srgbClr val="083981"/>
                </a:solidFill>
                <a:latin typeface="Verdana"/>
                <a:cs typeface="Verdana"/>
              </a:rPr>
              <a:t>technology  </a:t>
            </a:r>
            <a:r>
              <a:rPr sz="2250" b="1" spc="-275" dirty="0">
                <a:solidFill>
                  <a:srgbClr val="083981"/>
                </a:solidFill>
                <a:latin typeface="Verdana"/>
                <a:cs typeface="Verdana"/>
              </a:rPr>
              <a:t>development </a:t>
            </a:r>
            <a:r>
              <a:rPr sz="2250" b="1" spc="-265" dirty="0">
                <a:solidFill>
                  <a:srgbClr val="083981"/>
                </a:solidFill>
                <a:latin typeface="Verdana"/>
                <a:cs typeface="Verdana"/>
              </a:rPr>
              <a:t>zone </a:t>
            </a:r>
            <a:r>
              <a:rPr sz="2250" b="1" spc="-220" dirty="0">
                <a:solidFill>
                  <a:srgbClr val="083981"/>
                </a:solidFill>
                <a:latin typeface="Verdana"/>
                <a:cs typeface="Verdana"/>
              </a:rPr>
              <a:t>focused </a:t>
            </a:r>
            <a:r>
              <a:rPr sz="2250" b="1" spc="-275" dirty="0">
                <a:solidFill>
                  <a:srgbClr val="083981"/>
                </a:solidFill>
                <a:latin typeface="Verdana"/>
                <a:cs typeface="Verdana"/>
              </a:rPr>
              <a:t>on </a:t>
            </a:r>
            <a:r>
              <a:rPr sz="2250" b="1" spc="-265" dirty="0">
                <a:solidFill>
                  <a:srgbClr val="083981"/>
                </a:solidFill>
                <a:latin typeface="Verdana"/>
                <a:cs typeface="Verdana"/>
              </a:rPr>
              <a:t>Informatics </a:t>
            </a:r>
            <a:r>
              <a:rPr sz="2250" b="1" spc="-285" dirty="0">
                <a:solidFill>
                  <a:srgbClr val="083981"/>
                </a:solidFill>
                <a:latin typeface="Verdana"/>
                <a:cs typeface="Verdana"/>
              </a:rPr>
              <a:t>in </a:t>
            </a:r>
            <a:r>
              <a:rPr sz="2250" b="1" spc="-210" dirty="0">
                <a:solidFill>
                  <a:srgbClr val="083981"/>
                </a:solidFill>
                <a:latin typeface="Verdana"/>
                <a:cs typeface="Verdana"/>
              </a:rPr>
              <a:t>Gebze,  </a:t>
            </a:r>
            <a:r>
              <a:rPr sz="2250" b="1" spc="-195" dirty="0">
                <a:solidFill>
                  <a:srgbClr val="083981"/>
                </a:solidFill>
                <a:latin typeface="Verdana"/>
                <a:cs typeface="Verdana"/>
              </a:rPr>
              <a:t>Kocaeli. </a:t>
            </a:r>
            <a:r>
              <a:rPr sz="2250" b="1" spc="-160" dirty="0">
                <a:solidFill>
                  <a:srgbClr val="083981"/>
                </a:solidFill>
                <a:latin typeface="Verdana"/>
                <a:cs typeface="Verdana"/>
              </a:rPr>
              <a:t>As </a:t>
            </a:r>
            <a:r>
              <a:rPr sz="2250" b="1" spc="-225" dirty="0">
                <a:solidFill>
                  <a:srgbClr val="083981"/>
                </a:solidFill>
                <a:latin typeface="Verdana"/>
                <a:cs typeface="Verdana"/>
              </a:rPr>
              <a:t>the </a:t>
            </a:r>
            <a:r>
              <a:rPr sz="2250" b="1" spc="-325" dirty="0">
                <a:solidFill>
                  <a:srgbClr val="083981"/>
                </a:solidFill>
                <a:latin typeface="Verdana"/>
                <a:cs typeface="Verdana"/>
              </a:rPr>
              <a:t>new </a:t>
            </a:r>
            <a:r>
              <a:rPr sz="2250" b="1" spc="-180" dirty="0">
                <a:solidFill>
                  <a:srgbClr val="083981"/>
                </a:solidFill>
                <a:latin typeface="Verdana"/>
                <a:cs typeface="Verdana"/>
              </a:rPr>
              <a:t>center </a:t>
            </a:r>
            <a:r>
              <a:rPr sz="2250" b="1" spc="-265" dirty="0">
                <a:solidFill>
                  <a:srgbClr val="083981"/>
                </a:solidFill>
                <a:latin typeface="Verdana"/>
                <a:cs typeface="Verdana"/>
              </a:rPr>
              <a:t>of technology </a:t>
            </a:r>
            <a:r>
              <a:rPr sz="2250" b="1" spc="-215" dirty="0">
                <a:solidFill>
                  <a:srgbClr val="083981"/>
                </a:solidFill>
                <a:latin typeface="Verdana"/>
                <a:cs typeface="Verdana"/>
              </a:rPr>
              <a:t>based  </a:t>
            </a:r>
            <a:r>
              <a:rPr sz="2250" b="1" spc="-275" dirty="0">
                <a:solidFill>
                  <a:srgbClr val="083981"/>
                </a:solidFill>
                <a:latin typeface="Verdana"/>
                <a:cs typeface="Verdana"/>
              </a:rPr>
              <a:t>development </a:t>
            </a:r>
            <a:r>
              <a:rPr sz="2250" b="1" spc="-285" dirty="0">
                <a:solidFill>
                  <a:srgbClr val="083981"/>
                </a:solidFill>
                <a:latin typeface="Verdana"/>
                <a:cs typeface="Verdana"/>
              </a:rPr>
              <a:t>in </a:t>
            </a:r>
            <a:r>
              <a:rPr sz="2250" b="1" spc="-254" dirty="0">
                <a:solidFill>
                  <a:srgbClr val="083981"/>
                </a:solidFill>
                <a:latin typeface="Verdana"/>
                <a:cs typeface="Verdana"/>
              </a:rPr>
              <a:t>Turkey, </a:t>
            </a:r>
            <a:r>
              <a:rPr sz="2250" b="1" spc="-459" dirty="0">
                <a:solidFill>
                  <a:srgbClr val="083981"/>
                </a:solidFill>
                <a:latin typeface="Verdana"/>
                <a:cs typeface="Verdana"/>
              </a:rPr>
              <a:t>IT </a:t>
            </a:r>
            <a:r>
              <a:rPr sz="2250" b="1" spc="-285" dirty="0">
                <a:solidFill>
                  <a:srgbClr val="083981"/>
                </a:solidFill>
                <a:latin typeface="Verdana"/>
                <a:cs typeface="Verdana"/>
              </a:rPr>
              <a:t>Valley </a:t>
            </a:r>
            <a:r>
              <a:rPr sz="2250" b="1" spc="-335" dirty="0">
                <a:solidFill>
                  <a:srgbClr val="083981"/>
                </a:solidFill>
                <a:latin typeface="Verdana"/>
                <a:cs typeface="Verdana"/>
              </a:rPr>
              <a:t>will </a:t>
            </a:r>
            <a:r>
              <a:rPr sz="2250" b="1" spc="-229" dirty="0">
                <a:solidFill>
                  <a:srgbClr val="083981"/>
                </a:solidFill>
                <a:latin typeface="Verdana"/>
                <a:cs typeface="Verdana"/>
              </a:rPr>
              <a:t>house</a:t>
            </a:r>
            <a:r>
              <a:rPr sz="2250" b="1" spc="280" dirty="0">
                <a:solidFill>
                  <a:srgbClr val="083981"/>
                </a:solidFill>
                <a:latin typeface="Verdana"/>
                <a:cs typeface="Verdana"/>
              </a:rPr>
              <a:t> </a:t>
            </a:r>
            <a:r>
              <a:rPr sz="2250" b="1" spc="-220" dirty="0">
                <a:solidFill>
                  <a:srgbClr val="083981"/>
                </a:solidFill>
                <a:latin typeface="Verdana"/>
                <a:cs typeface="Verdana"/>
              </a:rPr>
              <a:t>a</a:t>
            </a:r>
            <a:endParaRPr sz="2250">
              <a:latin typeface="Verdana"/>
              <a:cs typeface="Verdana"/>
            </a:endParaRPr>
          </a:p>
          <a:p>
            <a:pPr marL="347345" marR="342265" algn="ctr">
              <a:lnSpc>
                <a:spcPct val="120000"/>
              </a:lnSpc>
              <a:spcBef>
                <a:spcPts val="5"/>
              </a:spcBef>
            </a:pPr>
            <a:r>
              <a:rPr sz="2250" b="1" spc="-285" dirty="0">
                <a:solidFill>
                  <a:srgbClr val="083981"/>
                </a:solidFill>
                <a:latin typeface="Verdana"/>
                <a:cs typeface="Verdana"/>
              </a:rPr>
              <a:t>“prototyping </a:t>
            </a:r>
            <a:r>
              <a:rPr sz="2250" b="1" spc="-160" dirty="0">
                <a:solidFill>
                  <a:srgbClr val="083981"/>
                </a:solidFill>
                <a:latin typeface="Verdana"/>
                <a:cs typeface="Verdana"/>
              </a:rPr>
              <a:t>center, </a:t>
            </a:r>
            <a:r>
              <a:rPr sz="2250" b="1" spc="-215" dirty="0">
                <a:solidFill>
                  <a:srgbClr val="083981"/>
                </a:solidFill>
                <a:latin typeface="Verdana"/>
                <a:cs typeface="Verdana"/>
              </a:rPr>
              <a:t>a </a:t>
            </a:r>
            <a:r>
              <a:rPr sz="2250" b="1" spc="-220" dirty="0">
                <a:solidFill>
                  <a:srgbClr val="083981"/>
                </a:solidFill>
                <a:latin typeface="Verdana"/>
                <a:cs typeface="Verdana"/>
              </a:rPr>
              <a:t>sophisticated </a:t>
            </a:r>
            <a:r>
              <a:rPr sz="2250" b="1" spc="-280" dirty="0">
                <a:solidFill>
                  <a:srgbClr val="083981"/>
                </a:solidFill>
                <a:latin typeface="Verdana"/>
                <a:cs typeface="Verdana"/>
              </a:rPr>
              <a:t>innovation  </a:t>
            </a:r>
            <a:r>
              <a:rPr sz="2250" b="1" spc="-165" dirty="0">
                <a:solidFill>
                  <a:srgbClr val="083981"/>
                </a:solidFill>
                <a:latin typeface="Verdana"/>
                <a:cs typeface="Verdana"/>
              </a:rPr>
              <a:t>center, </a:t>
            </a:r>
            <a:r>
              <a:rPr sz="2250" b="1" spc="-270" dirty="0">
                <a:solidFill>
                  <a:srgbClr val="083981"/>
                </a:solidFill>
                <a:latin typeface="Verdana"/>
                <a:cs typeface="Verdana"/>
              </a:rPr>
              <a:t>Turkey’s </a:t>
            </a:r>
            <a:r>
              <a:rPr sz="2250" b="1" spc="-204" dirty="0">
                <a:solidFill>
                  <a:srgbClr val="083981"/>
                </a:solidFill>
                <a:latin typeface="Verdana"/>
                <a:cs typeface="Verdana"/>
              </a:rPr>
              <a:t>largest </a:t>
            </a:r>
            <a:r>
              <a:rPr sz="2250" b="1" spc="-225" dirty="0">
                <a:solidFill>
                  <a:srgbClr val="083981"/>
                </a:solidFill>
                <a:latin typeface="Verdana"/>
                <a:cs typeface="Verdana"/>
              </a:rPr>
              <a:t>entrepreneurship  ecosystem </a:t>
            </a:r>
            <a:r>
              <a:rPr sz="2250" b="1" spc="-254" dirty="0">
                <a:solidFill>
                  <a:srgbClr val="083981"/>
                </a:solidFill>
                <a:latin typeface="Verdana"/>
                <a:cs typeface="Verdana"/>
              </a:rPr>
              <a:t>and </a:t>
            </a:r>
            <a:r>
              <a:rPr sz="2250" b="1" spc="-310" dirty="0">
                <a:solidFill>
                  <a:srgbClr val="083981"/>
                </a:solidFill>
                <a:latin typeface="Verdana"/>
                <a:cs typeface="Verdana"/>
              </a:rPr>
              <a:t>many </a:t>
            </a:r>
            <a:r>
              <a:rPr sz="2250" b="1" spc="-275" dirty="0">
                <a:solidFill>
                  <a:srgbClr val="083981"/>
                </a:solidFill>
                <a:latin typeface="Verdana"/>
                <a:cs typeface="Verdana"/>
              </a:rPr>
              <a:t>visionary</a:t>
            </a:r>
            <a:r>
              <a:rPr sz="2250" b="1" spc="-470" dirty="0">
                <a:solidFill>
                  <a:srgbClr val="083981"/>
                </a:solidFill>
                <a:latin typeface="Verdana"/>
                <a:cs typeface="Verdana"/>
              </a:rPr>
              <a:t> </a:t>
            </a:r>
            <a:r>
              <a:rPr sz="2250" b="1" spc="-195" dirty="0">
                <a:solidFill>
                  <a:srgbClr val="083981"/>
                </a:solidFill>
                <a:latin typeface="Verdana"/>
                <a:cs typeface="Verdana"/>
              </a:rPr>
              <a:t>projects.</a:t>
            </a:r>
            <a:endParaRPr sz="225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06370" y="4415790"/>
            <a:ext cx="307086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b="1" spc="-1050" dirty="0">
                <a:solidFill>
                  <a:srgbClr val="083981"/>
                </a:solidFill>
                <a:latin typeface="Verdana"/>
                <a:cs typeface="Verdana"/>
              </a:rPr>
              <a:t>IT</a:t>
            </a:r>
            <a:r>
              <a:rPr sz="5000" b="1" spc="-760" dirty="0">
                <a:solidFill>
                  <a:srgbClr val="083981"/>
                </a:solidFill>
                <a:latin typeface="Verdana"/>
                <a:cs typeface="Verdana"/>
              </a:rPr>
              <a:t> </a:t>
            </a:r>
            <a:r>
              <a:rPr sz="5000" b="1" spc="-495" dirty="0">
                <a:solidFill>
                  <a:srgbClr val="083981"/>
                </a:solidFill>
                <a:latin typeface="Verdana"/>
                <a:cs typeface="Verdana"/>
              </a:rPr>
              <a:t>VALLEY</a:t>
            </a:r>
            <a:endParaRPr sz="50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472429" y="3382264"/>
            <a:ext cx="0" cy="2989580"/>
          </a:xfrm>
          <a:custGeom>
            <a:avLst/>
            <a:gdLst/>
            <a:ahLst/>
            <a:cxnLst/>
            <a:rect l="l" t="t" r="r" b="b"/>
            <a:pathLst>
              <a:path h="2989579">
                <a:moveTo>
                  <a:pt x="0" y="2989072"/>
                </a:moveTo>
                <a:lnTo>
                  <a:pt x="0" y="0"/>
                </a:lnTo>
              </a:path>
            </a:pathLst>
          </a:custGeom>
          <a:ln w="25400">
            <a:solidFill>
              <a:srgbClr val="08398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02864" y="2625343"/>
            <a:ext cx="2831974" cy="2032635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12700" marR="5080" indent="114300" algn="just">
              <a:lnSpc>
                <a:spcPct val="90100"/>
              </a:lnSpc>
              <a:spcBef>
                <a:spcPts val="655"/>
              </a:spcBef>
            </a:pPr>
            <a:r>
              <a:rPr sz="4700" b="1" spc="-420" dirty="0">
                <a:solidFill>
                  <a:srgbClr val="FFFFFF"/>
                </a:solidFill>
                <a:latin typeface="Verdana"/>
                <a:cs typeface="Verdana"/>
              </a:rPr>
              <a:t>Not </a:t>
            </a:r>
            <a:r>
              <a:rPr sz="4700" b="1" spc="-320" dirty="0">
                <a:solidFill>
                  <a:srgbClr val="FFFFFF"/>
                </a:solidFill>
                <a:latin typeface="Verdana"/>
                <a:cs typeface="Verdana"/>
              </a:rPr>
              <a:t>Just  </a:t>
            </a:r>
            <a:r>
              <a:rPr sz="4700" b="1" spc="-147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700" b="1" spc="-61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4700" b="1" spc="-57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4700" b="1" spc="-480" dirty="0">
                <a:solidFill>
                  <a:srgbClr val="FFFFFF"/>
                </a:solidFill>
                <a:latin typeface="Verdana"/>
                <a:cs typeface="Verdana"/>
              </a:rPr>
              <a:t>ustr</a:t>
            </a:r>
            <a:r>
              <a:rPr sz="4700" b="1" spc="-30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700" b="1" spc="-445" dirty="0">
                <a:solidFill>
                  <a:srgbClr val="FFFFFF"/>
                </a:solidFill>
                <a:latin typeface="Verdana"/>
                <a:cs typeface="Verdana"/>
              </a:rPr>
              <a:t>al  </a:t>
            </a:r>
            <a:r>
              <a:rPr sz="4700" b="1" spc="-465" dirty="0">
                <a:solidFill>
                  <a:srgbClr val="FFFFFF"/>
                </a:solidFill>
                <a:latin typeface="Verdana"/>
                <a:cs typeface="Verdana"/>
              </a:rPr>
              <a:t>Facilities</a:t>
            </a:r>
            <a:endParaRPr sz="47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spc="-75" dirty="0"/>
              <a:t>Many </a:t>
            </a:r>
            <a:r>
              <a:rPr spc="-60" dirty="0"/>
              <a:t>Hotels </a:t>
            </a:r>
            <a:r>
              <a:rPr spc="-114" dirty="0"/>
              <a:t>of </a:t>
            </a:r>
            <a:r>
              <a:rPr spc="-130" dirty="0"/>
              <a:t>all </a:t>
            </a:r>
            <a:r>
              <a:rPr spc="-80" dirty="0"/>
              <a:t>Standards  </a:t>
            </a:r>
            <a:r>
              <a:rPr spc="-85" dirty="0"/>
              <a:t>Health </a:t>
            </a:r>
            <a:r>
              <a:rPr spc="150" dirty="0"/>
              <a:t>&amp; </a:t>
            </a:r>
            <a:r>
              <a:rPr spc="-95" dirty="0"/>
              <a:t>Thermal </a:t>
            </a:r>
            <a:r>
              <a:rPr spc="-85" dirty="0"/>
              <a:t>Tourism  </a:t>
            </a:r>
            <a:r>
              <a:rPr spc="-10" dirty="0"/>
              <a:t>Winter</a:t>
            </a:r>
            <a:r>
              <a:rPr spc="-65" dirty="0"/>
              <a:t> </a:t>
            </a:r>
            <a:r>
              <a:rPr spc="-85" dirty="0"/>
              <a:t>Tourism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721350" y="3183509"/>
            <a:ext cx="4793615" cy="2312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00125">
              <a:lnSpc>
                <a:spcPct val="120000"/>
              </a:lnSpc>
              <a:spcBef>
                <a:spcPts val="100"/>
              </a:spcBef>
            </a:pPr>
            <a:r>
              <a:rPr sz="2500" spc="-55" dirty="0">
                <a:solidFill>
                  <a:srgbClr val="FFFFFF"/>
                </a:solidFill>
                <a:latin typeface="Verdana"/>
                <a:cs typeface="Verdana"/>
              </a:rPr>
              <a:t>Congress </a:t>
            </a:r>
            <a:r>
              <a:rPr sz="2500" spc="150" dirty="0">
                <a:solidFill>
                  <a:srgbClr val="FFFFFF"/>
                </a:solidFill>
                <a:latin typeface="Verdana"/>
                <a:cs typeface="Verdana"/>
              </a:rPr>
              <a:t>&amp; </a:t>
            </a:r>
            <a:r>
              <a:rPr sz="2500" spc="-65" dirty="0">
                <a:solidFill>
                  <a:srgbClr val="FFFFFF"/>
                </a:solidFill>
                <a:latin typeface="Verdana"/>
                <a:cs typeface="Verdana"/>
              </a:rPr>
              <a:t>Fair</a:t>
            </a:r>
            <a:r>
              <a:rPr sz="25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85" dirty="0">
                <a:solidFill>
                  <a:srgbClr val="FFFFFF"/>
                </a:solidFill>
                <a:latin typeface="Verdana"/>
                <a:cs typeface="Verdana"/>
              </a:rPr>
              <a:t>Tourism  </a:t>
            </a:r>
            <a:r>
              <a:rPr sz="2500" spc="-65" dirty="0">
                <a:solidFill>
                  <a:srgbClr val="FFFFFF"/>
                </a:solidFill>
                <a:latin typeface="Verdana"/>
                <a:cs typeface="Verdana"/>
              </a:rPr>
              <a:t>Natural</a:t>
            </a:r>
            <a:r>
              <a:rPr sz="25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65" dirty="0">
                <a:solidFill>
                  <a:srgbClr val="FFFFFF"/>
                </a:solidFill>
                <a:latin typeface="Verdana"/>
                <a:cs typeface="Verdana"/>
              </a:rPr>
              <a:t>Sports</a:t>
            </a:r>
            <a:endParaRPr sz="2500">
              <a:latin typeface="Verdana"/>
              <a:cs typeface="Verdana"/>
            </a:endParaRPr>
          </a:p>
          <a:p>
            <a:pPr marL="12700" marR="2115185">
              <a:lnSpc>
                <a:spcPct val="120000"/>
              </a:lnSpc>
            </a:pPr>
            <a:r>
              <a:rPr sz="2500" spc="-125" dirty="0">
                <a:solidFill>
                  <a:srgbClr val="FFFFFF"/>
                </a:solidFill>
                <a:latin typeface="Verdana"/>
                <a:cs typeface="Verdana"/>
              </a:rPr>
              <a:t>Shopping </a:t>
            </a:r>
            <a:r>
              <a:rPr sz="2500" spc="-55" dirty="0">
                <a:solidFill>
                  <a:srgbClr val="FFFFFF"/>
                </a:solidFill>
                <a:latin typeface="Verdana"/>
                <a:cs typeface="Verdana"/>
              </a:rPr>
              <a:t>Centers  </a:t>
            </a:r>
            <a:r>
              <a:rPr sz="2500" spc="-105" dirty="0">
                <a:solidFill>
                  <a:srgbClr val="FFFFFF"/>
                </a:solidFill>
                <a:latin typeface="Verdana"/>
                <a:cs typeface="Verdana"/>
              </a:rPr>
              <a:t>Cultural</a:t>
            </a:r>
            <a:r>
              <a:rPr sz="25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90" dirty="0">
                <a:solidFill>
                  <a:srgbClr val="FFFFFF"/>
                </a:solidFill>
                <a:latin typeface="Verdana"/>
                <a:cs typeface="Verdana"/>
              </a:rPr>
              <a:t>Activities</a:t>
            </a:r>
            <a:endParaRPr sz="25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2500" spc="-15" dirty="0">
                <a:solidFill>
                  <a:srgbClr val="FFFFFF"/>
                </a:solidFill>
                <a:latin typeface="Verdana"/>
                <a:cs typeface="Verdana"/>
              </a:rPr>
              <a:t>Well </a:t>
            </a:r>
            <a:r>
              <a:rPr sz="2500" spc="-130" dirty="0">
                <a:solidFill>
                  <a:srgbClr val="FFFFFF"/>
                </a:solidFill>
                <a:latin typeface="Verdana"/>
                <a:cs typeface="Verdana"/>
              </a:rPr>
              <a:t>Developed </a:t>
            </a:r>
            <a:r>
              <a:rPr sz="2500" spc="-85" dirty="0">
                <a:solidFill>
                  <a:srgbClr val="FFFFFF"/>
                </a:solidFill>
                <a:latin typeface="Verdana"/>
                <a:cs typeface="Verdana"/>
              </a:rPr>
              <a:t>Health</a:t>
            </a:r>
            <a:r>
              <a:rPr sz="2500" spc="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80" dirty="0">
                <a:solidFill>
                  <a:srgbClr val="FFFFFF"/>
                </a:solidFill>
                <a:latin typeface="Verdana"/>
                <a:cs typeface="Verdana"/>
              </a:rPr>
              <a:t>Facilities</a:t>
            </a:r>
            <a:endParaRPr sz="250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434838" y="2208657"/>
            <a:ext cx="0" cy="2989580"/>
          </a:xfrm>
          <a:custGeom>
            <a:avLst/>
            <a:gdLst/>
            <a:ahLst/>
            <a:cxnLst/>
            <a:rect l="l" t="t" r="r" b="b"/>
            <a:pathLst>
              <a:path h="2989579">
                <a:moveTo>
                  <a:pt x="0" y="2989199"/>
                </a:moveTo>
                <a:lnTo>
                  <a:pt x="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8933433"/>
            <a:ext cx="13004800" cy="684530"/>
          </a:xfrm>
          <a:custGeom>
            <a:avLst/>
            <a:gdLst/>
            <a:ahLst/>
            <a:cxnLst/>
            <a:rect l="l" t="t" r="r" b="b"/>
            <a:pathLst>
              <a:path w="13004800" h="684529">
                <a:moveTo>
                  <a:pt x="0" y="0"/>
                </a:moveTo>
                <a:lnTo>
                  <a:pt x="0" y="683958"/>
                </a:lnTo>
                <a:lnTo>
                  <a:pt x="13004800" y="683958"/>
                </a:lnTo>
                <a:lnTo>
                  <a:pt x="130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7372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327256" y="8933306"/>
            <a:ext cx="1407541" cy="6841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8437" y="4608512"/>
            <a:ext cx="8030209" cy="2957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94535">
              <a:lnSpc>
                <a:spcPct val="100000"/>
              </a:lnSpc>
              <a:spcBef>
                <a:spcPts val="100"/>
              </a:spcBef>
            </a:pPr>
            <a:r>
              <a:rPr sz="2600" spc="-95" dirty="0">
                <a:solidFill>
                  <a:srgbClr val="3D6888"/>
                </a:solidFill>
                <a:latin typeface="Verdana"/>
                <a:cs typeface="Verdana"/>
                <a:hlinkClick r:id="rId2"/>
              </a:rPr>
              <a:t>www.kosano.org.tr</a:t>
            </a:r>
            <a:endParaRPr sz="26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050">
              <a:latin typeface="Times New Roman"/>
              <a:cs typeface="Times New Roman"/>
            </a:endParaRPr>
          </a:p>
          <a:p>
            <a:pPr marL="1910714">
              <a:lnSpc>
                <a:spcPct val="100000"/>
              </a:lnSpc>
            </a:pPr>
            <a:r>
              <a:rPr sz="2600" spc="-80" dirty="0">
                <a:solidFill>
                  <a:srgbClr val="3D6888"/>
                </a:solidFill>
                <a:latin typeface="Verdana"/>
                <a:cs typeface="Verdana"/>
                <a:hlinkClick r:id="rId3"/>
              </a:rPr>
              <a:t>kso@kosano.org.tr</a:t>
            </a:r>
            <a:endParaRPr sz="26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600" spc="-110" dirty="0">
                <a:solidFill>
                  <a:srgbClr val="3D6888"/>
                </a:solidFill>
                <a:latin typeface="Verdana"/>
                <a:cs typeface="Verdana"/>
              </a:rPr>
              <a:t>+90</a:t>
            </a:r>
            <a:r>
              <a:rPr sz="2600" spc="-30" dirty="0">
                <a:solidFill>
                  <a:srgbClr val="3D6888"/>
                </a:solidFill>
                <a:latin typeface="Verdana"/>
                <a:cs typeface="Verdana"/>
              </a:rPr>
              <a:t> </a:t>
            </a:r>
            <a:r>
              <a:rPr sz="2600" spc="140" dirty="0">
                <a:solidFill>
                  <a:srgbClr val="3D6888"/>
                </a:solidFill>
                <a:latin typeface="Verdana"/>
                <a:cs typeface="Verdana"/>
              </a:rPr>
              <a:t>262</a:t>
            </a:r>
            <a:r>
              <a:rPr sz="2600" spc="-20" dirty="0">
                <a:solidFill>
                  <a:srgbClr val="3D6888"/>
                </a:solidFill>
                <a:latin typeface="Verdana"/>
                <a:cs typeface="Verdana"/>
              </a:rPr>
              <a:t> </a:t>
            </a:r>
            <a:r>
              <a:rPr sz="2600" spc="140" dirty="0">
                <a:solidFill>
                  <a:srgbClr val="3D6888"/>
                </a:solidFill>
                <a:latin typeface="Verdana"/>
                <a:cs typeface="Verdana"/>
              </a:rPr>
              <a:t>315</a:t>
            </a:r>
            <a:r>
              <a:rPr sz="2600" spc="-15" dirty="0">
                <a:solidFill>
                  <a:srgbClr val="3D6888"/>
                </a:solidFill>
                <a:latin typeface="Verdana"/>
                <a:cs typeface="Verdana"/>
              </a:rPr>
              <a:t> </a:t>
            </a:r>
            <a:r>
              <a:rPr sz="2600" spc="140" dirty="0">
                <a:solidFill>
                  <a:srgbClr val="3D6888"/>
                </a:solidFill>
                <a:latin typeface="Verdana"/>
                <a:cs typeface="Verdana"/>
              </a:rPr>
              <a:t>80</a:t>
            </a:r>
            <a:r>
              <a:rPr sz="2600" spc="-15" dirty="0">
                <a:solidFill>
                  <a:srgbClr val="3D6888"/>
                </a:solidFill>
                <a:latin typeface="Verdana"/>
                <a:cs typeface="Verdana"/>
              </a:rPr>
              <a:t> </a:t>
            </a:r>
            <a:r>
              <a:rPr sz="2600" spc="140" dirty="0">
                <a:solidFill>
                  <a:srgbClr val="3D6888"/>
                </a:solidFill>
                <a:latin typeface="Verdana"/>
                <a:cs typeface="Verdana"/>
              </a:rPr>
              <a:t>00</a:t>
            </a:r>
            <a:r>
              <a:rPr sz="2600" spc="-15" dirty="0">
                <a:solidFill>
                  <a:srgbClr val="3D6888"/>
                </a:solidFill>
                <a:latin typeface="Verdana"/>
                <a:cs typeface="Verdana"/>
              </a:rPr>
              <a:t> </a:t>
            </a:r>
            <a:r>
              <a:rPr sz="2600" spc="705" dirty="0">
                <a:solidFill>
                  <a:srgbClr val="3D6888"/>
                </a:solidFill>
                <a:latin typeface="Verdana"/>
                <a:cs typeface="Verdana"/>
              </a:rPr>
              <a:t>/</a:t>
            </a:r>
            <a:r>
              <a:rPr sz="2600" spc="-35" dirty="0">
                <a:solidFill>
                  <a:srgbClr val="3D6888"/>
                </a:solidFill>
                <a:latin typeface="Verdana"/>
                <a:cs typeface="Verdana"/>
              </a:rPr>
              <a:t> </a:t>
            </a:r>
            <a:r>
              <a:rPr sz="2600" spc="-110" dirty="0">
                <a:solidFill>
                  <a:srgbClr val="3D6888"/>
                </a:solidFill>
                <a:latin typeface="Verdana"/>
                <a:cs typeface="Verdana"/>
              </a:rPr>
              <a:t>+90</a:t>
            </a:r>
            <a:r>
              <a:rPr sz="2600" spc="-10" dirty="0">
                <a:solidFill>
                  <a:srgbClr val="3D6888"/>
                </a:solidFill>
                <a:latin typeface="Verdana"/>
                <a:cs typeface="Verdana"/>
              </a:rPr>
              <a:t> </a:t>
            </a:r>
            <a:r>
              <a:rPr sz="2600" spc="140" dirty="0">
                <a:solidFill>
                  <a:srgbClr val="3D6888"/>
                </a:solidFill>
                <a:latin typeface="Verdana"/>
                <a:cs typeface="Verdana"/>
              </a:rPr>
              <a:t>262</a:t>
            </a:r>
            <a:r>
              <a:rPr sz="2600" spc="-15" dirty="0">
                <a:solidFill>
                  <a:srgbClr val="3D6888"/>
                </a:solidFill>
                <a:latin typeface="Verdana"/>
                <a:cs typeface="Verdana"/>
              </a:rPr>
              <a:t> </a:t>
            </a:r>
            <a:r>
              <a:rPr sz="2600" spc="140" dirty="0">
                <a:solidFill>
                  <a:srgbClr val="3D6888"/>
                </a:solidFill>
                <a:latin typeface="Verdana"/>
                <a:cs typeface="Verdana"/>
              </a:rPr>
              <a:t>321</a:t>
            </a:r>
            <a:r>
              <a:rPr sz="2600" spc="-10" dirty="0">
                <a:solidFill>
                  <a:srgbClr val="3D6888"/>
                </a:solidFill>
                <a:latin typeface="Verdana"/>
                <a:cs typeface="Verdana"/>
              </a:rPr>
              <a:t> </a:t>
            </a:r>
            <a:r>
              <a:rPr sz="2600" spc="140" dirty="0">
                <a:solidFill>
                  <a:srgbClr val="3D6888"/>
                </a:solidFill>
                <a:latin typeface="Verdana"/>
                <a:cs typeface="Verdana"/>
              </a:rPr>
              <a:t>90</a:t>
            </a:r>
            <a:r>
              <a:rPr sz="2600" spc="-20" dirty="0">
                <a:solidFill>
                  <a:srgbClr val="3D6888"/>
                </a:solidFill>
                <a:latin typeface="Verdana"/>
                <a:cs typeface="Verdana"/>
              </a:rPr>
              <a:t> </a:t>
            </a:r>
            <a:r>
              <a:rPr sz="2600" spc="140" dirty="0">
                <a:solidFill>
                  <a:srgbClr val="3D6888"/>
                </a:solidFill>
                <a:latin typeface="Verdana"/>
                <a:cs typeface="Verdana"/>
              </a:rPr>
              <a:t>70</a:t>
            </a:r>
            <a:r>
              <a:rPr sz="2600" spc="-10" dirty="0">
                <a:solidFill>
                  <a:srgbClr val="3D6888"/>
                </a:solidFill>
                <a:latin typeface="Verdana"/>
                <a:cs typeface="Verdana"/>
              </a:rPr>
              <a:t> </a:t>
            </a:r>
            <a:r>
              <a:rPr sz="2600" spc="-260" dirty="0">
                <a:solidFill>
                  <a:srgbClr val="3D6888"/>
                </a:solidFill>
                <a:latin typeface="Verdana"/>
                <a:cs typeface="Verdana"/>
              </a:rPr>
              <a:t>(fax)</a:t>
            </a:r>
            <a:endParaRPr sz="26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050">
              <a:latin typeface="Times New Roman"/>
              <a:cs typeface="Times New Roman"/>
            </a:endParaRPr>
          </a:p>
          <a:p>
            <a:pPr marL="631190">
              <a:lnSpc>
                <a:spcPct val="100000"/>
              </a:lnSpc>
            </a:pPr>
            <a:r>
              <a:rPr sz="2600" spc="-70" dirty="0">
                <a:solidFill>
                  <a:srgbClr val="3D6888"/>
                </a:solidFill>
                <a:latin typeface="Verdana"/>
                <a:cs typeface="Verdana"/>
              </a:rPr>
              <a:t>Fuar </a:t>
            </a:r>
            <a:r>
              <a:rPr sz="2600" spc="-200" dirty="0">
                <a:solidFill>
                  <a:srgbClr val="3D6888"/>
                </a:solidFill>
                <a:latin typeface="Verdana"/>
                <a:cs typeface="Verdana"/>
              </a:rPr>
              <a:t>Ici </a:t>
            </a:r>
            <a:r>
              <a:rPr sz="2600" spc="140" dirty="0">
                <a:solidFill>
                  <a:srgbClr val="3D6888"/>
                </a:solidFill>
                <a:latin typeface="Verdana"/>
                <a:cs typeface="Verdana"/>
              </a:rPr>
              <a:t>41040 </a:t>
            </a:r>
            <a:r>
              <a:rPr sz="2600" spc="-505" dirty="0">
                <a:solidFill>
                  <a:srgbClr val="3D6888"/>
                </a:solidFill>
                <a:latin typeface="Verdana"/>
                <a:cs typeface="Verdana"/>
              </a:rPr>
              <a:t>-</a:t>
            </a:r>
            <a:r>
              <a:rPr sz="2600" spc="-355" dirty="0">
                <a:solidFill>
                  <a:srgbClr val="3D6888"/>
                </a:solidFill>
                <a:latin typeface="Verdana"/>
                <a:cs typeface="Verdana"/>
              </a:rPr>
              <a:t> </a:t>
            </a:r>
            <a:r>
              <a:rPr sz="2600" spc="-75" dirty="0">
                <a:solidFill>
                  <a:srgbClr val="3D6888"/>
                </a:solidFill>
                <a:latin typeface="Verdana"/>
                <a:cs typeface="Verdana"/>
              </a:rPr>
              <a:t>Izmit/Kocaeli</a:t>
            </a:r>
            <a:endParaRPr sz="260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9765" y="5414898"/>
            <a:ext cx="656653" cy="5364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18554" y="2727388"/>
            <a:ext cx="6283960" cy="1382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  <a:tabLst>
                <a:tab pos="3785235" algn="l"/>
              </a:tabLst>
            </a:pPr>
            <a:r>
              <a:rPr sz="2800" spc="-114" dirty="0">
                <a:solidFill>
                  <a:srgbClr val="FFFFFF"/>
                </a:solidFill>
                <a:latin typeface="Verdana"/>
                <a:cs typeface="Verdana"/>
              </a:rPr>
              <a:t>The </a:t>
            </a:r>
            <a:r>
              <a:rPr sz="2800" spc="-90" dirty="0">
                <a:solidFill>
                  <a:srgbClr val="FFFFFF"/>
                </a:solidFill>
                <a:latin typeface="Verdana"/>
                <a:cs typeface="Verdana"/>
              </a:rPr>
              <a:t>Kocaeli </a:t>
            </a:r>
            <a:r>
              <a:rPr sz="2800" spc="-95" dirty="0">
                <a:solidFill>
                  <a:srgbClr val="FFFFFF"/>
                </a:solidFill>
                <a:latin typeface="Verdana"/>
                <a:cs typeface="Verdana"/>
              </a:rPr>
              <a:t>Chamber </a:t>
            </a:r>
            <a:r>
              <a:rPr sz="2800" spc="-125" dirty="0">
                <a:solidFill>
                  <a:srgbClr val="FFFFFF"/>
                </a:solidFill>
                <a:latin typeface="Verdana"/>
                <a:cs typeface="Verdana"/>
              </a:rPr>
              <a:t>of </a:t>
            </a:r>
            <a:r>
              <a:rPr sz="2800" spc="-180" dirty="0">
                <a:solidFill>
                  <a:srgbClr val="FFFFFF"/>
                </a:solidFill>
                <a:latin typeface="Verdana"/>
                <a:cs typeface="Verdana"/>
              </a:rPr>
              <a:t>Industry </a:t>
            </a:r>
            <a:r>
              <a:rPr sz="2800" spc="-75" dirty="0">
                <a:solidFill>
                  <a:srgbClr val="FFFFFF"/>
                </a:solidFill>
                <a:latin typeface="Verdana"/>
                <a:cs typeface="Verdana"/>
              </a:rPr>
              <a:t>was  </a:t>
            </a:r>
            <a:r>
              <a:rPr sz="2800" spc="-135" dirty="0">
                <a:solidFill>
                  <a:srgbClr val="FFFFFF"/>
                </a:solidFill>
                <a:latin typeface="Verdana"/>
                <a:cs typeface="Verdana"/>
              </a:rPr>
              <a:t>founded </a:t>
            </a:r>
            <a:r>
              <a:rPr sz="2800" spc="-160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2800" spc="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300" spc="175" dirty="0">
                <a:solidFill>
                  <a:srgbClr val="FFFFFF"/>
                </a:solidFill>
                <a:latin typeface="Verdana"/>
                <a:cs typeface="Verdana"/>
              </a:rPr>
              <a:t>1897</a:t>
            </a:r>
            <a:r>
              <a:rPr sz="3300" spc="-2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Verdana"/>
                <a:cs typeface="Verdana"/>
              </a:rPr>
              <a:t>as	</a:t>
            </a:r>
            <a:r>
              <a:rPr sz="2800" spc="-90" dirty="0">
                <a:solidFill>
                  <a:srgbClr val="FFFFFF"/>
                </a:solidFill>
                <a:latin typeface="Verdana"/>
                <a:cs typeface="Verdana"/>
              </a:rPr>
              <a:t>a </a:t>
            </a:r>
            <a:r>
              <a:rPr sz="2800" spc="-100" dirty="0">
                <a:solidFill>
                  <a:srgbClr val="FFFFFF"/>
                </a:solidFill>
                <a:latin typeface="Verdana"/>
                <a:cs typeface="Verdana"/>
              </a:rPr>
              <a:t>Chamber </a:t>
            </a:r>
            <a:r>
              <a:rPr sz="2800" spc="-125" dirty="0">
                <a:solidFill>
                  <a:srgbClr val="FFFFFF"/>
                </a:solidFill>
                <a:latin typeface="Verdana"/>
                <a:cs typeface="Verdana"/>
              </a:rPr>
              <a:t>of  </a:t>
            </a:r>
            <a:r>
              <a:rPr sz="2800" spc="-75" dirty="0">
                <a:solidFill>
                  <a:srgbClr val="FFFFFF"/>
                </a:solidFill>
                <a:latin typeface="Verdana"/>
                <a:cs typeface="Verdana"/>
              </a:rPr>
              <a:t>Commerce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4328159"/>
            <a:ext cx="7315200" cy="1742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06800" y="5158740"/>
            <a:ext cx="81279" cy="812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356" y="4342129"/>
            <a:ext cx="7255509" cy="1662430"/>
          </a:xfrm>
          <a:custGeom>
            <a:avLst/>
            <a:gdLst/>
            <a:ahLst/>
            <a:cxnLst/>
            <a:rect l="l" t="t" r="r" b="b"/>
            <a:pathLst>
              <a:path w="7255509" h="1662429">
                <a:moveTo>
                  <a:pt x="0" y="1662176"/>
                </a:moveTo>
                <a:lnTo>
                  <a:pt x="7255256" y="1662176"/>
                </a:lnTo>
                <a:lnTo>
                  <a:pt x="7255256" y="0"/>
                </a:lnTo>
                <a:lnTo>
                  <a:pt x="0" y="0"/>
                </a:lnTo>
                <a:lnTo>
                  <a:pt x="0" y="1662176"/>
                </a:lnTo>
                <a:close/>
              </a:path>
            </a:pathLst>
          </a:custGeom>
          <a:solidFill>
            <a:srgbClr val="083981">
              <a:alpha val="5450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36867" y="4425315"/>
            <a:ext cx="6476365" cy="145680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065" marR="5080" algn="ctr">
              <a:lnSpc>
                <a:spcPct val="100499"/>
              </a:lnSpc>
              <a:spcBef>
                <a:spcPts val="80"/>
              </a:spcBef>
            </a:pPr>
            <a:r>
              <a:rPr sz="2800" spc="-180" dirty="0">
                <a:solidFill>
                  <a:srgbClr val="FFFFFF"/>
                </a:solidFill>
                <a:latin typeface="Verdana"/>
                <a:cs typeface="Verdana"/>
              </a:rPr>
              <a:t>Today </a:t>
            </a:r>
            <a:r>
              <a:rPr sz="2800" spc="-145" dirty="0">
                <a:solidFill>
                  <a:srgbClr val="FFFFFF"/>
                </a:solidFill>
                <a:latin typeface="Verdana"/>
                <a:cs typeface="Verdana"/>
              </a:rPr>
              <a:t>with </a:t>
            </a:r>
            <a:r>
              <a:rPr sz="2800" spc="-70" dirty="0">
                <a:solidFill>
                  <a:srgbClr val="FFFFFF"/>
                </a:solidFill>
                <a:latin typeface="Verdana"/>
                <a:cs typeface="Verdana"/>
              </a:rPr>
              <a:t>its </a:t>
            </a:r>
            <a:r>
              <a:rPr sz="3300" spc="180" dirty="0" smtClean="0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r>
              <a:rPr lang="tr-TR" sz="3300" spc="180" dirty="0" smtClean="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r>
              <a:rPr sz="3300" spc="180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35" dirty="0">
                <a:solidFill>
                  <a:srgbClr val="FFFFFF"/>
                </a:solidFill>
                <a:latin typeface="Verdana"/>
                <a:cs typeface="Verdana"/>
              </a:rPr>
              <a:t>employees </a:t>
            </a:r>
            <a:r>
              <a:rPr sz="2800" spc="-125" dirty="0">
                <a:solidFill>
                  <a:srgbClr val="FFFFFF"/>
                </a:solidFill>
                <a:latin typeface="Verdana"/>
                <a:cs typeface="Verdana"/>
              </a:rPr>
              <a:t>it </a:t>
            </a:r>
            <a:r>
              <a:rPr sz="2800" spc="-80" dirty="0">
                <a:solidFill>
                  <a:srgbClr val="FFFFFF"/>
                </a:solidFill>
                <a:latin typeface="Verdana"/>
                <a:cs typeface="Verdana"/>
              </a:rPr>
              <a:t>serves  </a:t>
            </a:r>
            <a:r>
              <a:rPr sz="2800" spc="-155" dirty="0">
                <a:solidFill>
                  <a:srgbClr val="FFFFFF"/>
                </a:solidFill>
                <a:latin typeface="Verdana"/>
                <a:cs typeface="Verdana"/>
              </a:rPr>
              <a:t>approximately </a:t>
            </a:r>
            <a:r>
              <a:rPr lang="tr-TR" sz="3300" spc="125" dirty="0" smtClean="0">
                <a:solidFill>
                  <a:srgbClr val="FFFFFF"/>
                </a:solidFill>
                <a:latin typeface="Verdana"/>
                <a:cs typeface="Verdana"/>
              </a:rPr>
              <a:t>3234 </a:t>
            </a:r>
            <a:r>
              <a:rPr sz="2800" spc="-100" dirty="0" smtClean="0">
                <a:solidFill>
                  <a:srgbClr val="FFFFFF"/>
                </a:solidFill>
                <a:latin typeface="Verdana"/>
                <a:cs typeface="Verdana"/>
              </a:rPr>
              <a:t>member  </a:t>
            </a:r>
            <a:r>
              <a:rPr sz="2800" spc="-90" dirty="0">
                <a:solidFill>
                  <a:srgbClr val="FFFFFF"/>
                </a:solidFill>
                <a:latin typeface="Verdana"/>
                <a:cs typeface="Verdana"/>
              </a:rPr>
              <a:t>companies</a:t>
            </a:r>
            <a:endParaRPr sz="2800" dirty="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77" y="0"/>
            <a:ext cx="13002722" cy="97535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45159" y="254317"/>
            <a:ext cx="3322320" cy="1473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700"/>
              </a:lnSpc>
              <a:spcBef>
                <a:spcPts val="100"/>
              </a:spcBef>
            </a:pPr>
            <a:r>
              <a:rPr sz="5000" spc="25" dirty="0"/>
              <a:t>Where</a:t>
            </a:r>
            <a:r>
              <a:rPr sz="5000" spc="-110" dirty="0"/>
              <a:t> </a:t>
            </a:r>
            <a:r>
              <a:rPr sz="5000" spc="-85" dirty="0"/>
              <a:t>are</a:t>
            </a:r>
            <a:endParaRPr sz="5000"/>
          </a:p>
          <a:p>
            <a:pPr marL="1856739">
              <a:lnSpc>
                <a:spcPts val="5700"/>
              </a:lnSpc>
            </a:pPr>
            <a:r>
              <a:rPr sz="5000" b="1" spc="-225" dirty="0">
                <a:latin typeface="Verdana"/>
                <a:cs typeface="Verdana"/>
              </a:rPr>
              <a:t>We?</a:t>
            </a:r>
            <a:endParaRPr sz="50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28871" y="589216"/>
            <a:ext cx="5481955" cy="895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420"/>
              </a:lnSpc>
              <a:spcBef>
                <a:spcPts val="100"/>
              </a:spcBef>
            </a:pPr>
            <a:r>
              <a:rPr sz="3000" b="1" spc="-280" dirty="0">
                <a:solidFill>
                  <a:srgbClr val="FFFFFF"/>
                </a:solidFill>
                <a:latin typeface="Verdana"/>
                <a:cs typeface="Verdana"/>
              </a:rPr>
              <a:t>Kocaeli:</a:t>
            </a:r>
            <a:endParaRPr sz="3000">
              <a:latin typeface="Verdana"/>
              <a:cs typeface="Verdana"/>
            </a:endParaRPr>
          </a:p>
          <a:p>
            <a:pPr marL="12700">
              <a:lnSpc>
                <a:spcPts val="3420"/>
              </a:lnSpc>
            </a:pPr>
            <a:r>
              <a:rPr sz="3000" spc="-165" dirty="0">
                <a:solidFill>
                  <a:srgbClr val="FFFFFF"/>
                </a:solidFill>
                <a:latin typeface="Verdana"/>
                <a:cs typeface="Verdana"/>
              </a:rPr>
              <a:t>Turkey’s </a:t>
            </a:r>
            <a:r>
              <a:rPr sz="3000" spc="-145" dirty="0">
                <a:solidFill>
                  <a:srgbClr val="FFFFFF"/>
                </a:solidFill>
                <a:latin typeface="Verdana"/>
                <a:cs typeface="Verdana"/>
              </a:rPr>
              <a:t>Industrious</a:t>
            </a:r>
            <a:r>
              <a:rPr sz="3000" spc="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95" dirty="0">
                <a:solidFill>
                  <a:srgbClr val="FFFFFF"/>
                </a:solidFill>
                <a:latin typeface="Verdana"/>
                <a:cs typeface="Verdana"/>
              </a:rPr>
              <a:t>Heartland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196326" y="2413342"/>
            <a:ext cx="2505582" cy="12178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4178300"/>
            <a:ext cx="5194300" cy="7645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240" y="4518659"/>
            <a:ext cx="81280" cy="812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31" y="4192651"/>
            <a:ext cx="5149215" cy="684530"/>
          </a:xfrm>
          <a:custGeom>
            <a:avLst/>
            <a:gdLst/>
            <a:ahLst/>
            <a:cxnLst/>
            <a:rect l="l" t="t" r="r" b="b"/>
            <a:pathLst>
              <a:path w="5149215" h="684529">
                <a:moveTo>
                  <a:pt x="0" y="684149"/>
                </a:moveTo>
                <a:lnTo>
                  <a:pt x="5149215" y="684149"/>
                </a:lnTo>
                <a:lnTo>
                  <a:pt x="5149215" y="0"/>
                </a:lnTo>
                <a:lnTo>
                  <a:pt x="0" y="0"/>
                </a:lnTo>
                <a:lnTo>
                  <a:pt x="0" y="684149"/>
                </a:lnTo>
                <a:close/>
              </a:path>
            </a:pathLst>
          </a:custGeom>
          <a:solidFill>
            <a:srgbClr val="083981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40" y="3380740"/>
            <a:ext cx="3860800" cy="7645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3339" y="3723640"/>
            <a:ext cx="81280" cy="812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543" y="3395726"/>
            <a:ext cx="3780154" cy="684530"/>
          </a:xfrm>
          <a:custGeom>
            <a:avLst/>
            <a:gdLst/>
            <a:ahLst/>
            <a:cxnLst/>
            <a:rect l="l" t="t" r="r" b="b"/>
            <a:pathLst>
              <a:path w="3780154" h="684529">
                <a:moveTo>
                  <a:pt x="0" y="684149"/>
                </a:moveTo>
                <a:lnTo>
                  <a:pt x="3780028" y="684149"/>
                </a:lnTo>
                <a:lnTo>
                  <a:pt x="3780028" y="0"/>
                </a:lnTo>
                <a:lnTo>
                  <a:pt x="0" y="0"/>
                </a:lnTo>
                <a:lnTo>
                  <a:pt x="0" y="684149"/>
                </a:lnTo>
                <a:close/>
              </a:path>
            </a:pathLst>
          </a:custGeom>
          <a:solidFill>
            <a:srgbClr val="083981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5064759"/>
            <a:ext cx="6423660" cy="7670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5081142"/>
            <a:ext cx="6384290" cy="684530"/>
          </a:xfrm>
          <a:custGeom>
            <a:avLst/>
            <a:gdLst/>
            <a:ahLst/>
            <a:cxnLst/>
            <a:rect l="l" t="t" r="r" b="b"/>
            <a:pathLst>
              <a:path w="6384290" h="684529">
                <a:moveTo>
                  <a:pt x="0" y="684149"/>
                </a:moveTo>
                <a:lnTo>
                  <a:pt x="6384188" y="684149"/>
                </a:lnTo>
                <a:lnTo>
                  <a:pt x="6384188" y="0"/>
                </a:lnTo>
                <a:lnTo>
                  <a:pt x="0" y="0"/>
                </a:lnTo>
                <a:lnTo>
                  <a:pt x="0" y="684149"/>
                </a:lnTo>
                <a:close/>
              </a:path>
            </a:pathLst>
          </a:custGeom>
          <a:solidFill>
            <a:srgbClr val="083981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5958840"/>
            <a:ext cx="8237220" cy="7645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40" y="6301740"/>
            <a:ext cx="81280" cy="812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5974334"/>
            <a:ext cx="8196580" cy="684530"/>
          </a:xfrm>
          <a:custGeom>
            <a:avLst/>
            <a:gdLst/>
            <a:ahLst/>
            <a:cxnLst/>
            <a:rect l="l" t="t" r="r" b="b"/>
            <a:pathLst>
              <a:path w="8196580" h="684529">
                <a:moveTo>
                  <a:pt x="0" y="684148"/>
                </a:moveTo>
                <a:lnTo>
                  <a:pt x="8196273" y="684148"/>
                </a:lnTo>
                <a:lnTo>
                  <a:pt x="8196273" y="0"/>
                </a:lnTo>
                <a:lnTo>
                  <a:pt x="0" y="0"/>
                </a:lnTo>
                <a:lnTo>
                  <a:pt x="0" y="684148"/>
                </a:lnTo>
                <a:close/>
              </a:path>
            </a:pathLst>
          </a:custGeom>
          <a:solidFill>
            <a:srgbClr val="083981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54939" y="3345179"/>
            <a:ext cx="7658100" cy="32265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769" marR="5178425">
              <a:lnSpc>
                <a:spcPct val="100000"/>
              </a:lnSpc>
              <a:spcBef>
                <a:spcPts val="100"/>
              </a:spcBef>
            </a:pPr>
            <a:r>
              <a:rPr sz="2400" spc="120" dirty="0">
                <a:solidFill>
                  <a:srgbClr val="FFFFFF"/>
                </a:solidFill>
                <a:latin typeface="Verdana"/>
                <a:cs typeface="Verdana"/>
              </a:rPr>
              <a:t>1.9M</a:t>
            </a:r>
            <a:r>
              <a:rPr sz="24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95" dirty="0">
                <a:solidFill>
                  <a:srgbClr val="FFFFFF"/>
                </a:solidFill>
                <a:latin typeface="Verdana"/>
                <a:cs typeface="Verdana"/>
              </a:rPr>
              <a:t>Population  </a:t>
            </a:r>
            <a:r>
              <a:rPr sz="2400" spc="-30" dirty="0">
                <a:solidFill>
                  <a:srgbClr val="FFFFFF"/>
                </a:solidFill>
                <a:latin typeface="Verdana"/>
                <a:cs typeface="Verdana"/>
              </a:rPr>
              <a:t>(</a:t>
            </a:r>
            <a:r>
              <a:rPr sz="2400" spc="-30" dirty="0" smtClean="0">
                <a:solidFill>
                  <a:srgbClr val="FFFFFF"/>
                </a:solidFill>
                <a:latin typeface="Verdana"/>
                <a:cs typeface="Verdana"/>
              </a:rPr>
              <a:t>20</a:t>
            </a:r>
            <a:r>
              <a:rPr lang="tr-TR" sz="2400" spc="-30" dirty="0" smtClean="0">
                <a:solidFill>
                  <a:srgbClr val="FFFFFF"/>
                </a:solidFill>
                <a:latin typeface="Verdana"/>
                <a:cs typeface="Verdana"/>
              </a:rPr>
              <a:t>20</a:t>
            </a:r>
            <a:r>
              <a:rPr sz="2400" spc="-30" dirty="0" smtClean="0">
                <a:solidFill>
                  <a:srgbClr val="FFFFFF"/>
                </a:solidFill>
                <a:latin typeface="Verdana"/>
                <a:cs typeface="Verdana"/>
              </a:rPr>
              <a:t>)</a:t>
            </a:r>
            <a:endParaRPr sz="24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300" dirty="0">
              <a:latin typeface="Times New Roman"/>
              <a:cs typeface="Times New Roman"/>
            </a:endParaRPr>
          </a:p>
          <a:p>
            <a:pPr marL="93980">
              <a:lnSpc>
                <a:spcPct val="100000"/>
              </a:lnSpc>
            </a:pPr>
            <a:r>
              <a:rPr sz="2400" spc="-5" dirty="0">
                <a:solidFill>
                  <a:srgbClr val="FFFFFF"/>
                </a:solidFill>
                <a:latin typeface="Verdana"/>
                <a:cs typeface="Verdana"/>
              </a:rPr>
              <a:t>8</a:t>
            </a:r>
            <a:r>
              <a:rPr sz="2400" spc="-7" baseline="26041" dirty="0">
                <a:solidFill>
                  <a:srgbClr val="FFFFFF"/>
                </a:solidFill>
                <a:latin typeface="Verdana"/>
                <a:cs typeface="Verdana"/>
              </a:rPr>
              <a:t>th </a:t>
            </a:r>
            <a:r>
              <a:rPr sz="2400" spc="-95" dirty="0">
                <a:solidFill>
                  <a:srgbClr val="FFFFFF"/>
                </a:solidFill>
                <a:latin typeface="Verdana"/>
                <a:cs typeface="Verdana"/>
              </a:rPr>
              <a:t>Smallest </a:t>
            </a:r>
            <a:r>
              <a:rPr sz="2400" spc="-70" dirty="0">
                <a:solidFill>
                  <a:srgbClr val="FFFFFF"/>
                </a:solidFill>
                <a:latin typeface="Verdana"/>
                <a:cs typeface="Verdana"/>
              </a:rPr>
              <a:t>Province 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2400" spc="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60" dirty="0">
                <a:solidFill>
                  <a:srgbClr val="FFFFFF"/>
                </a:solidFill>
                <a:latin typeface="Verdana"/>
                <a:cs typeface="Verdana"/>
              </a:rPr>
              <a:t>Turkey</a:t>
            </a:r>
            <a:endParaRPr sz="24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9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dirty="0" smtClean="0">
                <a:solidFill>
                  <a:srgbClr val="FFFFFF"/>
                </a:solidFill>
                <a:latin typeface="Verdana"/>
                <a:cs typeface="Verdana"/>
              </a:rPr>
              <a:t>%</a:t>
            </a:r>
            <a:r>
              <a:rPr lang="tr-TR" sz="2400" dirty="0" smtClean="0">
                <a:solidFill>
                  <a:srgbClr val="FFFFFF"/>
                </a:solidFill>
                <a:latin typeface="Verdana"/>
                <a:cs typeface="Verdana"/>
              </a:rPr>
              <a:t>9,66</a:t>
            </a:r>
            <a:r>
              <a:rPr sz="2400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10" dirty="0">
                <a:solidFill>
                  <a:srgbClr val="FFFFFF"/>
                </a:solidFill>
                <a:latin typeface="Verdana"/>
                <a:cs typeface="Verdana"/>
              </a:rPr>
              <a:t>of </a:t>
            </a:r>
            <a:r>
              <a:rPr sz="2400" spc="-85" dirty="0">
                <a:solidFill>
                  <a:srgbClr val="FFFFFF"/>
                </a:solidFill>
                <a:latin typeface="Verdana"/>
                <a:cs typeface="Verdana"/>
              </a:rPr>
              <a:t>National </a:t>
            </a:r>
            <a:r>
              <a:rPr sz="2400" spc="-175" dirty="0">
                <a:solidFill>
                  <a:srgbClr val="FFFFFF"/>
                </a:solidFill>
                <a:latin typeface="Verdana"/>
                <a:cs typeface="Verdana"/>
              </a:rPr>
              <a:t>Tax </a:t>
            </a:r>
            <a:r>
              <a:rPr sz="2400" spc="-125" dirty="0">
                <a:solidFill>
                  <a:srgbClr val="FFFFFF"/>
                </a:solidFill>
                <a:latin typeface="Verdana"/>
                <a:cs typeface="Verdana"/>
              </a:rPr>
              <a:t>Revenue</a:t>
            </a:r>
            <a:r>
              <a:rPr sz="2400" spc="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85" dirty="0">
                <a:solidFill>
                  <a:srgbClr val="FFFFFF"/>
                </a:solidFill>
                <a:latin typeface="Verdana"/>
                <a:cs typeface="Verdana"/>
              </a:rPr>
              <a:t>Collected</a:t>
            </a:r>
            <a:endParaRPr sz="24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600" dirty="0">
              <a:latin typeface="Times New Roman"/>
              <a:cs typeface="Times New Roman"/>
            </a:endParaRPr>
          </a:p>
          <a:p>
            <a:pPr marL="60960">
              <a:lnSpc>
                <a:spcPct val="100000"/>
              </a:lnSpc>
            </a:pPr>
            <a:r>
              <a:rPr sz="2400" spc="130" dirty="0" smtClean="0">
                <a:solidFill>
                  <a:srgbClr val="FFFFFF"/>
                </a:solidFill>
                <a:latin typeface="Verdana"/>
                <a:cs typeface="Verdana"/>
              </a:rPr>
              <a:t>7</a:t>
            </a:r>
            <a:r>
              <a:rPr lang="tr-TR" sz="2400" spc="130" dirty="0" smtClean="0">
                <a:solidFill>
                  <a:srgbClr val="FFFFFF"/>
                </a:solidFill>
                <a:latin typeface="Verdana"/>
                <a:cs typeface="Verdana"/>
              </a:rPr>
              <a:t>5</a:t>
            </a:r>
            <a:r>
              <a:rPr sz="2400" spc="130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10" dirty="0">
                <a:solidFill>
                  <a:srgbClr val="FFFFFF"/>
                </a:solidFill>
                <a:latin typeface="Verdana"/>
                <a:cs typeface="Verdana"/>
              </a:rPr>
              <a:t>of 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Turkey’s </a:t>
            </a:r>
            <a:r>
              <a:rPr sz="2400" spc="-40" dirty="0">
                <a:solidFill>
                  <a:srgbClr val="FFFFFF"/>
                </a:solidFill>
                <a:latin typeface="Verdana"/>
                <a:cs typeface="Verdana"/>
              </a:rPr>
              <a:t>Largest </a:t>
            </a:r>
            <a:r>
              <a:rPr sz="2400" spc="-95" dirty="0">
                <a:solidFill>
                  <a:srgbClr val="FFFFFF"/>
                </a:solidFill>
                <a:latin typeface="Verdana"/>
                <a:cs typeface="Verdana"/>
              </a:rPr>
              <a:t>Companies </a:t>
            </a:r>
            <a:r>
              <a:rPr sz="2400" spc="-40" dirty="0">
                <a:solidFill>
                  <a:srgbClr val="FFFFFF"/>
                </a:solidFill>
                <a:latin typeface="Verdana"/>
                <a:cs typeface="Verdana"/>
              </a:rPr>
              <a:t>are </a:t>
            </a:r>
            <a:r>
              <a:rPr sz="2400" spc="-55" dirty="0">
                <a:solidFill>
                  <a:srgbClr val="FFFFFF"/>
                </a:solidFill>
                <a:latin typeface="Verdana"/>
                <a:cs typeface="Verdana"/>
              </a:rPr>
              <a:t>Located</a:t>
            </a:r>
            <a:r>
              <a:rPr sz="2400" spc="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Verdana"/>
                <a:cs typeface="Verdana"/>
              </a:rPr>
              <a:t>Here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8933433"/>
            <a:ext cx="13004800" cy="684530"/>
          </a:xfrm>
          <a:custGeom>
            <a:avLst/>
            <a:gdLst/>
            <a:ahLst/>
            <a:cxnLst/>
            <a:rect l="l" t="t" r="r" b="b"/>
            <a:pathLst>
              <a:path w="13004800" h="684529">
                <a:moveTo>
                  <a:pt x="0" y="0"/>
                </a:moveTo>
                <a:lnTo>
                  <a:pt x="0" y="683958"/>
                </a:lnTo>
                <a:lnTo>
                  <a:pt x="13004800" y="683958"/>
                </a:lnTo>
                <a:lnTo>
                  <a:pt x="130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7372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327256" y="8933306"/>
            <a:ext cx="1407541" cy="6841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7780"/>
            <a:ext cx="13004799" cy="96558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70547" y="4443984"/>
            <a:ext cx="2491105" cy="741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700" b="1" spc="-36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4700" b="1" spc="-54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4700" b="1" spc="-575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4700" b="1" spc="-505" dirty="0">
                <a:solidFill>
                  <a:srgbClr val="FFFFFF"/>
                </a:solidFill>
                <a:latin typeface="Verdana"/>
                <a:cs typeface="Verdana"/>
              </a:rPr>
              <a:t>ist</a:t>
            </a:r>
            <a:r>
              <a:rPr sz="4700" b="1" spc="-36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4700" b="1" spc="-235" dirty="0">
                <a:solidFill>
                  <a:srgbClr val="FFFFFF"/>
                </a:solidFill>
                <a:latin typeface="Verdana"/>
                <a:cs typeface="Verdana"/>
              </a:rPr>
              <a:t>cs</a:t>
            </a:r>
            <a:endParaRPr sz="4700">
              <a:latin typeface="Verdana"/>
              <a:cs typeface="Verdan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98215" y="3671239"/>
            <a:ext cx="547497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spc="130" dirty="0"/>
              <a:t>35 </a:t>
            </a:r>
            <a:r>
              <a:rPr spc="-45" dirty="0"/>
              <a:t>ports </a:t>
            </a:r>
            <a:r>
              <a:rPr spc="-110" dirty="0"/>
              <a:t>and </a:t>
            </a:r>
            <a:r>
              <a:rPr spc="-95" dirty="0"/>
              <a:t>industrial </a:t>
            </a:r>
            <a:r>
              <a:rPr spc="-135" dirty="0"/>
              <a:t>facility </a:t>
            </a:r>
            <a:r>
              <a:rPr spc="-80" dirty="0"/>
              <a:t>docks  </a:t>
            </a:r>
            <a:r>
              <a:rPr spc="-114" dirty="0"/>
              <a:t>Sabiha </a:t>
            </a:r>
            <a:r>
              <a:rPr spc="-120" dirty="0"/>
              <a:t>Gokcen </a:t>
            </a:r>
            <a:r>
              <a:rPr spc="-180" dirty="0"/>
              <a:t>Int. </a:t>
            </a:r>
            <a:r>
              <a:rPr spc="-80" dirty="0"/>
              <a:t>Airport: </a:t>
            </a:r>
            <a:r>
              <a:rPr spc="130" dirty="0"/>
              <a:t>50</a:t>
            </a:r>
            <a:r>
              <a:rPr spc="295" dirty="0"/>
              <a:t> </a:t>
            </a:r>
            <a:r>
              <a:rPr spc="-150" dirty="0"/>
              <a:t>km.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498215" y="4586109"/>
            <a:ext cx="5948045" cy="1397635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sz="2500" spc="-125" dirty="0">
                <a:solidFill>
                  <a:srgbClr val="FFFFFF"/>
                </a:solidFill>
                <a:latin typeface="Verdana"/>
                <a:cs typeface="Verdana"/>
              </a:rPr>
              <a:t>Cengiz </a:t>
            </a:r>
            <a:r>
              <a:rPr sz="2500" spc="-110" dirty="0">
                <a:solidFill>
                  <a:srgbClr val="FFFFFF"/>
                </a:solidFill>
                <a:latin typeface="Verdana"/>
                <a:cs typeface="Verdana"/>
              </a:rPr>
              <a:t>Topel </a:t>
            </a:r>
            <a:r>
              <a:rPr sz="2500" spc="-80" dirty="0">
                <a:solidFill>
                  <a:srgbClr val="FFFFFF"/>
                </a:solidFill>
                <a:latin typeface="Verdana"/>
                <a:cs typeface="Verdana"/>
              </a:rPr>
              <a:t>Airport: </a:t>
            </a:r>
            <a:r>
              <a:rPr sz="2500" spc="130" dirty="0">
                <a:solidFill>
                  <a:srgbClr val="FFFFFF"/>
                </a:solidFill>
                <a:latin typeface="Verdana"/>
                <a:cs typeface="Verdana"/>
              </a:rPr>
              <a:t>10</a:t>
            </a:r>
            <a:r>
              <a:rPr sz="2500" spc="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150" dirty="0">
                <a:solidFill>
                  <a:srgbClr val="FFFFFF"/>
                </a:solidFill>
                <a:latin typeface="Verdana"/>
                <a:cs typeface="Verdana"/>
              </a:rPr>
              <a:t>km.</a:t>
            </a:r>
            <a:endParaRPr sz="2500">
              <a:latin typeface="Verdana"/>
              <a:cs typeface="Verdana"/>
            </a:endParaRPr>
          </a:p>
          <a:p>
            <a:pPr marL="12700" marR="5080">
              <a:lnSpc>
                <a:spcPct val="120000"/>
              </a:lnSpc>
              <a:spcBef>
                <a:spcPts val="5"/>
              </a:spcBef>
            </a:pPr>
            <a:r>
              <a:rPr sz="2500" spc="5" dirty="0">
                <a:solidFill>
                  <a:srgbClr val="FFFFFF"/>
                </a:solidFill>
                <a:latin typeface="Verdana"/>
                <a:cs typeface="Verdana"/>
              </a:rPr>
              <a:t>TEM </a:t>
            </a:r>
            <a:r>
              <a:rPr sz="2500" spc="-60" dirty="0">
                <a:solidFill>
                  <a:srgbClr val="FFFFFF"/>
                </a:solidFill>
                <a:latin typeface="Verdana"/>
                <a:cs typeface="Verdana"/>
              </a:rPr>
              <a:t>Motorways </a:t>
            </a:r>
            <a:r>
              <a:rPr sz="2500" spc="-110" dirty="0">
                <a:solidFill>
                  <a:srgbClr val="FFFFFF"/>
                </a:solidFill>
                <a:latin typeface="Verdana"/>
                <a:cs typeface="Verdana"/>
              </a:rPr>
              <a:t>and </a:t>
            </a:r>
            <a:r>
              <a:rPr sz="2500" spc="75" dirty="0">
                <a:solidFill>
                  <a:srgbClr val="FFFFFF"/>
                </a:solidFill>
                <a:latin typeface="Verdana"/>
                <a:cs typeface="Verdana"/>
              </a:rPr>
              <a:t>D100 </a:t>
            </a:r>
            <a:r>
              <a:rPr sz="2500" spc="-15" dirty="0">
                <a:solidFill>
                  <a:srgbClr val="FFFFFF"/>
                </a:solidFill>
                <a:latin typeface="Verdana"/>
                <a:cs typeface="Verdana"/>
              </a:rPr>
              <a:t>Main </a:t>
            </a:r>
            <a:r>
              <a:rPr sz="2500" spc="-70" dirty="0">
                <a:solidFill>
                  <a:srgbClr val="FFFFFF"/>
                </a:solidFill>
                <a:latin typeface="Verdana"/>
                <a:cs typeface="Verdana"/>
              </a:rPr>
              <a:t>Road.  </a:t>
            </a:r>
            <a:r>
              <a:rPr sz="2500" spc="-100" dirty="0">
                <a:solidFill>
                  <a:srgbClr val="FFFFFF"/>
                </a:solidFill>
                <a:latin typeface="Verdana"/>
                <a:cs typeface="Verdana"/>
              </a:rPr>
              <a:t>High </a:t>
            </a:r>
            <a:r>
              <a:rPr sz="2500" spc="-105" dirty="0">
                <a:solidFill>
                  <a:srgbClr val="FFFFFF"/>
                </a:solidFill>
                <a:latin typeface="Verdana"/>
                <a:cs typeface="Verdana"/>
              </a:rPr>
              <a:t>Speed</a:t>
            </a:r>
            <a:r>
              <a:rPr sz="250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90" dirty="0">
                <a:solidFill>
                  <a:srgbClr val="FFFFFF"/>
                </a:solidFill>
                <a:latin typeface="Verdana"/>
                <a:cs typeface="Verdana"/>
              </a:rPr>
              <a:t>Train</a:t>
            </a:r>
            <a:endParaRPr sz="250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254121" y="3382264"/>
            <a:ext cx="0" cy="2989580"/>
          </a:xfrm>
          <a:custGeom>
            <a:avLst/>
            <a:gdLst/>
            <a:ahLst/>
            <a:cxnLst/>
            <a:rect l="l" t="t" r="r" b="b"/>
            <a:pathLst>
              <a:path h="2989579">
                <a:moveTo>
                  <a:pt x="0" y="2989072"/>
                </a:moveTo>
                <a:lnTo>
                  <a:pt x="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8933433"/>
            <a:ext cx="13004800" cy="684530"/>
          </a:xfrm>
          <a:custGeom>
            <a:avLst/>
            <a:gdLst/>
            <a:ahLst/>
            <a:cxnLst/>
            <a:rect l="l" t="t" r="r" b="b"/>
            <a:pathLst>
              <a:path w="13004800" h="684529">
                <a:moveTo>
                  <a:pt x="0" y="0"/>
                </a:moveTo>
                <a:lnTo>
                  <a:pt x="0" y="683958"/>
                </a:lnTo>
                <a:lnTo>
                  <a:pt x="13004800" y="683958"/>
                </a:lnTo>
                <a:lnTo>
                  <a:pt x="130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7372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327256" y="8933306"/>
            <a:ext cx="1407541" cy="6841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28" y="1905"/>
            <a:ext cx="12976479" cy="97516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68900" y="144779"/>
            <a:ext cx="7835900" cy="1384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28920" y="383540"/>
            <a:ext cx="7675880" cy="7670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08904" y="159893"/>
            <a:ext cx="7781925" cy="1303020"/>
          </a:xfrm>
          <a:custGeom>
            <a:avLst/>
            <a:gdLst/>
            <a:ahLst/>
            <a:cxnLst/>
            <a:rect l="l" t="t" r="r" b="b"/>
            <a:pathLst>
              <a:path w="7781925" h="1303020">
                <a:moveTo>
                  <a:pt x="0" y="1302893"/>
                </a:moveTo>
                <a:lnTo>
                  <a:pt x="7781671" y="1302893"/>
                </a:lnTo>
                <a:lnTo>
                  <a:pt x="7781671" y="0"/>
                </a:lnTo>
                <a:lnTo>
                  <a:pt x="0" y="0"/>
                </a:lnTo>
                <a:lnTo>
                  <a:pt x="0" y="1302893"/>
                </a:lnTo>
                <a:close/>
              </a:path>
            </a:pathLst>
          </a:custGeom>
          <a:solidFill>
            <a:srgbClr val="0839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632196" y="504190"/>
            <a:ext cx="69361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5" dirty="0">
                <a:solidFill>
                  <a:srgbClr val="FFFFFF"/>
                </a:solidFill>
                <a:latin typeface="Verdana"/>
                <a:cs typeface="Verdana"/>
              </a:rPr>
              <a:t>MAIN </a:t>
            </a:r>
            <a:r>
              <a:rPr sz="3600" spc="-190" dirty="0">
                <a:solidFill>
                  <a:srgbClr val="FFFFFF"/>
                </a:solidFill>
                <a:latin typeface="Verdana"/>
                <a:cs typeface="Verdana"/>
              </a:rPr>
              <a:t>SECTORS </a:t>
            </a:r>
            <a:r>
              <a:rPr sz="3600" spc="-185" dirty="0">
                <a:solidFill>
                  <a:srgbClr val="FFFFFF"/>
                </a:solidFill>
                <a:latin typeface="Verdana"/>
                <a:cs typeface="Verdana"/>
              </a:rPr>
              <a:t>with</a:t>
            </a:r>
            <a:r>
              <a:rPr sz="3600" spc="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spc="25" dirty="0">
                <a:solidFill>
                  <a:srgbClr val="FFFFFF"/>
                </a:solidFill>
                <a:latin typeface="Verdana"/>
                <a:cs typeface="Verdana"/>
              </a:rPr>
              <a:t>NUMBERS</a:t>
            </a:r>
            <a:endParaRPr sz="36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70379" y="2489898"/>
            <a:ext cx="4093210" cy="320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4475">
              <a:lnSpc>
                <a:spcPts val="11440"/>
              </a:lnSpc>
              <a:spcBef>
                <a:spcPts val="100"/>
              </a:spcBef>
            </a:pPr>
            <a:r>
              <a:rPr sz="9600" b="1" spc="-1370" dirty="0">
                <a:solidFill>
                  <a:srgbClr val="083981"/>
                </a:solidFill>
                <a:latin typeface="Verdana"/>
                <a:cs typeface="Verdana"/>
              </a:rPr>
              <a:t>27%</a:t>
            </a:r>
            <a:endParaRPr sz="9600" dirty="0">
              <a:latin typeface="Verdana"/>
              <a:cs typeface="Verdana"/>
            </a:endParaRPr>
          </a:p>
          <a:p>
            <a:pPr marL="12700" marR="5080" algn="ctr">
              <a:lnSpc>
                <a:spcPts val="4560"/>
              </a:lnSpc>
              <a:spcBef>
                <a:spcPts val="75"/>
              </a:spcBef>
            </a:pPr>
            <a:r>
              <a:rPr sz="3800" spc="-105" dirty="0">
                <a:solidFill>
                  <a:srgbClr val="083981"/>
                </a:solidFill>
                <a:latin typeface="Verdana"/>
                <a:cs typeface="Verdana"/>
              </a:rPr>
              <a:t>Biggest </a:t>
            </a:r>
            <a:r>
              <a:rPr sz="3800" spc="-125" dirty="0">
                <a:solidFill>
                  <a:srgbClr val="083981"/>
                </a:solidFill>
                <a:latin typeface="Verdana"/>
                <a:cs typeface="Verdana"/>
              </a:rPr>
              <a:t>Share </a:t>
            </a:r>
            <a:r>
              <a:rPr sz="3800" spc="-215" dirty="0">
                <a:solidFill>
                  <a:srgbClr val="083981"/>
                </a:solidFill>
                <a:latin typeface="Verdana"/>
                <a:cs typeface="Verdana"/>
              </a:rPr>
              <a:t>in  </a:t>
            </a:r>
            <a:r>
              <a:rPr sz="3800" spc="-210" dirty="0">
                <a:solidFill>
                  <a:srgbClr val="083981"/>
                </a:solidFill>
                <a:latin typeface="Verdana"/>
                <a:cs typeface="Verdana"/>
              </a:rPr>
              <a:t>Turkey’s</a:t>
            </a:r>
            <a:r>
              <a:rPr sz="3800" spc="-85" dirty="0">
                <a:solidFill>
                  <a:srgbClr val="083981"/>
                </a:solidFill>
                <a:latin typeface="Verdana"/>
                <a:cs typeface="Verdana"/>
              </a:rPr>
              <a:t> </a:t>
            </a:r>
            <a:r>
              <a:rPr sz="3800" spc="-150" dirty="0">
                <a:solidFill>
                  <a:srgbClr val="083981"/>
                </a:solidFill>
                <a:latin typeface="Verdana"/>
                <a:cs typeface="Verdana"/>
              </a:rPr>
              <a:t>Chemical</a:t>
            </a:r>
            <a:endParaRPr sz="3800" dirty="0">
              <a:latin typeface="Verdana"/>
              <a:cs typeface="Verdana"/>
            </a:endParaRPr>
          </a:p>
          <a:p>
            <a:pPr algn="ctr">
              <a:lnSpc>
                <a:spcPts val="4410"/>
              </a:lnSpc>
            </a:pPr>
            <a:r>
              <a:rPr sz="3800" spc="-250" dirty="0">
                <a:solidFill>
                  <a:srgbClr val="083981"/>
                </a:solidFill>
                <a:latin typeface="Verdana"/>
                <a:cs typeface="Verdana"/>
              </a:rPr>
              <a:t>Industry</a:t>
            </a:r>
            <a:endParaRPr sz="3800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64285" y="6560248"/>
            <a:ext cx="3792854" cy="2409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4615">
              <a:lnSpc>
                <a:spcPct val="100000"/>
              </a:lnSpc>
              <a:spcBef>
                <a:spcPts val="100"/>
              </a:spcBef>
            </a:pPr>
            <a:r>
              <a:rPr sz="8000" b="1" spc="-735" dirty="0" smtClean="0">
                <a:solidFill>
                  <a:srgbClr val="083981"/>
                </a:solidFill>
                <a:latin typeface="Verdana"/>
                <a:cs typeface="Verdana"/>
              </a:rPr>
              <a:t>3</a:t>
            </a:r>
            <a:r>
              <a:rPr lang="tr-TR" sz="8000" b="1" spc="-735" dirty="0" smtClean="0">
                <a:solidFill>
                  <a:srgbClr val="083981"/>
                </a:solidFill>
                <a:latin typeface="Verdana"/>
                <a:cs typeface="Verdana"/>
              </a:rPr>
              <a:t>6,4 </a:t>
            </a:r>
            <a:r>
              <a:rPr sz="8000" b="1" spc="-735" dirty="0" smtClean="0">
                <a:solidFill>
                  <a:srgbClr val="083981"/>
                </a:solidFill>
                <a:latin typeface="Verdana"/>
                <a:cs typeface="Verdana"/>
              </a:rPr>
              <a:t>%</a:t>
            </a:r>
            <a:endParaRPr sz="8000" dirty="0">
              <a:latin typeface="Verdana"/>
              <a:cs typeface="Verdana"/>
            </a:endParaRPr>
          </a:p>
          <a:p>
            <a:pPr marL="243840" marR="5080" indent="-231140">
              <a:lnSpc>
                <a:spcPct val="100000"/>
              </a:lnSpc>
              <a:spcBef>
                <a:spcPts val="45"/>
              </a:spcBef>
            </a:pPr>
            <a:r>
              <a:rPr sz="3800" spc="-185" dirty="0">
                <a:solidFill>
                  <a:srgbClr val="083981"/>
                </a:solidFill>
                <a:latin typeface="Verdana"/>
                <a:cs typeface="Verdana"/>
              </a:rPr>
              <a:t>Automotive </a:t>
            </a:r>
            <a:r>
              <a:rPr sz="3800" spc="-95" dirty="0">
                <a:solidFill>
                  <a:srgbClr val="083981"/>
                </a:solidFill>
                <a:latin typeface="Verdana"/>
                <a:cs typeface="Verdana"/>
              </a:rPr>
              <a:t>OEM  </a:t>
            </a:r>
            <a:r>
              <a:rPr sz="3800" spc="-250" dirty="0">
                <a:solidFill>
                  <a:srgbClr val="083981"/>
                </a:solidFill>
                <a:latin typeface="Verdana"/>
                <a:cs typeface="Verdana"/>
              </a:rPr>
              <a:t>Industry</a:t>
            </a:r>
            <a:r>
              <a:rPr sz="3800" spc="-85" dirty="0">
                <a:solidFill>
                  <a:srgbClr val="083981"/>
                </a:solidFill>
                <a:latin typeface="Verdana"/>
                <a:cs typeface="Verdana"/>
              </a:rPr>
              <a:t> </a:t>
            </a:r>
            <a:r>
              <a:rPr sz="3800" spc="-125" dirty="0">
                <a:solidFill>
                  <a:srgbClr val="083981"/>
                </a:solidFill>
                <a:latin typeface="Verdana"/>
                <a:cs typeface="Verdana"/>
              </a:rPr>
              <a:t>Share</a:t>
            </a:r>
            <a:endParaRPr sz="3800" dirty="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181468" y="5685824"/>
            <a:ext cx="4683125" cy="3260090"/>
          </a:xfrm>
          <a:prstGeom prst="rect">
            <a:avLst/>
          </a:prstGeom>
        </p:spPr>
        <p:txBody>
          <a:bodyPr vert="horz" wrap="square" lIns="0" tIns="525780" rIns="0" bIns="0" rtlCol="0">
            <a:spAutoFit/>
          </a:bodyPr>
          <a:lstStyle/>
          <a:p>
            <a:pPr marL="538480">
              <a:lnSpc>
                <a:spcPct val="100000"/>
              </a:lnSpc>
              <a:spcBef>
                <a:spcPts val="4140"/>
              </a:spcBef>
            </a:pPr>
            <a:r>
              <a:rPr sz="8800" b="1" spc="-810" dirty="0">
                <a:solidFill>
                  <a:srgbClr val="083981"/>
                </a:solidFill>
                <a:latin typeface="Verdana"/>
                <a:cs typeface="Verdana"/>
              </a:rPr>
              <a:t>19,7%</a:t>
            </a:r>
            <a:endParaRPr sz="8800" dirty="0">
              <a:latin typeface="Verdana"/>
              <a:cs typeface="Verdana"/>
            </a:endParaRPr>
          </a:p>
          <a:p>
            <a:pPr marL="12700" marR="5080" algn="ctr">
              <a:lnSpc>
                <a:spcPct val="100000"/>
              </a:lnSpc>
              <a:spcBef>
                <a:spcPts val="1745"/>
              </a:spcBef>
            </a:pPr>
            <a:r>
              <a:rPr sz="3800" spc="-30" dirty="0">
                <a:solidFill>
                  <a:srgbClr val="083981"/>
                </a:solidFill>
                <a:latin typeface="Verdana"/>
                <a:cs typeface="Verdana"/>
              </a:rPr>
              <a:t>Basic Metal</a:t>
            </a:r>
            <a:r>
              <a:rPr sz="3800" spc="-130" dirty="0">
                <a:solidFill>
                  <a:srgbClr val="083981"/>
                </a:solidFill>
                <a:latin typeface="Verdana"/>
                <a:cs typeface="Verdana"/>
              </a:rPr>
              <a:t> </a:t>
            </a:r>
            <a:r>
              <a:rPr sz="3800" spc="-250" dirty="0">
                <a:solidFill>
                  <a:srgbClr val="083981"/>
                </a:solidFill>
                <a:latin typeface="Verdana"/>
                <a:cs typeface="Verdana"/>
              </a:rPr>
              <a:t>Industry  </a:t>
            </a:r>
            <a:r>
              <a:rPr sz="3800" spc="-120" dirty="0">
                <a:solidFill>
                  <a:srgbClr val="083981"/>
                </a:solidFill>
                <a:latin typeface="Verdana"/>
                <a:cs typeface="Verdana"/>
              </a:rPr>
              <a:t>Share</a:t>
            </a:r>
            <a:endParaRPr sz="3800" dirty="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8933433"/>
            <a:ext cx="13004800" cy="684530"/>
          </a:xfrm>
          <a:custGeom>
            <a:avLst/>
            <a:gdLst/>
            <a:ahLst/>
            <a:cxnLst/>
            <a:rect l="l" t="t" r="r" b="b"/>
            <a:pathLst>
              <a:path w="13004800" h="684529">
                <a:moveTo>
                  <a:pt x="0" y="0"/>
                </a:moveTo>
                <a:lnTo>
                  <a:pt x="0" y="683958"/>
                </a:lnTo>
                <a:lnTo>
                  <a:pt x="13004799" y="683958"/>
                </a:lnTo>
                <a:lnTo>
                  <a:pt x="130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7372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327256" y="8933306"/>
            <a:ext cx="1407541" cy="6841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847330" y="1418563"/>
            <a:ext cx="3694429" cy="3580129"/>
          </a:xfrm>
          <a:prstGeom prst="rect">
            <a:avLst/>
          </a:prstGeom>
        </p:spPr>
        <p:txBody>
          <a:bodyPr vert="horz" wrap="square" lIns="0" tIns="6807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60"/>
              </a:spcBef>
            </a:pPr>
            <a:r>
              <a:rPr sz="9600" b="1" spc="-1370" dirty="0" smtClean="0">
                <a:solidFill>
                  <a:srgbClr val="083981"/>
                </a:solidFill>
                <a:latin typeface="Verdana"/>
                <a:cs typeface="Verdana"/>
              </a:rPr>
              <a:t>13</a:t>
            </a:r>
            <a:r>
              <a:rPr lang="tr-TR" sz="9600" b="1" spc="-1370" dirty="0" smtClean="0">
                <a:solidFill>
                  <a:srgbClr val="083981"/>
                </a:solidFill>
                <a:latin typeface="Verdana"/>
                <a:cs typeface="Verdana"/>
              </a:rPr>
              <a:t> </a:t>
            </a:r>
            <a:r>
              <a:rPr sz="9600" b="1" spc="-1370" dirty="0" smtClean="0">
                <a:solidFill>
                  <a:srgbClr val="083981"/>
                </a:solidFill>
                <a:latin typeface="Verdana"/>
                <a:cs typeface="Verdana"/>
              </a:rPr>
              <a:t>%</a:t>
            </a:r>
            <a:endParaRPr sz="9600" dirty="0">
              <a:latin typeface="Verdana"/>
              <a:cs typeface="Verdana"/>
            </a:endParaRPr>
          </a:p>
          <a:p>
            <a:pPr marL="374015" marR="5080" indent="2540">
              <a:lnSpc>
                <a:spcPct val="100000"/>
              </a:lnSpc>
              <a:spcBef>
                <a:spcPts val="2085"/>
              </a:spcBef>
            </a:pPr>
            <a:r>
              <a:rPr sz="3800" spc="200" dirty="0">
                <a:solidFill>
                  <a:srgbClr val="083981"/>
                </a:solidFill>
              </a:rPr>
              <a:t>M</a:t>
            </a:r>
            <a:r>
              <a:rPr sz="3800" spc="130" dirty="0">
                <a:solidFill>
                  <a:srgbClr val="083981"/>
                </a:solidFill>
              </a:rPr>
              <a:t>a</a:t>
            </a:r>
            <a:r>
              <a:rPr sz="3800" spc="-225" dirty="0">
                <a:solidFill>
                  <a:srgbClr val="083981"/>
                </a:solidFill>
              </a:rPr>
              <a:t>n</a:t>
            </a:r>
            <a:r>
              <a:rPr sz="3800" spc="-235" dirty="0">
                <a:solidFill>
                  <a:srgbClr val="083981"/>
                </a:solidFill>
              </a:rPr>
              <a:t>u</a:t>
            </a:r>
            <a:r>
              <a:rPr sz="3800" spc="-114" dirty="0">
                <a:solidFill>
                  <a:srgbClr val="083981"/>
                </a:solidFill>
              </a:rPr>
              <a:t>f</a:t>
            </a:r>
            <a:r>
              <a:rPr sz="3800" spc="-210" dirty="0">
                <a:solidFill>
                  <a:srgbClr val="083981"/>
                </a:solidFill>
              </a:rPr>
              <a:t>a</a:t>
            </a:r>
            <a:r>
              <a:rPr sz="3800" spc="-5" dirty="0">
                <a:solidFill>
                  <a:srgbClr val="083981"/>
                </a:solidFill>
              </a:rPr>
              <a:t>c</a:t>
            </a:r>
            <a:r>
              <a:rPr sz="3800" dirty="0">
                <a:solidFill>
                  <a:srgbClr val="083981"/>
                </a:solidFill>
              </a:rPr>
              <a:t>t</a:t>
            </a:r>
            <a:r>
              <a:rPr sz="3800" spc="-145" dirty="0">
                <a:solidFill>
                  <a:srgbClr val="083981"/>
                </a:solidFill>
              </a:rPr>
              <a:t>uring  </a:t>
            </a:r>
            <a:r>
              <a:rPr sz="3800" spc="-245" dirty="0">
                <a:solidFill>
                  <a:srgbClr val="083981"/>
                </a:solidFill>
              </a:rPr>
              <a:t>Industry</a:t>
            </a:r>
            <a:r>
              <a:rPr sz="3800" spc="-150" dirty="0">
                <a:solidFill>
                  <a:srgbClr val="083981"/>
                </a:solidFill>
              </a:rPr>
              <a:t> </a:t>
            </a:r>
            <a:r>
              <a:rPr sz="3800" spc="-120" dirty="0">
                <a:solidFill>
                  <a:srgbClr val="083981"/>
                </a:solidFill>
              </a:rPr>
              <a:t>Share</a:t>
            </a:r>
            <a:endParaRPr sz="3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22600" y="624840"/>
            <a:ext cx="9982200" cy="9550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8540" y="627380"/>
            <a:ext cx="6588759" cy="80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62858" y="638886"/>
            <a:ext cx="9942195" cy="873760"/>
          </a:xfrm>
          <a:custGeom>
            <a:avLst/>
            <a:gdLst/>
            <a:ahLst/>
            <a:cxnLst/>
            <a:rect l="l" t="t" r="r" b="b"/>
            <a:pathLst>
              <a:path w="9942194" h="873760">
                <a:moveTo>
                  <a:pt x="0" y="873683"/>
                </a:moveTo>
                <a:lnTo>
                  <a:pt x="9941941" y="873683"/>
                </a:lnTo>
                <a:lnTo>
                  <a:pt x="9941941" y="0"/>
                </a:lnTo>
                <a:lnTo>
                  <a:pt x="0" y="0"/>
                </a:lnTo>
                <a:lnTo>
                  <a:pt x="0" y="873683"/>
                </a:lnTo>
                <a:close/>
              </a:path>
            </a:pathLst>
          </a:custGeom>
          <a:solidFill>
            <a:srgbClr val="0839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147309" y="750823"/>
            <a:ext cx="5787390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spc="-250" dirty="0"/>
              <a:t>FOREIGN </a:t>
            </a:r>
            <a:r>
              <a:rPr sz="3800" spc="-114" dirty="0"/>
              <a:t>TRADE</a:t>
            </a:r>
            <a:r>
              <a:rPr sz="3800" spc="150" dirty="0"/>
              <a:t> </a:t>
            </a:r>
            <a:r>
              <a:rPr sz="3800" spc="-110" dirty="0"/>
              <a:t>VALUES</a:t>
            </a:r>
            <a:endParaRPr sz="3800"/>
          </a:p>
        </p:txBody>
      </p:sp>
      <p:sp>
        <p:nvSpPr>
          <p:cNvPr id="6" name="object 6"/>
          <p:cNvSpPr/>
          <p:nvPr/>
        </p:nvSpPr>
        <p:spPr>
          <a:xfrm>
            <a:off x="11288141" y="8933306"/>
            <a:ext cx="1402715" cy="6841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86832992"/>
              </p:ext>
            </p:extLst>
          </p:nvPr>
        </p:nvGraphicFramePr>
        <p:xfrm>
          <a:off x="5645403" y="3167638"/>
          <a:ext cx="7257796" cy="25156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96761"/>
                <a:gridCol w="1821600"/>
                <a:gridCol w="1492646"/>
                <a:gridCol w="1146789"/>
              </a:tblGrid>
              <a:tr h="9471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marR="17780" algn="ctr">
                        <a:lnSpc>
                          <a:spcPct val="100000"/>
                        </a:lnSpc>
                      </a:pPr>
                      <a:endParaRPr lang="tr-TR" sz="2000" b="1" spc="-35" dirty="0" smtClean="0">
                        <a:latin typeface="Verdana"/>
                        <a:cs typeface="Verdana"/>
                      </a:endParaRPr>
                    </a:p>
                    <a:p>
                      <a:pPr marR="17780" algn="ctr">
                        <a:lnSpc>
                          <a:spcPct val="100000"/>
                        </a:lnSpc>
                      </a:pPr>
                      <a:r>
                        <a:rPr sz="2000" b="1" spc="-35" dirty="0" smtClean="0">
                          <a:latin typeface="Verdana"/>
                          <a:cs typeface="Verdana"/>
                        </a:rPr>
                        <a:t>20</a:t>
                      </a:r>
                      <a:r>
                        <a:rPr lang="tr-TR" sz="2000" b="1" spc="-35" dirty="0" smtClean="0">
                          <a:latin typeface="Verdana"/>
                          <a:cs typeface="Verdana"/>
                        </a:rPr>
                        <a:t>20</a:t>
                      </a:r>
                      <a:r>
                        <a:rPr lang="tr-TR" sz="2000" b="1" spc="-265" dirty="0" smtClean="0">
                          <a:latin typeface="Verdana"/>
                          <a:cs typeface="Verdana"/>
                        </a:rPr>
                        <a:t>(</a:t>
                      </a:r>
                      <a:r>
                        <a:rPr lang="tr-TR" sz="2000" b="1" spc="-265" dirty="0" err="1" smtClean="0">
                          <a:latin typeface="Verdana"/>
                          <a:cs typeface="Verdana"/>
                        </a:rPr>
                        <a:t>Billion</a:t>
                      </a:r>
                      <a:r>
                        <a:rPr lang="tr-TR" sz="2000" b="1" spc="-114" dirty="0" smtClean="0">
                          <a:latin typeface="Verdana"/>
                          <a:cs typeface="Verdana"/>
                        </a:rPr>
                        <a:t> </a:t>
                      </a:r>
                      <a:r>
                        <a:rPr lang="tr-TR" sz="2000" b="1" spc="-229" dirty="0" smtClean="0">
                          <a:latin typeface="Verdana"/>
                          <a:cs typeface="Verdana"/>
                        </a:rPr>
                        <a:t>USD)</a:t>
                      </a:r>
                      <a:r>
                        <a:rPr lang="tr-TR" sz="2000" b="1" spc="-35" dirty="0" smtClean="0">
                          <a:latin typeface="Verdana"/>
                          <a:cs typeface="Verdana"/>
                        </a:rPr>
                        <a:t> 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4445" marB="0">
                    <a:lnB w="9525">
                      <a:solidFill>
                        <a:srgbClr val="5257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5090" algn="ctr">
                        <a:lnSpc>
                          <a:spcPts val="2390"/>
                        </a:lnSpc>
                        <a:spcBef>
                          <a:spcPts val="1155"/>
                        </a:spcBef>
                      </a:pPr>
                      <a:endParaRPr lang="tr-TR" sz="2000" b="1" spc="-175" dirty="0" smtClean="0">
                        <a:latin typeface="Verdana"/>
                        <a:cs typeface="Verdana"/>
                      </a:endParaRPr>
                    </a:p>
                    <a:p>
                      <a:pPr marR="85090" algn="ctr">
                        <a:lnSpc>
                          <a:spcPts val="2390"/>
                        </a:lnSpc>
                        <a:spcBef>
                          <a:spcPts val="1155"/>
                        </a:spcBef>
                      </a:pPr>
                      <a:r>
                        <a:rPr sz="2000" b="1" spc="-175" dirty="0" smtClean="0">
                          <a:latin typeface="Verdana"/>
                          <a:cs typeface="Verdana"/>
                        </a:rPr>
                        <a:t>KOCAEL</a:t>
                      </a:r>
                      <a:r>
                        <a:rPr sz="2000" b="1" spc="-175" dirty="0" smtClean="0">
                          <a:latin typeface="Arial"/>
                          <a:cs typeface="Arial"/>
                        </a:rPr>
                        <a:t>İ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146685" marB="0">
                    <a:lnB w="9525">
                      <a:solidFill>
                        <a:srgbClr val="5257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4470">
                        <a:lnSpc>
                          <a:spcPts val="2340"/>
                        </a:lnSpc>
                      </a:pPr>
                      <a:endParaRPr lang="tr-TR" sz="1800" b="1" spc="-190" dirty="0" smtClean="0">
                        <a:latin typeface="Verdana"/>
                        <a:cs typeface="Verdana"/>
                      </a:endParaRPr>
                    </a:p>
                    <a:p>
                      <a:pPr marL="204470">
                        <a:lnSpc>
                          <a:spcPts val="2340"/>
                        </a:lnSpc>
                      </a:pPr>
                      <a:endParaRPr lang="tr-TR" sz="2000" b="1" spc="-190" dirty="0" smtClean="0">
                        <a:latin typeface="Verdana"/>
                        <a:cs typeface="Verdana"/>
                      </a:endParaRPr>
                    </a:p>
                    <a:p>
                      <a:pPr marL="204470">
                        <a:lnSpc>
                          <a:spcPts val="2340"/>
                        </a:lnSpc>
                      </a:pPr>
                      <a:r>
                        <a:rPr sz="2000" b="1" spc="-190" dirty="0" smtClean="0">
                          <a:latin typeface="Verdana"/>
                          <a:cs typeface="Verdana"/>
                        </a:rPr>
                        <a:t>TURKEY</a:t>
                      </a:r>
                      <a:endParaRPr sz="2000" dirty="0" smtClean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B w="9525">
                      <a:solidFill>
                        <a:srgbClr val="5257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marL="17780" algn="ctr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Verdana"/>
                          <a:cs typeface="Verdana"/>
                        </a:rPr>
                        <a:t>%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4445" marB="0">
                    <a:lnB w="9525">
                      <a:solidFill>
                        <a:srgbClr val="52575F"/>
                      </a:solidFill>
                      <a:prstDash val="solid"/>
                    </a:lnB>
                  </a:tcPr>
                </a:tc>
              </a:tr>
              <a:tr h="518795">
                <a:tc>
                  <a:txBody>
                    <a:bodyPr/>
                    <a:lstStyle/>
                    <a:p>
                      <a:pPr marR="17780"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2000" b="1" spc="-235" dirty="0">
                          <a:latin typeface="Verdana"/>
                          <a:cs typeface="Verdana"/>
                        </a:rPr>
                        <a:t>Export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96520" marB="0">
                    <a:lnT w="9525">
                      <a:solidFill>
                        <a:srgbClr val="52575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34670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2000" spc="70" dirty="0" smtClean="0">
                          <a:latin typeface="Verdana"/>
                          <a:cs typeface="Verdana"/>
                        </a:rPr>
                        <a:t>2</a:t>
                      </a:r>
                      <a:r>
                        <a:rPr lang="tr-TR" sz="2000" spc="70" dirty="0" smtClean="0">
                          <a:latin typeface="Verdana"/>
                          <a:cs typeface="Verdana"/>
                        </a:rPr>
                        <a:t>6,6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96520" marB="0">
                    <a:lnT w="9525">
                      <a:solidFill>
                        <a:srgbClr val="52575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08610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lang="tr-TR" sz="2000" spc="80" dirty="0" smtClean="0">
                          <a:latin typeface="Verdana"/>
                          <a:cs typeface="Verdana"/>
                        </a:rPr>
                        <a:t>169,5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96520" marB="0">
                    <a:lnT w="9525">
                      <a:solidFill>
                        <a:srgbClr val="52575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2000" b="1" spc="-35" dirty="0" smtClean="0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1</a:t>
                      </a:r>
                      <a:r>
                        <a:rPr lang="tr-TR" sz="2000" b="1" spc="-35" dirty="0" smtClean="0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5,6</a:t>
                      </a:r>
                      <a:endParaRPr sz="2000" dirty="0">
                        <a:solidFill>
                          <a:schemeClr val="tx1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96520" marB="0">
                    <a:lnT w="9525">
                      <a:solidFill>
                        <a:srgbClr val="52575F"/>
                      </a:solidFill>
                      <a:prstDash val="solid"/>
                    </a:lnT>
                  </a:tcPr>
                </a:tc>
              </a:tr>
              <a:tr h="577215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2000" b="1" spc="-275" dirty="0">
                          <a:latin typeface="Verdana"/>
                          <a:cs typeface="Verdana"/>
                        </a:rPr>
                        <a:t>Import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96520" marB="0"/>
                </a:tc>
                <a:tc>
                  <a:txBody>
                    <a:bodyPr/>
                    <a:lstStyle/>
                    <a:p>
                      <a:pPr marL="534670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lang="tr-TR" sz="2000" spc="70" dirty="0" smtClean="0">
                          <a:latin typeface="Verdana"/>
                          <a:cs typeface="Verdana"/>
                        </a:rPr>
                        <a:t>49,1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96520" marB="0"/>
                </a:tc>
                <a:tc>
                  <a:txBody>
                    <a:bodyPr/>
                    <a:lstStyle/>
                    <a:p>
                      <a:pPr marL="308610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lang="tr-TR" sz="2000" spc="80" dirty="0" smtClean="0">
                          <a:latin typeface="Verdana"/>
                          <a:cs typeface="Verdana"/>
                        </a:rPr>
                        <a:t>219,4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96520" marB="0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lang="tr-TR" sz="2000" b="1" spc="-30" dirty="0" smtClean="0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22,3</a:t>
                      </a:r>
                      <a:endParaRPr sz="2000" dirty="0">
                        <a:solidFill>
                          <a:schemeClr val="tx1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96520" marB="0"/>
                </a:tc>
              </a:tr>
              <a:tr h="472440">
                <a:tc>
                  <a:txBody>
                    <a:bodyPr/>
                    <a:lstStyle/>
                    <a:p>
                      <a:pPr marR="22225"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2000" b="1" spc="-215" dirty="0">
                          <a:latin typeface="Verdana"/>
                          <a:cs typeface="Verdana"/>
                        </a:rPr>
                        <a:t>Foreign </a:t>
                      </a:r>
                      <a:r>
                        <a:rPr sz="2000" b="1" spc="-185" dirty="0">
                          <a:latin typeface="Verdana"/>
                          <a:cs typeface="Verdana"/>
                        </a:rPr>
                        <a:t>Trade</a:t>
                      </a:r>
                      <a:r>
                        <a:rPr sz="2000" b="1" spc="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b="1" spc="-210" dirty="0">
                          <a:latin typeface="Verdana"/>
                          <a:cs typeface="Verdana"/>
                        </a:rPr>
                        <a:t>Values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154940" marB="0"/>
                </a:tc>
                <a:tc>
                  <a:txBody>
                    <a:bodyPr/>
                    <a:lstStyle/>
                    <a:p>
                      <a:pPr marL="534670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lang="tr-TR" sz="2000" spc="70" dirty="0" smtClean="0">
                          <a:latin typeface="Verdana"/>
                          <a:cs typeface="Verdana"/>
                        </a:rPr>
                        <a:t>75,7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154940" marB="0"/>
                </a:tc>
                <a:tc>
                  <a:txBody>
                    <a:bodyPr/>
                    <a:lstStyle/>
                    <a:p>
                      <a:pPr marL="308610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lang="tr-TR" sz="2000" spc="80" dirty="0" smtClean="0">
                          <a:latin typeface="Verdana"/>
                          <a:cs typeface="Verdana"/>
                        </a:rPr>
                        <a:t>388,9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154940" marB="0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lang="tr-TR" sz="2000" b="1" spc="-30" dirty="0" smtClean="0">
                          <a:solidFill>
                            <a:schemeClr val="tx1"/>
                          </a:solidFill>
                          <a:latin typeface="Verdana"/>
                          <a:cs typeface="Verdana"/>
                        </a:rPr>
                        <a:t>19,4</a:t>
                      </a:r>
                      <a:endParaRPr sz="2000" dirty="0">
                        <a:solidFill>
                          <a:schemeClr val="tx1"/>
                        </a:solidFill>
                        <a:latin typeface="Verdana"/>
                        <a:cs typeface="Verdana"/>
                      </a:endParaRPr>
                    </a:p>
                  </a:txBody>
                  <a:tcPr marL="0" marR="0" marT="154940" marB="0"/>
                </a:tc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193713" y="2201798"/>
            <a:ext cx="5733288" cy="55686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467485" y="3255708"/>
            <a:ext cx="996315" cy="720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250" b="1" spc="-220" dirty="0">
                <a:solidFill>
                  <a:srgbClr val="FFFFFF"/>
                </a:solidFill>
                <a:latin typeface="Verdana"/>
                <a:cs typeface="Verdana"/>
              </a:rPr>
              <a:t>Kocaeli</a:t>
            </a:r>
            <a:endParaRPr sz="2250" dirty="0">
              <a:latin typeface="Verdana"/>
              <a:cs typeface="Verdana"/>
            </a:endParaRPr>
          </a:p>
          <a:p>
            <a:pPr marL="22225">
              <a:lnSpc>
                <a:spcPct val="100000"/>
              </a:lnSpc>
              <a:spcBef>
                <a:spcPts val="60"/>
              </a:spcBef>
            </a:pPr>
            <a:r>
              <a:rPr sz="2250" b="1" spc="-195" dirty="0" smtClean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r>
              <a:rPr lang="tr-TR" sz="2250" b="1" spc="-195" dirty="0" smtClean="0">
                <a:solidFill>
                  <a:srgbClr val="FFFFFF"/>
                </a:solidFill>
                <a:latin typeface="Verdana"/>
                <a:cs typeface="Verdana"/>
              </a:rPr>
              <a:t>9,4</a:t>
            </a:r>
            <a:r>
              <a:rPr sz="2250" b="1" spc="-195" dirty="0" smtClean="0">
                <a:solidFill>
                  <a:srgbClr val="FFFFFF"/>
                </a:solidFill>
                <a:latin typeface="Verdana"/>
                <a:cs typeface="Verdana"/>
              </a:rPr>
              <a:t>%</a:t>
            </a:r>
            <a:endParaRPr sz="2250" dirty="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98142" y="7804480"/>
            <a:ext cx="125730" cy="125730"/>
          </a:xfrm>
          <a:custGeom>
            <a:avLst/>
            <a:gdLst/>
            <a:ahLst/>
            <a:cxnLst/>
            <a:rect l="l" t="t" r="r" b="b"/>
            <a:pathLst>
              <a:path w="125730" h="125729">
                <a:moveTo>
                  <a:pt x="0" y="125272"/>
                </a:moveTo>
                <a:lnTo>
                  <a:pt x="125271" y="125272"/>
                </a:lnTo>
                <a:lnTo>
                  <a:pt x="125271" y="0"/>
                </a:lnTo>
                <a:lnTo>
                  <a:pt x="0" y="0"/>
                </a:lnTo>
                <a:lnTo>
                  <a:pt x="0" y="125272"/>
                </a:lnTo>
                <a:close/>
              </a:path>
            </a:pathLst>
          </a:custGeom>
          <a:solidFill>
            <a:srgbClr val="2D56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568703" y="7697216"/>
            <a:ext cx="8020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5" dirty="0">
                <a:solidFill>
                  <a:srgbClr val="525252"/>
                </a:solidFill>
                <a:latin typeface="Verdana"/>
                <a:cs typeface="Verdana"/>
              </a:rPr>
              <a:t>K</a:t>
            </a:r>
            <a:r>
              <a:rPr sz="1800" b="1" spc="-204" dirty="0">
                <a:solidFill>
                  <a:srgbClr val="525252"/>
                </a:solidFill>
                <a:latin typeface="Verdana"/>
                <a:cs typeface="Verdana"/>
              </a:rPr>
              <a:t>o</a:t>
            </a:r>
            <a:r>
              <a:rPr sz="1800" b="1" spc="-65" dirty="0">
                <a:solidFill>
                  <a:srgbClr val="525252"/>
                </a:solidFill>
                <a:latin typeface="Verdana"/>
                <a:cs typeface="Verdana"/>
              </a:rPr>
              <a:t>c</a:t>
            </a:r>
            <a:r>
              <a:rPr sz="1800" b="1" spc="-170" dirty="0">
                <a:solidFill>
                  <a:srgbClr val="525252"/>
                </a:solidFill>
                <a:latin typeface="Verdana"/>
                <a:cs typeface="Verdana"/>
              </a:rPr>
              <a:t>a</a:t>
            </a:r>
            <a:r>
              <a:rPr sz="1800" b="1" spc="-180" dirty="0">
                <a:solidFill>
                  <a:srgbClr val="525252"/>
                </a:solidFill>
                <a:latin typeface="Verdana"/>
                <a:cs typeface="Verdana"/>
              </a:rPr>
              <a:t>e</a:t>
            </a:r>
            <a:r>
              <a:rPr sz="1800" b="1" spc="-229" dirty="0">
                <a:solidFill>
                  <a:srgbClr val="525252"/>
                </a:solidFill>
                <a:latin typeface="Verdana"/>
                <a:cs typeface="Verdana"/>
              </a:rPr>
              <a:t>li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394075" y="7804480"/>
            <a:ext cx="125730" cy="125730"/>
          </a:xfrm>
          <a:custGeom>
            <a:avLst/>
            <a:gdLst/>
            <a:ahLst/>
            <a:cxnLst/>
            <a:rect l="l" t="t" r="r" b="b"/>
            <a:pathLst>
              <a:path w="125729" h="125729">
                <a:moveTo>
                  <a:pt x="0" y="125272"/>
                </a:moveTo>
                <a:lnTo>
                  <a:pt x="125272" y="125272"/>
                </a:lnTo>
                <a:lnTo>
                  <a:pt x="125272" y="0"/>
                </a:lnTo>
                <a:lnTo>
                  <a:pt x="0" y="0"/>
                </a:lnTo>
                <a:lnTo>
                  <a:pt x="0" y="125272"/>
                </a:lnTo>
                <a:close/>
              </a:path>
            </a:pathLst>
          </a:custGeom>
          <a:solidFill>
            <a:srgbClr val="5D95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565271" y="7697216"/>
            <a:ext cx="12966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95" dirty="0">
                <a:solidFill>
                  <a:srgbClr val="525252"/>
                </a:solidFill>
                <a:latin typeface="Verdana"/>
                <a:cs typeface="Verdana"/>
              </a:rPr>
              <a:t>Other</a:t>
            </a:r>
            <a:r>
              <a:rPr sz="1800" b="1" spc="-114" dirty="0">
                <a:solidFill>
                  <a:srgbClr val="525252"/>
                </a:solidFill>
                <a:latin typeface="Verdana"/>
                <a:cs typeface="Verdana"/>
              </a:rPr>
              <a:t> </a:t>
            </a:r>
            <a:r>
              <a:rPr sz="1800" b="1" spc="-160" dirty="0">
                <a:solidFill>
                  <a:srgbClr val="525252"/>
                </a:solidFill>
                <a:latin typeface="Verdana"/>
                <a:cs typeface="Verdana"/>
              </a:rPr>
              <a:t>Cities</a:t>
            </a:r>
            <a:endParaRPr sz="180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95444" y="2930270"/>
            <a:ext cx="8309355" cy="48373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338559" y="8933433"/>
            <a:ext cx="1402715" cy="6841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46300" y="487680"/>
            <a:ext cx="10858500" cy="9550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01520" y="558800"/>
            <a:ext cx="11003280" cy="6908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86558" y="504012"/>
            <a:ext cx="10807065" cy="873760"/>
          </a:xfrm>
          <a:custGeom>
            <a:avLst/>
            <a:gdLst/>
            <a:ahLst/>
            <a:cxnLst/>
            <a:rect l="l" t="t" r="r" b="b"/>
            <a:pathLst>
              <a:path w="10807065" h="873760">
                <a:moveTo>
                  <a:pt x="0" y="873683"/>
                </a:moveTo>
                <a:lnTo>
                  <a:pt x="10806938" y="873683"/>
                </a:lnTo>
                <a:lnTo>
                  <a:pt x="10806938" y="0"/>
                </a:lnTo>
                <a:lnTo>
                  <a:pt x="0" y="0"/>
                </a:lnTo>
                <a:lnTo>
                  <a:pt x="0" y="873683"/>
                </a:lnTo>
                <a:close/>
              </a:path>
            </a:pathLst>
          </a:custGeom>
          <a:solidFill>
            <a:srgbClr val="0839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73554" y="666750"/>
            <a:ext cx="1063752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95" dirty="0"/>
              <a:t>COMPARATIVE </a:t>
            </a:r>
            <a:r>
              <a:rPr sz="3200" spc="-90" dirty="0"/>
              <a:t>TRADE VALUES </a:t>
            </a:r>
            <a:r>
              <a:rPr sz="3200" spc="-434" dirty="0"/>
              <a:t>– </a:t>
            </a:r>
            <a:r>
              <a:rPr sz="3200" spc="165" dirty="0" smtClean="0"/>
              <a:t>201</a:t>
            </a:r>
            <a:r>
              <a:rPr lang="tr-TR" sz="3200" spc="165" dirty="0" smtClean="0"/>
              <a:t>9</a:t>
            </a:r>
            <a:r>
              <a:rPr sz="3200" spc="165" dirty="0" smtClean="0"/>
              <a:t> </a:t>
            </a:r>
            <a:r>
              <a:rPr sz="3200" spc="-215" dirty="0"/>
              <a:t>(million</a:t>
            </a:r>
            <a:r>
              <a:rPr sz="3200" spc="-270" dirty="0"/>
              <a:t> </a:t>
            </a:r>
            <a:r>
              <a:rPr sz="3200" spc="-145" dirty="0"/>
              <a:t>dollars)</a:t>
            </a:r>
            <a:endParaRPr sz="3200" dirty="0"/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76140453"/>
              </p:ext>
            </p:extLst>
          </p:nvPr>
        </p:nvGraphicFramePr>
        <p:xfrm>
          <a:off x="1083005" y="1835662"/>
          <a:ext cx="4979034" cy="67437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8645"/>
                <a:gridCol w="2447925"/>
                <a:gridCol w="1942464"/>
              </a:tblGrid>
              <a:tr h="359410">
                <a:tc>
                  <a:txBody>
                    <a:bodyPr/>
                    <a:lstStyle/>
                    <a:p>
                      <a:pPr algn="ctr">
                        <a:lnSpc>
                          <a:spcPts val="2340"/>
                        </a:lnSpc>
                      </a:pPr>
                      <a:r>
                        <a:rPr sz="2000" b="1" spc="-125" dirty="0">
                          <a:latin typeface="Verdana"/>
                          <a:cs typeface="Verdana"/>
                        </a:rPr>
                        <a:t>No.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B w="9525">
                      <a:solidFill>
                        <a:srgbClr val="5257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6205" algn="ctr">
                        <a:lnSpc>
                          <a:spcPts val="2340"/>
                        </a:lnSpc>
                      </a:pPr>
                      <a:r>
                        <a:rPr sz="2000" b="1" spc="-195" dirty="0">
                          <a:latin typeface="Verdana"/>
                          <a:cs typeface="Verdana"/>
                        </a:rPr>
                        <a:t>Countries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B w="9525">
                      <a:solidFill>
                        <a:srgbClr val="5257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ts val="2340"/>
                        </a:lnSpc>
                      </a:pPr>
                      <a:r>
                        <a:rPr sz="2000" b="1" spc="-229" dirty="0">
                          <a:latin typeface="Verdana"/>
                          <a:cs typeface="Verdana"/>
                        </a:rPr>
                        <a:t>Value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B w="9525">
                      <a:solidFill>
                        <a:srgbClr val="52575F"/>
                      </a:solidFill>
                      <a:prstDash val="solid"/>
                    </a:lnB>
                  </a:tcPr>
                </a:tc>
              </a:tr>
              <a:tr h="3486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1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19050" marB="0">
                    <a:lnT w="9525">
                      <a:solidFill>
                        <a:srgbClr val="52575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11874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2000" spc="-100" dirty="0">
                          <a:latin typeface="Verdana"/>
                          <a:cs typeface="Verdana"/>
                        </a:rPr>
                        <a:t>China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19050" marB="0">
                    <a:lnT w="9525">
                      <a:solidFill>
                        <a:srgbClr val="52575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2000" spc="75" dirty="0" smtClean="0">
                          <a:latin typeface="Verdana"/>
                          <a:cs typeface="Verdana"/>
                        </a:rPr>
                        <a:t>4.</a:t>
                      </a:r>
                      <a:r>
                        <a:rPr lang="tr-TR" sz="2000" spc="75" dirty="0" smtClean="0">
                          <a:latin typeface="Verdana"/>
                          <a:cs typeface="Verdana"/>
                        </a:rPr>
                        <a:t>622</a:t>
                      </a:r>
                      <a:r>
                        <a:rPr sz="2000" spc="75" dirty="0" smtClean="0">
                          <a:latin typeface="Verdana"/>
                          <a:cs typeface="Verdana"/>
                        </a:rPr>
                        <a:t>.</a:t>
                      </a:r>
                      <a:r>
                        <a:rPr lang="tr-TR" sz="2000" spc="75" dirty="0" smtClean="0">
                          <a:latin typeface="Verdana"/>
                          <a:cs typeface="Verdana"/>
                        </a:rPr>
                        <a:t>950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19050" marB="0">
                    <a:lnT w="9525">
                      <a:solidFill>
                        <a:srgbClr val="52575F"/>
                      </a:solidFill>
                      <a:prstDash val="solid"/>
                    </a:lnT>
                  </a:tcPr>
                </a:tc>
              </a:tr>
              <a:tr h="6381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2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156210" marB="0"/>
                </a:tc>
                <a:tc>
                  <a:txBody>
                    <a:bodyPr/>
                    <a:lstStyle/>
                    <a:p>
                      <a:pPr marL="661670" marR="309880" indent="-46799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2000" spc="-80" dirty="0" smtClean="0">
                          <a:latin typeface="Verdana"/>
                          <a:cs typeface="Verdana"/>
                        </a:rPr>
                        <a:t>United </a:t>
                      </a:r>
                      <a:r>
                        <a:rPr sz="2000" spc="-55" dirty="0" smtClean="0">
                          <a:latin typeface="Verdana"/>
                          <a:cs typeface="Verdana"/>
                        </a:rPr>
                        <a:t>States </a:t>
                      </a:r>
                      <a:r>
                        <a:rPr sz="2000" spc="-90" dirty="0" smtClean="0">
                          <a:latin typeface="Verdana"/>
                          <a:cs typeface="Verdana"/>
                        </a:rPr>
                        <a:t>of  </a:t>
                      </a:r>
                      <a:r>
                        <a:rPr sz="2000" spc="-45" dirty="0" smtClean="0">
                          <a:latin typeface="Verdana"/>
                          <a:cs typeface="Verdana"/>
                        </a:rPr>
                        <a:t>America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lang="tr-TR" sz="2000" spc="75" dirty="0" smtClean="0">
                          <a:latin typeface="Verdana"/>
                          <a:cs typeface="Verdana"/>
                        </a:rPr>
                        <a:t>4.622.412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156210" marB="0"/>
                </a:tc>
              </a:tr>
              <a:tr h="3429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3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11874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2000" spc="-114" dirty="0">
                          <a:latin typeface="Verdana"/>
                          <a:cs typeface="Verdana"/>
                        </a:rPr>
                        <a:t>Germany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tr-TR" sz="2000" spc="75" dirty="0" smtClean="0">
                          <a:latin typeface="Verdana"/>
                          <a:cs typeface="Verdana"/>
                        </a:rPr>
                        <a:t>2.846.456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3810" marB="0"/>
                </a:tc>
              </a:tr>
              <a:tr h="3524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4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 marR="11811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2000" spc="-30" dirty="0">
                          <a:latin typeface="Verdana"/>
                          <a:cs typeface="Verdana"/>
                        </a:rPr>
                        <a:t>Japan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2000" spc="75" dirty="0" smtClean="0">
                          <a:latin typeface="Verdana"/>
                          <a:cs typeface="Verdana"/>
                        </a:rPr>
                        <a:t>1.</a:t>
                      </a:r>
                      <a:r>
                        <a:rPr lang="tr-TR" sz="2000" spc="75" dirty="0" smtClean="0">
                          <a:latin typeface="Verdana"/>
                          <a:cs typeface="Verdana"/>
                        </a:rPr>
                        <a:t>487.138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13335" marB="0"/>
                </a:tc>
              </a:tr>
              <a:tr h="3530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5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 marR="11747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2000" spc="-55" dirty="0">
                          <a:latin typeface="Verdana"/>
                          <a:cs typeface="Verdana"/>
                        </a:rPr>
                        <a:t>Netherlands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2000" spc="75" dirty="0" smtClean="0">
                          <a:latin typeface="Verdana"/>
                          <a:cs typeface="Verdana"/>
                        </a:rPr>
                        <a:t>1.</a:t>
                      </a:r>
                      <a:r>
                        <a:rPr lang="tr-TR" sz="2000" spc="75" dirty="0" smtClean="0">
                          <a:latin typeface="Verdana"/>
                          <a:cs typeface="Verdana"/>
                        </a:rPr>
                        <a:t>368.697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13335" marB="0"/>
                </a:tc>
              </a:tr>
              <a:tr h="3429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6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 marR="11811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2000" spc="-35" dirty="0">
                          <a:latin typeface="Verdana"/>
                          <a:cs typeface="Verdana"/>
                        </a:rPr>
                        <a:t>France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13335" marB="0"/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2000" spc="75" dirty="0" smtClean="0">
                          <a:latin typeface="Verdana"/>
                          <a:cs typeface="Verdana"/>
                        </a:rPr>
                        <a:t>1.</a:t>
                      </a:r>
                      <a:r>
                        <a:rPr lang="tr-TR" sz="2000" spc="75" dirty="0" smtClean="0">
                          <a:latin typeface="Verdana"/>
                          <a:cs typeface="Verdana"/>
                        </a:rPr>
                        <a:t>254.408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13335" marB="0"/>
                </a:tc>
              </a:tr>
              <a:tr h="5365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7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11938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2000" spc="-75" dirty="0">
                          <a:latin typeface="Verdana"/>
                          <a:cs typeface="Verdana"/>
                        </a:rPr>
                        <a:t>Hong Kong,</a:t>
                      </a:r>
                      <a:r>
                        <a:rPr sz="200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000" spc="-100" dirty="0">
                          <a:latin typeface="Verdana"/>
                          <a:cs typeface="Verdana"/>
                        </a:rPr>
                        <a:t>China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2000" spc="75" dirty="0" smtClean="0">
                          <a:latin typeface="Verdana"/>
                          <a:cs typeface="Verdana"/>
                        </a:rPr>
                        <a:t>1.</a:t>
                      </a:r>
                      <a:r>
                        <a:rPr lang="tr-TR" sz="2000" spc="75" dirty="0" smtClean="0">
                          <a:latin typeface="Verdana"/>
                          <a:cs typeface="Verdana"/>
                        </a:rPr>
                        <a:t>196.758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3810" marB="0"/>
                </a:tc>
              </a:tr>
              <a:tr h="5562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30"/>
                        </a:spcBef>
                      </a:pPr>
                      <a:r>
                        <a:rPr sz="2000" b="1" spc="-25" dirty="0" smtClean="0">
                          <a:latin typeface="Verdana"/>
                          <a:cs typeface="Verdana"/>
                        </a:rPr>
                        <a:t>2</a:t>
                      </a:r>
                      <a:r>
                        <a:rPr lang="tr-TR" sz="2000" b="1" spc="-25" dirty="0" smtClean="0">
                          <a:latin typeface="Verdana"/>
                          <a:cs typeface="Verdana"/>
                        </a:rPr>
                        <a:t>8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207010" marB="0"/>
                </a:tc>
                <a:tc>
                  <a:txBody>
                    <a:bodyPr/>
                    <a:lstStyle/>
                    <a:p>
                      <a:pPr marR="120014" algn="ctr">
                        <a:lnSpc>
                          <a:spcPct val="100000"/>
                        </a:lnSpc>
                        <a:spcBef>
                          <a:spcPts val="1630"/>
                        </a:spcBef>
                      </a:pPr>
                      <a:r>
                        <a:rPr sz="2000" b="1" spc="-265" dirty="0">
                          <a:latin typeface="Verdana"/>
                          <a:cs typeface="Verdana"/>
                        </a:rPr>
                        <a:t>Turkey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207010" marB="0"/>
                </a:tc>
                <a:tc>
                  <a:txBody>
                    <a:bodyPr/>
                    <a:lstStyle/>
                    <a:p>
                      <a:pPr marR="112395" algn="ctr">
                        <a:lnSpc>
                          <a:spcPct val="100000"/>
                        </a:lnSpc>
                        <a:spcBef>
                          <a:spcPts val="1630"/>
                        </a:spcBef>
                      </a:pPr>
                      <a:r>
                        <a:rPr sz="2000" b="1" spc="-40" dirty="0" smtClean="0">
                          <a:latin typeface="Verdana"/>
                          <a:cs typeface="Verdana"/>
                        </a:rPr>
                        <a:t>39</a:t>
                      </a:r>
                      <a:r>
                        <a:rPr lang="tr-TR" sz="2000" b="1" spc="-40" dirty="0" smtClean="0">
                          <a:latin typeface="Verdana"/>
                          <a:cs typeface="Verdana"/>
                        </a:rPr>
                        <a:t>1</a:t>
                      </a:r>
                      <a:r>
                        <a:rPr sz="2000" b="1" spc="-40" dirty="0" smtClean="0">
                          <a:latin typeface="Verdana"/>
                          <a:cs typeface="Verdana"/>
                        </a:rPr>
                        <a:t>.</a:t>
                      </a:r>
                      <a:r>
                        <a:rPr lang="tr-TR" sz="2000" b="1" spc="-40" dirty="0" smtClean="0">
                          <a:latin typeface="Verdana"/>
                          <a:cs typeface="Verdana"/>
                        </a:rPr>
                        <a:t>013.699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207010" marB="0"/>
                </a:tc>
              </a:tr>
              <a:tr h="5365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2000" dirty="0">
                          <a:latin typeface="Verdana"/>
                          <a:cs typeface="Verdana"/>
                        </a:rPr>
                        <a:t>…</a:t>
                      </a:r>
                      <a:endParaRPr sz="2000">
                        <a:latin typeface="Verdana"/>
                        <a:cs typeface="Verdana"/>
                      </a:endParaRPr>
                    </a:p>
                  </a:txBody>
                  <a:tcPr marL="0" marR="0" marT="2349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524510">
                <a:tc>
                  <a:txBody>
                    <a:bodyPr/>
                    <a:lstStyle/>
                    <a:p>
                      <a:pPr algn="ctr">
                        <a:lnSpc>
                          <a:spcPts val="2365"/>
                        </a:lnSpc>
                        <a:spcBef>
                          <a:spcPts val="1630"/>
                        </a:spcBef>
                      </a:pPr>
                      <a:r>
                        <a:rPr sz="2000" spc="105" dirty="0" smtClean="0">
                          <a:latin typeface="Verdana"/>
                          <a:cs typeface="Verdana"/>
                        </a:rPr>
                        <a:t>6</a:t>
                      </a:r>
                      <a:r>
                        <a:rPr lang="tr-TR" sz="2000" spc="105" dirty="0" smtClean="0">
                          <a:latin typeface="Verdana"/>
                          <a:cs typeface="Verdana"/>
                        </a:rPr>
                        <a:t>6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207010" marB="0"/>
                </a:tc>
                <a:tc>
                  <a:txBody>
                    <a:bodyPr/>
                    <a:lstStyle/>
                    <a:p>
                      <a:pPr marR="119380" algn="ctr">
                        <a:lnSpc>
                          <a:spcPct val="100000"/>
                        </a:lnSpc>
                        <a:spcBef>
                          <a:spcPts val="1440"/>
                        </a:spcBef>
                      </a:pPr>
                      <a:r>
                        <a:rPr lang="tr-TR" sz="2000" spc="-125" dirty="0" err="1" smtClean="0">
                          <a:solidFill>
                            <a:schemeClr val="tx1"/>
                          </a:solidFill>
                          <a:latin typeface="Verdana"/>
                          <a:ea typeface="+mn-ea"/>
                          <a:cs typeface="Verdana"/>
                        </a:rPr>
                        <a:t>Lithuania</a:t>
                      </a:r>
                      <a:r>
                        <a:rPr lang="tr-TR" sz="2000" spc="-90" dirty="0" smtClean="0">
                          <a:latin typeface="Trebuchet MS"/>
                          <a:cs typeface="Trebuchet MS"/>
                        </a:rPr>
                        <a:t> </a:t>
                      </a:r>
                      <a:endParaRPr sz="2000" dirty="0">
                        <a:latin typeface="Trebuchet MS"/>
                        <a:cs typeface="Trebuchet MS"/>
                      </a:endParaRPr>
                    </a:p>
                  </a:txBody>
                  <a:tcPr marL="0" marR="0" marT="182880" marB="0"/>
                </a:tc>
                <a:tc>
                  <a:txBody>
                    <a:bodyPr/>
                    <a:lstStyle/>
                    <a:p>
                      <a:pPr marR="111760" algn="ctr">
                        <a:lnSpc>
                          <a:spcPct val="100000"/>
                        </a:lnSpc>
                        <a:spcBef>
                          <a:spcPts val="1475"/>
                        </a:spcBef>
                      </a:pPr>
                      <a:r>
                        <a:rPr lang="tr-TR" sz="2000" spc="85" dirty="0" smtClean="0">
                          <a:latin typeface="Verdana"/>
                          <a:cs typeface="Verdana"/>
                        </a:rPr>
                        <a:t>69.921.902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187325" marB="0"/>
                </a:tc>
              </a:tr>
              <a:tr h="547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20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1" spc="-25" dirty="0" smtClean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6</a:t>
                      </a:r>
                      <a:r>
                        <a:rPr lang="tr-TR" sz="2000" b="1" spc="-25" dirty="0" smtClean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7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6350" marB="0">
                    <a:solidFill>
                      <a:srgbClr val="08398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R="114935" algn="ctr">
                        <a:lnSpc>
                          <a:spcPct val="100000"/>
                        </a:lnSpc>
                      </a:pPr>
                      <a:r>
                        <a:rPr sz="3000" b="1" spc="-262" baseline="1388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KOCAEL</a:t>
                      </a:r>
                      <a:r>
                        <a:rPr sz="2000" b="1" spc="-17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İ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solidFill>
                      <a:srgbClr val="08398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2050" dirty="0">
                        <a:latin typeface="Times New Roman"/>
                        <a:cs typeface="Times New Roman"/>
                      </a:endParaRPr>
                    </a:p>
                    <a:p>
                      <a:pPr marR="114935" algn="ctr">
                        <a:lnSpc>
                          <a:spcPct val="100000"/>
                        </a:lnSpc>
                      </a:pPr>
                      <a:r>
                        <a:rPr lang="tr-TR" sz="2000" b="1" spc="-40" smtClean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69.323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6350" marB="0">
                    <a:solidFill>
                      <a:srgbClr val="083981"/>
                    </a:solidFill>
                  </a:tcPr>
                </a:tc>
              </a:tr>
              <a:tr h="4362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2000" spc="105" dirty="0" smtClean="0">
                          <a:latin typeface="Verdana"/>
                          <a:cs typeface="Verdana"/>
                        </a:rPr>
                        <a:t>6</a:t>
                      </a:r>
                      <a:r>
                        <a:rPr lang="tr-TR" sz="2000" spc="105" dirty="0" smtClean="0">
                          <a:latin typeface="Verdana"/>
                          <a:cs typeface="Verdana"/>
                        </a:rPr>
                        <a:t>8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93345" marB="0"/>
                </a:tc>
                <a:tc>
                  <a:txBody>
                    <a:bodyPr/>
                    <a:lstStyle/>
                    <a:p>
                      <a:pPr marR="11747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tr-TR" sz="2000" spc="-125" dirty="0" smtClean="0">
                          <a:latin typeface="Verdana"/>
                          <a:cs typeface="Verdana"/>
                        </a:rPr>
                        <a:t>Angola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46990" marB="0"/>
                </a:tc>
                <a:tc>
                  <a:txBody>
                    <a:bodyPr/>
                    <a:lstStyle/>
                    <a:p>
                      <a:pPr marR="11176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lang="tr-TR" sz="2000" spc="85" dirty="0" smtClean="0">
                          <a:latin typeface="Verdana"/>
                          <a:cs typeface="Verdana"/>
                        </a:rPr>
                        <a:t>57.566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46990" marB="0"/>
                </a:tc>
              </a:tr>
              <a:tr h="4064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2000" spc="105" dirty="0" smtClean="0">
                          <a:latin typeface="Verdana"/>
                          <a:cs typeface="Verdana"/>
                        </a:rPr>
                        <a:t>6</a:t>
                      </a:r>
                      <a:r>
                        <a:rPr lang="tr-TR" sz="2000" spc="105" dirty="0" smtClean="0">
                          <a:latin typeface="Verdana"/>
                          <a:cs typeface="Verdana"/>
                        </a:rPr>
                        <a:t>9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63500" marB="0"/>
                </a:tc>
                <a:tc>
                  <a:txBody>
                    <a:bodyPr/>
                    <a:lstStyle/>
                    <a:p>
                      <a:pPr marR="11493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lang="tr-TR" sz="2000" spc="20" dirty="0" err="1" smtClean="0">
                          <a:latin typeface="Verdana"/>
                          <a:cs typeface="Verdana"/>
                        </a:rPr>
                        <a:t>Croatia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R="11176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lang="tr-TR" sz="2000" spc="85" dirty="0" smtClean="0">
                          <a:latin typeface="Verdana"/>
                          <a:cs typeface="Verdana"/>
                        </a:rPr>
                        <a:t>45.471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17145" marB="0"/>
                </a:tc>
              </a:tr>
              <a:tr h="3803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lang="tr-TR" sz="2000" spc="105" dirty="0" smtClean="0">
                          <a:latin typeface="Verdana"/>
                          <a:cs typeface="Verdana"/>
                        </a:rPr>
                        <a:t>70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62865" marB="0"/>
                </a:tc>
                <a:tc>
                  <a:txBody>
                    <a:bodyPr/>
                    <a:lstStyle/>
                    <a:p>
                      <a:pPr marR="11430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lang="tr-TR" sz="2000" spc="-75" dirty="0" err="1" smtClean="0">
                          <a:latin typeface="Verdana"/>
                          <a:cs typeface="Verdana"/>
                        </a:rPr>
                        <a:t>Serbia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R="111760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lang="tr-TR" sz="2000" spc="85" dirty="0" smtClean="0">
                          <a:latin typeface="Verdana"/>
                          <a:cs typeface="Verdana"/>
                        </a:rPr>
                        <a:t>45.108</a:t>
                      </a:r>
                      <a:endParaRPr sz="2000" dirty="0">
                        <a:latin typeface="Verdana"/>
                        <a:cs typeface="Verdana"/>
                      </a:endParaRPr>
                    </a:p>
                  </a:txBody>
                  <a:tcPr marL="0" marR="0" marT="17145" marB="0"/>
                </a:tc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480377" y="9097962"/>
            <a:ext cx="114401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14" dirty="0">
                <a:latin typeface="Verdana"/>
                <a:cs typeface="Verdana"/>
              </a:rPr>
              <a:t>*If</a:t>
            </a:r>
            <a:r>
              <a:rPr sz="1800" spc="-30" dirty="0">
                <a:latin typeface="Verdana"/>
                <a:cs typeface="Verdana"/>
              </a:rPr>
              <a:t> </a:t>
            </a:r>
            <a:r>
              <a:rPr sz="1800" spc="-60" dirty="0">
                <a:latin typeface="Verdana"/>
                <a:cs typeface="Verdana"/>
              </a:rPr>
              <a:t>Kocaeli</a:t>
            </a:r>
            <a:r>
              <a:rPr sz="1800" spc="5" dirty="0">
                <a:latin typeface="Verdana"/>
                <a:cs typeface="Verdana"/>
              </a:rPr>
              <a:t> </a:t>
            </a:r>
            <a:r>
              <a:rPr sz="1800" spc="-55" dirty="0">
                <a:latin typeface="Verdana"/>
                <a:cs typeface="Verdana"/>
              </a:rPr>
              <a:t>became</a:t>
            </a:r>
            <a:r>
              <a:rPr sz="1800" dirty="0">
                <a:latin typeface="Verdana"/>
                <a:cs typeface="Verdana"/>
              </a:rPr>
              <a:t> </a:t>
            </a:r>
            <a:r>
              <a:rPr sz="1800" spc="-60" dirty="0">
                <a:latin typeface="Verdana"/>
                <a:cs typeface="Verdana"/>
              </a:rPr>
              <a:t>a</a:t>
            </a:r>
            <a:r>
              <a:rPr sz="1800" spc="-15" dirty="0">
                <a:latin typeface="Verdana"/>
                <a:cs typeface="Verdana"/>
              </a:rPr>
              <a:t> </a:t>
            </a:r>
            <a:r>
              <a:rPr sz="1800" spc="-85" dirty="0">
                <a:latin typeface="Verdana"/>
                <a:cs typeface="Verdana"/>
              </a:rPr>
              <a:t>country</a:t>
            </a:r>
            <a:r>
              <a:rPr sz="1800" spc="45" dirty="0">
                <a:latin typeface="Verdana"/>
                <a:cs typeface="Verdana"/>
              </a:rPr>
              <a:t> </a:t>
            </a:r>
            <a:r>
              <a:rPr sz="1800" spc="-85" dirty="0">
                <a:latin typeface="Verdana"/>
                <a:cs typeface="Verdana"/>
              </a:rPr>
              <a:t>it</a:t>
            </a:r>
            <a:r>
              <a:rPr sz="1800" spc="-5" dirty="0">
                <a:latin typeface="Verdana"/>
                <a:cs typeface="Verdana"/>
              </a:rPr>
              <a:t> </a:t>
            </a:r>
            <a:r>
              <a:rPr sz="1800" spc="-105" dirty="0">
                <a:latin typeface="Verdana"/>
                <a:cs typeface="Verdana"/>
              </a:rPr>
              <a:t>would</a:t>
            </a:r>
            <a:r>
              <a:rPr sz="1800" spc="15" dirty="0">
                <a:latin typeface="Verdana"/>
                <a:cs typeface="Verdana"/>
              </a:rPr>
              <a:t> </a:t>
            </a:r>
            <a:r>
              <a:rPr sz="1800" spc="-70" dirty="0">
                <a:latin typeface="Verdana"/>
                <a:cs typeface="Verdana"/>
              </a:rPr>
              <a:t>be</a:t>
            </a:r>
            <a:r>
              <a:rPr sz="1800" spc="-5" dirty="0">
                <a:latin typeface="Verdana"/>
                <a:cs typeface="Verdana"/>
              </a:rPr>
              <a:t> </a:t>
            </a:r>
            <a:r>
              <a:rPr sz="1800" spc="-80" dirty="0">
                <a:latin typeface="Verdana"/>
                <a:cs typeface="Verdana"/>
              </a:rPr>
              <a:t>ranked</a:t>
            </a:r>
            <a:r>
              <a:rPr sz="1800" dirty="0">
                <a:latin typeface="Verdana"/>
                <a:cs typeface="Verdana"/>
              </a:rPr>
              <a:t> </a:t>
            </a:r>
            <a:r>
              <a:rPr sz="1800" spc="-60" dirty="0">
                <a:latin typeface="Verdana"/>
                <a:cs typeface="Verdana"/>
              </a:rPr>
              <a:t>at</a:t>
            </a:r>
            <a:r>
              <a:rPr sz="1800" spc="15" dirty="0">
                <a:latin typeface="Verdana"/>
                <a:cs typeface="Verdana"/>
              </a:rPr>
              <a:t> </a:t>
            </a:r>
            <a:r>
              <a:rPr sz="1800" spc="50" dirty="0" smtClean="0">
                <a:latin typeface="Verdana"/>
                <a:cs typeface="Verdana"/>
              </a:rPr>
              <a:t>6</a:t>
            </a:r>
            <a:r>
              <a:rPr lang="tr-TR" sz="1800" spc="50" dirty="0" smtClean="0">
                <a:latin typeface="Verdana"/>
                <a:cs typeface="Verdana"/>
              </a:rPr>
              <a:t>7</a:t>
            </a:r>
            <a:r>
              <a:rPr sz="1800" spc="50" dirty="0" smtClean="0">
                <a:latin typeface="Verdana"/>
                <a:cs typeface="Verdana"/>
              </a:rPr>
              <a:t>,</a:t>
            </a:r>
            <a:r>
              <a:rPr sz="1800" spc="-10" dirty="0" smtClean="0">
                <a:latin typeface="Verdana"/>
                <a:cs typeface="Verdana"/>
              </a:rPr>
              <a:t> </a:t>
            </a:r>
            <a:r>
              <a:rPr sz="1800" spc="-110" dirty="0">
                <a:latin typeface="Verdana"/>
                <a:cs typeface="Verdana"/>
              </a:rPr>
              <a:t>above</a:t>
            </a:r>
            <a:r>
              <a:rPr sz="1800" spc="5" dirty="0">
                <a:latin typeface="Verdana"/>
                <a:cs typeface="Verdana"/>
              </a:rPr>
              <a:t> </a:t>
            </a:r>
            <a:r>
              <a:rPr sz="1800" spc="-140" dirty="0">
                <a:latin typeface="Verdana"/>
                <a:cs typeface="Verdana"/>
              </a:rPr>
              <a:t>many</a:t>
            </a:r>
            <a:r>
              <a:rPr sz="1800" spc="5" dirty="0">
                <a:latin typeface="Verdana"/>
                <a:cs typeface="Verdana"/>
              </a:rPr>
              <a:t> </a:t>
            </a:r>
            <a:r>
              <a:rPr sz="1800" spc="-40" dirty="0">
                <a:latin typeface="Verdana"/>
                <a:cs typeface="Verdana"/>
              </a:rPr>
              <a:t>others,</a:t>
            </a:r>
            <a:r>
              <a:rPr sz="1800" spc="5" dirty="0">
                <a:latin typeface="Verdana"/>
                <a:cs typeface="Verdana"/>
              </a:rPr>
              <a:t> </a:t>
            </a:r>
            <a:r>
              <a:rPr sz="1800" spc="-90" dirty="0">
                <a:latin typeface="Verdana"/>
                <a:cs typeface="Verdana"/>
              </a:rPr>
              <a:t>including</a:t>
            </a:r>
            <a:r>
              <a:rPr sz="1800" spc="65" dirty="0">
                <a:latin typeface="Verdana"/>
                <a:cs typeface="Verdana"/>
              </a:rPr>
              <a:t> </a:t>
            </a:r>
            <a:r>
              <a:rPr sz="1800" spc="-55" dirty="0">
                <a:latin typeface="Verdana"/>
                <a:cs typeface="Verdana"/>
              </a:rPr>
              <a:t>some</a:t>
            </a:r>
            <a:r>
              <a:rPr sz="1800" spc="-5" dirty="0">
                <a:latin typeface="Verdana"/>
                <a:cs typeface="Verdana"/>
              </a:rPr>
              <a:t> </a:t>
            </a:r>
            <a:r>
              <a:rPr sz="1800" spc="-70" dirty="0">
                <a:latin typeface="Verdana"/>
                <a:cs typeface="Verdana"/>
              </a:rPr>
              <a:t>EU</a:t>
            </a:r>
            <a:r>
              <a:rPr sz="1800" spc="10" dirty="0">
                <a:latin typeface="Verdana"/>
                <a:cs typeface="Verdana"/>
              </a:rPr>
              <a:t> </a:t>
            </a:r>
            <a:r>
              <a:rPr sz="1800" spc="-50" dirty="0">
                <a:latin typeface="Verdana"/>
                <a:cs typeface="Verdana"/>
              </a:rPr>
              <a:t>countries.</a:t>
            </a:r>
            <a:endParaRPr sz="1800" dirty="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294109" y="8933306"/>
            <a:ext cx="1397888" cy="6841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3900" y="421640"/>
            <a:ext cx="11381740" cy="9550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00300" y="424180"/>
            <a:ext cx="8194040" cy="8051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64273" y="435813"/>
            <a:ext cx="11300460" cy="873760"/>
          </a:xfrm>
          <a:prstGeom prst="rect">
            <a:avLst/>
          </a:prstGeom>
          <a:solidFill>
            <a:srgbClr val="083981"/>
          </a:solidFill>
        </p:spPr>
        <p:txBody>
          <a:bodyPr vert="horz" wrap="square" lIns="0" tIns="124460" rIns="0" bIns="0" rtlCol="0">
            <a:spAutoFit/>
          </a:bodyPr>
          <a:lstStyle/>
          <a:p>
            <a:pPr marL="1966595">
              <a:lnSpc>
                <a:spcPct val="100000"/>
              </a:lnSpc>
              <a:spcBef>
                <a:spcPts val="980"/>
              </a:spcBef>
            </a:pPr>
            <a:r>
              <a:rPr sz="3800" spc="-250" dirty="0"/>
              <a:t>FOREIGN </a:t>
            </a:r>
            <a:r>
              <a:rPr sz="3800" spc="-240" dirty="0"/>
              <a:t>DIRECT</a:t>
            </a:r>
            <a:r>
              <a:rPr sz="3800" spc="200" dirty="0"/>
              <a:t> </a:t>
            </a:r>
            <a:r>
              <a:rPr sz="3800" spc="-135" dirty="0"/>
              <a:t>INVESTMENTS</a:t>
            </a:r>
            <a:endParaRPr sz="3800" dirty="0"/>
          </a:p>
        </p:txBody>
      </p:sp>
      <p:sp>
        <p:nvSpPr>
          <p:cNvPr id="6" name="object 6"/>
          <p:cNvSpPr txBox="1"/>
          <p:nvPr/>
        </p:nvSpPr>
        <p:spPr>
          <a:xfrm>
            <a:off x="3608451" y="8636000"/>
            <a:ext cx="57105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 smtClean="0">
                <a:solidFill>
                  <a:srgbClr val="014B90"/>
                </a:solidFill>
                <a:latin typeface="Arial"/>
                <a:cs typeface="Arial"/>
              </a:rPr>
              <a:t>3</a:t>
            </a:r>
            <a:r>
              <a:rPr lang="tr-TR" sz="2400" b="1" dirty="0" smtClean="0">
                <a:solidFill>
                  <a:srgbClr val="014B90"/>
                </a:solidFill>
                <a:latin typeface="Arial"/>
                <a:cs typeface="Arial"/>
              </a:rPr>
              <a:t>15</a:t>
            </a:r>
            <a:r>
              <a:rPr sz="2400" b="1" dirty="0" smtClean="0">
                <a:solidFill>
                  <a:srgbClr val="014B9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14B90"/>
                </a:solidFill>
                <a:latin typeface="Arial"/>
                <a:cs typeface="Arial"/>
              </a:rPr>
              <a:t>Foreign </a:t>
            </a:r>
            <a:r>
              <a:rPr sz="2400" b="1" dirty="0">
                <a:solidFill>
                  <a:srgbClr val="014B90"/>
                </a:solidFill>
                <a:latin typeface="Arial"/>
                <a:cs typeface="Arial"/>
              </a:rPr>
              <a:t>Direct </a:t>
            </a:r>
            <a:r>
              <a:rPr sz="2400" b="1" spc="-10" dirty="0">
                <a:solidFill>
                  <a:srgbClr val="014B90"/>
                </a:solidFill>
                <a:latin typeface="Arial"/>
                <a:cs typeface="Arial"/>
              </a:rPr>
              <a:t>Investments </a:t>
            </a:r>
            <a:r>
              <a:rPr sz="2400" b="1" spc="-5" dirty="0">
                <a:solidFill>
                  <a:srgbClr val="014B90"/>
                </a:solidFill>
                <a:latin typeface="Arial"/>
                <a:cs typeface="Arial"/>
              </a:rPr>
              <a:t>In</a:t>
            </a:r>
            <a:r>
              <a:rPr sz="2400" b="1" spc="-25" dirty="0">
                <a:solidFill>
                  <a:srgbClr val="014B9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14B90"/>
                </a:solidFill>
                <a:latin typeface="Arial"/>
                <a:cs typeface="Arial"/>
              </a:rPr>
              <a:t>Total</a:t>
            </a:r>
            <a:endParaRPr sz="2400" dirty="0">
              <a:latin typeface="Arial"/>
              <a:cs typeface="Arial"/>
            </a:endParaRPr>
          </a:p>
        </p:txBody>
      </p:sp>
      <p:graphicFrame>
        <p:nvGraphicFramePr>
          <p:cNvPr id="8" name="1 Grafik"/>
          <p:cNvGraphicFramePr/>
          <p:nvPr/>
        </p:nvGraphicFramePr>
        <p:xfrm>
          <a:off x="1092200" y="1600200"/>
          <a:ext cx="11353800" cy="6705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99739" y="487680"/>
            <a:ext cx="10005060" cy="9550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03040" y="490219"/>
            <a:ext cx="8194040" cy="80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40379" y="504012"/>
            <a:ext cx="9953625" cy="873760"/>
          </a:xfrm>
          <a:custGeom>
            <a:avLst/>
            <a:gdLst/>
            <a:ahLst/>
            <a:cxnLst/>
            <a:rect l="l" t="t" r="r" b="b"/>
            <a:pathLst>
              <a:path w="9953625" h="873760">
                <a:moveTo>
                  <a:pt x="0" y="873683"/>
                </a:moveTo>
                <a:lnTo>
                  <a:pt x="9953117" y="873683"/>
                </a:lnTo>
                <a:lnTo>
                  <a:pt x="9953117" y="0"/>
                </a:lnTo>
                <a:lnTo>
                  <a:pt x="0" y="0"/>
                </a:lnTo>
                <a:lnTo>
                  <a:pt x="0" y="873683"/>
                </a:lnTo>
                <a:close/>
              </a:path>
            </a:pathLst>
          </a:custGeom>
          <a:solidFill>
            <a:srgbClr val="0839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321809" y="615950"/>
            <a:ext cx="7399655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spc="-250" dirty="0"/>
              <a:t>FOREIGN </a:t>
            </a:r>
            <a:r>
              <a:rPr sz="3800" spc="-240" dirty="0"/>
              <a:t>DIRECT</a:t>
            </a:r>
            <a:r>
              <a:rPr sz="3800" spc="180" dirty="0"/>
              <a:t> </a:t>
            </a:r>
            <a:r>
              <a:rPr sz="3800" spc="-135" dirty="0"/>
              <a:t>INVESTMENTS</a:t>
            </a:r>
            <a:endParaRPr sz="3800"/>
          </a:p>
        </p:txBody>
      </p:sp>
      <p:sp>
        <p:nvSpPr>
          <p:cNvPr id="6" name="object 6"/>
          <p:cNvSpPr/>
          <p:nvPr/>
        </p:nvSpPr>
        <p:spPr>
          <a:xfrm>
            <a:off x="372021" y="2064130"/>
            <a:ext cx="4262120" cy="16348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88987" y="4469510"/>
            <a:ext cx="2735326" cy="15984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112000" y="1998166"/>
            <a:ext cx="4447540" cy="11630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294109" y="8933306"/>
            <a:ext cx="1397888" cy="68414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24907" y="5316905"/>
            <a:ext cx="5335270" cy="12629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959600" y="3648762"/>
            <a:ext cx="3949157" cy="102183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86857" y="7217676"/>
            <a:ext cx="5702173" cy="140436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48514" y="7212382"/>
            <a:ext cx="3070754" cy="7032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D6888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</TotalTime>
  <Words>405</Words>
  <Application>Microsoft Office PowerPoint</Application>
  <PresentationFormat>Özel</PresentationFormat>
  <Paragraphs>133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14" baseType="lpstr">
      <vt:lpstr>Office Theme</vt:lpstr>
      <vt:lpstr>KOCAELI CHAMBER OF  INDUSTRY</vt:lpstr>
      <vt:lpstr>Slayt 2</vt:lpstr>
      <vt:lpstr>Where are We?</vt:lpstr>
      <vt:lpstr>35 ports and industrial facility docks  Sabiha Gokcen Int. Airport: 50 km.</vt:lpstr>
      <vt:lpstr>13 % Manufacturing  Industry Share</vt:lpstr>
      <vt:lpstr>FOREIGN TRADE VALUES</vt:lpstr>
      <vt:lpstr>COMPARATIVE TRADE VALUES – 2019 (million dollars)</vt:lpstr>
      <vt:lpstr>FOREIGN DIRECT INVESTMENTS</vt:lpstr>
      <vt:lpstr>FOREIGN DIRECT INVESTMENTS</vt:lpstr>
      <vt:lpstr>14</vt:lpstr>
      <vt:lpstr>IT Valley in Gebze, Kocaeli is a technology  development zone focused on Informatics in Gebze,  Kocaeli. As the new center of technology based  development in Turkey, IT Valley will house a “prototyping center, a sophisticated innovation  center, Turkey’s largest entrepreneurship  ecosystem and many visionary projects.</vt:lpstr>
      <vt:lpstr>Many Hotels of all Standards  Health &amp; Thermal Tourism  Winter Tourism</vt:lpstr>
      <vt:lpstr>Slayt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Esra Kanpara</dc:creator>
  <cp:lastModifiedBy>dila</cp:lastModifiedBy>
  <cp:revision>31</cp:revision>
  <dcterms:created xsi:type="dcterms:W3CDTF">2019-11-13T12:01:18Z</dcterms:created>
  <dcterms:modified xsi:type="dcterms:W3CDTF">2021-08-05T07:28:02Z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2019-09-10T00:00:00Z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2019-11-13T00:00:00Z</vt:filetime>
  </property>
</Properties>
</file>