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comments/comment2.xml" ContentType="application/vnd.openxmlformats-officedocument.presentationml.comments+xml"/>
  <Override PartName="/ppt/comments/comment3.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4.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comment5.xml" ContentType="application/vnd.openxmlformats-officedocument.presentationml.comments+xml"/>
  <Override PartName="/ppt/comments/comment6.xml" ContentType="application/vnd.openxmlformats-officedocument.presentationml.comments+xml"/>
  <Override PartName="/ppt/comments/comment7.xml" ContentType="application/vnd.openxmlformats-officedocument.presentationml.comments+xml"/>
  <Override PartName="/ppt/comments/comment8.xml" ContentType="application/vnd.openxmlformats-officedocument.presentationml.comments+xml"/>
  <Override PartName="/ppt/comments/comment9.xml" ContentType="application/vnd.openxmlformats-officedocument.presentationml.comment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74"/>
  </p:notesMasterIdLst>
  <p:sldIdLst>
    <p:sldId id="256" r:id="rId2"/>
    <p:sldId id="522" r:id="rId3"/>
    <p:sldId id="523" r:id="rId4"/>
    <p:sldId id="524" r:id="rId5"/>
    <p:sldId id="525" r:id="rId6"/>
    <p:sldId id="526" r:id="rId7"/>
    <p:sldId id="530" r:id="rId8"/>
    <p:sldId id="527" r:id="rId9"/>
    <p:sldId id="528" r:id="rId10"/>
    <p:sldId id="531" r:id="rId11"/>
    <p:sldId id="532" r:id="rId12"/>
    <p:sldId id="533" r:id="rId13"/>
    <p:sldId id="534" r:id="rId14"/>
    <p:sldId id="535" r:id="rId15"/>
    <p:sldId id="455" r:id="rId16"/>
    <p:sldId id="512" r:id="rId17"/>
    <p:sldId id="536" r:id="rId18"/>
    <p:sldId id="456" r:id="rId19"/>
    <p:sldId id="499" r:id="rId20"/>
    <p:sldId id="519" r:id="rId21"/>
    <p:sldId id="520" r:id="rId22"/>
    <p:sldId id="500" r:id="rId23"/>
    <p:sldId id="538" r:id="rId24"/>
    <p:sldId id="518" r:id="rId25"/>
    <p:sldId id="402" r:id="rId26"/>
    <p:sldId id="408" r:id="rId27"/>
    <p:sldId id="409" r:id="rId28"/>
    <p:sldId id="412" r:id="rId29"/>
    <p:sldId id="413" r:id="rId30"/>
    <p:sldId id="539" r:id="rId31"/>
    <p:sldId id="485" r:id="rId32"/>
    <p:sldId id="445" r:id="rId33"/>
    <p:sldId id="446" r:id="rId34"/>
    <p:sldId id="486" r:id="rId35"/>
    <p:sldId id="487" r:id="rId36"/>
    <p:sldId id="488" r:id="rId37"/>
    <p:sldId id="489" r:id="rId38"/>
    <p:sldId id="384" r:id="rId39"/>
    <p:sldId id="464" r:id="rId40"/>
    <p:sldId id="481" r:id="rId41"/>
    <p:sldId id="477" r:id="rId42"/>
    <p:sldId id="385" r:id="rId43"/>
    <p:sldId id="545" r:id="rId44"/>
    <p:sldId id="546" r:id="rId45"/>
    <p:sldId id="547" r:id="rId46"/>
    <p:sldId id="548" r:id="rId47"/>
    <p:sldId id="403" r:id="rId48"/>
    <p:sldId id="513" r:id="rId49"/>
    <p:sldId id="514" r:id="rId50"/>
    <p:sldId id="515" r:id="rId51"/>
    <p:sldId id="516" r:id="rId52"/>
    <p:sldId id="467" r:id="rId53"/>
    <p:sldId id="496" r:id="rId54"/>
    <p:sldId id="541" r:id="rId55"/>
    <p:sldId id="495" r:id="rId56"/>
    <p:sldId id="542" r:id="rId57"/>
    <p:sldId id="543" r:id="rId58"/>
    <p:sldId id="465" r:id="rId59"/>
    <p:sldId id="468" r:id="rId60"/>
    <p:sldId id="466" r:id="rId61"/>
    <p:sldId id="476" r:id="rId62"/>
    <p:sldId id="469" r:id="rId63"/>
    <p:sldId id="470" r:id="rId64"/>
    <p:sldId id="475" r:id="rId65"/>
    <p:sldId id="386" r:id="rId66"/>
    <p:sldId id="458" r:id="rId67"/>
    <p:sldId id="459" r:id="rId68"/>
    <p:sldId id="460" r:id="rId69"/>
    <p:sldId id="461" r:id="rId70"/>
    <p:sldId id="484" r:id="rId71"/>
    <p:sldId id="462" r:id="rId72"/>
    <p:sldId id="506" r:id="rId7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niz Taşdelen" initials="DT" lastIdx="2" clrIdx="0">
    <p:extLst>
      <p:ext uri="{19B8F6BF-5375-455C-9EA6-DF929625EA0E}">
        <p15:presenceInfo xmlns:p15="http://schemas.microsoft.com/office/powerpoint/2012/main" userId="Deniz Taşdelen" providerId="None"/>
      </p:ext>
    </p:extLst>
  </p:cmAuthor>
  <p:cmAuthor id="2" name="Ceylan Yiğit" initials="CY" lastIdx="11" clrIdx="1">
    <p:extLst>
      <p:ext uri="{19B8F6BF-5375-455C-9EA6-DF929625EA0E}">
        <p15:presenceInfo xmlns:p15="http://schemas.microsoft.com/office/powerpoint/2012/main" userId="Ceylan Yiği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474" autoAdjust="0"/>
    <p:restoredTop sz="96395" autoAdjust="0"/>
  </p:normalViewPr>
  <p:slideViewPr>
    <p:cSldViewPr snapToGrid="0">
      <p:cViewPr varScale="1">
        <p:scale>
          <a:sx n="103" d="100"/>
          <a:sy n="103" d="100"/>
        </p:scale>
        <p:origin x="138" y="378"/>
      </p:cViewPr>
      <p:guideLst/>
    </p:cSldViewPr>
  </p:slideViewPr>
  <p:outlineViewPr>
    <p:cViewPr>
      <p:scale>
        <a:sx n="33" d="100"/>
        <a:sy n="33" d="100"/>
      </p:scale>
      <p:origin x="0" y="-981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1-02-26T11:08:57.563" idx="1">
    <p:pos x="10" y="10"/>
    <p:text>emy ticaret politikası önlemi değildir.---ithal lisansı ile kota farklı şeyler---vergi ismi tev mi sübvansiyon vergisi mi</p:text>
    <p:extLst>
      <p:ext uri="{C676402C-5697-4E1C-873F-D02D1690AC5C}">
        <p15:threadingInfo xmlns:p15="http://schemas.microsoft.com/office/powerpoint/2012/main" timeZoneBias="-1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1-02-26T11:10:26.889" idx="2">
    <p:pos x="10" y="10"/>
    <p:text>bu maddeler değişti düzelt---AB den ATR ile gelenlerde sistem otomatik mi algılıyor emy mi politika önlemi mi----istisnası farklı ülkelere farklı oranlar var ise</p:text>
    <p:extLst>
      <p:ext uri="{C676402C-5697-4E1C-873F-D02D1690AC5C}">
        <p15:threadingInfo xmlns:p15="http://schemas.microsoft.com/office/powerpoint/2012/main" timeZoneBias="-18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2" dt="2021-02-26T11:12:34.520" idx="3">
    <p:pos x="10" y="10"/>
    <p:text>grafik hazırlansın</p:text>
    <p:extLst>
      <p:ext uri="{C676402C-5697-4E1C-873F-D02D1690AC5C}">
        <p15:threadingInfo xmlns:p15="http://schemas.microsoft.com/office/powerpoint/2012/main" timeZoneBias="-18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2" dt="2021-02-26T11:25:03.195" idx="10">
    <p:pos x="10" y="10"/>
    <p:text>yeniden düzenlenecek</p:text>
    <p:extLst>
      <p:ext uri="{C676402C-5697-4E1C-873F-D02D1690AC5C}">
        <p15:threadingInfo xmlns:p15="http://schemas.microsoft.com/office/powerpoint/2012/main" timeZoneBias="-18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2" dt="2021-02-26T11:25:19.867" idx="11">
    <p:pos x="4" y="34"/>
    <p:text>üstteki ile tek slayt olacak</p:text>
    <p:extLst mod="1">
      <p:ext uri="{C676402C-5697-4E1C-873F-D02D1690AC5C}">
        <p15:threadingInfo xmlns:p15="http://schemas.microsoft.com/office/powerpoint/2012/main" timeZoneBias="-18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2" dt="2021-02-26T11:15:09.120" idx="5">
    <p:pos x="10" y="10"/>
    <p:text>hangi ülke menşei olduğu belirtilmemiş---artık m.ş. istenmiyor---beyanname örneği konulsun---neden sadece tic politikası önlemi</p:text>
    <p:extLst>
      <p:ext uri="{C676402C-5697-4E1C-873F-D02D1690AC5C}">
        <p15:threadingInfo xmlns:p15="http://schemas.microsoft.com/office/powerpoint/2012/main" timeZoneBias="-18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2" dt="2021-02-26T11:16:30.600" idx="6">
    <p:pos x="10" y="10"/>
    <p:text>listeyi revize et</p:text>
    <p:extLst>
      <p:ext uri="{C676402C-5697-4E1C-873F-D02D1690AC5C}">
        <p15:threadingInfo xmlns:p15="http://schemas.microsoft.com/office/powerpoint/2012/main" timeZoneBias="-18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2" dt="2021-02-26T11:17:00.129" idx="7">
    <p:pos x="10" y="10"/>
    <p:text>gelen sonuçlardan olumlu ve olumsuz örnek koyalım</p:text>
    <p:extLst>
      <p:ext uri="{C676402C-5697-4E1C-873F-D02D1690AC5C}">
        <p15:threadingInfo xmlns:p15="http://schemas.microsoft.com/office/powerpoint/2012/main" timeZoneBias="-18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2" dt="2021-02-26T11:17:41.369" idx="8">
    <p:pos x="10" y="10"/>
    <p:text>şüphe varsa--beyanname örneği koyalım</p:text>
    <p:extLst>
      <p:ext uri="{C676402C-5697-4E1C-873F-D02D1690AC5C}">
        <p15:threadingInfo xmlns:p15="http://schemas.microsoft.com/office/powerpoint/2012/main" timeZoneBias="-180"/>
      </p:ext>
    </p:extLst>
  </p:cm>
</p:cmLst>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6.43264" units="1/cm"/>
          <inkml:channelProperty channel="Y" name="resolution" value="36.48649" units="1/cm"/>
          <inkml:channelProperty channel="T" name="resolution" value="1" units="1/dev"/>
        </inkml:channelProperties>
      </inkml:inkSource>
      <inkml:timestamp xml:id="ts0" timeString="2021-08-16T21:25:22.528"/>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346A1520-25E3-41B2-99F4-0AE018637AB5}" emma:medium="tactile" emma:mode="ink">
          <msink:context xmlns:msink="http://schemas.microsoft.com/ink/2010/main" type="writingRegion" rotatedBoundingBox="6950,12781 6626,12753 6653,12437 6977,12464"/>
        </emma:interpretation>
      </emma:emma>
    </inkml:annotationXML>
    <inkml:traceGroup>
      <inkml:annotationXML>
        <emma:emma xmlns:emma="http://www.w3.org/2003/04/emma" version="1.0">
          <emma:interpretation id="{8461A56F-4868-4BA5-805F-5DBD9A6002E2}" emma:medium="tactile" emma:mode="ink">
            <msink:context xmlns:msink="http://schemas.microsoft.com/ink/2010/main" type="paragraph" rotatedBoundingBox="6950,12781 6626,12753 6653,12437 6977,12464" alignmentLevel="1"/>
          </emma:interpretation>
        </emma:emma>
      </inkml:annotationXML>
      <inkml:traceGroup>
        <inkml:annotationXML>
          <emma:emma xmlns:emma="http://www.w3.org/2003/04/emma" version="1.0">
            <emma:interpretation id="{93DE3AED-C553-4371-992A-8D14CDD84EE3}" emma:medium="tactile" emma:mode="ink">
              <msink:context xmlns:msink="http://schemas.microsoft.com/ink/2010/main" type="line" rotatedBoundingBox="6950,12781 6626,12753 6653,12437 6977,12464"/>
            </emma:interpretation>
          </emma:emma>
        </inkml:annotationXML>
        <inkml:traceGroup>
          <inkml:annotationXML>
            <emma:emma xmlns:emma="http://www.w3.org/2003/04/emma" version="1.0">
              <emma:interpretation id="{830B4361-46A9-4086-8062-57D3C9E2E6A0}" emma:medium="tactile" emma:mode="ink">
                <msink:context xmlns:msink="http://schemas.microsoft.com/ink/2010/main" type="inkWord" rotatedBoundingBox="6959,12683 6785,12668 6802,12471 6976,12486"/>
              </emma:interpretation>
              <emma:one-of disjunction-type="recognition" id="oneOf0">
                <emma:interpretation id="interp0" emma:lang="" emma:confidence="0">
                  <emma:literal>,</emma:literal>
                </emma:interpretation>
                <emma:interpretation id="interp1" emma:lang="" emma:confidence="0">
                  <emma:literal>.</emma:literal>
                </emma:interpretation>
                <emma:interpretation id="interp2" emma:lang="" emma:confidence="0">
                  <emma:literal>°</emma:literal>
                </emma:interpretation>
                <emma:interpretation id="interp3" emma:lang="" emma:confidence="0">
                  <emma:literal>o</emma:literal>
                </emma:interpretation>
                <emma:interpretation id="interp4" emma:lang="" emma:confidence="0">
                  <emma:literal>q</emma:literal>
                </emma:interpretation>
              </emma:one-of>
            </emma:emma>
          </inkml:annotationXML>
          <inkml:trace contextRef="#ctx0" brushRef="#br0">147 76 0,'24'-49'531,"1"49"-515,-1-24 31,1-1 62,-1 25-31,1 0 110,-1 0-141,-24 25-32,0-1 17,0 25-17,0-25 16,0 1 94,-24-25-31,-1 0 16,1 0-32,-1 0-47,25-25 110,0 1-32,0-1-93,0 1-16,0 0 31,0-1-16,0 1 1,0-1 140,25 25 110</inkml:trace>
        </inkml:traceGroup>
        <inkml:traceGroup>
          <inkml:annotationXML>
            <emma:emma xmlns:emma="http://www.w3.org/2003/04/emma" version="1.0">
              <emma:interpretation id="{A35D1247-E2D2-432A-B6CF-64D1C4BF15FD}" emma:medium="tactile" emma:mode="ink">
                <msink:context xmlns:msink="http://schemas.microsoft.com/ink/2010/main" type="inkWord" rotatedBoundingBox="6950,12781 6626,12753 6653,12437 6977,12464"/>
              </emma:interpretation>
              <emma:one-of disjunction-type="recognition" id="oneOf1">
                <emma:interpretation id="interp5" emma:lang="" emma:confidence="1">
                  <emma:literal/>
                </emma:interpretation>
              </emma:one-of>
            </emma:emma>
          </inkml:annotationXML>
          <inkml:trace contextRef="#ctx0" brushRef="#br0" timeOffset="-7404.8667">171 27 0,'-24'0'141,"0"0"-126,-1 0 1,1 0 0,-1 0 15,1 0-16,-1 0 173,25 24-126,25-24 142,-1 25-142,1-25-31,24 24 63,-25 1-63,0-25 282,1 0-282,-25-25 0,24 1-15,1 24-16,-25-25 16,24 25 343,1 49-312,-25-24 0,24-25 46,-24-25 189,0 1-251,0-1-15,-24 25 15,24-24 31,-25 24-15,25-24-31,-24 24 390,-1 0-359,25 24-16,0 0-31,0 1 31,0-1-31,-24 1 16,24-1 31,0 1 0,0-1 15,0 0 95,24-24-111,-24-24-30,25 24-16,-25-24 16,0-1-1,0 1 1,24-1-16,-24 1 31,25-25-15,-25 25 93,24 24-93</inkml:trace>
          <inkml:trace contextRef="#ctx0" brushRef="#br0" timeOffset="-4608.3018">220 27 0,'0'-24'297,"0"-1"-235,0 1 1,0-1 15,0 1 0,0 48 328,0 1-406</inkml:trace>
        </inkml:traceGroup>
      </inkml:traceGroup>
    </inkml:traceGroup>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57F930-E407-4B0A-B32B-5737B74918CB}" type="datetimeFigureOut">
              <a:rPr lang="tr-TR" smtClean="0"/>
              <a:t>17.08.2021</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E68FE7-4A59-4663-87A3-107CD6598635}" type="slidenum">
              <a:rPr lang="tr-TR" smtClean="0"/>
              <a:t>‹#›</a:t>
            </a:fld>
            <a:endParaRPr lang="tr-TR"/>
          </a:p>
        </p:txBody>
      </p:sp>
    </p:spTree>
    <p:extLst>
      <p:ext uri="{BB962C8B-B14F-4D97-AF65-F5344CB8AC3E}">
        <p14:creationId xmlns:p14="http://schemas.microsoft.com/office/powerpoint/2010/main" val="3014047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r"/>
            <a:endParaRPr lang="tr-TR" sz="3200" dirty="0">
              <a:solidFill>
                <a:srgbClr val="FF0000"/>
              </a:solidFill>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BAE68FE7-4A59-4663-87A3-107CD6598635}" type="slidenum">
              <a:rPr lang="tr-TR" smtClean="0"/>
              <a:t>1</a:t>
            </a:fld>
            <a:endParaRPr lang="tr-TR"/>
          </a:p>
        </p:txBody>
      </p:sp>
    </p:spTree>
    <p:extLst>
      <p:ext uri="{BB962C8B-B14F-4D97-AF65-F5344CB8AC3E}">
        <p14:creationId xmlns:p14="http://schemas.microsoft.com/office/powerpoint/2010/main" val="13117952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92250CFE-8E59-4104-BB37-AF6A87C8403B}" type="slidenum">
              <a:rPr lang="tr-TR" smtClean="0"/>
              <a:pPr/>
              <a:t>28</a:t>
            </a:fld>
            <a:endParaRPr lang="tr-TR" dirty="0"/>
          </a:p>
        </p:txBody>
      </p:sp>
    </p:spTree>
    <p:extLst>
      <p:ext uri="{BB962C8B-B14F-4D97-AF65-F5344CB8AC3E}">
        <p14:creationId xmlns:p14="http://schemas.microsoft.com/office/powerpoint/2010/main" val="33394304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92250CFE-8E59-4104-BB37-AF6A87C8403B}" type="slidenum">
              <a:rPr lang="tr-TR" smtClean="0"/>
              <a:pPr/>
              <a:t>29</a:t>
            </a:fld>
            <a:endParaRPr lang="tr-TR" dirty="0"/>
          </a:p>
        </p:txBody>
      </p:sp>
    </p:spTree>
    <p:extLst>
      <p:ext uri="{BB962C8B-B14F-4D97-AF65-F5344CB8AC3E}">
        <p14:creationId xmlns:p14="http://schemas.microsoft.com/office/powerpoint/2010/main" val="40877230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Slayt Görüntüsü Yer Tutucusu"/>
          <p:cNvSpPr>
            <a:spLocks noGrp="1" noRot="1" noChangeAspect="1" noTextEdit="1"/>
          </p:cNvSpPr>
          <p:nvPr>
            <p:ph type="sldImg"/>
          </p:nvPr>
        </p:nvSpPr>
        <p:spPr>
          <a:ln/>
        </p:spPr>
      </p:sp>
      <p:sp>
        <p:nvSpPr>
          <p:cNvPr id="44035"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dirty="0" smtClean="0"/>
          </a:p>
        </p:txBody>
      </p:sp>
      <p:sp>
        <p:nvSpPr>
          <p:cNvPr id="44036" name="3 Slayt Numarası Yer Tutucusu"/>
          <p:cNvSpPr txBox="1">
            <a:spLocks noGrp="1"/>
          </p:cNvSpPr>
          <p:nvPr/>
        </p:nvSpPr>
        <p:spPr bwMode="auto">
          <a:xfrm>
            <a:off x="3813175" y="9375775"/>
            <a:ext cx="291782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algn="ctr" eaLnBrk="0" fontAlgn="base" hangingPunct="0">
              <a:spcBef>
                <a:spcPct val="0"/>
              </a:spcBef>
              <a:spcAft>
                <a:spcPct val="0"/>
              </a:spcAft>
              <a:defRPr>
                <a:solidFill>
                  <a:schemeClr val="tx1"/>
                </a:solidFill>
                <a:latin typeface="Tahoma" panose="020B0604030504040204" pitchFamily="34" charset="0"/>
              </a:defRPr>
            </a:lvl6pPr>
            <a:lvl7pPr marL="2971800" indent="-228600" algn="ctr" eaLnBrk="0" fontAlgn="base" hangingPunct="0">
              <a:spcBef>
                <a:spcPct val="0"/>
              </a:spcBef>
              <a:spcAft>
                <a:spcPct val="0"/>
              </a:spcAft>
              <a:defRPr>
                <a:solidFill>
                  <a:schemeClr val="tx1"/>
                </a:solidFill>
                <a:latin typeface="Tahoma" panose="020B0604030504040204" pitchFamily="34" charset="0"/>
              </a:defRPr>
            </a:lvl7pPr>
            <a:lvl8pPr marL="3429000" indent="-228600" algn="ctr" eaLnBrk="0" fontAlgn="base" hangingPunct="0">
              <a:spcBef>
                <a:spcPct val="0"/>
              </a:spcBef>
              <a:spcAft>
                <a:spcPct val="0"/>
              </a:spcAft>
              <a:defRPr>
                <a:solidFill>
                  <a:schemeClr val="tx1"/>
                </a:solidFill>
                <a:latin typeface="Tahoma" panose="020B0604030504040204" pitchFamily="34" charset="0"/>
              </a:defRPr>
            </a:lvl8pPr>
            <a:lvl9pPr marL="3886200" indent="-228600" algn="ctr" eaLnBrk="0" fontAlgn="base" hangingPunct="0">
              <a:spcBef>
                <a:spcPct val="0"/>
              </a:spcBef>
              <a:spcAft>
                <a:spcPct val="0"/>
              </a:spcAft>
              <a:defRPr>
                <a:solidFill>
                  <a:schemeClr val="tx1"/>
                </a:solidFill>
                <a:latin typeface="Tahoma" panose="020B0604030504040204" pitchFamily="34" charset="0"/>
              </a:defRPr>
            </a:lvl9pPr>
          </a:lstStyle>
          <a:p>
            <a:pPr algn="r" eaLnBrk="1" hangingPunct="1"/>
            <a:fld id="{EB6B1DF9-1D9B-42D3-8B60-AA219621725D}" type="slidenum">
              <a:rPr lang="tr-TR" altLang="tr-TR" sz="1200">
                <a:latin typeface="Arial" panose="020B0604020202020204" pitchFamily="34" charset="0"/>
              </a:rPr>
              <a:pPr algn="r" eaLnBrk="1" hangingPunct="1"/>
              <a:t>32</a:t>
            </a:fld>
            <a:endParaRPr lang="tr-TR" altLang="tr-TR" sz="1200">
              <a:latin typeface="Arial" panose="020B0604020202020204" pitchFamily="34" charset="0"/>
            </a:endParaRPr>
          </a:p>
        </p:txBody>
      </p:sp>
    </p:spTree>
    <p:extLst>
      <p:ext uri="{BB962C8B-B14F-4D97-AF65-F5344CB8AC3E}">
        <p14:creationId xmlns:p14="http://schemas.microsoft.com/office/powerpoint/2010/main" val="2117491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Slayt Görüntüsü Yer Tutucusu"/>
          <p:cNvSpPr>
            <a:spLocks noGrp="1" noRot="1" noChangeAspect="1" noTextEdit="1"/>
          </p:cNvSpPr>
          <p:nvPr>
            <p:ph type="sldImg"/>
          </p:nvPr>
        </p:nvSpPr>
        <p:spPr>
          <a:ln/>
        </p:spPr>
      </p:sp>
      <p:sp>
        <p:nvSpPr>
          <p:cNvPr id="45059"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tr-TR" altLang="tr-TR" dirty="0" smtClean="0"/>
              <a:t>Genel tolerans kuralı, imalatçılara fabrika çıkış fiyatının maksimum %10’u değerinde menşeli olmayan girdi kullanma imkanı tanımaktadır. Bununla beraber, spesifik işçilik ve işleme kuralları (liste kurallarında belirlenen) menşeli olmayan girdilerin kullanımına ilişkin bir azami değer öngördüğü takdirde, bu %10’luk tolerans kuralı spesifik kuralın öngördüğü yüzdelerin aşılması için kullanılmaz. Maksimum kullanım oranı daima liste kurallarında izin verildiği düzeyde olacaktır. Bu kural, 50-63 üncü fasıllarda bulunan tekstil ürünlerine uygulanmaz. Geri ödeme yasağı ise, üçüncü ülke menşeli girdilere uygulanması gereken </a:t>
            </a:r>
            <a:r>
              <a:rPr lang="tr-TR" altLang="tr-TR" dirty="0" err="1" smtClean="0"/>
              <a:t>vergilerin,mutlak</a:t>
            </a:r>
            <a:r>
              <a:rPr lang="tr-TR" altLang="tr-TR" dirty="0" smtClean="0"/>
              <a:t> surette tahsil edilmesi </a:t>
            </a:r>
            <a:r>
              <a:rPr lang="tr-TR" altLang="tr-TR" dirty="0" err="1" smtClean="0"/>
              <a:t>nalamına</a:t>
            </a:r>
            <a:r>
              <a:rPr lang="tr-TR" altLang="tr-TR" dirty="0" smtClean="0"/>
              <a:t> gelmektedir. Bu kural, ticaret sapmalarını ve taraf ülkelerin piyasalarında haksız rekabetle karşılaşmalarını önlemeyi amaçlamaktadır. </a:t>
            </a:r>
            <a:r>
              <a:rPr lang="tr-TR" altLang="tr-TR" dirty="0" err="1" smtClean="0"/>
              <a:t>PAMK’ta</a:t>
            </a:r>
            <a:r>
              <a:rPr lang="tr-TR" altLang="tr-TR" dirty="0" smtClean="0"/>
              <a:t> uygulanırken, </a:t>
            </a:r>
            <a:r>
              <a:rPr lang="tr-TR" altLang="tr-TR" dirty="0" err="1" smtClean="0"/>
              <a:t>PAAMK’ta</a:t>
            </a:r>
            <a:r>
              <a:rPr lang="tr-TR" altLang="tr-TR" dirty="0" smtClean="0"/>
              <a:t> istisnaları var. </a:t>
            </a:r>
            <a:r>
              <a:rPr lang="tr-TR" altLang="tr-TR" dirty="0" err="1" smtClean="0"/>
              <a:t>Ülkesellik</a:t>
            </a:r>
            <a:r>
              <a:rPr lang="tr-TR" altLang="tr-TR" dirty="0" smtClean="0"/>
              <a:t> ilkesinde ise, kümülasyondan yararlanılabilmesi için, menşe kazandırıcı tüm işlem ve işçilik faaliyetlerinin STS bölgesi içinde gerçekleştirilmesi </a:t>
            </a:r>
            <a:r>
              <a:rPr lang="tr-TR" altLang="tr-TR" dirty="0" err="1" smtClean="0"/>
              <a:t>gerekmektedir.Doğrudan</a:t>
            </a:r>
            <a:r>
              <a:rPr lang="tr-TR" altLang="tr-TR" dirty="0" smtClean="0"/>
              <a:t> nakliyat ilkesiyle de tüm işçilik ve işleme faaliyetlerinin </a:t>
            </a:r>
            <a:r>
              <a:rPr lang="tr-TR" altLang="tr-TR" dirty="0" err="1" smtClean="0"/>
              <a:t>STA’ya</a:t>
            </a:r>
            <a:r>
              <a:rPr lang="tr-TR" altLang="tr-TR" dirty="0" smtClean="0"/>
              <a:t> taraf ülkelerde gerçekleştirilmesi ve tercihli rejimden yararlanma koşullarının ihlal edilmemesi amaçlanmaktadır. Diğer ifade ile, anlaşmalarla sağlanan tercihli muamele, diğer gereklerin yanı sıra, taraf ülkeler arasında doğrudan veya diğer STA ülkeleri üzerinden nakledilen ürünler için uygulanır.</a:t>
            </a:r>
          </a:p>
          <a:p>
            <a:pPr eaLnBrk="1" hangingPunct="1"/>
            <a:r>
              <a:rPr lang="tr-TR" altLang="tr-TR" dirty="0" smtClean="0"/>
              <a:t> </a:t>
            </a:r>
          </a:p>
          <a:p>
            <a:pPr eaLnBrk="1" hangingPunct="1"/>
            <a:endParaRPr lang="tr-TR" altLang="tr-TR" dirty="0" smtClean="0"/>
          </a:p>
          <a:p>
            <a:pPr eaLnBrk="1" hangingPunct="1"/>
            <a:endParaRPr lang="tr-TR" altLang="tr-TR" dirty="0" smtClean="0"/>
          </a:p>
        </p:txBody>
      </p:sp>
      <p:sp>
        <p:nvSpPr>
          <p:cNvPr id="45060" name="3 Slayt Numarası Yer Tutucusu"/>
          <p:cNvSpPr txBox="1">
            <a:spLocks noGrp="1"/>
          </p:cNvSpPr>
          <p:nvPr/>
        </p:nvSpPr>
        <p:spPr bwMode="auto">
          <a:xfrm>
            <a:off x="3813175" y="9375775"/>
            <a:ext cx="291782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algn="ctr" eaLnBrk="0" fontAlgn="base" hangingPunct="0">
              <a:spcBef>
                <a:spcPct val="0"/>
              </a:spcBef>
              <a:spcAft>
                <a:spcPct val="0"/>
              </a:spcAft>
              <a:defRPr>
                <a:solidFill>
                  <a:schemeClr val="tx1"/>
                </a:solidFill>
                <a:latin typeface="Tahoma" panose="020B0604030504040204" pitchFamily="34" charset="0"/>
              </a:defRPr>
            </a:lvl6pPr>
            <a:lvl7pPr marL="2971800" indent="-228600" algn="ctr" eaLnBrk="0" fontAlgn="base" hangingPunct="0">
              <a:spcBef>
                <a:spcPct val="0"/>
              </a:spcBef>
              <a:spcAft>
                <a:spcPct val="0"/>
              </a:spcAft>
              <a:defRPr>
                <a:solidFill>
                  <a:schemeClr val="tx1"/>
                </a:solidFill>
                <a:latin typeface="Tahoma" panose="020B0604030504040204" pitchFamily="34" charset="0"/>
              </a:defRPr>
            </a:lvl7pPr>
            <a:lvl8pPr marL="3429000" indent="-228600" algn="ctr" eaLnBrk="0" fontAlgn="base" hangingPunct="0">
              <a:spcBef>
                <a:spcPct val="0"/>
              </a:spcBef>
              <a:spcAft>
                <a:spcPct val="0"/>
              </a:spcAft>
              <a:defRPr>
                <a:solidFill>
                  <a:schemeClr val="tx1"/>
                </a:solidFill>
                <a:latin typeface="Tahoma" panose="020B0604030504040204" pitchFamily="34" charset="0"/>
              </a:defRPr>
            </a:lvl8pPr>
            <a:lvl9pPr marL="3886200" indent="-228600" algn="ctr" eaLnBrk="0" fontAlgn="base" hangingPunct="0">
              <a:spcBef>
                <a:spcPct val="0"/>
              </a:spcBef>
              <a:spcAft>
                <a:spcPct val="0"/>
              </a:spcAft>
              <a:defRPr>
                <a:solidFill>
                  <a:schemeClr val="tx1"/>
                </a:solidFill>
                <a:latin typeface="Tahoma" panose="020B0604030504040204" pitchFamily="34" charset="0"/>
              </a:defRPr>
            </a:lvl9pPr>
          </a:lstStyle>
          <a:p>
            <a:pPr algn="r" eaLnBrk="1" hangingPunct="1"/>
            <a:fld id="{B3B3EB0C-B880-418C-95D7-02FCEF7DC548}" type="slidenum">
              <a:rPr lang="tr-TR" altLang="tr-TR" sz="1200">
                <a:latin typeface="Arial" panose="020B0604020202020204" pitchFamily="34" charset="0"/>
              </a:rPr>
              <a:pPr algn="r" eaLnBrk="1" hangingPunct="1"/>
              <a:t>33</a:t>
            </a:fld>
            <a:endParaRPr lang="tr-TR" altLang="tr-TR" sz="1200">
              <a:latin typeface="Arial" panose="020B0604020202020204" pitchFamily="34" charset="0"/>
            </a:endParaRPr>
          </a:p>
        </p:txBody>
      </p:sp>
    </p:spTree>
    <p:extLst>
      <p:ext uri="{BB962C8B-B14F-4D97-AF65-F5344CB8AC3E}">
        <p14:creationId xmlns:p14="http://schemas.microsoft.com/office/powerpoint/2010/main" val="13246332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92250CFE-8E59-4104-BB37-AF6A87C8403B}" type="slidenum">
              <a:rPr lang="tr-TR" smtClean="0">
                <a:solidFill>
                  <a:prstClr val="black"/>
                </a:solidFill>
              </a:rPr>
              <a:pPr/>
              <a:t>47</a:t>
            </a:fld>
            <a:endParaRPr lang="tr-TR" dirty="0">
              <a:solidFill>
                <a:prstClr val="black"/>
              </a:solidFill>
            </a:endParaRPr>
          </a:p>
        </p:txBody>
      </p:sp>
    </p:spTree>
    <p:extLst>
      <p:ext uri="{BB962C8B-B14F-4D97-AF65-F5344CB8AC3E}">
        <p14:creationId xmlns:p14="http://schemas.microsoft.com/office/powerpoint/2010/main" val="555796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92250CFE-8E59-4104-BB37-AF6A87C8403B}" type="slidenum">
              <a:rPr lang="tr-TR" smtClean="0"/>
              <a:pPr/>
              <a:t>72</a:t>
            </a:fld>
            <a:endParaRPr lang="tr-TR" dirty="0"/>
          </a:p>
        </p:txBody>
      </p:sp>
    </p:spTree>
    <p:extLst>
      <p:ext uri="{BB962C8B-B14F-4D97-AF65-F5344CB8AC3E}">
        <p14:creationId xmlns:p14="http://schemas.microsoft.com/office/powerpoint/2010/main" val="1877861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92250CFE-8E59-4104-BB37-AF6A87C8403B}" type="slidenum">
              <a:rPr lang="tr-TR" smtClean="0"/>
              <a:pPr/>
              <a:t>7</a:t>
            </a:fld>
            <a:endParaRPr lang="tr-TR" dirty="0"/>
          </a:p>
        </p:txBody>
      </p:sp>
    </p:spTree>
    <p:extLst>
      <p:ext uri="{BB962C8B-B14F-4D97-AF65-F5344CB8AC3E}">
        <p14:creationId xmlns:p14="http://schemas.microsoft.com/office/powerpoint/2010/main" val="2145786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AE68FE7-4A59-4663-87A3-107CD6598635}" type="slidenum">
              <a:rPr lang="tr-TR" smtClean="0"/>
              <a:t>15</a:t>
            </a:fld>
            <a:endParaRPr lang="tr-TR"/>
          </a:p>
        </p:txBody>
      </p:sp>
    </p:spTree>
    <p:extLst>
      <p:ext uri="{BB962C8B-B14F-4D97-AF65-F5344CB8AC3E}">
        <p14:creationId xmlns:p14="http://schemas.microsoft.com/office/powerpoint/2010/main" val="2959422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AE68FE7-4A59-4663-87A3-107CD6598635}" type="slidenum">
              <a:rPr lang="tr-TR" smtClean="0"/>
              <a:t>18</a:t>
            </a:fld>
            <a:endParaRPr lang="tr-TR"/>
          </a:p>
        </p:txBody>
      </p:sp>
    </p:spTree>
    <p:extLst>
      <p:ext uri="{BB962C8B-B14F-4D97-AF65-F5344CB8AC3E}">
        <p14:creationId xmlns:p14="http://schemas.microsoft.com/office/powerpoint/2010/main" val="2151969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92250CFE-8E59-4104-BB37-AF6A87C8403B}" type="slidenum">
              <a:rPr lang="tr-TR" smtClean="0"/>
              <a:pPr/>
              <a:t>23</a:t>
            </a:fld>
            <a:endParaRPr lang="tr-TR" dirty="0"/>
          </a:p>
        </p:txBody>
      </p:sp>
    </p:spTree>
    <p:extLst>
      <p:ext uri="{BB962C8B-B14F-4D97-AF65-F5344CB8AC3E}">
        <p14:creationId xmlns:p14="http://schemas.microsoft.com/office/powerpoint/2010/main" val="1603490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92250CFE-8E59-4104-BB37-AF6A87C8403B}" type="slidenum">
              <a:rPr lang="tr-TR" smtClean="0">
                <a:solidFill>
                  <a:prstClr val="black"/>
                </a:solidFill>
              </a:rPr>
              <a:pPr/>
              <a:t>24</a:t>
            </a:fld>
            <a:endParaRPr lang="tr-TR" dirty="0">
              <a:solidFill>
                <a:prstClr val="black"/>
              </a:solidFill>
            </a:endParaRPr>
          </a:p>
        </p:txBody>
      </p:sp>
    </p:spTree>
    <p:extLst>
      <p:ext uri="{BB962C8B-B14F-4D97-AF65-F5344CB8AC3E}">
        <p14:creationId xmlns:p14="http://schemas.microsoft.com/office/powerpoint/2010/main" val="41212407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92250CFE-8E59-4104-BB37-AF6A87C8403B}" type="slidenum">
              <a:rPr lang="tr-TR" smtClean="0">
                <a:solidFill>
                  <a:prstClr val="black"/>
                </a:solidFill>
              </a:rPr>
              <a:pPr/>
              <a:t>25</a:t>
            </a:fld>
            <a:endParaRPr lang="tr-TR" dirty="0">
              <a:solidFill>
                <a:prstClr val="black"/>
              </a:solidFill>
            </a:endParaRPr>
          </a:p>
        </p:txBody>
      </p:sp>
    </p:spTree>
    <p:extLst>
      <p:ext uri="{BB962C8B-B14F-4D97-AF65-F5344CB8AC3E}">
        <p14:creationId xmlns:p14="http://schemas.microsoft.com/office/powerpoint/2010/main" val="15626115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b="0" i="0" u="none" strike="noStrike" kern="1200" baseline="0" dirty="0" smtClean="0">
                <a:solidFill>
                  <a:schemeClr val="tx1"/>
                </a:solidFill>
                <a:latin typeface="+mn-lt"/>
                <a:ea typeface="+mn-ea"/>
                <a:cs typeface="+mn-cs"/>
              </a:rPr>
              <a:t>Çapraz kümülasyon, ikiden fazla ülkenin tek bir </a:t>
            </a:r>
            <a:r>
              <a:rPr lang="tr-TR" sz="1200" b="0" i="0" u="none" strike="noStrike" kern="1200" baseline="0" dirty="0" err="1" smtClean="0">
                <a:solidFill>
                  <a:schemeClr val="tx1"/>
                </a:solidFill>
                <a:latin typeface="+mn-lt"/>
                <a:ea typeface="+mn-ea"/>
                <a:cs typeface="+mn-cs"/>
              </a:rPr>
              <a:t>STA’ya</a:t>
            </a:r>
            <a:r>
              <a:rPr lang="tr-TR" sz="1200" b="0" i="0" u="none" strike="noStrike" kern="1200" baseline="0" dirty="0" smtClean="0">
                <a:solidFill>
                  <a:schemeClr val="tx1"/>
                </a:solidFill>
                <a:latin typeface="+mn-lt"/>
                <a:ea typeface="+mn-ea"/>
                <a:cs typeface="+mn-cs"/>
              </a:rPr>
              <a:t> taraf olduğu veya ikili </a:t>
            </a:r>
            <a:r>
              <a:rPr lang="tr-TR" sz="1200" b="0" i="0" u="none" strike="noStrike" kern="1200" baseline="0" dirty="0" err="1" smtClean="0">
                <a:solidFill>
                  <a:schemeClr val="tx1"/>
                </a:solidFill>
                <a:latin typeface="+mn-lt"/>
                <a:ea typeface="+mn-ea"/>
                <a:cs typeface="+mn-cs"/>
              </a:rPr>
              <a:t>STA’ların</a:t>
            </a:r>
            <a:r>
              <a:rPr lang="tr-TR" sz="1200" b="0" i="0" u="none" strike="noStrike" kern="1200" baseline="0" dirty="0" smtClean="0">
                <a:solidFill>
                  <a:schemeClr val="tx1"/>
                </a:solidFill>
                <a:latin typeface="+mn-lt"/>
                <a:ea typeface="+mn-ea"/>
                <a:cs typeface="+mn-cs"/>
              </a:rPr>
              <a:t> birbirleriyle ilişkilendirildikleri yani birbirlerine bağlı oldukları durumlarda geçerli olan kümülasyon türüdür. Bu durumda, söz konusu </a:t>
            </a:r>
            <a:r>
              <a:rPr lang="tr-TR" sz="1200" b="0" i="0" u="none" strike="noStrike" kern="1200" baseline="0" dirty="0" err="1" smtClean="0">
                <a:solidFill>
                  <a:schemeClr val="tx1"/>
                </a:solidFill>
                <a:latin typeface="+mn-lt"/>
                <a:ea typeface="+mn-ea"/>
                <a:cs typeface="+mn-cs"/>
              </a:rPr>
              <a:t>STA’ya</a:t>
            </a:r>
            <a:r>
              <a:rPr lang="tr-TR" sz="1200" b="0" i="0" u="none" strike="noStrike" kern="1200" baseline="0" dirty="0" smtClean="0">
                <a:solidFill>
                  <a:schemeClr val="tx1"/>
                </a:solidFill>
                <a:latin typeface="+mn-lt"/>
                <a:ea typeface="+mn-ea"/>
                <a:cs typeface="+mn-cs"/>
              </a:rPr>
              <a:t> veya sisteme taraf bir ülke menşeli girdiler, </a:t>
            </a:r>
            <a:r>
              <a:rPr lang="tr-TR" sz="1200" b="0" i="0" u="none" strike="noStrike" kern="1200" baseline="0" dirty="0" err="1" smtClean="0">
                <a:solidFill>
                  <a:schemeClr val="tx1"/>
                </a:solidFill>
                <a:latin typeface="+mn-lt"/>
                <a:ea typeface="+mn-ea"/>
                <a:cs typeface="+mn-cs"/>
              </a:rPr>
              <a:t>STA’ya</a:t>
            </a:r>
            <a:r>
              <a:rPr lang="tr-TR" sz="1200" b="0" i="0" u="none" strike="noStrike" kern="1200" baseline="0" dirty="0" smtClean="0">
                <a:solidFill>
                  <a:schemeClr val="tx1"/>
                </a:solidFill>
                <a:latin typeface="+mn-lt"/>
                <a:ea typeface="+mn-ea"/>
                <a:cs typeface="+mn-cs"/>
              </a:rPr>
              <a:t> veya sisteme taraf bir diğer ülkede yetersiz işçilik veya işlemlerin ötesinde bir işçilik veya işlemden geçerlerse o ülkenin menşe statüsünü kazanabilirler. </a:t>
            </a:r>
          </a:p>
          <a:p>
            <a:r>
              <a:rPr lang="tr-TR" sz="1200" b="0" i="0" u="none" strike="noStrike" kern="1200" baseline="0" dirty="0" smtClean="0">
                <a:solidFill>
                  <a:schemeClr val="tx1"/>
                </a:solidFill>
                <a:latin typeface="+mn-lt"/>
                <a:ea typeface="+mn-ea"/>
                <a:cs typeface="+mn-cs"/>
              </a:rPr>
              <a:t>Çapraz kümülasyona, PAMK (</a:t>
            </a:r>
            <a:r>
              <a:rPr lang="tr-TR" sz="1200" b="0" i="0" u="none" strike="noStrike" kern="1200" baseline="0" dirty="0" err="1" smtClean="0">
                <a:solidFill>
                  <a:schemeClr val="tx1"/>
                </a:solidFill>
                <a:latin typeface="+mn-lt"/>
                <a:ea typeface="+mn-ea"/>
                <a:cs typeface="+mn-cs"/>
              </a:rPr>
              <a:t>Pan</a:t>
            </a:r>
            <a:r>
              <a:rPr lang="tr-TR" sz="1200" b="0" i="0" u="none" strike="noStrike" kern="1200" baseline="0" dirty="0" smtClean="0">
                <a:solidFill>
                  <a:schemeClr val="tx1"/>
                </a:solidFill>
                <a:latin typeface="+mn-lt"/>
                <a:ea typeface="+mn-ea"/>
                <a:cs typeface="+mn-cs"/>
              </a:rPr>
              <a:t>-Avrupa Menşe Kümülasyonu Sistemi) ve PAAMK Sistemi (</a:t>
            </a:r>
            <a:r>
              <a:rPr lang="tr-TR" sz="1200" b="0" i="0" u="none" strike="noStrike" kern="1200" baseline="0" dirty="0" err="1" smtClean="0">
                <a:solidFill>
                  <a:schemeClr val="tx1"/>
                </a:solidFill>
                <a:latin typeface="+mn-lt"/>
                <a:ea typeface="+mn-ea"/>
                <a:cs typeface="+mn-cs"/>
              </a:rPr>
              <a:t>Pan</a:t>
            </a:r>
            <a:r>
              <a:rPr lang="tr-TR" sz="1200" b="0" i="0" u="none" strike="noStrike" kern="1200" baseline="0" dirty="0" smtClean="0">
                <a:solidFill>
                  <a:schemeClr val="tx1"/>
                </a:solidFill>
                <a:latin typeface="+mn-lt"/>
                <a:ea typeface="+mn-ea"/>
                <a:cs typeface="+mn-cs"/>
              </a:rPr>
              <a:t>-Avrupa-Akdeniz Menşe Kümülasyon) Sistemi örnek olarak verilebilir. Türkiye de PAMK ve PAAMK Sistemi’ne dahildir. Örneğin; PAMK Sistemi çerçevesindeki </a:t>
            </a:r>
            <a:r>
              <a:rPr lang="tr-TR" sz="1200" b="0" i="0" u="none" strike="noStrike" kern="1200" baseline="0" dirty="0" err="1" smtClean="0">
                <a:solidFill>
                  <a:schemeClr val="tx1"/>
                </a:solidFill>
                <a:latin typeface="+mn-lt"/>
                <a:ea typeface="+mn-ea"/>
                <a:cs typeface="+mn-cs"/>
              </a:rPr>
              <a:t>STA’ları</a:t>
            </a:r>
            <a:r>
              <a:rPr lang="tr-TR" sz="1200" b="0" i="0" u="none" strike="noStrike" kern="1200" baseline="0" dirty="0" smtClean="0">
                <a:solidFill>
                  <a:schemeClr val="tx1"/>
                </a:solidFill>
                <a:latin typeface="+mn-lt"/>
                <a:ea typeface="+mn-ea"/>
                <a:cs typeface="+mn-cs"/>
              </a:rPr>
              <a:t> kapsamında, Türkiye’de üretilen makine parçalarının EUR.1 Dolaşım Belgesi eşliğinde Norveç’e ihraç edildiğini, Norveç’te parçaların basit montajının yapıldığını ve eşyanın yine STA çerçevesinde EUR.1 Dolaşım Belgesi eşliğinde AB’ye ihraç edilmesi durumunda, Norveç’te yapılan basit montaj işlemi, yetersiz işlem ve işçiliğin ötesinde olması nedeniyle, eşya Türkiye menşelidir ve eşyaya eşlik edecek EUR.1 Dolaşım Belgesi üzerine eşyanın menşe ülkesi olarak Türkiye yazılır.</a:t>
            </a:r>
            <a:endParaRPr lang="tr-TR" dirty="0"/>
          </a:p>
        </p:txBody>
      </p:sp>
      <p:sp>
        <p:nvSpPr>
          <p:cNvPr id="4" name="3 Slayt Numarası Yer Tutucusu"/>
          <p:cNvSpPr>
            <a:spLocks noGrp="1"/>
          </p:cNvSpPr>
          <p:nvPr>
            <p:ph type="sldNum" sz="quarter" idx="10"/>
          </p:nvPr>
        </p:nvSpPr>
        <p:spPr/>
        <p:txBody>
          <a:bodyPr/>
          <a:lstStyle/>
          <a:p>
            <a:fld id="{92250CFE-8E59-4104-BB37-AF6A87C8403B}" type="slidenum">
              <a:rPr lang="tr-TR" smtClean="0"/>
              <a:pPr/>
              <a:t>26</a:t>
            </a:fld>
            <a:endParaRPr lang="tr-TR" dirty="0"/>
          </a:p>
        </p:txBody>
      </p:sp>
    </p:spTree>
    <p:extLst>
      <p:ext uri="{BB962C8B-B14F-4D97-AF65-F5344CB8AC3E}">
        <p14:creationId xmlns:p14="http://schemas.microsoft.com/office/powerpoint/2010/main" val="3925217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92250CFE-8E59-4104-BB37-AF6A87C8403B}" type="slidenum">
              <a:rPr lang="tr-TR" smtClean="0"/>
              <a:pPr/>
              <a:t>27</a:t>
            </a:fld>
            <a:endParaRPr lang="tr-TR" dirty="0"/>
          </a:p>
        </p:txBody>
      </p:sp>
    </p:spTree>
    <p:extLst>
      <p:ext uri="{BB962C8B-B14F-4D97-AF65-F5344CB8AC3E}">
        <p14:creationId xmlns:p14="http://schemas.microsoft.com/office/powerpoint/2010/main" val="19607749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505B88DB-86ED-4559-87A5-654DE4AB4983}" type="datetime1">
              <a:rPr lang="tr-TR" smtClean="0"/>
              <a:t>17.08.2021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E4CB621-1D1B-4413-9A0B-6BEAEB7771D2}" type="slidenum">
              <a:rPr lang="tr-TR" smtClean="0"/>
              <a:t>‹#›</a:t>
            </a:fld>
            <a:endParaRPr lang="tr-TR"/>
          </a:p>
        </p:txBody>
      </p:sp>
    </p:spTree>
    <p:extLst>
      <p:ext uri="{BB962C8B-B14F-4D97-AF65-F5344CB8AC3E}">
        <p14:creationId xmlns:p14="http://schemas.microsoft.com/office/powerpoint/2010/main" val="1413664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F637FA85-4F7D-46F7-8849-86D07FD6AEEB}" type="datetime1">
              <a:rPr lang="tr-TR" smtClean="0"/>
              <a:t>17.08.2021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E4CB621-1D1B-4413-9A0B-6BEAEB7771D2}" type="slidenum">
              <a:rPr lang="tr-TR" smtClean="0"/>
              <a:t>‹#›</a:t>
            </a:fld>
            <a:endParaRPr lang="tr-TR"/>
          </a:p>
        </p:txBody>
      </p:sp>
    </p:spTree>
    <p:extLst>
      <p:ext uri="{BB962C8B-B14F-4D97-AF65-F5344CB8AC3E}">
        <p14:creationId xmlns:p14="http://schemas.microsoft.com/office/powerpoint/2010/main" val="2801501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9311711-47EF-479D-9613-1F5E0C74A411}" type="datetime1">
              <a:rPr lang="tr-TR" smtClean="0"/>
              <a:t>17.08.2021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E4CB621-1D1B-4413-9A0B-6BEAEB7771D2}" type="slidenum">
              <a:rPr lang="tr-TR" smtClean="0"/>
              <a:t>‹#›</a:t>
            </a:fld>
            <a:endParaRPr lang="tr-TR"/>
          </a:p>
        </p:txBody>
      </p:sp>
    </p:spTree>
    <p:extLst>
      <p:ext uri="{BB962C8B-B14F-4D97-AF65-F5344CB8AC3E}">
        <p14:creationId xmlns:p14="http://schemas.microsoft.com/office/powerpoint/2010/main" val="3863206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CFA459C4-8730-4E1A-A45F-5671F98D1A11}" type="datetime1">
              <a:rPr lang="tr-TR" smtClean="0"/>
              <a:t>17.08.2021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E4CB621-1D1B-4413-9A0B-6BEAEB7771D2}" type="slidenum">
              <a:rPr lang="tr-TR" smtClean="0"/>
              <a:t>‹#›</a:t>
            </a:fld>
            <a:endParaRPr lang="tr-TR"/>
          </a:p>
        </p:txBody>
      </p:sp>
    </p:spTree>
    <p:extLst>
      <p:ext uri="{BB962C8B-B14F-4D97-AF65-F5344CB8AC3E}">
        <p14:creationId xmlns:p14="http://schemas.microsoft.com/office/powerpoint/2010/main" val="290501936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DD57535C-84FB-4536-BCB8-34C9C3D2E688}" type="datetime1">
              <a:rPr lang="tr-TR" smtClean="0"/>
              <a:t>17.08.2021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E4CB621-1D1B-4413-9A0B-6BEAEB7771D2}" type="slidenum">
              <a:rPr lang="tr-TR" smtClean="0"/>
              <a:t>‹#›</a:t>
            </a:fld>
            <a:endParaRPr lang="tr-TR"/>
          </a:p>
        </p:txBody>
      </p:sp>
    </p:spTree>
    <p:extLst>
      <p:ext uri="{BB962C8B-B14F-4D97-AF65-F5344CB8AC3E}">
        <p14:creationId xmlns:p14="http://schemas.microsoft.com/office/powerpoint/2010/main" val="1861544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C9DAA861-74B3-4C51-A5E0-BDC32CDCA80C}" type="datetime1">
              <a:rPr lang="tr-TR" smtClean="0"/>
              <a:t>17.08.2021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E4CB621-1D1B-4413-9A0B-6BEAEB7771D2}" type="slidenum">
              <a:rPr lang="tr-TR" smtClean="0"/>
              <a:t>‹#›</a:t>
            </a:fld>
            <a:endParaRPr lang="tr-TR"/>
          </a:p>
        </p:txBody>
      </p:sp>
    </p:spTree>
    <p:extLst>
      <p:ext uri="{BB962C8B-B14F-4D97-AF65-F5344CB8AC3E}">
        <p14:creationId xmlns:p14="http://schemas.microsoft.com/office/powerpoint/2010/main" val="405711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15D8715E-879C-4BE5-A78E-EA5294EF79BD}" type="datetime1">
              <a:rPr lang="tr-TR" smtClean="0"/>
              <a:t>17.08.2021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4E4CB621-1D1B-4413-9A0B-6BEAEB7771D2}" type="slidenum">
              <a:rPr lang="tr-TR" smtClean="0"/>
              <a:t>‹#›</a:t>
            </a:fld>
            <a:endParaRPr lang="tr-TR"/>
          </a:p>
        </p:txBody>
      </p:sp>
    </p:spTree>
    <p:extLst>
      <p:ext uri="{BB962C8B-B14F-4D97-AF65-F5344CB8AC3E}">
        <p14:creationId xmlns:p14="http://schemas.microsoft.com/office/powerpoint/2010/main" val="1715096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9CE16441-C83F-4A2B-B8FD-5EFC0A8B0A4A}" type="datetime1">
              <a:rPr lang="tr-TR" smtClean="0"/>
              <a:t>17.08.2021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4E4CB621-1D1B-4413-9A0B-6BEAEB7771D2}" type="slidenum">
              <a:rPr lang="tr-TR" smtClean="0"/>
              <a:t>‹#›</a:t>
            </a:fld>
            <a:endParaRPr lang="tr-TR"/>
          </a:p>
        </p:txBody>
      </p:sp>
    </p:spTree>
    <p:extLst>
      <p:ext uri="{BB962C8B-B14F-4D97-AF65-F5344CB8AC3E}">
        <p14:creationId xmlns:p14="http://schemas.microsoft.com/office/powerpoint/2010/main" val="2820131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8633AD-42A6-4191-9156-3BF952FECE5F}" type="datetime1">
              <a:rPr lang="tr-TR" smtClean="0"/>
              <a:t>17.08.2021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4E4CB621-1D1B-4413-9A0B-6BEAEB7771D2}" type="slidenum">
              <a:rPr lang="tr-TR" smtClean="0"/>
              <a:t>‹#›</a:t>
            </a:fld>
            <a:endParaRPr lang="tr-TR"/>
          </a:p>
        </p:txBody>
      </p:sp>
    </p:spTree>
    <p:extLst>
      <p:ext uri="{BB962C8B-B14F-4D97-AF65-F5344CB8AC3E}">
        <p14:creationId xmlns:p14="http://schemas.microsoft.com/office/powerpoint/2010/main" val="3020268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F7524A24-B591-4CC6-8C24-10108CFE8CA3}" type="datetime1">
              <a:rPr lang="tr-TR" smtClean="0"/>
              <a:t>17.08.2021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E4CB621-1D1B-4413-9A0B-6BEAEB7771D2}" type="slidenum">
              <a:rPr lang="tr-TR" smtClean="0"/>
              <a:t>‹#›</a:t>
            </a:fld>
            <a:endParaRPr lang="tr-TR"/>
          </a:p>
        </p:txBody>
      </p:sp>
    </p:spTree>
    <p:extLst>
      <p:ext uri="{BB962C8B-B14F-4D97-AF65-F5344CB8AC3E}">
        <p14:creationId xmlns:p14="http://schemas.microsoft.com/office/powerpoint/2010/main" val="1969034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3A6E73AD-0275-41C7-86BB-DA058BE60211}" type="datetime1">
              <a:rPr lang="tr-TR" smtClean="0"/>
              <a:t>17.08.2021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E4CB621-1D1B-4413-9A0B-6BEAEB7771D2}" type="slidenum">
              <a:rPr lang="tr-TR" smtClean="0"/>
              <a:t>‹#›</a:t>
            </a:fld>
            <a:endParaRPr lang="tr-TR"/>
          </a:p>
        </p:txBody>
      </p:sp>
    </p:spTree>
    <p:extLst>
      <p:ext uri="{BB962C8B-B14F-4D97-AF65-F5344CB8AC3E}">
        <p14:creationId xmlns:p14="http://schemas.microsoft.com/office/powerpoint/2010/main" val="2763124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EBA4A6-2234-4B68-9351-EF8F409CE889}" type="datetime1">
              <a:rPr lang="tr-TR" smtClean="0"/>
              <a:t>17.08.2021</a:t>
            </a:fld>
            <a:endParaRPr lang="tr-T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4CB621-1D1B-4413-9A0B-6BEAEB7771D2}" type="slidenum">
              <a:rPr lang="tr-TR" smtClean="0"/>
              <a:t>‹#›</a:t>
            </a:fld>
            <a:endParaRPr lang="tr-TR"/>
          </a:p>
        </p:txBody>
      </p:sp>
    </p:spTree>
    <p:extLst>
      <p:ext uri="{BB962C8B-B14F-4D97-AF65-F5344CB8AC3E}">
        <p14:creationId xmlns:p14="http://schemas.microsoft.com/office/powerpoint/2010/main" val="7242500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s://ec.europa.eu/taxation_customs/dds2/eos/rex_validation.jsp?Lang=en" TargetMode="External"/><Relationship Id="rId2" Type="http://schemas.openxmlformats.org/officeDocument/2006/relationships/hyperlink" Target="https://uygulama.gtb.gov.tr/rex"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comments" Target="../comments/comment5.xml"/></Relationships>
</file>

<file path=ppt/slides/_rels/slide4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file:///D:\Users\49870875806\Desktop\Yeni%20klas&#246;r\Ticaret%20Politikalar&#305;\G&#246;zetim-Koruma-TarifeKont.-Kotalar\BKK%202018-11973%20Amerika%20Birle&#351;ik%20Devletleri%20Men&#351;eli%20Baz&#305;%20&#220;r&#252;nlerin%20&#304;thalat&#305;nda%20Ek%20Mali%20Y&#252;k&#252;ml&#252;l&#252;k%20Uygulanmas&#305;na%20Dair%20Karar.doc" TargetMode="External"/><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comments" Target="../comments/comment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comments" Target="../comments/comment7.xml"/><Relationship Id="rId2" Type="http://schemas.openxmlformats.org/officeDocument/2006/relationships/hyperlink" Target="http://certificates.iccwbo.or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3" Type="http://schemas.openxmlformats.org/officeDocument/2006/relationships/comments" Target="../comments/comment8.xml"/><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130.png"/><Relationship Id="rId1" Type="http://schemas.openxmlformats.org/officeDocument/2006/relationships/slideLayout" Target="../slideLayouts/slideLayout2.xml"/><Relationship Id="rId4" Type="http://schemas.openxmlformats.org/officeDocument/2006/relationships/comments" Target="../comments/comment9.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2">
            <a:alpha val="50000"/>
          </a:schemeClr>
        </a:solidFill>
        <a:effectLst/>
      </p:bgPr>
    </p:bg>
    <p:spTree>
      <p:nvGrpSpPr>
        <p:cNvPr id="1" name=""/>
        <p:cNvGrpSpPr/>
        <p:nvPr/>
      </p:nvGrpSpPr>
      <p:grpSpPr>
        <a:xfrm>
          <a:off x="0" y="0"/>
          <a:ext cx="0" cy="0"/>
          <a:chOff x="0" y="0"/>
          <a:chExt cx="0" cy="0"/>
        </a:xfrm>
      </p:grpSpPr>
      <p:sp>
        <p:nvSpPr>
          <p:cNvPr id="2" name="Unvan 1"/>
          <p:cNvSpPr>
            <a:spLocks noGrp="1"/>
          </p:cNvSpPr>
          <p:nvPr>
            <p:ph type="ctrTitle"/>
          </p:nvPr>
        </p:nvSpPr>
        <p:spPr>
          <a:xfrm>
            <a:off x="171451" y="-594359"/>
            <a:ext cx="10492740" cy="7280909"/>
          </a:xfrm>
        </p:spPr>
        <p:txBody>
          <a:bodyPr>
            <a:normAutofit/>
          </a:bodyPr>
          <a:lstStyle/>
          <a:p>
            <a:r>
              <a:rPr lang="tr-TR" dirty="0" smtClean="0">
                <a:latin typeface="Times New Roman" panose="02020603050405020304" pitchFamily="18" charset="0"/>
                <a:cs typeface="Times New Roman" panose="02020603050405020304" pitchFamily="18" charset="0"/>
              </a:rPr>
              <a:t> </a:t>
            </a:r>
            <a:r>
              <a:rPr lang="tr-TR" sz="4000" b="1" dirty="0" smtClean="0">
                <a:solidFill>
                  <a:schemeClr val="accent5"/>
                </a:solidFill>
                <a:latin typeface="Times New Roman" panose="02020603050405020304" pitchFamily="18" charset="0"/>
                <a:cs typeface="Times New Roman" panose="02020603050405020304" pitchFamily="18" charset="0"/>
              </a:rPr>
              <a:t>Doğu Marmara Gümrük ve Dış Ticaret</a:t>
            </a:r>
            <a:br>
              <a:rPr lang="tr-TR" sz="4000" b="1" dirty="0" smtClean="0">
                <a:solidFill>
                  <a:schemeClr val="accent5"/>
                </a:solidFill>
                <a:latin typeface="Times New Roman" panose="02020603050405020304" pitchFamily="18" charset="0"/>
                <a:cs typeface="Times New Roman" panose="02020603050405020304" pitchFamily="18" charset="0"/>
              </a:rPr>
            </a:br>
            <a:r>
              <a:rPr lang="tr-TR" sz="4000" b="1" dirty="0" smtClean="0">
                <a:solidFill>
                  <a:schemeClr val="accent5"/>
                </a:solidFill>
                <a:latin typeface="Times New Roman" panose="02020603050405020304" pitchFamily="18" charset="0"/>
                <a:cs typeface="Times New Roman" panose="02020603050405020304" pitchFamily="18" charset="0"/>
              </a:rPr>
              <a:t> Bölge Müdürlüğü </a:t>
            </a:r>
            <a:r>
              <a:rPr lang="tr-TR" sz="4000" b="1" i="1" dirty="0" smtClean="0">
                <a:latin typeface="Times New Roman" panose="02020603050405020304" pitchFamily="18" charset="0"/>
                <a:cs typeface="Times New Roman" panose="02020603050405020304" pitchFamily="18" charset="0"/>
              </a:rPr>
              <a:t/>
            </a:r>
            <a:br>
              <a:rPr lang="tr-TR" sz="4000" b="1" i="1" dirty="0" smtClean="0">
                <a:latin typeface="Times New Roman" panose="02020603050405020304" pitchFamily="18" charset="0"/>
                <a:cs typeface="Times New Roman" panose="02020603050405020304" pitchFamily="18" charset="0"/>
              </a:rPr>
            </a:br>
            <a:r>
              <a:rPr lang="tr-TR" i="1" u="sng" dirty="0" smtClean="0">
                <a:latin typeface="Times New Roman" panose="02020603050405020304" pitchFamily="18" charset="0"/>
                <a:cs typeface="Times New Roman" panose="02020603050405020304" pitchFamily="18" charset="0"/>
              </a:rPr>
              <a:t/>
            </a:r>
            <a:br>
              <a:rPr lang="tr-TR" i="1" u="sng" dirty="0" smtClean="0">
                <a:latin typeface="Times New Roman" panose="02020603050405020304" pitchFamily="18" charset="0"/>
                <a:cs typeface="Times New Roman" panose="02020603050405020304" pitchFamily="18" charset="0"/>
              </a:rPr>
            </a:br>
            <a:r>
              <a:rPr lang="tr-TR" i="1" u="sng" dirty="0" smtClean="0">
                <a:latin typeface="Times New Roman" panose="02020603050405020304" pitchFamily="18" charset="0"/>
                <a:cs typeface="Times New Roman" panose="02020603050405020304" pitchFamily="18" charset="0"/>
              </a:rPr>
              <a:t/>
            </a:r>
            <a:br>
              <a:rPr lang="tr-TR" i="1" u="sng" dirty="0" smtClean="0">
                <a:latin typeface="Times New Roman" panose="02020603050405020304" pitchFamily="18" charset="0"/>
                <a:cs typeface="Times New Roman" panose="02020603050405020304" pitchFamily="18" charset="0"/>
              </a:rPr>
            </a:br>
            <a:r>
              <a:rPr lang="tr-TR" i="1" u="sng" dirty="0">
                <a:latin typeface="Times New Roman" panose="02020603050405020304" pitchFamily="18" charset="0"/>
                <a:cs typeface="Times New Roman" panose="02020603050405020304" pitchFamily="18" charset="0"/>
              </a:rPr>
              <a:t/>
            </a:r>
            <a:br>
              <a:rPr lang="tr-TR" i="1" u="sng" dirty="0">
                <a:latin typeface="Times New Roman" panose="02020603050405020304" pitchFamily="18" charset="0"/>
                <a:cs typeface="Times New Roman" panose="02020603050405020304" pitchFamily="18" charset="0"/>
              </a:rPr>
            </a:br>
            <a:r>
              <a:rPr lang="tr-TR" sz="3200" b="1" dirty="0" smtClean="0">
                <a:solidFill>
                  <a:schemeClr val="accent1">
                    <a:lumMod val="75000"/>
                  </a:schemeClr>
                </a:solidFill>
                <a:latin typeface="Times New Roman" panose="02020603050405020304" pitchFamily="18" charset="0"/>
                <a:cs typeface="Times New Roman" panose="02020603050405020304" pitchFamily="18" charset="0"/>
              </a:rPr>
              <a:t>2021/AĞUSTOS</a:t>
            </a:r>
            <a:r>
              <a:rPr lang="tr-TR" i="1" u="sng" dirty="0" smtClean="0">
                <a:latin typeface="Times New Roman" panose="02020603050405020304" pitchFamily="18" charset="0"/>
                <a:cs typeface="Times New Roman" panose="02020603050405020304" pitchFamily="18" charset="0"/>
              </a:rPr>
              <a:t/>
            </a:r>
            <a:br>
              <a:rPr lang="tr-TR" i="1" u="sng" dirty="0" smtClean="0">
                <a:latin typeface="Times New Roman" panose="02020603050405020304" pitchFamily="18" charset="0"/>
                <a:cs typeface="Times New Roman" panose="02020603050405020304" pitchFamily="18" charset="0"/>
              </a:rPr>
            </a:br>
            <a:r>
              <a:rPr lang="tr-TR" b="1" u="sng" dirty="0" smtClean="0">
                <a:solidFill>
                  <a:srgbClr val="FF0000"/>
                </a:solidFill>
                <a:latin typeface="Times New Roman" panose="02020603050405020304" pitchFamily="18" charset="0"/>
                <a:cs typeface="Times New Roman" panose="02020603050405020304" pitchFamily="18" charset="0"/>
              </a:rPr>
              <a:t>MENŞE SUNUMU</a:t>
            </a:r>
            <a:endParaRPr lang="tr-TR" b="1" u="sng" dirty="0">
              <a:solidFill>
                <a:srgbClr val="FF0000"/>
              </a:solidFill>
              <a:latin typeface="Times New Roman" panose="02020603050405020304" pitchFamily="18" charset="0"/>
              <a:cs typeface="Times New Roman" panose="02020603050405020304" pitchFamily="18" charset="0"/>
            </a:endParaRPr>
          </a:p>
        </p:txBody>
      </p:sp>
      <p:sp>
        <p:nvSpPr>
          <p:cNvPr id="6" name="AutoShape 2" descr="HIZLI Kargo gümrük ile ilgili görsel sonucu"/>
          <p:cNvSpPr>
            <a:spLocks noChangeAspect="1" noChangeArrowheads="1"/>
          </p:cNvSpPr>
          <p:nvPr/>
        </p:nvSpPr>
        <p:spPr bwMode="auto">
          <a:xfrm>
            <a:off x="5522604" y="4612896"/>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7" name="AutoShape 4" descr="HIZLI Kargo gümrük ile ilgili görsel sonucu"/>
          <p:cNvSpPr>
            <a:spLocks noChangeAspect="1" noChangeArrowheads="1"/>
          </p:cNvSpPr>
          <p:nvPr/>
        </p:nvSpPr>
        <p:spPr bwMode="auto">
          <a:xfrm>
            <a:off x="5827404" y="4612896"/>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8" name="AutoShape 6" descr="HIZLI Kargo gümrük ile ilgili görsel sonucu"/>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16" name="Dikdörtgen 15"/>
          <p:cNvSpPr/>
          <p:nvPr/>
        </p:nvSpPr>
        <p:spPr>
          <a:xfrm>
            <a:off x="0" y="0"/>
            <a:ext cx="12191999" cy="6857999"/>
          </a:xfrm>
          <a:prstGeom prst="rect">
            <a:avLst/>
          </a:prstGeom>
          <a:noFill/>
          <a:ln w="57150">
            <a:solidFill>
              <a:schemeClr val="accent1">
                <a:lumMod val="20000"/>
                <a:lumOff val="80000"/>
                <a:alpha val="9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dirty="0">
              <a:ln w="22225">
                <a:solidFill>
                  <a:schemeClr val="accent2"/>
                </a:solidFill>
                <a:prstDash val="solid"/>
              </a:ln>
              <a:solidFill>
                <a:schemeClr val="accent2">
                  <a:lumMod val="40000"/>
                  <a:lumOff val="60000"/>
                </a:schemeClr>
              </a:solidFill>
            </a:endParaRPr>
          </a:p>
        </p:txBody>
      </p:sp>
      <p:pic>
        <p:nvPicPr>
          <p:cNvPr id="12" name="Resim 11"/>
          <p:cNvPicPr/>
          <p:nvPr/>
        </p:nvPicPr>
        <p:blipFill>
          <a:blip r:embed="rId3">
            <a:extLst>
              <a:ext uri="{28A0092B-C50C-407E-A947-70E740481C1C}">
                <a14:useLocalDpi xmlns:a14="http://schemas.microsoft.com/office/drawing/2010/main" val="0"/>
              </a:ext>
            </a:extLst>
          </a:blip>
          <a:stretch>
            <a:fillRect/>
          </a:stretch>
        </p:blipFill>
        <p:spPr bwMode="auto">
          <a:xfrm>
            <a:off x="1809004" y="2937510"/>
            <a:ext cx="8646400" cy="234315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3" name="Resi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0100" y="315539"/>
            <a:ext cx="638175" cy="538572"/>
          </a:xfrm>
          <a:prstGeom prst="rect">
            <a:avLst/>
          </a:prstGeom>
        </p:spPr>
      </p:pic>
      <p:sp>
        <p:nvSpPr>
          <p:cNvPr id="9" name="Metin kutusu 8"/>
          <p:cNvSpPr txBox="1"/>
          <p:nvPr/>
        </p:nvSpPr>
        <p:spPr>
          <a:xfrm>
            <a:off x="1504950" y="315539"/>
            <a:ext cx="1318259" cy="492443"/>
          </a:xfrm>
          <a:prstGeom prst="rect">
            <a:avLst/>
          </a:prstGeom>
          <a:noFill/>
        </p:spPr>
        <p:txBody>
          <a:bodyPr wrap="square" rtlCol="0">
            <a:spAutoFit/>
          </a:bodyPr>
          <a:lstStyle/>
          <a:p>
            <a:pPr algn="ctr"/>
            <a:r>
              <a:rPr lang="tr-TR" sz="1300" b="1" dirty="0" smtClean="0">
                <a:solidFill>
                  <a:srgbClr val="FF0000"/>
                </a:solidFill>
                <a:latin typeface="Times New Roman" panose="02020603050405020304" pitchFamily="18" charset="0"/>
                <a:cs typeface="Times New Roman" panose="02020603050405020304" pitchFamily="18" charset="0"/>
              </a:rPr>
              <a:t>T.C. TİCARET BAKANLIĞI</a:t>
            </a:r>
            <a:endParaRPr lang="tr-TR" sz="1300" b="1" dirty="0">
              <a:solidFill>
                <a:srgbClr val="FF0000"/>
              </a:solidFill>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2"/>
          </p:nvPr>
        </p:nvSpPr>
        <p:spPr/>
        <p:txBody>
          <a:bodyPr/>
          <a:lstStyle/>
          <a:p>
            <a:fld id="{4E4CB621-1D1B-4413-9A0B-6BEAEB7771D2}" type="slidenum">
              <a:rPr lang="tr-TR" smtClean="0"/>
              <a:t>1</a:t>
            </a:fld>
            <a:endParaRPr lang="tr-TR"/>
          </a:p>
        </p:txBody>
      </p:sp>
    </p:spTree>
    <p:extLst>
      <p:ext uri="{BB962C8B-B14F-4D97-AF65-F5344CB8AC3E}">
        <p14:creationId xmlns:p14="http://schemas.microsoft.com/office/powerpoint/2010/main" val="32482874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2400" b="1" dirty="0" smtClean="0">
                <a:solidFill>
                  <a:srgbClr val="FF0000"/>
                </a:solidFill>
                <a:latin typeface="Times New Roman" panose="02020603050405020304" pitchFamily="18" charset="0"/>
                <a:cs typeface="Times New Roman" panose="02020603050405020304" pitchFamily="18" charset="0"/>
              </a:rPr>
              <a:t>MEVZUATIMIZDA TERCİHLİ OLMAYAN MENŞEYE İLİŞKİN DÜZENLEMELER</a:t>
            </a:r>
            <a:endParaRPr lang="tr-TR" sz="2400" b="1" dirty="0">
              <a:solidFill>
                <a:srgbClr val="FF0000"/>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838200" y="1459523"/>
            <a:ext cx="10515600" cy="4717440"/>
          </a:xfrm>
        </p:spPr>
        <p:txBody>
          <a:bodyPr>
            <a:normAutofit/>
          </a:bodyPr>
          <a:lstStyle/>
          <a:p>
            <a:pPr marL="0" indent="0" algn="just">
              <a:buNone/>
            </a:pPr>
            <a:r>
              <a:rPr lang="tr-TR" sz="2400" dirty="0" smtClean="0">
                <a:latin typeface="Times New Roman" panose="02020603050405020304" pitchFamily="18" charset="0"/>
                <a:cs typeface="Times New Roman" panose="02020603050405020304" pitchFamily="18" charset="0"/>
              </a:rPr>
              <a:t>Tercihli olmayan menşe kurallarına ilişkin düzenlemeler, Gümrük Kanunu ve Gümrük Yönetmeliğinde yer almaktadır. </a:t>
            </a:r>
          </a:p>
          <a:p>
            <a:pPr algn="just"/>
            <a:r>
              <a:rPr lang="tr-TR" sz="2400" dirty="0" smtClean="0">
                <a:latin typeface="Times New Roman" panose="02020603050405020304" pitchFamily="18" charset="0"/>
                <a:cs typeface="Times New Roman" panose="02020603050405020304" pitchFamily="18" charset="0"/>
              </a:rPr>
              <a:t> Gümrük Kanununun 17-21 inci maddeleri ve Gümrük Yönetmeliğinin ise 33-43 üncü maddeleri tercihli olmayan menşe kurallarına ilişkindir.</a:t>
            </a:r>
            <a:endParaRPr lang="tr-TR" sz="2400" dirty="0">
              <a:latin typeface="Times New Roman" panose="02020603050405020304" pitchFamily="18" charset="0"/>
              <a:cs typeface="Times New Roman" panose="02020603050405020304" pitchFamily="18" charset="0"/>
            </a:endParaRPr>
          </a:p>
          <a:p>
            <a:pPr marL="0" indent="0" algn="just">
              <a:buNone/>
            </a:pPr>
            <a:r>
              <a:rPr lang="tr-TR" sz="2400" dirty="0" smtClean="0">
                <a:latin typeface="Times New Roman" panose="02020603050405020304" pitchFamily="18" charset="0"/>
                <a:cs typeface="Times New Roman" panose="02020603050405020304" pitchFamily="18" charset="0"/>
              </a:rPr>
              <a:t>Gümrük Kanununun 18 inci maddesine göre:</a:t>
            </a:r>
          </a:p>
          <a:p>
            <a:pPr algn="just"/>
            <a:r>
              <a:rPr lang="tr-TR" sz="2400" b="1" i="1" dirty="0" smtClean="0">
                <a:latin typeface="Times New Roman" panose="02020603050405020304" pitchFamily="18" charset="0"/>
                <a:cs typeface="Times New Roman" panose="02020603050405020304" pitchFamily="18" charset="0"/>
              </a:rPr>
              <a:t>Tümüyle </a:t>
            </a:r>
            <a:r>
              <a:rPr lang="tr-TR" sz="2400" b="1" i="1" dirty="0">
                <a:latin typeface="Times New Roman" panose="02020603050405020304" pitchFamily="18" charset="0"/>
                <a:cs typeface="Times New Roman" panose="02020603050405020304" pitchFamily="18" charset="0"/>
              </a:rPr>
              <a:t>bir ülkede elde edilen</a:t>
            </a:r>
            <a:r>
              <a:rPr lang="tr-TR" sz="2400" i="1" dirty="0">
                <a:latin typeface="Times New Roman" panose="02020603050405020304" pitchFamily="18" charset="0"/>
                <a:cs typeface="Times New Roman" panose="02020603050405020304" pitchFamily="18" charset="0"/>
              </a:rPr>
              <a:t> </a:t>
            </a:r>
            <a:r>
              <a:rPr lang="tr-TR" sz="2400" dirty="0">
                <a:latin typeface="Times New Roman" panose="02020603050405020304" pitchFamily="18" charset="0"/>
                <a:cs typeface="Times New Roman" panose="02020603050405020304" pitchFamily="18" charset="0"/>
              </a:rPr>
              <a:t>veya </a:t>
            </a:r>
            <a:r>
              <a:rPr lang="tr-TR" sz="2400" b="1" i="1" dirty="0">
                <a:latin typeface="Times New Roman" panose="02020603050405020304" pitchFamily="18" charset="0"/>
                <a:cs typeface="Times New Roman" panose="02020603050405020304" pitchFamily="18" charset="0"/>
              </a:rPr>
              <a:t>üretilen eşya</a:t>
            </a:r>
            <a:r>
              <a:rPr lang="tr-TR" sz="2400" dirty="0">
                <a:latin typeface="Times New Roman" panose="02020603050405020304" pitchFamily="18" charset="0"/>
                <a:cs typeface="Times New Roman" panose="02020603050405020304" pitchFamily="18" charset="0"/>
              </a:rPr>
              <a:t>, o ülke menşelidir</a:t>
            </a:r>
            <a:r>
              <a:rPr lang="tr-TR" sz="2400" dirty="0" smtClean="0">
                <a:latin typeface="Times New Roman" panose="02020603050405020304" pitchFamily="18" charset="0"/>
                <a:cs typeface="Times New Roman" panose="02020603050405020304" pitchFamily="18" charset="0"/>
              </a:rPr>
              <a:t>.</a:t>
            </a:r>
          </a:p>
          <a:p>
            <a:pPr marL="0" indent="0" algn="just">
              <a:buNone/>
            </a:pPr>
            <a:r>
              <a:rPr lang="tr-TR" sz="2400" dirty="0">
                <a:latin typeface="Times New Roman" panose="02020603050405020304" pitchFamily="18" charset="0"/>
                <a:cs typeface="Times New Roman" panose="02020603050405020304" pitchFamily="18" charset="0"/>
              </a:rPr>
              <a:t>Gümrük Kanununun </a:t>
            </a:r>
            <a:r>
              <a:rPr lang="tr-TR" sz="2400" dirty="0" smtClean="0">
                <a:latin typeface="Times New Roman" panose="02020603050405020304" pitchFamily="18" charset="0"/>
                <a:cs typeface="Times New Roman" panose="02020603050405020304" pitchFamily="18" charset="0"/>
              </a:rPr>
              <a:t>19 </a:t>
            </a:r>
            <a:r>
              <a:rPr lang="tr-TR" sz="2400" dirty="0" err="1" smtClean="0">
                <a:latin typeface="Times New Roman" panose="02020603050405020304" pitchFamily="18" charset="0"/>
                <a:cs typeface="Times New Roman" panose="02020603050405020304" pitchFamily="18" charset="0"/>
              </a:rPr>
              <a:t>unci</a:t>
            </a:r>
            <a:r>
              <a:rPr lang="tr-TR" sz="2400" dirty="0" smtClean="0">
                <a:latin typeface="Times New Roman" panose="02020603050405020304" pitchFamily="18" charset="0"/>
                <a:cs typeface="Times New Roman" panose="02020603050405020304" pitchFamily="18" charset="0"/>
              </a:rPr>
              <a:t> </a:t>
            </a:r>
            <a:r>
              <a:rPr lang="tr-TR" sz="2400" dirty="0">
                <a:latin typeface="Times New Roman" panose="02020603050405020304" pitchFamily="18" charset="0"/>
                <a:cs typeface="Times New Roman" panose="02020603050405020304" pitchFamily="18" charset="0"/>
              </a:rPr>
              <a:t>maddesine göre</a:t>
            </a:r>
            <a:r>
              <a:rPr lang="tr-TR" sz="2400" dirty="0" smtClean="0">
                <a:latin typeface="Times New Roman" panose="02020603050405020304" pitchFamily="18" charset="0"/>
                <a:cs typeface="Times New Roman" panose="02020603050405020304" pitchFamily="18" charset="0"/>
              </a:rPr>
              <a:t>:</a:t>
            </a:r>
          </a:p>
          <a:p>
            <a:pPr algn="just"/>
            <a:r>
              <a:rPr lang="tr-TR" sz="2400" b="1" i="1" dirty="0" smtClean="0">
                <a:latin typeface="Times New Roman" panose="02020603050405020304" pitchFamily="18" charset="0"/>
                <a:cs typeface="Times New Roman" panose="02020603050405020304" pitchFamily="18" charset="0"/>
              </a:rPr>
              <a:t>Üretimde birden fazla ülke menşeli girdiler </a:t>
            </a:r>
            <a:r>
              <a:rPr lang="tr-TR" sz="2400" b="1" dirty="0" smtClean="0">
                <a:latin typeface="Times New Roman" panose="02020603050405020304" pitchFamily="18" charset="0"/>
                <a:cs typeface="Times New Roman" panose="02020603050405020304" pitchFamily="18" charset="0"/>
              </a:rPr>
              <a:t>kullanıldıysa</a:t>
            </a:r>
            <a:r>
              <a:rPr lang="tr-TR" sz="2400" dirty="0" smtClean="0">
                <a:latin typeface="Times New Roman" panose="02020603050405020304" pitchFamily="18" charset="0"/>
                <a:cs typeface="Times New Roman" panose="02020603050405020304" pitchFamily="18" charset="0"/>
              </a:rPr>
              <a:t>, </a:t>
            </a:r>
            <a:r>
              <a:rPr lang="tr-TR" sz="2400" b="1" i="1" dirty="0" smtClean="0">
                <a:latin typeface="Times New Roman" panose="02020603050405020304" pitchFamily="18" charset="0"/>
                <a:cs typeface="Times New Roman" panose="02020603050405020304" pitchFamily="18" charset="0"/>
              </a:rPr>
              <a:t>Türkiye’de yeni bir ürün elde edilmiş olması</a:t>
            </a:r>
            <a:r>
              <a:rPr lang="tr-TR" sz="2400" i="1" dirty="0" smtClean="0">
                <a:latin typeface="Times New Roman" panose="02020603050405020304" pitchFamily="18" charset="0"/>
                <a:cs typeface="Times New Roman" panose="02020603050405020304" pitchFamily="18" charset="0"/>
              </a:rPr>
              <a:t> </a:t>
            </a:r>
            <a:r>
              <a:rPr lang="tr-TR" sz="2400" dirty="0" smtClean="0">
                <a:latin typeface="Times New Roman" panose="02020603050405020304" pitchFamily="18" charset="0"/>
                <a:cs typeface="Times New Roman" panose="02020603050405020304" pitchFamily="18" charset="0"/>
              </a:rPr>
              <a:t>veya </a:t>
            </a:r>
            <a:r>
              <a:rPr lang="tr-TR" sz="2400" b="1" i="1" dirty="0" smtClean="0">
                <a:latin typeface="Times New Roman" panose="02020603050405020304" pitchFamily="18" charset="0"/>
                <a:cs typeface="Times New Roman" panose="02020603050405020304" pitchFamily="18" charset="0"/>
              </a:rPr>
              <a:t>esaslı bir işlem yapılmış olması halinde</a:t>
            </a:r>
            <a:r>
              <a:rPr lang="tr-TR" sz="2400" i="1" dirty="0" smtClean="0">
                <a:latin typeface="Times New Roman" panose="02020603050405020304" pitchFamily="18" charset="0"/>
                <a:cs typeface="Times New Roman" panose="02020603050405020304" pitchFamily="18" charset="0"/>
              </a:rPr>
              <a:t> </a:t>
            </a:r>
            <a:r>
              <a:rPr lang="tr-TR" sz="2400" dirty="0" smtClean="0">
                <a:latin typeface="Times New Roman" panose="02020603050405020304" pitchFamily="18" charset="0"/>
                <a:cs typeface="Times New Roman" panose="02020603050405020304" pitchFamily="18" charset="0"/>
              </a:rPr>
              <a:t>nihai ürün, Türk menşeli olur. Bu kapsamdaki eşya da </a:t>
            </a:r>
            <a:r>
              <a:rPr lang="tr-TR" sz="2400" b="1" i="1" dirty="0" smtClean="0">
                <a:latin typeface="Times New Roman" panose="02020603050405020304" pitchFamily="18" charset="0"/>
                <a:cs typeface="Times New Roman" panose="02020603050405020304" pitchFamily="18" charset="0"/>
              </a:rPr>
              <a:t>tekstil ürünü </a:t>
            </a:r>
            <a:r>
              <a:rPr lang="tr-TR" sz="2400" dirty="0" smtClean="0">
                <a:latin typeface="Times New Roman" panose="02020603050405020304" pitchFamily="18" charset="0"/>
                <a:cs typeface="Times New Roman" panose="02020603050405020304" pitchFamily="18" charset="0"/>
              </a:rPr>
              <a:t>ve ya </a:t>
            </a:r>
            <a:r>
              <a:rPr lang="tr-TR" sz="2400" b="1" i="1" dirty="0" smtClean="0">
                <a:latin typeface="Times New Roman" panose="02020603050405020304" pitchFamily="18" charset="0"/>
                <a:cs typeface="Times New Roman" panose="02020603050405020304" pitchFamily="18" charset="0"/>
              </a:rPr>
              <a:t>diğer ürünler </a:t>
            </a:r>
            <a:r>
              <a:rPr lang="tr-TR" sz="2400" dirty="0" smtClean="0">
                <a:latin typeface="Times New Roman" panose="02020603050405020304" pitchFamily="18" charset="0"/>
                <a:cs typeface="Times New Roman" panose="02020603050405020304" pitchFamily="18" charset="0"/>
              </a:rPr>
              <a:t>olarak sınıflandırılmakta ve buna göre menşe tespiti yapılmaktadır.</a:t>
            </a:r>
            <a:endParaRPr lang="tr-TR" sz="2400" i="1" dirty="0" smtClean="0">
              <a:latin typeface="Times New Roman" panose="02020603050405020304" pitchFamily="18" charset="0"/>
              <a:cs typeface="Times New Roman" panose="02020603050405020304" pitchFamily="18" charset="0"/>
            </a:endParaRPr>
          </a:p>
          <a:p>
            <a:pPr marL="0" indent="0" algn="just">
              <a:buNone/>
            </a:pPr>
            <a:endParaRPr lang="tr-TR" sz="2400" dirty="0">
              <a:latin typeface="Times New Roman" panose="02020603050405020304" pitchFamily="18" charset="0"/>
              <a:cs typeface="Times New Roman" panose="02020603050405020304" pitchFamily="18" charset="0"/>
            </a:endParaRPr>
          </a:p>
          <a:p>
            <a:pPr marL="0" indent="0" algn="just">
              <a:buNone/>
            </a:pPr>
            <a:endParaRPr lang="tr-TR" sz="2400" dirty="0">
              <a:latin typeface="Times New Roman" panose="02020603050405020304" pitchFamily="18" charset="0"/>
              <a:cs typeface="Times New Roman" panose="02020603050405020304" pitchFamily="18" charset="0"/>
            </a:endParaRPr>
          </a:p>
          <a:p>
            <a:pPr marL="0" indent="0" algn="just">
              <a:buNone/>
            </a:pPr>
            <a:endParaRPr lang="tr-TR" sz="2400" dirty="0" smtClean="0">
              <a:latin typeface="Times New Roman" panose="02020603050405020304" pitchFamily="18" charset="0"/>
              <a:cs typeface="Times New Roman" panose="02020603050405020304" pitchFamily="18" charset="0"/>
            </a:endParaRPr>
          </a:p>
          <a:p>
            <a:pPr marL="0" indent="0" algn="just">
              <a:buNone/>
            </a:pPr>
            <a:endParaRPr lang="tr-TR" sz="2400" dirty="0" smtClean="0">
              <a:latin typeface="Times New Roman" panose="02020603050405020304" pitchFamily="18" charset="0"/>
              <a:cs typeface="Times New Roman" panose="02020603050405020304" pitchFamily="18" charset="0"/>
            </a:endParaRPr>
          </a:p>
          <a:p>
            <a:pPr algn="just"/>
            <a:endParaRPr lang="tr-TR" sz="2400" dirty="0" smtClean="0">
              <a:latin typeface="Times New Roman" panose="02020603050405020304" pitchFamily="18" charset="0"/>
              <a:cs typeface="Times New Roman" panose="02020603050405020304" pitchFamily="18" charset="0"/>
            </a:endParaRPr>
          </a:p>
          <a:p>
            <a:pPr marL="0" indent="0" algn="just">
              <a:buNone/>
            </a:pPr>
            <a:endParaRPr lang="tr-TR" sz="2400" dirty="0" smtClean="0">
              <a:latin typeface="Times New Roman" panose="02020603050405020304" pitchFamily="18" charset="0"/>
              <a:cs typeface="Times New Roman" panose="02020603050405020304" pitchFamily="18" charset="0"/>
            </a:endParaRPr>
          </a:p>
          <a:p>
            <a:pPr algn="just"/>
            <a:endParaRPr lang="tr-TR" sz="2400" dirty="0">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2"/>
          </p:nvPr>
        </p:nvSpPr>
        <p:spPr/>
        <p:txBody>
          <a:bodyPr/>
          <a:lstStyle/>
          <a:p>
            <a:fld id="{4E4CB621-1D1B-4413-9A0B-6BEAEB7771D2}" type="slidenum">
              <a:rPr lang="tr-TR" smtClean="0"/>
              <a:t>10</a:t>
            </a:fld>
            <a:endParaRPr lang="tr-TR"/>
          </a:p>
        </p:txBody>
      </p:sp>
    </p:spTree>
    <p:extLst>
      <p:ext uri="{BB962C8B-B14F-4D97-AF65-F5344CB8AC3E}">
        <p14:creationId xmlns:p14="http://schemas.microsoft.com/office/powerpoint/2010/main" val="5302156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9131" y="0"/>
            <a:ext cx="12112869" cy="826478"/>
          </a:xfrm>
        </p:spPr>
        <p:txBody>
          <a:bodyPr>
            <a:normAutofit/>
          </a:bodyPr>
          <a:lstStyle/>
          <a:p>
            <a:pPr algn="ctr"/>
            <a:r>
              <a:rPr lang="tr-TR" sz="2400" b="1" dirty="0" smtClean="0">
                <a:solidFill>
                  <a:srgbClr val="FF0000"/>
                </a:solidFill>
                <a:latin typeface="Times New Roman" panose="02020603050405020304" pitchFamily="18" charset="0"/>
                <a:cs typeface="Times New Roman" panose="02020603050405020304" pitchFamily="18" charset="0"/>
              </a:rPr>
              <a:t>TÜMÜYLE ELDE EDİLEN VEYA ÜRETİLEN EŞYA</a:t>
            </a:r>
            <a:br>
              <a:rPr lang="tr-TR" sz="2400" b="1" dirty="0" smtClean="0">
                <a:solidFill>
                  <a:srgbClr val="FF0000"/>
                </a:solidFill>
                <a:latin typeface="Times New Roman" panose="02020603050405020304" pitchFamily="18" charset="0"/>
                <a:cs typeface="Times New Roman" panose="02020603050405020304" pitchFamily="18" charset="0"/>
              </a:rPr>
            </a:br>
            <a:endParaRPr lang="tr-TR" sz="2400" b="1" dirty="0">
              <a:solidFill>
                <a:srgbClr val="FF0000"/>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0" y="615461"/>
            <a:ext cx="12192000" cy="6242539"/>
          </a:xfrm>
        </p:spPr>
        <p:txBody>
          <a:bodyPr>
            <a:noAutofit/>
          </a:bodyPr>
          <a:lstStyle/>
          <a:p>
            <a:pPr marL="0" indent="0" algn="just">
              <a:buNone/>
            </a:pPr>
            <a:r>
              <a:rPr lang="tr-TR" sz="2000" u="sng" dirty="0" smtClean="0">
                <a:latin typeface="Times New Roman" panose="02020603050405020304" pitchFamily="18" charset="0"/>
                <a:cs typeface="Times New Roman" panose="02020603050405020304" pitchFamily="18" charset="0"/>
              </a:rPr>
              <a:t>Tümüyle </a:t>
            </a:r>
            <a:r>
              <a:rPr lang="tr-TR" sz="2000" u="sng" dirty="0">
                <a:latin typeface="Times New Roman" panose="02020603050405020304" pitchFamily="18" charset="0"/>
                <a:cs typeface="Times New Roman" panose="02020603050405020304" pitchFamily="18" charset="0"/>
              </a:rPr>
              <a:t>bir ülkede elde edilen veya üretilen eşya </a:t>
            </a:r>
            <a:r>
              <a:rPr lang="tr-TR" sz="2000" dirty="0">
                <a:latin typeface="Times New Roman" panose="02020603050405020304" pitchFamily="18" charset="0"/>
                <a:cs typeface="Times New Roman" panose="02020603050405020304" pitchFamily="18" charset="0"/>
              </a:rPr>
              <a:t>ifadesinden;</a:t>
            </a:r>
          </a:p>
          <a:p>
            <a:pPr algn="just"/>
            <a:r>
              <a:rPr lang="tr-TR" sz="2000" dirty="0">
                <a:latin typeface="Times New Roman" panose="02020603050405020304" pitchFamily="18" charset="0"/>
                <a:cs typeface="Times New Roman" panose="02020603050405020304" pitchFamily="18" charset="0"/>
              </a:rPr>
              <a:t>a) O ülkede çıkartılan madencilik ürünleri,</a:t>
            </a:r>
          </a:p>
          <a:p>
            <a:pPr algn="just"/>
            <a:r>
              <a:rPr lang="tr-TR" sz="2000" dirty="0">
                <a:latin typeface="Times New Roman" panose="02020603050405020304" pitchFamily="18" charset="0"/>
                <a:cs typeface="Times New Roman" panose="02020603050405020304" pitchFamily="18" charset="0"/>
              </a:rPr>
              <a:t>b) O ülkede toplanan bitkisel ürünler,</a:t>
            </a:r>
          </a:p>
          <a:p>
            <a:pPr algn="just"/>
            <a:r>
              <a:rPr lang="tr-TR" sz="2000" dirty="0">
                <a:latin typeface="Times New Roman" panose="02020603050405020304" pitchFamily="18" charset="0"/>
                <a:cs typeface="Times New Roman" panose="02020603050405020304" pitchFamily="18" charset="0"/>
              </a:rPr>
              <a:t>c) O ülkede doğan ve yetiştirilen canlı hayvanlar,</a:t>
            </a:r>
          </a:p>
          <a:p>
            <a:pPr algn="just"/>
            <a:r>
              <a:rPr lang="tr-TR" sz="2000" dirty="0">
                <a:latin typeface="Times New Roman" panose="02020603050405020304" pitchFamily="18" charset="0"/>
                <a:cs typeface="Times New Roman" panose="02020603050405020304" pitchFamily="18" charset="0"/>
              </a:rPr>
              <a:t>d) O ülkede yetiştirilen canlı hayvanlardan elde edilen ürünler,</a:t>
            </a:r>
          </a:p>
          <a:p>
            <a:pPr algn="just"/>
            <a:r>
              <a:rPr lang="tr-TR" sz="2000" dirty="0">
                <a:latin typeface="Times New Roman" panose="02020603050405020304" pitchFamily="18" charset="0"/>
                <a:cs typeface="Times New Roman" panose="02020603050405020304" pitchFamily="18" charset="0"/>
              </a:rPr>
              <a:t>e) O ülkede tutulan ve avlanan balıkçılık ve avcılık ürünleri,</a:t>
            </a:r>
          </a:p>
          <a:p>
            <a:pPr algn="just"/>
            <a:r>
              <a:rPr lang="tr-TR" sz="2000" dirty="0">
                <a:latin typeface="Times New Roman" panose="02020603050405020304" pitchFamily="18" charset="0"/>
                <a:cs typeface="Times New Roman" panose="02020603050405020304" pitchFamily="18" charset="0"/>
              </a:rPr>
              <a:t>f) O ülkede kayıtlı veya tescilli olup, o ülkenin bandırasını taşıyan araçlar tarafından herhangi bir ülkenin kara suları dışındaki denizlerden çıkartılan av ürünleri ve diğer deniz ürünleri,</a:t>
            </a:r>
          </a:p>
          <a:p>
            <a:pPr algn="just"/>
            <a:r>
              <a:rPr lang="tr-TR" sz="2000" dirty="0">
                <a:latin typeface="Times New Roman" panose="02020603050405020304" pitchFamily="18" charset="0"/>
                <a:cs typeface="Times New Roman" panose="02020603050405020304" pitchFamily="18" charset="0"/>
              </a:rPr>
              <a:t>g) Söz konusu ülkede kayıtlı ya da tescilli olan ve ülkenin bandırasını taşıyan, fabrika gemilerde (f) bendinde öngörülen ürünlerden elde edilen eşya,</a:t>
            </a:r>
          </a:p>
          <a:p>
            <a:pPr algn="just"/>
            <a:r>
              <a:rPr lang="tr-TR" sz="2000" dirty="0">
                <a:latin typeface="Times New Roman" panose="02020603050405020304" pitchFamily="18" charset="0"/>
                <a:cs typeface="Times New Roman" panose="02020603050405020304" pitchFamily="18" charset="0"/>
              </a:rPr>
              <a:t>h) O ülkenin kara suları dışındaki denizlerin dibinden ya da deniz dibindeki toprağın altından münhasır işletme hakkına sahip olarak o ülke tarafından çıkartılan ürünler,</a:t>
            </a:r>
          </a:p>
          <a:p>
            <a:pPr algn="just"/>
            <a:r>
              <a:rPr lang="tr-TR" sz="2000" dirty="0">
                <a:latin typeface="Times New Roman" panose="02020603050405020304" pitchFamily="18" charset="0"/>
                <a:cs typeface="Times New Roman" panose="02020603050405020304" pitchFamily="18" charset="0"/>
              </a:rPr>
              <a:t>ı) Sadece hammadde elde etmek için o ülkede toplanan, imalat işlemlerinden veya kullanım kalıntılarından elde edilen atık ve artıklar,</a:t>
            </a:r>
          </a:p>
          <a:p>
            <a:pPr algn="just"/>
            <a:r>
              <a:rPr lang="tr-TR" sz="2000" dirty="0">
                <a:latin typeface="Times New Roman" panose="02020603050405020304" pitchFamily="18" charset="0"/>
                <a:cs typeface="Times New Roman" panose="02020603050405020304" pitchFamily="18" charset="0"/>
              </a:rPr>
              <a:t>j) Yukarıdaki bentlerde sayılan eşyadan üretimin herhangi bir aşamasında elde edilen eşya ile bunların türevlerinden elde edilen eşya</a:t>
            </a:r>
            <a:r>
              <a:rPr lang="tr-TR" sz="2000" dirty="0" smtClean="0">
                <a:latin typeface="Times New Roman" panose="02020603050405020304" pitchFamily="18" charset="0"/>
                <a:cs typeface="Times New Roman" panose="02020603050405020304" pitchFamily="18" charset="0"/>
              </a:rPr>
              <a:t>, anlaşılır.</a:t>
            </a:r>
            <a:endParaRPr lang="tr-TR" sz="2000" dirty="0">
              <a:latin typeface="Times New Roman" panose="02020603050405020304" pitchFamily="18" charset="0"/>
              <a:cs typeface="Times New Roman" panose="02020603050405020304" pitchFamily="18" charset="0"/>
            </a:endParaRPr>
          </a:p>
          <a:p>
            <a:pPr marL="0" indent="0" algn="just">
              <a:buNone/>
            </a:pPr>
            <a:endParaRPr lang="tr-TR" sz="2000" dirty="0">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2"/>
          </p:nvPr>
        </p:nvSpPr>
        <p:spPr/>
        <p:txBody>
          <a:bodyPr/>
          <a:lstStyle/>
          <a:p>
            <a:fld id="{4E4CB621-1D1B-4413-9A0B-6BEAEB7771D2}" type="slidenum">
              <a:rPr lang="tr-TR" smtClean="0"/>
              <a:t>11</a:t>
            </a:fld>
            <a:endParaRPr lang="tr-TR"/>
          </a:p>
        </p:txBody>
      </p:sp>
    </p:spTree>
    <p:extLst>
      <p:ext uri="{BB962C8B-B14F-4D97-AF65-F5344CB8AC3E}">
        <p14:creationId xmlns:p14="http://schemas.microsoft.com/office/powerpoint/2010/main" val="26453305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813044"/>
          </a:xfrm>
        </p:spPr>
        <p:txBody>
          <a:bodyPr>
            <a:normAutofit/>
          </a:bodyPr>
          <a:lstStyle/>
          <a:p>
            <a:pPr algn="ctr"/>
            <a:r>
              <a:rPr lang="tr-TR" sz="2800" b="1" dirty="0" smtClean="0">
                <a:solidFill>
                  <a:srgbClr val="FF0000"/>
                </a:solidFill>
                <a:latin typeface="Times New Roman" panose="02020603050405020304" pitchFamily="18" charset="0"/>
                <a:cs typeface="Times New Roman" panose="02020603050405020304" pitchFamily="18" charset="0"/>
              </a:rPr>
              <a:t>TERCİHSİZ MENŞE KURALI</a:t>
            </a:r>
            <a:endParaRPr lang="tr-TR" sz="2800" b="1" dirty="0">
              <a:solidFill>
                <a:srgbClr val="FF0000"/>
              </a:solidFill>
              <a:latin typeface="Times New Roman" panose="02020603050405020304" pitchFamily="18" charset="0"/>
              <a:cs typeface="Times New Roman" panose="02020603050405020304" pitchFamily="18" charset="0"/>
            </a:endParaRPr>
          </a:p>
        </p:txBody>
      </p:sp>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338" y="921468"/>
            <a:ext cx="12115800" cy="5691585"/>
          </a:xfrm>
        </p:spPr>
      </p:pic>
      <p:sp>
        <p:nvSpPr>
          <p:cNvPr id="4" name="Slayt Numarası Yer Tutucusu 3"/>
          <p:cNvSpPr>
            <a:spLocks noGrp="1"/>
          </p:cNvSpPr>
          <p:nvPr>
            <p:ph type="sldNum" sz="quarter" idx="12"/>
          </p:nvPr>
        </p:nvSpPr>
        <p:spPr/>
        <p:txBody>
          <a:bodyPr/>
          <a:lstStyle/>
          <a:p>
            <a:fld id="{4E4CB621-1D1B-4413-9A0B-6BEAEB7771D2}" type="slidenum">
              <a:rPr lang="tr-TR" smtClean="0"/>
              <a:t>12</a:t>
            </a:fld>
            <a:endParaRPr lang="tr-TR"/>
          </a:p>
        </p:txBody>
      </p:sp>
    </p:spTree>
    <p:extLst>
      <p:ext uri="{BB962C8B-B14F-4D97-AF65-F5344CB8AC3E}">
        <p14:creationId xmlns:p14="http://schemas.microsoft.com/office/powerpoint/2010/main" val="33711865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E4CB621-1D1B-4413-9A0B-6BEAEB7771D2}" type="slidenum">
              <a:rPr lang="tr-TR" smtClean="0"/>
              <a:t>13</a:t>
            </a:fld>
            <a:endParaRPr lang="tr-TR"/>
          </a:p>
        </p:txBody>
      </p:sp>
      <p:sp>
        <p:nvSpPr>
          <p:cNvPr id="10" name="Dikdörtgen 9"/>
          <p:cNvSpPr/>
          <p:nvPr/>
        </p:nvSpPr>
        <p:spPr>
          <a:xfrm>
            <a:off x="11008192" y="184611"/>
            <a:ext cx="691215" cy="369332"/>
          </a:xfrm>
          <a:prstGeom prst="rect">
            <a:avLst/>
          </a:prstGeom>
        </p:spPr>
        <p:txBody>
          <a:bodyPr wrap="none">
            <a:spAutoFit/>
          </a:bodyPr>
          <a:lstStyle/>
          <a:p>
            <a:pPr algn="r">
              <a:spcAft>
                <a:spcPts val="0"/>
              </a:spcAft>
            </a:pPr>
            <a:r>
              <a:rPr lang="tr-TR" b="1" dirty="0">
                <a:latin typeface="Times New Roman" panose="02020603050405020304" pitchFamily="18" charset="0"/>
                <a:ea typeface="Times New Roman" panose="02020603050405020304" pitchFamily="18" charset="0"/>
              </a:rPr>
              <a:t>EK 5</a:t>
            </a:r>
            <a:endParaRPr lang="tr-TR" sz="1400" b="1" dirty="0">
              <a:effectLst/>
              <a:latin typeface="Times New Roman" panose="02020603050405020304" pitchFamily="18" charset="0"/>
              <a:ea typeface="Times New Roman" panose="02020603050405020304" pitchFamily="18" charset="0"/>
            </a:endParaRPr>
          </a:p>
        </p:txBody>
      </p:sp>
      <p:sp>
        <p:nvSpPr>
          <p:cNvPr id="11" name="Dikdörtgen 10"/>
          <p:cNvSpPr/>
          <p:nvPr/>
        </p:nvSpPr>
        <p:spPr>
          <a:xfrm>
            <a:off x="2731477" y="208470"/>
            <a:ext cx="6096000" cy="1200329"/>
          </a:xfrm>
          <a:prstGeom prst="rect">
            <a:avLst/>
          </a:prstGeom>
        </p:spPr>
        <p:txBody>
          <a:bodyPr>
            <a:spAutoFit/>
          </a:bodyPr>
          <a:lstStyle/>
          <a:p>
            <a:pPr algn="ctr">
              <a:spcAft>
                <a:spcPts val="0"/>
              </a:spcAft>
            </a:pPr>
            <a:r>
              <a:rPr lang="tr-TR" b="1">
                <a:latin typeface="Times New Roman" panose="02020603050405020304" pitchFamily="18" charset="0"/>
                <a:ea typeface="Times New Roman" panose="02020603050405020304" pitchFamily="18" charset="0"/>
              </a:rPr>
              <a:t>MENŞELİ OLMAYAN GİRDİLERLE İMAL EDİLEN ÜRÜNE MENŞE STATÜSÜ KAZANDIRAN VEYA KAZANDIRMAYAN İŞÇİLİK VEYA İŞLEME FAALİYETLERİNE İLİŞKİN LİSTE</a:t>
            </a:r>
            <a:endParaRPr lang="tr-TR" sz="1400" b="1">
              <a:effectLst/>
              <a:latin typeface="Times New Roman" panose="02020603050405020304" pitchFamily="18" charset="0"/>
              <a:ea typeface="Times New Roman" panose="02020603050405020304" pitchFamily="18" charset="0"/>
            </a:endParaRPr>
          </a:p>
        </p:txBody>
      </p:sp>
      <p:sp>
        <p:nvSpPr>
          <p:cNvPr id="12" name="Dikdörtgen 11"/>
          <p:cNvSpPr/>
          <p:nvPr/>
        </p:nvSpPr>
        <p:spPr>
          <a:xfrm>
            <a:off x="2259623" y="1408799"/>
            <a:ext cx="7025054" cy="369332"/>
          </a:xfrm>
          <a:prstGeom prst="rect">
            <a:avLst/>
          </a:prstGeom>
        </p:spPr>
        <p:txBody>
          <a:bodyPr wrap="square">
            <a:spAutoFit/>
          </a:bodyPr>
          <a:lstStyle/>
          <a:p>
            <a:pPr algn="ctr">
              <a:spcAft>
                <a:spcPts val="0"/>
              </a:spcAft>
            </a:pPr>
            <a:r>
              <a:rPr lang="tr-TR" b="1" dirty="0">
                <a:latin typeface="Times New Roman" panose="02020603050405020304" pitchFamily="18" charset="0"/>
                <a:ea typeface="Times New Roman" panose="02020603050405020304" pitchFamily="18" charset="0"/>
              </a:rPr>
              <a:t>(T.G.T.C.’</a:t>
            </a:r>
            <a:r>
              <a:rPr lang="tr-TR" b="1" dirty="0" err="1">
                <a:latin typeface="Times New Roman" panose="02020603050405020304" pitchFamily="18" charset="0"/>
                <a:ea typeface="Times New Roman" panose="02020603050405020304" pitchFamily="18" charset="0"/>
              </a:rPr>
              <a:t>nin</a:t>
            </a:r>
            <a:r>
              <a:rPr lang="tr-TR" b="1" dirty="0">
                <a:latin typeface="Times New Roman" panose="02020603050405020304" pitchFamily="18" charset="0"/>
                <a:ea typeface="Times New Roman" panose="02020603050405020304" pitchFamily="18" charset="0"/>
              </a:rPr>
              <a:t> XI. Bölümünde Sınıflandırılan Tekstil Ürünleri)</a:t>
            </a:r>
            <a:endParaRPr lang="tr-TR" sz="1400" b="1" dirty="0">
              <a:effectLst/>
              <a:latin typeface="Times New Roman" panose="02020603050405020304" pitchFamily="18" charset="0"/>
              <a:ea typeface="Times New Roman" panose="02020603050405020304" pitchFamily="18" charset="0"/>
            </a:endParaRPr>
          </a:p>
        </p:txBody>
      </p:sp>
      <p:graphicFrame>
        <p:nvGraphicFramePr>
          <p:cNvPr id="13" name="Tablo 12"/>
          <p:cNvGraphicFramePr>
            <a:graphicFrameLocks noGrp="1"/>
          </p:cNvGraphicFramePr>
          <p:nvPr>
            <p:extLst>
              <p:ext uri="{D42A27DB-BD31-4B8C-83A1-F6EECF244321}">
                <p14:modId xmlns:p14="http://schemas.microsoft.com/office/powerpoint/2010/main" val="3137552182"/>
              </p:ext>
            </p:extLst>
          </p:nvPr>
        </p:nvGraphicFramePr>
        <p:xfrm>
          <a:off x="1" y="2175032"/>
          <a:ext cx="12192000" cy="3214653"/>
        </p:xfrm>
        <a:graphic>
          <a:graphicData uri="http://schemas.openxmlformats.org/drawingml/2006/table">
            <a:tbl>
              <a:tblPr firstRow="1" firstCol="1" bandRow="1">
                <a:tableStyleId>{5C22544A-7EE6-4342-B048-85BDC9FD1C3A}</a:tableStyleId>
              </a:tblPr>
              <a:tblGrid>
                <a:gridCol w="2705884">
                  <a:extLst>
                    <a:ext uri="{9D8B030D-6E8A-4147-A177-3AD203B41FA5}">
                      <a16:colId xmlns:a16="http://schemas.microsoft.com/office/drawing/2014/main" val="917107608"/>
                    </a:ext>
                  </a:extLst>
                </a:gridCol>
                <a:gridCol w="3800654">
                  <a:extLst>
                    <a:ext uri="{9D8B030D-6E8A-4147-A177-3AD203B41FA5}">
                      <a16:colId xmlns:a16="http://schemas.microsoft.com/office/drawing/2014/main" val="4042328972"/>
                    </a:ext>
                  </a:extLst>
                </a:gridCol>
                <a:gridCol w="5685462">
                  <a:extLst>
                    <a:ext uri="{9D8B030D-6E8A-4147-A177-3AD203B41FA5}">
                      <a16:colId xmlns:a16="http://schemas.microsoft.com/office/drawing/2014/main" val="457318601"/>
                    </a:ext>
                  </a:extLst>
                </a:gridCol>
              </a:tblGrid>
              <a:tr h="642930">
                <a:tc>
                  <a:txBody>
                    <a:bodyPr/>
                    <a:lstStyle/>
                    <a:p>
                      <a:pPr algn="ctr">
                        <a:lnSpc>
                          <a:spcPct val="107000"/>
                        </a:lnSpc>
                        <a:spcAft>
                          <a:spcPts val="0"/>
                        </a:spcAft>
                      </a:pPr>
                      <a:r>
                        <a:rPr lang="tr-TR" sz="1400">
                          <a:effectLst/>
                        </a:rPr>
                        <a:t>Tarife Pozisyonu</a:t>
                      </a:r>
                      <a:endParaRPr lang="tr-TR" sz="1000">
                        <a:effectLst/>
                      </a:endParaRPr>
                    </a:p>
                    <a:p>
                      <a:pPr algn="ctr">
                        <a:lnSpc>
                          <a:spcPct val="107000"/>
                        </a:lnSpc>
                        <a:spcAft>
                          <a:spcPts val="0"/>
                        </a:spcAft>
                      </a:pPr>
                      <a:r>
                        <a:rPr lang="tr-TR" sz="1400">
                          <a:effectLst/>
                        </a:rPr>
                        <a:t> </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400">
                          <a:effectLst/>
                        </a:rPr>
                        <a:t>Ürün Tanımı</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400">
                          <a:effectLst/>
                        </a:rPr>
                        <a:t>Yabancı Menşeli Girdilere Uygulanarak Menşe Statüsü Kazandıran İşçilik veya İşlemler</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443371335"/>
                  </a:ext>
                </a:extLst>
              </a:tr>
              <a:tr h="321467">
                <a:tc>
                  <a:txBody>
                    <a:bodyPr/>
                    <a:lstStyle/>
                    <a:p>
                      <a:pPr algn="ctr">
                        <a:lnSpc>
                          <a:spcPct val="107000"/>
                        </a:lnSpc>
                        <a:spcAft>
                          <a:spcPts val="0"/>
                        </a:spcAft>
                      </a:pPr>
                      <a:r>
                        <a:rPr lang="tr-TR" sz="1400">
                          <a:effectLst/>
                        </a:rPr>
                        <a:t>(1)</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400">
                          <a:effectLst/>
                        </a:rPr>
                        <a:t>(2)</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400">
                          <a:effectLst/>
                        </a:rPr>
                        <a:t>(3)</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750683377"/>
                  </a:ext>
                </a:extLst>
              </a:tr>
              <a:tr h="2250256">
                <a:tc>
                  <a:txBody>
                    <a:bodyPr/>
                    <a:lstStyle/>
                    <a:p>
                      <a:pPr>
                        <a:lnSpc>
                          <a:spcPct val="107000"/>
                        </a:lnSpc>
                        <a:spcAft>
                          <a:spcPts val="0"/>
                        </a:spcAft>
                      </a:pPr>
                      <a:r>
                        <a:rPr lang="tr-TR" sz="1400" dirty="0">
                          <a:effectLst/>
                        </a:rPr>
                        <a:t>y 5101</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nSpc>
                          <a:spcPct val="107000"/>
                        </a:lnSpc>
                        <a:spcAft>
                          <a:spcPts val="0"/>
                        </a:spcAft>
                      </a:pPr>
                      <a:r>
                        <a:rPr lang="tr-TR" sz="1400" dirty="0">
                          <a:effectLst/>
                        </a:rPr>
                        <a:t>Yün, </a:t>
                      </a:r>
                      <a:r>
                        <a:rPr lang="tr-TR" sz="1400" dirty="0" err="1">
                          <a:effectLst/>
                        </a:rPr>
                        <a:t>karde</a:t>
                      </a:r>
                      <a:r>
                        <a:rPr lang="tr-TR" sz="1400" dirty="0">
                          <a:effectLst/>
                        </a:rPr>
                        <a:t> edilmemiş veya taranmamış</a:t>
                      </a:r>
                      <a:endParaRPr lang="tr-TR" sz="1000" dirty="0">
                        <a:effectLst/>
                      </a:endParaRPr>
                    </a:p>
                    <a:p>
                      <a:pPr>
                        <a:lnSpc>
                          <a:spcPct val="107000"/>
                        </a:lnSpc>
                        <a:spcAft>
                          <a:spcPts val="0"/>
                        </a:spcAft>
                      </a:pPr>
                      <a:r>
                        <a:rPr lang="tr-TR" sz="1400" dirty="0">
                          <a:effectLst/>
                        </a:rPr>
                        <a:t>-Yağı alınmış, karbonize edilmemiş</a:t>
                      </a:r>
                      <a:endParaRPr lang="tr-TR" sz="1000" dirty="0">
                        <a:effectLst/>
                      </a:endParaRPr>
                    </a:p>
                    <a:p>
                      <a:pPr>
                        <a:lnSpc>
                          <a:spcPct val="107000"/>
                        </a:lnSpc>
                        <a:spcAft>
                          <a:spcPts val="0"/>
                        </a:spcAft>
                      </a:pPr>
                      <a:r>
                        <a:rPr lang="tr-TR" sz="1400" dirty="0">
                          <a:effectLst/>
                        </a:rPr>
                        <a:t> </a:t>
                      </a:r>
                      <a:endParaRPr lang="tr-TR" sz="1000" dirty="0">
                        <a:effectLst/>
                      </a:endParaRPr>
                    </a:p>
                    <a:p>
                      <a:pPr>
                        <a:lnSpc>
                          <a:spcPct val="107000"/>
                        </a:lnSpc>
                        <a:spcAft>
                          <a:spcPts val="0"/>
                        </a:spcAft>
                      </a:pPr>
                      <a:r>
                        <a:rPr lang="tr-TR" sz="1400" dirty="0">
                          <a:effectLst/>
                        </a:rPr>
                        <a:t> </a:t>
                      </a:r>
                      <a:endParaRPr lang="tr-TR" sz="1000" dirty="0">
                        <a:effectLst/>
                      </a:endParaRPr>
                    </a:p>
                    <a:p>
                      <a:pPr>
                        <a:lnSpc>
                          <a:spcPct val="107000"/>
                        </a:lnSpc>
                        <a:spcAft>
                          <a:spcPts val="0"/>
                        </a:spcAft>
                      </a:pPr>
                      <a:r>
                        <a:rPr lang="tr-TR" sz="1400" dirty="0">
                          <a:effectLst/>
                        </a:rPr>
                        <a:t> </a:t>
                      </a:r>
                      <a:endParaRPr lang="tr-TR" sz="1000" dirty="0">
                        <a:effectLst/>
                      </a:endParaRPr>
                    </a:p>
                    <a:p>
                      <a:pPr>
                        <a:lnSpc>
                          <a:spcPct val="107000"/>
                        </a:lnSpc>
                        <a:spcAft>
                          <a:spcPts val="0"/>
                        </a:spcAft>
                      </a:pPr>
                      <a:r>
                        <a:rPr lang="tr-TR" sz="1400" dirty="0">
                          <a:effectLst/>
                        </a:rPr>
                        <a:t>-Karbonize edilmiş</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nSpc>
                          <a:spcPct val="107000"/>
                        </a:lnSpc>
                        <a:spcAft>
                          <a:spcPts val="0"/>
                        </a:spcAft>
                      </a:pPr>
                      <a:r>
                        <a:rPr lang="tr-TR" sz="1400" dirty="0">
                          <a:effectLst/>
                        </a:rPr>
                        <a:t> </a:t>
                      </a:r>
                      <a:endParaRPr lang="tr-TR" sz="1000" dirty="0">
                        <a:effectLst/>
                      </a:endParaRPr>
                    </a:p>
                    <a:p>
                      <a:pPr>
                        <a:lnSpc>
                          <a:spcPct val="107000"/>
                        </a:lnSpc>
                        <a:spcAft>
                          <a:spcPts val="0"/>
                        </a:spcAft>
                      </a:pPr>
                      <a:r>
                        <a:rPr lang="tr-TR" sz="1400" dirty="0">
                          <a:effectLst/>
                        </a:rPr>
                        <a:t> </a:t>
                      </a:r>
                      <a:endParaRPr lang="tr-TR" sz="1000" dirty="0">
                        <a:effectLst/>
                      </a:endParaRPr>
                    </a:p>
                    <a:p>
                      <a:pPr>
                        <a:lnSpc>
                          <a:spcPct val="107000"/>
                        </a:lnSpc>
                        <a:spcAft>
                          <a:spcPts val="0"/>
                        </a:spcAft>
                      </a:pPr>
                      <a:r>
                        <a:rPr lang="tr-TR" sz="1400" dirty="0">
                          <a:effectLst/>
                        </a:rPr>
                        <a:t>Kullanılan yağı alınmamış (kırkma yünler de dâhil) yünlerin kıymetinin fabrika çıkış fiyatının % 50’ sini geçmediği imalat.</a:t>
                      </a:r>
                      <a:endParaRPr lang="tr-TR" sz="1000" dirty="0">
                        <a:effectLst/>
                      </a:endParaRPr>
                    </a:p>
                    <a:p>
                      <a:pPr>
                        <a:lnSpc>
                          <a:spcPct val="107000"/>
                        </a:lnSpc>
                        <a:spcAft>
                          <a:spcPts val="0"/>
                        </a:spcAft>
                      </a:pPr>
                      <a:r>
                        <a:rPr lang="tr-TR" sz="1400" dirty="0">
                          <a:effectLst/>
                        </a:rPr>
                        <a:t> </a:t>
                      </a:r>
                      <a:endParaRPr lang="tr-TR" sz="1000" dirty="0">
                        <a:effectLst/>
                      </a:endParaRPr>
                    </a:p>
                    <a:p>
                      <a:pPr>
                        <a:lnSpc>
                          <a:spcPct val="107000"/>
                        </a:lnSpc>
                        <a:spcAft>
                          <a:spcPts val="0"/>
                        </a:spcAft>
                      </a:pPr>
                      <a:r>
                        <a:rPr lang="tr-TR" sz="1400" dirty="0">
                          <a:effectLst/>
                        </a:rPr>
                        <a:t>Kullanılan yağı alınmış (karbonize edilmemiş) yünlerin kıymetinin fabrika çıkış fiyatının % 50 sini geçmediği imalat.</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4139155330"/>
                  </a:ext>
                </a:extLst>
              </a:tr>
            </a:tbl>
          </a:graphicData>
        </a:graphic>
      </p:graphicFrame>
      <p:graphicFrame>
        <p:nvGraphicFramePr>
          <p:cNvPr id="14" name="Tablo 13"/>
          <p:cNvGraphicFramePr>
            <a:graphicFrameLocks noGrp="1"/>
          </p:cNvGraphicFramePr>
          <p:nvPr>
            <p:extLst>
              <p:ext uri="{D42A27DB-BD31-4B8C-83A1-F6EECF244321}">
                <p14:modId xmlns:p14="http://schemas.microsoft.com/office/powerpoint/2010/main" val="3041950184"/>
              </p:ext>
            </p:extLst>
          </p:nvPr>
        </p:nvGraphicFramePr>
        <p:xfrm>
          <a:off x="-12358" y="4765431"/>
          <a:ext cx="12204358" cy="1336431"/>
        </p:xfrm>
        <a:graphic>
          <a:graphicData uri="http://schemas.openxmlformats.org/drawingml/2006/table">
            <a:tbl>
              <a:tblPr firstRow="1" firstCol="1" bandRow="1">
                <a:tableStyleId>{5C22544A-7EE6-4342-B048-85BDC9FD1C3A}</a:tableStyleId>
              </a:tblPr>
              <a:tblGrid>
                <a:gridCol w="2708627">
                  <a:extLst>
                    <a:ext uri="{9D8B030D-6E8A-4147-A177-3AD203B41FA5}">
                      <a16:colId xmlns:a16="http://schemas.microsoft.com/office/drawing/2014/main" val="2514468841"/>
                    </a:ext>
                  </a:extLst>
                </a:gridCol>
                <a:gridCol w="3804506">
                  <a:extLst>
                    <a:ext uri="{9D8B030D-6E8A-4147-A177-3AD203B41FA5}">
                      <a16:colId xmlns:a16="http://schemas.microsoft.com/office/drawing/2014/main" val="1522643665"/>
                    </a:ext>
                  </a:extLst>
                </a:gridCol>
                <a:gridCol w="5691225">
                  <a:extLst>
                    <a:ext uri="{9D8B030D-6E8A-4147-A177-3AD203B41FA5}">
                      <a16:colId xmlns:a16="http://schemas.microsoft.com/office/drawing/2014/main" val="2923947564"/>
                    </a:ext>
                  </a:extLst>
                </a:gridCol>
              </a:tblGrid>
              <a:tr h="1336431">
                <a:tc>
                  <a:txBody>
                    <a:bodyPr/>
                    <a:lstStyle/>
                    <a:p>
                      <a:pPr>
                        <a:lnSpc>
                          <a:spcPct val="107000"/>
                        </a:lnSpc>
                        <a:spcAft>
                          <a:spcPts val="0"/>
                        </a:spcAft>
                      </a:pPr>
                      <a:r>
                        <a:rPr lang="tr-TR" sz="1400">
                          <a:effectLst/>
                        </a:rPr>
                        <a:t>6309</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nSpc>
                          <a:spcPct val="107000"/>
                        </a:lnSpc>
                        <a:spcAft>
                          <a:spcPts val="0"/>
                        </a:spcAft>
                      </a:pPr>
                      <a:r>
                        <a:rPr lang="tr-TR" sz="1400" dirty="0">
                          <a:effectLst/>
                        </a:rPr>
                        <a:t>Kullanılmış giyim eşyası ve kullanılmış diğer eşya </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nSpc>
                          <a:spcPct val="107000"/>
                        </a:lnSpc>
                        <a:spcAft>
                          <a:spcPts val="0"/>
                        </a:spcAft>
                      </a:pPr>
                      <a:r>
                        <a:rPr lang="tr-TR" sz="1400" dirty="0">
                          <a:effectLst/>
                        </a:rPr>
                        <a:t>Yükleme için toplanmış ve paketlenmiş</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15067192"/>
                  </a:ext>
                </a:extLst>
              </a:tr>
            </a:tbl>
          </a:graphicData>
        </a:graphic>
      </p:graphicFrame>
    </p:spTree>
    <p:extLst>
      <p:ext uri="{BB962C8B-B14F-4D97-AF65-F5344CB8AC3E}">
        <p14:creationId xmlns:p14="http://schemas.microsoft.com/office/powerpoint/2010/main" val="6601073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4E4CB621-1D1B-4413-9A0B-6BEAEB7771D2}" type="slidenum">
              <a:rPr lang="tr-TR" smtClean="0"/>
              <a:t>14</a:t>
            </a:fld>
            <a:endParaRPr lang="tr-TR"/>
          </a:p>
        </p:txBody>
      </p:sp>
      <p:sp>
        <p:nvSpPr>
          <p:cNvPr id="3" name="Dikdörtgen 2"/>
          <p:cNvSpPr/>
          <p:nvPr/>
        </p:nvSpPr>
        <p:spPr>
          <a:xfrm>
            <a:off x="11353800" y="114272"/>
            <a:ext cx="691215" cy="369332"/>
          </a:xfrm>
          <a:prstGeom prst="rect">
            <a:avLst/>
          </a:prstGeom>
        </p:spPr>
        <p:txBody>
          <a:bodyPr wrap="none">
            <a:spAutoFit/>
          </a:bodyPr>
          <a:lstStyle/>
          <a:p>
            <a:pPr algn="r">
              <a:spcAft>
                <a:spcPts val="0"/>
              </a:spcAft>
            </a:pPr>
            <a:r>
              <a:rPr lang="tr-TR" b="1" kern="0" dirty="0">
                <a:latin typeface="Times New Roman" panose="02020603050405020304" pitchFamily="18" charset="0"/>
                <a:ea typeface="Times New Roman" panose="02020603050405020304" pitchFamily="18" charset="0"/>
              </a:rPr>
              <a:t>EK 6</a:t>
            </a:r>
            <a:endParaRPr lang="tr-TR" sz="1600" b="1" kern="0" dirty="0">
              <a:effectLst/>
              <a:latin typeface="Times New Roman" panose="02020603050405020304" pitchFamily="18" charset="0"/>
              <a:ea typeface="Times New Roman" panose="02020603050405020304" pitchFamily="18" charset="0"/>
            </a:endParaRPr>
          </a:p>
        </p:txBody>
      </p:sp>
      <p:sp>
        <p:nvSpPr>
          <p:cNvPr id="4" name="Dikdörtgen 3"/>
          <p:cNvSpPr/>
          <p:nvPr/>
        </p:nvSpPr>
        <p:spPr>
          <a:xfrm>
            <a:off x="2687515" y="298938"/>
            <a:ext cx="6096000" cy="1477328"/>
          </a:xfrm>
          <a:prstGeom prst="rect">
            <a:avLst/>
          </a:prstGeom>
        </p:spPr>
        <p:txBody>
          <a:bodyPr>
            <a:spAutoFit/>
          </a:bodyPr>
          <a:lstStyle/>
          <a:p>
            <a:pPr algn="ctr">
              <a:spcAft>
                <a:spcPts val="0"/>
              </a:spcAft>
            </a:pPr>
            <a:r>
              <a:rPr lang="tr-TR" b="1" dirty="0">
                <a:latin typeface="Times New Roman" panose="02020603050405020304" pitchFamily="18" charset="0"/>
                <a:ea typeface="Times New Roman" panose="02020603050405020304" pitchFamily="18" charset="0"/>
              </a:rPr>
              <a:t>MENŞELİ OLMAYAN GİRDİLERLE İMAL EDİLEN ÜRÜNE MENŞE STATÜSÜ KAZANDIRAN VEYA KAZANDIRMAYAN İŞÇİLİK VEYA İŞLEME FAALİYETLERİNE İLİŞKİN LİSTE</a:t>
            </a:r>
            <a:endParaRPr lang="tr-TR" sz="1100" dirty="0">
              <a:latin typeface="Times New Roman" panose="02020603050405020304" pitchFamily="18" charset="0"/>
              <a:ea typeface="Times New Roman" panose="02020603050405020304" pitchFamily="18" charset="0"/>
            </a:endParaRPr>
          </a:p>
          <a:p>
            <a:pPr algn="ctr">
              <a:spcAft>
                <a:spcPts val="0"/>
              </a:spcAft>
            </a:pPr>
            <a:r>
              <a:rPr lang="tr-TR" b="1" dirty="0">
                <a:latin typeface="Times New Roman" panose="02020603050405020304" pitchFamily="18" charset="0"/>
                <a:ea typeface="Times New Roman" panose="02020603050405020304" pitchFamily="18" charset="0"/>
              </a:rPr>
              <a:t>(Tekstil Ürünleri Dışındaki Ürünler)</a:t>
            </a:r>
            <a:endParaRPr lang="tr-TR" sz="1100" dirty="0">
              <a:effectLst/>
              <a:latin typeface="Times New Roman" panose="02020603050405020304" pitchFamily="18" charset="0"/>
              <a:ea typeface="Times New Roman" panose="02020603050405020304" pitchFamily="18" charset="0"/>
            </a:endParaRPr>
          </a:p>
        </p:txBody>
      </p:sp>
      <p:graphicFrame>
        <p:nvGraphicFramePr>
          <p:cNvPr id="5" name="Tablo 4"/>
          <p:cNvGraphicFramePr>
            <a:graphicFrameLocks noGrp="1"/>
          </p:cNvGraphicFramePr>
          <p:nvPr>
            <p:extLst>
              <p:ext uri="{D42A27DB-BD31-4B8C-83A1-F6EECF244321}">
                <p14:modId xmlns:p14="http://schemas.microsoft.com/office/powerpoint/2010/main" val="903689264"/>
              </p:ext>
            </p:extLst>
          </p:nvPr>
        </p:nvGraphicFramePr>
        <p:xfrm>
          <a:off x="0" y="2062342"/>
          <a:ext cx="12191999" cy="1964535"/>
        </p:xfrm>
        <a:graphic>
          <a:graphicData uri="http://schemas.openxmlformats.org/drawingml/2006/table">
            <a:tbl>
              <a:tblPr firstRow="1" firstCol="1" bandRow="1">
                <a:tableStyleId>{5C22544A-7EE6-4342-B048-85BDC9FD1C3A}</a:tableStyleId>
              </a:tblPr>
              <a:tblGrid>
                <a:gridCol w="1955413">
                  <a:extLst>
                    <a:ext uri="{9D8B030D-6E8A-4147-A177-3AD203B41FA5}">
                      <a16:colId xmlns:a16="http://schemas.microsoft.com/office/drawing/2014/main" val="3994440709"/>
                    </a:ext>
                  </a:extLst>
                </a:gridCol>
                <a:gridCol w="4089606">
                  <a:extLst>
                    <a:ext uri="{9D8B030D-6E8A-4147-A177-3AD203B41FA5}">
                      <a16:colId xmlns:a16="http://schemas.microsoft.com/office/drawing/2014/main" val="995235208"/>
                    </a:ext>
                  </a:extLst>
                </a:gridCol>
                <a:gridCol w="6146980">
                  <a:extLst>
                    <a:ext uri="{9D8B030D-6E8A-4147-A177-3AD203B41FA5}">
                      <a16:colId xmlns:a16="http://schemas.microsoft.com/office/drawing/2014/main" val="3347274504"/>
                    </a:ext>
                  </a:extLst>
                </a:gridCol>
              </a:tblGrid>
              <a:tr h="586613">
                <a:tc>
                  <a:txBody>
                    <a:bodyPr/>
                    <a:lstStyle/>
                    <a:p>
                      <a:pPr algn="ctr">
                        <a:lnSpc>
                          <a:spcPct val="107000"/>
                        </a:lnSpc>
                        <a:spcAft>
                          <a:spcPts val="0"/>
                        </a:spcAft>
                      </a:pPr>
                      <a:r>
                        <a:rPr lang="tr-TR" sz="1400">
                          <a:effectLst/>
                        </a:rPr>
                        <a:t>Tarife Pozisyonu</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107000"/>
                        </a:lnSpc>
                        <a:spcAft>
                          <a:spcPts val="0"/>
                        </a:spcAft>
                      </a:pPr>
                      <a:r>
                        <a:rPr lang="tr-TR" sz="1400">
                          <a:effectLst/>
                        </a:rPr>
                        <a:t>Ürün Tanımı</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107000"/>
                        </a:lnSpc>
                        <a:spcAft>
                          <a:spcPts val="0"/>
                        </a:spcAft>
                      </a:pPr>
                      <a:r>
                        <a:rPr lang="tr-TR" sz="1400">
                          <a:effectLst/>
                        </a:rPr>
                        <a:t>Menşeli Olmayan Girdilere Uygulanarak Menşe Statüsü Kazandıran İşçilik veya İşlemler</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3452633140"/>
                  </a:ext>
                </a:extLst>
              </a:tr>
              <a:tr h="293307">
                <a:tc>
                  <a:txBody>
                    <a:bodyPr/>
                    <a:lstStyle/>
                    <a:p>
                      <a:pPr algn="ctr">
                        <a:lnSpc>
                          <a:spcPct val="107000"/>
                        </a:lnSpc>
                        <a:spcAft>
                          <a:spcPts val="0"/>
                        </a:spcAft>
                      </a:pPr>
                      <a:r>
                        <a:rPr lang="tr-TR" sz="1400">
                          <a:effectLst/>
                        </a:rPr>
                        <a:t>(1)</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107000"/>
                        </a:lnSpc>
                        <a:spcAft>
                          <a:spcPts val="0"/>
                        </a:spcAft>
                      </a:pPr>
                      <a:r>
                        <a:rPr lang="tr-TR" sz="1400">
                          <a:effectLst/>
                        </a:rPr>
                        <a:t>(2)</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107000"/>
                        </a:lnSpc>
                        <a:spcAft>
                          <a:spcPts val="0"/>
                        </a:spcAft>
                      </a:pPr>
                      <a:r>
                        <a:rPr lang="tr-TR" sz="1400">
                          <a:effectLst/>
                        </a:rPr>
                        <a:t>(3)</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2274092818"/>
                  </a:ext>
                </a:extLst>
              </a:tr>
              <a:tr h="1084615">
                <a:tc>
                  <a:txBody>
                    <a:bodyPr/>
                    <a:lstStyle/>
                    <a:p>
                      <a:pPr>
                        <a:lnSpc>
                          <a:spcPct val="107000"/>
                        </a:lnSpc>
                        <a:spcAft>
                          <a:spcPts val="0"/>
                        </a:spcAft>
                      </a:pPr>
                      <a:r>
                        <a:rPr lang="tr-TR" sz="1400">
                          <a:effectLst/>
                        </a:rPr>
                        <a:t>0201</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nSpc>
                          <a:spcPct val="107000"/>
                        </a:lnSpc>
                        <a:spcAft>
                          <a:spcPts val="0"/>
                        </a:spcAft>
                      </a:pPr>
                      <a:r>
                        <a:rPr lang="tr-TR" sz="1400">
                          <a:effectLst/>
                        </a:rPr>
                        <a:t>Sığır eti (taze veya soğutulmuş)</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nSpc>
                          <a:spcPct val="107000"/>
                        </a:lnSpc>
                        <a:spcAft>
                          <a:spcPts val="0"/>
                        </a:spcAft>
                      </a:pPr>
                      <a:r>
                        <a:rPr lang="tr-TR" sz="1400" dirty="0">
                          <a:effectLst/>
                        </a:rPr>
                        <a:t>En az üç aylık bir besi döneminden sonraki kesim</a:t>
                      </a:r>
                      <a:r>
                        <a:rPr lang="tr-TR" sz="1400" baseline="30000" dirty="0">
                          <a:effectLst/>
                        </a:rPr>
                        <a:t>(1)</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699042167"/>
                  </a:ext>
                </a:extLst>
              </a:tr>
            </a:tbl>
          </a:graphicData>
        </a:graphic>
      </p:graphicFrame>
      <p:graphicFrame>
        <p:nvGraphicFramePr>
          <p:cNvPr id="6" name="Tablo 5"/>
          <p:cNvGraphicFramePr>
            <a:graphicFrameLocks noGrp="1"/>
          </p:cNvGraphicFramePr>
          <p:nvPr>
            <p:extLst>
              <p:ext uri="{D42A27DB-BD31-4B8C-83A1-F6EECF244321}">
                <p14:modId xmlns:p14="http://schemas.microsoft.com/office/powerpoint/2010/main" val="679749828"/>
              </p:ext>
            </p:extLst>
          </p:nvPr>
        </p:nvGraphicFramePr>
        <p:xfrm>
          <a:off x="1" y="3991707"/>
          <a:ext cx="12191997" cy="1758461"/>
        </p:xfrm>
        <a:graphic>
          <a:graphicData uri="http://schemas.openxmlformats.org/drawingml/2006/table">
            <a:tbl>
              <a:tblPr firstRow="1" firstCol="1" bandRow="1">
                <a:tableStyleId>{5C22544A-7EE6-4342-B048-85BDC9FD1C3A}</a:tableStyleId>
              </a:tblPr>
              <a:tblGrid>
                <a:gridCol w="1955412">
                  <a:extLst>
                    <a:ext uri="{9D8B030D-6E8A-4147-A177-3AD203B41FA5}">
                      <a16:colId xmlns:a16="http://schemas.microsoft.com/office/drawing/2014/main" val="794377156"/>
                    </a:ext>
                  </a:extLst>
                </a:gridCol>
                <a:gridCol w="4089606">
                  <a:extLst>
                    <a:ext uri="{9D8B030D-6E8A-4147-A177-3AD203B41FA5}">
                      <a16:colId xmlns:a16="http://schemas.microsoft.com/office/drawing/2014/main" val="3184767632"/>
                    </a:ext>
                  </a:extLst>
                </a:gridCol>
                <a:gridCol w="6146979">
                  <a:extLst>
                    <a:ext uri="{9D8B030D-6E8A-4147-A177-3AD203B41FA5}">
                      <a16:colId xmlns:a16="http://schemas.microsoft.com/office/drawing/2014/main" val="2083636475"/>
                    </a:ext>
                  </a:extLst>
                </a:gridCol>
              </a:tblGrid>
              <a:tr h="1758461">
                <a:tc>
                  <a:txBody>
                    <a:bodyPr/>
                    <a:lstStyle/>
                    <a:p>
                      <a:pPr>
                        <a:lnSpc>
                          <a:spcPct val="107000"/>
                        </a:lnSpc>
                        <a:spcAft>
                          <a:spcPts val="0"/>
                        </a:spcAft>
                      </a:pPr>
                      <a:r>
                        <a:rPr lang="tr-TR" sz="1400">
                          <a:effectLst/>
                        </a:rPr>
                        <a:t>y 9113</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nSpc>
                          <a:spcPct val="107000"/>
                        </a:lnSpc>
                        <a:spcAft>
                          <a:spcPts val="0"/>
                        </a:spcAft>
                      </a:pPr>
                      <a:r>
                        <a:rPr lang="tr-TR" sz="1400">
                          <a:effectLst/>
                        </a:rPr>
                        <a:t>Saat kayışları, saat bantları ve bilezik saatler ve bunların parçaları, tekstilden.</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nSpc>
                          <a:spcPct val="107000"/>
                        </a:lnSpc>
                        <a:spcAft>
                          <a:spcPts val="0"/>
                        </a:spcAft>
                      </a:pPr>
                      <a:r>
                        <a:rPr lang="tr-TR" sz="1400" dirty="0">
                          <a:effectLst/>
                        </a:rPr>
                        <a:t>Kullanılan menşeli olmayan girdilerin kıymetinin fabrika çıkış fiyatının % 40’ını geçmediği imalat</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3101558467"/>
                  </a:ext>
                </a:extLst>
              </a:tr>
            </a:tbl>
          </a:graphicData>
        </a:graphic>
      </p:graphicFrame>
    </p:spTree>
    <p:extLst>
      <p:ext uri="{BB962C8B-B14F-4D97-AF65-F5344CB8AC3E}">
        <p14:creationId xmlns:p14="http://schemas.microsoft.com/office/powerpoint/2010/main" val="10121745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831041"/>
          </a:xfrm>
        </p:spPr>
        <p:txBody>
          <a:bodyPr>
            <a:normAutofit fontScale="90000"/>
          </a:bodyPr>
          <a:lstStyle/>
          <a:p>
            <a:pPr algn="ctr"/>
            <a:r>
              <a:rPr lang="tr-TR" b="1" u="sng" dirty="0" smtClean="0"/>
              <a:t/>
            </a:r>
            <a:br>
              <a:rPr lang="tr-TR" b="1" u="sng" dirty="0" smtClean="0"/>
            </a:br>
            <a:r>
              <a:rPr lang="tr-TR" sz="3600" b="1" u="sng" dirty="0" smtClean="0">
                <a:solidFill>
                  <a:schemeClr val="accent5"/>
                </a:solidFill>
                <a:latin typeface="Times New Roman" panose="02020603050405020304" pitchFamily="18" charset="0"/>
                <a:cs typeface="Times New Roman" panose="02020603050405020304" pitchFamily="18" charset="0"/>
              </a:rPr>
              <a:t>Hangi </a:t>
            </a:r>
            <a:r>
              <a:rPr lang="tr-TR" sz="3600" b="1" u="sng" dirty="0">
                <a:solidFill>
                  <a:schemeClr val="accent5"/>
                </a:solidFill>
                <a:latin typeface="Times New Roman" panose="02020603050405020304" pitchFamily="18" charset="0"/>
                <a:cs typeface="Times New Roman" panose="02020603050405020304" pitchFamily="18" charset="0"/>
              </a:rPr>
              <a:t>Eşyada </a:t>
            </a:r>
            <a:r>
              <a:rPr lang="tr-TR" sz="3600" b="1" u="sng" dirty="0" smtClean="0">
                <a:solidFill>
                  <a:schemeClr val="accent5"/>
                </a:solidFill>
                <a:latin typeface="Times New Roman" panose="02020603050405020304" pitchFamily="18" charset="0"/>
                <a:cs typeface="Times New Roman" panose="02020603050405020304" pitchFamily="18" charset="0"/>
              </a:rPr>
              <a:t/>
            </a:r>
            <a:br>
              <a:rPr lang="tr-TR" sz="3600" b="1" u="sng" dirty="0" smtClean="0">
                <a:solidFill>
                  <a:schemeClr val="accent5"/>
                </a:solidFill>
                <a:latin typeface="Times New Roman" panose="02020603050405020304" pitchFamily="18" charset="0"/>
                <a:cs typeface="Times New Roman" panose="02020603050405020304" pitchFamily="18" charset="0"/>
              </a:rPr>
            </a:br>
            <a:r>
              <a:rPr lang="tr-TR" sz="3600" b="1" u="sng" dirty="0" smtClean="0">
                <a:solidFill>
                  <a:schemeClr val="accent5"/>
                </a:solidFill>
                <a:latin typeface="Times New Roman" panose="02020603050405020304" pitchFamily="18" charset="0"/>
                <a:cs typeface="Times New Roman" panose="02020603050405020304" pitchFamily="18" charset="0"/>
              </a:rPr>
              <a:t>  </a:t>
            </a:r>
            <a:r>
              <a:rPr lang="tr-TR" sz="3600" b="1" u="sng" dirty="0">
                <a:solidFill>
                  <a:schemeClr val="accent5"/>
                </a:solidFill>
                <a:latin typeface="Times New Roman" panose="02020603050405020304" pitchFamily="18" charset="0"/>
                <a:cs typeface="Times New Roman" panose="02020603050405020304" pitchFamily="18" charset="0"/>
              </a:rPr>
              <a:t>Menşe şahadetnamesi Aranır? </a:t>
            </a:r>
            <a:r>
              <a:rPr lang="tr-TR" dirty="0">
                <a:solidFill>
                  <a:schemeClr val="accent5"/>
                </a:solidFill>
                <a:latin typeface="Times New Roman" panose="02020603050405020304" pitchFamily="18" charset="0"/>
                <a:cs typeface="Times New Roman" panose="02020603050405020304" pitchFamily="18" charset="0"/>
              </a:rPr>
              <a:t/>
            </a:r>
            <a:br>
              <a:rPr lang="tr-TR" dirty="0">
                <a:solidFill>
                  <a:schemeClr val="accent5"/>
                </a:solidFill>
                <a:latin typeface="Times New Roman" panose="02020603050405020304" pitchFamily="18" charset="0"/>
                <a:cs typeface="Times New Roman" panose="02020603050405020304" pitchFamily="18" charset="0"/>
              </a:rPr>
            </a:br>
            <a:endParaRPr lang="tr-TR" dirty="0">
              <a:solidFill>
                <a:schemeClr val="accent5"/>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838200" y="1379912"/>
            <a:ext cx="11109158" cy="5038473"/>
          </a:xfrm>
        </p:spPr>
        <p:txBody>
          <a:bodyPr>
            <a:normAutofit/>
          </a:bodyPr>
          <a:lstStyle/>
          <a:p>
            <a:pPr marL="0" indent="0">
              <a:buNone/>
            </a:pPr>
            <a:endParaRPr lang="tr-TR" sz="4800" dirty="0" smtClean="0">
              <a:latin typeface="Times New Roman" panose="02020603050405020304" pitchFamily="18" charset="0"/>
              <a:cs typeface="Times New Roman" panose="02020603050405020304" pitchFamily="18" charset="0"/>
            </a:endParaRPr>
          </a:p>
          <a:p>
            <a:pPr marL="0" indent="0">
              <a:buNone/>
            </a:pPr>
            <a:r>
              <a:rPr lang="tr-TR" sz="4800" dirty="0">
                <a:latin typeface="Times New Roman" panose="02020603050405020304" pitchFamily="18" charset="0"/>
                <a:cs typeface="Times New Roman" panose="02020603050405020304" pitchFamily="18" charset="0"/>
              </a:rPr>
              <a:t> </a:t>
            </a:r>
          </a:p>
        </p:txBody>
      </p:sp>
      <p:sp>
        <p:nvSpPr>
          <p:cNvPr id="5" name="Aşağı Ok 4"/>
          <p:cNvSpPr/>
          <p:nvPr/>
        </p:nvSpPr>
        <p:spPr>
          <a:xfrm>
            <a:off x="3378843" y="1379911"/>
            <a:ext cx="338505" cy="10819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Aşağı Ok 6"/>
          <p:cNvSpPr/>
          <p:nvPr/>
        </p:nvSpPr>
        <p:spPr>
          <a:xfrm>
            <a:off x="5825557" y="1524000"/>
            <a:ext cx="338505" cy="1393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Aşağı Ok 7"/>
          <p:cNvSpPr/>
          <p:nvPr/>
        </p:nvSpPr>
        <p:spPr>
          <a:xfrm>
            <a:off x="8886457" y="1562617"/>
            <a:ext cx="338505" cy="1393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Metin kutusu 9"/>
          <p:cNvSpPr txBox="1"/>
          <p:nvPr/>
        </p:nvSpPr>
        <p:spPr>
          <a:xfrm flipH="1">
            <a:off x="838198" y="2549769"/>
            <a:ext cx="4113283" cy="3600986"/>
          </a:xfrm>
          <a:prstGeom prst="rect">
            <a:avLst/>
          </a:prstGeom>
          <a:solidFill>
            <a:schemeClr val="accent1">
              <a:lumMod val="60000"/>
              <a:lumOff val="40000"/>
            </a:schemeClr>
          </a:solidFill>
          <a:ln w="38100">
            <a:solidFill>
              <a:schemeClr val="tx1"/>
            </a:solidFill>
          </a:ln>
        </p:spPr>
        <p:txBody>
          <a:bodyPr wrap="square" rtlCol="0">
            <a:spAutoFit/>
          </a:bodyPr>
          <a:lstStyle/>
          <a:p>
            <a:pPr algn="ctr"/>
            <a:r>
              <a:rPr lang="tr-TR" sz="2400" b="1" dirty="0" smtClean="0">
                <a:solidFill>
                  <a:srgbClr val="FF0000"/>
                </a:solidFill>
              </a:rPr>
              <a:t>Ticaret Politikası </a:t>
            </a:r>
          </a:p>
          <a:p>
            <a:pPr algn="ctr"/>
            <a:r>
              <a:rPr lang="tr-TR" sz="2400" b="1" dirty="0" smtClean="0">
                <a:solidFill>
                  <a:srgbClr val="FF0000"/>
                </a:solidFill>
              </a:rPr>
              <a:t>Önlemleri</a:t>
            </a:r>
          </a:p>
          <a:p>
            <a:pPr algn="ctr"/>
            <a:endParaRPr lang="tr-TR" b="1" dirty="0"/>
          </a:p>
          <a:p>
            <a:pPr marL="285750" indent="-285750">
              <a:buFont typeface="Wingdings" panose="05000000000000000000" pitchFamily="2" charset="2"/>
              <a:buChar char="Ø"/>
            </a:pPr>
            <a:r>
              <a:rPr lang="tr-TR" b="1" dirty="0" smtClean="0"/>
              <a:t>TEV </a:t>
            </a:r>
            <a:r>
              <a:rPr lang="tr-TR" b="1" dirty="0"/>
              <a:t>(Sübvansiyon)</a:t>
            </a:r>
          </a:p>
          <a:p>
            <a:pPr marL="285750" indent="-285750">
              <a:buFont typeface="Wingdings" panose="05000000000000000000" pitchFamily="2" charset="2"/>
              <a:buChar char="Ø"/>
            </a:pPr>
            <a:r>
              <a:rPr lang="tr-TR" b="1" dirty="0" smtClean="0"/>
              <a:t>Anti Damping</a:t>
            </a:r>
            <a:endParaRPr lang="tr-TR" b="1" dirty="0"/>
          </a:p>
          <a:p>
            <a:pPr marL="285750" indent="-285750">
              <a:buFont typeface="Wingdings" panose="05000000000000000000" pitchFamily="2" charset="2"/>
              <a:buChar char="Ø"/>
            </a:pPr>
            <a:r>
              <a:rPr lang="tr-TR" b="1" dirty="0"/>
              <a:t>İthal </a:t>
            </a:r>
            <a:r>
              <a:rPr lang="tr-TR" b="1" dirty="0" smtClean="0"/>
              <a:t>Lisansı ( Kota )</a:t>
            </a:r>
          </a:p>
          <a:p>
            <a:pPr marL="285750" indent="-285750">
              <a:buFont typeface="Wingdings" panose="05000000000000000000" pitchFamily="2" charset="2"/>
              <a:buChar char="Ø"/>
            </a:pPr>
            <a:r>
              <a:rPr lang="tr-TR" b="1" dirty="0" smtClean="0"/>
              <a:t>Menşe Esaslı Gözetim </a:t>
            </a:r>
            <a:endParaRPr lang="tr-TR" b="1" dirty="0"/>
          </a:p>
          <a:p>
            <a:pPr marL="285750" indent="-285750" algn="just">
              <a:buFont typeface="Wingdings" panose="05000000000000000000" pitchFamily="2" charset="2"/>
              <a:buChar char="Ø"/>
            </a:pPr>
            <a:r>
              <a:rPr lang="tr-TR" b="1" dirty="0"/>
              <a:t>EMY (</a:t>
            </a:r>
            <a:r>
              <a:rPr lang="tr-TR" b="1" dirty="0" smtClean="0"/>
              <a:t>Korunma Önlemi olarak </a:t>
            </a:r>
          </a:p>
          <a:p>
            <a:pPr algn="just"/>
            <a:r>
              <a:rPr lang="tr-TR" b="1" dirty="0" smtClean="0"/>
              <a:t>Örnek: 472 </a:t>
            </a:r>
            <a:r>
              <a:rPr lang="tr-TR" b="1" dirty="0"/>
              <a:t>sayılı CK ile değişik Diş Fırçası </a:t>
            </a:r>
            <a:r>
              <a:rPr lang="tr-TR" b="1" dirty="0" smtClean="0"/>
              <a:t>İthalatında Korunma </a:t>
            </a:r>
            <a:r>
              <a:rPr lang="tr-TR" b="1" dirty="0"/>
              <a:t>Önlemi Uygulanmasına İlişkin 2017/10797 Sayılı </a:t>
            </a:r>
            <a:r>
              <a:rPr lang="tr-TR" b="1" dirty="0" smtClean="0"/>
              <a:t>Karar)</a:t>
            </a:r>
            <a:endParaRPr lang="tr-TR" dirty="0"/>
          </a:p>
        </p:txBody>
      </p:sp>
      <p:sp>
        <p:nvSpPr>
          <p:cNvPr id="12" name="Metin kutusu 11"/>
          <p:cNvSpPr txBox="1"/>
          <p:nvPr/>
        </p:nvSpPr>
        <p:spPr>
          <a:xfrm>
            <a:off x="5356168" y="3101347"/>
            <a:ext cx="1579418" cy="369332"/>
          </a:xfrm>
          <a:prstGeom prst="rect">
            <a:avLst/>
          </a:prstGeom>
          <a:solidFill>
            <a:schemeClr val="accent1">
              <a:lumMod val="60000"/>
              <a:lumOff val="40000"/>
            </a:schemeClr>
          </a:solidFill>
          <a:ln w="38100">
            <a:solidFill>
              <a:schemeClr val="tx1"/>
            </a:solidFill>
          </a:ln>
        </p:spPr>
        <p:txBody>
          <a:bodyPr wrap="square" rtlCol="0">
            <a:spAutoFit/>
          </a:bodyPr>
          <a:lstStyle/>
          <a:p>
            <a:pPr algn="ctr"/>
            <a:r>
              <a:rPr lang="tr-TR" b="1" dirty="0" smtClean="0">
                <a:solidFill>
                  <a:srgbClr val="FF0000"/>
                </a:solidFill>
              </a:rPr>
              <a:t>İGV</a:t>
            </a:r>
            <a:r>
              <a:rPr lang="tr-TR" dirty="0" smtClean="0">
                <a:solidFill>
                  <a:srgbClr val="FF0000"/>
                </a:solidFill>
              </a:rPr>
              <a:t> </a:t>
            </a:r>
            <a:endParaRPr lang="tr-TR" dirty="0">
              <a:solidFill>
                <a:srgbClr val="FF0000"/>
              </a:solidFill>
            </a:endParaRPr>
          </a:p>
        </p:txBody>
      </p:sp>
      <p:sp>
        <p:nvSpPr>
          <p:cNvPr id="15" name="Metin kutusu 14"/>
          <p:cNvSpPr txBox="1"/>
          <p:nvPr/>
        </p:nvSpPr>
        <p:spPr>
          <a:xfrm flipH="1">
            <a:off x="7744956" y="3101347"/>
            <a:ext cx="3241963" cy="2308324"/>
          </a:xfrm>
          <a:prstGeom prst="rect">
            <a:avLst/>
          </a:prstGeom>
          <a:solidFill>
            <a:schemeClr val="accent1">
              <a:lumMod val="60000"/>
              <a:lumOff val="40000"/>
            </a:schemeClr>
          </a:solidFill>
          <a:ln w="38100">
            <a:solidFill>
              <a:schemeClr val="tx1"/>
            </a:solidFill>
          </a:ln>
        </p:spPr>
        <p:txBody>
          <a:bodyPr wrap="square" rtlCol="0">
            <a:spAutoFit/>
          </a:bodyPr>
          <a:lstStyle/>
          <a:p>
            <a:pPr algn="ctr"/>
            <a:r>
              <a:rPr lang="tr-TR" b="1" dirty="0" smtClean="0">
                <a:solidFill>
                  <a:srgbClr val="FF0000"/>
                </a:solidFill>
              </a:rPr>
              <a:t>EK MALİ YÜKÜMLÜK</a:t>
            </a:r>
          </a:p>
          <a:p>
            <a:pPr algn="ctr"/>
            <a:endParaRPr lang="tr-TR" dirty="0" smtClean="0">
              <a:solidFill>
                <a:srgbClr val="FF0000"/>
              </a:solidFill>
            </a:endParaRPr>
          </a:p>
          <a:p>
            <a:pPr marL="285750" indent="-285750" algn="ctr">
              <a:buFont typeface="Wingdings" panose="05000000000000000000" pitchFamily="2" charset="2"/>
              <a:buChar char="Ø"/>
            </a:pPr>
            <a:r>
              <a:rPr lang="tr-TR" b="1" dirty="0"/>
              <a:t>2018/11799 </a:t>
            </a:r>
            <a:r>
              <a:rPr lang="tr-TR" b="1" dirty="0" smtClean="0"/>
              <a:t>Sayılı Karar Kapsamı TEV/EMY (AB) </a:t>
            </a:r>
          </a:p>
          <a:p>
            <a:pPr algn="ctr"/>
            <a:endParaRPr lang="tr-TR" b="1" dirty="0" smtClean="0"/>
          </a:p>
          <a:p>
            <a:pPr marL="285750" indent="-285750" algn="ctr">
              <a:buFont typeface="Wingdings" panose="05000000000000000000" pitchFamily="2" charset="2"/>
              <a:buChar char="Ø"/>
            </a:pPr>
            <a:r>
              <a:rPr lang="tr-TR" b="1" dirty="0" smtClean="0"/>
              <a:t>2018/11973  sayılı Karar Kapsamı EMY (ABD)</a:t>
            </a:r>
          </a:p>
          <a:p>
            <a:pPr marL="285750" indent="-285750">
              <a:buFont typeface="Wingdings" panose="05000000000000000000" pitchFamily="2" charset="2"/>
              <a:buChar char="Ø"/>
            </a:pPr>
            <a:endParaRPr lang="tr-TR" dirty="0"/>
          </a:p>
        </p:txBody>
      </p:sp>
      <p:sp>
        <p:nvSpPr>
          <p:cNvPr id="4" name="Slayt Numarası Yer Tutucusu 3"/>
          <p:cNvSpPr>
            <a:spLocks noGrp="1"/>
          </p:cNvSpPr>
          <p:nvPr>
            <p:ph type="sldNum" sz="quarter" idx="12"/>
          </p:nvPr>
        </p:nvSpPr>
        <p:spPr/>
        <p:txBody>
          <a:bodyPr/>
          <a:lstStyle/>
          <a:p>
            <a:fld id="{4E4CB621-1D1B-4413-9A0B-6BEAEB7771D2}" type="slidenum">
              <a:rPr lang="tr-TR" smtClean="0"/>
              <a:t>15</a:t>
            </a:fld>
            <a:endParaRPr lang="tr-TR"/>
          </a:p>
        </p:txBody>
      </p:sp>
    </p:spTree>
    <p:extLst>
      <p:ext uri="{BB962C8B-B14F-4D97-AF65-F5344CB8AC3E}">
        <p14:creationId xmlns:p14="http://schemas.microsoft.com/office/powerpoint/2010/main" val="29355620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1041644"/>
          </a:xfrm>
        </p:spPr>
        <p:txBody>
          <a:bodyPr>
            <a:normAutofit fontScale="90000"/>
          </a:bodyPr>
          <a:lstStyle/>
          <a:p>
            <a:pPr algn="ctr"/>
            <a:r>
              <a:rPr lang="tr-TR" sz="3600" b="1" u="sng" dirty="0">
                <a:solidFill>
                  <a:schemeClr val="accent5"/>
                </a:solidFill>
              </a:rPr>
              <a:t>Menşe </a:t>
            </a:r>
            <a:r>
              <a:rPr lang="tr-TR" sz="3600" b="1" u="sng" dirty="0" smtClean="0">
                <a:solidFill>
                  <a:schemeClr val="accent5"/>
                </a:solidFill>
              </a:rPr>
              <a:t>şahadetnamesinde Bulunması Gereken Bilgiler Nelerdir</a:t>
            </a:r>
            <a:r>
              <a:rPr lang="tr-TR" sz="3600" b="1" u="sng" dirty="0">
                <a:solidFill>
                  <a:schemeClr val="accent5"/>
                </a:solidFill>
              </a:rPr>
              <a:t>?</a:t>
            </a:r>
            <a:endParaRPr lang="tr-TR" sz="3600" dirty="0"/>
          </a:p>
        </p:txBody>
      </p:sp>
      <p:sp>
        <p:nvSpPr>
          <p:cNvPr id="3" name="İçerik Yer Tutucusu 2"/>
          <p:cNvSpPr>
            <a:spLocks noGrp="1"/>
          </p:cNvSpPr>
          <p:nvPr>
            <p:ph idx="1"/>
          </p:nvPr>
        </p:nvSpPr>
        <p:spPr>
          <a:xfrm>
            <a:off x="838200" y="1342047"/>
            <a:ext cx="10515600" cy="4944452"/>
          </a:xfrm>
        </p:spPr>
        <p:txBody>
          <a:bodyPr>
            <a:noAutofit/>
          </a:bodyPr>
          <a:lstStyle/>
          <a:p>
            <a:r>
              <a:rPr lang="tr-TR" sz="2500" dirty="0" smtClean="0"/>
              <a:t>a)Eşyayı </a:t>
            </a:r>
            <a:r>
              <a:rPr lang="tr-TR" sz="2500" dirty="0"/>
              <a:t>gönderenin adı, </a:t>
            </a:r>
            <a:r>
              <a:rPr lang="tr-TR" sz="2500" dirty="0" smtClean="0"/>
              <a:t>soyadı</a:t>
            </a:r>
          </a:p>
          <a:p>
            <a:r>
              <a:rPr lang="tr-TR" sz="2500" dirty="0" smtClean="0"/>
              <a:t>b</a:t>
            </a:r>
            <a:r>
              <a:rPr lang="tr-TR" sz="2500" dirty="0"/>
              <a:t>) Türkiye’deki alıcısının adı, </a:t>
            </a:r>
            <a:r>
              <a:rPr lang="tr-TR" sz="2500" dirty="0" smtClean="0"/>
              <a:t>soyadı</a:t>
            </a:r>
          </a:p>
          <a:p>
            <a:r>
              <a:rPr lang="tr-TR" sz="2500" dirty="0" smtClean="0"/>
              <a:t>c</a:t>
            </a:r>
            <a:r>
              <a:rPr lang="tr-TR" sz="2500" dirty="0" smtClean="0">
                <a:solidFill>
                  <a:srgbClr val="FF0000"/>
                </a:solidFill>
              </a:rPr>
              <a:t>) </a:t>
            </a:r>
            <a:r>
              <a:rPr lang="tr-TR" sz="2500" dirty="0">
                <a:solidFill>
                  <a:srgbClr val="FF0000"/>
                </a:solidFill>
              </a:rPr>
              <a:t>Kapların marka, numara ve </a:t>
            </a:r>
            <a:r>
              <a:rPr lang="tr-TR" sz="2500" dirty="0" smtClean="0">
                <a:solidFill>
                  <a:srgbClr val="FF0000"/>
                </a:solidFill>
              </a:rPr>
              <a:t>sayıları</a:t>
            </a:r>
          </a:p>
          <a:p>
            <a:r>
              <a:rPr lang="tr-TR" sz="2500" dirty="0" smtClean="0"/>
              <a:t>ç) Eşyanın </a:t>
            </a:r>
            <a:r>
              <a:rPr lang="tr-TR" sz="2500" dirty="0"/>
              <a:t>cinsi, nev’i, </a:t>
            </a:r>
            <a:r>
              <a:rPr lang="tr-TR" sz="2500" dirty="0" err="1"/>
              <a:t>daralı</a:t>
            </a:r>
            <a:r>
              <a:rPr lang="tr-TR" sz="2500" dirty="0"/>
              <a:t> ve net ağırlıkları veya </a:t>
            </a:r>
            <a:r>
              <a:rPr lang="tr-TR" sz="2500" dirty="0" smtClean="0"/>
              <a:t>diğer</a:t>
            </a:r>
            <a:endParaRPr lang="tr-TR" sz="2500" dirty="0"/>
          </a:p>
          <a:p>
            <a:r>
              <a:rPr lang="tr-TR" sz="2500" dirty="0" smtClean="0"/>
              <a:t>d) </a:t>
            </a:r>
            <a:r>
              <a:rPr lang="tr-TR" sz="2500" dirty="0"/>
              <a:t>Şahadetnameyi veren makamın tasdik şerhi, (tarih, imza ile mührü veya kaşesi)</a:t>
            </a:r>
          </a:p>
          <a:p>
            <a:r>
              <a:rPr lang="tr-TR" sz="2500" dirty="0"/>
              <a:t>e</a:t>
            </a:r>
            <a:r>
              <a:rPr lang="tr-TR" sz="2500" dirty="0" smtClean="0"/>
              <a:t>) </a:t>
            </a:r>
            <a:r>
              <a:rPr lang="tr-TR" sz="2500" dirty="0"/>
              <a:t>Menşe şahadetnamesi eşyanın o ülkede gördüğü değişiklik ve işlemlerden ötürü o ülke menşeli addedilerek verilmiş ise bu husustaki etraflı açıklamalar.</a:t>
            </a:r>
          </a:p>
          <a:p>
            <a:pPr algn="just"/>
            <a:r>
              <a:rPr lang="tr-TR" sz="2500" dirty="0" smtClean="0"/>
              <a:t> (</a:t>
            </a:r>
            <a:r>
              <a:rPr lang="tr-TR" sz="2500" dirty="0"/>
              <a:t>a), (b), (ç) ve (e) bentlerinde belirtilen hususlarda noksanlık ve yanlışlığın bulunması halinde, menşe şahadetnamesi gümrük </a:t>
            </a:r>
            <a:r>
              <a:rPr lang="tr-TR" sz="2500" dirty="0">
                <a:solidFill>
                  <a:srgbClr val="FF0000"/>
                </a:solidFill>
              </a:rPr>
              <a:t>idare amirinin onayı </a:t>
            </a:r>
            <a:r>
              <a:rPr lang="tr-TR" sz="2500" dirty="0"/>
              <a:t>ile işleme </a:t>
            </a:r>
            <a:r>
              <a:rPr lang="tr-TR" sz="2500" dirty="0" smtClean="0"/>
              <a:t>konulur </a:t>
            </a:r>
            <a:r>
              <a:rPr lang="tr-TR" sz="2500" dirty="0"/>
              <a:t>Menşe şahadetnamesinde eşyanın menşe ülkesi </a:t>
            </a:r>
            <a:r>
              <a:rPr lang="tr-TR" sz="2500" dirty="0" err="1">
                <a:solidFill>
                  <a:srgbClr val="FF0000"/>
                </a:solidFill>
              </a:rPr>
              <a:t>tereddüte</a:t>
            </a:r>
            <a:r>
              <a:rPr lang="tr-TR" sz="2500" dirty="0">
                <a:solidFill>
                  <a:srgbClr val="FF0000"/>
                </a:solidFill>
              </a:rPr>
              <a:t> yer vermeyecek şekilde </a:t>
            </a:r>
            <a:r>
              <a:rPr lang="tr-TR" sz="2500" dirty="0" smtClean="0"/>
              <a:t>belirtilmelidir.</a:t>
            </a:r>
            <a:endParaRPr lang="tr-TR" sz="2500" dirty="0"/>
          </a:p>
        </p:txBody>
      </p:sp>
      <p:sp>
        <p:nvSpPr>
          <p:cNvPr id="4" name="Slayt Numarası Yer Tutucusu 3"/>
          <p:cNvSpPr>
            <a:spLocks noGrp="1"/>
          </p:cNvSpPr>
          <p:nvPr>
            <p:ph type="sldNum" sz="quarter" idx="12"/>
          </p:nvPr>
        </p:nvSpPr>
        <p:spPr/>
        <p:txBody>
          <a:bodyPr/>
          <a:lstStyle/>
          <a:p>
            <a:fld id="{4E4CB621-1D1B-4413-9A0B-6BEAEB7771D2}" type="slidenum">
              <a:rPr lang="tr-TR" smtClean="0"/>
              <a:t>16</a:t>
            </a:fld>
            <a:endParaRPr lang="tr-TR"/>
          </a:p>
        </p:txBody>
      </p:sp>
    </p:spTree>
    <p:extLst>
      <p:ext uri="{BB962C8B-B14F-4D97-AF65-F5344CB8AC3E}">
        <p14:creationId xmlns:p14="http://schemas.microsoft.com/office/powerpoint/2010/main" val="15251949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E4CB621-1D1B-4413-9A0B-6BEAEB7771D2}" type="slidenum">
              <a:rPr lang="tr-TR" smtClean="0"/>
              <a:pPr/>
              <a:t>17</a:t>
            </a:fld>
            <a:endParaRPr lang="tr-TR"/>
          </a:p>
        </p:txBody>
      </p:sp>
      <p:pic>
        <p:nvPicPr>
          <p:cNvPr id="12" name="Resim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
            <a:ext cx="10709031" cy="6356351"/>
          </a:xfrm>
          <a:prstGeom prst="rect">
            <a:avLst/>
          </a:prstGeom>
        </p:spPr>
      </p:pic>
    </p:spTree>
    <p:extLst>
      <p:ext uri="{BB962C8B-B14F-4D97-AF65-F5344CB8AC3E}">
        <p14:creationId xmlns:p14="http://schemas.microsoft.com/office/powerpoint/2010/main" val="34542903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1110343" y="97972"/>
            <a:ext cx="10515600" cy="1219199"/>
          </a:xfrm>
        </p:spPr>
        <p:txBody>
          <a:bodyPr>
            <a:normAutofit/>
          </a:bodyPr>
          <a:lstStyle/>
          <a:p>
            <a:pPr algn="ctr"/>
            <a:r>
              <a:rPr lang="tr-TR" sz="3200" b="1" u="sng" dirty="0">
                <a:solidFill>
                  <a:schemeClr val="accent5"/>
                </a:solidFill>
                <a:latin typeface="Times New Roman" panose="02020603050405020304" pitchFamily="18" charset="0"/>
                <a:cs typeface="Times New Roman" panose="02020603050405020304" pitchFamily="18" charset="0"/>
              </a:rPr>
              <a:t>Menşe Ş</a:t>
            </a:r>
            <a:r>
              <a:rPr lang="tr-TR" sz="3200" b="1" u="sng" dirty="0" smtClean="0">
                <a:solidFill>
                  <a:schemeClr val="accent5"/>
                </a:solidFill>
                <a:latin typeface="Times New Roman" panose="02020603050405020304" pitchFamily="18" charset="0"/>
                <a:cs typeface="Times New Roman" panose="02020603050405020304" pitchFamily="18" charset="0"/>
              </a:rPr>
              <a:t>ahadetnamesinin  </a:t>
            </a:r>
            <a:r>
              <a:rPr lang="tr-TR" sz="3200" b="1" u="sng" dirty="0">
                <a:solidFill>
                  <a:schemeClr val="accent5"/>
                </a:solidFill>
                <a:latin typeface="Times New Roman" panose="02020603050405020304" pitchFamily="18" charset="0"/>
                <a:cs typeface="Times New Roman" panose="02020603050405020304" pitchFamily="18" charset="0"/>
              </a:rPr>
              <a:t>A</a:t>
            </a:r>
            <a:r>
              <a:rPr lang="tr-TR" sz="3200" b="1" u="sng" dirty="0" smtClean="0">
                <a:solidFill>
                  <a:schemeClr val="accent5"/>
                </a:solidFill>
                <a:latin typeface="Times New Roman" panose="02020603050405020304" pitchFamily="18" charset="0"/>
                <a:cs typeface="Times New Roman" panose="02020603050405020304" pitchFamily="18" charset="0"/>
              </a:rPr>
              <a:t>ranılmasında </a:t>
            </a:r>
            <a:r>
              <a:rPr lang="tr-TR" sz="3200" b="1" u="sng" dirty="0">
                <a:solidFill>
                  <a:schemeClr val="accent5"/>
                </a:solidFill>
                <a:latin typeface="Times New Roman" panose="02020603050405020304" pitchFamily="18" charset="0"/>
                <a:cs typeface="Times New Roman" panose="02020603050405020304" pitchFamily="18" charset="0"/>
              </a:rPr>
              <a:t>İ</a:t>
            </a:r>
            <a:r>
              <a:rPr lang="tr-TR" sz="3200" b="1" u="sng" dirty="0" smtClean="0">
                <a:solidFill>
                  <a:schemeClr val="accent5"/>
                </a:solidFill>
                <a:latin typeface="Times New Roman" panose="02020603050405020304" pitchFamily="18" charset="0"/>
                <a:cs typeface="Times New Roman" panose="02020603050405020304" pitchFamily="18" charset="0"/>
              </a:rPr>
              <a:t>stisnai </a:t>
            </a:r>
            <a:r>
              <a:rPr lang="tr-TR" sz="3200" b="1" u="sng" dirty="0">
                <a:solidFill>
                  <a:schemeClr val="accent5"/>
                </a:solidFill>
                <a:latin typeface="Times New Roman" panose="02020603050405020304" pitchFamily="18" charset="0"/>
                <a:cs typeface="Times New Roman" panose="02020603050405020304" pitchFamily="18" charset="0"/>
              </a:rPr>
              <a:t>Haller Nelerdir?</a:t>
            </a:r>
            <a:endParaRPr lang="tr-TR" sz="3200" dirty="0">
              <a:solidFill>
                <a:schemeClr val="accent5"/>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931024" y="1477108"/>
            <a:ext cx="10694919" cy="6055806"/>
          </a:xfrm>
        </p:spPr>
        <p:txBody>
          <a:bodyPr>
            <a:noAutofit/>
          </a:bodyPr>
          <a:lstStyle/>
          <a:p>
            <a:pPr algn="just">
              <a:buFont typeface="Wingdings" panose="05000000000000000000" pitchFamily="2" charset="2"/>
              <a:buChar char="ü"/>
            </a:pPr>
            <a:r>
              <a:rPr lang="tr-TR" sz="1800" b="1" u="sng" dirty="0">
                <a:solidFill>
                  <a:srgbClr val="FF0000"/>
                </a:solidFill>
                <a:latin typeface="Times New Roman" panose="02020603050405020304" pitchFamily="18" charset="0"/>
                <a:cs typeface="Times New Roman" panose="02020603050405020304" pitchFamily="18" charset="0"/>
              </a:rPr>
              <a:t>Doğrudan ticaret politikası önleminin </a:t>
            </a:r>
            <a:r>
              <a:rPr lang="tr-TR" sz="1800" b="1" dirty="0">
                <a:latin typeface="Times New Roman" panose="02020603050405020304" pitchFamily="18" charset="0"/>
                <a:cs typeface="Times New Roman" panose="02020603050405020304" pitchFamily="18" charset="0"/>
              </a:rPr>
              <a:t>uygulandığı ülkeden ithal edilen eşya  </a:t>
            </a:r>
            <a:r>
              <a:rPr lang="tr-TR" sz="1800" dirty="0" smtClean="0">
                <a:solidFill>
                  <a:srgbClr val="0070C0"/>
                </a:solidFill>
                <a:latin typeface="Times New Roman" panose="02020603050405020304" pitchFamily="18" charset="0"/>
                <a:cs typeface="Times New Roman" panose="02020603050405020304" pitchFamily="18" charset="0"/>
              </a:rPr>
              <a:t>(</a:t>
            </a:r>
            <a:r>
              <a:rPr lang="tr-TR" sz="1800" b="1" i="1" dirty="0" smtClean="0">
                <a:solidFill>
                  <a:srgbClr val="0070C0"/>
                </a:solidFill>
                <a:latin typeface="Times New Roman" panose="02020603050405020304" pitchFamily="18" charset="0"/>
                <a:cs typeface="Times New Roman" panose="02020603050405020304" pitchFamily="18" charset="0"/>
              </a:rPr>
              <a:t>Eşyanın </a:t>
            </a:r>
            <a:r>
              <a:rPr lang="tr-TR" sz="1800" b="1" i="1" dirty="0">
                <a:solidFill>
                  <a:srgbClr val="0070C0"/>
                </a:solidFill>
                <a:latin typeface="Times New Roman" panose="02020603050405020304" pitchFamily="18" charset="0"/>
                <a:cs typeface="Times New Roman" panose="02020603050405020304" pitchFamily="18" charset="0"/>
              </a:rPr>
              <a:t>aynı zamanda birden fazla ticaret politikası önlemi, ilave gümrük vergisi veya ek mali yükümlülük gibi diğer mali yükümlülüklere tabi olması ya da aynı düzenleme kapsamında ülkesine göre farklı oranların belirlenmiş olması durumunda menşe şahadetnamesi </a:t>
            </a:r>
            <a:r>
              <a:rPr lang="tr-TR" sz="1800" b="1" i="1" dirty="0" smtClean="0">
                <a:solidFill>
                  <a:srgbClr val="0070C0"/>
                </a:solidFill>
                <a:latin typeface="Times New Roman" panose="02020603050405020304" pitchFamily="18" charset="0"/>
                <a:cs typeface="Times New Roman" panose="02020603050405020304" pitchFamily="18" charset="0"/>
              </a:rPr>
              <a:t>aranır!)</a:t>
            </a:r>
          </a:p>
          <a:p>
            <a:pPr algn="just">
              <a:buFont typeface="Wingdings" panose="05000000000000000000" pitchFamily="2" charset="2"/>
              <a:buChar char="ü"/>
            </a:pPr>
            <a:r>
              <a:rPr lang="tr-TR" sz="1800" dirty="0" smtClean="0">
                <a:latin typeface="Times New Roman" panose="02020603050405020304" pitchFamily="18" charset="0"/>
                <a:cs typeface="Times New Roman" panose="02020603050405020304" pitchFamily="18" charset="0"/>
              </a:rPr>
              <a:t>Eşyanın </a:t>
            </a:r>
            <a:r>
              <a:rPr lang="tr-TR" sz="1800" dirty="0">
                <a:latin typeface="Times New Roman" panose="02020603050405020304" pitchFamily="18" charset="0"/>
                <a:cs typeface="Times New Roman" panose="02020603050405020304" pitchFamily="18" charset="0"/>
              </a:rPr>
              <a:t>aynı zamanda birden fazla ticaret politikası önlemi, ilave gümrük vergisi veya ek mali yükümlülük gibi diğer mali yükümlülüklere tabi olması ya da aynı düzenleme kapsamında ülkesine göre farklı oranların belirlenmiş olması </a:t>
            </a:r>
            <a:r>
              <a:rPr lang="tr-TR" sz="1800" dirty="0" smtClean="0">
                <a:latin typeface="Times New Roman" panose="02020603050405020304" pitchFamily="18" charset="0"/>
                <a:cs typeface="Times New Roman" panose="02020603050405020304" pitchFamily="18" charset="0"/>
              </a:rPr>
              <a:t>durumu hariç </a:t>
            </a:r>
            <a:r>
              <a:rPr lang="tr-TR" sz="1800" b="1" dirty="0" smtClean="0">
                <a:latin typeface="Times New Roman" panose="02020603050405020304" pitchFamily="18" charset="0"/>
                <a:cs typeface="Times New Roman" panose="02020603050405020304" pitchFamily="18" charset="0"/>
              </a:rPr>
              <a:t>Ticaret  </a:t>
            </a:r>
            <a:r>
              <a:rPr lang="tr-TR" sz="1800" b="1" dirty="0">
                <a:latin typeface="Times New Roman" panose="02020603050405020304" pitchFamily="18" charset="0"/>
                <a:cs typeface="Times New Roman" panose="02020603050405020304" pitchFamily="18" charset="0"/>
              </a:rPr>
              <a:t>politikası önlemi, ilave gümrük vergisi veya ek mali yükümlülük gibi diğer    mali yükümlülük uygulanan </a:t>
            </a:r>
            <a:r>
              <a:rPr lang="tr-TR" sz="1800" b="1" u="sng" dirty="0">
                <a:solidFill>
                  <a:srgbClr val="FF0000"/>
                </a:solidFill>
                <a:latin typeface="Times New Roman" panose="02020603050405020304" pitchFamily="18" charset="0"/>
                <a:cs typeface="Times New Roman" panose="02020603050405020304" pitchFamily="18" charset="0"/>
              </a:rPr>
              <a:t>ülke menşeli olduğu</a:t>
            </a:r>
            <a:r>
              <a:rPr lang="tr-TR" sz="1800" b="1" u="sng" dirty="0">
                <a:latin typeface="Times New Roman" panose="02020603050405020304" pitchFamily="18" charset="0"/>
                <a:cs typeface="Times New Roman" panose="02020603050405020304" pitchFamily="18" charset="0"/>
              </a:rPr>
              <a:t> </a:t>
            </a:r>
            <a:r>
              <a:rPr lang="tr-TR" sz="1800" b="1" dirty="0">
                <a:latin typeface="Times New Roman" panose="02020603050405020304" pitchFamily="18" charset="0"/>
                <a:cs typeface="Times New Roman" panose="02020603050405020304" pitchFamily="18" charset="0"/>
              </a:rPr>
              <a:t>beyan edilen </a:t>
            </a:r>
            <a:r>
              <a:rPr lang="tr-TR" sz="1800" b="1" dirty="0" smtClean="0">
                <a:latin typeface="Times New Roman" panose="02020603050405020304" pitchFamily="18" charset="0"/>
                <a:cs typeface="Times New Roman" panose="02020603050405020304" pitchFamily="18" charset="0"/>
              </a:rPr>
              <a:t>eşya</a:t>
            </a:r>
          </a:p>
          <a:p>
            <a:pPr algn="just">
              <a:buFont typeface="Wingdings" panose="05000000000000000000" pitchFamily="2" charset="2"/>
              <a:buChar char="ü"/>
            </a:pPr>
            <a:r>
              <a:rPr lang="tr-TR" sz="1800" b="1" u="sng" dirty="0" smtClean="0">
                <a:solidFill>
                  <a:srgbClr val="FF0000"/>
                </a:solidFill>
                <a:latin typeface="Times New Roman" panose="02020603050405020304" pitchFamily="18" charset="0"/>
                <a:cs typeface="Times New Roman" panose="02020603050405020304" pitchFamily="18" charset="0"/>
              </a:rPr>
              <a:t>Ticari </a:t>
            </a:r>
            <a:r>
              <a:rPr lang="tr-TR" sz="1800" b="1" u="sng" dirty="0">
                <a:solidFill>
                  <a:srgbClr val="FF0000"/>
                </a:solidFill>
                <a:latin typeface="Times New Roman" panose="02020603050405020304" pitchFamily="18" charset="0"/>
                <a:cs typeface="Times New Roman" panose="02020603050405020304" pitchFamily="18" charset="0"/>
              </a:rPr>
              <a:t>mahiyette olmayan ve CIF kıymeti 430 </a:t>
            </a:r>
            <a:r>
              <a:rPr lang="tr-TR" sz="1800" b="1" u="sng" dirty="0" err="1">
                <a:solidFill>
                  <a:srgbClr val="FF0000"/>
                </a:solidFill>
                <a:latin typeface="Times New Roman" panose="02020603050405020304" pitchFamily="18" charset="0"/>
                <a:cs typeface="Times New Roman" panose="02020603050405020304" pitchFamily="18" charset="0"/>
              </a:rPr>
              <a:t>Avro’yu</a:t>
            </a:r>
            <a:r>
              <a:rPr lang="tr-TR" sz="1800" b="1" u="sng" dirty="0">
                <a:solidFill>
                  <a:srgbClr val="FF0000"/>
                </a:solidFill>
                <a:latin typeface="Times New Roman" panose="02020603050405020304" pitchFamily="18" charset="0"/>
                <a:cs typeface="Times New Roman" panose="02020603050405020304" pitchFamily="18" charset="0"/>
              </a:rPr>
              <a:t> </a:t>
            </a:r>
            <a:r>
              <a:rPr lang="tr-TR" sz="1800" b="1" dirty="0">
                <a:latin typeface="Times New Roman" panose="02020603050405020304" pitchFamily="18" charset="0"/>
                <a:cs typeface="Times New Roman" panose="02020603050405020304" pitchFamily="18" charset="0"/>
              </a:rPr>
              <a:t>geçmeyen eşya </a:t>
            </a:r>
            <a:r>
              <a:rPr lang="tr-TR" sz="1800" b="1" dirty="0" smtClean="0">
                <a:latin typeface="Times New Roman" panose="02020603050405020304" pitchFamily="18" charset="0"/>
                <a:cs typeface="Times New Roman" panose="02020603050405020304" pitchFamily="18" charset="0"/>
              </a:rPr>
              <a:t>ile </a:t>
            </a:r>
            <a:r>
              <a:rPr lang="tr-TR" sz="1800" b="1" u="sng" dirty="0">
                <a:solidFill>
                  <a:srgbClr val="FF0000"/>
                </a:solidFill>
                <a:latin typeface="Times New Roman" panose="02020603050405020304" pitchFamily="18" charset="0"/>
                <a:cs typeface="Times New Roman" panose="02020603050405020304" pitchFamily="18" charset="0"/>
              </a:rPr>
              <a:t>Numuneler</a:t>
            </a:r>
            <a:r>
              <a:rPr lang="tr-TR" sz="1800" b="1" dirty="0">
                <a:latin typeface="Times New Roman" panose="02020603050405020304" pitchFamily="18" charset="0"/>
                <a:cs typeface="Times New Roman" panose="02020603050405020304" pitchFamily="18" charset="0"/>
              </a:rPr>
              <a:t> </a:t>
            </a:r>
            <a:r>
              <a:rPr lang="tr-TR" sz="1800" b="1" dirty="0" smtClean="0">
                <a:latin typeface="Times New Roman" panose="02020603050405020304" pitchFamily="18" charset="0"/>
                <a:cs typeface="Times New Roman" panose="02020603050405020304" pitchFamily="18" charset="0"/>
              </a:rPr>
              <a:t> </a:t>
            </a:r>
            <a:endParaRPr lang="tr-TR" sz="1800"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tr-TR" sz="1800" b="1" u="sng" dirty="0" smtClean="0">
                <a:solidFill>
                  <a:srgbClr val="FF0000"/>
                </a:solidFill>
                <a:latin typeface="Times New Roman" panose="02020603050405020304" pitchFamily="18" charset="0"/>
                <a:cs typeface="Times New Roman" panose="02020603050405020304" pitchFamily="18" charset="0"/>
              </a:rPr>
              <a:t>Tercihli </a:t>
            </a:r>
            <a:r>
              <a:rPr lang="tr-TR" sz="1800" b="1" u="sng" dirty="0">
                <a:solidFill>
                  <a:srgbClr val="FF0000"/>
                </a:solidFill>
                <a:latin typeface="Times New Roman" panose="02020603050405020304" pitchFamily="18" charset="0"/>
                <a:cs typeface="Times New Roman" panose="02020603050405020304" pitchFamily="18" charset="0"/>
              </a:rPr>
              <a:t>menşeini </a:t>
            </a:r>
            <a:r>
              <a:rPr lang="tr-TR" sz="1800" b="1" dirty="0">
                <a:latin typeface="Times New Roman" panose="02020603050405020304" pitchFamily="18" charset="0"/>
                <a:cs typeface="Times New Roman" panose="02020603050405020304" pitchFamily="18" charset="0"/>
              </a:rPr>
              <a:t>tevsik eden belgeleri  ibraz edilen eşya </a:t>
            </a:r>
            <a:r>
              <a:rPr lang="tr-TR" sz="1800" b="1" dirty="0" smtClean="0">
                <a:latin typeface="Times New Roman" panose="02020603050405020304" pitchFamily="18" charset="0"/>
                <a:cs typeface="Times New Roman" panose="02020603050405020304" pitchFamily="18" charset="0"/>
              </a:rPr>
              <a:t>(EURO1, EURO MED, Fatura beyanı, menşe beyanı, D8 menşe ispat belgesi </a:t>
            </a:r>
            <a:r>
              <a:rPr lang="tr-TR" sz="1800" b="1" dirty="0" err="1" smtClean="0">
                <a:latin typeface="Times New Roman" panose="02020603050405020304" pitchFamily="18" charset="0"/>
                <a:cs typeface="Times New Roman" panose="02020603050405020304" pitchFamily="18" charset="0"/>
              </a:rPr>
              <a:t>vb</a:t>
            </a:r>
            <a:r>
              <a:rPr lang="tr-TR" sz="1800" b="1" dirty="0" smtClean="0">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ü"/>
            </a:pPr>
            <a:r>
              <a:rPr lang="tr-TR" sz="1800" dirty="0">
                <a:latin typeface="Times New Roman" panose="02020603050405020304" pitchFamily="18" charset="0"/>
                <a:cs typeface="Times New Roman" panose="02020603050405020304" pitchFamily="18" charset="0"/>
              </a:rPr>
              <a:t>Türkiye ile AB arasında gümrük birliği tesis eden </a:t>
            </a:r>
            <a:r>
              <a:rPr lang="tr-TR" sz="1800" b="1" u="sng" dirty="0">
                <a:solidFill>
                  <a:srgbClr val="FF0000"/>
                </a:solidFill>
                <a:latin typeface="Times New Roman" panose="02020603050405020304" pitchFamily="18" charset="0"/>
                <a:cs typeface="Times New Roman" panose="02020603050405020304" pitchFamily="18" charset="0"/>
              </a:rPr>
              <a:t>1/95 sayılı Ortaklık Konseyi Kararının ticaret politikası </a:t>
            </a:r>
            <a:r>
              <a:rPr lang="tr-TR" sz="1800" b="1" u="sng" dirty="0" smtClean="0">
                <a:solidFill>
                  <a:srgbClr val="FF0000"/>
                </a:solidFill>
                <a:latin typeface="Times New Roman" panose="02020603050405020304" pitchFamily="18" charset="0"/>
                <a:cs typeface="Times New Roman" panose="02020603050405020304" pitchFamily="18" charset="0"/>
              </a:rPr>
              <a:t>önlemlerine ilişkin 47 inci maddesi </a:t>
            </a:r>
            <a:r>
              <a:rPr lang="tr-TR" sz="1800" b="1" dirty="0">
                <a:latin typeface="Times New Roman" panose="02020603050405020304" pitchFamily="18" charset="0"/>
                <a:cs typeface="Times New Roman" panose="02020603050405020304" pitchFamily="18" charset="0"/>
              </a:rPr>
              <a:t>hükümleri saklı kalmak üzere, </a:t>
            </a:r>
            <a:r>
              <a:rPr lang="tr-TR" sz="1800" b="1" u="sng" dirty="0">
                <a:solidFill>
                  <a:srgbClr val="FF0000"/>
                </a:solidFill>
                <a:latin typeface="Times New Roman" panose="02020603050405020304" pitchFamily="18" charset="0"/>
                <a:cs typeface="Times New Roman" panose="02020603050405020304" pitchFamily="18" charset="0"/>
              </a:rPr>
              <a:t>AB’ye üye ülkelerden A.TR Dolaşım Belgesi eşliğinde gelen eşyanın serbest dolaşıma </a:t>
            </a:r>
            <a:r>
              <a:rPr lang="tr-TR" sz="1800" b="1" u="sng" dirty="0" smtClean="0">
                <a:solidFill>
                  <a:srgbClr val="FF0000"/>
                </a:solidFill>
                <a:latin typeface="Times New Roman" panose="02020603050405020304" pitchFamily="18" charset="0"/>
                <a:cs typeface="Times New Roman" panose="02020603050405020304" pitchFamily="18" charset="0"/>
              </a:rPr>
              <a:t>girişinde </a:t>
            </a:r>
            <a:r>
              <a:rPr lang="tr-TR" sz="1800" b="1" dirty="0" smtClean="0">
                <a:latin typeface="Times New Roman" panose="02020603050405020304" pitchFamily="18" charset="0"/>
                <a:cs typeface="Times New Roman" panose="02020603050405020304" pitchFamily="18" charset="0"/>
              </a:rPr>
              <a:t>(Yürürlük tarihi 01.01.2021)</a:t>
            </a:r>
            <a:endParaRPr lang="tr-TR" sz="1800" b="1" dirty="0">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2"/>
          </p:nvPr>
        </p:nvSpPr>
        <p:spPr/>
        <p:txBody>
          <a:bodyPr/>
          <a:lstStyle/>
          <a:p>
            <a:fld id="{4E4CB621-1D1B-4413-9A0B-6BEAEB7771D2}" type="slidenum">
              <a:rPr lang="tr-TR" smtClean="0"/>
              <a:t>18</a:t>
            </a:fld>
            <a:endParaRPr lang="tr-TR"/>
          </a:p>
        </p:txBody>
      </p:sp>
    </p:spTree>
    <p:extLst>
      <p:ext uri="{BB962C8B-B14F-4D97-AF65-F5344CB8AC3E}">
        <p14:creationId xmlns:p14="http://schemas.microsoft.com/office/powerpoint/2010/main" val="30274326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u="sng" dirty="0">
                <a:solidFill>
                  <a:schemeClr val="accent5"/>
                </a:solidFill>
              </a:rPr>
              <a:t>Menşe </a:t>
            </a:r>
            <a:r>
              <a:rPr lang="tr-TR" b="1" u="sng" dirty="0" smtClean="0">
                <a:solidFill>
                  <a:schemeClr val="accent5"/>
                </a:solidFill>
              </a:rPr>
              <a:t>şahadetnamesinin </a:t>
            </a:r>
            <a:r>
              <a:rPr lang="tr-TR" b="1" u="sng" dirty="0">
                <a:solidFill>
                  <a:schemeClr val="accent5"/>
                </a:solidFill>
              </a:rPr>
              <a:t> </a:t>
            </a:r>
            <a:r>
              <a:rPr lang="tr-TR" b="1" u="sng" dirty="0" smtClean="0">
                <a:solidFill>
                  <a:schemeClr val="accent5"/>
                </a:solidFill>
              </a:rPr>
              <a:t>sonradan ibrazı?</a:t>
            </a:r>
            <a:endParaRPr lang="tr-TR" dirty="0">
              <a:solidFill>
                <a:schemeClr val="accent5"/>
              </a:solidFill>
            </a:endParaRPr>
          </a:p>
        </p:txBody>
      </p:sp>
      <p:sp>
        <p:nvSpPr>
          <p:cNvPr id="3" name="İçerik Yer Tutucusu 2"/>
          <p:cNvSpPr>
            <a:spLocks noGrp="1"/>
          </p:cNvSpPr>
          <p:nvPr>
            <p:ph idx="1"/>
          </p:nvPr>
        </p:nvSpPr>
        <p:spPr>
          <a:xfrm>
            <a:off x="931024" y="1464906"/>
            <a:ext cx="10422775" cy="5326591"/>
          </a:xfrm>
        </p:spPr>
        <p:txBody>
          <a:bodyPr>
            <a:noAutofit/>
          </a:bodyPr>
          <a:lstStyle/>
          <a:p>
            <a:pPr algn="just"/>
            <a:r>
              <a:rPr lang="tr-TR" dirty="0" smtClean="0"/>
              <a:t>Menşe </a:t>
            </a:r>
            <a:r>
              <a:rPr lang="tr-TR" dirty="0"/>
              <a:t>şahadetnamesinin </a:t>
            </a:r>
            <a:r>
              <a:rPr lang="tr-TR" dirty="0">
                <a:solidFill>
                  <a:srgbClr val="FF0000"/>
                </a:solidFill>
              </a:rPr>
              <a:t>sonradan ibraz edileceğinin serbest dolaşıma giriş beyannamesinde belirtilmesi</a:t>
            </a:r>
            <a:r>
              <a:rPr lang="tr-TR" dirty="0"/>
              <a:t> veya </a:t>
            </a:r>
            <a:r>
              <a:rPr lang="tr-TR" dirty="0">
                <a:solidFill>
                  <a:srgbClr val="FF0000"/>
                </a:solidFill>
              </a:rPr>
              <a:t>ibraz edilen menşe şahadetnamesinin şekil veya muhteva itibarıyla yanlış veya eksik bilgi taşıması nedeniyle gümrük idaresince kabul edilmemesi halinde</a:t>
            </a:r>
            <a:r>
              <a:rPr lang="tr-TR" dirty="0"/>
              <a:t>; menşe esaslı ticaret politikası önlemleri, ilave gümrük vergisi veya ek mali yükümlülük gibi diğer mali yükümlülükler </a:t>
            </a:r>
            <a:r>
              <a:rPr lang="tr-TR" u="sng" dirty="0">
                <a:solidFill>
                  <a:srgbClr val="FF0000"/>
                </a:solidFill>
              </a:rPr>
              <a:t>nakit teminata </a:t>
            </a:r>
            <a:r>
              <a:rPr lang="tr-TR" dirty="0"/>
              <a:t>bağlanmak suretiyle usulüne uygun bir menşe şahadetnamesi ibrazı için </a:t>
            </a:r>
            <a:r>
              <a:rPr lang="tr-TR" dirty="0">
                <a:solidFill>
                  <a:srgbClr val="FF0000"/>
                </a:solidFill>
              </a:rPr>
              <a:t>beyannamenin tescil tarihinden itibaren </a:t>
            </a:r>
            <a:r>
              <a:rPr lang="tr-TR" u="sng" dirty="0">
                <a:solidFill>
                  <a:srgbClr val="FF0000"/>
                </a:solidFill>
              </a:rPr>
              <a:t>altı aylık süre </a:t>
            </a:r>
            <a:r>
              <a:rPr lang="tr-TR" dirty="0" smtClean="0"/>
              <a:t>verilmektedir.</a:t>
            </a:r>
          </a:p>
        </p:txBody>
      </p:sp>
      <p:sp>
        <p:nvSpPr>
          <p:cNvPr id="4" name="Slayt Numarası Yer Tutucusu 3"/>
          <p:cNvSpPr>
            <a:spLocks noGrp="1"/>
          </p:cNvSpPr>
          <p:nvPr>
            <p:ph type="sldNum" sz="quarter" idx="12"/>
          </p:nvPr>
        </p:nvSpPr>
        <p:spPr/>
        <p:txBody>
          <a:bodyPr/>
          <a:lstStyle/>
          <a:p>
            <a:fld id="{4E4CB621-1D1B-4413-9A0B-6BEAEB7771D2}" type="slidenum">
              <a:rPr lang="tr-TR" smtClean="0"/>
              <a:t>19</a:t>
            </a:fld>
            <a:endParaRPr lang="tr-TR"/>
          </a:p>
        </p:txBody>
      </p:sp>
    </p:spTree>
    <p:extLst>
      <p:ext uri="{BB962C8B-B14F-4D97-AF65-F5344CB8AC3E}">
        <p14:creationId xmlns:p14="http://schemas.microsoft.com/office/powerpoint/2010/main" val="6054242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7999"/>
          </a:xfrm>
          <a:blipFill>
            <a:blip r:embed="rId3"/>
            <a:tile tx="0" ty="0" sx="100000" sy="100000" flip="none" algn="tl"/>
          </a:blipFill>
        </p:spPr>
      </p:pic>
      <p:sp>
        <p:nvSpPr>
          <p:cNvPr id="5" name="Slayt Numarası Yer Tutucusu 4"/>
          <p:cNvSpPr>
            <a:spLocks noGrp="1"/>
          </p:cNvSpPr>
          <p:nvPr>
            <p:ph type="sldNum" sz="quarter" idx="12"/>
          </p:nvPr>
        </p:nvSpPr>
        <p:spPr/>
        <p:txBody>
          <a:bodyPr/>
          <a:lstStyle/>
          <a:p>
            <a:fld id="{4E4CB621-1D1B-4413-9A0B-6BEAEB7771D2}" type="slidenum">
              <a:rPr lang="tr-TR" smtClean="0"/>
              <a:t>2</a:t>
            </a:fld>
            <a:endParaRPr lang="tr-TR"/>
          </a:p>
        </p:txBody>
      </p:sp>
    </p:spTree>
    <p:extLst>
      <p:ext uri="{BB962C8B-B14F-4D97-AF65-F5344CB8AC3E}">
        <p14:creationId xmlns:p14="http://schemas.microsoft.com/office/powerpoint/2010/main" val="21189911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Unvan 1"/>
          <p:cNvSpPr>
            <a:spLocks noGrp="1"/>
          </p:cNvSpPr>
          <p:nvPr>
            <p:ph type="title"/>
          </p:nvPr>
        </p:nvSpPr>
        <p:spPr>
          <a:xfrm>
            <a:off x="892627" y="0"/>
            <a:ext cx="10765971" cy="1325563"/>
          </a:xfrm>
        </p:spPr>
        <p:txBody>
          <a:bodyPr/>
          <a:lstStyle/>
          <a:p>
            <a:r>
              <a:rPr lang="tr-TR" b="1" u="sng" dirty="0">
                <a:solidFill>
                  <a:schemeClr val="accent5"/>
                </a:solidFill>
              </a:rPr>
              <a:t>Menşe </a:t>
            </a:r>
            <a:r>
              <a:rPr lang="tr-TR" b="1" u="sng" dirty="0" smtClean="0">
                <a:solidFill>
                  <a:schemeClr val="accent5"/>
                </a:solidFill>
              </a:rPr>
              <a:t>Şahadetnamesinde Teminat Uygulaması</a:t>
            </a:r>
            <a:endParaRPr lang="tr-TR" dirty="0">
              <a:solidFill>
                <a:schemeClr val="accent5"/>
              </a:solidFill>
            </a:endParaRPr>
          </a:p>
        </p:txBody>
      </p:sp>
      <p:sp>
        <p:nvSpPr>
          <p:cNvPr id="6" name="Dikdörtgen 5"/>
          <p:cNvSpPr/>
          <p:nvPr/>
        </p:nvSpPr>
        <p:spPr>
          <a:xfrm>
            <a:off x="381001" y="1116600"/>
            <a:ext cx="2667000" cy="1970315"/>
          </a:xfrm>
          <a:prstGeom prst="rect">
            <a:avLst/>
          </a:prstGeom>
          <a:solidFill>
            <a:schemeClr val="accent1"/>
          </a:solidFill>
          <a:ln w="571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000" b="1" dirty="0" smtClean="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endParaRPr>
          </a:p>
        </p:txBody>
      </p:sp>
      <p:sp>
        <p:nvSpPr>
          <p:cNvPr id="8" name="Dikdörtgen 7"/>
          <p:cNvSpPr/>
          <p:nvPr/>
        </p:nvSpPr>
        <p:spPr>
          <a:xfrm>
            <a:off x="381001" y="4126228"/>
            <a:ext cx="2667000" cy="1970315"/>
          </a:xfrm>
          <a:prstGeom prst="rect">
            <a:avLst/>
          </a:prstGeom>
          <a:solidFill>
            <a:schemeClr val="accent1"/>
          </a:solidFill>
          <a:ln w="571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a:ln w="22225">
                <a:solidFill>
                  <a:schemeClr val="accent2"/>
                </a:solidFill>
                <a:prstDash val="solid"/>
              </a:ln>
              <a:solidFill>
                <a:schemeClr val="accent2">
                  <a:lumMod val="40000"/>
                  <a:lumOff val="60000"/>
                </a:schemeClr>
              </a:solidFill>
            </a:endParaRPr>
          </a:p>
        </p:txBody>
      </p:sp>
      <p:sp>
        <p:nvSpPr>
          <p:cNvPr id="9" name="Artı 8"/>
          <p:cNvSpPr/>
          <p:nvPr/>
        </p:nvSpPr>
        <p:spPr>
          <a:xfrm>
            <a:off x="1257301" y="3161616"/>
            <a:ext cx="914400" cy="914400"/>
          </a:xfrm>
          <a:prstGeom prst="mathPlus">
            <a:avLst/>
          </a:prstGeom>
          <a:no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a:ln w="22225">
                <a:solidFill>
                  <a:schemeClr val="accent2"/>
                </a:solidFill>
                <a:prstDash val="solid"/>
              </a:ln>
              <a:solidFill>
                <a:schemeClr val="accent2">
                  <a:lumMod val="40000"/>
                  <a:lumOff val="60000"/>
                </a:schemeClr>
              </a:solidFill>
            </a:endParaRPr>
          </a:p>
        </p:txBody>
      </p:sp>
      <p:cxnSp>
        <p:nvCxnSpPr>
          <p:cNvPr id="11" name="Düz Ok Bağlayıcısı 10"/>
          <p:cNvCxnSpPr/>
          <p:nvPr/>
        </p:nvCxnSpPr>
        <p:spPr>
          <a:xfrm>
            <a:off x="2171701" y="3618816"/>
            <a:ext cx="6972299" cy="0"/>
          </a:xfrm>
          <a:prstGeom prst="straightConnector1">
            <a:avLst/>
          </a:prstGeom>
          <a:ln w="187325">
            <a:tailEnd type="triangle"/>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9315450" y="2435811"/>
            <a:ext cx="2537460" cy="2366010"/>
          </a:xfrm>
          <a:prstGeom prst="ellipse">
            <a:avLst/>
          </a:prstGeom>
          <a:solidFill>
            <a:schemeClr val="accent1"/>
          </a:solidFill>
          <a:ln w="571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a:ln w="22225">
                <a:solidFill>
                  <a:schemeClr val="accent2"/>
                </a:solidFill>
                <a:prstDash val="solid"/>
              </a:ln>
              <a:solidFill>
                <a:schemeClr val="accent2">
                  <a:lumMod val="40000"/>
                  <a:lumOff val="60000"/>
                </a:schemeClr>
              </a:solidFill>
            </a:endParaRPr>
          </a:p>
        </p:txBody>
      </p:sp>
      <p:sp>
        <p:nvSpPr>
          <p:cNvPr id="13" name="Metin kutusu 12"/>
          <p:cNvSpPr txBox="1"/>
          <p:nvPr/>
        </p:nvSpPr>
        <p:spPr>
          <a:xfrm>
            <a:off x="4556869" y="2794527"/>
            <a:ext cx="2496004" cy="584775"/>
          </a:xfrm>
          <a:prstGeom prst="rect">
            <a:avLst/>
          </a:prstGeom>
          <a:noFill/>
        </p:spPr>
        <p:txBody>
          <a:bodyPr wrap="none" rtlCol="0">
            <a:spAutoFit/>
          </a:bodyPr>
          <a:lstStyle/>
          <a:p>
            <a:r>
              <a:rPr lang="tr-TR" sz="3200" dirty="0" smtClean="0"/>
              <a:t>Nakit Teminat</a:t>
            </a:r>
            <a:endParaRPr lang="tr-TR" sz="3200" dirty="0"/>
          </a:p>
        </p:txBody>
      </p:sp>
      <p:sp>
        <p:nvSpPr>
          <p:cNvPr id="14" name="Metin kutusu 13"/>
          <p:cNvSpPr txBox="1"/>
          <p:nvPr/>
        </p:nvSpPr>
        <p:spPr>
          <a:xfrm>
            <a:off x="3548972" y="3923744"/>
            <a:ext cx="5094728" cy="584775"/>
          </a:xfrm>
          <a:prstGeom prst="rect">
            <a:avLst/>
          </a:prstGeom>
          <a:noFill/>
        </p:spPr>
        <p:txBody>
          <a:bodyPr wrap="none" rtlCol="0">
            <a:spAutoFit/>
          </a:bodyPr>
          <a:lstStyle/>
          <a:p>
            <a:r>
              <a:rPr lang="tr-TR" sz="3200" dirty="0" smtClean="0"/>
              <a:t>6 Ay (30 Güne Kadar Ek Süre)</a:t>
            </a:r>
            <a:endParaRPr lang="tr-TR" sz="3200" dirty="0"/>
          </a:p>
        </p:txBody>
      </p:sp>
      <p:sp>
        <p:nvSpPr>
          <p:cNvPr id="15" name="Metin kutusu 14"/>
          <p:cNvSpPr txBox="1"/>
          <p:nvPr/>
        </p:nvSpPr>
        <p:spPr>
          <a:xfrm>
            <a:off x="463587" y="1147922"/>
            <a:ext cx="2584414" cy="1938992"/>
          </a:xfrm>
          <a:prstGeom prst="rect">
            <a:avLst/>
          </a:prstGeom>
          <a:noFill/>
        </p:spPr>
        <p:txBody>
          <a:bodyPr wrap="square" rtlCol="0">
            <a:spAutoFit/>
          </a:bodyPr>
          <a:lstStyle/>
          <a:p>
            <a:pPr algn="just"/>
            <a:r>
              <a:rPr lang="tr-TR" sz="2400" b="1" dirty="0" smtClean="0">
                <a:solidFill>
                  <a:srgbClr val="FF0000"/>
                </a:solidFill>
              </a:rPr>
              <a:t>Menşe Şahadetnamesinin Beyannamede Sonradan İbrazının Belirtilmesi</a:t>
            </a:r>
            <a:endParaRPr lang="tr-TR" sz="2400" b="1" dirty="0">
              <a:solidFill>
                <a:srgbClr val="FF0000"/>
              </a:solidFill>
            </a:endParaRPr>
          </a:p>
        </p:txBody>
      </p:sp>
      <p:sp>
        <p:nvSpPr>
          <p:cNvPr id="16" name="Metin kutusu 15"/>
          <p:cNvSpPr txBox="1"/>
          <p:nvPr/>
        </p:nvSpPr>
        <p:spPr>
          <a:xfrm>
            <a:off x="422294" y="4214746"/>
            <a:ext cx="2584414" cy="1569660"/>
          </a:xfrm>
          <a:prstGeom prst="rect">
            <a:avLst/>
          </a:prstGeom>
          <a:noFill/>
        </p:spPr>
        <p:txBody>
          <a:bodyPr wrap="square" rtlCol="0">
            <a:spAutoFit/>
          </a:bodyPr>
          <a:lstStyle/>
          <a:p>
            <a:pPr algn="just"/>
            <a:r>
              <a:rPr lang="tr-TR" sz="2400" b="1" dirty="0" smtClean="0">
                <a:solidFill>
                  <a:srgbClr val="FF0000"/>
                </a:solidFill>
              </a:rPr>
              <a:t>Menşe Şahadetnamesinin Eksik Bilgi </a:t>
            </a:r>
          </a:p>
          <a:p>
            <a:pPr algn="just"/>
            <a:r>
              <a:rPr lang="tr-TR" sz="2400" b="1" dirty="0" smtClean="0">
                <a:solidFill>
                  <a:srgbClr val="FF0000"/>
                </a:solidFill>
              </a:rPr>
              <a:t>İçermesi</a:t>
            </a:r>
            <a:endParaRPr lang="tr-TR" sz="2400" b="1" dirty="0">
              <a:solidFill>
                <a:srgbClr val="FF0000"/>
              </a:solidFill>
            </a:endParaRPr>
          </a:p>
        </p:txBody>
      </p:sp>
      <p:sp>
        <p:nvSpPr>
          <p:cNvPr id="17" name="Metin kutusu 16"/>
          <p:cNvSpPr txBox="1"/>
          <p:nvPr/>
        </p:nvSpPr>
        <p:spPr>
          <a:xfrm>
            <a:off x="9927886" y="3144767"/>
            <a:ext cx="1523329" cy="954107"/>
          </a:xfrm>
          <a:prstGeom prst="rect">
            <a:avLst/>
          </a:prstGeom>
          <a:noFill/>
        </p:spPr>
        <p:txBody>
          <a:bodyPr wrap="square" rtlCol="0">
            <a:spAutoFit/>
          </a:bodyPr>
          <a:lstStyle/>
          <a:p>
            <a:pPr algn="just"/>
            <a:r>
              <a:rPr lang="tr-TR" sz="2800" b="1" dirty="0" smtClean="0">
                <a:solidFill>
                  <a:srgbClr val="FF0000"/>
                </a:solidFill>
              </a:rPr>
              <a:t>Teminat </a:t>
            </a:r>
          </a:p>
          <a:p>
            <a:pPr algn="just"/>
            <a:r>
              <a:rPr lang="tr-TR" sz="2800" b="1" dirty="0" smtClean="0">
                <a:solidFill>
                  <a:srgbClr val="FF0000"/>
                </a:solidFill>
              </a:rPr>
              <a:t>  İadesi</a:t>
            </a:r>
            <a:endParaRPr lang="tr-TR" sz="2800" b="1" dirty="0">
              <a:solidFill>
                <a:srgbClr val="FF0000"/>
              </a:solidFill>
            </a:endParaRPr>
          </a:p>
        </p:txBody>
      </p:sp>
      <p:sp>
        <p:nvSpPr>
          <p:cNvPr id="2" name="Slayt Numarası Yer Tutucusu 1"/>
          <p:cNvSpPr>
            <a:spLocks noGrp="1"/>
          </p:cNvSpPr>
          <p:nvPr>
            <p:ph type="sldNum" sz="quarter" idx="12"/>
          </p:nvPr>
        </p:nvSpPr>
        <p:spPr/>
        <p:txBody>
          <a:bodyPr/>
          <a:lstStyle/>
          <a:p>
            <a:fld id="{4E4CB621-1D1B-4413-9A0B-6BEAEB7771D2}" type="slidenum">
              <a:rPr lang="tr-TR" smtClean="0"/>
              <a:t>20</a:t>
            </a:fld>
            <a:endParaRPr lang="tr-TR"/>
          </a:p>
        </p:txBody>
      </p:sp>
    </p:spTree>
    <p:extLst>
      <p:ext uri="{BB962C8B-B14F-4D97-AF65-F5344CB8AC3E}">
        <p14:creationId xmlns:p14="http://schemas.microsoft.com/office/powerpoint/2010/main" val="23308020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Unvan 1"/>
          <p:cNvSpPr txBox="1">
            <a:spLocks/>
          </p:cNvSpPr>
          <p:nvPr/>
        </p:nvSpPr>
        <p:spPr>
          <a:xfrm>
            <a:off x="548641" y="-80010"/>
            <a:ext cx="1151001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b="1" u="sng" dirty="0" smtClean="0">
                <a:solidFill>
                  <a:schemeClr val="accent5"/>
                </a:solidFill>
              </a:rPr>
              <a:t>Menşe Şahadetnamesinde Geri Verme Uygulaması</a:t>
            </a:r>
            <a:endParaRPr lang="tr-TR" dirty="0">
              <a:solidFill>
                <a:schemeClr val="accent5"/>
              </a:solidFill>
            </a:endParaRPr>
          </a:p>
        </p:txBody>
      </p:sp>
      <p:sp>
        <p:nvSpPr>
          <p:cNvPr id="6" name="Dikdörtgen 5"/>
          <p:cNvSpPr/>
          <p:nvPr/>
        </p:nvSpPr>
        <p:spPr>
          <a:xfrm>
            <a:off x="415290" y="2099580"/>
            <a:ext cx="2945129" cy="2369550"/>
          </a:xfrm>
          <a:prstGeom prst="rect">
            <a:avLst/>
          </a:prstGeom>
          <a:solidFill>
            <a:schemeClr val="accent1"/>
          </a:solidFill>
          <a:ln w="571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000" b="1" dirty="0" smtClean="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endParaRPr>
          </a:p>
        </p:txBody>
      </p:sp>
      <p:sp>
        <p:nvSpPr>
          <p:cNvPr id="7" name="Metin kutusu 6"/>
          <p:cNvSpPr txBox="1"/>
          <p:nvPr/>
        </p:nvSpPr>
        <p:spPr>
          <a:xfrm>
            <a:off x="548641" y="2314859"/>
            <a:ext cx="2584414" cy="1569660"/>
          </a:xfrm>
          <a:prstGeom prst="rect">
            <a:avLst/>
          </a:prstGeom>
          <a:noFill/>
        </p:spPr>
        <p:txBody>
          <a:bodyPr wrap="square" rtlCol="0">
            <a:spAutoFit/>
          </a:bodyPr>
          <a:lstStyle/>
          <a:p>
            <a:pPr algn="just"/>
            <a:r>
              <a:rPr lang="tr-TR" sz="2400" b="1" dirty="0" smtClean="0">
                <a:solidFill>
                  <a:srgbClr val="FF0000"/>
                </a:solidFill>
              </a:rPr>
              <a:t>Menşe Şahadetnamesinin Beyannamede Mevcut Olmaması</a:t>
            </a:r>
            <a:endParaRPr lang="tr-TR" sz="2400" b="1" dirty="0">
              <a:solidFill>
                <a:srgbClr val="FF0000"/>
              </a:solidFill>
            </a:endParaRPr>
          </a:p>
        </p:txBody>
      </p:sp>
      <p:cxnSp>
        <p:nvCxnSpPr>
          <p:cNvPr id="8" name="Düz Ok Bağlayıcısı 7"/>
          <p:cNvCxnSpPr/>
          <p:nvPr/>
        </p:nvCxnSpPr>
        <p:spPr>
          <a:xfrm>
            <a:off x="3493770" y="3268431"/>
            <a:ext cx="5284470" cy="15924"/>
          </a:xfrm>
          <a:prstGeom prst="straightConnector1">
            <a:avLst/>
          </a:prstGeom>
          <a:ln w="187325">
            <a:tailEnd type="triangle"/>
          </a:ln>
        </p:spPr>
        <p:style>
          <a:lnRef idx="1">
            <a:schemeClr val="accent1"/>
          </a:lnRef>
          <a:fillRef idx="0">
            <a:schemeClr val="accent1"/>
          </a:fillRef>
          <a:effectRef idx="0">
            <a:schemeClr val="accent1"/>
          </a:effectRef>
          <a:fontRef idx="minor">
            <a:schemeClr val="tx1"/>
          </a:fontRef>
        </p:style>
      </p:cxnSp>
      <p:sp>
        <p:nvSpPr>
          <p:cNvPr id="10" name="Metin kutusu 9"/>
          <p:cNvSpPr txBox="1"/>
          <p:nvPr/>
        </p:nvSpPr>
        <p:spPr>
          <a:xfrm>
            <a:off x="3493770" y="2617784"/>
            <a:ext cx="4849148" cy="400110"/>
          </a:xfrm>
          <a:prstGeom prst="rect">
            <a:avLst/>
          </a:prstGeom>
          <a:noFill/>
        </p:spPr>
        <p:txBody>
          <a:bodyPr wrap="none" rtlCol="0">
            <a:spAutoFit/>
          </a:bodyPr>
          <a:lstStyle/>
          <a:p>
            <a:r>
              <a:rPr lang="tr-TR" sz="2000" b="1" dirty="0" smtClean="0"/>
              <a:t>Gümrük Vergilerinin Peşin Olarak Ödenmesi</a:t>
            </a:r>
            <a:endParaRPr lang="tr-TR" sz="2000" b="1" dirty="0"/>
          </a:p>
        </p:txBody>
      </p:sp>
      <p:sp>
        <p:nvSpPr>
          <p:cNvPr id="12" name="Metin kutusu 11"/>
          <p:cNvSpPr txBox="1"/>
          <p:nvPr/>
        </p:nvSpPr>
        <p:spPr>
          <a:xfrm>
            <a:off x="5142015" y="3534892"/>
            <a:ext cx="993990" cy="584775"/>
          </a:xfrm>
          <a:prstGeom prst="rect">
            <a:avLst/>
          </a:prstGeom>
          <a:noFill/>
        </p:spPr>
        <p:txBody>
          <a:bodyPr wrap="none" rtlCol="0">
            <a:spAutoFit/>
          </a:bodyPr>
          <a:lstStyle/>
          <a:p>
            <a:r>
              <a:rPr lang="tr-TR" sz="3200" dirty="0" smtClean="0"/>
              <a:t>6 Ay </a:t>
            </a:r>
            <a:endParaRPr lang="tr-TR" sz="3200" dirty="0"/>
          </a:p>
        </p:txBody>
      </p:sp>
      <p:sp>
        <p:nvSpPr>
          <p:cNvPr id="13" name="Oval 12"/>
          <p:cNvSpPr/>
          <p:nvPr/>
        </p:nvSpPr>
        <p:spPr>
          <a:xfrm>
            <a:off x="9041130" y="2103120"/>
            <a:ext cx="2537460" cy="2366010"/>
          </a:xfrm>
          <a:prstGeom prst="ellipse">
            <a:avLst/>
          </a:prstGeom>
          <a:solidFill>
            <a:schemeClr val="accent1"/>
          </a:solidFill>
          <a:ln w="571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a:ln w="22225">
                <a:solidFill>
                  <a:schemeClr val="accent2"/>
                </a:solidFill>
                <a:prstDash val="solid"/>
              </a:ln>
              <a:solidFill>
                <a:schemeClr val="accent2">
                  <a:lumMod val="40000"/>
                  <a:lumOff val="60000"/>
                </a:schemeClr>
              </a:solidFill>
            </a:endParaRPr>
          </a:p>
        </p:txBody>
      </p:sp>
      <p:sp>
        <p:nvSpPr>
          <p:cNvPr id="14" name="Metin kutusu 13"/>
          <p:cNvSpPr txBox="1"/>
          <p:nvPr/>
        </p:nvSpPr>
        <p:spPr>
          <a:xfrm>
            <a:off x="9548195" y="2791377"/>
            <a:ext cx="1523329" cy="954107"/>
          </a:xfrm>
          <a:prstGeom prst="rect">
            <a:avLst/>
          </a:prstGeom>
          <a:noFill/>
        </p:spPr>
        <p:txBody>
          <a:bodyPr wrap="square" rtlCol="0">
            <a:spAutoFit/>
          </a:bodyPr>
          <a:lstStyle/>
          <a:p>
            <a:pPr algn="ctr"/>
            <a:r>
              <a:rPr lang="tr-TR" sz="2800" b="1" dirty="0" smtClean="0">
                <a:solidFill>
                  <a:srgbClr val="FF0000"/>
                </a:solidFill>
              </a:rPr>
              <a:t>Geri</a:t>
            </a:r>
          </a:p>
          <a:p>
            <a:pPr algn="ctr"/>
            <a:r>
              <a:rPr lang="tr-TR" sz="2800" b="1" dirty="0" smtClean="0">
                <a:solidFill>
                  <a:srgbClr val="FF0000"/>
                </a:solidFill>
              </a:rPr>
              <a:t>Ödeme</a:t>
            </a:r>
            <a:endParaRPr lang="tr-TR" sz="2800" b="1" dirty="0">
              <a:solidFill>
                <a:srgbClr val="FF0000"/>
              </a:solidFill>
            </a:endParaRPr>
          </a:p>
        </p:txBody>
      </p:sp>
      <p:sp>
        <p:nvSpPr>
          <p:cNvPr id="2" name="Slayt Numarası Yer Tutucusu 1"/>
          <p:cNvSpPr>
            <a:spLocks noGrp="1"/>
          </p:cNvSpPr>
          <p:nvPr>
            <p:ph type="sldNum" sz="quarter" idx="12"/>
          </p:nvPr>
        </p:nvSpPr>
        <p:spPr/>
        <p:txBody>
          <a:bodyPr/>
          <a:lstStyle/>
          <a:p>
            <a:fld id="{4E4CB621-1D1B-4413-9A0B-6BEAEB7771D2}" type="slidenum">
              <a:rPr lang="tr-TR" smtClean="0"/>
              <a:t>21</a:t>
            </a:fld>
            <a:endParaRPr lang="tr-TR"/>
          </a:p>
        </p:txBody>
      </p:sp>
    </p:spTree>
    <p:extLst>
      <p:ext uri="{BB962C8B-B14F-4D97-AF65-F5344CB8AC3E}">
        <p14:creationId xmlns:p14="http://schemas.microsoft.com/office/powerpoint/2010/main" val="9202255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u="sng" dirty="0">
                <a:solidFill>
                  <a:schemeClr val="accent5"/>
                </a:solidFill>
              </a:rPr>
              <a:t>Menşe </a:t>
            </a:r>
            <a:r>
              <a:rPr lang="tr-TR" b="1" u="sng" dirty="0" smtClean="0">
                <a:solidFill>
                  <a:schemeClr val="accent5"/>
                </a:solidFill>
              </a:rPr>
              <a:t>şahadetnamesinin </a:t>
            </a:r>
            <a:r>
              <a:rPr lang="tr-TR" b="1" u="sng" dirty="0">
                <a:solidFill>
                  <a:schemeClr val="accent5"/>
                </a:solidFill>
              </a:rPr>
              <a:t> </a:t>
            </a:r>
            <a:r>
              <a:rPr lang="tr-TR" b="1" u="sng" dirty="0" smtClean="0">
                <a:solidFill>
                  <a:schemeClr val="accent5"/>
                </a:solidFill>
              </a:rPr>
              <a:t>sonradan ibrazı?</a:t>
            </a:r>
            <a:endParaRPr lang="tr-TR" dirty="0">
              <a:solidFill>
                <a:schemeClr val="accent5"/>
              </a:solidFill>
            </a:endParaRPr>
          </a:p>
        </p:txBody>
      </p:sp>
      <p:sp>
        <p:nvSpPr>
          <p:cNvPr id="3" name="İçerik Yer Tutucusu 2"/>
          <p:cNvSpPr>
            <a:spLocks noGrp="1"/>
          </p:cNvSpPr>
          <p:nvPr>
            <p:ph idx="1"/>
          </p:nvPr>
        </p:nvSpPr>
        <p:spPr>
          <a:xfrm>
            <a:off x="931024" y="1464906"/>
            <a:ext cx="10422775" cy="5326591"/>
          </a:xfrm>
        </p:spPr>
        <p:txBody>
          <a:bodyPr>
            <a:noAutofit/>
          </a:bodyPr>
          <a:lstStyle/>
          <a:p>
            <a:pPr algn="just">
              <a:buFont typeface="Wingdings" panose="05000000000000000000" pitchFamily="2" charset="2"/>
              <a:buChar char="ü"/>
            </a:pPr>
            <a:endParaRPr lang="tr-TR" sz="2400" b="1" u="sng" dirty="0" smtClean="0">
              <a:solidFill>
                <a:srgbClr val="FF0000"/>
              </a:solidFill>
            </a:endParaRPr>
          </a:p>
          <a:p>
            <a:pPr algn="just"/>
            <a:r>
              <a:rPr lang="tr-TR" dirty="0" smtClean="0"/>
              <a:t>Mücbir </a:t>
            </a:r>
            <a:r>
              <a:rPr lang="tr-TR" dirty="0"/>
              <a:t>sebep halleri saklı kalmak ve bitiminden önce başvurmak kaydıyla bu süre gümrük idare amirince </a:t>
            </a:r>
            <a:r>
              <a:rPr lang="tr-TR" u="sng" dirty="0">
                <a:solidFill>
                  <a:srgbClr val="FF0000"/>
                </a:solidFill>
              </a:rPr>
              <a:t>en fazla otuz gün uzatılabilir</a:t>
            </a:r>
            <a:r>
              <a:rPr lang="tr-TR" dirty="0"/>
              <a:t>. Süresi içinde usulüne uygun olarak düzenlenmiş menşe şahadetnamesinin ibrazı halinde alınan </a:t>
            </a:r>
            <a:r>
              <a:rPr lang="tr-TR" u="sng" dirty="0">
                <a:solidFill>
                  <a:srgbClr val="FF0000"/>
                </a:solidFill>
              </a:rPr>
              <a:t>teminat iade </a:t>
            </a:r>
            <a:r>
              <a:rPr lang="tr-TR" u="sng" dirty="0" smtClean="0">
                <a:solidFill>
                  <a:srgbClr val="FF0000"/>
                </a:solidFill>
              </a:rPr>
              <a:t>edilmekte</a:t>
            </a:r>
            <a:r>
              <a:rPr lang="tr-TR" dirty="0" smtClean="0"/>
              <a:t>,  </a:t>
            </a:r>
            <a:r>
              <a:rPr lang="tr-TR" dirty="0"/>
              <a:t>Menşe şahadetnamesinin kabul edilmemesi halinde ise alınan </a:t>
            </a:r>
            <a:r>
              <a:rPr lang="tr-TR" u="sng" dirty="0">
                <a:solidFill>
                  <a:srgbClr val="FF0000"/>
                </a:solidFill>
              </a:rPr>
              <a:t>teminat irat </a:t>
            </a:r>
            <a:r>
              <a:rPr lang="tr-TR" u="sng" dirty="0" smtClean="0">
                <a:solidFill>
                  <a:srgbClr val="FF0000"/>
                </a:solidFill>
              </a:rPr>
              <a:t>kaydedilmektedir.</a:t>
            </a:r>
          </a:p>
          <a:p>
            <a:pPr algn="just"/>
            <a:r>
              <a:rPr lang="tr-TR" dirty="0" smtClean="0"/>
              <a:t>Yukarıdaki haller dışında, </a:t>
            </a:r>
            <a:r>
              <a:rPr lang="tr-TR" dirty="0"/>
              <a:t>beyannamenin tescil tarihinden itibaren altı aylık süreyi aşmamak üzere menşe şahadetnamesi ile gümrük idaresine başvurulması halinde, </a:t>
            </a:r>
            <a:r>
              <a:rPr lang="tr-TR" dirty="0">
                <a:solidFill>
                  <a:srgbClr val="FF0000"/>
                </a:solidFill>
              </a:rPr>
              <a:t>tahsil edilen tutar geri </a:t>
            </a:r>
            <a:r>
              <a:rPr lang="tr-TR" dirty="0" smtClean="0">
                <a:solidFill>
                  <a:srgbClr val="FF0000"/>
                </a:solidFill>
              </a:rPr>
              <a:t>verilmekte, mücbir </a:t>
            </a:r>
            <a:r>
              <a:rPr lang="tr-TR" dirty="0">
                <a:solidFill>
                  <a:srgbClr val="FF0000"/>
                </a:solidFill>
              </a:rPr>
              <a:t>sebep halleri saklı kalmak ve bitiminden önce başvurmak kaydıyla </a:t>
            </a:r>
            <a:r>
              <a:rPr lang="tr-TR" dirty="0" smtClean="0">
                <a:solidFill>
                  <a:srgbClr val="FF0000"/>
                </a:solidFill>
              </a:rPr>
              <a:t>gümrük </a:t>
            </a:r>
            <a:r>
              <a:rPr lang="tr-TR" dirty="0">
                <a:solidFill>
                  <a:srgbClr val="FF0000"/>
                </a:solidFill>
              </a:rPr>
              <a:t>idare amirince en fazla otuz gün </a:t>
            </a:r>
            <a:r>
              <a:rPr lang="tr-TR" dirty="0" smtClean="0"/>
              <a:t>uzatılabilmektedir.</a:t>
            </a:r>
            <a:endParaRPr lang="tr-TR" sz="2400" b="1" u="sng" dirty="0" smtClean="0">
              <a:solidFill>
                <a:srgbClr val="FF0000"/>
              </a:solidFill>
            </a:endParaRPr>
          </a:p>
        </p:txBody>
      </p:sp>
      <p:sp>
        <p:nvSpPr>
          <p:cNvPr id="4" name="Slayt Numarası Yer Tutucusu 3"/>
          <p:cNvSpPr>
            <a:spLocks noGrp="1"/>
          </p:cNvSpPr>
          <p:nvPr>
            <p:ph type="sldNum" sz="quarter" idx="12"/>
          </p:nvPr>
        </p:nvSpPr>
        <p:spPr/>
        <p:txBody>
          <a:bodyPr/>
          <a:lstStyle/>
          <a:p>
            <a:fld id="{4E4CB621-1D1B-4413-9A0B-6BEAEB7771D2}" type="slidenum">
              <a:rPr lang="tr-TR" smtClean="0"/>
              <a:t>22</a:t>
            </a:fld>
            <a:endParaRPr lang="tr-TR"/>
          </a:p>
        </p:txBody>
      </p:sp>
    </p:spTree>
    <p:extLst>
      <p:ext uri="{BB962C8B-B14F-4D97-AF65-F5344CB8AC3E}">
        <p14:creationId xmlns:p14="http://schemas.microsoft.com/office/powerpoint/2010/main" val="6705052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12 Metin Yer Tutucusu"/>
          <p:cNvSpPr>
            <a:spLocks noGrp="1"/>
          </p:cNvSpPr>
          <p:nvPr>
            <p:ph type="body" idx="1"/>
          </p:nvPr>
        </p:nvSpPr>
        <p:spPr>
          <a:xfrm>
            <a:off x="0" y="482556"/>
            <a:ext cx="12192000" cy="499901"/>
          </a:xfrm>
        </p:spPr>
        <p:txBody>
          <a:bodyPr>
            <a:noAutofit/>
          </a:bodyPr>
          <a:lstStyle/>
          <a:p>
            <a:pPr algn="ctr"/>
            <a:r>
              <a:rPr lang="tr-TR" sz="3200" dirty="0" smtClean="0">
                <a:solidFill>
                  <a:srgbClr val="FF0000"/>
                </a:solidFill>
                <a:latin typeface="Cambria" pitchFamily="18" charset="0"/>
              </a:rPr>
              <a:t>TERCİHLİ MENŞE</a:t>
            </a:r>
            <a:endParaRPr lang="tr-TR" sz="2800" dirty="0">
              <a:solidFill>
                <a:srgbClr val="FF0000"/>
              </a:solidFill>
              <a:latin typeface="Cambria" pitchFamily="18" charset="0"/>
            </a:endParaRPr>
          </a:p>
        </p:txBody>
      </p:sp>
      <p:sp>
        <p:nvSpPr>
          <p:cNvPr id="12" name="14 Slayt Numarası Yer Tutucusu"/>
          <p:cNvSpPr>
            <a:spLocks noGrp="1"/>
          </p:cNvSpPr>
          <p:nvPr>
            <p:ph type="sldNum" sz="quarter" idx="12"/>
          </p:nvPr>
        </p:nvSpPr>
        <p:spPr>
          <a:xfrm>
            <a:off x="9768408" y="6453336"/>
            <a:ext cx="899592" cy="241176"/>
          </a:xfrm>
        </p:spPr>
        <p:txBody>
          <a:bodyPr/>
          <a:lstStyle/>
          <a:p>
            <a:pPr algn="ctr"/>
            <a:fld id="{BB244C2B-DAD1-4C52-8D63-947C1133CDEB}" type="slidenum">
              <a:rPr lang="en-US" b="1">
                <a:latin typeface="Cambria" pitchFamily="18" charset="0"/>
              </a:rPr>
              <a:pPr algn="ctr"/>
              <a:t>23</a:t>
            </a:fld>
            <a:endParaRPr lang="en-US" b="1" dirty="0">
              <a:latin typeface="Cambria" pitchFamily="18" charset="0"/>
            </a:endParaRPr>
          </a:p>
        </p:txBody>
      </p:sp>
      <p:sp>
        <p:nvSpPr>
          <p:cNvPr id="16" name="8 Dikdörtgen"/>
          <p:cNvSpPr>
            <a:spLocks noChangeArrowheads="1"/>
          </p:cNvSpPr>
          <p:nvPr/>
        </p:nvSpPr>
        <p:spPr bwMode="auto">
          <a:xfrm>
            <a:off x="316523" y="1412777"/>
            <a:ext cx="11772900" cy="400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defTabSz="457200">
              <a:spcBef>
                <a:spcPct val="0"/>
              </a:spcBef>
              <a:spcAft>
                <a:spcPts val="1200"/>
              </a:spcAft>
              <a:buNone/>
              <a:defRPr/>
            </a:pPr>
            <a:r>
              <a:rPr lang="tr-TR" sz="2400" b="1" dirty="0">
                <a:solidFill>
                  <a:srgbClr val="0070C0"/>
                </a:solidFill>
                <a:latin typeface="Cambria" panose="02040503050406030204" pitchFamily="18" charset="0"/>
              </a:rPr>
              <a:t>TERCİHLİ MENŞE</a:t>
            </a:r>
          </a:p>
          <a:p>
            <a:pPr defTabSz="457200">
              <a:spcBef>
                <a:spcPct val="0"/>
              </a:spcBef>
              <a:spcAft>
                <a:spcPts val="1200"/>
              </a:spcAft>
              <a:buNone/>
              <a:defRPr/>
            </a:pPr>
            <a:r>
              <a:rPr lang="tr-TR" sz="2400" b="1" dirty="0">
                <a:solidFill>
                  <a:srgbClr val="FF0000"/>
                </a:solidFill>
                <a:latin typeface="Cambria" panose="02040503050406030204" pitchFamily="18" charset="0"/>
              </a:rPr>
              <a:t>Gümrük Kanunu Madde 22 – </a:t>
            </a:r>
            <a:endParaRPr lang="tr-TR" sz="2400" dirty="0">
              <a:latin typeface="Cambria" panose="02040503050406030204" pitchFamily="18" charset="0"/>
            </a:endParaRPr>
          </a:p>
          <a:p>
            <a:pPr defTabSz="457200">
              <a:spcBef>
                <a:spcPct val="0"/>
              </a:spcBef>
              <a:spcAft>
                <a:spcPts val="1200"/>
              </a:spcAft>
              <a:buNone/>
              <a:defRPr/>
            </a:pPr>
            <a:r>
              <a:rPr lang="tr-TR" sz="2400" dirty="0">
                <a:latin typeface="Cambria" panose="02040503050406030204" pitchFamily="18" charset="0"/>
              </a:rPr>
              <a:t>« ...</a:t>
            </a:r>
            <a:r>
              <a:rPr lang="tr-TR" sz="2400" dirty="0">
                <a:solidFill>
                  <a:prstClr val="black"/>
                </a:solidFill>
                <a:latin typeface="Cambria" panose="02040503050406030204" pitchFamily="18" charset="0"/>
              </a:rPr>
              <a:t>tercihli tarifeden yararlandırılmak istenen eşyanın </a:t>
            </a:r>
            <a:r>
              <a:rPr lang="tr-TR" sz="2400" b="1" dirty="0">
                <a:solidFill>
                  <a:srgbClr val="FF0000"/>
                </a:solidFill>
                <a:latin typeface="Cambria" panose="02040503050406030204" pitchFamily="18" charset="0"/>
              </a:rPr>
              <a:t>tercihli menşe kuralları</a:t>
            </a:r>
            <a:r>
              <a:rPr lang="tr-TR" sz="2400" dirty="0">
                <a:solidFill>
                  <a:srgbClr val="FF0000"/>
                </a:solidFill>
                <a:latin typeface="Cambria" panose="02040503050406030204" pitchFamily="18" charset="0"/>
              </a:rPr>
              <a:t>;</a:t>
            </a:r>
          </a:p>
          <a:p>
            <a:pPr marL="457200" indent="-457200" defTabSz="457200">
              <a:spcBef>
                <a:spcPct val="0"/>
              </a:spcBef>
              <a:spcAft>
                <a:spcPts val="1200"/>
              </a:spcAft>
              <a:buClr>
                <a:schemeClr val="tx1"/>
              </a:buClr>
              <a:buFontTx/>
              <a:buAutoNum type="alphaLcParenR"/>
              <a:defRPr/>
            </a:pPr>
            <a:r>
              <a:rPr lang="tr-TR" sz="2400" b="1" dirty="0">
                <a:latin typeface="Cambria" panose="02040503050406030204" pitchFamily="18" charset="0"/>
              </a:rPr>
              <a:t>tercihli tarife gerektiren anlaşmalar </a:t>
            </a:r>
            <a:r>
              <a:rPr lang="tr-TR" sz="2400" dirty="0">
                <a:latin typeface="Cambria" panose="02040503050406030204" pitchFamily="18" charset="0"/>
              </a:rPr>
              <a:t>kapsamı eşya için bu</a:t>
            </a:r>
            <a:r>
              <a:rPr lang="tr-TR" sz="2400" dirty="0">
                <a:solidFill>
                  <a:srgbClr val="FF0000"/>
                </a:solidFill>
                <a:latin typeface="Cambria" panose="02040503050406030204" pitchFamily="18" charset="0"/>
              </a:rPr>
              <a:t> </a:t>
            </a:r>
            <a:r>
              <a:rPr lang="tr-TR" sz="2400" b="1" dirty="0">
                <a:solidFill>
                  <a:srgbClr val="FF0000"/>
                </a:solidFill>
                <a:latin typeface="Cambria" panose="02040503050406030204" pitchFamily="18" charset="0"/>
              </a:rPr>
              <a:t>anlaşmalar</a:t>
            </a:r>
            <a:r>
              <a:rPr lang="tr-TR" sz="2400" dirty="0">
                <a:solidFill>
                  <a:srgbClr val="FF0000"/>
                </a:solidFill>
                <a:latin typeface="Cambria" panose="02040503050406030204" pitchFamily="18" charset="0"/>
              </a:rPr>
              <a:t> </a:t>
            </a:r>
            <a:r>
              <a:rPr lang="tr-TR" sz="2400" dirty="0" smtClean="0">
                <a:latin typeface="Cambria" panose="02040503050406030204" pitchFamily="18" charset="0"/>
              </a:rPr>
              <a:t>ile</a:t>
            </a:r>
            <a:r>
              <a:rPr lang="tr-TR" sz="2400" dirty="0">
                <a:latin typeface="Cambria" panose="02040503050406030204" pitchFamily="18" charset="0"/>
              </a:rPr>
              <a:t>,</a:t>
            </a:r>
            <a:endParaRPr lang="tr-TR" sz="2400" dirty="0">
              <a:solidFill>
                <a:srgbClr val="FF0000"/>
              </a:solidFill>
              <a:latin typeface="Cambria" panose="02040503050406030204" pitchFamily="18" charset="0"/>
            </a:endParaRPr>
          </a:p>
          <a:p>
            <a:pPr marL="457200" indent="-457200" defTabSz="457200">
              <a:spcBef>
                <a:spcPct val="0"/>
              </a:spcBef>
              <a:spcAft>
                <a:spcPts val="1200"/>
              </a:spcAft>
              <a:buClr>
                <a:schemeClr val="tx1"/>
              </a:buClr>
              <a:buFontTx/>
              <a:buAutoNum type="alphaLcParenR"/>
              <a:defRPr/>
            </a:pPr>
            <a:r>
              <a:rPr lang="tr-TR" sz="2400" b="1" dirty="0">
                <a:latin typeface="Cambria" panose="02040503050406030204" pitchFamily="18" charset="0"/>
              </a:rPr>
              <a:t>Türkiye tarafından tek taraflı olarak bazı ülke ve ülke gruplarına tanınan </a:t>
            </a:r>
            <a:r>
              <a:rPr lang="tr-TR" sz="2400" dirty="0">
                <a:latin typeface="Cambria" panose="02040503050406030204" pitchFamily="18" charset="0"/>
              </a:rPr>
              <a:t>tercihli tarife </a:t>
            </a:r>
            <a:r>
              <a:rPr lang="tr-TR" sz="2400" dirty="0" smtClean="0">
                <a:latin typeface="Cambria" panose="02040503050406030204" pitchFamily="18" charset="0"/>
              </a:rPr>
              <a:t>uygulamalarından </a:t>
            </a:r>
            <a:r>
              <a:rPr lang="tr-TR" sz="2400" dirty="0">
                <a:latin typeface="Cambria" panose="02040503050406030204" pitchFamily="18" charset="0"/>
              </a:rPr>
              <a:t>yararlanan eşya için</a:t>
            </a:r>
            <a:r>
              <a:rPr lang="tr-TR" sz="2400" dirty="0">
                <a:solidFill>
                  <a:prstClr val="black"/>
                </a:solidFill>
                <a:latin typeface="Cambria" panose="02040503050406030204" pitchFamily="18" charset="0"/>
              </a:rPr>
              <a:t> </a:t>
            </a:r>
            <a:r>
              <a:rPr lang="tr-TR" sz="2400" b="1" dirty="0">
                <a:solidFill>
                  <a:srgbClr val="FF0000"/>
                </a:solidFill>
                <a:latin typeface="Cambria" panose="02040503050406030204" pitchFamily="18" charset="0"/>
              </a:rPr>
              <a:t>Bakanlar Kurulu Kararı </a:t>
            </a:r>
            <a:r>
              <a:rPr lang="tr-TR" sz="2400" dirty="0">
                <a:solidFill>
                  <a:prstClr val="black"/>
                </a:solidFill>
                <a:latin typeface="Cambria" panose="02040503050406030204" pitchFamily="18" charset="0"/>
              </a:rPr>
              <a:t>ile,</a:t>
            </a:r>
          </a:p>
          <a:p>
            <a:pPr defTabSz="457200">
              <a:spcBef>
                <a:spcPct val="0"/>
              </a:spcBef>
              <a:spcAft>
                <a:spcPts val="1200"/>
              </a:spcAft>
              <a:buNone/>
              <a:defRPr/>
            </a:pPr>
            <a:r>
              <a:rPr lang="tr-TR" sz="2400" dirty="0">
                <a:solidFill>
                  <a:prstClr val="black"/>
                </a:solidFill>
                <a:latin typeface="Cambria" panose="02040503050406030204" pitchFamily="18" charset="0"/>
              </a:rPr>
              <a:t>belirlenir. »</a:t>
            </a:r>
            <a:endParaRPr lang="tr-TR" sz="2400" dirty="0">
              <a:solidFill>
                <a:prstClr val="black"/>
              </a:solidFill>
              <a:latin typeface="Cambria" panose="02040503050406030204" pitchFamily="18" charset="0"/>
              <a:cs typeface="Times New Roman" pitchFamily="18" charset="0"/>
            </a:endParaRPr>
          </a:p>
          <a:p>
            <a:pPr algn="just">
              <a:spcBef>
                <a:spcPts val="0"/>
              </a:spcBef>
              <a:spcAft>
                <a:spcPts val="1800"/>
              </a:spcAft>
              <a:buClr>
                <a:schemeClr val="tx1"/>
              </a:buClr>
              <a:buSzPct val="70000"/>
              <a:buNone/>
            </a:pPr>
            <a:endParaRPr lang="tr-TR" sz="2600" dirty="0">
              <a:latin typeface="Cambria" panose="02040503050406030204" pitchFamily="18" charset="0"/>
            </a:endParaRPr>
          </a:p>
        </p:txBody>
      </p:sp>
    </p:spTree>
    <p:extLst>
      <p:ext uri="{BB962C8B-B14F-4D97-AF65-F5344CB8AC3E}">
        <p14:creationId xmlns:p14="http://schemas.microsoft.com/office/powerpoint/2010/main" val="8979197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12 Metin Yer Tutucusu"/>
          <p:cNvSpPr>
            <a:spLocks noGrp="1"/>
          </p:cNvSpPr>
          <p:nvPr>
            <p:ph type="body" idx="1"/>
          </p:nvPr>
        </p:nvSpPr>
        <p:spPr>
          <a:xfrm>
            <a:off x="0" y="482556"/>
            <a:ext cx="12192000" cy="499901"/>
          </a:xfrm>
        </p:spPr>
        <p:txBody>
          <a:bodyPr>
            <a:noAutofit/>
          </a:bodyPr>
          <a:lstStyle/>
          <a:p>
            <a:pPr algn="ctr"/>
            <a:r>
              <a:rPr lang="tr-TR" sz="3200" dirty="0">
                <a:solidFill>
                  <a:srgbClr val="FF0000"/>
                </a:solidFill>
                <a:latin typeface="Cambria" pitchFamily="18" charset="0"/>
              </a:rPr>
              <a:t>TERCİHLİ MENŞE KURALLARI</a:t>
            </a:r>
            <a:endParaRPr lang="tr-TR" sz="2800" dirty="0">
              <a:solidFill>
                <a:srgbClr val="FF0000"/>
              </a:solidFill>
              <a:latin typeface="Cambria" pitchFamily="18" charset="0"/>
            </a:endParaRPr>
          </a:p>
        </p:txBody>
      </p:sp>
      <p:sp>
        <p:nvSpPr>
          <p:cNvPr id="12" name="14 Slayt Numarası Yer Tutucusu"/>
          <p:cNvSpPr>
            <a:spLocks noGrp="1"/>
          </p:cNvSpPr>
          <p:nvPr>
            <p:ph type="sldNum" sz="quarter" idx="12"/>
          </p:nvPr>
        </p:nvSpPr>
        <p:spPr>
          <a:xfrm>
            <a:off x="9768408" y="6453336"/>
            <a:ext cx="899592" cy="241176"/>
          </a:xfrm>
        </p:spPr>
        <p:txBody>
          <a:bodyPr/>
          <a:lstStyle/>
          <a:p>
            <a:pPr algn="ctr"/>
            <a:fld id="{BB244C2B-DAD1-4C52-8D63-947C1133CDEB}" type="slidenum">
              <a:rPr lang="en-US" b="1" smtClean="0">
                <a:solidFill>
                  <a:prstClr val="black">
                    <a:tint val="75000"/>
                  </a:prstClr>
                </a:solidFill>
                <a:latin typeface="Cambria" pitchFamily="18" charset="0"/>
              </a:rPr>
              <a:pPr algn="ctr"/>
              <a:t>24</a:t>
            </a:fld>
            <a:endParaRPr lang="en-US" b="1" dirty="0">
              <a:solidFill>
                <a:prstClr val="black">
                  <a:tint val="75000"/>
                </a:prstClr>
              </a:solidFill>
              <a:latin typeface="Cambria" pitchFamily="18" charset="0"/>
            </a:endParaRPr>
          </a:p>
        </p:txBody>
      </p:sp>
      <p:sp>
        <p:nvSpPr>
          <p:cNvPr id="8" name="Metin kutusu 7"/>
          <p:cNvSpPr txBox="1"/>
          <p:nvPr/>
        </p:nvSpPr>
        <p:spPr>
          <a:xfrm>
            <a:off x="123092" y="1212224"/>
            <a:ext cx="12068908" cy="4524315"/>
          </a:xfrm>
          <a:prstGeom prst="rect">
            <a:avLst/>
          </a:prstGeom>
          <a:noFill/>
        </p:spPr>
        <p:txBody>
          <a:bodyPr wrap="square" rtlCol="0">
            <a:spAutoFit/>
          </a:bodyPr>
          <a:lstStyle/>
          <a:p>
            <a:pPr algn="ctr">
              <a:spcAft>
                <a:spcPts val="1200"/>
              </a:spcAft>
              <a:buSzPct val="60000"/>
            </a:pPr>
            <a:r>
              <a:rPr lang="tr-TR" sz="2400" b="1" dirty="0">
                <a:solidFill>
                  <a:srgbClr val="0070C0"/>
                </a:solidFill>
                <a:latin typeface="Cambria" panose="02040503050406030204" pitchFamily="18" charset="0"/>
              </a:rPr>
              <a:t>Eşyanın Tercihli Rejimden Yararlanma Koşulları</a:t>
            </a:r>
          </a:p>
          <a:p>
            <a:pPr marL="342900" indent="-342900" algn="just">
              <a:spcAft>
                <a:spcPts val="1200"/>
              </a:spcAft>
              <a:buSzPct val="60000"/>
              <a:buFont typeface="Wingdings" panose="05000000000000000000" pitchFamily="2" charset="2"/>
              <a:buChar char="q"/>
            </a:pPr>
            <a:r>
              <a:rPr lang="tr-TR" sz="3200" dirty="0" smtClean="0">
                <a:solidFill>
                  <a:prstClr val="black"/>
                </a:solidFill>
                <a:latin typeface="Cambria" panose="02040503050406030204" pitchFamily="18" charset="0"/>
              </a:rPr>
              <a:t>Eşyanın </a:t>
            </a:r>
            <a:r>
              <a:rPr lang="tr-TR" sz="3200" dirty="0">
                <a:solidFill>
                  <a:srgbClr val="FF0000"/>
                </a:solidFill>
                <a:latin typeface="Cambria" panose="02040503050406030204" pitchFamily="18" charset="0"/>
              </a:rPr>
              <a:t>anlaşma</a:t>
            </a:r>
            <a:r>
              <a:rPr lang="tr-TR" sz="3200" dirty="0">
                <a:solidFill>
                  <a:prstClr val="black"/>
                </a:solidFill>
                <a:latin typeface="Cambria" panose="02040503050406030204" pitchFamily="18" charset="0"/>
              </a:rPr>
              <a:t> kapsamında olması,</a:t>
            </a:r>
          </a:p>
          <a:p>
            <a:pPr marL="342900" indent="-342900" algn="just">
              <a:spcAft>
                <a:spcPts val="1200"/>
              </a:spcAft>
              <a:buSzPct val="60000"/>
              <a:buFont typeface="Wingdings" panose="05000000000000000000" pitchFamily="2" charset="2"/>
              <a:buChar char="q"/>
            </a:pPr>
            <a:r>
              <a:rPr lang="tr-TR" sz="3200" dirty="0">
                <a:solidFill>
                  <a:prstClr val="black"/>
                </a:solidFill>
                <a:latin typeface="Cambria" panose="02040503050406030204" pitchFamily="18" charset="0"/>
              </a:rPr>
              <a:t>Eşyanın anlaşma ile belirlenen kurallar çerçevesinde </a:t>
            </a:r>
            <a:r>
              <a:rPr lang="tr-TR" sz="3200" dirty="0">
                <a:solidFill>
                  <a:srgbClr val="FF0000"/>
                </a:solidFill>
                <a:latin typeface="Cambria" panose="02040503050406030204" pitchFamily="18" charset="0"/>
              </a:rPr>
              <a:t>menşeli olması</a:t>
            </a:r>
            <a:r>
              <a:rPr lang="tr-TR" sz="3200" dirty="0">
                <a:solidFill>
                  <a:prstClr val="black"/>
                </a:solidFill>
                <a:latin typeface="Cambria" panose="02040503050406030204" pitchFamily="18" charset="0"/>
              </a:rPr>
              <a:t>, </a:t>
            </a:r>
          </a:p>
          <a:p>
            <a:pPr marL="342900" indent="-342900" algn="just">
              <a:spcAft>
                <a:spcPts val="1200"/>
              </a:spcAft>
              <a:buSzPct val="60000"/>
              <a:buFont typeface="Wingdings" panose="05000000000000000000" pitchFamily="2" charset="2"/>
              <a:buChar char="q"/>
            </a:pPr>
            <a:r>
              <a:rPr lang="tr-TR" sz="3200" dirty="0">
                <a:solidFill>
                  <a:prstClr val="black"/>
                </a:solidFill>
                <a:latin typeface="Cambria" panose="02040503050406030204" pitchFamily="18" charset="0"/>
              </a:rPr>
              <a:t>Eşyanın menşeli olduğunu gösteren </a:t>
            </a:r>
            <a:r>
              <a:rPr lang="tr-TR" sz="3200" dirty="0" smtClean="0">
                <a:solidFill>
                  <a:prstClr val="black"/>
                </a:solidFill>
                <a:latin typeface="Cambria" panose="02040503050406030204" pitchFamily="18" charset="0"/>
              </a:rPr>
              <a:t>ve </a:t>
            </a:r>
            <a:r>
              <a:rPr lang="tr-TR" sz="3200" dirty="0" smtClean="0">
                <a:solidFill>
                  <a:srgbClr val="00B050"/>
                </a:solidFill>
                <a:latin typeface="Cambria" panose="02040503050406030204" pitchFamily="18" charset="0"/>
              </a:rPr>
              <a:t>ilgili anlaşma ekinde yer alan</a:t>
            </a:r>
            <a:r>
              <a:rPr lang="tr-TR" sz="3200" dirty="0" smtClean="0">
                <a:solidFill>
                  <a:prstClr val="black"/>
                </a:solidFill>
                <a:latin typeface="Cambria" panose="02040503050406030204" pitchFamily="18" charset="0"/>
              </a:rPr>
              <a:t> geçerli </a:t>
            </a:r>
            <a:r>
              <a:rPr lang="tr-TR" sz="3200" dirty="0">
                <a:solidFill>
                  <a:prstClr val="black"/>
                </a:solidFill>
                <a:latin typeface="Cambria" panose="02040503050406030204" pitchFamily="18" charset="0"/>
              </a:rPr>
              <a:t>bir </a:t>
            </a:r>
            <a:r>
              <a:rPr lang="tr-TR" sz="3200" dirty="0">
                <a:solidFill>
                  <a:srgbClr val="FF0000"/>
                </a:solidFill>
                <a:latin typeface="Cambria" panose="02040503050406030204" pitchFamily="18" charset="0"/>
              </a:rPr>
              <a:t>menşe ispat belgesine </a:t>
            </a:r>
            <a:r>
              <a:rPr lang="tr-TR" sz="3200" dirty="0">
                <a:solidFill>
                  <a:prstClr val="black"/>
                </a:solidFill>
                <a:latin typeface="Cambria" panose="02040503050406030204" pitchFamily="18" charset="0"/>
              </a:rPr>
              <a:t>sahip olması,</a:t>
            </a:r>
          </a:p>
          <a:p>
            <a:pPr marL="342900" indent="-342900" algn="just">
              <a:spcAft>
                <a:spcPts val="1200"/>
              </a:spcAft>
              <a:buSzPct val="60000"/>
              <a:buFont typeface="Wingdings" panose="05000000000000000000" pitchFamily="2" charset="2"/>
              <a:buChar char="q"/>
            </a:pPr>
            <a:r>
              <a:rPr lang="tr-TR" sz="3200" dirty="0">
                <a:solidFill>
                  <a:prstClr val="black"/>
                </a:solidFill>
                <a:latin typeface="Cambria" panose="02040503050406030204" pitchFamily="18" charset="0"/>
              </a:rPr>
              <a:t>Eşyanın anlaşma yapılan ülkeden </a:t>
            </a:r>
            <a:r>
              <a:rPr lang="tr-TR" sz="3200" dirty="0">
                <a:solidFill>
                  <a:srgbClr val="FF0000"/>
                </a:solidFill>
                <a:latin typeface="Cambria" panose="02040503050406030204" pitchFamily="18" charset="0"/>
              </a:rPr>
              <a:t>doğrudan nakledilmiş</a:t>
            </a:r>
            <a:r>
              <a:rPr lang="tr-TR" sz="3200" dirty="0">
                <a:solidFill>
                  <a:prstClr val="black"/>
                </a:solidFill>
                <a:latin typeface="Cambria" panose="02040503050406030204" pitchFamily="18" charset="0"/>
              </a:rPr>
              <a:t> olması. (Doğrudan nakliyat kuralı)</a:t>
            </a:r>
          </a:p>
        </p:txBody>
      </p:sp>
    </p:spTree>
    <p:extLst>
      <p:ext uri="{BB962C8B-B14F-4D97-AF65-F5344CB8AC3E}">
        <p14:creationId xmlns:p14="http://schemas.microsoft.com/office/powerpoint/2010/main" val="24109166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12 Metin Yer Tutucusu"/>
          <p:cNvSpPr>
            <a:spLocks noGrp="1"/>
          </p:cNvSpPr>
          <p:nvPr>
            <p:ph type="body" idx="1"/>
          </p:nvPr>
        </p:nvSpPr>
        <p:spPr>
          <a:xfrm>
            <a:off x="0" y="307731"/>
            <a:ext cx="12192000" cy="650632"/>
          </a:xfrm>
        </p:spPr>
        <p:txBody>
          <a:bodyPr>
            <a:noAutofit/>
          </a:bodyPr>
          <a:lstStyle/>
          <a:p>
            <a:pPr algn="ctr"/>
            <a:r>
              <a:rPr lang="tr-TR" sz="3200" dirty="0" smtClean="0">
                <a:solidFill>
                  <a:srgbClr val="0070C0"/>
                </a:solidFill>
                <a:latin typeface="Cambria" pitchFamily="18" charset="0"/>
              </a:rPr>
              <a:t>SERBEST TİCARET ANLAŞMALARI </a:t>
            </a:r>
            <a:endParaRPr lang="tr-TR" sz="2800" dirty="0">
              <a:solidFill>
                <a:srgbClr val="0070C0"/>
              </a:solidFill>
              <a:latin typeface="Cambria" pitchFamily="18" charset="0"/>
            </a:endParaRPr>
          </a:p>
        </p:txBody>
      </p:sp>
      <p:sp>
        <p:nvSpPr>
          <p:cNvPr id="12" name="14 Slayt Numarası Yer Tutucusu"/>
          <p:cNvSpPr>
            <a:spLocks noGrp="1"/>
          </p:cNvSpPr>
          <p:nvPr>
            <p:ph type="sldNum" sz="quarter" idx="12"/>
          </p:nvPr>
        </p:nvSpPr>
        <p:spPr>
          <a:xfrm>
            <a:off x="9768408" y="6453336"/>
            <a:ext cx="899592" cy="241176"/>
          </a:xfrm>
        </p:spPr>
        <p:txBody>
          <a:bodyPr/>
          <a:lstStyle/>
          <a:p>
            <a:pPr algn="ctr"/>
            <a:fld id="{BB244C2B-DAD1-4C52-8D63-947C1133CDEB}" type="slidenum">
              <a:rPr lang="en-US" b="1" smtClean="0">
                <a:solidFill>
                  <a:prstClr val="black">
                    <a:tint val="75000"/>
                  </a:prstClr>
                </a:solidFill>
                <a:latin typeface="Cambria" pitchFamily="18" charset="0"/>
              </a:rPr>
              <a:pPr algn="ctr"/>
              <a:t>25</a:t>
            </a:fld>
            <a:endParaRPr lang="en-US" b="1" dirty="0">
              <a:solidFill>
                <a:prstClr val="black">
                  <a:tint val="75000"/>
                </a:prstClr>
              </a:solidFill>
              <a:latin typeface="Cambria" pitchFamily="18" charset="0"/>
            </a:endParaRPr>
          </a:p>
        </p:txBody>
      </p:sp>
      <p:sp>
        <p:nvSpPr>
          <p:cNvPr id="8" name="Metin kutusu 7"/>
          <p:cNvSpPr txBox="1"/>
          <p:nvPr/>
        </p:nvSpPr>
        <p:spPr>
          <a:xfrm>
            <a:off x="0" y="1282561"/>
            <a:ext cx="12089423" cy="6057043"/>
          </a:xfrm>
          <a:prstGeom prst="rect">
            <a:avLst/>
          </a:prstGeom>
          <a:noFill/>
        </p:spPr>
        <p:txBody>
          <a:bodyPr wrap="square" rtlCol="0">
            <a:spAutoFit/>
          </a:bodyPr>
          <a:lstStyle/>
          <a:p>
            <a:pPr algn="just" defTabSz="457200">
              <a:spcBef>
                <a:spcPct val="20000"/>
              </a:spcBef>
              <a:defRPr/>
            </a:pPr>
            <a:r>
              <a:rPr lang="tr-TR" b="1" u="sng" dirty="0">
                <a:solidFill>
                  <a:srgbClr val="FF0000"/>
                </a:solidFill>
                <a:latin typeface="Cambria" panose="02040503050406030204" pitchFamily="18" charset="0"/>
              </a:rPr>
              <a:t>İmzalanan serbest ticaret anlaşmaları</a:t>
            </a:r>
            <a:r>
              <a:rPr lang="tr-TR" b="1" dirty="0">
                <a:solidFill>
                  <a:srgbClr val="FF0000"/>
                </a:solidFill>
                <a:latin typeface="Cambria" panose="02040503050406030204" pitchFamily="18" charset="0"/>
              </a:rPr>
              <a:t>: </a:t>
            </a:r>
            <a:r>
              <a:rPr lang="tr-TR" b="1" dirty="0" smtClean="0">
                <a:solidFill>
                  <a:srgbClr val="FF0000"/>
                </a:solidFill>
                <a:latin typeface="Cambria" panose="02040503050406030204" pitchFamily="18" charset="0"/>
              </a:rPr>
              <a:t> </a:t>
            </a:r>
            <a:r>
              <a:rPr lang="tr-TR" b="1" dirty="0" smtClean="0">
                <a:latin typeface="Cambria" panose="02040503050406030204" pitchFamily="18" charset="0"/>
              </a:rPr>
              <a:t>29</a:t>
            </a:r>
            <a:r>
              <a:rPr lang="tr-TR" b="1" dirty="0" smtClean="0">
                <a:latin typeface="Arial" panose="020B0604020202020204" pitchFamily="34" charset="0"/>
              </a:rPr>
              <a:t> adet</a:t>
            </a:r>
            <a:endParaRPr lang="tr-TR" b="1" dirty="0">
              <a:latin typeface="Arial" panose="020B0604020202020204" pitchFamily="34" charset="0"/>
            </a:endParaRPr>
          </a:p>
          <a:p>
            <a:pPr algn="just" defTabSz="457200">
              <a:spcAft>
                <a:spcPts val="3000"/>
              </a:spcAft>
              <a:defRPr/>
            </a:pPr>
            <a:r>
              <a:rPr lang="tr-TR" b="1" dirty="0" smtClean="0">
                <a:solidFill>
                  <a:prstClr val="black"/>
                </a:solidFill>
                <a:latin typeface="Cambria" panose="02040503050406030204" pitchFamily="18" charset="0"/>
              </a:rPr>
              <a:t>EFTA</a:t>
            </a:r>
            <a:r>
              <a:rPr lang="tr-TR" b="1" dirty="0">
                <a:solidFill>
                  <a:prstClr val="black"/>
                </a:solidFill>
                <a:latin typeface="Cambria" panose="02040503050406030204" pitchFamily="18" charset="0"/>
              </a:rPr>
              <a:t>, AB AKÇT, İsrail, 1/98, Makedonya, Bosna-Hersek,    	Filistin, Tunus, Fas, Suriye, Mısır, Arnavutluk, Gürcistan, </a:t>
            </a:r>
            <a:r>
              <a:rPr lang="tr-TR" b="1" dirty="0" smtClean="0">
                <a:solidFill>
                  <a:prstClr val="black"/>
                </a:solidFill>
                <a:latin typeface="Cambria" panose="02040503050406030204" pitchFamily="18" charset="0"/>
              </a:rPr>
              <a:t>Karadağ</a:t>
            </a:r>
            <a:r>
              <a:rPr lang="tr-TR" b="1" dirty="0">
                <a:solidFill>
                  <a:prstClr val="black"/>
                </a:solidFill>
                <a:latin typeface="Cambria" panose="02040503050406030204" pitchFamily="18" charset="0"/>
              </a:rPr>
              <a:t>, Sırbistan, Şili, </a:t>
            </a:r>
            <a:r>
              <a:rPr lang="tr-TR" b="1" dirty="0" smtClean="0">
                <a:solidFill>
                  <a:prstClr val="black"/>
                </a:solidFill>
                <a:latin typeface="Cambria" panose="02040503050406030204" pitchFamily="18" charset="0"/>
              </a:rPr>
              <a:t>Lübnan</a:t>
            </a:r>
            <a:r>
              <a:rPr lang="tr-TR" b="1" dirty="0">
                <a:solidFill>
                  <a:prstClr val="black"/>
                </a:solidFill>
                <a:latin typeface="Cambria" panose="02040503050406030204" pitchFamily="18" charset="0"/>
              </a:rPr>
              <a:t>, </a:t>
            </a:r>
            <a:r>
              <a:rPr lang="tr-TR" b="1" dirty="0" smtClean="0">
                <a:solidFill>
                  <a:prstClr val="black"/>
                </a:solidFill>
                <a:latin typeface="Cambria" panose="02040503050406030204" pitchFamily="18" charset="0"/>
              </a:rPr>
              <a:t>Moritus, </a:t>
            </a:r>
            <a:r>
              <a:rPr lang="tr-TR" b="1" dirty="0">
                <a:solidFill>
                  <a:prstClr val="black"/>
                </a:solidFill>
                <a:latin typeface="Cambria" panose="02040503050406030204" pitchFamily="18" charset="0"/>
              </a:rPr>
              <a:t>	Güney 	Kore, Kosova, Malezya, Moldova, Faroe Adaları, 	Singapur ve </a:t>
            </a:r>
            <a:r>
              <a:rPr lang="tr-TR" b="1" dirty="0" smtClean="0">
                <a:solidFill>
                  <a:prstClr val="black"/>
                </a:solidFill>
                <a:latin typeface="Cambria" panose="02040503050406030204" pitchFamily="18" charset="0"/>
              </a:rPr>
              <a:t>Venezuela, İran, Birleşik Krallık  ve Azerbaycan, </a:t>
            </a:r>
          </a:p>
          <a:p>
            <a:pPr algn="just" defTabSz="457200">
              <a:spcAft>
                <a:spcPts val="3000"/>
              </a:spcAft>
              <a:defRPr/>
            </a:pPr>
            <a:r>
              <a:rPr lang="tr-TR" b="1" u="sng" dirty="0" smtClean="0">
                <a:solidFill>
                  <a:srgbClr val="FF0000"/>
                </a:solidFill>
                <a:latin typeface="Cambria" panose="02040503050406030204" pitchFamily="18" charset="0"/>
              </a:rPr>
              <a:t>Askıda </a:t>
            </a:r>
            <a:r>
              <a:rPr lang="tr-TR" b="1" u="sng" dirty="0">
                <a:solidFill>
                  <a:srgbClr val="FF0000"/>
                </a:solidFill>
                <a:latin typeface="Cambria" panose="02040503050406030204" pitchFamily="18" charset="0"/>
              </a:rPr>
              <a:t>olan serbest ticaret anlaşması</a:t>
            </a:r>
            <a:r>
              <a:rPr lang="tr-TR" b="1" dirty="0">
                <a:solidFill>
                  <a:srgbClr val="FF0000"/>
                </a:solidFill>
                <a:latin typeface="Cambria" panose="02040503050406030204" pitchFamily="18" charset="0"/>
              </a:rPr>
              <a:t>: </a:t>
            </a:r>
            <a:r>
              <a:rPr lang="tr-TR" b="1" dirty="0">
                <a:latin typeface="Cambria" panose="02040503050406030204" pitchFamily="18" charset="0"/>
              </a:rPr>
              <a:t>1 </a:t>
            </a:r>
            <a:r>
              <a:rPr lang="tr-TR" b="1" dirty="0" smtClean="0">
                <a:latin typeface="Cambria" panose="02040503050406030204" pitchFamily="18" charset="0"/>
              </a:rPr>
              <a:t>Suriye</a:t>
            </a:r>
          </a:p>
          <a:p>
            <a:pPr algn="just" defTabSz="457200">
              <a:spcBef>
                <a:spcPct val="20000"/>
              </a:spcBef>
              <a:defRPr/>
            </a:pPr>
            <a:r>
              <a:rPr lang="tr-TR" b="1" u="sng" dirty="0">
                <a:solidFill>
                  <a:srgbClr val="FF0000"/>
                </a:solidFill>
                <a:latin typeface="Cambria" panose="02040503050406030204" pitchFamily="18" charset="0"/>
              </a:rPr>
              <a:t>Müzakeresi devam eden veya başlayacak </a:t>
            </a:r>
            <a:r>
              <a:rPr lang="tr-TR" b="1" u="sng" dirty="0" err="1">
                <a:solidFill>
                  <a:srgbClr val="FF0000"/>
                </a:solidFill>
                <a:latin typeface="Cambria" panose="02040503050406030204" pitchFamily="18" charset="0"/>
              </a:rPr>
              <a:t>STA’lar</a:t>
            </a:r>
            <a:r>
              <a:rPr lang="tr-TR" b="1" dirty="0">
                <a:solidFill>
                  <a:srgbClr val="FF0000"/>
                </a:solidFill>
                <a:latin typeface="Cambria" panose="02040503050406030204" pitchFamily="18" charset="0"/>
              </a:rPr>
              <a:t>:</a:t>
            </a:r>
            <a:r>
              <a:rPr lang="tr-TR" b="1" dirty="0">
                <a:latin typeface="Cambria" panose="02040503050406030204" pitchFamily="18" charset="0"/>
              </a:rPr>
              <a:t> </a:t>
            </a:r>
            <a:r>
              <a:rPr lang="tr-TR" b="1" dirty="0" smtClean="0">
                <a:latin typeface="Cambria" panose="02040503050406030204" pitchFamily="18" charset="0"/>
              </a:rPr>
              <a:t>9</a:t>
            </a:r>
            <a:r>
              <a:rPr lang="tr-TR" b="1" dirty="0" smtClean="0">
                <a:latin typeface="Arial" panose="020B0604020202020204" pitchFamily="34" charset="0"/>
              </a:rPr>
              <a:t> adet</a:t>
            </a:r>
            <a:endParaRPr lang="tr-TR" b="1" dirty="0">
              <a:latin typeface="Arial" panose="020B0604020202020204" pitchFamily="34" charset="0"/>
            </a:endParaRPr>
          </a:p>
          <a:p>
            <a:pPr algn="just" defTabSz="457200">
              <a:spcAft>
                <a:spcPts val="3000"/>
              </a:spcAft>
              <a:defRPr/>
            </a:pPr>
            <a:r>
              <a:rPr lang="tr-TR" dirty="0" smtClean="0">
                <a:solidFill>
                  <a:prstClr val="black"/>
                </a:solidFill>
                <a:latin typeface="Cambria" panose="02040503050406030204" pitchFamily="18" charset="0"/>
              </a:rPr>
              <a:t>Pakistan</a:t>
            </a:r>
            <a:r>
              <a:rPr lang="tr-TR" dirty="0">
                <a:solidFill>
                  <a:prstClr val="black"/>
                </a:solidFill>
                <a:latin typeface="Cambria" panose="02040503050406030204" pitchFamily="18" charset="0"/>
              </a:rPr>
              <a:t>, Japonya, Sudan, Cibuti, Peru, </a:t>
            </a:r>
            <a:r>
              <a:rPr lang="tr-TR" dirty="0" smtClean="0">
                <a:solidFill>
                  <a:prstClr val="black"/>
                </a:solidFill>
                <a:latin typeface="Cambria" panose="02040503050406030204" pitchFamily="18" charset="0"/>
              </a:rPr>
              <a:t>Ekvator, </a:t>
            </a:r>
            <a:r>
              <a:rPr lang="tr-TR" dirty="0">
                <a:solidFill>
                  <a:prstClr val="black"/>
                </a:solidFill>
                <a:latin typeface="Cambria" panose="02040503050406030204" pitchFamily="18" charset="0"/>
              </a:rPr>
              <a:t>Meksika, Vietnam, Tayland</a:t>
            </a:r>
          </a:p>
          <a:p>
            <a:pPr algn="just" defTabSz="457200">
              <a:spcAft>
                <a:spcPts val="3000"/>
              </a:spcAft>
              <a:defRPr/>
            </a:pPr>
            <a:r>
              <a:rPr lang="tr-TR" b="1" u="sng" dirty="0">
                <a:solidFill>
                  <a:srgbClr val="FF0000"/>
                </a:solidFill>
                <a:latin typeface="Cambria" panose="02040503050406030204" pitchFamily="18" charset="0"/>
              </a:rPr>
              <a:t>STA </a:t>
            </a:r>
            <a:r>
              <a:rPr lang="tr-TR" b="1" u="sng" dirty="0" smtClean="0">
                <a:solidFill>
                  <a:srgbClr val="FF0000"/>
                </a:solidFill>
                <a:latin typeface="Cambria" panose="02040503050406030204" pitchFamily="18" charset="0"/>
              </a:rPr>
              <a:t>müzakeresi </a:t>
            </a:r>
            <a:r>
              <a:rPr lang="tr-TR" b="1" u="sng" dirty="0">
                <a:solidFill>
                  <a:srgbClr val="FF0000"/>
                </a:solidFill>
                <a:latin typeface="Cambria" panose="02040503050406030204" pitchFamily="18" charset="0"/>
              </a:rPr>
              <a:t>duran veya girişimi yapılan ülkeler</a:t>
            </a:r>
            <a:r>
              <a:rPr lang="tr-TR" b="1" dirty="0">
                <a:latin typeface="Cambria" panose="02040503050406030204" pitchFamily="18" charset="0"/>
              </a:rPr>
              <a:t>: </a:t>
            </a:r>
            <a:r>
              <a:rPr lang="tr-TR" b="1" dirty="0" smtClean="0">
                <a:latin typeface="Cambria" panose="02040503050406030204" pitchFamily="18" charset="0"/>
              </a:rPr>
              <a:t>15 adet</a:t>
            </a:r>
            <a:endParaRPr lang="tr-TR" b="1" dirty="0">
              <a:latin typeface="Cambria" panose="02040503050406030204" pitchFamily="18" charset="0"/>
            </a:endParaRPr>
          </a:p>
          <a:p>
            <a:pPr algn="just" defTabSz="457200">
              <a:spcAft>
                <a:spcPts val="3000"/>
              </a:spcAft>
              <a:defRPr/>
            </a:pPr>
            <a:r>
              <a:rPr lang="tr-TR" dirty="0">
                <a:solidFill>
                  <a:prstClr val="black"/>
                </a:solidFill>
                <a:latin typeface="Cambria" panose="02040503050406030204" pitchFamily="18" charset="0"/>
              </a:rPr>
              <a:t>Ukrayna, Kolombiya, Kongo Demokratik Cumhuriyeti, Kamerun, Seyşeller, Körfez İşbirliği Konseyi, Libya, MERCOSUR, ABD, Kanada, Hindistan, Endonezya, Orta Amerika Topluluğu, Cezayir ve Güney Afrika</a:t>
            </a:r>
            <a:endParaRPr lang="tr-TR" b="1" dirty="0">
              <a:solidFill>
                <a:srgbClr val="C00000"/>
              </a:solidFill>
              <a:latin typeface="Cambria" panose="02040503050406030204" pitchFamily="18" charset="0"/>
            </a:endParaRPr>
          </a:p>
          <a:p>
            <a:pPr algn="just" defTabSz="457200">
              <a:defRPr/>
            </a:pPr>
            <a:r>
              <a:rPr lang="tr-TR" dirty="0">
                <a:solidFill>
                  <a:prstClr val="black"/>
                </a:solidFill>
                <a:latin typeface="Cambria" panose="02040503050406030204" pitchFamily="18" charset="0"/>
              </a:rPr>
              <a:t>	</a:t>
            </a:r>
          </a:p>
          <a:p>
            <a:pPr algn="just" defTabSz="457200">
              <a:spcAft>
                <a:spcPts val="3000"/>
              </a:spcAft>
              <a:defRPr/>
            </a:pPr>
            <a:endParaRPr lang="tr-TR" b="1" dirty="0">
              <a:latin typeface="Cambria" panose="02040503050406030204" pitchFamily="18" charset="0"/>
            </a:endParaRPr>
          </a:p>
          <a:p>
            <a:pPr algn="just" defTabSz="457200">
              <a:spcAft>
                <a:spcPts val="3000"/>
              </a:spcAft>
              <a:defRPr/>
            </a:pPr>
            <a:endParaRPr lang="tr-TR" b="1" dirty="0">
              <a:latin typeface="Cambria" panose="02040503050406030204" pitchFamily="18" charset="0"/>
            </a:endParaRPr>
          </a:p>
        </p:txBody>
      </p:sp>
    </p:spTree>
    <p:extLst>
      <p:ext uri="{BB962C8B-B14F-4D97-AF65-F5344CB8AC3E}">
        <p14:creationId xmlns:p14="http://schemas.microsoft.com/office/powerpoint/2010/main" val="9628125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12 Metin Yer Tutucusu"/>
          <p:cNvSpPr>
            <a:spLocks noGrp="1"/>
          </p:cNvSpPr>
          <p:nvPr>
            <p:ph type="body" idx="1"/>
          </p:nvPr>
        </p:nvSpPr>
        <p:spPr>
          <a:xfrm>
            <a:off x="-40913" y="482556"/>
            <a:ext cx="12192000" cy="499901"/>
          </a:xfrm>
        </p:spPr>
        <p:txBody>
          <a:bodyPr>
            <a:noAutofit/>
          </a:bodyPr>
          <a:lstStyle/>
          <a:p>
            <a:pPr algn="ctr"/>
            <a:r>
              <a:rPr lang="tr-TR" sz="3200" dirty="0" smtClean="0">
                <a:solidFill>
                  <a:srgbClr val="0070C0"/>
                </a:solidFill>
                <a:latin typeface="Cambria" pitchFamily="18" charset="0"/>
              </a:rPr>
              <a:t>MENŞE KÜMÜLASYONU</a:t>
            </a:r>
            <a:endParaRPr lang="tr-TR" sz="2800" dirty="0">
              <a:solidFill>
                <a:srgbClr val="0070C0"/>
              </a:solidFill>
              <a:latin typeface="Cambria" pitchFamily="18" charset="0"/>
            </a:endParaRPr>
          </a:p>
        </p:txBody>
      </p:sp>
      <p:sp>
        <p:nvSpPr>
          <p:cNvPr id="12" name="14 Slayt Numarası Yer Tutucusu"/>
          <p:cNvSpPr>
            <a:spLocks noGrp="1"/>
          </p:cNvSpPr>
          <p:nvPr>
            <p:ph type="sldNum" sz="quarter" idx="12"/>
          </p:nvPr>
        </p:nvSpPr>
        <p:spPr>
          <a:xfrm>
            <a:off x="9768408" y="6453336"/>
            <a:ext cx="899592" cy="241176"/>
          </a:xfrm>
        </p:spPr>
        <p:txBody>
          <a:bodyPr/>
          <a:lstStyle/>
          <a:p>
            <a:pPr algn="ctr"/>
            <a:fld id="{BB244C2B-DAD1-4C52-8D63-947C1133CDEB}" type="slidenum">
              <a:rPr lang="en-US" b="1">
                <a:latin typeface="Cambria" pitchFamily="18" charset="0"/>
              </a:rPr>
              <a:pPr algn="ctr"/>
              <a:t>26</a:t>
            </a:fld>
            <a:endParaRPr lang="en-US" b="1" dirty="0">
              <a:latin typeface="Cambria" pitchFamily="18" charset="0"/>
            </a:endParaRPr>
          </a:p>
        </p:txBody>
      </p:sp>
      <p:sp>
        <p:nvSpPr>
          <p:cNvPr id="16" name="8 Dikdörtgen"/>
          <p:cNvSpPr>
            <a:spLocks noChangeArrowheads="1"/>
          </p:cNvSpPr>
          <p:nvPr/>
        </p:nvSpPr>
        <p:spPr bwMode="auto">
          <a:xfrm>
            <a:off x="246185" y="1484784"/>
            <a:ext cx="11904902" cy="2908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marL="0" lvl="1" indent="0" algn="ctr">
              <a:spcBef>
                <a:spcPts val="1800"/>
              </a:spcBef>
              <a:buSzPct val="70000"/>
              <a:buNone/>
            </a:pPr>
            <a:r>
              <a:rPr lang="tr-TR" b="1" dirty="0">
                <a:solidFill>
                  <a:srgbClr val="0070C0"/>
                </a:solidFill>
                <a:latin typeface="Cambria" panose="02040503050406030204" pitchFamily="18" charset="0"/>
              </a:rPr>
              <a:t>Çapraz Kümülasyon</a:t>
            </a:r>
          </a:p>
          <a:p>
            <a:pPr marL="0" lvl="1" indent="0" algn="just">
              <a:spcBef>
                <a:spcPts val="1800"/>
              </a:spcBef>
              <a:buSzPct val="70000"/>
              <a:buNone/>
            </a:pPr>
            <a:r>
              <a:rPr lang="tr-TR" dirty="0">
                <a:latin typeface="Cambria" panose="02040503050406030204" pitchFamily="18" charset="0"/>
              </a:rPr>
              <a:t>Çapraz kümülasyon, çok taraflı bir serbest ticaret alanına taraf olan veya aralarında ikili veya çok taraflı serbest ticaret anlaşmaları ağı bulunan </a:t>
            </a:r>
            <a:r>
              <a:rPr lang="tr-TR" b="1" dirty="0">
                <a:latin typeface="Cambria" panose="02040503050406030204" pitchFamily="18" charset="0"/>
              </a:rPr>
              <a:t>ikiden fazla ülke</a:t>
            </a:r>
            <a:r>
              <a:rPr lang="tr-TR" dirty="0">
                <a:latin typeface="Cambria" panose="02040503050406030204" pitchFamily="18" charset="0"/>
              </a:rPr>
              <a:t> </a:t>
            </a:r>
            <a:r>
              <a:rPr lang="tr-TR" u="sng" dirty="0">
                <a:latin typeface="Cambria" panose="02040503050406030204" pitchFamily="18" charset="0"/>
              </a:rPr>
              <a:t>arasında birbirleri menşeli girdileri üretimde serbestçe kullanabilmesi </a:t>
            </a:r>
            <a:r>
              <a:rPr lang="tr-TR" dirty="0">
                <a:latin typeface="Cambria" panose="02040503050406030204" pitchFamily="18" charset="0"/>
              </a:rPr>
              <a:t>ve bu şekilde üretilen ürünün anlaşmaya taraf diğer ülkelere ihracatında tercihli ticarete konu olmasını imkan tanıyan sistemdir. </a:t>
            </a:r>
          </a:p>
        </p:txBody>
      </p:sp>
    </p:spTree>
    <p:extLst>
      <p:ext uri="{BB962C8B-B14F-4D97-AF65-F5344CB8AC3E}">
        <p14:creationId xmlns:p14="http://schemas.microsoft.com/office/powerpoint/2010/main" val="1103159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14 Slayt Numarası Yer Tutucusu"/>
          <p:cNvSpPr>
            <a:spLocks noGrp="1"/>
          </p:cNvSpPr>
          <p:nvPr>
            <p:ph type="sldNum" sz="quarter" idx="12"/>
          </p:nvPr>
        </p:nvSpPr>
        <p:spPr>
          <a:xfrm>
            <a:off x="9768408" y="6453336"/>
            <a:ext cx="899592" cy="241176"/>
          </a:xfrm>
        </p:spPr>
        <p:txBody>
          <a:bodyPr/>
          <a:lstStyle/>
          <a:p>
            <a:pPr algn="ctr"/>
            <a:fld id="{BB244C2B-DAD1-4C52-8D63-947C1133CDEB}" type="slidenum">
              <a:rPr lang="en-US" b="1">
                <a:latin typeface="Cambria" pitchFamily="18" charset="0"/>
              </a:rPr>
              <a:pPr algn="ctr"/>
              <a:t>27</a:t>
            </a:fld>
            <a:endParaRPr lang="en-US" b="1" dirty="0">
              <a:latin typeface="Cambria" pitchFamily="18" charset="0"/>
            </a:endParaRPr>
          </a:p>
        </p:txBody>
      </p:sp>
      <p:sp>
        <p:nvSpPr>
          <p:cNvPr id="16" name="8 Dikdörtgen"/>
          <p:cNvSpPr>
            <a:spLocks noChangeArrowheads="1"/>
          </p:cNvSpPr>
          <p:nvPr/>
        </p:nvSpPr>
        <p:spPr bwMode="auto">
          <a:xfrm>
            <a:off x="79131" y="1484785"/>
            <a:ext cx="12112869" cy="3933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marL="0" lvl="1" indent="0" algn="ctr">
              <a:spcBef>
                <a:spcPts val="1800"/>
              </a:spcBef>
              <a:buSzPct val="70000"/>
              <a:buNone/>
            </a:pPr>
            <a:r>
              <a:rPr lang="tr-TR" sz="3600" b="1" dirty="0">
                <a:solidFill>
                  <a:srgbClr val="0070C0"/>
                </a:solidFill>
                <a:latin typeface="Cambria" panose="02040503050406030204" pitchFamily="18" charset="0"/>
              </a:rPr>
              <a:t>Çapraz Kümülasyon</a:t>
            </a:r>
          </a:p>
          <a:p>
            <a:pPr algn="just">
              <a:buNone/>
              <a:defRPr/>
            </a:pPr>
            <a:r>
              <a:rPr lang="tr-TR" sz="2400" b="1" dirty="0">
                <a:solidFill>
                  <a:srgbClr val="EC1D24"/>
                </a:solidFill>
                <a:latin typeface="Cambria" panose="02040503050406030204" pitchFamily="18" charset="0"/>
              </a:rPr>
              <a:t>ŞARTLARI;</a:t>
            </a:r>
          </a:p>
          <a:p>
            <a:pPr marL="342900" indent="-342900" algn="just">
              <a:buSzPct val="70000"/>
              <a:buFont typeface="Wingdings" panose="05000000000000000000" pitchFamily="2" charset="2"/>
              <a:buChar char="q"/>
              <a:defRPr/>
            </a:pPr>
            <a:r>
              <a:rPr lang="tr-TR" sz="2600" dirty="0">
                <a:latin typeface="Cambria" panose="02040503050406030204" pitchFamily="18" charset="0"/>
              </a:rPr>
              <a:t>Taraf tüm ülkelerin arasında </a:t>
            </a:r>
            <a:r>
              <a:rPr lang="tr-TR" sz="2600" b="1" dirty="0">
                <a:latin typeface="Cambria" panose="02040503050406030204" pitchFamily="18" charset="0"/>
              </a:rPr>
              <a:t>tamamlanmış STA ağı,</a:t>
            </a:r>
          </a:p>
          <a:p>
            <a:pPr marL="342900" indent="-342900" algn="just">
              <a:buSzPct val="70000"/>
              <a:buFont typeface="Wingdings" panose="05000000000000000000" pitchFamily="2" charset="2"/>
              <a:buChar char="q"/>
              <a:defRPr/>
            </a:pPr>
            <a:r>
              <a:rPr lang="tr-TR" sz="2600" b="1" dirty="0">
                <a:latin typeface="Cambria" panose="02040503050406030204" pitchFamily="18" charset="0"/>
              </a:rPr>
              <a:t>Aynı menşe kuralları</a:t>
            </a:r>
            <a:r>
              <a:rPr lang="tr-TR" sz="2600" dirty="0">
                <a:latin typeface="Cambria" panose="02040503050406030204" pitchFamily="18" charset="0"/>
              </a:rPr>
              <a:t>nın geçerli olması,</a:t>
            </a:r>
          </a:p>
          <a:p>
            <a:pPr marL="342900" indent="-342900">
              <a:buSzPct val="70000"/>
              <a:buFont typeface="Wingdings" panose="05000000000000000000" pitchFamily="2" charset="2"/>
              <a:buChar char="q"/>
              <a:defRPr/>
            </a:pPr>
            <a:r>
              <a:rPr lang="tr-TR" sz="2600" dirty="0">
                <a:latin typeface="Cambria" panose="02040503050406030204" pitchFamily="18" charset="0"/>
              </a:rPr>
              <a:t>STA’larda </a:t>
            </a:r>
            <a:r>
              <a:rPr lang="tr-TR" sz="2600" b="1" u="sng" dirty="0">
                <a:latin typeface="Cambria" panose="02040503050406030204" pitchFamily="18" charset="0"/>
              </a:rPr>
              <a:t>çapraz kümülasyonun </a:t>
            </a:r>
            <a:r>
              <a:rPr lang="tr-TR" sz="2600" b="1" dirty="0">
                <a:latin typeface="Cambria" panose="02040503050406030204" pitchFamily="18" charset="0"/>
              </a:rPr>
              <a:t>öngörülmesi</a:t>
            </a:r>
          </a:p>
          <a:p>
            <a:pPr algn="just">
              <a:buNone/>
              <a:defRPr/>
            </a:pPr>
            <a:endParaRPr lang="tr-TR" sz="2600" dirty="0">
              <a:latin typeface="Cambria" panose="02040503050406030204" pitchFamily="18" charset="0"/>
            </a:endParaRPr>
          </a:p>
          <a:p>
            <a:pPr algn="just">
              <a:buNone/>
              <a:defRPr/>
            </a:pPr>
            <a:r>
              <a:rPr lang="tr-TR" sz="2400" b="1" dirty="0">
                <a:solidFill>
                  <a:srgbClr val="EC1D24"/>
                </a:solidFill>
                <a:latin typeface="Cambria" panose="02040503050406030204" pitchFamily="18" charset="0"/>
              </a:rPr>
              <a:t>ÖRNEĞİN;</a:t>
            </a:r>
          </a:p>
          <a:p>
            <a:pPr marL="342900" indent="-342900" algn="just">
              <a:buSzPct val="70000"/>
              <a:buFont typeface="Wingdings" panose="05000000000000000000" pitchFamily="2" charset="2"/>
              <a:buChar char="q"/>
              <a:defRPr/>
            </a:pPr>
            <a:r>
              <a:rPr lang="tr-TR" sz="2600" dirty="0">
                <a:latin typeface="Cambria" panose="02040503050406030204" pitchFamily="18" charset="0"/>
              </a:rPr>
              <a:t>Pan Avrupa Akdeniz Menşe Kümülasyonu (PAAMK) Sistemi</a:t>
            </a:r>
          </a:p>
        </p:txBody>
      </p:sp>
    </p:spTree>
    <p:extLst>
      <p:ext uri="{BB962C8B-B14F-4D97-AF65-F5344CB8AC3E}">
        <p14:creationId xmlns:p14="http://schemas.microsoft.com/office/powerpoint/2010/main" val="4807454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14 Slayt Numarası Yer Tutucusu"/>
          <p:cNvSpPr>
            <a:spLocks noGrp="1"/>
          </p:cNvSpPr>
          <p:nvPr>
            <p:ph type="sldNum" sz="quarter" idx="12"/>
          </p:nvPr>
        </p:nvSpPr>
        <p:spPr>
          <a:xfrm>
            <a:off x="9768408" y="6453336"/>
            <a:ext cx="899592" cy="241176"/>
          </a:xfrm>
        </p:spPr>
        <p:txBody>
          <a:bodyPr/>
          <a:lstStyle/>
          <a:p>
            <a:pPr algn="ctr"/>
            <a:fld id="{BB244C2B-DAD1-4C52-8D63-947C1133CDEB}" type="slidenum">
              <a:rPr lang="en-US" b="1">
                <a:latin typeface="Cambria" pitchFamily="18" charset="0"/>
              </a:rPr>
              <a:pPr algn="ctr"/>
              <a:t>28</a:t>
            </a:fld>
            <a:endParaRPr lang="en-US" b="1" dirty="0">
              <a:latin typeface="Cambria" pitchFamily="18" charset="0"/>
            </a:endParaRPr>
          </a:p>
        </p:txBody>
      </p:sp>
      <p:sp>
        <p:nvSpPr>
          <p:cNvPr id="16" name="8 Dikdörtgen"/>
          <p:cNvSpPr>
            <a:spLocks noChangeArrowheads="1"/>
          </p:cNvSpPr>
          <p:nvPr/>
        </p:nvSpPr>
        <p:spPr bwMode="auto">
          <a:xfrm>
            <a:off x="0" y="658307"/>
            <a:ext cx="12192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marL="0" lvl="1" indent="0" algn="ctr">
              <a:spcBef>
                <a:spcPts val="1800"/>
              </a:spcBef>
              <a:buSzPct val="70000"/>
              <a:buNone/>
            </a:pPr>
            <a:r>
              <a:rPr lang="tr-TR" b="1" dirty="0">
                <a:solidFill>
                  <a:srgbClr val="0070C0"/>
                </a:solidFill>
                <a:latin typeface="Cambria" panose="02040503050406030204" pitchFamily="18" charset="0"/>
              </a:rPr>
              <a:t>Pan Avrupa Menşe Kümülasyon Sistemi</a:t>
            </a:r>
          </a:p>
        </p:txBody>
      </p:sp>
      <p:sp>
        <p:nvSpPr>
          <p:cNvPr id="8" name="Rectangle 7"/>
          <p:cNvSpPr/>
          <p:nvPr/>
        </p:nvSpPr>
        <p:spPr>
          <a:xfrm>
            <a:off x="131885" y="1704954"/>
            <a:ext cx="6108131" cy="954107"/>
          </a:xfrm>
          <a:prstGeom prst="rect">
            <a:avLst/>
          </a:prstGeom>
          <a:solidFill>
            <a:schemeClr val="tx2">
              <a:lumMod val="40000"/>
              <a:lumOff val="60000"/>
            </a:schemeClr>
          </a:solidFill>
        </p:spPr>
        <p:txBody>
          <a:bodyPr wrap="square">
            <a:spAutoFit/>
          </a:bodyPr>
          <a:lstStyle/>
          <a:p>
            <a:pPr marL="360363" lvl="1" indent="-342900">
              <a:buSzPct val="70000"/>
              <a:buFont typeface="Wingdings" panose="05000000000000000000" pitchFamily="2" charset="2"/>
              <a:buChar char="q"/>
              <a:defRPr/>
            </a:pPr>
            <a:r>
              <a:rPr lang="tr-TR" sz="2800" b="1" dirty="0">
                <a:latin typeface="Cambria" panose="02040503050406030204" pitchFamily="18" charset="0"/>
              </a:rPr>
              <a:t>Türkiye</a:t>
            </a:r>
          </a:p>
          <a:p>
            <a:pPr marL="360363" lvl="1" indent="-342900">
              <a:buSzPct val="70000"/>
              <a:buFont typeface="Wingdings" panose="05000000000000000000" pitchFamily="2" charset="2"/>
              <a:buChar char="q"/>
              <a:defRPr/>
            </a:pPr>
            <a:r>
              <a:rPr lang="tr-TR" sz="2800" b="1" dirty="0">
                <a:latin typeface="Cambria" panose="02040503050406030204" pitchFamily="18" charset="0"/>
              </a:rPr>
              <a:t>Avrupa Birliği</a:t>
            </a:r>
          </a:p>
        </p:txBody>
      </p:sp>
      <p:sp>
        <p:nvSpPr>
          <p:cNvPr id="9" name="TextBox 8"/>
          <p:cNvSpPr txBox="1"/>
          <p:nvPr/>
        </p:nvSpPr>
        <p:spPr>
          <a:xfrm>
            <a:off x="6240016" y="1704954"/>
            <a:ext cx="5951984" cy="830997"/>
          </a:xfrm>
          <a:prstGeom prst="rect">
            <a:avLst/>
          </a:prstGeom>
          <a:solidFill>
            <a:schemeClr val="accent3">
              <a:lumMod val="60000"/>
              <a:lumOff val="40000"/>
            </a:schemeClr>
          </a:solidFill>
        </p:spPr>
        <p:txBody>
          <a:bodyPr wrap="square">
            <a:spAutoFit/>
          </a:bodyPr>
          <a:lstStyle/>
          <a:p>
            <a:pPr marL="360363" lvl="1" indent="-342900">
              <a:buSzPct val="70000"/>
              <a:buFont typeface="Wingdings" panose="05000000000000000000" pitchFamily="2" charset="2"/>
              <a:buChar char="q"/>
              <a:defRPr/>
            </a:pPr>
            <a:r>
              <a:rPr lang="tr-TR" sz="2800" b="1" dirty="0">
                <a:latin typeface="Cambria" panose="02040503050406030204" pitchFamily="18" charset="0"/>
              </a:rPr>
              <a:t>EFTA </a:t>
            </a:r>
            <a:endParaRPr lang="tr-TR" sz="2800" b="1" dirty="0" smtClean="0">
              <a:latin typeface="Cambria" panose="02040503050406030204" pitchFamily="18" charset="0"/>
            </a:endParaRPr>
          </a:p>
          <a:p>
            <a:pPr marL="360363" lvl="1" indent="-342900">
              <a:buSzPct val="70000"/>
              <a:buFont typeface="Wingdings" panose="05000000000000000000" pitchFamily="2" charset="2"/>
              <a:buChar char="q"/>
              <a:defRPr/>
            </a:pPr>
            <a:r>
              <a:rPr lang="tr-TR" sz="2000" b="1" dirty="0" smtClean="0">
                <a:latin typeface="Cambria" panose="02040503050406030204" pitchFamily="18" charset="0"/>
              </a:rPr>
              <a:t>(</a:t>
            </a:r>
            <a:r>
              <a:rPr lang="tr-TR" sz="2000" b="1" dirty="0">
                <a:latin typeface="Cambria" panose="02040503050406030204" pitchFamily="18" charset="0"/>
              </a:rPr>
              <a:t>İsviçre, Norveç, İzlanda, Lihtenştayn</a:t>
            </a:r>
            <a:r>
              <a:rPr lang="tr-TR" sz="2000" b="1" dirty="0" smtClean="0">
                <a:latin typeface="Cambria" panose="02040503050406030204" pitchFamily="18" charset="0"/>
              </a:rPr>
              <a:t>)</a:t>
            </a:r>
            <a:endParaRPr lang="tr-TR" sz="2400" b="1" dirty="0">
              <a:latin typeface="Cambria" panose="02040503050406030204" pitchFamily="18" charset="0"/>
            </a:endParaRPr>
          </a:p>
        </p:txBody>
      </p:sp>
      <p:sp>
        <p:nvSpPr>
          <p:cNvPr id="11" name="TextBox 3"/>
          <p:cNvSpPr txBox="1">
            <a:spLocks noChangeArrowheads="1"/>
          </p:cNvSpPr>
          <p:nvPr/>
        </p:nvSpPr>
        <p:spPr bwMode="auto">
          <a:xfrm>
            <a:off x="0" y="2920402"/>
            <a:ext cx="12192000" cy="2776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marL="800100" lvl="1" indent="-342900" algn="just">
              <a:lnSpc>
                <a:spcPct val="80000"/>
              </a:lnSpc>
              <a:spcBef>
                <a:spcPts val="1200"/>
              </a:spcBef>
              <a:spcAft>
                <a:spcPts val="1200"/>
              </a:spcAft>
              <a:buSzPct val="70000"/>
              <a:buFont typeface="Wingdings" panose="05000000000000000000" pitchFamily="2" charset="2"/>
              <a:buChar char="q"/>
              <a:defRPr/>
            </a:pPr>
            <a:r>
              <a:rPr lang="tr-TR" dirty="0">
                <a:latin typeface="Cambria" panose="02040503050406030204" pitchFamily="18" charset="0"/>
              </a:rPr>
              <a:t>Pan Avrupa Menşe Kümülasyon Sisteminde ülkeler arasında </a:t>
            </a:r>
            <a:r>
              <a:rPr lang="tr-TR" b="1" dirty="0">
                <a:latin typeface="Cambria" panose="02040503050406030204" pitchFamily="18" charset="0"/>
              </a:rPr>
              <a:t>STA AĞI tamamlanmıştır</a:t>
            </a:r>
            <a:r>
              <a:rPr lang="tr-TR" dirty="0">
                <a:latin typeface="Cambria" panose="02040503050406030204" pitchFamily="18" charset="0"/>
              </a:rPr>
              <a:t>.</a:t>
            </a:r>
          </a:p>
          <a:p>
            <a:pPr marL="800100" lvl="1" indent="-342900" algn="just">
              <a:lnSpc>
                <a:spcPct val="80000"/>
              </a:lnSpc>
              <a:spcBef>
                <a:spcPts val="1200"/>
              </a:spcBef>
              <a:spcAft>
                <a:spcPts val="1200"/>
              </a:spcAft>
              <a:buSzPct val="70000"/>
              <a:buFont typeface="Wingdings" panose="05000000000000000000" pitchFamily="2" charset="2"/>
              <a:buChar char="q"/>
              <a:defRPr/>
            </a:pPr>
            <a:r>
              <a:rPr lang="tr-TR" dirty="0">
                <a:latin typeface="Cambria" panose="02040503050406030204" pitchFamily="18" charset="0"/>
              </a:rPr>
              <a:t>Tarafların birbirleri ile ticaretinde uyguladıkları </a:t>
            </a:r>
            <a:r>
              <a:rPr lang="tr-TR" b="1" dirty="0">
                <a:latin typeface="Cambria" panose="02040503050406030204" pitchFamily="18" charset="0"/>
              </a:rPr>
              <a:t>menşe kuralları aynıdır</a:t>
            </a:r>
            <a:r>
              <a:rPr lang="tr-TR" dirty="0">
                <a:latin typeface="Cambria" panose="02040503050406030204" pitchFamily="18" charset="0"/>
              </a:rPr>
              <a:t>.</a:t>
            </a:r>
          </a:p>
          <a:p>
            <a:pPr marL="800100" lvl="1" indent="-342900" algn="just">
              <a:lnSpc>
                <a:spcPct val="80000"/>
              </a:lnSpc>
              <a:spcBef>
                <a:spcPts val="1200"/>
              </a:spcBef>
              <a:spcAft>
                <a:spcPts val="1200"/>
              </a:spcAft>
              <a:buSzPct val="70000"/>
              <a:buFont typeface="Wingdings" panose="05000000000000000000" pitchFamily="2" charset="2"/>
              <a:buChar char="q"/>
              <a:defRPr/>
            </a:pPr>
            <a:r>
              <a:rPr lang="tr-TR" dirty="0">
                <a:latin typeface="Cambria" panose="02040503050406030204" pitchFamily="18" charset="0"/>
              </a:rPr>
              <a:t>Türkiye açısından PAMK Sistemi 1 EKİM 1999 tarihinde yürürlüğe girmiştir.</a:t>
            </a:r>
          </a:p>
        </p:txBody>
      </p:sp>
    </p:spTree>
    <p:extLst>
      <p:ext uri="{BB962C8B-B14F-4D97-AF65-F5344CB8AC3E}">
        <p14:creationId xmlns:p14="http://schemas.microsoft.com/office/powerpoint/2010/main" val="25404426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12 Metin Yer Tutucusu"/>
          <p:cNvSpPr>
            <a:spLocks noGrp="1"/>
          </p:cNvSpPr>
          <p:nvPr>
            <p:ph type="body" idx="1"/>
          </p:nvPr>
        </p:nvSpPr>
        <p:spPr>
          <a:xfrm>
            <a:off x="0" y="509100"/>
            <a:ext cx="12107008" cy="695613"/>
          </a:xfrm>
        </p:spPr>
        <p:txBody>
          <a:bodyPr>
            <a:noAutofit/>
          </a:bodyPr>
          <a:lstStyle/>
          <a:p>
            <a:pPr algn="ctr"/>
            <a:endParaRPr lang="tr-TR" sz="2800" dirty="0" smtClean="0">
              <a:solidFill>
                <a:srgbClr val="0070C0"/>
              </a:solidFill>
              <a:latin typeface="Cambria" panose="02040503050406030204" pitchFamily="18" charset="0"/>
            </a:endParaRPr>
          </a:p>
          <a:p>
            <a:pPr algn="ctr"/>
            <a:endParaRPr lang="tr-TR" sz="2800" dirty="0">
              <a:solidFill>
                <a:srgbClr val="0070C0"/>
              </a:solidFill>
              <a:latin typeface="Cambria" panose="02040503050406030204" pitchFamily="18" charset="0"/>
            </a:endParaRPr>
          </a:p>
          <a:p>
            <a:pPr algn="ctr"/>
            <a:endParaRPr lang="tr-TR" sz="2800" dirty="0" smtClean="0">
              <a:solidFill>
                <a:srgbClr val="0070C0"/>
              </a:solidFill>
              <a:latin typeface="Cambria" panose="02040503050406030204" pitchFamily="18" charset="0"/>
            </a:endParaRPr>
          </a:p>
          <a:p>
            <a:pPr algn="ctr"/>
            <a:endParaRPr lang="tr-TR" sz="2800" dirty="0">
              <a:solidFill>
                <a:srgbClr val="0070C0"/>
              </a:solidFill>
              <a:latin typeface="Cambria" panose="02040503050406030204" pitchFamily="18" charset="0"/>
            </a:endParaRPr>
          </a:p>
          <a:p>
            <a:pPr algn="ctr"/>
            <a:r>
              <a:rPr lang="tr-TR" sz="2800" dirty="0" smtClean="0">
                <a:solidFill>
                  <a:srgbClr val="0070C0"/>
                </a:solidFill>
                <a:latin typeface="Cambria" panose="02040503050406030204" pitchFamily="18" charset="0"/>
              </a:rPr>
              <a:t>Pan </a:t>
            </a:r>
            <a:r>
              <a:rPr lang="tr-TR" sz="2800" dirty="0">
                <a:solidFill>
                  <a:srgbClr val="0070C0"/>
                </a:solidFill>
                <a:latin typeface="Cambria" panose="02040503050406030204" pitchFamily="18" charset="0"/>
              </a:rPr>
              <a:t>Avrupa </a:t>
            </a:r>
            <a:r>
              <a:rPr lang="tr-TR" dirty="0">
                <a:solidFill>
                  <a:srgbClr val="0070C0"/>
                </a:solidFill>
                <a:latin typeface="Cambria" panose="02040503050406030204" pitchFamily="18" charset="0"/>
              </a:rPr>
              <a:t>Akdeniz Menşe Kümülasyon Sistemi</a:t>
            </a:r>
          </a:p>
          <a:p>
            <a:pPr algn="ctr"/>
            <a:endParaRPr lang="tr-TR" sz="2800" dirty="0">
              <a:solidFill>
                <a:srgbClr val="0070C0"/>
              </a:solidFill>
              <a:latin typeface="Cambria" pitchFamily="18" charset="0"/>
            </a:endParaRPr>
          </a:p>
        </p:txBody>
      </p:sp>
      <p:sp>
        <p:nvSpPr>
          <p:cNvPr id="12" name="14 Slayt Numarası Yer Tutucusu"/>
          <p:cNvSpPr>
            <a:spLocks noGrp="1"/>
          </p:cNvSpPr>
          <p:nvPr>
            <p:ph type="sldNum" sz="quarter" idx="12"/>
          </p:nvPr>
        </p:nvSpPr>
        <p:spPr>
          <a:xfrm>
            <a:off x="9768408" y="6453336"/>
            <a:ext cx="899592" cy="241176"/>
          </a:xfrm>
        </p:spPr>
        <p:txBody>
          <a:bodyPr/>
          <a:lstStyle/>
          <a:p>
            <a:pPr algn="ctr"/>
            <a:fld id="{BB244C2B-DAD1-4C52-8D63-947C1133CDEB}" type="slidenum">
              <a:rPr lang="en-US" b="1">
                <a:latin typeface="Cambria" pitchFamily="18" charset="0"/>
              </a:rPr>
              <a:pPr algn="ctr"/>
              <a:t>29</a:t>
            </a:fld>
            <a:endParaRPr lang="en-US" b="1" dirty="0">
              <a:latin typeface="Cambria" pitchFamily="18" charset="0"/>
            </a:endParaRPr>
          </a:p>
        </p:txBody>
      </p:sp>
      <p:sp>
        <p:nvSpPr>
          <p:cNvPr id="13" name="Rectangle 12"/>
          <p:cNvSpPr/>
          <p:nvPr/>
        </p:nvSpPr>
        <p:spPr>
          <a:xfrm>
            <a:off x="404996" y="1636903"/>
            <a:ext cx="2952192" cy="1661993"/>
          </a:xfrm>
          <a:prstGeom prst="rect">
            <a:avLst/>
          </a:prstGeom>
          <a:solidFill>
            <a:schemeClr val="tx2">
              <a:lumMod val="40000"/>
              <a:lumOff val="60000"/>
            </a:schemeClr>
          </a:solidFill>
        </p:spPr>
        <p:txBody>
          <a:bodyPr wrap="square">
            <a:spAutoFit/>
          </a:bodyPr>
          <a:lstStyle/>
          <a:p>
            <a:pPr algn="just">
              <a:defRPr/>
            </a:pPr>
            <a:r>
              <a:rPr lang="tr-TR" sz="2400" b="1" dirty="0">
                <a:solidFill>
                  <a:srgbClr val="EC1D24"/>
                </a:solidFill>
                <a:latin typeface="Myriad Pro" pitchFamily="34" charset="0"/>
              </a:rPr>
              <a:t>Pan Avrupa Ülkeleri</a:t>
            </a:r>
          </a:p>
          <a:p>
            <a:pPr marL="342900" lvl="1" indent="-342900">
              <a:buSzPct val="70000"/>
              <a:buFont typeface="Wingdings" panose="05000000000000000000" pitchFamily="2" charset="2"/>
              <a:buChar char="q"/>
              <a:defRPr/>
            </a:pPr>
            <a:r>
              <a:rPr lang="tr-TR" b="1" dirty="0">
                <a:latin typeface="Cambria" panose="02040503050406030204" pitchFamily="18" charset="0"/>
              </a:rPr>
              <a:t>Türkiye</a:t>
            </a:r>
          </a:p>
          <a:p>
            <a:pPr marL="360363" lvl="1" indent="-342900">
              <a:buSzPct val="70000"/>
              <a:buFont typeface="Wingdings" panose="05000000000000000000" pitchFamily="2" charset="2"/>
              <a:buChar char="q"/>
              <a:defRPr/>
            </a:pPr>
            <a:r>
              <a:rPr lang="tr-TR" b="1" dirty="0">
                <a:latin typeface="Cambria" panose="02040503050406030204" pitchFamily="18" charset="0"/>
              </a:rPr>
              <a:t>Avrupa Birliği</a:t>
            </a:r>
          </a:p>
          <a:p>
            <a:pPr marL="360363" lvl="1" indent="-342900">
              <a:buSzPct val="70000"/>
              <a:buFont typeface="Wingdings" panose="05000000000000000000" pitchFamily="2" charset="2"/>
              <a:buChar char="q"/>
              <a:defRPr/>
            </a:pPr>
            <a:r>
              <a:rPr lang="tr-TR" b="1" dirty="0">
                <a:latin typeface="Cambria" panose="02040503050406030204" pitchFamily="18" charset="0"/>
              </a:rPr>
              <a:t>EFTA</a:t>
            </a:r>
          </a:p>
        </p:txBody>
      </p:sp>
      <p:sp>
        <p:nvSpPr>
          <p:cNvPr id="17" name="TextBox 16"/>
          <p:cNvSpPr txBox="1"/>
          <p:nvPr/>
        </p:nvSpPr>
        <p:spPr>
          <a:xfrm>
            <a:off x="123092" y="3918007"/>
            <a:ext cx="9101427" cy="369332"/>
          </a:xfrm>
          <a:prstGeom prst="rect">
            <a:avLst/>
          </a:prstGeom>
          <a:solidFill>
            <a:schemeClr val="accent2">
              <a:lumMod val="20000"/>
              <a:lumOff val="80000"/>
            </a:schemeClr>
          </a:solidFill>
        </p:spPr>
        <p:txBody>
          <a:bodyPr wrap="square">
            <a:spAutoFit/>
          </a:bodyPr>
          <a:lstStyle/>
          <a:p>
            <a:pPr marL="342900" lvl="1" indent="-342900">
              <a:buSzPct val="70000"/>
              <a:buFont typeface="Wingdings" panose="05000000000000000000" pitchFamily="2" charset="2"/>
              <a:buChar char="q"/>
              <a:defRPr/>
            </a:pPr>
            <a:r>
              <a:rPr lang="tr-TR" b="1" dirty="0">
                <a:latin typeface="Cambria" panose="02040503050406030204" pitchFamily="18" charset="0"/>
              </a:rPr>
              <a:t>Faroe Adaları</a:t>
            </a:r>
          </a:p>
        </p:txBody>
      </p:sp>
      <p:sp>
        <p:nvSpPr>
          <p:cNvPr id="18" name="TextBox 17"/>
          <p:cNvSpPr txBox="1"/>
          <p:nvPr/>
        </p:nvSpPr>
        <p:spPr>
          <a:xfrm>
            <a:off x="0" y="4293097"/>
            <a:ext cx="12191999" cy="1431161"/>
          </a:xfrm>
          <a:prstGeom prst="rect">
            <a:avLst/>
          </a:prstGeom>
          <a:noFill/>
        </p:spPr>
        <p:txBody>
          <a:bodyPr wrap="square">
            <a:spAutoFit/>
          </a:bodyPr>
          <a:lstStyle/>
          <a:p>
            <a:pPr marL="342900" indent="-342900" algn="just">
              <a:spcBef>
                <a:spcPts val="600"/>
              </a:spcBef>
              <a:spcAft>
                <a:spcPts val="600"/>
              </a:spcAft>
              <a:buSzPct val="70000"/>
              <a:buFont typeface="Wingdings" panose="05000000000000000000" pitchFamily="2" charset="2"/>
              <a:buChar char="q"/>
              <a:defRPr/>
            </a:pPr>
            <a:r>
              <a:rPr lang="tr-TR" sz="2400" dirty="0">
                <a:latin typeface="Cambria" panose="02040503050406030204" pitchFamily="18" charset="0"/>
              </a:rPr>
              <a:t>PAAMK ülkeleri arasında henüz STA AĞI </a:t>
            </a:r>
            <a:r>
              <a:rPr lang="tr-TR" sz="2400" b="1" dirty="0">
                <a:solidFill>
                  <a:srgbClr val="002060"/>
                </a:solidFill>
                <a:latin typeface="Cambria" panose="02040503050406030204" pitchFamily="18" charset="0"/>
              </a:rPr>
              <a:t>tamamlanmamıştır</a:t>
            </a:r>
            <a:r>
              <a:rPr lang="tr-TR" sz="2400" b="1" dirty="0">
                <a:latin typeface="Cambria" panose="02040503050406030204" pitchFamily="18" charset="0"/>
              </a:rPr>
              <a:t>.</a:t>
            </a:r>
          </a:p>
          <a:p>
            <a:pPr marL="342900" indent="-342900" algn="just">
              <a:spcBef>
                <a:spcPts val="1200"/>
              </a:spcBef>
              <a:spcAft>
                <a:spcPts val="1800"/>
              </a:spcAft>
              <a:buSzPct val="70000"/>
              <a:buFont typeface="Wingdings" panose="05000000000000000000" pitchFamily="2" charset="2"/>
              <a:buChar char="q"/>
              <a:defRPr/>
            </a:pPr>
            <a:r>
              <a:rPr lang="tr-TR" sz="2400" dirty="0">
                <a:latin typeface="Cambria" panose="02040503050406030204" pitchFamily="18" charset="0"/>
              </a:rPr>
              <a:t>Tarafların birbirleri ile ikili ticaretinde uyguladıkları</a:t>
            </a:r>
            <a:r>
              <a:rPr lang="tr-TR" sz="2400" dirty="0">
                <a:solidFill>
                  <a:srgbClr val="002060"/>
                </a:solidFill>
                <a:latin typeface="Cambria" panose="02040503050406030204" pitchFamily="18" charset="0"/>
              </a:rPr>
              <a:t> </a:t>
            </a:r>
            <a:r>
              <a:rPr lang="tr-TR" sz="2400" b="1" dirty="0">
                <a:solidFill>
                  <a:srgbClr val="002060"/>
                </a:solidFill>
                <a:latin typeface="Cambria" panose="02040503050406030204" pitchFamily="18" charset="0"/>
              </a:rPr>
              <a:t>menşe kuralları farklılık arz edebilmektedir</a:t>
            </a:r>
            <a:r>
              <a:rPr lang="tr-TR" sz="2400" dirty="0">
                <a:solidFill>
                  <a:srgbClr val="002060"/>
                </a:solidFill>
                <a:latin typeface="Cambria" panose="02040503050406030204" pitchFamily="18" charset="0"/>
              </a:rPr>
              <a:t>.</a:t>
            </a:r>
          </a:p>
        </p:txBody>
      </p:sp>
      <p:sp>
        <p:nvSpPr>
          <p:cNvPr id="19" name="TextBox 18"/>
          <p:cNvSpPr txBox="1"/>
          <p:nvPr/>
        </p:nvSpPr>
        <p:spPr>
          <a:xfrm>
            <a:off x="6781398" y="2094649"/>
            <a:ext cx="2443121" cy="1458861"/>
          </a:xfrm>
          <a:prstGeom prst="rect">
            <a:avLst/>
          </a:prstGeom>
          <a:solidFill>
            <a:schemeClr val="accent3">
              <a:lumMod val="60000"/>
              <a:lumOff val="40000"/>
            </a:schemeClr>
          </a:solidFill>
        </p:spPr>
        <p:txBody>
          <a:bodyPr wrap="square">
            <a:spAutoFit/>
          </a:bodyPr>
          <a:lstStyle/>
          <a:p>
            <a:pPr algn="just">
              <a:defRPr/>
            </a:pPr>
            <a:endParaRPr lang="tr-TR" sz="2400" b="1" dirty="0">
              <a:solidFill>
                <a:srgbClr val="EC1D24"/>
              </a:solidFill>
              <a:latin typeface="Myriad Pro" pitchFamily="34" charset="0"/>
            </a:endParaRPr>
          </a:p>
          <a:p>
            <a:pPr marL="800100" lvl="1" indent="-342900">
              <a:lnSpc>
                <a:spcPct val="90000"/>
              </a:lnSpc>
              <a:buSzPct val="70000"/>
              <a:buFont typeface="Wingdings" panose="05000000000000000000" pitchFamily="2" charset="2"/>
              <a:buChar char="q"/>
              <a:defRPr/>
            </a:pPr>
            <a:r>
              <a:rPr lang="tr-TR" b="1" dirty="0">
                <a:latin typeface="Cambria" panose="02040503050406030204" pitchFamily="18" charset="0"/>
              </a:rPr>
              <a:t>Lübnan</a:t>
            </a:r>
          </a:p>
          <a:p>
            <a:pPr marL="800100" lvl="1" indent="-342900">
              <a:lnSpc>
                <a:spcPct val="90000"/>
              </a:lnSpc>
              <a:buSzPct val="70000"/>
              <a:buFont typeface="Wingdings" panose="05000000000000000000" pitchFamily="2" charset="2"/>
              <a:buChar char="q"/>
              <a:defRPr/>
            </a:pPr>
            <a:r>
              <a:rPr lang="tr-TR" b="1" dirty="0">
                <a:latin typeface="Cambria" panose="02040503050406030204" pitchFamily="18" charset="0"/>
              </a:rPr>
              <a:t>Tunus</a:t>
            </a:r>
          </a:p>
          <a:p>
            <a:pPr marL="800100" lvl="1" indent="-342900">
              <a:lnSpc>
                <a:spcPct val="90000"/>
              </a:lnSpc>
              <a:buSzPct val="70000"/>
              <a:buFont typeface="Wingdings" panose="05000000000000000000" pitchFamily="2" charset="2"/>
              <a:buChar char="q"/>
              <a:defRPr/>
            </a:pPr>
            <a:r>
              <a:rPr lang="tr-TR" b="1" dirty="0">
                <a:latin typeface="Cambria" panose="02040503050406030204" pitchFamily="18" charset="0"/>
              </a:rPr>
              <a:t>Cezayir</a:t>
            </a:r>
          </a:p>
          <a:p>
            <a:pPr marL="800100" lvl="1" indent="-342900">
              <a:lnSpc>
                <a:spcPct val="90000"/>
              </a:lnSpc>
              <a:buSzPct val="70000"/>
              <a:buFont typeface="Wingdings" panose="05000000000000000000" pitchFamily="2" charset="2"/>
              <a:buChar char="q"/>
              <a:defRPr/>
            </a:pPr>
            <a:r>
              <a:rPr lang="tr-TR" b="1" dirty="0">
                <a:latin typeface="Cambria" panose="02040503050406030204" pitchFamily="18" charset="0"/>
              </a:rPr>
              <a:t>İsrail</a:t>
            </a:r>
          </a:p>
        </p:txBody>
      </p:sp>
      <p:sp>
        <p:nvSpPr>
          <p:cNvPr id="15" name="TextBox 14"/>
          <p:cNvSpPr txBox="1"/>
          <p:nvPr/>
        </p:nvSpPr>
        <p:spPr>
          <a:xfrm>
            <a:off x="4333126" y="1476018"/>
            <a:ext cx="2448272" cy="2077492"/>
          </a:xfrm>
          <a:prstGeom prst="rect">
            <a:avLst/>
          </a:prstGeom>
          <a:solidFill>
            <a:schemeClr val="accent3">
              <a:lumMod val="60000"/>
              <a:lumOff val="40000"/>
            </a:schemeClr>
          </a:solidFill>
        </p:spPr>
        <p:txBody>
          <a:bodyPr wrap="square">
            <a:spAutoFit/>
          </a:bodyPr>
          <a:lstStyle/>
          <a:p>
            <a:pPr algn="just">
              <a:defRPr/>
            </a:pPr>
            <a:r>
              <a:rPr lang="tr-TR" sz="2400" b="1" dirty="0">
                <a:solidFill>
                  <a:srgbClr val="EC1D24"/>
                </a:solidFill>
                <a:latin typeface="Myriad Pro" pitchFamily="34" charset="0"/>
              </a:rPr>
              <a:t>Akdeniz Ülkeleri</a:t>
            </a:r>
          </a:p>
          <a:p>
            <a:pPr marL="360363" lvl="1" indent="-342900">
              <a:lnSpc>
                <a:spcPct val="90000"/>
              </a:lnSpc>
              <a:buSzPct val="70000"/>
              <a:buFont typeface="Wingdings" panose="05000000000000000000" pitchFamily="2" charset="2"/>
              <a:buChar char="q"/>
              <a:defRPr/>
            </a:pPr>
            <a:r>
              <a:rPr lang="tr-TR" b="1" dirty="0">
                <a:latin typeface="Cambria" panose="02040503050406030204" pitchFamily="18" charset="0"/>
              </a:rPr>
              <a:t>Ürdün</a:t>
            </a:r>
          </a:p>
          <a:p>
            <a:pPr marL="360363" lvl="1" indent="-342900">
              <a:lnSpc>
                <a:spcPct val="90000"/>
              </a:lnSpc>
              <a:buSzPct val="70000"/>
              <a:buFont typeface="Wingdings" panose="05000000000000000000" pitchFamily="2" charset="2"/>
              <a:buChar char="q"/>
              <a:defRPr/>
            </a:pPr>
            <a:r>
              <a:rPr lang="tr-TR" b="1" dirty="0">
                <a:latin typeface="Cambria" panose="02040503050406030204" pitchFamily="18" charset="0"/>
              </a:rPr>
              <a:t>Suriye</a:t>
            </a:r>
          </a:p>
          <a:p>
            <a:pPr marL="360363" lvl="1" indent="-342900">
              <a:lnSpc>
                <a:spcPct val="90000"/>
              </a:lnSpc>
              <a:buSzPct val="70000"/>
              <a:buFont typeface="Wingdings" panose="05000000000000000000" pitchFamily="2" charset="2"/>
              <a:buChar char="q"/>
              <a:defRPr/>
            </a:pPr>
            <a:r>
              <a:rPr lang="tr-TR" b="1" dirty="0">
                <a:latin typeface="Cambria" panose="02040503050406030204" pitchFamily="18" charset="0"/>
              </a:rPr>
              <a:t>Filistin</a:t>
            </a:r>
          </a:p>
          <a:p>
            <a:pPr marL="342900" lvl="1" indent="-342900">
              <a:lnSpc>
                <a:spcPct val="90000"/>
              </a:lnSpc>
              <a:buSzPct val="70000"/>
              <a:buFont typeface="Wingdings" panose="05000000000000000000" pitchFamily="2" charset="2"/>
              <a:buChar char="q"/>
              <a:tabLst>
                <a:tab pos="360363" algn="l"/>
              </a:tabLst>
              <a:defRPr/>
            </a:pPr>
            <a:r>
              <a:rPr lang="tr-TR" b="1" dirty="0">
                <a:latin typeface="Cambria" panose="02040503050406030204" pitchFamily="18" charset="0"/>
              </a:rPr>
              <a:t>Mısır</a:t>
            </a:r>
          </a:p>
          <a:p>
            <a:pPr marL="342900" lvl="1" indent="-342900">
              <a:lnSpc>
                <a:spcPct val="90000"/>
              </a:lnSpc>
              <a:buSzPct val="70000"/>
              <a:buFont typeface="Wingdings" panose="05000000000000000000" pitchFamily="2" charset="2"/>
              <a:buChar char="q"/>
              <a:tabLst>
                <a:tab pos="360363" algn="l"/>
              </a:tabLst>
              <a:defRPr/>
            </a:pPr>
            <a:r>
              <a:rPr lang="tr-TR" b="1" dirty="0">
                <a:latin typeface="Cambria" panose="02040503050406030204" pitchFamily="18" charset="0"/>
              </a:rPr>
              <a:t>Fas</a:t>
            </a:r>
          </a:p>
        </p:txBody>
      </p:sp>
    </p:spTree>
    <p:extLst>
      <p:ext uri="{BB962C8B-B14F-4D97-AF65-F5344CB8AC3E}">
        <p14:creationId xmlns:p14="http://schemas.microsoft.com/office/powerpoint/2010/main" val="8351843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3200" b="1" dirty="0" smtClean="0">
                <a:solidFill>
                  <a:srgbClr val="FF0000"/>
                </a:solidFill>
                <a:latin typeface="Times New Roman" panose="02020603050405020304" pitchFamily="18" charset="0"/>
                <a:cs typeface="Times New Roman" panose="02020603050405020304" pitchFamily="18" charset="0"/>
              </a:rPr>
              <a:t>MENŞE KAVRAMI</a:t>
            </a:r>
            <a:endParaRPr lang="tr-TR" sz="3200" b="1" dirty="0">
              <a:solidFill>
                <a:srgbClr val="FF0000"/>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p:txBody>
          <a:bodyPr>
            <a:normAutofit fontScale="92500" lnSpcReduction="10000"/>
          </a:bodyPr>
          <a:lstStyle/>
          <a:p>
            <a:pPr marL="0" indent="0" algn="just">
              <a:buNone/>
            </a:pPr>
            <a:r>
              <a:rPr lang="tr-TR" sz="2600" dirty="0" smtClean="0">
                <a:latin typeface="Times New Roman" panose="02020603050405020304" pitchFamily="18" charset="0"/>
                <a:cs typeface="Times New Roman" panose="02020603050405020304" pitchFamily="18" charset="0"/>
              </a:rPr>
              <a:t>Değişik ülkelerden gelen eşyanın, uygulamada farklı muameleye tabi olması menşe kurallarına ihtiyacın doğmasına neden olmuştur. Bu anlamda menşe eşyanın ekonomik milliyeti olup, </a:t>
            </a:r>
          </a:p>
          <a:p>
            <a:pPr algn="just"/>
            <a:r>
              <a:rPr lang="tr-TR" sz="2600" dirty="0" smtClean="0">
                <a:latin typeface="Times New Roman" panose="02020603050405020304" pitchFamily="18" charset="0"/>
                <a:cs typeface="Times New Roman" panose="02020603050405020304" pitchFamily="18" charset="0"/>
              </a:rPr>
              <a:t>Eşyanın ithalatı esnasında </a:t>
            </a:r>
            <a:r>
              <a:rPr lang="tr-TR" sz="2600" dirty="0" smtClean="0">
                <a:solidFill>
                  <a:srgbClr val="FF0000"/>
                </a:solidFill>
                <a:latin typeface="Times New Roman" panose="02020603050405020304" pitchFamily="18" charset="0"/>
                <a:cs typeface="Times New Roman" panose="02020603050405020304" pitchFamily="18" charset="0"/>
              </a:rPr>
              <a:t>gümrük vergilerinin </a:t>
            </a:r>
            <a:r>
              <a:rPr lang="tr-TR" sz="2600" dirty="0" smtClean="0">
                <a:latin typeface="Times New Roman" panose="02020603050405020304" pitchFamily="18" charset="0"/>
                <a:cs typeface="Times New Roman" panose="02020603050405020304" pitchFamily="18" charset="0"/>
              </a:rPr>
              <a:t>hesaplanması,</a:t>
            </a:r>
          </a:p>
          <a:p>
            <a:pPr algn="just"/>
            <a:r>
              <a:rPr lang="tr-TR" sz="2600" dirty="0" smtClean="0">
                <a:solidFill>
                  <a:srgbClr val="FF0000"/>
                </a:solidFill>
                <a:latin typeface="Times New Roman" panose="02020603050405020304" pitchFamily="18" charset="0"/>
                <a:cs typeface="Times New Roman" panose="02020603050405020304" pitchFamily="18" charset="0"/>
              </a:rPr>
              <a:t>Ticaret Politikası Önlemlerinin </a:t>
            </a:r>
            <a:r>
              <a:rPr lang="tr-TR" sz="2600" dirty="0" smtClean="0">
                <a:latin typeface="Times New Roman" panose="02020603050405020304" pitchFamily="18" charset="0"/>
                <a:cs typeface="Times New Roman" panose="02020603050405020304" pitchFamily="18" charset="0"/>
              </a:rPr>
              <a:t>uygulanması,</a:t>
            </a:r>
          </a:p>
          <a:p>
            <a:pPr algn="just"/>
            <a:r>
              <a:rPr lang="tr-TR" sz="2600" dirty="0" smtClean="0">
                <a:latin typeface="Times New Roman" panose="02020603050405020304" pitchFamily="18" charset="0"/>
                <a:cs typeface="Times New Roman" panose="02020603050405020304" pitchFamily="18" charset="0"/>
              </a:rPr>
              <a:t>Dış ticarete ilişkin </a:t>
            </a:r>
            <a:r>
              <a:rPr lang="tr-TR" sz="2600" dirty="0" smtClean="0">
                <a:solidFill>
                  <a:srgbClr val="FF0000"/>
                </a:solidFill>
                <a:latin typeface="Times New Roman" panose="02020603050405020304" pitchFamily="18" charset="0"/>
                <a:cs typeface="Times New Roman" panose="02020603050405020304" pitchFamily="18" charset="0"/>
              </a:rPr>
              <a:t>istatistiki verilerin tutulması</a:t>
            </a:r>
            <a:r>
              <a:rPr lang="tr-TR" sz="2600" dirty="0" smtClean="0">
                <a:latin typeface="Times New Roman" panose="02020603050405020304" pitchFamily="18" charset="0"/>
                <a:cs typeface="Times New Roman" panose="02020603050405020304" pitchFamily="18" charset="0"/>
              </a:rPr>
              <a:t>, açısından önem taşımaktadır.</a:t>
            </a:r>
          </a:p>
          <a:p>
            <a:pPr marL="0" indent="0" algn="just">
              <a:buNone/>
            </a:pPr>
            <a:endParaRPr lang="tr-TR" sz="2600" dirty="0" smtClean="0">
              <a:latin typeface="Times New Roman" panose="02020603050405020304" pitchFamily="18" charset="0"/>
              <a:cs typeface="Times New Roman" panose="02020603050405020304" pitchFamily="18" charset="0"/>
            </a:endParaRPr>
          </a:p>
          <a:p>
            <a:pPr marL="0" indent="0" algn="just">
              <a:buNone/>
            </a:pPr>
            <a:r>
              <a:rPr lang="tr-TR" sz="2600" dirty="0" smtClean="0">
                <a:latin typeface="Times New Roman" panose="02020603050405020304" pitchFamily="18" charset="0"/>
                <a:cs typeface="Times New Roman" panose="02020603050405020304" pitchFamily="18" charset="0"/>
              </a:rPr>
              <a:t>Dış ticarette eşyanın menşeini tespit etmek amacıyla belirli kurallar konulmuştur. Bu kurallar,</a:t>
            </a:r>
          </a:p>
          <a:p>
            <a:pPr algn="just"/>
            <a:r>
              <a:rPr lang="tr-TR" sz="2600" dirty="0" smtClean="0">
                <a:solidFill>
                  <a:srgbClr val="FF0000"/>
                </a:solidFill>
                <a:latin typeface="Times New Roman" panose="02020603050405020304" pitchFamily="18" charset="0"/>
                <a:cs typeface="Times New Roman" panose="02020603050405020304" pitchFamily="18" charset="0"/>
              </a:rPr>
              <a:t>Tercihsiz menşe </a:t>
            </a:r>
            <a:r>
              <a:rPr lang="tr-TR" sz="2600" dirty="0" smtClean="0">
                <a:latin typeface="Times New Roman" panose="02020603050405020304" pitchFamily="18" charset="0"/>
                <a:cs typeface="Times New Roman" panose="02020603050405020304" pitchFamily="18" charset="0"/>
              </a:rPr>
              <a:t>kuralları ve</a:t>
            </a:r>
          </a:p>
          <a:p>
            <a:pPr algn="just"/>
            <a:r>
              <a:rPr lang="tr-TR" sz="2600" dirty="0" smtClean="0">
                <a:solidFill>
                  <a:srgbClr val="FF0000"/>
                </a:solidFill>
                <a:latin typeface="Times New Roman" panose="02020603050405020304" pitchFamily="18" charset="0"/>
                <a:cs typeface="Times New Roman" panose="02020603050405020304" pitchFamily="18" charset="0"/>
              </a:rPr>
              <a:t>Tercihli menşe </a:t>
            </a:r>
            <a:r>
              <a:rPr lang="tr-TR" sz="2600" dirty="0" smtClean="0">
                <a:latin typeface="Times New Roman" panose="02020603050405020304" pitchFamily="18" charset="0"/>
                <a:cs typeface="Times New Roman" panose="02020603050405020304" pitchFamily="18" charset="0"/>
              </a:rPr>
              <a:t>kuralları olmak üzere ikiye ayrılmaktadır.</a:t>
            </a:r>
          </a:p>
          <a:p>
            <a:pPr marL="0" indent="0">
              <a:buNone/>
            </a:pPr>
            <a:endParaRPr lang="tr-TR" sz="2000" dirty="0" smtClean="0">
              <a:latin typeface="Times New Roman" panose="02020603050405020304" pitchFamily="18" charset="0"/>
              <a:cs typeface="Times New Roman" panose="02020603050405020304" pitchFamily="18" charset="0"/>
            </a:endParaRPr>
          </a:p>
          <a:p>
            <a:pPr marL="0" indent="0">
              <a:buNone/>
            </a:pPr>
            <a:endParaRPr lang="tr-TR" sz="2000" dirty="0" smtClean="0">
              <a:latin typeface="Times New Roman" panose="02020603050405020304" pitchFamily="18" charset="0"/>
              <a:cs typeface="Times New Roman" panose="02020603050405020304" pitchFamily="18" charset="0"/>
            </a:endParaRPr>
          </a:p>
          <a:p>
            <a:pPr marL="0" indent="0">
              <a:buNone/>
            </a:pPr>
            <a:endParaRPr lang="tr-TR" sz="2000" dirty="0" smtClean="0">
              <a:latin typeface="Times New Roman" panose="02020603050405020304" pitchFamily="18" charset="0"/>
              <a:cs typeface="Times New Roman" panose="02020603050405020304" pitchFamily="18" charset="0"/>
            </a:endParaRPr>
          </a:p>
          <a:p>
            <a:endParaRPr lang="tr-TR" sz="2000" dirty="0" smtClean="0">
              <a:solidFill>
                <a:srgbClr val="FF0000"/>
              </a:solidFill>
              <a:latin typeface="Times New Roman" panose="02020603050405020304" pitchFamily="18" charset="0"/>
              <a:cs typeface="Times New Roman" panose="02020603050405020304" pitchFamily="18" charset="0"/>
            </a:endParaRPr>
          </a:p>
          <a:p>
            <a:endParaRPr lang="tr-TR" sz="2000" dirty="0">
              <a:solidFill>
                <a:srgbClr val="FF0000"/>
              </a:solidFill>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2"/>
          </p:nvPr>
        </p:nvSpPr>
        <p:spPr/>
        <p:txBody>
          <a:bodyPr/>
          <a:lstStyle/>
          <a:p>
            <a:fld id="{4E4CB621-1D1B-4413-9A0B-6BEAEB7771D2}" type="slidenum">
              <a:rPr lang="tr-TR" smtClean="0"/>
              <a:t>3</a:t>
            </a:fld>
            <a:endParaRPr lang="tr-TR"/>
          </a:p>
        </p:txBody>
      </p:sp>
    </p:spTree>
    <p:extLst>
      <p:ext uri="{BB962C8B-B14F-4D97-AF65-F5344CB8AC3E}">
        <p14:creationId xmlns:p14="http://schemas.microsoft.com/office/powerpoint/2010/main" val="17544391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E4CB621-1D1B-4413-9A0B-6BEAEB7771D2}" type="slidenum">
              <a:rPr lang="tr-TR" smtClean="0"/>
              <a:t>30</a:t>
            </a:fld>
            <a:endParaRPr lang="tr-T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07008" cy="6128239"/>
          </a:xfrm>
          <a:prstGeom prst="rect">
            <a:avLst/>
          </a:prstGeom>
        </p:spPr>
      </p:pic>
    </p:spTree>
    <p:extLst>
      <p:ext uri="{BB962C8B-B14F-4D97-AF65-F5344CB8AC3E}">
        <p14:creationId xmlns:p14="http://schemas.microsoft.com/office/powerpoint/2010/main" val="12326659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Metin kutusu 3"/>
          <p:cNvSpPr txBox="1"/>
          <p:nvPr/>
        </p:nvSpPr>
        <p:spPr>
          <a:xfrm>
            <a:off x="3508131" y="-96733"/>
            <a:ext cx="5767348" cy="584775"/>
          </a:xfrm>
          <a:prstGeom prst="rect">
            <a:avLst/>
          </a:prstGeom>
          <a:noFill/>
        </p:spPr>
        <p:txBody>
          <a:bodyPr wrap="none" rtlCol="0">
            <a:spAutoFit/>
          </a:bodyPr>
          <a:lstStyle/>
          <a:p>
            <a:r>
              <a:rPr lang="tr-TR" sz="3200" b="1" u="sng" dirty="0" smtClean="0">
                <a:solidFill>
                  <a:schemeClr val="accent1"/>
                </a:solidFill>
              </a:rPr>
              <a:t>Güney Kore Menşe Beyanı Metni</a:t>
            </a:r>
            <a:endParaRPr lang="tr-TR" sz="3200" b="1" u="sng" dirty="0">
              <a:solidFill>
                <a:schemeClr val="accent1"/>
              </a:solidFill>
            </a:endParaRPr>
          </a:p>
        </p:txBody>
      </p:sp>
      <p:sp>
        <p:nvSpPr>
          <p:cNvPr id="5" name="Dikdörtgen 4"/>
          <p:cNvSpPr/>
          <p:nvPr/>
        </p:nvSpPr>
        <p:spPr>
          <a:xfrm>
            <a:off x="624254" y="488042"/>
            <a:ext cx="10823331" cy="5924699"/>
          </a:xfrm>
          <a:prstGeom prst="rect">
            <a:avLst/>
          </a:prstGeom>
          <a:solidFill>
            <a:schemeClr val="accent1">
              <a:lumMod val="40000"/>
              <a:lumOff val="60000"/>
            </a:schemeClr>
          </a:solidFill>
          <a:ln w="57150">
            <a:solidFill>
              <a:schemeClr val="tx1"/>
            </a:solidFill>
          </a:ln>
        </p:spPr>
        <p:txBody>
          <a:bodyPr wrap="square">
            <a:spAutoFit/>
          </a:bodyPr>
          <a:lstStyle/>
          <a:p>
            <a:pPr algn="ctr">
              <a:spcAft>
                <a:spcPts val="0"/>
              </a:spcAft>
            </a:pPr>
            <a:r>
              <a:rPr lang="tr-TR" sz="2000" b="1" u="sng" dirty="0">
                <a:latin typeface="Times New Roman" panose="02020603050405020304" pitchFamily="18" charset="0"/>
                <a:ea typeface="Times New Roman" panose="02020603050405020304" pitchFamily="18" charset="0"/>
              </a:rPr>
              <a:t>Ek-3</a:t>
            </a:r>
            <a:endParaRPr lang="tr-TR" sz="2000" u="sng" dirty="0">
              <a:latin typeface="Times New Roman" panose="02020603050405020304" pitchFamily="18" charset="0"/>
              <a:ea typeface="Times New Roman" panose="02020603050405020304" pitchFamily="18" charset="0"/>
            </a:endParaRPr>
          </a:p>
          <a:p>
            <a:pPr algn="ctr">
              <a:spcAft>
                <a:spcPts val="0"/>
              </a:spcAft>
            </a:pPr>
            <a:r>
              <a:rPr lang="tr-TR" sz="2000" b="1" dirty="0">
                <a:latin typeface="Times New Roman" panose="02020603050405020304" pitchFamily="18" charset="0"/>
                <a:ea typeface="Times New Roman" panose="02020603050405020304" pitchFamily="18" charset="0"/>
              </a:rPr>
              <a:t> </a:t>
            </a:r>
            <a:endParaRPr lang="tr-TR" sz="2000" dirty="0">
              <a:latin typeface="Times New Roman" panose="02020603050405020304" pitchFamily="18" charset="0"/>
              <a:ea typeface="Times New Roman" panose="02020603050405020304" pitchFamily="18" charset="0"/>
            </a:endParaRPr>
          </a:p>
          <a:p>
            <a:pPr algn="ctr">
              <a:spcAft>
                <a:spcPts val="0"/>
              </a:spcAft>
            </a:pPr>
            <a:r>
              <a:rPr lang="tr-TR" sz="2000" b="1" u="sng" dirty="0">
                <a:latin typeface="Times New Roman" panose="02020603050405020304" pitchFamily="18" charset="0"/>
                <a:ea typeface="Times New Roman" panose="02020603050405020304" pitchFamily="18" charset="0"/>
              </a:rPr>
              <a:t>MENŞE BEYANI METNİ</a:t>
            </a:r>
            <a:endParaRPr lang="tr-TR" sz="2000" u="sng" dirty="0">
              <a:latin typeface="Times New Roman" panose="02020603050405020304" pitchFamily="18" charset="0"/>
              <a:ea typeface="Times New Roman" panose="02020603050405020304" pitchFamily="18" charset="0"/>
            </a:endParaRPr>
          </a:p>
          <a:p>
            <a:pPr algn="ctr">
              <a:spcAft>
                <a:spcPts val="0"/>
              </a:spcAft>
            </a:pPr>
            <a:r>
              <a:rPr lang="tr-TR" sz="2000" dirty="0">
                <a:latin typeface="Times New Roman" panose="02020603050405020304" pitchFamily="18" charset="0"/>
                <a:ea typeface="Times New Roman" panose="02020603050405020304" pitchFamily="18" charset="0"/>
              </a:rPr>
              <a:t> </a:t>
            </a:r>
          </a:p>
          <a:p>
            <a:pPr algn="just">
              <a:spcAft>
                <a:spcPts val="0"/>
              </a:spcAft>
            </a:pPr>
            <a:r>
              <a:rPr lang="tr-TR" sz="2000" dirty="0">
                <a:latin typeface="Times New Roman" panose="02020603050405020304" pitchFamily="18" charset="0"/>
                <a:ea typeface="Times New Roman" panose="02020603050405020304" pitchFamily="18" charset="0"/>
              </a:rPr>
              <a:t>Aşağıda metni verilen menşe beyanı, dipnotlara uyumlu bir şekilde yapılmalıdır. Ancak dipnotlar kopya edilmemelidir.</a:t>
            </a:r>
          </a:p>
          <a:p>
            <a:pPr>
              <a:spcAft>
                <a:spcPts val="0"/>
              </a:spcAft>
            </a:pPr>
            <a:r>
              <a:rPr lang="tr-TR" sz="2000" dirty="0">
                <a:latin typeface="Times New Roman" panose="02020603050405020304" pitchFamily="18" charset="0"/>
                <a:ea typeface="Times New Roman" panose="02020603050405020304" pitchFamily="18" charset="0"/>
              </a:rPr>
              <a:t> </a:t>
            </a:r>
          </a:p>
          <a:p>
            <a:pPr>
              <a:spcAft>
                <a:spcPts val="0"/>
              </a:spcAft>
            </a:pPr>
            <a:r>
              <a:rPr lang="tr-TR" sz="2000" dirty="0">
                <a:latin typeface="Times New Roman" panose="02020603050405020304" pitchFamily="18" charset="0"/>
                <a:ea typeface="Times New Roman" panose="02020603050405020304" pitchFamily="18" charset="0"/>
              </a:rPr>
              <a:t> </a:t>
            </a:r>
          </a:p>
          <a:p>
            <a:pPr algn="ctr">
              <a:lnSpc>
                <a:spcPts val="1200"/>
              </a:lnSpc>
              <a:spcAft>
                <a:spcPts val="0"/>
              </a:spcAft>
              <a:tabLst>
                <a:tab pos="-180340" algn="l"/>
                <a:tab pos="5638800" algn="l"/>
              </a:tabLst>
            </a:pPr>
            <a:r>
              <a:rPr lang="tr-TR" sz="2000" dirty="0">
                <a:latin typeface="Times New Roman" panose="02020603050405020304" pitchFamily="18" charset="0"/>
                <a:ea typeface="Times New Roman" panose="02020603050405020304" pitchFamily="18" charset="0"/>
              </a:rPr>
              <a:t> </a:t>
            </a:r>
          </a:p>
          <a:p>
            <a:pPr algn="just">
              <a:lnSpc>
                <a:spcPts val="1200"/>
              </a:lnSpc>
              <a:spcAft>
                <a:spcPts val="0"/>
              </a:spcAft>
              <a:tabLst>
                <a:tab pos="-180340" algn="l"/>
                <a:tab pos="5638800" algn="l"/>
              </a:tabLst>
            </a:pPr>
            <a:r>
              <a:rPr lang="tr-TR" sz="2000" dirty="0" err="1">
                <a:latin typeface="Times New Roman" panose="02020603050405020304" pitchFamily="18" charset="0"/>
                <a:ea typeface="Times New Roman" panose="02020603050405020304" pitchFamily="18" charset="0"/>
              </a:rPr>
              <a:t>The</a:t>
            </a:r>
            <a:r>
              <a:rPr lang="tr-TR" sz="2000" dirty="0">
                <a:latin typeface="Times New Roman" panose="02020603050405020304" pitchFamily="18" charset="0"/>
                <a:ea typeface="Times New Roman" panose="02020603050405020304" pitchFamily="18" charset="0"/>
              </a:rPr>
              <a:t> </a:t>
            </a:r>
            <a:r>
              <a:rPr lang="tr-TR" sz="2000" dirty="0" err="1">
                <a:latin typeface="Times New Roman" panose="02020603050405020304" pitchFamily="18" charset="0"/>
                <a:ea typeface="Times New Roman" panose="02020603050405020304" pitchFamily="18" charset="0"/>
              </a:rPr>
              <a:t>exporter</a:t>
            </a:r>
            <a:r>
              <a:rPr lang="tr-TR" sz="2000" dirty="0">
                <a:latin typeface="Times New Roman" panose="02020603050405020304" pitchFamily="18" charset="0"/>
                <a:ea typeface="Times New Roman" panose="02020603050405020304" pitchFamily="18" charset="0"/>
              </a:rPr>
              <a:t> of </a:t>
            </a:r>
            <a:r>
              <a:rPr lang="tr-TR" sz="2000" dirty="0" err="1">
                <a:latin typeface="Times New Roman" panose="02020603050405020304" pitchFamily="18" charset="0"/>
                <a:ea typeface="Times New Roman" panose="02020603050405020304" pitchFamily="18" charset="0"/>
              </a:rPr>
              <a:t>the</a:t>
            </a:r>
            <a:r>
              <a:rPr lang="tr-TR" sz="2000" dirty="0">
                <a:latin typeface="Times New Roman" panose="02020603050405020304" pitchFamily="18" charset="0"/>
                <a:ea typeface="Times New Roman" panose="02020603050405020304" pitchFamily="18" charset="0"/>
              </a:rPr>
              <a:t> </a:t>
            </a:r>
            <a:r>
              <a:rPr lang="tr-TR" sz="2000" dirty="0" err="1">
                <a:latin typeface="Times New Roman" panose="02020603050405020304" pitchFamily="18" charset="0"/>
                <a:ea typeface="Times New Roman" panose="02020603050405020304" pitchFamily="18" charset="0"/>
              </a:rPr>
              <a:t>products</a:t>
            </a:r>
            <a:r>
              <a:rPr lang="tr-TR" sz="2000" dirty="0">
                <a:latin typeface="Times New Roman" panose="02020603050405020304" pitchFamily="18" charset="0"/>
                <a:ea typeface="Times New Roman" panose="02020603050405020304" pitchFamily="18" charset="0"/>
              </a:rPr>
              <a:t> </a:t>
            </a:r>
            <a:r>
              <a:rPr lang="tr-TR" sz="2000" dirty="0" err="1">
                <a:latin typeface="Times New Roman" panose="02020603050405020304" pitchFamily="18" charset="0"/>
                <a:ea typeface="Times New Roman" panose="02020603050405020304" pitchFamily="18" charset="0"/>
              </a:rPr>
              <a:t>covered</a:t>
            </a:r>
            <a:r>
              <a:rPr lang="tr-TR" sz="2000" dirty="0">
                <a:latin typeface="Times New Roman" panose="02020603050405020304" pitchFamily="18" charset="0"/>
                <a:ea typeface="Times New Roman" panose="02020603050405020304" pitchFamily="18" charset="0"/>
              </a:rPr>
              <a:t> </a:t>
            </a:r>
            <a:r>
              <a:rPr lang="tr-TR" sz="2000" dirty="0" err="1">
                <a:latin typeface="Times New Roman" panose="02020603050405020304" pitchFamily="18" charset="0"/>
                <a:ea typeface="Times New Roman" panose="02020603050405020304" pitchFamily="18" charset="0"/>
              </a:rPr>
              <a:t>by</a:t>
            </a:r>
            <a:r>
              <a:rPr lang="tr-TR" sz="2000" dirty="0">
                <a:latin typeface="Times New Roman" panose="02020603050405020304" pitchFamily="18" charset="0"/>
                <a:ea typeface="Times New Roman" panose="02020603050405020304" pitchFamily="18" charset="0"/>
              </a:rPr>
              <a:t> </a:t>
            </a:r>
            <a:r>
              <a:rPr lang="tr-TR" sz="2000" dirty="0" err="1">
                <a:latin typeface="Times New Roman" panose="02020603050405020304" pitchFamily="18" charset="0"/>
                <a:ea typeface="Times New Roman" panose="02020603050405020304" pitchFamily="18" charset="0"/>
              </a:rPr>
              <a:t>this</a:t>
            </a:r>
            <a:r>
              <a:rPr lang="tr-TR" sz="2000" dirty="0">
                <a:latin typeface="Times New Roman" panose="02020603050405020304" pitchFamily="18" charset="0"/>
                <a:ea typeface="Times New Roman" panose="02020603050405020304" pitchFamily="18" charset="0"/>
              </a:rPr>
              <a:t> </a:t>
            </a:r>
            <a:r>
              <a:rPr lang="tr-TR" sz="2000" dirty="0" err="1">
                <a:latin typeface="Times New Roman" panose="02020603050405020304" pitchFamily="18" charset="0"/>
                <a:ea typeface="Times New Roman" panose="02020603050405020304" pitchFamily="18" charset="0"/>
              </a:rPr>
              <a:t>document</a:t>
            </a:r>
            <a:r>
              <a:rPr lang="tr-TR" sz="2000" dirty="0">
                <a:latin typeface="Times New Roman" panose="02020603050405020304" pitchFamily="18" charset="0"/>
                <a:ea typeface="Times New Roman" panose="02020603050405020304" pitchFamily="18" charset="0"/>
              </a:rPr>
              <a:t> </a:t>
            </a:r>
            <a:r>
              <a:rPr lang="tr-TR" sz="2000" dirty="0" err="1">
                <a:latin typeface="Times New Roman" panose="02020603050405020304" pitchFamily="18" charset="0"/>
                <a:ea typeface="Times New Roman" panose="02020603050405020304" pitchFamily="18" charset="0"/>
              </a:rPr>
              <a:t>declares</a:t>
            </a:r>
            <a:r>
              <a:rPr lang="tr-TR" sz="2000" dirty="0">
                <a:latin typeface="Times New Roman" panose="02020603050405020304" pitchFamily="18" charset="0"/>
                <a:ea typeface="Times New Roman" panose="02020603050405020304" pitchFamily="18" charset="0"/>
              </a:rPr>
              <a:t> </a:t>
            </a:r>
            <a:r>
              <a:rPr lang="tr-TR" sz="2000" dirty="0" err="1">
                <a:latin typeface="Times New Roman" panose="02020603050405020304" pitchFamily="18" charset="0"/>
                <a:ea typeface="Times New Roman" panose="02020603050405020304" pitchFamily="18" charset="0"/>
              </a:rPr>
              <a:t>that</a:t>
            </a:r>
            <a:r>
              <a:rPr lang="tr-TR" sz="2000" dirty="0">
                <a:latin typeface="Times New Roman" panose="02020603050405020304" pitchFamily="18" charset="0"/>
                <a:ea typeface="Times New Roman" panose="02020603050405020304" pitchFamily="18" charset="0"/>
              </a:rPr>
              <a:t>, </a:t>
            </a:r>
            <a:r>
              <a:rPr lang="tr-TR" sz="2000" dirty="0" err="1">
                <a:latin typeface="Times New Roman" panose="02020603050405020304" pitchFamily="18" charset="0"/>
                <a:ea typeface="Times New Roman" panose="02020603050405020304" pitchFamily="18" charset="0"/>
              </a:rPr>
              <a:t>except</a:t>
            </a:r>
            <a:r>
              <a:rPr lang="tr-TR" sz="2000" dirty="0">
                <a:latin typeface="Times New Roman" panose="02020603050405020304" pitchFamily="18" charset="0"/>
                <a:ea typeface="Times New Roman" panose="02020603050405020304" pitchFamily="18" charset="0"/>
              </a:rPr>
              <a:t> </a:t>
            </a:r>
            <a:r>
              <a:rPr lang="tr-TR" sz="2000" dirty="0" err="1">
                <a:latin typeface="Times New Roman" panose="02020603050405020304" pitchFamily="18" charset="0"/>
                <a:ea typeface="Times New Roman" panose="02020603050405020304" pitchFamily="18" charset="0"/>
              </a:rPr>
              <a:t>where</a:t>
            </a:r>
            <a:r>
              <a:rPr lang="tr-TR" sz="2000" dirty="0">
                <a:latin typeface="Times New Roman" panose="02020603050405020304" pitchFamily="18" charset="0"/>
                <a:ea typeface="Times New Roman" panose="02020603050405020304" pitchFamily="18" charset="0"/>
              </a:rPr>
              <a:t> </a:t>
            </a:r>
            <a:r>
              <a:rPr lang="tr-TR" sz="2000" dirty="0" err="1">
                <a:latin typeface="Times New Roman" panose="02020603050405020304" pitchFamily="18" charset="0"/>
                <a:ea typeface="Times New Roman" panose="02020603050405020304" pitchFamily="18" charset="0"/>
              </a:rPr>
              <a:t>otherwise</a:t>
            </a:r>
            <a:r>
              <a:rPr lang="tr-TR" sz="2000" dirty="0">
                <a:latin typeface="Times New Roman" panose="02020603050405020304" pitchFamily="18" charset="0"/>
                <a:ea typeface="Times New Roman" panose="02020603050405020304" pitchFamily="18" charset="0"/>
              </a:rPr>
              <a:t> </a:t>
            </a:r>
            <a:r>
              <a:rPr lang="tr-TR" sz="2000" dirty="0" err="1">
                <a:latin typeface="Times New Roman" panose="02020603050405020304" pitchFamily="18" charset="0"/>
                <a:ea typeface="Times New Roman" panose="02020603050405020304" pitchFamily="18" charset="0"/>
              </a:rPr>
              <a:t>clearly</a:t>
            </a:r>
            <a:r>
              <a:rPr lang="tr-TR" sz="2000" dirty="0">
                <a:latin typeface="Times New Roman" panose="02020603050405020304" pitchFamily="18" charset="0"/>
                <a:ea typeface="Times New Roman" panose="02020603050405020304" pitchFamily="18" charset="0"/>
              </a:rPr>
              <a:t> </a:t>
            </a:r>
            <a:r>
              <a:rPr lang="tr-TR" sz="2000" dirty="0" err="1">
                <a:latin typeface="Times New Roman" panose="02020603050405020304" pitchFamily="18" charset="0"/>
                <a:ea typeface="Times New Roman" panose="02020603050405020304" pitchFamily="18" charset="0"/>
              </a:rPr>
              <a:t>indicated</a:t>
            </a:r>
            <a:r>
              <a:rPr lang="tr-TR" sz="2000" dirty="0">
                <a:latin typeface="Times New Roman" panose="02020603050405020304" pitchFamily="18" charset="0"/>
                <a:ea typeface="Times New Roman" panose="02020603050405020304" pitchFamily="18" charset="0"/>
              </a:rPr>
              <a:t>, </a:t>
            </a:r>
            <a:r>
              <a:rPr lang="tr-TR" sz="2000" dirty="0" err="1">
                <a:latin typeface="Times New Roman" panose="02020603050405020304" pitchFamily="18" charset="0"/>
                <a:ea typeface="Times New Roman" panose="02020603050405020304" pitchFamily="18" charset="0"/>
              </a:rPr>
              <a:t>these</a:t>
            </a:r>
            <a:r>
              <a:rPr lang="tr-TR" sz="2000" dirty="0">
                <a:latin typeface="Times New Roman" panose="02020603050405020304" pitchFamily="18" charset="0"/>
                <a:ea typeface="Times New Roman" panose="02020603050405020304" pitchFamily="18" charset="0"/>
              </a:rPr>
              <a:t> </a:t>
            </a:r>
            <a:r>
              <a:rPr lang="tr-TR" sz="2000" dirty="0" err="1">
                <a:latin typeface="Times New Roman" panose="02020603050405020304" pitchFamily="18" charset="0"/>
                <a:ea typeface="Times New Roman" panose="02020603050405020304" pitchFamily="18" charset="0"/>
              </a:rPr>
              <a:t>products</a:t>
            </a:r>
            <a:r>
              <a:rPr lang="tr-TR" sz="2000" dirty="0">
                <a:latin typeface="Times New Roman" panose="02020603050405020304" pitchFamily="18" charset="0"/>
                <a:ea typeface="Times New Roman" panose="02020603050405020304" pitchFamily="18" charset="0"/>
              </a:rPr>
              <a:t> </a:t>
            </a:r>
            <a:r>
              <a:rPr lang="tr-TR" sz="2000" dirty="0" err="1">
                <a:latin typeface="Times New Roman" panose="02020603050405020304" pitchFamily="18" charset="0"/>
                <a:ea typeface="Times New Roman" panose="02020603050405020304" pitchFamily="18" charset="0"/>
              </a:rPr>
              <a:t>are</a:t>
            </a:r>
            <a:r>
              <a:rPr lang="tr-TR" sz="2000" dirty="0">
                <a:latin typeface="Times New Roman" panose="02020603050405020304" pitchFamily="18" charset="0"/>
                <a:ea typeface="Times New Roman" panose="02020603050405020304" pitchFamily="18" charset="0"/>
              </a:rPr>
              <a:t> of </a:t>
            </a:r>
            <a:r>
              <a:rPr lang="tr-TR" sz="2000" dirty="0" smtClean="0">
                <a:latin typeface="Times New Roman" panose="02020603050405020304" pitchFamily="18" charset="0"/>
                <a:ea typeface="Times New Roman" panose="02020603050405020304" pitchFamily="18" charset="0"/>
              </a:rPr>
              <a:t>...</a:t>
            </a:r>
            <a:r>
              <a:rPr lang="tr-TR" sz="2000" b="1" dirty="0" smtClean="0">
                <a:latin typeface="Times New Roman" panose="02020603050405020304" pitchFamily="18" charset="0"/>
                <a:ea typeface="Times New Roman" panose="02020603050405020304" pitchFamily="18" charset="0"/>
              </a:rPr>
              <a:t>*</a:t>
            </a:r>
            <a:r>
              <a:rPr lang="tr-TR" sz="2000" dirty="0" smtClean="0">
                <a:latin typeface="Times New Roman" panose="02020603050405020304" pitchFamily="18" charset="0"/>
                <a:ea typeface="Times New Roman" panose="02020603050405020304" pitchFamily="18" charset="0"/>
              </a:rPr>
              <a:t> </a:t>
            </a:r>
            <a:r>
              <a:rPr lang="tr-TR" sz="2000" dirty="0" err="1">
                <a:latin typeface="Times New Roman" panose="02020603050405020304" pitchFamily="18" charset="0"/>
                <a:ea typeface="Times New Roman" panose="02020603050405020304" pitchFamily="18" charset="0"/>
              </a:rPr>
              <a:t>preferential</a:t>
            </a:r>
            <a:r>
              <a:rPr lang="tr-TR" sz="2000" dirty="0">
                <a:latin typeface="Times New Roman" panose="02020603050405020304" pitchFamily="18" charset="0"/>
                <a:ea typeface="Times New Roman" panose="02020603050405020304" pitchFamily="18" charset="0"/>
              </a:rPr>
              <a:t> </a:t>
            </a:r>
            <a:r>
              <a:rPr lang="tr-TR" sz="2000" dirty="0" err="1">
                <a:latin typeface="Times New Roman" panose="02020603050405020304" pitchFamily="18" charset="0"/>
                <a:ea typeface="Times New Roman" panose="02020603050405020304" pitchFamily="18" charset="0"/>
              </a:rPr>
              <a:t>origin</a:t>
            </a:r>
            <a:r>
              <a:rPr lang="tr-TR" sz="2000" dirty="0">
                <a:latin typeface="Times New Roman" panose="02020603050405020304" pitchFamily="18" charset="0"/>
                <a:ea typeface="Times New Roman" panose="02020603050405020304" pitchFamily="18" charset="0"/>
              </a:rPr>
              <a:t>.</a:t>
            </a:r>
          </a:p>
          <a:p>
            <a:pPr algn="just">
              <a:spcAft>
                <a:spcPts val="0"/>
              </a:spcAft>
            </a:pPr>
            <a:r>
              <a:rPr lang="tr-TR" sz="2000" dirty="0">
                <a:latin typeface="Times New Roman" panose="02020603050405020304" pitchFamily="18" charset="0"/>
                <a:ea typeface="Times New Roman" panose="02020603050405020304" pitchFamily="18" charset="0"/>
              </a:rPr>
              <a:t> </a:t>
            </a:r>
          </a:p>
          <a:p>
            <a:pPr>
              <a:spcAft>
                <a:spcPts val="0"/>
              </a:spcAft>
            </a:pPr>
            <a:r>
              <a:rPr lang="tr-TR" sz="2000" dirty="0" smtClean="0">
                <a:latin typeface="Times New Roman" panose="02020603050405020304" pitchFamily="18" charset="0"/>
                <a:ea typeface="Times New Roman" panose="02020603050405020304" pitchFamily="18" charset="0"/>
              </a:rPr>
              <a:t>……………………………………………………………………………………….**</a:t>
            </a:r>
            <a:endParaRPr lang="tr-TR" sz="2000" dirty="0">
              <a:latin typeface="Times New Roman" panose="02020603050405020304" pitchFamily="18" charset="0"/>
              <a:ea typeface="Times New Roman" panose="02020603050405020304" pitchFamily="18" charset="0"/>
            </a:endParaRPr>
          </a:p>
          <a:p>
            <a:pPr algn="ctr">
              <a:spcAft>
                <a:spcPts val="0"/>
              </a:spcAft>
            </a:pPr>
            <a:r>
              <a:rPr lang="tr-TR" sz="2000" dirty="0">
                <a:latin typeface="Times New Roman" panose="02020603050405020304" pitchFamily="18" charset="0"/>
                <a:ea typeface="Times New Roman" panose="02020603050405020304" pitchFamily="18" charset="0"/>
              </a:rPr>
              <a:t>(Yer ve Tarih)</a:t>
            </a:r>
          </a:p>
          <a:p>
            <a:pPr algn="just">
              <a:spcAft>
                <a:spcPts val="0"/>
              </a:spcAft>
            </a:pPr>
            <a:r>
              <a:rPr lang="tr-TR" sz="2000" dirty="0">
                <a:latin typeface="Times New Roman" panose="02020603050405020304" pitchFamily="18" charset="0"/>
                <a:ea typeface="Times New Roman" panose="02020603050405020304" pitchFamily="18" charset="0"/>
              </a:rPr>
              <a:t> </a:t>
            </a:r>
          </a:p>
          <a:p>
            <a:pPr algn="just">
              <a:spcAft>
                <a:spcPts val="0"/>
              </a:spcAft>
            </a:pPr>
            <a:r>
              <a:rPr lang="tr-TR" sz="2000" dirty="0">
                <a:latin typeface="Times New Roman" panose="02020603050405020304" pitchFamily="18" charset="0"/>
                <a:ea typeface="Times New Roman" panose="02020603050405020304" pitchFamily="18" charset="0"/>
              </a:rPr>
              <a:t>………………………………………………………………………………………..</a:t>
            </a:r>
          </a:p>
          <a:p>
            <a:pPr algn="just">
              <a:spcAft>
                <a:spcPts val="0"/>
              </a:spcAft>
            </a:pPr>
            <a:r>
              <a:rPr lang="tr-TR" sz="2000" dirty="0">
                <a:latin typeface="Times New Roman" panose="02020603050405020304" pitchFamily="18" charset="0"/>
                <a:ea typeface="Times New Roman" panose="02020603050405020304" pitchFamily="18" charset="0"/>
              </a:rPr>
              <a:t>(İhracatçının imzası ve beyanı imzalayan kişinin adı ve soyadı okunaklı şekilde yazılır</a:t>
            </a:r>
            <a:r>
              <a:rPr lang="tr-TR" sz="2000" dirty="0" smtClean="0">
                <a:latin typeface="Times New Roman" panose="02020603050405020304" pitchFamily="18" charset="0"/>
                <a:ea typeface="Times New Roman" panose="02020603050405020304" pitchFamily="18" charset="0"/>
              </a:rPr>
              <a:t>.)</a:t>
            </a:r>
          </a:p>
          <a:p>
            <a:pPr algn="just">
              <a:spcAft>
                <a:spcPts val="0"/>
              </a:spcAft>
            </a:pPr>
            <a:endParaRPr lang="tr-TR" sz="3200" b="1" dirty="0">
              <a:latin typeface="Times New Roman" panose="02020603050405020304" pitchFamily="18" charset="0"/>
              <a:ea typeface="Times New Roman" panose="02020603050405020304" pitchFamily="18" charset="0"/>
            </a:endParaRPr>
          </a:p>
          <a:p>
            <a:pPr>
              <a:spcAft>
                <a:spcPts val="600"/>
              </a:spcAft>
            </a:pPr>
            <a:r>
              <a:rPr lang="tr-TR" sz="1600" b="1" dirty="0" smtClean="0">
                <a:latin typeface="Times New Roman" panose="02020603050405020304" pitchFamily="18" charset="0"/>
                <a:ea typeface="Times New Roman" panose="02020603050405020304" pitchFamily="18" charset="0"/>
              </a:rPr>
              <a:t>*Ürünlerin </a:t>
            </a:r>
            <a:r>
              <a:rPr lang="tr-TR" sz="1600" b="1" dirty="0">
                <a:latin typeface="Times New Roman" panose="02020603050405020304" pitchFamily="18" charset="0"/>
                <a:ea typeface="Times New Roman" panose="02020603050405020304" pitchFamily="18" charset="0"/>
              </a:rPr>
              <a:t>menşei belirtilir.</a:t>
            </a:r>
            <a:endParaRPr lang="tr-TR" sz="3200" b="1" dirty="0">
              <a:latin typeface="Times New Roman" panose="02020603050405020304" pitchFamily="18" charset="0"/>
              <a:ea typeface="Times New Roman" panose="02020603050405020304" pitchFamily="18" charset="0"/>
            </a:endParaRPr>
          </a:p>
          <a:p>
            <a:pPr>
              <a:spcAft>
                <a:spcPts val="600"/>
              </a:spcAft>
            </a:pPr>
            <a:r>
              <a:rPr lang="tr-TR" sz="1600" b="1" dirty="0" smtClean="0">
                <a:latin typeface="Times New Roman" panose="02020603050405020304" pitchFamily="18" charset="0"/>
                <a:ea typeface="Times New Roman" panose="02020603050405020304" pitchFamily="18" charset="0"/>
              </a:rPr>
              <a:t>**Belge </a:t>
            </a:r>
            <a:r>
              <a:rPr lang="tr-TR" sz="1600" b="1" dirty="0">
                <a:latin typeface="Times New Roman" panose="02020603050405020304" pitchFamily="18" charset="0"/>
                <a:ea typeface="Times New Roman" panose="02020603050405020304" pitchFamily="18" charset="0"/>
              </a:rPr>
              <a:t>üzerinde bilgi mevcutsa bu bilgiler ihmal edilebilir.</a:t>
            </a:r>
            <a:endParaRPr lang="tr-TR" sz="3200" b="1" dirty="0">
              <a:latin typeface="Times New Roman" panose="02020603050405020304" pitchFamily="18" charset="0"/>
              <a:ea typeface="Times New Roman" panose="02020603050405020304" pitchFamily="18" charset="0"/>
            </a:endParaRPr>
          </a:p>
        </p:txBody>
      </p:sp>
      <p:sp>
        <p:nvSpPr>
          <p:cNvPr id="2" name="Slayt Numarası Yer Tutucusu 1"/>
          <p:cNvSpPr>
            <a:spLocks noGrp="1"/>
          </p:cNvSpPr>
          <p:nvPr>
            <p:ph type="sldNum" sz="quarter" idx="12"/>
          </p:nvPr>
        </p:nvSpPr>
        <p:spPr/>
        <p:txBody>
          <a:bodyPr/>
          <a:lstStyle/>
          <a:p>
            <a:fld id="{4E4CB621-1D1B-4413-9A0B-6BEAEB7771D2}" type="slidenum">
              <a:rPr lang="tr-TR" smtClean="0"/>
              <a:t>31</a:t>
            </a:fld>
            <a:endParaRPr lang="tr-TR"/>
          </a:p>
        </p:txBody>
      </p:sp>
    </p:spTree>
    <p:extLst>
      <p:ext uri="{BB962C8B-B14F-4D97-AF65-F5344CB8AC3E}">
        <p14:creationId xmlns:p14="http://schemas.microsoft.com/office/powerpoint/2010/main" val="5498289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idx="4294967295"/>
          </p:nvPr>
        </p:nvSpPr>
        <p:spPr>
          <a:xfrm>
            <a:off x="0" y="274638"/>
            <a:ext cx="12192000" cy="1143000"/>
          </a:xfrm>
        </p:spPr>
        <p:txBody>
          <a:bodyPr>
            <a:normAutofit/>
          </a:bodyPr>
          <a:lstStyle/>
          <a:p>
            <a:pPr algn="ctr" eaLnBrk="1" hangingPunct="1">
              <a:defRPr/>
            </a:pPr>
            <a:r>
              <a:rPr lang="tr-TR" sz="3200" b="1" dirty="0">
                <a:solidFill>
                  <a:schemeClr val="accent1"/>
                </a:solidFill>
                <a:latin typeface="Cambria" panose="02040503050406030204" pitchFamily="18" charset="0"/>
              </a:rPr>
              <a:t>Türkiye-Güney Kore ve Singapur </a:t>
            </a:r>
            <a:r>
              <a:rPr lang="tr-TR" sz="3200" b="1" dirty="0" err="1">
                <a:solidFill>
                  <a:schemeClr val="accent1"/>
                </a:solidFill>
                <a:latin typeface="Cambria" panose="02040503050406030204" pitchFamily="18" charset="0"/>
              </a:rPr>
              <a:t>STA’lar</a:t>
            </a:r>
            <a:r>
              <a:rPr lang="tr-TR" sz="3200" b="1" dirty="0">
                <a:solidFill>
                  <a:schemeClr val="accent1"/>
                </a:solidFill>
                <a:latin typeface="Cambria" panose="02040503050406030204" pitchFamily="18" charset="0"/>
              </a:rPr>
              <a:t> Çerçevesinde Farklı Olan Hususlar</a:t>
            </a:r>
          </a:p>
        </p:txBody>
      </p:sp>
      <p:sp>
        <p:nvSpPr>
          <p:cNvPr id="3" name="2 Metin Yer Tutucusu"/>
          <p:cNvSpPr>
            <a:spLocks noGrp="1"/>
          </p:cNvSpPr>
          <p:nvPr>
            <p:ph type="body" sz="half" idx="4294967295"/>
          </p:nvPr>
        </p:nvSpPr>
        <p:spPr>
          <a:xfrm>
            <a:off x="0" y="1905000"/>
            <a:ext cx="12192000" cy="3009900"/>
          </a:xfrm>
        </p:spPr>
        <p:txBody>
          <a:bodyPr/>
          <a:lstStyle/>
          <a:p>
            <a:pPr algn="ctr" eaLnBrk="1" hangingPunct="1">
              <a:buFontTx/>
              <a:buNone/>
              <a:defRPr/>
            </a:pPr>
            <a:r>
              <a:rPr lang="tr-TR" b="1" u="sng" dirty="0">
                <a:solidFill>
                  <a:srgbClr val="C00000"/>
                </a:solidFill>
                <a:latin typeface="Cambria" panose="02040503050406030204" pitchFamily="18" charset="0"/>
              </a:rPr>
              <a:t>Menşe Beyanı</a:t>
            </a:r>
          </a:p>
          <a:p>
            <a:pPr eaLnBrk="1" hangingPunct="1">
              <a:buFontTx/>
              <a:buNone/>
              <a:defRPr/>
            </a:pPr>
            <a:endParaRPr lang="tr-TR" dirty="0">
              <a:latin typeface="Cambria" panose="02040503050406030204" pitchFamily="18" charset="0"/>
            </a:endParaRPr>
          </a:p>
          <a:p>
            <a:pPr marL="0" indent="0" algn="ctr">
              <a:buNone/>
              <a:defRPr/>
            </a:pPr>
            <a:r>
              <a:rPr lang="tr-TR" dirty="0" err="1">
                <a:latin typeface="Cambria" panose="02040503050406030204" pitchFamily="18" charset="0"/>
              </a:rPr>
              <a:t>The</a:t>
            </a:r>
            <a:r>
              <a:rPr lang="tr-TR" dirty="0">
                <a:latin typeface="Cambria" panose="02040503050406030204" pitchFamily="18" charset="0"/>
              </a:rPr>
              <a:t> </a:t>
            </a:r>
            <a:r>
              <a:rPr lang="tr-TR" dirty="0" err="1">
                <a:latin typeface="Cambria" panose="02040503050406030204" pitchFamily="18" charset="0"/>
              </a:rPr>
              <a:t>exporter</a:t>
            </a:r>
            <a:r>
              <a:rPr lang="tr-TR" dirty="0">
                <a:latin typeface="Cambria" panose="02040503050406030204" pitchFamily="18" charset="0"/>
              </a:rPr>
              <a:t> of </a:t>
            </a:r>
            <a:r>
              <a:rPr lang="tr-TR" dirty="0" err="1">
                <a:latin typeface="Cambria" panose="02040503050406030204" pitchFamily="18" charset="0"/>
              </a:rPr>
              <a:t>the</a:t>
            </a:r>
            <a:r>
              <a:rPr lang="tr-TR" dirty="0">
                <a:latin typeface="Cambria" panose="02040503050406030204" pitchFamily="18" charset="0"/>
              </a:rPr>
              <a:t> </a:t>
            </a:r>
            <a:r>
              <a:rPr lang="tr-TR" dirty="0" err="1">
                <a:latin typeface="Cambria" panose="02040503050406030204" pitchFamily="18" charset="0"/>
              </a:rPr>
              <a:t>products</a:t>
            </a:r>
            <a:r>
              <a:rPr lang="tr-TR" dirty="0">
                <a:latin typeface="Cambria" panose="02040503050406030204" pitchFamily="18" charset="0"/>
              </a:rPr>
              <a:t> </a:t>
            </a:r>
            <a:r>
              <a:rPr lang="tr-TR" dirty="0" err="1">
                <a:latin typeface="Cambria" panose="02040503050406030204" pitchFamily="18" charset="0"/>
              </a:rPr>
              <a:t>covered</a:t>
            </a:r>
            <a:r>
              <a:rPr lang="tr-TR" dirty="0">
                <a:latin typeface="Cambria" panose="02040503050406030204" pitchFamily="18" charset="0"/>
              </a:rPr>
              <a:t> </a:t>
            </a:r>
            <a:r>
              <a:rPr lang="tr-TR" dirty="0" err="1">
                <a:latin typeface="Cambria" panose="02040503050406030204" pitchFamily="18" charset="0"/>
              </a:rPr>
              <a:t>by</a:t>
            </a:r>
            <a:r>
              <a:rPr lang="tr-TR" dirty="0">
                <a:latin typeface="Cambria" panose="02040503050406030204" pitchFamily="18" charset="0"/>
              </a:rPr>
              <a:t> </a:t>
            </a:r>
            <a:r>
              <a:rPr lang="tr-TR" dirty="0" err="1">
                <a:latin typeface="Cambria" panose="02040503050406030204" pitchFamily="18" charset="0"/>
              </a:rPr>
              <a:t>this</a:t>
            </a:r>
            <a:r>
              <a:rPr lang="tr-TR" dirty="0">
                <a:latin typeface="Cambria" panose="02040503050406030204" pitchFamily="18" charset="0"/>
              </a:rPr>
              <a:t> </a:t>
            </a:r>
            <a:r>
              <a:rPr lang="tr-TR" dirty="0" err="1">
                <a:latin typeface="Cambria" panose="02040503050406030204" pitchFamily="18" charset="0"/>
              </a:rPr>
              <a:t>document</a:t>
            </a:r>
            <a:r>
              <a:rPr lang="tr-TR" dirty="0">
                <a:latin typeface="Cambria" panose="02040503050406030204" pitchFamily="18" charset="0"/>
              </a:rPr>
              <a:t> </a:t>
            </a:r>
            <a:r>
              <a:rPr lang="tr-TR" dirty="0" err="1">
                <a:latin typeface="Cambria" panose="02040503050406030204" pitchFamily="18" charset="0"/>
              </a:rPr>
              <a:t>declares</a:t>
            </a:r>
            <a:r>
              <a:rPr lang="tr-TR" dirty="0">
                <a:latin typeface="Cambria" panose="02040503050406030204" pitchFamily="18" charset="0"/>
              </a:rPr>
              <a:t> </a:t>
            </a:r>
            <a:r>
              <a:rPr lang="tr-TR" dirty="0" err="1">
                <a:latin typeface="Cambria" panose="02040503050406030204" pitchFamily="18" charset="0"/>
              </a:rPr>
              <a:t>that</a:t>
            </a:r>
            <a:r>
              <a:rPr lang="tr-TR" dirty="0">
                <a:latin typeface="Cambria" panose="02040503050406030204" pitchFamily="18" charset="0"/>
              </a:rPr>
              <a:t>, </a:t>
            </a:r>
            <a:r>
              <a:rPr lang="tr-TR" dirty="0" err="1">
                <a:latin typeface="Cambria" panose="02040503050406030204" pitchFamily="18" charset="0"/>
              </a:rPr>
              <a:t>except</a:t>
            </a:r>
            <a:r>
              <a:rPr lang="tr-TR" dirty="0">
                <a:latin typeface="Cambria" panose="02040503050406030204" pitchFamily="18" charset="0"/>
              </a:rPr>
              <a:t> </a:t>
            </a:r>
            <a:r>
              <a:rPr lang="tr-TR" dirty="0" err="1">
                <a:latin typeface="Cambria" panose="02040503050406030204" pitchFamily="18" charset="0"/>
              </a:rPr>
              <a:t>where</a:t>
            </a:r>
            <a:r>
              <a:rPr lang="tr-TR" dirty="0">
                <a:latin typeface="Cambria" panose="02040503050406030204" pitchFamily="18" charset="0"/>
              </a:rPr>
              <a:t> </a:t>
            </a:r>
            <a:r>
              <a:rPr lang="tr-TR" dirty="0" err="1">
                <a:latin typeface="Cambria" panose="02040503050406030204" pitchFamily="18" charset="0"/>
              </a:rPr>
              <a:t>otherwise</a:t>
            </a:r>
            <a:r>
              <a:rPr lang="tr-TR" dirty="0">
                <a:latin typeface="Cambria" panose="02040503050406030204" pitchFamily="18" charset="0"/>
              </a:rPr>
              <a:t> </a:t>
            </a:r>
            <a:r>
              <a:rPr lang="tr-TR" dirty="0" err="1">
                <a:latin typeface="Cambria" panose="02040503050406030204" pitchFamily="18" charset="0"/>
              </a:rPr>
              <a:t>clearly</a:t>
            </a:r>
            <a:r>
              <a:rPr lang="tr-TR" dirty="0">
                <a:latin typeface="Cambria" panose="02040503050406030204" pitchFamily="18" charset="0"/>
              </a:rPr>
              <a:t> </a:t>
            </a:r>
            <a:r>
              <a:rPr lang="tr-TR" dirty="0" err="1">
                <a:latin typeface="Cambria" panose="02040503050406030204" pitchFamily="18" charset="0"/>
              </a:rPr>
              <a:t>indicated</a:t>
            </a:r>
            <a:r>
              <a:rPr lang="tr-TR" dirty="0">
                <a:latin typeface="Cambria" panose="02040503050406030204" pitchFamily="18" charset="0"/>
              </a:rPr>
              <a:t>, </a:t>
            </a:r>
            <a:r>
              <a:rPr lang="tr-TR" dirty="0" err="1">
                <a:latin typeface="Cambria" panose="02040503050406030204" pitchFamily="18" charset="0"/>
              </a:rPr>
              <a:t>these</a:t>
            </a:r>
            <a:r>
              <a:rPr lang="tr-TR" dirty="0">
                <a:latin typeface="Cambria" panose="02040503050406030204" pitchFamily="18" charset="0"/>
              </a:rPr>
              <a:t> </a:t>
            </a:r>
            <a:r>
              <a:rPr lang="tr-TR" dirty="0" err="1">
                <a:latin typeface="Cambria" panose="02040503050406030204" pitchFamily="18" charset="0"/>
              </a:rPr>
              <a:t>products</a:t>
            </a:r>
            <a:r>
              <a:rPr lang="tr-TR" dirty="0">
                <a:latin typeface="Cambria" panose="02040503050406030204" pitchFamily="18" charset="0"/>
              </a:rPr>
              <a:t> </a:t>
            </a:r>
            <a:r>
              <a:rPr lang="tr-TR" dirty="0" err="1">
                <a:latin typeface="Cambria" panose="02040503050406030204" pitchFamily="18" charset="0"/>
              </a:rPr>
              <a:t>are</a:t>
            </a:r>
            <a:r>
              <a:rPr lang="tr-TR" dirty="0">
                <a:latin typeface="Cambria" panose="02040503050406030204" pitchFamily="18" charset="0"/>
              </a:rPr>
              <a:t> of </a:t>
            </a:r>
            <a:r>
              <a:rPr lang="tr-TR" b="1" dirty="0" err="1">
                <a:solidFill>
                  <a:srgbClr val="C00000"/>
                </a:solidFill>
                <a:latin typeface="Cambria" panose="02040503050406030204" pitchFamily="18" charset="0"/>
              </a:rPr>
              <a:t>Turkish</a:t>
            </a:r>
            <a:r>
              <a:rPr lang="tr-TR" dirty="0">
                <a:latin typeface="Cambria" panose="02040503050406030204" pitchFamily="18" charset="0"/>
              </a:rPr>
              <a:t> </a:t>
            </a:r>
            <a:r>
              <a:rPr lang="tr-TR" dirty="0" err="1">
                <a:latin typeface="Cambria" panose="02040503050406030204" pitchFamily="18" charset="0"/>
              </a:rPr>
              <a:t>preferential</a:t>
            </a:r>
            <a:r>
              <a:rPr lang="tr-TR" dirty="0">
                <a:latin typeface="Cambria" panose="02040503050406030204" pitchFamily="18" charset="0"/>
              </a:rPr>
              <a:t> </a:t>
            </a:r>
            <a:r>
              <a:rPr lang="tr-TR" dirty="0" err="1">
                <a:latin typeface="Cambria" panose="02040503050406030204" pitchFamily="18" charset="0"/>
              </a:rPr>
              <a:t>origin</a:t>
            </a:r>
            <a:r>
              <a:rPr lang="tr-TR" dirty="0">
                <a:latin typeface="Cambria" panose="02040503050406030204" pitchFamily="18" charset="0"/>
              </a:rPr>
              <a:t>.</a:t>
            </a:r>
          </a:p>
          <a:p>
            <a:pPr>
              <a:buFontTx/>
              <a:buNone/>
              <a:defRPr/>
            </a:pPr>
            <a:endParaRPr lang="tr-TR" dirty="0" smtClean="0"/>
          </a:p>
          <a:p>
            <a:pPr eaLnBrk="1" hangingPunct="1">
              <a:buFontTx/>
              <a:buNone/>
              <a:defRPr/>
            </a:pPr>
            <a:endParaRPr lang="tr-TR" dirty="0" smtClean="0"/>
          </a:p>
        </p:txBody>
      </p:sp>
      <p:sp>
        <p:nvSpPr>
          <p:cNvPr id="4" name="Slayt Numarası Yer Tutucusu 3"/>
          <p:cNvSpPr>
            <a:spLocks noGrp="1"/>
          </p:cNvSpPr>
          <p:nvPr>
            <p:ph type="sldNum" sz="quarter" idx="12"/>
          </p:nvPr>
        </p:nvSpPr>
        <p:spPr/>
        <p:txBody>
          <a:bodyPr/>
          <a:lstStyle/>
          <a:p>
            <a:fld id="{4E4CB621-1D1B-4413-9A0B-6BEAEB7771D2}" type="slidenum">
              <a:rPr lang="tr-TR" smtClean="0"/>
              <a:t>32</a:t>
            </a:fld>
            <a:endParaRPr lang="tr-TR"/>
          </a:p>
        </p:txBody>
      </p:sp>
    </p:spTree>
    <p:extLst>
      <p:ext uri="{BB962C8B-B14F-4D97-AF65-F5344CB8AC3E}">
        <p14:creationId xmlns:p14="http://schemas.microsoft.com/office/powerpoint/2010/main" val="35107201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Metin Yer Tutucusu"/>
          <p:cNvSpPr>
            <a:spLocks noGrp="1"/>
          </p:cNvSpPr>
          <p:nvPr>
            <p:ph type="body" sz="half" idx="4294967295"/>
          </p:nvPr>
        </p:nvSpPr>
        <p:spPr>
          <a:xfrm>
            <a:off x="0" y="1905000"/>
            <a:ext cx="12192001" cy="4114800"/>
          </a:xfrm>
        </p:spPr>
        <p:txBody>
          <a:bodyPr/>
          <a:lstStyle/>
          <a:p>
            <a:pPr algn="ctr" eaLnBrk="1" hangingPunct="1">
              <a:lnSpc>
                <a:spcPct val="80000"/>
              </a:lnSpc>
              <a:buFontTx/>
              <a:buNone/>
              <a:defRPr/>
            </a:pPr>
            <a:r>
              <a:rPr lang="tr-TR" dirty="0">
                <a:latin typeface="Cambria" panose="02040503050406030204" pitchFamily="18" charset="0"/>
              </a:rPr>
              <a:t> </a:t>
            </a:r>
            <a:r>
              <a:rPr lang="tr-TR" b="1" u="sng" dirty="0" smtClean="0">
                <a:solidFill>
                  <a:srgbClr val="C00000"/>
                </a:solidFill>
                <a:latin typeface="Cambria" panose="02040503050406030204" pitchFamily="18" charset="0"/>
              </a:rPr>
              <a:t>Geri Ödeme Yasağı</a:t>
            </a:r>
          </a:p>
          <a:p>
            <a:pPr algn="ctr">
              <a:lnSpc>
                <a:spcPct val="80000"/>
              </a:lnSpc>
              <a:buFontTx/>
              <a:buNone/>
              <a:defRPr/>
            </a:pPr>
            <a:endParaRPr lang="tr-TR" dirty="0" smtClean="0">
              <a:latin typeface="Cambria" panose="02040503050406030204" pitchFamily="18" charset="0"/>
            </a:endParaRPr>
          </a:p>
          <a:p>
            <a:pPr algn="ctr">
              <a:lnSpc>
                <a:spcPct val="80000"/>
              </a:lnSpc>
              <a:buFontTx/>
              <a:buNone/>
              <a:defRPr/>
            </a:pPr>
            <a:r>
              <a:rPr lang="tr-TR" dirty="0" smtClean="0">
                <a:latin typeface="Cambria" panose="02040503050406030204" pitchFamily="18" charset="0"/>
              </a:rPr>
              <a:t>Mevcut DEĞİL</a:t>
            </a:r>
          </a:p>
          <a:p>
            <a:pPr algn="ctr">
              <a:lnSpc>
                <a:spcPct val="80000"/>
              </a:lnSpc>
              <a:buFontTx/>
              <a:buNone/>
              <a:defRPr/>
            </a:pPr>
            <a:endParaRPr lang="tr-TR" dirty="0" smtClean="0">
              <a:latin typeface="Cambria" panose="02040503050406030204" pitchFamily="18" charset="0"/>
            </a:endParaRPr>
          </a:p>
          <a:p>
            <a:pPr algn="ctr">
              <a:lnSpc>
                <a:spcPct val="80000"/>
              </a:lnSpc>
              <a:buFontTx/>
              <a:buNone/>
              <a:defRPr/>
            </a:pPr>
            <a:r>
              <a:rPr lang="tr-TR" dirty="0" smtClean="0">
                <a:latin typeface="Cambria" panose="02040503050406030204" pitchFamily="18" charset="0"/>
              </a:rPr>
              <a:t>İhracatçıların Dahilde İşleme Rejimi çerçevesinde üretimde kullandıkları üçüncü ülke menşeli girdiler için TEV ödeme yükümlülüğü bulunmamakta</a:t>
            </a:r>
          </a:p>
          <a:p>
            <a:pPr eaLnBrk="1" hangingPunct="1">
              <a:lnSpc>
                <a:spcPct val="80000"/>
              </a:lnSpc>
              <a:buFontTx/>
              <a:buNone/>
              <a:defRPr/>
            </a:pPr>
            <a:endParaRPr lang="tr-TR" dirty="0" smtClean="0"/>
          </a:p>
        </p:txBody>
      </p:sp>
      <p:sp>
        <p:nvSpPr>
          <p:cNvPr id="5" name="1 Başlık"/>
          <p:cNvSpPr txBox="1">
            <a:spLocks/>
          </p:cNvSpPr>
          <p:nvPr/>
        </p:nvSpPr>
        <p:spPr>
          <a:xfrm>
            <a:off x="0" y="274638"/>
            <a:ext cx="121920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tr-TR" sz="3200" b="1" dirty="0">
                <a:solidFill>
                  <a:schemeClr val="accent1"/>
                </a:solidFill>
                <a:latin typeface="Cambria" panose="02040503050406030204" pitchFamily="18" charset="0"/>
              </a:rPr>
              <a:t>Türkiye-Güney Kore ve Singapur </a:t>
            </a:r>
            <a:r>
              <a:rPr lang="tr-TR" sz="3200" b="1" dirty="0" err="1">
                <a:solidFill>
                  <a:schemeClr val="accent1"/>
                </a:solidFill>
                <a:latin typeface="Cambria" panose="02040503050406030204" pitchFamily="18" charset="0"/>
              </a:rPr>
              <a:t>STA’lar</a:t>
            </a:r>
            <a:r>
              <a:rPr lang="tr-TR" sz="3200" b="1" dirty="0">
                <a:solidFill>
                  <a:schemeClr val="accent1"/>
                </a:solidFill>
                <a:latin typeface="Cambria" panose="02040503050406030204" pitchFamily="18" charset="0"/>
              </a:rPr>
              <a:t> Çerçevesinde Farklı Olan Hususlar</a:t>
            </a:r>
          </a:p>
        </p:txBody>
      </p:sp>
      <p:sp>
        <p:nvSpPr>
          <p:cNvPr id="2" name="Slayt Numarası Yer Tutucusu 1"/>
          <p:cNvSpPr>
            <a:spLocks noGrp="1"/>
          </p:cNvSpPr>
          <p:nvPr>
            <p:ph type="sldNum" sz="quarter" idx="12"/>
          </p:nvPr>
        </p:nvSpPr>
        <p:spPr/>
        <p:txBody>
          <a:bodyPr/>
          <a:lstStyle/>
          <a:p>
            <a:fld id="{4E4CB621-1D1B-4413-9A0B-6BEAEB7771D2}" type="slidenum">
              <a:rPr lang="tr-TR" smtClean="0"/>
              <a:t>33</a:t>
            </a:fld>
            <a:endParaRPr lang="tr-TR"/>
          </a:p>
        </p:txBody>
      </p:sp>
    </p:spTree>
    <p:extLst>
      <p:ext uri="{BB962C8B-B14F-4D97-AF65-F5344CB8AC3E}">
        <p14:creationId xmlns:p14="http://schemas.microsoft.com/office/powerpoint/2010/main" val="41986310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1" y="0"/>
            <a:ext cx="12098214" cy="470144"/>
          </a:xfrm>
        </p:spPr>
        <p:txBody>
          <a:bodyPr>
            <a:noAutofit/>
          </a:bodyPr>
          <a:lstStyle/>
          <a:p>
            <a:pPr algn="ctr"/>
            <a:r>
              <a:rPr lang="tr-TR" sz="3600" b="1" u="sng" dirty="0" smtClean="0">
                <a:solidFill>
                  <a:schemeClr val="accent1"/>
                </a:solidFill>
              </a:rPr>
              <a:t>Tedarikçi Beyanı</a:t>
            </a:r>
            <a:endParaRPr lang="tr-TR" sz="3600" b="1" u="sng" dirty="0">
              <a:solidFill>
                <a:schemeClr val="accent1"/>
              </a:solidFill>
            </a:endParaRPr>
          </a:p>
        </p:txBody>
      </p:sp>
      <p:pic>
        <p:nvPicPr>
          <p:cNvPr id="4" name="Resim 3"/>
          <p:cNvPicPr/>
          <p:nvPr/>
        </p:nvPicPr>
        <p:blipFill rotWithShape="1">
          <a:blip r:embed="rId2"/>
          <a:srcRect l="19307" t="30020" r="20859" b="9686"/>
          <a:stretch/>
        </p:blipFill>
        <p:spPr bwMode="auto">
          <a:xfrm>
            <a:off x="835111" y="576141"/>
            <a:ext cx="10589028" cy="5811838"/>
          </a:xfrm>
          <a:prstGeom prst="rect">
            <a:avLst/>
          </a:prstGeom>
          <a:blipFill>
            <a:blip r:embed="rId3"/>
            <a:tile tx="0" ty="0" sx="100000" sy="100000" flip="none" algn="tl"/>
          </a:blipFill>
          <a:ln>
            <a:solidFill>
              <a:schemeClr val="accent1">
                <a:alpha val="3000"/>
              </a:schemeClr>
            </a:solidFill>
          </a:ln>
          <a:effectLst>
            <a:softEdge rad="0"/>
          </a:effectLst>
          <a:extLst>
            <a:ext uri="{53640926-AAD7-44D8-BBD7-CCE9431645EC}">
              <a14:shadowObscured xmlns:a14="http://schemas.microsoft.com/office/drawing/2010/main"/>
            </a:ext>
          </a:extLst>
        </p:spPr>
      </p:pic>
      <p:sp>
        <p:nvSpPr>
          <p:cNvPr id="5" name="Dikdörtgen 4"/>
          <p:cNvSpPr/>
          <p:nvPr/>
        </p:nvSpPr>
        <p:spPr>
          <a:xfrm>
            <a:off x="835111" y="576141"/>
            <a:ext cx="10589028" cy="581183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a:ln w="22225">
                <a:solidFill>
                  <a:schemeClr val="accent2"/>
                </a:solidFill>
                <a:prstDash val="solid"/>
              </a:ln>
              <a:solidFill>
                <a:schemeClr val="accent2">
                  <a:lumMod val="40000"/>
                  <a:lumOff val="60000"/>
                </a:schemeClr>
              </a:solidFill>
            </a:endParaRPr>
          </a:p>
        </p:txBody>
      </p:sp>
      <p:sp>
        <p:nvSpPr>
          <p:cNvPr id="3" name="Slayt Numarası Yer Tutucusu 2"/>
          <p:cNvSpPr>
            <a:spLocks noGrp="1"/>
          </p:cNvSpPr>
          <p:nvPr>
            <p:ph type="sldNum" sz="quarter" idx="12"/>
          </p:nvPr>
        </p:nvSpPr>
        <p:spPr/>
        <p:txBody>
          <a:bodyPr/>
          <a:lstStyle/>
          <a:p>
            <a:fld id="{4E4CB621-1D1B-4413-9A0B-6BEAEB7771D2}" type="slidenum">
              <a:rPr lang="tr-TR" smtClean="0"/>
              <a:t>34</a:t>
            </a:fld>
            <a:endParaRPr lang="tr-TR"/>
          </a:p>
        </p:txBody>
      </p:sp>
    </p:spTree>
    <p:extLst>
      <p:ext uri="{BB962C8B-B14F-4D97-AF65-F5344CB8AC3E}">
        <p14:creationId xmlns:p14="http://schemas.microsoft.com/office/powerpoint/2010/main" val="31599481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Unvan 1"/>
          <p:cNvSpPr>
            <a:spLocks noGrp="1"/>
          </p:cNvSpPr>
          <p:nvPr>
            <p:ph type="title"/>
          </p:nvPr>
        </p:nvSpPr>
        <p:spPr>
          <a:xfrm>
            <a:off x="1" y="0"/>
            <a:ext cx="12124592" cy="470144"/>
          </a:xfrm>
        </p:spPr>
        <p:txBody>
          <a:bodyPr>
            <a:noAutofit/>
          </a:bodyPr>
          <a:lstStyle/>
          <a:p>
            <a:pPr algn="ctr"/>
            <a:r>
              <a:rPr lang="tr-TR" sz="3600" b="1" u="sng" dirty="0" smtClean="0">
                <a:solidFill>
                  <a:schemeClr val="accent1"/>
                </a:solidFill>
              </a:rPr>
              <a:t>Tedarikçi Beyanı (İNG)</a:t>
            </a:r>
            <a:endParaRPr lang="tr-TR" sz="3600" b="1" u="sng" dirty="0">
              <a:solidFill>
                <a:schemeClr val="accent1"/>
              </a:solidFill>
            </a:endParaRPr>
          </a:p>
        </p:txBody>
      </p:sp>
      <p:pic>
        <p:nvPicPr>
          <p:cNvPr id="5" name="Resim 4"/>
          <p:cNvPicPr/>
          <p:nvPr/>
        </p:nvPicPr>
        <p:blipFill rotWithShape="1">
          <a:blip r:embed="rId2"/>
          <a:srcRect l="19175" t="14674" r="18965" b="6761"/>
          <a:stretch/>
        </p:blipFill>
        <p:spPr bwMode="auto">
          <a:xfrm>
            <a:off x="952499" y="611310"/>
            <a:ext cx="10134600" cy="5789490"/>
          </a:xfrm>
          <a:prstGeom prst="rect">
            <a:avLst/>
          </a:prstGeom>
          <a:ln>
            <a:noFill/>
          </a:ln>
          <a:extLst>
            <a:ext uri="{53640926-AAD7-44D8-BBD7-CCE9431645EC}">
              <a14:shadowObscured xmlns:a14="http://schemas.microsoft.com/office/drawing/2010/main"/>
            </a:ext>
          </a:extLst>
        </p:spPr>
      </p:pic>
      <p:sp>
        <p:nvSpPr>
          <p:cNvPr id="6" name="Dikdörtgen 5"/>
          <p:cNvSpPr/>
          <p:nvPr/>
        </p:nvSpPr>
        <p:spPr>
          <a:xfrm>
            <a:off x="952499" y="576141"/>
            <a:ext cx="10134600" cy="581183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a:ln w="22225">
                <a:solidFill>
                  <a:schemeClr val="accent2"/>
                </a:solidFill>
                <a:prstDash val="solid"/>
              </a:ln>
              <a:solidFill>
                <a:schemeClr val="accent2">
                  <a:lumMod val="40000"/>
                  <a:lumOff val="60000"/>
                </a:schemeClr>
              </a:solidFill>
            </a:endParaRPr>
          </a:p>
        </p:txBody>
      </p:sp>
      <p:sp>
        <p:nvSpPr>
          <p:cNvPr id="2" name="Slayt Numarası Yer Tutucusu 1"/>
          <p:cNvSpPr>
            <a:spLocks noGrp="1"/>
          </p:cNvSpPr>
          <p:nvPr>
            <p:ph type="sldNum" sz="quarter" idx="12"/>
          </p:nvPr>
        </p:nvSpPr>
        <p:spPr/>
        <p:txBody>
          <a:bodyPr/>
          <a:lstStyle/>
          <a:p>
            <a:fld id="{4E4CB621-1D1B-4413-9A0B-6BEAEB7771D2}" type="slidenum">
              <a:rPr lang="tr-TR" smtClean="0"/>
              <a:t>35</a:t>
            </a:fld>
            <a:endParaRPr lang="tr-TR"/>
          </a:p>
        </p:txBody>
      </p:sp>
    </p:spTree>
    <p:extLst>
      <p:ext uri="{BB962C8B-B14F-4D97-AF65-F5344CB8AC3E}">
        <p14:creationId xmlns:p14="http://schemas.microsoft.com/office/powerpoint/2010/main" val="12749432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Unvan 1"/>
          <p:cNvSpPr>
            <a:spLocks noGrp="1"/>
          </p:cNvSpPr>
          <p:nvPr>
            <p:ph type="title"/>
          </p:nvPr>
        </p:nvSpPr>
        <p:spPr>
          <a:xfrm>
            <a:off x="3194538" y="17585"/>
            <a:ext cx="5668108" cy="470144"/>
          </a:xfrm>
        </p:spPr>
        <p:txBody>
          <a:bodyPr>
            <a:noAutofit/>
          </a:bodyPr>
          <a:lstStyle/>
          <a:p>
            <a:pPr algn="ctr"/>
            <a:r>
              <a:rPr lang="tr-TR" sz="3600" b="1" u="sng" dirty="0" smtClean="0">
                <a:solidFill>
                  <a:schemeClr val="accent1"/>
                </a:solidFill>
              </a:rPr>
              <a:t>Uzun Dönem Tedarikçi Beyanı</a:t>
            </a:r>
            <a:endParaRPr lang="tr-TR" sz="3600" b="1" u="sng" dirty="0">
              <a:solidFill>
                <a:schemeClr val="accent1"/>
              </a:solidFill>
            </a:endParaRPr>
          </a:p>
        </p:txBody>
      </p:sp>
      <p:pic>
        <p:nvPicPr>
          <p:cNvPr id="5" name="Resim 4"/>
          <p:cNvPicPr/>
          <p:nvPr/>
        </p:nvPicPr>
        <p:blipFill rotWithShape="1">
          <a:blip r:embed="rId2"/>
          <a:srcRect l="20702" t="27993" r="19091" b="9005"/>
          <a:stretch/>
        </p:blipFill>
        <p:spPr bwMode="auto">
          <a:xfrm>
            <a:off x="770792" y="672855"/>
            <a:ext cx="10515600" cy="5811838"/>
          </a:xfrm>
          <a:prstGeom prst="rect">
            <a:avLst/>
          </a:prstGeom>
          <a:ln>
            <a:noFill/>
          </a:ln>
          <a:extLst>
            <a:ext uri="{53640926-AAD7-44D8-BBD7-CCE9431645EC}">
              <a14:shadowObscured xmlns:a14="http://schemas.microsoft.com/office/drawing/2010/main"/>
            </a:ext>
          </a:extLst>
        </p:spPr>
      </p:pic>
      <p:sp>
        <p:nvSpPr>
          <p:cNvPr id="6" name="Dikdörtgen 5"/>
          <p:cNvSpPr/>
          <p:nvPr/>
        </p:nvSpPr>
        <p:spPr>
          <a:xfrm>
            <a:off x="770792" y="672855"/>
            <a:ext cx="10515600" cy="581183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a:ln w="22225">
                <a:solidFill>
                  <a:schemeClr val="accent2"/>
                </a:solidFill>
                <a:prstDash val="solid"/>
              </a:ln>
              <a:solidFill>
                <a:schemeClr val="accent2">
                  <a:lumMod val="40000"/>
                  <a:lumOff val="60000"/>
                </a:schemeClr>
              </a:solidFill>
            </a:endParaRPr>
          </a:p>
        </p:txBody>
      </p:sp>
      <p:sp>
        <p:nvSpPr>
          <p:cNvPr id="2" name="Slayt Numarası Yer Tutucusu 1"/>
          <p:cNvSpPr>
            <a:spLocks noGrp="1"/>
          </p:cNvSpPr>
          <p:nvPr>
            <p:ph type="sldNum" sz="quarter" idx="12"/>
          </p:nvPr>
        </p:nvSpPr>
        <p:spPr/>
        <p:txBody>
          <a:bodyPr/>
          <a:lstStyle/>
          <a:p>
            <a:fld id="{4E4CB621-1D1B-4413-9A0B-6BEAEB7771D2}" type="slidenum">
              <a:rPr lang="tr-TR" smtClean="0"/>
              <a:t>36</a:t>
            </a:fld>
            <a:endParaRPr lang="tr-TR"/>
          </a:p>
        </p:txBody>
      </p:sp>
    </p:spTree>
    <p:extLst>
      <p:ext uri="{BB962C8B-B14F-4D97-AF65-F5344CB8AC3E}">
        <p14:creationId xmlns:p14="http://schemas.microsoft.com/office/powerpoint/2010/main" val="2554465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Unvan 1"/>
          <p:cNvSpPr>
            <a:spLocks noGrp="1"/>
          </p:cNvSpPr>
          <p:nvPr>
            <p:ph type="title"/>
          </p:nvPr>
        </p:nvSpPr>
        <p:spPr>
          <a:xfrm>
            <a:off x="2288930" y="8792"/>
            <a:ext cx="7690339" cy="470144"/>
          </a:xfrm>
        </p:spPr>
        <p:txBody>
          <a:bodyPr>
            <a:noAutofit/>
          </a:bodyPr>
          <a:lstStyle/>
          <a:p>
            <a:pPr algn="ctr"/>
            <a:r>
              <a:rPr lang="tr-TR" sz="3600" b="1" u="sng" dirty="0" smtClean="0">
                <a:solidFill>
                  <a:schemeClr val="accent1"/>
                </a:solidFill>
              </a:rPr>
              <a:t>Uzun Dönem Tedarikçi Beyanı (İNG)</a:t>
            </a:r>
            <a:endParaRPr lang="tr-TR" sz="3600" b="1" u="sng" dirty="0">
              <a:solidFill>
                <a:schemeClr val="accent1"/>
              </a:solidFill>
            </a:endParaRPr>
          </a:p>
        </p:txBody>
      </p:sp>
      <p:pic>
        <p:nvPicPr>
          <p:cNvPr id="5" name="Resim 4"/>
          <p:cNvPicPr/>
          <p:nvPr/>
        </p:nvPicPr>
        <p:blipFill rotWithShape="1">
          <a:blip r:embed="rId2"/>
          <a:srcRect l="19049" t="13320" r="19472" b="4724"/>
          <a:stretch/>
        </p:blipFill>
        <p:spPr bwMode="auto">
          <a:xfrm>
            <a:off x="770792" y="664063"/>
            <a:ext cx="10515599" cy="5935921"/>
          </a:xfrm>
          <a:prstGeom prst="rect">
            <a:avLst/>
          </a:prstGeom>
          <a:ln>
            <a:noFill/>
          </a:ln>
          <a:extLst>
            <a:ext uri="{53640926-AAD7-44D8-BBD7-CCE9431645EC}">
              <a14:shadowObscured xmlns:a14="http://schemas.microsoft.com/office/drawing/2010/main"/>
            </a:ext>
          </a:extLst>
        </p:spPr>
      </p:pic>
      <p:sp>
        <p:nvSpPr>
          <p:cNvPr id="6" name="Dikdörtgen 5"/>
          <p:cNvSpPr/>
          <p:nvPr/>
        </p:nvSpPr>
        <p:spPr>
          <a:xfrm>
            <a:off x="770792" y="672854"/>
            <a:ext cx="10515599" cy="5927129"/>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a:ln w="22225">
                <a:solidFill>
                  <a:schemeClr val="accent2"/>
                </a:solidFill>
                <a:prstDash val="solid"/>
              </a:ln>
              <a:solidFill>
                <a:schemeClr val="accent2">
                  <a:lumMod val="40000"/>
                  <a:lumOff val="60000"/>
                </a:schemeClr>
              </a:solidFill>
            </a:endParaRPr>
          </a:p>
        </p:txBody>
      </p:sp>
      <p:sp>
        <p:nvSpPr>
          <p:cNvPr id="2" name="Slayt Numarası Yer Tutucusu 1"/>
          <p:cNvSpPr>
            <a:spLocks noGrp="1"/>
          </p:cNvSpPr>
          <p:nvPr>
            <p:ph type="sldNum" sz="quarter" idx="12"/>
          </p:nvPr>
        </p:nvSpPr>
        <p:spPr/>
        <p:txBody>
          <a:bodyPr/>
          <a:lstStyle/>
          <a:p>
            <a:fld id="{4E4CB621-1D1B-4413-9A0B-6BEAEB7771D2}" type="slidenum">
              <a:rPr lang="tr-TR" smtClean="0"/>
              <a:t>37</a:t>
            </a:fld>
            <a:endParaRPr lang="tr-TR"/>
          </a:p>
        </p:txBody>
      </p:sp>
    </p:spTree>
    <p:extLst>
      <p:ext uri="{BB962C8B-B14F-4D97-AF65-F5344CB8AC3E}">
        <p14:creationId xmlns:p14="http://schemas.microsoft.com/office/powerpoint/2010/main" val="24264949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Metin kutusu 1"/>
          <p:cNvSpPr txBox="1"/>
          <p:nvPr/>
        </p:nvSpPr>
        <p:spPr>
          <a:xfrm>
            <a:off x="3596053" y="8792"/>
            <a:ext cx="5182573" cy="584775"/>
          </a:xfrm>
          <a:prstGeom prst="rect">
            <a:avLst/>
          </a:prstGeom>
          <a:noFill/>
        </p:spPr>
        <p:txBody>
          <a:bodyPr wrap="none" rtlCol="0">
            <a:spAutoFit/>
          </a:bodyPr>
          <a:lstStyle/>
          <a:p>
            <a:r>
              <a:rPr lang="tr-TR" sz="3200" u="sng" dirty="0" smtClean="0">
                <a:solidFill>
                  <a:schemeClr val="accent1">
                    <a:lumMod val="75000"/>
                  </a:schemeClr>
                </a:solidFill>
              </a:rPr>
              <a:t>REX Sisteminde Menşe Beyanı</a:t>
            </a:r>
            <a:endParaRPr lang="tr-TR" sz="3200" u="sng" dirty="0">
              <a:solidFill>
                <a:schemeClr val="accent1">
                  <a:lumMod val="75000"/>
                </a:schemeClr>
              </a:solidFill>
            </a:endParaRPr>
          </a:p>
        </p:txBody>
      </p:sp>
      <p:sp>
        <p:nvSpPr>
          <p:cNvPr id="3" name="Dikdörtgen 2"/>
          <p:cNvSpPr/>
          <p:nvPr/>
        </p:nvSpPr>
        <p:spPr>
          <a:xfrm>
            <a:off x="140676" y="-326731"/>
            <a:ext cx="11517923" cy="5796459"/>
          </a:xfrm>
          <a:prstGeom prst="rect">
            <a:avLst/>
          </a:prstGeom>
        </p:spPr>
        <p:txBody>
          <a:bodyPr wrap="square">
            <a:spAutoFit/>
          </a:bodyPr>
          <a:lstStyle/>
          <a:p>
            <a:pPr>
              <a:spcAft>
                <a:spcPts val="750"/>
              </a:spcAft>
            </a:pPr>
            <a:r>
              <a:rPr lang="tr-TR" dirty="0">
                <a:solidFill>
                  <a:srgbClr val="000000"/>
                </a:solidFill>
                <a:latin typeface="Arial" panose="020B0604020202020204" pitchFamily="34" charset="0"/>
                <a:ea typeface="Times New Roman" panose="02020603050405020304" pitchFamily="18" charset="0"/>
              </a:rPr>
              <a:t> </a:t>
            </a:r>
            <a:endParaRPr lang="tr-TR" sz="2800" dirty="0">
              <a:latin typeface="Times New Roman" panose="02020603050405020304" pitchFamily="18" charset="0"/>
              <a:ea typeface="Times New Roman" panose="02020603050405020304" pitchFamily="18" charset="0"/>
            </a:endParaRPr>
          </a:p>
          <a:p>
            <a:pPr algn="ctr">
              <a:spcBef>
                <a:spcPts val="600"/>
              </a:spcBef>
              <a:spcAft>
                <a:spcPts val="0"/>
              </a:spcAft>
            </a:pPr>
            <a:endParaRPr lang="tr-TR" sz="2400" b="1" dirty="0" smtClean="0">
              <a:solidFill>
                <a:srgbClr val="000000"/>
              </a:solidFill>
              <a:latin typeface="Times New Roman" panose="02020603050405020304" pitchFamily="18" charset="0"/>
              <a:ea typeface="Times New Roman" panose="02020603050405020304" pitchFamily="18" charset="0"/>
            </a:endParaRPr>
          </a:p>
          <a:p>
            <a:pPr algn="ctr">
              <a:spcBef>
                <a:spcPts val="600"/>
              </a:spcBef>
              <a:spcAft>
                <a:spcPts val="0"/>
              </a:spcAft>
            </a:pPr>
            <a:endParaRPr lang="tr-TR" sz="2400" b="1" dirty="0">
              <a:solidFill>
                <a:srgbClr val="000000"/>
              </a:solidFill>
              <a:latin typeface="Times New Roman" panose="02020603050405020304" pitchFamily="18" charset="0"/>
              <a:ea typeface="Times New Roman" panose="02020603050405020304" pitchFamily="18" charset="0"/>
            </a:endParaRPr>
          </a:p>
          <a:p>
            <a:pPr>
              <a:spcBef>
                <a:spcPts val="600"/>
              </a:spcBef>
              <a:spcAft>
                <a:spcPts val="0"/>
              </a:spcAft>
            </a:pPr>
            <a:r>
              <a:rPr lang="tr-TR" sz="1600" b="1" dirty="0" smtClean="0">
                <a:solidFill>
                  <a:srgbClr val="000000"/>
                </a:solidFill>
                <a:latin typeface="Times New Roman" panose="02020603050405020304" pitchFamily="18" charset="0"/>
                <a:ea typeface="Times New Roman" panose="02020603050405020304" pitchFamily="18" charset="0"/>
              </a:rPr>
              <a:t>Menşe </a:t>
            </a:r>
            <a:r>
              <a:rPr lang="tr-TR" sz="1600" b="1" dirty="0">
                <a:solidFill>
                  <a:srgbClr val="000000"/>
                </a:solidFill>
                <a:latin typeface="Times New Roman" panose="02020603050405020304" pitchFamily="18" charset="0"/>
                <a:ea typeface="Times New Roman" panose="02020603050405020304" pitchFamily="18" charset="0"/>
              </a:rPr>
              <a:t>beyanı, aşağıda belirtildiği şekilde ve Fransızca, İngilizce veya İspanyolca olarak, ihracatçının ve alıcının adı ve tam adresi ile birlikte ürünlerin tanımını içeren herhangi bir ticari belge üzerine yapılır ve beyanın yapıldığı tarih belirtilir (1),</a:t>
            </a:r>
            <a:endParaRPr lang="tr-TR" sz="1600" b="1" dirty="0">
              <a:latin typeface="Times New Roman" panose="02020603050405020304" pitchFamily="18" charset="0"/>
              <a:ea typeface="Times New Roman" panose="02020603050405020304" pitchFamily="18" charset="0"/>
            </a:endParaRPr>
          </a:p>
          <a:p>
            <a:pPr>
              <a:spcBef>
                <a:spcPts val="600"/>
              </a:spcBef>
              <a:spcAft>
                <a:spcPts val="0"/>
              </a:spcAft>
            </a:pPr>
            <a:r>
              <a:rPr lang="tr-TR" sz="1600" b="1" dirty="0">
                <a:solidFill>
                  <a:srgbClr val="FF0000"/>
                </a:solidFill>
                <a:latin typeface="Times New Roman" panose="02020603050405020304" pitchFamily="18" charset="0"/>
                <a:ea typeface="Times New Roman" panose="02020603050405020304" pitchFamily="18" charset="0"/>
              </a:rPr>
              <a:t>Fransızca versiyon:</a:t>
            </a:r>
            <a:endParaRPr lang="tr-TR" sz="1600" dirty="0">
              <a:solidFill>
                <a:srgbClr val="FF0000"/>
              </a:solidFill>
              <a:latin typeface="Times New Roman" panose="02020603050405020304" pitchFamily="18" charset="0"/>
              <a:ea typeface="Times New Roman" panose="02020603050405020304" pitchFamily="18" charset="0"/>
            </a:endParaRPr>
          </a:p>
          <a:p>
            <a:pPr>
              <a:spcBef>
                <a:spcPts val="600"/>
              </a:spcBef>
              <a:spcAft>
                <a:spcPts val="0"/>
              </a:spcAft>
            </a:pPr>
            <a:r>
              <a:rPr lang="tr-TR" sz="1600" dirty="0" err="1">
                <a:solidFill>
                  <a:srgbClr val="000000"/>
                </a:solidFill>
                <a:latin typeface="Times New Roman" panose="02020603050405020304" pitchFamily="18" charset="0"/>
                <a:ea typeface="Times New Roman" panose="02020603050405020304" pitchFamily="18" charset="0"/>
              </a:rPr>
              <a:t>L’exportateur</a:t>
            </a:r>
            <a:r>
              <a:rPr lang="tr-TR" sz="1600" dirty="0">
                <a:solidFill>
                  <a:srgbClr val="000000"/>
                </a:solidFill>
                <a:latin typeface="Times New Roman" panose="02020603050405020304" pitchFamily="18" charset="0"/>
                <a:ea typeface="Times New Roman" panose="02020603050405020304" pitchFamily="18" charset="0"/>
              </a:rPr>
              <a:t>... (</a:t>
            </a:r>
            <a:r>
              <a:rPr lang="tr-TR" sz="1600" i="1" dirty="0" err="1">
                <a:solidFill>
                  <a:srgbClr val="000000"/>
                </a:solidFill>
                <a:latin typeface="Times New Roman" panose="02020603050405020304" pitchFamily="18" charset="0"/>
                <a:ea typeface="Times New Roman" panose="02020603050405020304" pitchFamily="18" charset="0"/>
              </a:rPr>
              <a:t>Numero</a:t>
            </a:r>
            <a:r>
              <a:rPr lang="tr-TR" sz="1600" i="1" dirty="0">
                <a:solidFill>
                  <a:srgbClr val="000000"/>
                </a:solidFill>
                <a:latin typeface="Times New Roman" panose="02020603050405020304" pitchFamily="18" charset="0"/>
                <a:ea typeface="Times New Roman" panose="02020603050405020304" pitchFamily="18" charset="0"/>
              </a:rPr>
              <a:t> </a:t>
            </a:r>
            <a:r>
              <a:rPr lang="tr-TR" sz="1600" i="1" dirty="0" err="1">
                <a:solidFill>
                  <a:srgbClr val="000000"/>
                </a:solidFill>
                <a:latin typeface="Times New Roman" panose="02020603050405020304" pitchFamily="18" charset="0"/>
                <a:ea typeface="Times New Roman" panose="02020603050405020304" pitchFamily="18" charset="0"/>
              </a:rPr>
              <a:t>d’exportateur</a:t>
            </a:r>
            <a:r>
              <a:rPr lang="tr-TR" sz="1600" i="1" dirty="0">
                <a:solidFill>
                  <a:srgbClr val="000000"/>
                </a:solidFill>
                <a:latin typeface="Times New Roman" panose="02020603050405020304" pitchFamily="18" charset="0"/>
                <a:ea typeface="Times New Roman" panose="02020603050405020304" pitchFamily="18" charset="0"/>
              </a:rPr>
              <a:t> </a:t>
            </a:r>
            <a:r>
              <a:rPr lang="tr-TR" sz="1600" i="1" dirty="0" err="1">
                <a:solidFill>
                  <a:srgbClr val="000000"/>
                </a:solidFill>
                <a:latin typeface="Times New Roman" panose="02020603050405020304" pitchFamily="18" charset="0"/>
                <a:ea typeface="Times New Roman" panose="02020603050405020304" pitchFamily="18" charset="0"/>
              </a:rPr>
              <a:t>enregistre</a:t>
            </a:r>
            <a:r>
              <a:rPr lang="tr-TR" sz="1600" i="1" baseline="30000" dirty="0">
                <a:solidFill>
                  <a:srgbClr val="000000"/>
                </a:solidFill>
                <a:latin typeface="Times New Roman" panose="02020603050405020304" pitchFamily="18" charset="0"/>
                <a:ea typeface="Times New Roman" panose="02020603050405020304" pitchFamily="18" charset="0"/>
              </a:rPr>
              <a:t>(2),(3),(4</a:t>
            </a:r>
            <a:r>
              <a:rPr lang="tr-TR" sz="1600" baseline="30000" dirty="0">
                <a:solidFill>
                  <a:srgbClr val="000000"/>
                </a:solidFill>
                <a:latin typeface="Times New Roman" panose="02020603050405020304" pitchFamily="18" charset="0"/>
                <a:ea typeface="Times New Roman" panose="02020603050405020304" pitchFamily="18" charset="0"/>
              </a:rPr>
              <a:t>)</a:t>
            </a:r>
            <a:r>
              <a:rPr lang="tr-TR" sz="1600" dirty="0">
                <a:solidFill>
                  <a:srgbClr val="000000"/>
                </a:solidFill>
                <a:latin typeface="Times New Roman" panose="02020603050405020304" pitchFamily="18" charset="0"/>
                <a:ea typeface="Times New Roman" panose="02020603050405020304" pitchFamily="18" charset="0"/>
              </a:rPr>
              <a:t>) </a:t>
            </a:r>
            <a:r>
              <a:rPr lang="tr-TR" sz="1600" dirty="0" err="1">
                <a:solidFill>
                  <a:srgbClr val="000000"/>
                </a:solidFill>
                <a:latin typeface="Times New Roman" panose="02020603050405020304" pitchFamily="18" charset="0"/>
                <a:ea typeface="Times New Roman" panose="02020603050405020304" pitchFamily="18" charset="0"/>
              </a:rPr>
              <a:t>des</a:t>
            </a:r>
            <a:r>
              <a:rPr lang="tr-TR" sz="1600" dirty="0">
                <a:solidFill>
                  <a:srgbClr val="000000"/>
                </a:solidFill>
                <a:latin typeface="Times New Roman" panose="02020603050405020304" pitchFamily="18" charset="0"/>
                <a:ea typeface="Times New Roman" panose="02020603050405020304" pitchFamily="18" charset="0"/>
              </a:rPr>
              <a:t> </a:t>
            </a:r>
            <a:r>
              <a:rPr lang="tr-TR" sz="1600" dirty="0" err="1">
                <a:solidFill>
                  <a:srgbClr val="000000"/>
                </a:solidFill>
                <a:latin typeface="Times New Roman" panose="02020603050405020304" pitchFamily="18" charset="0"/>
                <a:ea typeface="Times New Roman" panose="02020603050405020304" pitchFamily="18" charset="0"/>
              </a:rPr>
              <a:t>produits</a:t>
            </a:r>
            <a:r>
              <a:rPr lang="tr-TR" sz="1600" dirty="0">
                <a:solidFill>
                  <a:srgbClr val="000000"/>
                </a:solidFill>
                <a:latin typeface="Times New Roman" panose="02020603050405020304" pitchFamily="18" charset="0"/>
                <a:ea typeface="Times New Roman" panose="02020603050405020304" pitchFamily="18" charset="0"/>
              </a:rPr>
              <a:t> </a:t>
            </a:r>
            <a:r>
              <a:rPr lang="tr-TR" sz="1600" dirty="0" err="1">
                <a:solidFill>
                  <a:srgbClr val="000000"/>
                </a:solidFill>
                <a:latin typeface="Times New Roman" panose="02020603050405020304" pitchFamily="18" charset="0"/>
                <a:ea typeface="Times New Roman" panose="02020603050405020304" pitchFamily="18" charset="0"/>
              </a:rPr>
              <a:t>couverts</a:t>
            </a:r>
            <a:r>
              <a:rPr lang="tr-TR" sz="1600" dirty="0">
                <a:solidFill>
                  <a:srgbClr val="000000"/>
                </a:solidFill>
                <a:latin typeface="Times New Roman" panose="02020603050405020304" pitchFamily="18" charset="0"/>
                <a:ea typeface="Times New Roman" panose="02020603050405020304" pitchFamily="18" charset="0"/>
              </a:rPr>
              <a:t> par le </a:t>
            </a:r>
            <a:r>
              <a:rPr lang="tr-TR" sz="1600" dirty="0" err="1">
                <a:solidFill>
                  <a:srgbClr val="000000"/>
                </a:solidFill>
                <a:latin typeface="Times New Roman" panose="02020603050405020304" pitchFamily="18" charset="0"/>
                <a:ea typeface="Times New Roman" panose="02020603050405020304" pitchFamily="18" charset="0"/>
              </a:rPr>
              <a:t>present</a:t>
            </a:r>
            <a:r>
              <a:rPr lang="tr-TR" sz="1600" dirty="0">
                <a:solidFill>
                  <a:srgbClr val="000000"/>
                </a:solidFill>
                <a:latin typeface="Times New Roman" panose="02020603050405020304" pitchFamily="18" charset="0"/>
                <a:ea typeface="Times New Roman" panose="02020603050405020304" pitchFamily="18" charset="0"/>
              </a:rPr>
              <a:t> </a:t>
            </a:r>
            <a:r>
              <a:rPr lang="tr-TR" sz="1600" dirty="0" err="1">
                <a:solidFill>
                  <a:srgbClr val="000000"/>
                </a:solidFill>
                <a:latin typeface="Times New Roman" panose="02020603050405020304" pitchFamily="18" charset="0"/>
                <a:ea typeface="Times New Roman" panose="02020603050405020304" pitchFamily="18" charset="0"/>
              </a:rPr>
              <a:t>document</a:t>
            </a:r>
            <a:r>
              <a:rPr lang="tr-TR" sz="1600" dirty="0">
                <a:solidFill>
                  <a:srgbClr val="000000"/>
                </a:solidFill>
                <a:latin typeface="Times New Roman" panose="02020603050405020304" pitchFamily="18" charset="0"/>
                <a:ea typeface="Times New Roman" panose="02020603050405020304" pitchFamily="18" charset="0"/>
              </a:rPr>
              <a:t> </a:t>
            </a:r>
            <a:r>
              <a:rPr lang="tr-TR" sz="1600" dirty="0" err="1">
                <a:solidFill>
                  <a:srgbClr val="000000"/>
                </a:solidFill>
                <a:latin typeface="Times New Roman" panose="02020603050405020304" pitchFamily="18" charset="0"/>
                <a:ea typeface="Times New Roman" panose="02020603050405020304" pitchFamily="18" charset="0"/>
              </a:rPr>
              <a:t>declare</a:t>
            </a:r>
            <a:r>
              <a:rPr lang="tr-TR" sz="1600" dirty="0">
                <a:solidFill>
                  <a:srgbClr val="000000"/>
                </a:solidFill>
                <a:latin typeface="Times New Roman" panose="02020603050405020304" pitchFamily="18" charset="0"/>
                <a:ea typeface="Times New Roman" panose="02020603050405020304" pitchFamily="18" charset="0"/>
              </a:rPr>
              <a:t> </a:t>
            </a:r>
            <a:r>
              <a:rPr lang="tr-TR" sz="1600" dirty="0" err="1">
                <a:solidFill>
                  <a:srgbClr val="000000"/>
                </a:solidFill>
                <a:latin typeface="Times New Roman" panose="02020603050405020304" pitchFamily="18" charset="0"/>
                <a:ea typeface="Times New Roman" panose="02020603050405020304" pitchFamily="18" charset="0"/>
              </a:rPr>
              <a:t>que</a:t>
            </a:r>
            <a:r>
              <a:rPr lang="tr-TR" sz="1600" dirty="0">
                <a:solidFill>
                  <a:srgbClr val="000000"/>
                </a:solidFill>
                <a:latin typeface="Times New Roman" panose="02020603050405020304" pitchFamily="18" charset="0"/>
                <a:ea typeface="Times New Roman" panose="02020603050405020304" pitchFamily="18" charset="0"/>
              </a:rPr>
              <a:t>, </a:t>
            </a:r>
            <a:r>
              <a:rPr lang="tr-TR" sz="1600" dirty="0" err="1">
                <a:solidFill>
                  <a:srgbClr val="000000"/>
                </a:solidFill>
                <a:latin typeface="Times New Roman" panose="02020603050405020304" pitchFamily="18" charset="0"/>
                <a:ea typeface="Times New Roman" panose="02020603050405020304" pitchFamily="18" charset="0"/>
              </a:rPr>
              <a:t>sauf</a:t>
            </a:r>
            <a:r>
              <a:rPr lang="tr-TR" sz="1600" dirty="0">
                <a:solidFill>
                  <a:srgbClr val="000000"/>
                </a:solidFill>
                <a:latin typeface="Times New Roman" panose="02020603050405020304" pitchFamily="18" charset="0"/>
                <a:ea typeface="Times New Roman" panose="02020603050405020304" pitchFamily="18" charset="0"/>
              </a:rPr>
              <a:t> </a:t>
            </a:r>
            <a:r>
              <a:rPr lang="tr-TR" sz="1600" dirty="0" err="1">
                <a:solidFill>
                  <a:srgbClr val="000000"/>
                </a:solidFill>
                <a:latin typeface="Times New Roman" panose="02020603050405020304" pitchFamily="18" charset="0"/>
                <a:ea typeface="Times New Roman" panose="02020603050405020304" pitchFamily="18" charset="0"/>
              </a:rPr>
              <a:t>indication</a:t>
            </a:r>
            <a:r>
              <a:rPr lang="tr-TR" sz="1600" dirty="0">
                <a:solidFill>
                  <a:srgbClr val="000000"/>
                </a:solidFill>
                <a:latin typeface="Times New Roman" panose="02020603050405020304" pitchFamily="18" charset="0"/>
                <a:ea typeface="Times New Roman" panose="02020603050405020304" pitchFamily="18" charset="0"/>
              </a:rPr>
              <a:t> </a:t>
            </a:r>
            <a:r>
              <a:rPr lang="tr-TR" sz="1600" dirty="0" err="1">
                <a:solidFill>
                  <a:srgbClr val="000000"/>
                </a:solidFill>
                <a:latin typeface="Times New Roman" panose="02020603050405020304" pitchFamily="18" charset="0"/>
                <a:ea typeface="Times New Roman" panose="02020603050405020304" pitchFamily="18" charset="0"/>
              </a:rPr>
              <a:t>claire</a:t>
            </a:r>
            <a:r>
              <a:rPr lang="tr-TR" sz="1600" dirty="0">
                <a:solidFill>
                  <a:srgbClr val="000000"/>
                </a:solidFill>
                <a:latin typeface="Times New Roman" panose="02020603050405020304" pitchFamily="18" charset="0"/>
                <a:ea typeface="Times New Roman" panose="02020603050405020304" pitchFamily="18" charset="0"/>
              </a:rPr>
              <a:t> </a:t>
            </a:r>
            <a:r>
              <a:rPr lang="tr-TR" sz="1600" dirty="0" err="1">
                <a:solidFill>
                  <a:srgbClr val="000000"/>
                </a:solidFill>
                <a:latin typeface="Times New Roman" panose="02020603050405020304" pitchFamily="18" charset="0"/>
                <a:ea typeface="Times New Roman" panose="02020603050405020304" pitchFamily="18" charset="0"/>
              </a:rPr>
              <a:t>du</a:t>
            </a:r>
            <a:r>
              <a:rPr lang="tr-TR" sz="1600" dirty="0">
                <a:solidFill>
                  <a:srgbClr val="000000"/>
                </a:solidFill>
                <a:latin typeface="Times New Roman" panose="02020603050405020304" pitchFamily="18" charset="0"/>
                <a:ea typeface="Times New Roman" panose="02020603050405020304" pitchFamily="18" charset="0"/>
              </a:rPr>
              <a:t> </a:t>
            </a:r>
            <a:r>
              <a:rPr lang="tr-TR" sz="1600" dirty="0" err="1">
                <a:solidFill>
                  <a:srgbClr val="000000"/>
                </a:solidFill>
                <a:latin typeface="Times New Roman" panose="02020603050405020304" pitchFamily="18" charset="0"/>
                <a:ea typeface="Times New Roman" panose="02020603050405020304" pitchFamily="18" charset="0"/>
              </a:rPr>
              <a:t>contraire</a:t>
            </a:r>
            <a:r>
              <a:rPr lang="tr-TR" sz="1600" dirty="0">
                <a:solidFill>
                  <a:srgbClr val="000000"/>
                </a:solidFill>
                <a:latin typeface="Times New Roman" panose="02020603050405020304" pitchFamily="18" charset="0"/>
                <a:ea typeface="Times New Roman" panose="02020603050405020304" pitchFamily="18" charset="0"/>
              </a:rPr>
              <a:t>, </a:t>
            </a:r>
            <a:r>
              <a:rPr lang="tr-TR" sz="1600" dirty="0" err="1">
                <a:solidFill>
                  <a:srgbClr val="000000"/>
                </a:solidFill>
                <a:latin typeface="Times New Roman" panose="02020603050405020304" pitchFamily="18" charset="0"/>
                <a:ea typeface="Times New Roman" panose="02020603050405020304" pitchFamily="18" charset="0"/>
              </a:rPr>
              <a:t>ces</a:t>
            </a:r>
            <a:r>
              <a:rPr lang="tr-TR" sz="1600" dirty="0">
                <a:solidFill>
                  <a:srgbClr val="000000"/>
                </a:solidFill>
                <a:latin typeface="Times New Roman" panose="02020603050405020304" pitchFamily="18" charset="0"/>
                <a:ea typeface="Times New Roman" panose="02020603050405020304" pitchFamily="18" charset="0"/>
              </a:rPr>
              <a:t> </a:t>
            </a:r>
            <a:r>
              <a:rPr lang="tr-TR" sz="1600" dirty="0" err="1">
                <a:solidFill>
                  <a:srgbClr val="000000"/>
                </a:solidFill>
                <a:latin typeface="Times New Roman" panose="02020603050405020304" pitchFamily="18" charset="0"/>
                <a:ea typeface="Times New Roman" panose="02020603050405020304" pitchFamily="18" charset="0"/>
              </a:rPr>
              <a:t>produits</a:t>
            </a:r>
            <a:r>
              <a:rPr lang="tr-TR" sz="1600" dirty="0">
                <a:solidFill>
                  <a:srgbClr val="000000"/>
                </a:solidFill>
                <a:latin typeface="Times New Roman" panose="02020603050405020304" pitchFamily="18" charset="0"/>
                <a:ea typeface="Times New Roman" panose="02020603050405020304" pitchFamily="18" charset="0"/>
              </a:rPr>
              <a:t> </a:t>
            </a:r>
            <a:r>
              <a:rPr lang="tr-TR" sz="1600" dirty="0" err="1">
                <a:solidFill>
                  <a:srgbClr val="000000"/>
                </a:solidFill>
                <a:latin typeface="Times New Roman" panose="02020603050405020304" pitchFamily="18" charset="0"/>
                <a:ea typeface="Times New Roman" panose="02020603050405020304" pitchFamily="18" charset="0"/>
              </a:rPr>
              <a:t>ont</a:t>
            </a:r>
            <a:r>
              <a:rPr lang="tr-TR" sz="1600" dirty="0">
                <a:solidFill>
                  <a:srgbClr val="000000"/>
                </a:solidFill>
                <a:latin typeface="Times New Roman" panose="02020603050405020304" pitchFamily="18" charset="0"/>
                <a:ea typeface="Times New Roman" panose="02020603050405020304" pitchFamily="18" charset="0"/>
              </a:rPr>
              <a:t> </a:t>
            </a:r>
            <a:r>
              <a:rPr lang="tr-TR" sz="1600" dirty="0" err="1">
                <a:solidFill>
                  <a:srgbClr val="000000"/>
                </a:solidFill>
                <a:latin typeface="Times New Roman" panose="02020603050405020304" pitchFamily="18" charset="0"/>
                <a:ea typeface="Times New Roman" panose="02020603050405020304" pitchFamily="18" charset="0"/>
              </a:rPr>
              <a:t>l’origine</a:t>
            </a:r>
            <a:r>
              <a:rPr lang="tr-TR" sz="1600" dirty="0">
                <a:solidFill>
                  <a:srgbClr val="000000"/>
                </a:solidFill>
                <a:latin typeface="Times New Roman" panose="02020603050405020304" pitchFamily="18" charset="0"/>
                <a:ea typeface="Times New Roman" panose="02020603050405020304" pitchFamily="18" charset="0"/>
              </a:rPr>
              <a:t> </a:t>
            </a:r>
            <a:r>
              <a:rPr lang="tr-TR" sz="1600" dirty="0" err="1">
                <a:solidFill>
                  <a:srgbClr val="000000"/>
                </a:solidFill>
                <a:latin typeface="Times New Roman" panose="02020603050405020304" pitchFamily="18" charset="0"/>
                <a:ea typeface="Times New Roman" panose="02020603050405020304" pitchFamily="18" charset="0"/>
              </a:rPr>
              <a:t>preferentielle</a:t>
            </a:r>
            <a:r>
              <a:rPr lang="tr-TR" sz="1600" dirty="0">
                <a:solidFill>
                  <a:srgbClr val="000000"/>
                </a:solidFill>
                <a:latin typeface="Times New Roman" panose="02020603050405020304" pitchFamily="18" charset="0"/>
                <a:ea typeface="Times New Roman" panose="02020603050405020304" pitchFamily="18" charset="0"/>
              </a:rPr>
              <a:t> ... </a:t>
            </a:r>
            <a:r>
              <a:rPr lang="tr-TR" sz="1600" baseline="30000" dirty="0">
                <a:solidFill>
                  <a:srgbClr val="000000"/>
                </a:solidFill>
                <a:latin typeface="Times New Roman" panose="02020603050405020304" pitchFamily="18" charset="0"/>
                <a:ea typeface="Times New Roman" panose="02020603050405020304" pitchFamily="18" charset="0"/>
              </a:rPr>
              <a:t>(5)</a:t>
            </a:r>
            <a:r>
              <a:rPr lang="tr-TR" sz="1600" dirty="0">
                <a:solidFill>
                  <a:srgbClr val="000000"/>
                </a:solidFill>
                <a:latin typeface="Times New Roman" panose="02020603050405020304" pitchFamily="18" charset="0"/>
                <a:ea typeface="Times New Roman" panose="02020603050405020304" pitchFamily="18" charset="0"/>
              </a:rPr>
              <a:t> </a:t>
            </a:r>
            <a:r>
              <a:rPr lang="tr-TR" sz="1600" dirty="0" err="1">
                <a:solidFill>
                  <a:srgbClr val="000000"/>
                </a:solidFill>
                <a:latin typeface="Times New Roman" panose="02020603050405020304" pitchFamily="18" charset="0"/>
                <a:ea typeface="Times New Roman" panose="02020603050405020304" pitchFamily="18" charset="0"/>
              </a:rPr>
              <a:t>au</a:t>
            </a:r>
            <a:r>
              <a:rPr lang="tr-TR" sz="1600" dirty="0">
                <a:solidFill>
                  <a:srgbClr val="000000"/>
                </a:solidFill>
                <a:latin typeface="Times New Roman" panose="02020603050405020304" pitchFamily="18" charset="0"/>
                <a:ea typeface="Times New Roman" panose="02020603050405020304" pitchFamily="18" charset="0"/>
              </a:rPr>
              <a:t> </a:t>
            </a:r>
            <a:r>
              <a:rPr lang="tr-TR" sz="1600" dirty="0" err="1">
                <a:solidFill>
                  <a:srgbClr val="000000"/>
                </a:solidFill>
                <a:latin typeface="Times New Roman" panose="02020603050405020304" pitchFamily="18" charset="0"/>
                <a:ea typeface="Times New Roman" panose="02020603050405020304" pitchFamily="18" charset="0"/>
              </a:rPr>
              <a:t>sens</a:t>
            </a:r>
            <a:r>
              <a:rPr lang="tr-TR" sz="1600" dirty="0">
                <a:solidFill>
                  <a:srgbClr val="000000"/>
                </a:solidFill>
                <a:latin typeface="Times New Roman" panose="02020603050405020304" pitchFamily="18" charset="0"/>
                <a:ea typeface="Times New Roman" panose="02020603050405020304" pitchFamily="18" charset="0"/>
              </a:rPr>
              <a:t> </a:t>
            </a:r>
            <a:r>
              <a:rPr lang="tr-TR" sz="1600" dirty="0" err="1">
                <a:solidFill>
                  <a:srgbClr val="000000"/>
                </a:solidFill>
                <a:latin typeface="Times New Roman" panose="02020603050405020304" pitchFamily="18" charset="0"/>
                <a:ea typeface="Times New Roman" panose="02020603050405020304" pitchFamily="18" charset="0"/>
              </a:rPr>
              <a:t>des</a:t>
            </a:r>
            <a:r>
              <a:rPr lang="tr-TR" sz="1600" dirty="0">
                <a:solidFill>
                  <a:srgbClr val="000000"/>
                </a:solidFill>
                <a:latin typeface="Times New Roman" panose="02020603050405020304" pitchFamily="18" charset="0"/>
                <a:ea typeface="Times New Roman" panose="02020603050405020304" pitchFamily="18" charset="0"/>
              </a:rPr>
              <a:t> </a:t>
            </a:r>
            <a:r>
              <a:rPr lang="tr-TR" sz="1600" dirty="0" err="1">
                <a:solidFill>
                  <a:srgbClr val="000000"/>
                </a:solidFill>
                <a:latin typeface="Times New Roman" panose="02020603050405020304" pitchFamily="18" charset="0"/>
                <a:ea typeface="Times New Roman" panose="02020603050405020304" pitchFamily="18" charset="0"/>
              </a:rPr>
              <a:t>regles</a:t>
            </a:r>
            <a:r>
              <a:rPr lang="tr-TR" sz="1600" dirty="0">
                <a:solidFill>
                  <a:srgbClr val="000000"/>
                </a:solidFill>
                <a:latin typeface="Times New Roman" panose="02020603050405020304" pitchFamily="18" charset="0"/>
                <a:ea typeface="Times New Roman" panose="02020603050405020304" pitchFamily="18" charset="0"/>
              </a:rPr>
              <a:t> </a:t>
            </a:r>
            <a:r>
              <a:rPr lang="tr-TR" sz="1600" dirty="0" err="1">
                <a:solidFill>
                  <a:srgbClr val="000000"/>
                </a:solidFill>
                <a:latin typeface="Times New Roman" panose="02020603050405020304" pitchFamily="18" charset="0"/>
                <a:ea typeface="Times New Roman" panose="02020603050405020304" pitchFamily="18" charset="0"/>
              </a:rPr>
              <a:t>d’origine</a:t>
            </a:r>
            <a:r>
              <a:rPr lang="tr-TR" sz="1600" dirty="0">
                <a:solidFill>
                  <a:srgbClr val="000000"/>
                </a:solidFill>
                <a:latin typeface="Times New Roman" panose="02020603050405020304" pitchFamily="18" charset="0"/>
                <a:ea typeface="Times New Roman" panose="02020603050405020304" pitchFamily="18" charset="0"/>
              </a:rPr>
              <a:t> </a:t>
            </a:r>
            <a:r>
              <a:rPr lang="tr-TR" sz="1600" dirty="0" err="1">
                <a:solidFill>
                  <a:srgbClr val="000000"/>
                </a:solidFill>
                <a:latin typeface="Times New Roman" panose="02020603050405020304" pitchFamily="18" charset="0"/>
                <a:ea typeface="Times New Roman" panose="02020603050405020304" pitchFamily="18" charset="0"/>
              </a:rPr>
              <a:t>du</a:t>
            </a:r>
            <a:r>
              <a:rPr lang="tr-TR" sz="1600" dirty="0">
                <a:solidFill>
                  <a:srgbClr val="000000"/>
                </a:solidFill>
                <a:latin typeface="Times New Roman" panose="02020603050405020304" pitchFamily="18" charset="0"/>
                <a:ea typeface="Times New Roman" panose="02020603050405020304" pitchFamily="18" charset="0"/>
              </a:rPr>
              <a:t> </a:t>
            </a:r>
            <a:r>
              <a:rPr lang="tr-TR" sz="1600" dirty="0" err="1">
                <a:solidFill>
                  <a:srgbClr val="000000"/>
                </a:solidFill>
                <a:latin typeface="Times New Roman" panose="02020603050405020304" pitchFamily="18" charset="0"/>
                <a:ea typeface="Times New Roman" panose="02020603050405020304" pitchFamily="18" charset="0"/>
              </a:rPr>
              <a:t>Systeme</a:t>
            </a:r>
            <a:r>
              <a:rPr lang="tr-TR" sz="1600" dirty="0">
                <a:solidFill>
                  <a:srgbClr val="000000"/>
                </a:solidFill>
                <a:latin typeface="Times New Roman" panose="02020603050405020304" pitchFamily="18" charset="0"/>
                <a:ea typeface="Times New Roman" panose="02020603050405020304" pitchFamily="18" charset="0"/>
              </a:rPr>
              <a:t> </a:t>
            </a:r>
            <a:r>
              <a:rPr lang="tr-TR" sz="1600" dirty="0" err="1">
                <a:solidFill>
                  <a:srgbClr val="000000"/>
                </a:solidFill>
                <a:latin typeface="Times New Roman" panose="02020603050405020304" pitchFamily="18" charset="0"/>
                <a:ea typeface="Times New Roman" panose="02020603050405020304" pitchFamily="18" charset="0"/>
              </a:rPr>
              <a:t>des</a:t>
            </a:r>
            <a:r>
              <a:rPr lang="tr-TR" sz="1600" dirty="0">
                <a:solidFill>
                  <a:srgbClr val="000000"/>
                </a:solidFill>
                <a:latin typeface="Times New Roman" panose="02020603050405020304" pitchFamily="18" charset="0"/>
                <a:ea typeface="Times New Roman" panose="02020603050405020304" pitchFamily="18" charset="0"/>
              </a:rPr>
              <a:t> </a:t>
            </a:r>
            <a:r>
              <a:rPr lang="tr-TR" sz="1600" dirty="0" err="1">
                <a:solidFill>
                  <a:srgbClr val="000000"/>
                </a:solidFill>
                <a:latin typeface="Times New Roman" panose="02020603050405020304" pitchFamily="18" charset="0"/>
                <a:ea typeface="Times New Roman" panose="02020603050405020304" pitchFamily="18" charset="0"/>
              </a:rPr>
              <a:t>preferences</a:t>
            </a:r>
            <a:r>
              <a:rPr lang="tr-TR" sz="1600" dirty="0">
                <a:solidFill>
                  <a:srgbClr val="000000"/>
                </a:solidFill>
                <a:latin typeface="Times New Roman" panose="02020603050405020304" pitchFamily="18" charset="0"/>
                <a:ea typeface="Times New Roman" panose="02020603050405020304" pitchFamily="18" charset="0"/>
              </a:rPr>
              <a:t> </a:t>
            </a:r>
            <a:r>
              <a:rPr lang="tr-TR" sz="1600" dirty="0" err="1">
                <a:solidFill>
                  <a:srgbClr val="000000"/>
                </a:solidFill>
                <a:latin typeface="Times New Roman" panose="02020603050405020304" pitchFamily="18" charset="0"/>
                <a:ea typeface="Times New Roman" panose="02020603050405020304" pitchFamily="18" charset="0"/>
              </a:rPr>
              <a:t>tarifaires</a:t>
            </a:r>
            <a:r>
              <a:rPr lang="tr-TR" sz="1600" dirty="0">
                <a:solidFill>
                  <a:srgbClr val="000000"/>
                </a:solidFill>
                <a:latin typeface="Times New Roman" panose="02020603050405020304" pitchFamily="18" charset="0"/>
                <a:ea typeface="Times New Roman" panose="02020603050405020304" pitchFamily="18" charset="0"/>
              </a:rPr>
              <a:t> </a:t>
            </a:r>
            <a:r>
              <a:rPr lang="tr-TR" sz="1600" dirty="0" err="1">
                <a:solidFill>
                  <a:srgbClr val="000000"/>
                </a:solidFill>
                <a:latin typeface="Times New Roman" panose="02020603050405020304" pitchFamily="18" charset="0"/>
                <a:ea typeface="Times New Roman" panose="02020603050405020304" pitchFamily="18" charset="0"/>
              </a:rPr>
              <a:t>generalisees</a:t>
            </a:r>
            <a:r>
              <a:rPr lang="tr-TR" sz="1600" dirty="0">
                <a:solidFill>
                  <a:srgbClr val="000000"/>
                </a:solidFill>
                <a:latin typeface="Times New Roman" panose="02020603050405020304" pitchFamily="18" charset="0"/>
                <a:ea typeface="Times New Roman" panose="02020603050405020304" pitchFamily="18" charset="0"/>
              </a:rPr>
              <a:t> de la </a:t>
            </a:r>
            <a:r>
              <a:rPr lang="tr-TR" sz="1600" dirty="0" err="1">
                <a:solidFill>
                  <a:srgbClr val="000000"/>
                </a:solidFill>
                <a:latin typeface="Times New Roman" panose="02020603050405020304" pitchFamily="18" charset="0"/>
                <a:ea typeface="Times New Roman" panose="02020603050405020304" pitchFamily="18" charset="0"/>
              </a:rPr>
              <a:t>Turquie</a:t>
            </a:r>
            <a:r>
              <a:rPr lang="tr-TR" sz="1600" dirty="0">
                <a:solidFill>
                  <a:srgbClr val="000000"/>
                </a:solidFill>
                <a:latin typeface="Times New Roman" panose="02020603050405020304" pitchFamily="18" charset="0"/>
                <a:ea typeface="Times New Roman" panose="02020603050405020304" pitchFamily="18" charset="0"/>
              </a:rPr>
              <a:t> </a:t>
            </a:r>
            <a:r>
              <a:rPr lang="tr-TR" sz="1600" dirty="0" err="1">
                <a:solidFill>
                  <a:srgbClr val="000000"/>
                </a:solidFill>
                <a:latin typeface="Times New Roman" panose="02020603050405020304" pitchFamily="18" charset="0"/>
                <a:ea typeface="Times New Roman" panose="02020603050405020304" pitchFamily="18" charset="0"/>
              </a:rPr>
              <a:t>europeenne</a:t>
            </a:r>
            <a:r>
              <a:rPr lang="tr-TR" sz="1600" dirty="0">
                <a:solidFill>
                  <a:srgbClr val="000000"/>
                </a:solidFill>
                <a:latin typeface="Times New Roman" panose="02020603050405020304" pitchFamily="18" charset="0"/>
                <a:ea typeface="Times New Roman" panose="02020603050405020304" pitchFamily="18" charset="0"/>
              </a:rPr>
              <a:t> et </a:t>
            </a:r>
            <a:r>
              <a:rPr lang="tr-TR" sz="1600" dirty="0" err="1">
                <a:solidFill>
                  <a:srgbClr val="000000"/>
                </a:solidFill>
                <a:latin typeface="Times New Roman" panose="02020603050405020304" pitchFamily="18" charset="0"/>
                <a:ea typeface="Times New Roman" panose="02020603050405020304" pitchFamily="18" charset="0"/>
              </a:rPr>
              <a:t>que</a:t>
            </a:r>
            <a:r>
              <a:rPr lang="tr-TR" sz="1600" dirty="0">
                <a:solidFill>
                  <a:srgbClr val="000000"/>
                </a:solidFill>
                <a:latin typeface="Times New Roman" panose="02020603050405020304" pitchFamily="18" charset="0"/>
                <a:ea typeface="Times New Roman" panose="02020603050405020304" pitchFamily="18" charset="0"/>
              </a:rPr>
              <a:t> le </a:t>
            </a:r>
            <a:r>
              <a:rPr lang="tr-TR" sz="1600" dirty="0" err="1">
                <a:solidFill>
                  <a:srgbClr val="000000"/>
                </a:solidFill>
                <a:latin typeface="Times New Roman" panose="02020603050405020304" pitchFamily="18" charset="0"/>
                <a:ea typeface="Times New Roman" panose="02020603050405020304" pitchFamily="18" charset="0"/>
              </a:rPr>
              <a:t>critere</a:t>
            </a:r>
            <a:r>
              <a:rPr lang="tr-TR" sz="1600" dirty="0">
                <a:solidFill>
                  <a:srgbClr val="000000"/>
                </a:solidFill>
                <a:latin typeface="Times New Roman" panose="02020603050405020304" pitchFamily="18" charset="0"/>
                <a:ea typeface="Times New Roman" panose="02020603050405020304" pitchFamily="18" charset="0"/>
              </a:rPr>
              <a:t> </a:t>
            </a:r>
            <a:r>
              <a:rPr lang="tr-TR" sz="1600" dirty="0" err="1">
                <a:solidFill>
                  <a:srgbClr val="000000"/>
                </a:solidFill>
                <a:latin typeface="Times New Roman" panose="02020603050405020304" pitchFamily="18" charset="0"/>
                <a:ea typeface="Times New Roman" panose="02020603050405020304" pitchFamily="18" charset="0"/>
              </a:rPr>
              <a:t>d’origine</a:t>
            </a:r>
            <a:r>
              <a:rPr lang="tr-TR" sz="1600" dirty="0">
                <a:solidFill>
                  <a:srgbClr val="000000"/>
                </a:solidFill>
                <a:latin typeface="Times New Roman" panose="02020603050405020304" pitchFamily="18" charset="0"/>
                <a:ea typeface="Times New Roman" panose="02020603050405020304" pitchFamily="18" charset="0"/>
              </a:rPr>
              <a:t> </a:t>
            </a:r>
            <a:r>
              <a:rPr lang="tr-TR" sz="1600" dirty="0" err="1">
                <a:solidFill>
                  <a:srgbClr val="000000"/>
                </a:solidFill>
                <a:latin typeface="Times New Roman" panose="02020603050405020304" pitchFamily="18" charset="0"/>
                <a:ea typeface="Times New Roman" panose="02020603050405020304" pitchFamily="18" charset="0"/>
              </a:rPr>
              <a:t>satisfait</a:t>
            </a:r>
            <a:r>
              <a:rPr lang="tr-TR" sz="1600" dirty="0">
                <a:solidFill>
                  <a:srgbClr val="000000"/>
                </a:solidFill>
                <a:latin typeface="Times New Roman" panose="02020603050405020304" pitchFamily="18" charset="0"/>
                <a:ea typeface="Times New Roman" panose="02020603050405020304" pitchFamily="18" charset="0"/>
              </a:rPr>
              <a:t> </a:t>
            </a:r>
            <a:r>
              <a:rPr lang="tr-TR" sz="1600" dirty="0" err="1">
                <a:solidFill>
                  <a:srgbClr val="000000"/>
                </a:solidFill>
                <a:latin typeface="Times New Roman" panose="02020603050405020304" pitchFamily="18" charset="0"/>
                <a:ea typeface="Times New Roman" panose="02020603050405020304" pitchFamily="18" charset="0"/>
              </a:rPr>
              <a:t>est</a:t>
            </a:r>
            <a:r>
              <a:rPr lang="tr-TR" sz="1600" dirty="0">
                <a:solidFill>
                  <a:srgbClr val="000000"/>
                </a:solidFill>
                <a:latin typeface="Times New Roman" panose="02020603050405020304" pitchFamily="18" charset="0"/>
                <a:ea typeface="Times New Roman" panose="02020603050405020304" pitchFamily="18" charset="0"/>
              </a:rPr>
              <a:t>...</a:t>
            </a:r>
            <a:r>
              <a:rPr lang="tr-TR" sz="1600" baseline="30000" dirty="0">
                <a:solidFill>
                  <a:srgbClr val="000000"/>
                </a:solidFill>
                <a:latin typeface="Times New Roman" panose="02020603050405020304" pitchFamily="18" charset="0"/>
                <a:ea typeface="Times New Roman" panose="02020603050405020304" pitchFamily="18" charset="0"/>
              </a:rPr>
              <a:t>(6)</a:t>
            </a:r>
            <a:endParaRPr lang="tr-TR" sz="1600" dirty="0">
              <a:latin typeface="Times New Roman" panose="02020603050405020304" pitchFamily="18" charset="0"/>
              <a:ea typeface="Times New Roman" panose="02020603050405020304" pitchFamily="18" charset="0"/>
            </a:endParaRPr>
          </a:p>
          <a:p>
            <a:pPr>
              <a:spcBef>
                <a:spcPts val="600"/>
              </a:spcBef>
              <a:spcAft>
                <a:spcPts val="0"/>
              </a:spcAft>
            </a:pPr>
            <a:r>
              <a:rPr lang="tr-TR" sz="1600" b="1" dirty="0">
                <a:solidFill>
                  <a:srgbClr val="FF0000"/>
                </a:solidFill>
                <a:latin typeface="Times New Roman" panose="02020603050405020304" pitchFamily="18" charset="0"/>
                <a:ea typeface="Times New Roman" panose="02020603050405020304" pitchFamily="18" charset="0"/>
              </a:rPr>
              <a:t>İngilizce versiyon:</a:t>
            </a:r>
            <a:endParaRPr lang="tr-TR" sz="1600" dirty="0">
              <a:solidFill>
                <a:srgbClr val="FF0000"/>
              </a:solidFill>
              <a:latin typeface="Times New Roman" panose="02020603050405020304" pitchFamily="18" charset="0"/>
              <a:ea typeface="Times New Roman" panose="02020603050405020304" pitchFamily="18" charset="0"/>
            </a:endParaRPr>
          </a:p>
          <a:p>
            <a:pPr>
              <a:spcBef>
                <a:spcPts val="600"/>
              </a:spcBef>
              <a:spcAft>
                <a:spcPts val="0"/>
              </a:spcAft>
            </a:pPr>
            <a:r>
              <a:rPr lang="tr-TR" sz="1600" dirty="0" err="1">
                <a:solidFill>
                  <a:srgbClr val="000000"/>
                </a:solidFill>
                <a:latin typeface="Times New Roman" panose="02020603050405020304" pitchFamily="18" charset="0"/>
                <a:ea typeface="Times New Roman" panose="02020603050405020304" pitchFamily="18" charset="0"/>
              </a:rPr>
              <a:t>The</a:t>
            </a:r>
            <a:r>
              <a:rPr lang="tr-TR" sz="1600" dirty="0">
                <a:solidFill>
                  <a:srgbClr val="000000"/>
                </a:solidFill>
                <a:latin typeface="Times New Roman" panose="02020603050405020304" pitchFamily="18" charset="0"/>
                <a:ea typeface="Times New Roman" panose="02020603050405020304" pitchFamily="18" charset="0"/>
              </a:rPr>
              <a:t> </a:t>
            </a:r>
            <a:r>
              <a:rPr lang="tr-TR" sz="1600" dirty="0" err="1">
                <a:solidFill>
                  <a:srgbClr val="000000"/>
                </a:solidFill>
                <a:latin typeface="Times New Roman" panose="02020603050405020304" pitchFamily="18" charset="0"/>
                <a:ea typeface="Times New Roman" panose="02020603050405020304" pitchFamily="18" charset="0"/>
              </a:rPr>
              <a:t>exporter</a:t>
            </a:r>
            <a:r>
              <a:rPr lang="tr-TR" sz="1600" dirty="0">
                <a:solidFill>
                  <a:srgbClr val="000000"/>
                </a:solidFill>
                <a:latin typeface="Times New Roman" panose="02020603050405020304" pitchFamily="18" charset="0"/>
                <a:ea typeface="Times New Roman" panose="02020603050405020304" pitchFamily="18" charset="0"/>
              </a:rPr>
              <a:t> ... (</a:t>
            </a:r>
            <a:r>
              <a:rPr lang="tr-TR" sz="1600" i="1" dirty="0" err="1">
                <a:solidFill>
                  <a:srgbClr val="000000"/>
                </a:solidFill>
                <a:latin typeface="Times New Roman" panose="02020603050405020304" pitchFamily="18" charset="0"/>
                <a:ea typeface="Times New Roman" panose="02020603050405020304" pitchFamily="18" charset="0"/>
              </a:rPr>
              <a:t>Number</a:t>
            </a:r>
            <a:r>
              <a:rPr lang="tr-TR" sz="1600" i="1" dirty="0">
                <a:solidFill>
                  <a:srgbClr val="000000"/>
                </a:solidFill>
                <a:latin typeface="Times New Roman" panose="02020603050405020304" pitchFamily="18" charset="0"/>
                <a:ea typeface="Times New Roman" panose="02020603050405020304" pitchFamily="18" charset="0"/>
              </a:rPr>
              <a:t> of </a:t>
            </a:r>
            <a:r>
              <a:rPr lang="tr-TR" sz="1600" i="1" dirty="0" err="1">
                <a:solidFill>
                  <a:srgbClr val="000000"/>
                </a:solidFill>
                <a:latin typeface="Times New Roman" panose="02020603050405020304" pitchFamily="18" charset="0"/>
                <a:ea typeface="Times New Roman" panose="02020603050405020304" pitchFamily="18" charset="0"/>
              </a:rPr>
              <a:t>Registered</a:t>
            </a:r>
            <a:r>
              <a:rPr lang="tr-TR" sz="1600" i="1" dirty="0">
                <a:solidFill>
                  <a:srgbClr val="000000"/>
                </a:solidFill>
                <a:latin typeface="Times New Roman" panose="02020603050405020304" pitchFamily="18" charset="0"/>
                <a:ea typeface="Times New Roman" panose="02020603050405020304" pitchFamily="18" charset="0"/>
              </a:rPr>
              <a:t> </a:t>
            </a:r>
            <a:r>
              <a:rPr lang="tr-TR" sz="1600" i="1" dirty="0" err="1">
                <a:solidFill>
                  <a:srgbClr val="000000"/>
                </a:solidFill>
                <a:latin typeface="Times New Roman" panose="02020603050405020304" pitchFamily="18" charset="0"/>
                <a:ea typeface="Times New Roman" panose="02020603050405020304" pitchFamily="18" charset="0"/>
              </a:rPr>
              <a:t>Exporter</a:t>
            </a:r>
            <a:r>
              <a:rPr lang="tr-TR" sz="1600" i="1" baseline="30000" dirty="0">
                <a:solidFill>
                  <a:srgbClr val="000000"/>
                </a:solidFill>
                <a:latin typeface="Times New Roman" panose="02020603050405020304" pitchFamily="18" charset="0"/>
                <a:ea typeface="Times New Roman" panose="02020603050405020304" pitchFamily="18" charset="0"/>
              </a:rPr>
              <a:t>(2),(3),(4)</a:t>
            </a:r>
            <a:r>
              <a:rPr lang="tr-TR" sz="1600" dirty="0">
                <a:solidFill>
                  <a:srgbClr val="000000"/>
                </a:solidFill>
                <a:latin typeface="Times New Roman" panose="02020603050405020304" pitchFamily="18" charset="0"/>
                <a:ea typeface="Times New Roman" panose="02020603050405020304" pitchFamily="18" charset="0"/>
              </a:rPr>
              <a:t>) of </a:t>
            </a:r>
            <a:r>
              <a:rPr lang="tr-TR" sz="1600" dirty="0" err="1">
                <a:solidFill>
                  <a:srgbClr val="000000"/>
                </a:solidFill>
                <a:latin typeface="Times New Roman" panose="02020603050405020304" pitchFamily="18" charset="0"/>
                <a:ea typeface="Times New Roman" panose="02020603050405020304" pitchFamily="18" charset="0"/>
              </a:rPr>
              <a:t>the</a:t>
            </a:r>
            <a:r>
              <a:rPr lang="tr-TR" sz="1600" dirty="0">
                <a:solidFill>
                  <a:srgbClr val="000000"/>
                </a:solidFill>
                <a:latin typeface="Times New Roman" panose="02020603050405020304" pitchFamily="18" charset="0"/>
                <a:ea typeface="Times New Roman" panose="02020603050405020304" pitchFamily="18" charset="0"/>
              </a:rPr>
              <a:t> </a:t>
            </a:r>
            <a:r>
              <a:rPr lang="tr-TR" sz="1600" dirty="0" err="1">
                <a:solidFill>
                  <a:srgbClr val="000000"/>
                </a:solidFill>
                <a:latin typeface="Times New Roman" panose="02020603050405020304" pitchFamily="18" charset="0"/>
                <a:ea typeface="Times New Roman" panose="02020603050405020304" pitchFamily="18" charset="0"/>
              </a:rPr>
              <a:t>products</a:t>
            </a:r>
            <a:r>
              <a:rPr lang="tr-TR" sz="1600" dirty="0">
                <a:solidFill>
                  <a:srgbClr val="000000"/>
                </a:solidFill>
                <a:latin typeface="Times New Roman" panose="02020603050405020304" pitchFamily="18" charset="0"/>
                <a:ea typeface="Times New Roman" panose="02020603050405020304" pitchFamily="18" charset="0"/>
              </a:rPr>
              <a:t> </a:t>
            </a:r>
            <a:r>
              <a:rPr lang="tr-TR" sz="1600" dirty="0" err="1">
                <a:solidFill>
                  <a:srgbClr val="000000"/>
                </a:solidFill>
                <a:latin typeface="Times New Roman" panose="02020603050405020304" pitchFamily="18" charset="0"/>
                <a:ea typeface="Times New Roman" panose="02020603050405020304" pitchFamily="18" charset="0"/>
              </a:rPr>
              <a:t>covered</a:t>
            </a:r>
            <a:r>
              <a:rPr lang="tr-TR" sz="1600" dirty="0">
                <a:solidFill>
                  <a:srgbClr val="000000"/>
                </a:solidFill>
                <a:latin typeface="Times New Roman" panose="02020603050405020304" pitchFamily="18" charset="0"/>
                <a:ea typeface="Times New Roman" panose="02020603050405020304" pitchFamily="18" charset="0"/>
              </a:rPr>
              <a:t> </a:t>
            </a:r>
            <a:r>
              <a:rPr lang="tr-TR" sz="1600" dirty="0" err="1">
                <a:solidFill>
                  <a:srgbClr val="000000"/>
                </a:solidFill>
                <a:latin typeface="Times New Roman" panose="02020603050405020304" pitchFamily="18" charset="0"/>
                <a:ea typeface="Times New Roman" panose="02020603050405020304" pitchFamily="18" charset="0"/>
              </a:rPr>
              <a:t>by</a:t>
            </a:r>
            <a:r>
              <a:rPr lang="tr-TR" sz="1600" dirty="0">
                <a:solidFill>
                  <a:srgbClr val="000000"/>
                </a:solidFill>
                <a:latin typeface="Times New Roman" panose="02020603050405020304" pitchFamily="18" charset="0"/>
                <a:ea typeface="Times New Roman" panose="02020603050405020304" pitchFamily="18" charset="0"/>
              </a:rPr>
              <a:t> </a:t>
            </a:r>
            <a:r>
              <a:rPr lang="tr-TR" sz="1600" dirty="0" err="1">
                <a:solidFill>
                  <a:srgbClr val="000000"/>
                </a:solidFill>
                <a:latin typeface="Times New Roman" panose="02020603050405020304" pitchFamily="18" charset="0"/>
                <a:ea typeface="Times New Roman" panose="02020603050405020304" pitchFamily="18" charset="0"/>
              </a:rPr>
              <a:t>this</a:t>
            </a:r>
            <a:r>
              <a:rPr lang="tr-TR" sz="1600" dirty="0">
                <a:solidFill>
                  <a:srgbClr val="000000"/>
                </a:solidFill>
                <a:latin typeface="Times New Roman" panose="02020603050405020304" pitchFamily="18" charset="0"/>
                <a:ea typeface="Times New Roman" panose="02020603050405020304" pitchFamily="18" charset="0"/>
              </a:rPr>
              <a:t> </a:t>
            </a:r>
            <a:r>
              <a:rPr lang="tr-TR" sz="1600" dirty="0" err="1">
                <a:solidFill>
                  <a:srgbClr val="000000"/>
                </a:solidFill>
                <a:latin typeface="Times New Roman" panose="02020603050405020304" pitchFamily="18" charset="0"/>
                <a:ea typeface="Times New Roman" panose="02020603050405020304" pitchFamily="18" charset="0"/>
              </a:rPr>
              <a:t>document</a:t>
            </a:r>
            <a:r>
              <a:rPr lang="tr-TR" sz="1600" dirty="0">
                <a:solidFill>
                  <a:srgbClr val="000000"/>
                </a:solidFill>
                <a:latin typeface="Times New Roman" panose="02020603050405020304" pitchFamily="18" charset="0"/>
                <a:ea typeface="Times New Roman" panose="02020603050405020304" pitchFamily="18" charset="0"/>
              </a:rPr>
              <a:t> </a:t>
            </a:r>
            <a:r>
              <a:rPr lang="tr-TR" sz="1600" dirty="0" err="1">
                <a:solidFill>
                  <a:srgbClr val="000000"/>
                </a:solidFill>
                <a:latin typeface="Times New Roman" panose="02020603050405020304" pitchFamily="18" charset="0"/>
                <a:ea typeface="Times New Roman" panose="02020603050405020304" pitchFamily="18" charset="0"/>
              </a:rPr>
              <a:t>declares</a:t>
            </a:r>
            <a:r>
              <a:rPr lang="tr-TR" sz="1600" dirty="0">
                <a:solidFill>
                  <a:srgbClr val="000000"/>
                </a:solidFill>
                <a:latin typeface="Times New Roman" panose="02020603050405020304" pitchFamily="18" charset="0"/>
                <a:ea typeface="Times New Roman" panose="02020603050405020304" pitchFamily="18" charset="0"/>
              </a:rPr>
              <a:t> </a:t>
            </a:r>
            <a:r>
              <a:rPr lang="tr-TR" sz="1600" dirty="0" err="1">
                <a:solidFill>
                  <a:srgbClr val="000000"/>
                </a:solidFill>
                <a:latin typeface="Times New Roman" panose="02020603050405020304" pitchFamily="18" charset="0"/>
                <a:ea typeface="Times New Roman" panose="02020603050405020304" pitchFamily="18" charset="0"/>
              </a:rPr>
              <a:t>that</a:t>
            </a:r>
            <a:r>
              <a:rPr lang="tr-TR" sz="1600" dirty="0">
                <a:solidFill>
                  <a:srgbClr val="000000"/>
                </a:solidFill>
                <a:latin typeface="Times New Roman" panose="02020603050405020304" pitchFamily="18" charset="0"/>
                <a:ea typeface="Times New Roman" panose="02020603050405020304" pitchFamily="18" charset="0"/>
              </a:rPr>
              <a:t> </a:t>
            </a:r>
            <a:r>
              <a:rPr lang="tr-TR" sz="1600" dirty="0" err="1">
                <a:solidFill>
                  <a:srgbClr val="000000"/>
                </a:solidFill>
                <a:latin typeface="Times New Roman" panose="02020603050405020304" pitchFamily="18" charset="0"/>
                <a:ea typeface="Times New Roman" panose="02020603050405020304" pitchFamily="18" charset="0"/>
              </a:rPr>
              <a:t>except</a:t>
            </a:r>
            <a:r>
              <a:rPr lang="tr-TR" sz="1600" dirty="0">
                <a:solidFill>
                  <a:srgbClr val="000000"/>
                </a:solidFill>
                <a:latin typeface="Times New Roman" panose="02020603050405020304" pitchFamily="18" charset="0"/>
                <a:ea typeface="Times New Roman" panose="02020603050405020304" pitchFamily="18" charset="0"/>
              </a:rPr>
              <a:t> </a:t>
            </a:r>
            <a:r>
              <a:rPr lang="tr-TR" sz="1600" dirty="0" err="1">
                <a:solidFill>
                  <a:srgbClr val="000000"/>
                </a:solidFill>
                <a:latin typeface="Times New Roman" panose="02020603050405020304" pitchFamily="18" charset="0"/>
                <a:ea typeface="Times New Roman" panose="02020603050405020304" pitchFamily="18" charset="0"/>
              </a:rPr>
              <a:t>where</a:t>
            </a:r>
            <a:r>
              <a:rPr lang="tr-TR" sz="1600" dirty="0">
                <a:solidFill>
                  <a:srgbClr val="000000"/>
                </a:solidFill>
                <a:latin typeface="Times New Roman" panose="02020603050405020304" pitchFamily="18" charset="0"/>
                <a:ea typeface="Times New Roman" panose="02020603050405020304" pitchFamily="18" charset="0"/>
              </a:rPr>
              <a:t> </a:t>
            </a:r>
            <a:r>
              <a:rPr lang="tr-TR" sz="1600" dirty="0" err="1">
                <a:solidFill>
                  <a:srgbClr val="000000"/>
                </a:solidFill>
                <a:latin typeface="Times New Roman" panose="02020603050405020304" pitchFamily="18" charset="0"/>
                <a:ea typeface="Times New Roman" panose="02020603050405020304" pitchFamily="18" charset="0"/>
              </a:rPr>
              <a:t>otherwise</a:t>
            </a:r>
            <a:r>
              <a:rPr lang="tr-TR" sz="1600" dirty="0">
                <a:solidFill>
                  <a:srgbClr val="000000"/>
                </a:solidFill>
                <a:latin typeface="Times New Roman" panose="02020603050405020304" pitchFamily="18" charset="0"/>
                <a:ea typeface="Times New Roman" panose="02020603050405020304" pitchFamily="18" charset="0"/>
              </a:rPr>
              <a:t> </a:t>
            </a:r>
            <a:r>
              <a:rPr lang="tr-TR" sz="1600" dirty="0" err="1">
                <a:solidFill>
                  <a:srgbClr val="000000"/>
                </a:solidFill>
                <a:latin typeface="Times New Roman" panose="02020603050405020304" pitchFamily="18" charset="0"/>
                <a:ea typeface="Times New Roman" panose="02020603050405020304" pitchFamily="18" charset="0"/>
              </a:rPr>
              <a:t>clearly</a:t>
            </a:r>
            <a:r>
              <a:rPr lang="tr-TR" sz="1600" dirty="0">
                <a:solidFill>
                  <a:srgbClr val="000000"/>
                </a:solidFill>
                <a:latin typeface="Times New Roman" panose="02020603050405020304" pitchFamily="18" charset="0"/>
                <a:ea typeface="Times New Roman" panose="02020603050405020304" pitchFamily="18" charset="0"/>
              </a:rPr>
              <a:t> </a:t>
            </a:r>
            <a:r>
              <a:rPr lang="tr-TR" sz="1600" dirty="0" err="1">
                <a:solidFill>
                  <a:srgbClr val="000000"/>
                </a:solidFill>
                <a:latin typeface="Times New Roman" panose="02020603050405020304" pitchFamily="18" charset="0"/>
                <a:ea typeface="Times New Roman" panose="02020603050405020304" pitchFamily="18" charset="0"/>
              </a:rPr>
              <a:t>indicated</a:t>
            </a:r>
            <a:r>
              <a:rPr lang="tr-TR" sz="1600" dirty="0">
                <a:solidFill>
                  <a:srgbClr val="000000"/>
                </a:solidFill>
                <a:latin typeface="Times New Roman" panose="02020603050405020304" pitchFamily="18" charset="0"/>
                <a:ea typeface="Times New Roman" panose="02020603050405020304" pitchFamily="18" charset="0"/>
              </a:rPr>
              <a:t>, </a:t>
            </a:r>
            <a:r>
              <a:rPr lang="tr-TR" sz="1600" dirty="0" err="1">
                <a:solidFill>
                  <a:srgbClr val="000000"/>
                </a:solidFill>
                <a:latin typeface="Times New Roman" panose="02020603050405020304" pitchFamily="18" charset="0"/>
                <a:ea typeface="Times New Roman" panose="02020603050405020304" pitchFamily="18" charset="0"/>
              </a:rPr>
              <a:t>these</a:t>
            </a:r>
            <a:r>
              <a:rPr lang="tr-TR" sz="1600" dirty="0">
                <a:solidFill>
                  <a:srgbClr val="000000"/>
                </a:solidFill>
                <a:latin typeface="Times New Roman" panose="02020603050405020304" pitchFamily="18" charset="0"/>
                <a:ea typeface="Times New Roman" panose="02020603050405020304" pitchFamily="18" charset="0"/>
              </a:rPr>
              <a:t> </a:t>
            </a:r>
            <a:r>
              <a:rPr lang="tr-TR" sz="1600" dirty="0" err="1">
                <a:solidFill>
                  <a:srgbClr val="000000"/>
                </a:solidFill>
                <a:latin typeface="Times New Roman" panose="02020603050405020304" pitchFamily="18" charset="0"/>
                <a:ea typeface="Times New Roman" panose="02020603050405020304" pitchFamily="18" charset="0"/>
              </a:rPr>
              <a:t>products</a:t>
            </a:r>
            <a:r>
              <a:rPr lang="tr-TR" sz="1600" dirty="0">
                <a:solidFill>
                  <a:srgbClr val="000000"/>
                </a:solidFill>
                <a:latin typeface="Times New Roman" panose="02020603050405020304" pitchFamily="18" charset="0"/>
                <a:ea typeface="Times New Roman" panose="02020603050405020304" pitchFamily="18" charset="0"/>
              </a:rPr>
              <a:t> </a:t>
            </a:r>
            <a:r>
              <a:rPr lang="tr-TR" sz="1600" dirty="0" err="1">
                <a:solidFill>
                  <a:srgbClr val="000000"/>
                </a:solidFill>
                <a:latin typeface="Times New Roman" panose="02020603050405020304" pitchFamily="18" charset="0"/>
                <a:ea typeface="Times New Roman" panose="02020603050405020304" pitchFamily="18" charset="0"/>
              </a:rPr>
              <a:t>are</a:t>
            </a:r>
            <a:r>
              <a:rPr lang="tr-TR" sz="1600" dirty="0">
                <a:solidFill>
                  <a:srgbClr val="000000"/>
                </a:solidFill>
                <a:latin typeface="Times New Roman" panose="02020603050405020304" pitchFamily="18" charset="0"/>
                <a:ea typeface="Times New Roman" panose="02020603050405020304" pitchFamily="18" charset="0"/>
              </a:rPr>
              <a:t> of ... </a:t>
            </a:r>
            <a:r>
              <a:rPr lang="tr-TR" sz="1600" dirty="0" err="1">
                <a:solidFill>
                  <a:srgbClr val="000000"/>
                </a:solidFill>
                <a:latin typeface="Times New Roman" panose="02020603050405020304" pitchFamily="18" charset="0"/>
                <a:ea typeface="Times New Roman" panose="02020603050405020304" pitchFamily="18" charset="0"/>
              </a:rPr>
              <a:t>preferential</a:t>
            </a:r>
            <a:r>
              <a:rPr lang="tr-TR" sz="1600" dirty="0">
                <a:solidFill>
                  <a:srgbClr val="000000"/>
                </a:solidFill>
                <a:latin typeface="Times New Roman" panose="02020603050405020304" pitchFamily="18" charset="0"/>
                <a:ea typeface="Times New Roman" panose="02020603050405020304" pitchFamily="18" charset="0"/>
              </a:rPr>
              <a:t> </a:t>
            </a:r>
            <a:r>
              <a:rPr lang="tr-TR" sz="1600" dirty="0" err="1">
                <a:solidFill>
                  <a:srgbClr val="000000"/>
                </a:solidFill>
                <a:latin typeface="Times New Roman" panose="02020603050405020304" pitchFamily="18" charset="0"/>
                <a:ea typeface="Times New Roman" panose="02020603050405020304" pitchFamily="18" charset="0"/>
              </a:rPr>
              <a:t>origin</a:t>
            </a:r>
            <a:r>
              <a:rPr lang="tr-TR" sz="1600" dirty="0">
                <a:solidFill>
                  <a:srgbClr val="000000"/>
                </a:solidFill>
                <a:latin typeface="Times New Roman" panose="02020603050405020304" pitchFamily="18" charset="0"/>
                <a:ea typeface="Times New Roman" panose="02020603050405020304" pitchFamily="18" charset="0"/>
              </a:rPr>
              <a:t> </a:t>
            </a:r>
            <a:r>
              <a:rPr lang="tr-TR" sz="1600" baseline="30000" dirty="0">
                <a:solidFill>
                  <a:srgbClr val="000000"/>
                </a:solidFill>
                <a:latin typeface="Times New Roman" panose="02020603050405020304" pitchFamily="18" charset="0"/>
                <a:ea typeface="Times New Roman" panose="02020603050405020304" pitchFamily="18" charset="0"/>
              </a:rPr>
              <a:t>(5)</a:t>
            </a:r>
            <a:r>
              <a:rPr lang="tr-TR" sz="1600" dirty="0">
                <a:solidFill>
                  <a:srgbClr val="000000"/>
                </a:solidFill>
                <a:latin typeface="Times New Roman" panose="02020603050405020304" pitchFamily="18" charset="0"/>
                <a:ea typeface="Times New Roman" panose="02020603050405020304" pitchFamily="18" charset="0"/>
              </a:rPr>
              <a:t> </a:t>
            </a:r>
            <a:r>
              <a:rPr lang="tr-TR" sz="1600" dirty="0" err="1">
                <a:solidFill>
                  <a:srgbClr val="000000"/>
                </a:solidFill>
                <a:latin typeface="Times New Roman" panose="02020603050405020304" pitchFamily="18" charset="0"/>
                <a:ea typeface="Times New Roman" panose="02020603050405020304" pitchFamily="18" charset="0"/>
              </a:rPr>
              <a:t>according</a:t>
            </a:r>
            <a:r>
              <a:rPr lang="tr-TR" sz="1600" dirty="0">
                <a:solidFill>
                  <a:srgbClr val="000000"/>
                </a:solidFill>
                <a:latin typeface="Times New Roman" panose="02020603050405020304" pitchFamily="18" charset="0"/>
                <a:ea typeface="Times New Roman" panose="02020603050405020304" pitchFamily="18" charset="0"/>
              </a:rPr>
              <a:t> </a:t>
            </a:r>
            <a:r>
              <a:rPr lang="tr-TR" sz="1600" dirty="0" err="1">
                <a:solidFill>
                  <a:srgbClr val="000000"/>
                </a:solidFill>
                <a:latin typeface="Times New Roman" panose="02020603050405020304" pitchFamily="18" charset="0"/>
                <a:ea typeface="Times New Roman" panose="02020603050405020304" pitchFamily="18" charset="0"/>
              </a:rPr>
              <a:t>to</a:t>
            </a:r>
            <a:r>
              <a:rPr lang="tr-TR" sz="1600" dirty="0">
                <a:solidFill>
                  <a:srgbClr val="000000"/>
                </a:solidFill>
                <a:latin typeface="Times New Roman" panose="02020603050405020304" pitchFamily="18" charset="0"/>
                <a:ea typeface="Times New Roman" panose="02020603050405020304" pitchFamily="18" charset="0"/>
              </a:rPr>
              <a:t> </a:t>
            </a:r>
            <a:r>
              <a:rPr lang="tr-TR" sz="1600" dirty="0" err="1">
                <a:solidFill>
                  <a:srgbClr val="000000"/>
                </a:solidFill>
                <a:latin typeface="Times New Roman" panose="02020603050405020304" pitchFamily="18" charset="0"/>
                <a:ea typeface="Times New Roman" panose="02020603050405020304" pitchFamily="18" charset="0"/>
              </a:rPr>
              <a:t>rules</a:t>
            </a:r>
            <a:r>
              <a:rPr lang="tr-TR" sz="1600" dirty="0">
                <a:solidFill>
                  <a:srgbClr val="000000"/>
                </a:solidFill>
                <a:latin typeface="Times New Roman" panose="02020603050405020304" pitchFamily="18" charset="0"/>
                <a:ea typeface="Times New Roman" panose="02020603050405020304" pitchFamily="18" charset="0"/>
              </a:rPr>
              <a:t> of </a:t>
            </a:r>
            <a:r>
              <a:rPr lang="tr-TR" sz="1600" dirty="0" err="1">
                <a:solidFill>
                  <a:srgbClr val="000000"/>
                </a:solidFill>
                <a:latin typeface="Times New Roman" panose="02020603050405020304" pitchFamily="18" charset="0"/>
                <a:ea typeface="Times New Roman" panose="02020603050405020304" pitchFamily="18" charset="0"/>
              </a:rPr>
              <a:t>origin</a:t>
            </a:r>
            <a:r>
              <a:rPr lang="tr-TR" sz="1600" dirty="0">
                <a:solidFill>
                  <a:srgbClr val="000000"/>
                </a:solidFill>
                <a:latin typeface="Times New Roman" panose="02020603050405020304" pitchFamily="18" charset="0"/>
                <a:ea typeface="Times New Roman" panose="02020603050405020304" pitchFamily="18" charset="0"/>
              </a:rPr>
              <a:t> of </a:t>
            </a:r>
            <a:r>
              <a:rPr lang="tr-TR" sz="1600" dirty="0" err="1">
                <a:solidFill>
                  <a:srgbClr val="000000"/>
                </a:solidFill>
                <a:latin typeface="Times New Roman" panose="02020603050405020304" pitchFamily="18" charset="0"/>
                <a:ea typeface="Times New Roman" panose="02020603050405020304" pitchFamily="18" charset="0"/>
              </a:rPr>
              <a:t>the</a:t>
            </a:r>
            <a:r>
              <a:rPr lang="tr-TR" sz="1600" dirty="0">
                <a:solidFill>
                  <a:srgbClr val="000000"/>
                </a:solidFill>
                <a:latin typeface="Times New Roman" panose="02020603050405020304" pitchFamily="18" charset="0"/>
                <a:ea typeface="Times New Roman" panose="02020603050405020304" pitchFamily="18" charset="0"/>
              </a:rPr>
              <a:t> </a:t>
            </a:r>
            <a:r>
              <a:rPr lang="tr-TR" sz="1600" dirty="0" err="1">
                <a:solidFill>
                  <a:srgbClr val="000000"/>
                </a:solidFill>
                <a:latin typeface="Times New Roman" panose="02020603050405020304" pitchFamily="18" charset="0"/>
                <a:ea typeface="Times New Roman" panose="02020603050405020304" pitchFamily="18" charset="0"/>
              </a:rPr>
              <a:t>Generalised</a:t>
            </a:r>
            <a:r>
              <a:rPr lang="tr-TR" sz="1600" dirty="0">
                <a:solidFill>
                  <a:srgbClr val="000000"/>
                </a:solidFill>
                <a:latin typeface="Times New Roman" panose="02020603050405020304" pitchFamily="18" charset="0"/>
                <a:ea typeface="Times New Roman" panose="02020603050405020304" pitchFamily="18" charset="0"/>
              </a:rPr>
              <a:t> </a:t>
            </a:r>
            <a:r>
              <a:rPr lang="tr-TR" sz="1600" dirty="0" err="1">
                <a:solidFill>
                  <a:srgbClr val="000000"/>
                </a:solidFill>
                <a:latin typeface="Times New Roman" panose="02020603050405020304" pitchFamily="18" charset="0"/>
                <a:ea typeface="Times New Roman" panose="02020603050405020304" pitchFamily="18" charset="0"/>
              </a:rPr>
              <a:t>System</a:t>
            </a:r>
            <a:r>
              <a:rPr lang="tr-TR" sz="1600" dirty="0">
                <a:solidFill>
                  <a:srgbClr val="000000"/>
                </a:solidFill>
                <a:latin typeface="Times New Roman" panose="02020603050405020304" pitchFamily="18" charset="0"/>
                <a:ea typeface="Times New Roman" panose="02020603050405020304" pitchFamily="18" charset="0"/>
              </a:rPr>
              <a:t> of </a:t>
            </a:r>
            <a:r>
              <a:rPr lang="tr-TR" sz="1600" dirty="0" err="1">
                <a:solidFill>
                  <a:srgbClr val="000000"/>
                </a:solidFill>
                <a:latin typeface="Times New Roman" panose="02020603050405020304" pitchFamily="18" charset="0"/>
                <a:ea typeface="Times New Roman" panose="02020603050405020304" pitchFamily="18" charset="0"/>
              </a:rPr>
              <a:t>Preferences</a:t>
            </a:r>
            <a:r>
              <a:rPr lang="tr-TR" sz="1600" dirty="0">
                <a:solidFill>
                  <a:srgbClr val="000000"/>
                </a:solidFill>
                <a:latin typeface="Times New Roman" panose="02020603050405020304" pitchFamily="18" charset="0"/>
                <a:ea typeface="Times New Roman" panose="02020603050405020304" pitchFamily="18" charset="0"/>
              </a:rPr>
              <a:t> of </a:t>
            </a:r>
            <a:r>
              <a:rPr lang="tr-TR" sz="1600" dirty="0" err="1">
                <a:solidFill>
                  <a:srgbClr val="000000"/>
                </a:solidFill>
                <a:latin typeface="Times New Roman" panose="02020603050405020304" pitchFamily="18" charset="0"/>
                <a:ea typeface="Times New Roman" panose="02020603050405020304" pitchFamily="18" charset="0"/>
              </a:rPr>
              <a:t>Turkey</a:t>
            </a:r>
            <a:r>
              <a:rPr lang="tr-TR" sz="1600" dirty="0">
                <a:solidFill>
                  <a:srgbClr val="000000"/>
                </a:solidFill>
                <a:latin typeface="Times New Roman" panose="02020603050405020304" pitchFamily="18" charset="0"/>
                <a:ea typeface="Times New Roman" panose="02020603050405020304" pitchFamily="18" charset="0"/>
              </a:rPr>
              <a:t> </a:t>
            </a:r>
            <a:r>
              <a:rPr lang="tr-TR" sz="1600" dirty="0" err="1">
                <a:solidFill>
                  <a:srgbClr val="000000"/>
                </a:solidFill>
                <a:latin typeface="Times New Roman" panose="02020603050405020304" pitchFamily="18" charset="0"/>
                <a:ea typeface="Times New Roman" panose="02020603050405020304" pitchFamily="18" charset="0"/>
              </a:rPr>
              <a:t>and</a:t>
            </a:r>
            <a:r>
              <a:rPr lang="tr-TR" sz="1600" dirty="0">
                <a:solidFill>
                  <a:srgbClr val="000000"/>
                </a:solidFill>
                <a:latin typeface="Times New Roman" panose="02020603050405020304" pitchFamily="18" charset="0"/>
                <a:ea typeface="Times New Roman" panose="02020603050405020304" pitchFamily="18" charset="0"/>
              </a:rPr>
              <a:t> </a:t>
            </a:r>
            <a:r>
              <a:rPr lang="tr-TR" sz="1600" dirty="0" err="1">
                <a:solidFill>
                  <a:srgbClr val="000000"/>
                </a:solidFill>
                <a:latin typeface="Times New Roman" panose="02020603050405020304" pitchFamily="18" charset="0"/>
                <a:ea typeface="Times New Roman" panose="02020603050405020304" pitchFamily="18" charset="0"/>
              </a:rPr>
              <a:t>that</a:t>
            </a:r>
            <a:r>
              <a:rPr lang="tr-TR" sz="1600" dirty="0">
                <a:solidFill>
                  <a:srgbClr val="000000"/>
                </a:solidFill>
                <a:latin typeface="Times New Roman" panose="02020603050405020304" pitchFamily="18" charset="0"/>
                <a:ea typeface="Times New Roman" panose="02020603050405020304" pitchFamily="18" charset="0"/>
              </a:rPr>
              <a:t> </a:t>
            </a:r>
            <a:r>
              <a:rPr lang="tr-TR" sz="1600" dirty="0" err="1">
                <a:solidFill>
                  <a:srgbClr val="000000"/>
                </a:solidFill>
                <a:latin typeface="Times New Roman" panose="02020603050405020304" pitchFamily="18" charset="0"/>
                <a:ea typeface="Times New Roman" panose="02020603050405020304" pitchFamily="18" charset="0"/>
              </a:rPr>
              <a:t>the</a:t>
            </a:r>
            <a:r>
              <a:rPr lang="tr-TR" sz="1600" dirty="0">
                <a:solidFill>
                  <a:srgbClr val="000000"/>
                </a:solidFill>
                <a:latin typeface="Times New Roman" panose="02020603050405020304" pitchFamily="18" charset="0"/>
                <a:ea typeface="Times New Roman" panose="02020603050405020304" pitchFamily="18" charset="0"/>
              </a:rPr>
              <a:t> </a:t>
            </a:r>
            <a:r>
              <a:rPr lang="tr-TR" sz="1600" dirty="0" err="1">
                <a:solidFill>
                  <a:srgbClr val="000000"/>
                </a:solidFill>
                <a:latin typeface="Times New Roman" panose="02020603050405020304" pitchFamily="18" charset="0"/>
                <a:ea typeface="Times New Roman" panose="02020603050405020304" pitchFamily="18" charset="0"/>
              </a:rPr>
              <a:t>origin</a:t>
            </a:r>
            <a:r>
              <a:rPr lang="tr-TR" sz="1600" dirty="0">
                <a:solidFill>
                  <a:srgbClr val="000000"/>
                </a:solidFill>
                <a:latin typeface="Times New Roman" panose="02020603050405020304" pitchFamily="18" charset="0"/>
                <a:ea typeface="Times New Roman" panose="02020603050405020304" pitchFamily="18" charset="0"/>
              </a:rPr>
              <a:t> </a:t>
            </a:r>
            <a:r>
              <a:rPr lang="tr-TR" sz="1600" dirty="0" err="1">
                <a:solidFill>
                  <a:srgbClr val="000000"/>
                </a:solidFill>
                <a:latin typeface="Times New Roman" panose="02020603050405020304" pitchFamily="18" charset="0"/>
                <a:ea typeface="Times New Roman" panose="02020603050405020304" pitchFamily="18" charset="0"/>
              </a:rPr>
              <a:t>criterion</a:t>
            </a:r>
            <a:r>
              <a:rPr lang="tr-TR" sz="1600" dirty="0">
                <a:solidFill>
                  <a:srgbClr val="000000"/>
                </a:solidFill>
                <a:latin typeface="Times New Roman" panose="02020603050405020304" pitchFamily="18" charset="0"/>
                <a:ea typeface="Times New Roman" panose="02020603050405020304" pitchFamily="18" charset="0"/>
              </a:rPr>
              <a:t> met is...</a:t>
            </a:r>
            <a:r>
              <a:rPr lang="tr-TR" sz="1600" baseline="30000" dirty="0">
                <a:solidFill>
                  <a:srgbClr val="000000"/>
                </a:solidFill>
                <a:latin typeface="Times New Roman" panose="02020603050405020304" pitchFamily="18" charset="0"/>
                <a:ea typeface="Times New Roman" panose="02020603050405020304" pitchFamily="18" charset="0"/>
              </a:rPr>
              <a:t>(6)</a:t>
            </a:r>
            <a:endParaRPr lang="tr-TR" sz="1600" dirty="0">
              <a:latin typeface="Times New Roman" panose="02020603050405020304" pitchFamily="18" charset="0"/>
              <a:ea typeface="Times New Roman" panose="02020603050405020304" pitchFamily="18" charset="0"/>
            </a:endParaRPr>
          </a:p>
          <a:p>
            <a:pPr>
              <a:spcBef>
                <a:spcPts val="600"/>
              </a:spcBef>
              <a:spcAft>
                <a:spcPts val="0"/>
              </a:spcAft>
            </a:pPr>
            <a:r>
              <a:rPr lang="tr-TR" sz="1600" b="1" dirty="0">
                <a:solidFill>
                  <a:srgbClr val="FF0000"/>
                </a:solidFill>
                <a:latin typeface="Times New Roman" panose="02020603050405020304" pitchFamily="18" charset="0"/>
                <a:ea typeface="Times New Roman" panose="02020603050405020304" pitchFamily="18" charset="0"/>
              </a:rPr>
              <a:t>İspanyolca versiyon:</a:t>
            </a:r>
            <a:endParaRPr lang="tr-TR" sz="1600" dirty="0">
              <a:solidFill>
                <a:srgbClr val="FF0000"/>
              </a:solidFill>
              <a:latin typeface="Times New Roman" panose="02020603050405020304" pitchFamily="18" charset="0"/>
              <a:ea typeface="Times New Roman" panose="02020603050405020304" pitchFamily="18" charset="0"/>
            </a:endParaRPr>
          </a:p>
          <a:p>
            <a:pPr>
              <a:spcBef>
                <a:spcPts val="600"/>
              </a:spcBef>
              <a:spcAft>
                <a:spcPts val="0"/>
              </a:spcAft>
            </a:pPr>
            <a:r>
              <a:rPr lang="tr-TR" sz="1600" dirty="0">
                <a:solidFill>
                  <a:srgbClr val="000000"/>
                </a:solidFill>
                <a:latin typeface="Times New Roman" panose="02020603050405020304" pitchFamily="18" charset="0"/>
                <a:ea typeface="Times New Roman" panose="02020603050405020304" pitchFamily="18" charset="0"/>
              </a:rPr>
              <a:t>El </a:t>
            </a:r>
            <a:r>
              <a:rPr lang="tr-TR" sz="1600" dirty="0" err="1">
                <a:solidFill>
                  <a:srgbClr val="000000"/>
                </a:solidFill>
                <a:latin typeface="Times New Roman" panose="02020603050405020304" pitchFamily="18" charset="0"/>
                <a:ea typeface="Times New Roman" panose="02020603050405020304" pitchFamily="18" charset="0"/>
              </a:rPr>
              <a:t>exportador</a:t>
            </a:r>
            <a:r>
              <a:rPr lang="tr-TR" sz="1600" dirty="0">
                <a:solidFill>
                  <a:srgbClr val="000000"/>
                </a:solidFill>
                <a:latin typeface="Times New Roman" panose="02020603050405020304" pitchFamily="18" charset="0"/>
                <a:ea typeface="Times New Roman" panose="02020603050405020304" pitchFamily="18" charset="0"/>
              </a:rPr>
              <a:t> ... (</a:t>
            </a:r>
            <a:r>
              <a:rPr lang="tr-TR" sz="1600" i="1" dirty="0" err="1">
                <a:solidFill>
                  <a:srgbClr val="000000"/>
                </a:solidFill>
                <a:latin typeface="Times New Roman" panose="02020603050405020304" pitchFamily="18" charset="0"/>
                <a:ea typeface="Times New Roman" panose="02020603050405020304" pitchFamily="18" charset="0"/>
              </a:rPr>
              <a:t>Nûmero</a:t>
            </a:r>
            <a:r>
              <a:rPr lang="tr-TR" sz="1600" i="1" dirty="0">
                <a:solidFill>
                  <a:srgbClr val="000000"/>
                </a:solidFill>
                <a:latin typeface="Times New Roman" panose="02020603050405020304" pitchFamily="18" charset="0"/>
                <a:ea typeface="Times New Roman" panose="02020603050405020304" pitchFamily="18" charset="0"/>
              </a:rPr>
              <a:t> de </a:t>
            </a:r>
            <a:r>
              <a:rPr lang="tr-TR" sz="1600" i="1" dirty="0" err="1">
                <a:solidFill>
                  <a:srgbClr val="000000"/>
                </a:solidFill>
                <a:latin typeface="Times New Roman" panose="02020603050405020304" pitchFamily="18" charset="0"/>
                <a:ea typeface="Times New Roman" panose="02020603050405020304" pitchFamily="18" charset="0"/>
              </a:rPr>
              <a:t>exportador</a:t>
            </a:r>
            <a:r>
              <a:rPr lang="tr-TR" sz="1600" i="1" dirty="0">
                <a:solidFill>
                  <a:srgbClr val="000000"/>
                </a:solidFill>
                <a:latin typeface="Times New Roman" panose="02020603050405020304" pitchFamily="18" charset="0"/>
                <a:ea typeface="Times New Roman" panose="02020603050405020304" pitchFamily="18" charset="0"/>
              </a:rPr>
              <a:t> </a:t>
            </a:r>
            <a:r>
              <a:rPr lang="tr-TR" sz="1600" i="1" dirty="0" err="1">
                <a:solidFill>
                  <a:srgbClr val="000000"/>
                </a:solidFill>
                <a:latin typeface="Times New Roman" panose="02020603050405020304" pitchFamily="18" charset="0"/>
                <a:ea typeface="Times New Roman" panose="02020603050405020304" pitchFamily="18" charset="0"/>
              </a:rPr>
              <a:t>registrado</a:t>
            </a:r>
            <a:r>
              <a:rPr lang="tr-TR" sz="1600" i="1" baseline="30000" dirty="0">
                <a:solidFill>
                  <a:srgbClr val="000000"/>
                </a:solidFill>
                <a:latin typeface="Times New Roman" panose="02020603050405020304" pitchFamily="18" charset="0"/>
                <a:ea typeface="Times New Roman" panose="02020603050405020304" pitchFamily="18" charset="0"/>
              </a:rPr>
              <a:t>(2),(3),(4)</a:t>
            </a:r>
            <a:r>
              <a:rPr lang="tr-TR" sz="1600" dirty="0">
                <a:solidFill>
                  <a:srgbClr val="000000"/>
                </a:solidFill>
                <a:latin typeface="Times New Roman" panose="02020603050405020304" pitchFamily="18" charset="0"/>
                <a:ea typeface="Times New Roman" panose="02020603050405020304" pitchFamily="18" charset="0"/>
              </a:rPr>
              <a:t>) de </a:t>
            </a:r>
            <a:r>
              <a:rPr lang="tr-TR" sz="1600" dirty="0" err="1">
                <a:solidFill>
                  <a:srgbClr val="000000"/>
                </a:solidFill>
                <a:latin typeface="Times New Roman" panose="02020603050405020304" pitchFamily="18" charset="0"/>
                <a:ea typeface="Times New Roman" panose="02020603050405020304" pitchFamily="18" charset="0"/>
              </a:rPr>
              <a:t>los</a:t>
            </a:r>
            <a:r>
              <a:rPr lang="tr-TR" sz="1600" dirty="0">
                <a:solidFill>
                  <a:srgbClr val="000000"/>
                </a:solidFill>
                <a:latin typeface="Times New Roman" panose="02020603050405020304" pitchFamily="18" charset="0"/>
                <a:ea typeface="Times New Roman" panose="02020603050405020304" pitchFamily="18" charset="0"/>
              </a:rPr>
              <a:t> </a:t>
            </a:r>
            <a:r>
              <a:rPr lang="tr-TR" sz="1600" dirty="0" err="1">
                <a:solidFill>
                  <a:srgbClr val="000000"/>
                </a:solidFill>
                <a:latin typeface="Times New Roman" panose="02020603050405020304" pitchFamily="18" charset="0"/>
                <a:ea typeface="Times New Roman" panose="02020603050405020304" pitchFamily="18" charset="0"/>
              </a:rPr>
              <a:t>productos</a:t>
            </a:r>
            <a:r>
              <a:rPr lang="tr-TR" sz="1600" dirty="0">
                <a:solidFill>
                  <a:srgbClr val="000000"/>
                </a:solidFill>
                <a:latin typeface="Times New Roman" panose="02020603050405020304" pitchFamily="18" charset="0"/>
                <a:ea typeface="Times New Roman" panose="02020603050405020304" pitchFamily="18" charset="0"/>
              </a:rPr>
              <a:t> </a:t>
            </a:r>
            <a:r>
              <a:rPr lang="tr-TR" sz="1600" dirty="0" err="1">
                <a:solidFill>
                  <a:srgbClr val="000000"/>
                </a:solidFill>
                <a:latin typeface="Times New Roman" panose="02020603050405020304" pitchFamily="18" charset="0"/>
                <a:ea typeface="Times New Roman" panose="02020603050405020304" pitchFamily="18" charset="0"/>
              </a:rPr>
              <a:t>incluidos</a:t>
            </a:r>
            <a:r>
              <a:rPr lang="tr-TR" sz="1600" dirty="0">
                <a:solidFill>
                  <a:srgbClr val="000000"/>
                </a:solidFill>
                <a:latin typeface="Times New Roman" panose="02020603050405020304" pitchFamily="18" charset="0"/>
                <a:ea typeface="Times New Roman" panose="02020603050405020304" pitchFamily="18" charset="0"/>
              </a:rPr>
              <a:t> en el </a:t>
            </a:r>
            <a:r>
              <a:rPr lang="tr-TR" sz="1600" dirty="0" err="1">
                <a:solidFill>
                  <a:srgbClr val="000000"/>
                </a:solidFill>
                <a:latin typeface="Times New Roman" panose="02020603050405020304" pitchFamily="18" charset="0"/>
                <a:ea typeface="Times New Roman" panose="02020603050405020304" pitchFamily="18" charset="0"/>
              </a:rPr>
              <a:t>presente</a:t>
            </a:r>
            <a:r>
              <a:rPr lang="tr-TR" sz="1600" dirty="0">
                <a:solidFill>
                  <a:srgbClr val="000000"/>
                </a:solidFill>
                <a:latin typeface="Times New Roman" panose="02020603050405020304" pitchFamily="18" charset="0"/>
                <a:ea typeface="Times New Roman" panose="02020603050405020304" pitchFamily="18" charset="0"/>
              </a:rPr>
              <a:t> </a:t>
            </a:r>
            <a:r>
              <a:rPr lang="tr-TR" sz="1600" dirty="0" err="1">
                <a:solidFill>
                  <a:srgbClr val="000000"/>
                </a:solidFill>
                <a:latin typeface="Times New Roman" panose="02020603050405020304" pitchFamily="18" charset="0"/>
                <a:ea typeface="Times New Roman" panose="02020603050405020304" pitchFamily="18" charset="0"/>
              </a:rPr>
              <a:t>documento</a:t>
            </a:r>
            <a:r>
              <a:rPr lang="tr-TR" sz="1600" dirty="0">
                <a:solidFill>
                  <a:srgbClr val="000000"/>
                </a:solidFill>
                <a:latin typeface="Times New Roman" panose="02020603050405020304" pitchFamily="18" charset="0"/>
                <a:ea typeface="Times New Roman" panose="02020603050405020304" pitchFamily="18" charset="0"/>
              </a:rPr>
              <a:t> </a:t>
            </a:r>
            <a:r>
              <a:rPr lang="tr-TR" sz="1600" dirty="0" err="1">
                <a:solidFill>
                  <a:srgbClr val="000000"/>
                </a:solidFill>
                <a:latin typeface="Times New Roman" panose="02020603050405020304" pitchFamily="18" charset="0"/>
                <a:ea typeface="Times New Roman" panose="02020603050405020304" pitchFamily="18" charset="0"/>
              </a:rPr>
              <a:t>declara</a:t>
            </a:r>
            <a:r>
              <a:rPr lang="tr-TR" sz="1600" dirty="0">
                <a:solidFill>
                  <a:srgbClr val="000000"/>
                </a:solidFill>
                <a:latin typeface="Times New Roman" panose="02020603050405020304" pitchFamily="18" charset="0"/>
                <a:ea typeface="Times New Roman" panose="02020603050405020304" pitchFamily="18" charset="0"/>
              </a:rPr>
              <a:t> </a:t>
            </a:r>
            <a:r>
              <a:rPr lang="tr-TR" sz="1600" dirty="0" err="1">
                <a:solidFill>
                  <a:srgbClr val="000000"/>
                </a:solidFill>
                <a:latin typeface="Times New Roman" panose="02020603050405020304" pitchFamily="18" charset="0"/>
                <a:ea typeface="Times New Roman" panose="02020603050405020304" pitchFamily="18" charset="0"/>
              </a:rPr>
              <a:t>que</a:t>
            </a:r>
            <a:r>
              <a:rPr lang="tr-TR" sz="1600" dirty="0">
                <a:solidFill>
                  <a:srgbClr val="000000"/>
                </a:solidFill>
                <a:latin typeface="Times New Roman" panose="02020603050405020304" pitchFamily="18" charset="0"/>
                <a:ea typeface="Times New Roman" panose="02020603050405020304" pitchFamily="18" charset="0"/>
              </a:rPr>
              <a:t>, salvo </a:t>
            </a:r>
            <a:r>
              <a:rPr lang="tr-TR" sz="1600" dirty="0" err="1">
                <a:solidFill>
                  <a:srgbClr val="000000"/>
                </a:solidFill>
                <a:latin typeface="Times New Roman" panose="02020603050405020304" pitchFamily="18" charset="0"/>
                <a:ea typeface="Times New Roman" panose="02020603050405020304" pitchFamily="18" charset="0"/>
              </a:rPr>
              <a:t>indicaciön</a:t>
            </a:r>
            <a:r>
              <a:rPr lang="tr-TR" sz="1600" dirty="0">
                <a:solidFill>
                  <a:srgbClr val="000000"/>
                </a:solidFill>
                <a:latin typeface="Times New Roman" panose="02020603050405020304" pitchFamily="18" charset="0"/>
                <a:ea typeface="Times New Roman" panose="02020603050405020304" pitchFamily="18" charset="0"/>
              </a:rPr>
              <a:t> en </a:t>
            </a:r>
            <a:r>
              <a:rPr lang="tr-TR" sz="1600" dirty="0" err="1">
                <a:solidFill>
                  <a:srgbClr val="000000"/>
                </a:solidFill>
                <a:latin typeface="Times New Roman" panose="02020603050405020304" pitchFamily="18" charset="0"/>
                <a:ea typeface="Times New Roman" panose="02020603050405020304" pitchFamily="18" charset="0"/>
              </a:rPr>
              <a:t>sentido</a:t>
            </a:r>
            <a:r>
              <a:rPr lang="tr-TR" sz="1600" dirty="0">
                <a:solidFill>
                  <a:srgbClr val="000000"/>
                </a:solidFill>
                <a:latin typeface="Times New Roman" panose="02020603050405020304" pitchFamily="18" charset="0"/>
                <a:ea typeface="Times New Roman" panose="02020603050405020304" pitchFamily="18" charset="0"/>
              </a:rPr>
              <a:t> </a:t>
            </a:r>
            <a:r>
              <a:rPr lang="tr-TR" sz="1600" dirty="0" err="1">
                <a:solidFill>
                  <a:srgbClr val="000000"/>
                </a:solidFill>
                <a:latin typeface="Times New Roman" panose="02020603050405020304" pitchFamily="18" charset="0"/>
                <a:ea typeface="Times New Roman" panose="02020603050405020304" pitchFamily="18" charset="0"/>
              </a:rPr>
              <a:t>contrario</a:t>
            </a:r>
            <a:r>
              <a:rPr lang="tr-TR" sz="1600" dirty="0">
                <a:solidFill>
                  <a:srgbClr val="000000"/>
                </a:solidFill>
                <a:latin typeface="Times New Roman" panose="02020603050405020304" pitchFamily="18" charset="0"/>
                <a:ea typeface="Times New Roman" panose="02020603050405020304" pitchFamily="18" charset="0"/>
              </a:rPr>
              <a:t>, </a:t>
            </a:r>
            <a:r>
              <a:rPr lang="tr-TR" sz="1600" dirty="0" err="1">
                <a:solidFill>
                  <a:srgbClr val="000000"/>
                </a:solidFill>
                <a:latin typeface="Times New Roman" panose="02020603050405020304" pitchFamily="18" charset="0"/>
                <a:ea typeface="Times New Roman" panose="02020603050405020304" pitchFamily="18" charset="0"/>
              </a:rPr>
              <a:t>estos</a:t>
            </a:r>
            <a:r>
              <a:rPr lang="tr-TR" sz="1600" dirty="0">
                <a:solidFill>
                  <a:srgbClr val="000000"/>
                </a:solidFill>
                <a:latin typeface="Times New Roman" panose="02020603050405020304" pitchFamily="18" charset="0"/>
                <a:ea typeface="Times New Roman" panose="02020603050405020304" pitchFamily="18" charset="0"/>
              </a:rPr>
              <a:t> </a:t>
            </a:r>
            <a:r>
              <a:rPr lang="tr-TR" sz="1600" dirty="0" err="1">
                <a:solidFill>
                  <a:srgbClr val="000000"/>
                </a:solidFill>
                <a:latin typeface="Times New Roman" panose="02020603050405020304" pitchFamily="18" charset="0"/>
                <a:ea typeface="Times New Roman" panose="02020603050405020304" pitchFamily="18" charset="0"/>
              </a:rPr>
              <a:t>productos</a:t>
            </a:r>
            <a:r>
              <a:rPr lang="tr-TR" sz="1600" dirty="0">
                <a:solidFill>
                  <a:srgbClr val="000000"/>
                </a:solidFill>
                <a:latin typeface="Times New Roman" panose="02020603050405020304" pitchFamily="18" charset="0"/>
                <a:ea typeface="Times New Roman" panose="02020603050405020304" pitchFamily="18" charset="0"/>
              </a:rPr>
              <a:t> </a:t>
            </a:r>
            <a:r>
              <a:rPr lang="tr-TR" sz="1600" dirty="0" err="1">
                <a:solidFill>
                  <a:srgbClr val="000000"/>
                </a:solidFill>
                <a:latin typeface="Times New Roman" panose="02020603050405020304" pitchFamily="18" charset="0"/>
                <a:ea typeface="Times New Roman" panose="02020603050405020304" pitchFamily="18" charset="0"/>
              </a:rPr>
              <a:t>gozan</a:t>
            </a:r>
            <a:r>
              <a:rPr lang="tr-TR" sz="1600" dirty="0">
                <a:solidFill>
                  <a:srgbClr val="000000"/>
                </a:solidFill>
                <a:latin typeface="Times New Roman" panose="02020603050405020304" pitchFamily="18" charset="0"/>
                <a:ea typeface="Times New Roman" panose="02020603050405020304" pitchFamily="18" charset="0"/>
              </a:rPr>
              <a:t> de un </a:t>
            </a:r>
            <a:r>
              <a:rPr lang="tr-TR" sz="1600" dirty="0" err="1">
                <a:solidFill>
                  <a:srgbClr val="000000"/>
                </a:solidFill>
                <a:latin typeface="Times New Roman" panose="02020603050405020304" pitchFamily="18" charset="0"/>
                <a:ea typeface="Times New Roman" panose="02020603050405020304" pitchFamily="18" charset="0"/>
              </a:rPr>
              <a:t>origen</a:t>
            </a:r>
            <a:r>
              <a:rPr lang="tr-TR" sz="1600" dirty="0">
                <a:solidFill>
                  <a:srgbClr val="000000"/>
                </a:solidFill>
                <a:latin typeface="Times New Roman" panose="02020603050405020304" pitchFamily="18" charset="0"/>
                <a:ea typeface="Times New Roman" panose="02020603050405020304" pitchFamily="18" charset="0"/>
              </a:rPr>
              <a:t> </a:t>
            </a:r>
            <a:r>
              <a:rPr lang="tr-TR" sz="1600" dirty="0" err="1">
                <a:solidFill>
                  <a:srgbClr val="000000"/>
                </a:solidFill>
                <a:latin typeface="Times New Roman" panose="02020603050405020304" pitchFamily="18" charset="0"/>
                <a:ea typeface="Times New Roman" panose="02020603050405020304" pitchFamily="18" charset="0"/>
              </a:rPr>
              <a:t>preferencial</a:t>
            </a:r>
            <a:r>
              <a:rPr lang="tr-TR" sz="1600" dirty="0">
                <a:solidFill>
                  <a:srgbClr val="000000"/>
                </a:solidFill>
                <a:latin typeface="Times New Roman" panose="02020603050405020304" pitchFamily="18" charset="0"/>
                <a:ea typeface="Times New Roman" panose="02020603050405020304" pitchFamily="18" charset="0"/>
              </a:rPr>
              <a:t>...</a:t>
            </a:r>
            <a:r>
              <a:rPr lang="tr-TR" sz="1600" baseline="30000" dirty="0">
                <a:solidFill>
                  <a:srgbClr val="000000"/>
                </a:solidFill>
                <a:latin typeface="Times New Roman" panose="02020603050405020304" pitchFamily="18" charset="0"/>
                <a:ea typeface="Times New Roman" panose="02020603050405020304" pitchFamily="18" charset="0"/>
              </a:rPr>
              <a:t>(5)</a:t>
            </a:r>
            <a:r>
              <a:rPr lang="tr-TR" sz="1600" dirty="0">
                <a:solidFill>
                  <a:srgbClr val="000000"/>
                </a:solidFill>
                <a:latin typeface="Times New Roman" panose="02020603050405020304" pitchFamily="18" charset="0"/>
                <a:ea typeface="Times New Roman" panose="02020603050405020304" pitchFamily="18" charset="0"/>
              </a:rPr>
              <a:t>) en el </a:t>
            </a:r>
            <a:r>
              <a:rPr lang="tr-TR" sz="1600" dirty="0" err="1">
                <a:solidFill>
                  <a:srgbClr val="000000"/>
                </a:solidFill>
                <a:latin typeface="Times New Roman" panose="02020603050405020304" pitchFamily="18" charset="0"/>
                <a:ea typeface="Times New Roman" panose="02020603050405020304" pitchFamily="18" charset="0"/>
              </a:rPr>
              <a:t>sentido</a:t>
            </a:r>
            <a:r>
              <a:rPr lang="tr-TR" sz="1600" dirty="0">
                <a:solidFill>
                  <a:srgbClr val="000000"/>
                </a:solidFill>
                <a:latin typeface="Times New Roman" panose="02020603050405020304" pitchFamily="18" charset="0"/>
                <a:ea typeface="Times New Roman" panose="02020603050405020304" pitchFamily="18" charset="0"/>
              </a:rPr>
              <a:t> de </a:t>
            </a:r>
            <a:r>
              <a:rPr lang="tr-TR" sz="1600" dirty="0" err="1">
                <a:solidFill>
                  <a:srgbClr val="000000"/>
                </a:solidFill>
                <a:latin typeface="Times New Roman" panose="02020603050405020304" pitchFamily="18" charset="0"/>
                <a:ea typeface="Times New Roman" panose="02020603050405020304" pitchFamily="18" charset="0"/>
              </a:rPr>
              <a:t>las</a:t>
            </a:r>
            <a:r>
              <a:rPr lang="tr-TR" sz="1600" dirty="0">
                <a:solidFill>
                  <a:srgbClr val="000000"/>
                </a:solidFill>
                <a:latin typeface="Times New Roman" panose="02020603050405020304" pitchFamily="18" charset="0"/>
                <a:ea typeface="Times New Roman" panose="02020603050405020304" pitchFamily="18" charset="0"/>
              </a:rPr>
              <a:t> </a:t>
            </a:r>
            <a:r>
              <a:rPr lang="tr-TR" sz="1600" dirty="0" err="1">
                <a:solidFill>
                  <a:srgbClr val="000000"/>
                </a:solidFill>
                <a:latin typeface="Times New Roman" panose="02020603050405020304" pitchFamily="18" charset="0"/>
                <a:ea typeface="Times New Roman" panose="02020603050405020304" pitchFamily="18" charset="0"/>
              </a:rPr>
              <a:t>normas</a:t>
            </a:r>
            <a:r>
              <a:rPr lang="tr-TR" sz="1600" dirty="0">
                <a:solidFill>
                  <a:srgbClr val="000000"/>
                </a:solidFill>
                <a:latin typeface="Times New Roman" panose="02020603050405020304" pitchFamily="18" charset="0"/>
                <a:ea typeface="Times New Roman" panose="02020603050405020304" pitchFamily="18" charset="0"/>
              </a:rPr>
              <a:t> de </a:t>
            </a:r>
            <a:r>
              <a:rPr lang="tr-TR" sz="1600" dirty="0" err="1">
                <a:solidFill>
                  <a:srgbClr val="000000"/>
                </a:solidFill>
                <a:latin typeface="Times New Roman" panose="02020603050405020304" pitchFamily="18" charset="0"/>
                <a:ea typeface="Times New Roman" panose="02020603050405020304" pitchFamily="18" charset="0"/>
              </a:rPr>
              <a:t>origen</a:t>
            </a:r>
            <a:r>
              <a:rPr lang="tr-TR" sz="1600" dirty="0">
                <a:solidFill>
                  <a:srgbClr val="000000"/>
                </a:solidFill>
                <a:latin typeface="Times New Roman" panose="02020603050405020304" pitchFamily="18" charset="0"/>
                <a:ea typeface="Times New Roman" panose="02020603050405020304" pitchFamily="18" charset="0"/>
              </a:rPr>
              <a:t> del </a:t>
            </a:r>
            <a:r>
              <a:rPr lang="tr-TR" sz="1600" dirty="0" err="1">
                <a:solidFill>
                  <a:srgbClr val="000000"/>
                </a:solidFill>
                <a:latin typeface="Times New Roman" panose="02020603050405020304" pitchFamily="18" charset="0"/>
                <a:ea typeface="Times New Roman" panose="02020603050405020304" pitchFamily="18" charset="0"/>
              </a:rPr>
              <a:t>Sistema</a:t>
            </a:r>
            <a:r>
              <a:rPr lang="tr-TR" sz="1600" dirty="0">
                <a:solidFill>
                  <a:srgbClr val="000000"/>
                </a:solidFill>
                <a:latin typeface="Times New Roman" panose="02020603050405020304" pitchFamily="18" charset="0"/>
                <a:ea typeface="Times New Roman" panose="02020603050405020304" pitchFamily="18" charset="0"/>
              </a:rPr>
              <a:t> de </a:t>
            </a:r>
            <a:r>
              <a:rPr lang="tr-TR" sz="1600" dirty="0" err="1">
                <a:solidFill>
                  <a:srgbClr val="000000"/>
                </a:solidFill>
                <a:latin typeface="Times New Roman" panose="02020603050405020304" pitchFamily="18" charset="0"/>
                <a:ea typeface="Times New Roman" panose="02020603050405020304" pitchFamily="18" charset="0"/>
              </a:rPr>
              <a:t>preferencias</a:t>
            </a:r>
            <a:r>
              <a:rPr lang="tr-TR" sz="1600" dirty="0">
                <a:solidFill>
                  <a:srgbClr val="000000"/>
                </a:solidFill>
                <a:latin typeface="Times New Roman" panose="02020603050405020304" pitchFamily="18" charset="0"/>
                <a:ea typeface="Times New Roman" panose="02020603050405020304" pitchFamily="18" charset="0"/>
              </a:rPr>
              <a:t> </a:t>
            </a:r>
            <a:r>
              <a:rPr lang="tr-TR" sz="1600" dirty="0" err="1">
                <a:solidFill>
                  <a:srgbClr val="000000"/>
                </a:solidFill>
                <a:latin typeface="Times New Roman" panose="02020603050405020304" pitchFamily="18" charset="0"/>
                <a:ea typeface="Times New Roman" panose="02020603050405020304" pitchFamily="18" charset="0"/>
              </a:rPr>
              <a:t>generalizado</a:t>
            </a:r>
            <a:r>
              <a:rPr lang="tr-TR" sz="1600" dirty="0">
                <a:solidFill>
                  <a:srgbClr val="000000"/>
                </a:solidFill>
                <a:latin typeface="Times New Roman" panose="02020603050405020304" pitchFamily="18" charset="0"/>
                <a:ea typeface="Times New Roman" panose="02020603050405020304" pitchFamily="18" charset="0"/>
              </a:rPr>
              <a:t> de la </a:t>
            </a:r>
            <a:r>
              <a:rPr lang="tr-TR" sz="1600" dirty="0" err="1">
                <a:solidFill>
                  <a:srgbClr val="000000"/>
                </a:solidFill>
                <a:latin typeface="Times New Roman" panose="02020603050405020304" pitchFamily="18" charset="0"/>
                <a:ea typeface="Times New Roman" panose="02020603050405020304" pitchFamily="18" charset="0"/>
              </a:rPr>
              <a:t>Turquia</a:t>
            </a:r>
            <a:r>
              <a:rPr lang="tr-TR" sz="1600" dirty="0">
                <a:solidFill>
                  <a:srgbClr val="000000"/>
                </a:solidFill>
                <a:latin typeface="Times New Roman" panose="02020603050405020304" pitchFamily="18" charset="0"/>
                <a:ea typeface="Times New Roman" panose="02020603050405020304" pitchFamily="18" charset="0"/>
              </a:rPr>
              <a:t> y </a:t>
            </a:r>
            <a:r>
              <a:rPr lang="tr-TR" sz="1600" dirty="0" err="1">
                <a:solidFill>
                  <a:srgbClr val="000000"/>
                </a:solidFill>
                <a:latin typeface="Times New Roman" panose="02020603050405020304" pitchFamily="18" charset="0"/>
                <a:ea typeface="Times New Roman" panose="02020603050405020304" pitchFamily="18" charset="0"/>
              </a:rPr>
              <a:t>que</a:t>
            </a:r>
            <a:r>
              <a:rPr lang="tr-TR" sz="1600" dirty="0">
                <a:solidFill>
                  <a:srgbClr val="000000"/>
                </a:solidFill>
                <a:latin typeface="Times New Roman" panose="02020603050405020304" pitchFamily="18" charset="0"/>
                <a:ea typeface="Times New Roman" panose="02020603050405020304" pitchFamily="18" charset="0"/>
              </a:rPr>
              <a:t> el </a:t>
            </a:r>
            <a:r>
              <a:rPr lang="tr-TR" sz="1600" dirty="0" err="1">
                <a:solidFill>
                  <a:srgbClr val="000000"/>
                </a:solidFill>
                <a:latin typeface="Times New Roman" panose="02020603050405020304" pitchFamily="18" charset="0"/>
                <a:ea typeface="Times New Roman" panose="02020603050405020304" pitchFamily="18" charset="0"/>
              </a:rPr>
              <a:t>criterio</a:t>
            </a:r>
            <a:r>
              <a:rPr lang="tr-TR" sz="1600" dirty="0">
                <a:solidFill>
                  <a:srgbClr val="000000"/>
                </a:solidFill>
                <a:latin typeface="Times New Roman" panose="02020603050405020304" pitchFamily="18" charset="0"/>
                <a:ea typeface="Times New Roman" panose="02020603050405020304" pitchFamily="18" charset="0"/>
              </a:rPr>
              <a:t> de </a:t>
            </a:r>
            <a:r>
              <a:rPr lang="tr-TR" sz="1600" dirty="0" err="1">
                <a:solidFill>
                  <a:srgbClr val="000000"/>
                </a:solidFill>
                <a:latin typeface="Times New Roman" panose="02020603050405020304" pitchFamily="18" charset="0"/>
                <a:ea typeface="Times New Roman" panose="02020603050405020304" pitchFamily="18" charset="0"/>
              </a:rPr>
              <a:t>origen</a:t>
            </a:r>
            <a:r>
              <a:rPr lang="tr-TR" sz="1600" dirty="0">
                <a:solidFill>
                  <a:srgbClr val="000000"/>
                </a:solidFill>
                <a:latin typeface="Times New Roman" panose="02020603050405020304" pitchFamily="18" charset="0"/>
                <a:ea typeface="Times New Roman" panose="02020603050405020304" pitchFamily="18" charset="0"/>
              </a:rPr>
              <a:t> </a:t>
            </a:r>
            <a:r>
              <a:rPr lang="tr-TR" sz="1600" dirty="0" err="1">
                <a:solidFill>
                  <a:srgbClr val="000000"/>
                </a:solidFill>
                <a:latin typeface="Times New Roman" panose="02020603050405020304" pitchFamily="18" charset="0"/>
                <a:ea typeface="Times New Roman" panose="02020603050405020304" pitchFamily="18" charset="0"/>
              </a:rPr>
              <a:t>satisfecho</a:t>
            </a:r>
            <a:r>
              <a:rPr lang="tr-TR" sz="1600" dirty="0">
                <a:solidFill>
                  <a:srgbClr val="000000"/>
                </a:solidFill>
                <a:latin typeface="Times New Roman" panose="02020603050405020304" pitchFamily="18" charset="0"/>
                <a:ea typeface="Times New Roman" panose="02020603050405020304" pitchFamily="18" charset="0"/>
              </a:rPr>
              <a:t> es ...</a:t>
            </a:r>
            <a:r>
              <a:rPr lang="tr-TR" sz="1600" baseline="30000" dirty="0">
                <a:solidFill>
                  <a:srgbClr val="000000"/>
                </a:solidFill>
                <a:latin typeface="Times New Roman" panose="02020603050405020304" pitchFamily="18" charset="0"/>
                <a:ea typeface="Times New Roman" panose="02020603050405020304" pitchFamily="18" charset="0"/>
              </a:rPr>
              <a:t>(6)</a:t>
            </a:r>
            <a:r>
              <a:rPr lang="tr-TR" sz="1600" dirty="0">
                <a:solidFill>
                  <a:srgbClr val="000000"/>
                </a:solidFill>
                <a:latin typeface="Times New Roman" panose="02020603050405020304" pitchFamily="18" charset="0"/>
                <a:ea typeface="Times New Roman" panose="02020603050405020304" pitchFamily="18" charset="0"/>
              </a:rPr>
              <a:t>.</a:t>
            </a:r>
            <a:endParaRPr lang="tr-TR" sz="1600" dirty="0">
              <a:latin typeface="Times New Roman" panose="02020603050405020304" pitchFamily="18" charset="0"/>
              <a:ea typeface="Times New Roman" panose="02020603050405020304" pitchFamily="18" charset="0"/>
            </a:endParaRPr>
          </a:p>
          <a:p>
            <a:pPr>
              <a:spcBef>
                <a:spcPts val="600"/>
              </a:spcBef>
              <a:spcAft>
                <a:spcPts val="0"/>
              </a:spcAft>
            </a:pPr>
            <a:r>
              <a:rPr lang="tr-TR" sz="2400" dirty="0">
                <a:solidFill>
                  <a:srgbClr val="000000"/>
                </a:solidFill>
                <a:latin typeface="Times New Roman" panose="02020603050405020304" pitchFamily="18" charset="0"/>
                <a:ea typeface="Times New Roman" panose="02020603050405020304" pitchFamily="18" charset="0"/>
              </a:rPr>
              <a:t> </a:t>
            </a:r>
            <a:endParaRPr lang="tr-TR" sz="2400" dirty="0">
              <a:effectLst/>
              <a:latin typeface="Times New Roman" panose="02020603050405020304" pitchFamily="18" charset="0"/>
              <a:ea typeface="Times New Roman" panose="02020603050405020304" pitchFamily="18" charset="0"/>
            </a:endParaRPr>
          </a:p>
        </p:txBody>
      </p:sp>
      <p:sp>
        <p:nvSpPr>
          <p:cNvPr id="4" name="Slayt Numarası Yer Tutucusu 3"/>
          <p:cNvSpPr>
            <a:spLocks noGrp="1"/>
          </p:cNvSpPr>
          <p:nvPr>
            <p:ph type="sldNum" sz="quarter" idx="12"/>
          </p:nvPr>
        </p:nvSpPr>
        <p:spPr/>
        <p:txBody>
          <a:bodyPr/>
          <a:lstStyle/>
          <a:p>
            <a:fld id="{4E4CB621-1D1B-4413-9A0B-6BEAEB7771D2}" type="slidenum">
              <a:rPr lang="tr-TR" smtClean="0"/>
              <a:t>38</a:t>
            </a:fld>
            <a:endParaRPr lang="tr-TR"/>
          </a:p>
        </p:txBody>
      </p:sp>
    </p:spTree>
    <p:extLst>
      <p:ext uri="{BB962C8B-B14F-4D97-AF65-F5344CB8AC3E}">
        <p14:creationId xmlns:p14="http://schemas.microsoft.com/office/powerpoint/2010/main" val="2532212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b="1" u="sng" dirty="0" smtClean="0">
                <a:solidFill>
                  <a:schemeClr val="accent5"/>
                </a:solidFill>
              </a:rPr>
              <a:t/>
            </a:r>
            <a:br>
              <a:rPr lang="tr-TR" b="1" u="sng" dirty="0" smtClean="0">
                <a:solidFill>
                  <a:schemeClr val="accent5"/>
                </a:solidFill>
              </a:rPr>
            </a:br>
            <a:r>
              <a:rPr lang="tr-TR" b="1" u="sng" dirty="0" smtClean="0">
                <a:solidFill>
                  <a:schemeClr val="accent5"/>
                </a:solidFill>
              </a:rPr>
              <a:t>GTS Kapsamı Eşyada REX Sistemi </a:t>
            </a:r>
            <a:br>
              <a:rPr lang="tr-TR" b="1" u="sng" dirty="0" smtClean="0">
                <a:solidFill>
                  <a:schemeClr val="accent5"/>
                </a:solidFill>
              </a:rPr>
            </a:br>
            <a:endParaRPr lang="tr-TR" dirty="0"/>
          </a:p>
        </p:txBody>
      </p:sp>
      <p:sp>
        <p:nvSpPr>
          <p:cNvPr id="3" name="İçerik Yer Tutucusu 2"/>
          <p:cNvSpPr>
            <a:spLocks noGrp="1"/>
          </p:cNvSpPr>
          <p:nvPr>
            <p:ph idx="1"/>
          </p:nvPr>
        </p:nvSpPr>
        <p:spPr>
          <a:xfrm>
            <a:off x="1" y="1825625"/>
            <a:ext cx="11579468" cy="4351338"/>
          </a:xfrm>
        </p:spPr>
        <p:txBody>
          <a:bodyPr/>
          <a:lstStyle/>
          <a:p>
            <a:pPr algn="just">
              <a:buFont typeface="Wingdings" panose="05000000000000000000" pitchFamily="2" charset="2"/>
              <a:buChar char="Ø"/>
            </a:pPr>
            <a:r>
              <a:rPr lang="tr-TR" sz="2400" b="1" dirty="0" smtClean="0"/>
              <a:t>İthalatçının  REX  sistemine  </a:t>
            </a:r>
            <a:r>
              <a:rPr lang="tr-TR" sz="2400" b="1" dirty="0"/>
              <a:t> (</a:t>
            </a:r>
            <a:r>
              <a:rPr lang="tr-TR" sz="2400" b="1" dirty="0">
                <a:hlinkClick r:id="rId2"/>
              </a:rPr>
              <a:t>https://uygulama.gtb.gov.tr/rex</a:t>
            </a:r>
            <a:r>
              <a:rPr lang="tr-TR" sz="2400" b="1" dirty="0"/>
              <a:t>)   üzerinden veya </a:t>
            </a:r>
            <a:r>
              <a:rPr lang="tr-TR" sz="2400" b="1" dirty="0" smtClean="0"/>
              <a:t> </a:t>
            </a:r>
            <a:r>
              <a:rPr lang="tr-TR" sz="2400" b="1" u="sng" dirty="0" err="1" smtClean="0">
                <a:hlinkClick r:id="rId3"/>
              </a:rPr>
              <a:t>tps</a:t>
            </a:r>
            <a:r>
              <a:rPr lang="tr-TR" sz="2400" b="1" u="sng" dirty="0" smtClean="0">
                <a:hlinkClick r:id="rId3"/>
              </a:rPr>
              <a:t>://ec.europa.eu/taxation_customs/dds2/eos/rex_validation.jsp?Lang=en</a:t>
            </a:r>
            <a:r>
              <a:rPr lang="tr-TR" sz="2400" b="1" u="sng" dirty="0" smtClean="0"/>
              <a:t>)</a:t>
            </a:r>
            <a:r>
              <a:rPr lang="tr-TR" sz="2400" b="1" dirty="0"/>
              <a:t> </a:t>
            </a:r>
            <a:r>
              <a:rPr lang="tr-TR" sz="2400" b="1" dirty="0" smtClean="0"/>
              <a:t> </a:t>
            </a:r>
            <a:r>
              <a:rPr lang="tr-TR" sz="2400" b="1" dirty="0" smtClean="0"/>
              <a:t>kayıtlı </a:t>
            </a:r>
            <a:r>
              <a:rPr lang="tr-TR" sz="2400" b="1" dirty="0"/>
              <a:t>olup olmadığını kontrol </a:t>
            </a:r>
            <a:r>
              <a:rPr lang="tr-TR" sz="2400" b="1" dirty="0" smtClean="0"/>
              <a:t>edilmesi.</a:t>
            </a:r>
          </a:p>
          <a:p>
            <a:pPr algn="just">
              <a:buFont typeface="Wingdings" panose="05000000000000000000" pitchFamily="2" charset="2"/>
              <a:buChar char="Ø"/>
            </a:pPr>
            <a:r>
              <a:rPr lang="tr-TR" sz="2400" b="1" dirty="0" smtClean="0"/>
              <a:t>REX Sisteminde </a:t>
            </a:r>
            <a:r>
              <a:rPr lang="tr-TR" sz="2400" b="1" u="sng" dirty="0" smtClean="0">
                <a:solidFill>
                  <a:srgbClr val="FF0000"/>
                </a:solidFill>
              </a:rPr>
              <a:t>sadece Form A </a:t>
            </a:r>
            <a:r>
              <a:rPr lang="tr-TR" sz="2400" b="1" dirty="0" smtClean="0"/>
              <a:t>düzenleyecek ülkeler  ile </a:t>
            </a:r>
            <a:r>
              <a:rPr lang="tr-TR" sz="2400" b="1" u="sng" dirty="0" smtClean="0">
                <a:solidFill>
                  <a:srgbClr val="FF0000"/>
                </a:solidFill>
              </a:rPr>
              <a:t>sadece  menşe beyanı </a:t>
            </a:r>
            <a:r>
              <a:rPr lang="tr-TR" sz="2400" b="1" dirty="0" smtClean="0"/>
              <a:t>düzenleyecek  ülke grupları  olduğundan, eşyanın tercihli menşeini tevsik eden  söz konusu belgelerin ülke itibariyle kontrol edilmesi (Örnek Sri </a:t>
            </a:r>
            <a:r>
              <a:rPr lang="tr-TR" sz="2400" b="1" dirty="0" err="1" smtClean="0"/>
              <a:t>Lankadan</a:t>
            </a:r>
            <a:r>
              <a:rPr lang="tr-TR" sz="2400" b="1" dirty="0" smtClean="0"/>
              <a:t> GTS kapsamında gelen ve REX sistemine ithalatçı tarafından menşe beyanı yerine Form A ibraz edilmesi) .</a:t>
            </a:r>
            <a:endParaRPr lang="tr-TR" sz="2400" b="1" dirty="0"/>
          </a:p>
          <a:p>
            <a:pPr marL="0" indent="0">
              <a:buNone/>
            </a:pPr>
            <a:endParaRPr lang="tr-TR" dirty="0"/>
          </a:p>
        </p:txBody>
      </p:sp>
      <p:sp>
        <p:nvSpPr>
          <p:cNvPr id="4" name="Slayt Numarası Yer Tutucusu 3"/>
          <p:cNvSpPr>
            <a:spLocks noGrp="1"/>
          </p:cNvSpPr>
          <p:nvPr>
            <p:ph type="sldNum" sz="quarter" idx="12"/>
          </p:nvPr>
        </p:nvSpPr>
        <p:spPr/>
        <p:txBody>
          <a:bodyPr/>
          <a:lstStyle/>
          <a:p>
            <a:fld id="{4E4CB621-1D1B-4413-9A0B-6BEAEB7771D2}" type="slidenum">
              <a:rPr lang="tr-TR" smtClean="0"/>
              <a:t>39</a:t>
            </a:fld>
            <a:endParaRPr lang="tr-TR"/>
          </a:p>
        </p:txBody>
      </p:sp>
    </p:spTree>
    <p:extLst>
      <p:ext uri="{BB962C8B-B14F-4D97-AF65-F5344CB8AC3E}">
        <p14:creationId xmlns:p14="http://schemas.microsoft.com/office/powerpoint/2010/main" val="12452246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4400" y="593726"/>
            <a:ext cx="10515600" cy="894508"/>
          </a:xfrm>
        </p:spPr>
        <p:txBody>
          <a:bodyPr>
            <a:normAutofit/>
          </a:bodyPr>
          <a:lstStyle/>
          <a:p>
            <a:pPr algn="ctr"/>
            <a:r>
              <a:rPr lang="tr-TR" sz="2400" b="1" dirty="0" smtClean="0">
                <a:solidFill>
                  <a:srgbClr val="FF0000"/>
                </a:solidFill>
                <a:latin typeface="Times New Roman" panose="02020603050405020304" pitchFamily="18" charset="0"/>
                <a:cs typeface="Times New Roman" panose="02020603050405020304" pitchFamily="18" charset="0"/>
              </a:rPr>
              <a:t>TERCİHLİ MENŞE İLE TERCİHSİZ MENŞE KARŞILAŞTIRMASI</a:t>
            </a:r>
            <a:endParaRPr lang="tr-TR" sz="2400" b="1" dirty="0">
              <a:solidFill>
                <a:srgbClr val="FF0000"/>
              </a:solidFill>
              <a:latin typeface="Times New Roman" panose="02020603050405020304" pitchFamily="18" charset="0"/>
              <a:cs typeface="Times New Roman" panose="02020603050405020304" pitchFamily="18" charset="0"/>
            </a:endParaRP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29761" y="1825625"/>
            <a:ext cx="10840915" cy="4351338"/>
          </a:xfrm>
        </p:spPr>
      </p:pic>
      <p:sp>
        <p:nvSpPr>
          <p:cNvPr id="5" name="Slayt Numarası Yer Tutucusu 4"/>
          <p:cNvSpPr>
            <a:spLocks noGrp="1"/>
          </p:cNvSpPr>
          <p:nvPr>
            <p:ph type="sldNum" sz="quarter" idx="12"/>
          </p:nvPr>
        </p:nvSpPr>
        <p:spPr/>
        <p:txBody>
          <a:bodyPr/>
          <a:lstStyle/>
          <a:p>
            <a:fld id="{4E4CB621-1D1B-4413-9A0B-6BEAEB7771D2}" type="slidenum">
              <a:rPr lang="tr-TR" smtClean="0"/>
              <a:t>4</a:t>
            </a:fld>
            <a:endParaRPr lang="tr-TR"/>
          </a:p>
        </p:txBody>
      </p:sp>
    </p:spTree>
    <p:extLst>
      <p:ext uri="{BB962C8B-B14F-4D97-AF65-F5344CB8AC3E}">
        <p14:creationId xmlns:p14="http://schemas.microsoft.com/office/powerpoint/2010/main" val="31831843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205279" y="757237"/>
            <a:ext cx="9429750" cy="5343525"/>
          </a:xfrm>
          <a:prstGeom prst="rect">
            <a:avLst/>
          </a:prstGeom>
        </p:spPr>
      </p:pic>
      <p:sp>
        <p:nvSpPr>
          <p:cNvPr id="3" name="Metin kutusu 2"/>
          <p:cNvSpPr txBox="1"/>
          <p:nvPr/>
        </p:nvSpPr>
        <p:spPr>
          <a:xfrm>
            <a:off x="7614138" y="4047188"/>
            <a:ext cx="2836252" cy="646331"/>
          </a:xfrm>
          <a:prstGeom prst="rect">
            <a:avLst/>
          </a:prstGeom>
          <a:solidFill>
            <a:srgbClr val="FFFF00"/>
          </a:solidFill>
          <a:ln w="57150">
            <a:solidFill>
              <a:schemeClr val="tx1"/>
            </a:solidFill>
          </a:ln>
        </p:spPr>
        <p:txBody>
          <a:bodyPr wrap="square" rtlCol="0">
            <a:spAutoFit/>
          </a:bodyPr>
          <a:lstStyle/>
          <a:p>
            <a:r>
              <a:rPr lang="tr-TR" dirty="0" smtClean="0"/>
              <a:t>Menşe Beyanında belirtilen firmaya ait REX numarası</a:t>
            </a:r>
            <a:endParaRPr lang="tr-TR" dirty="0"/>
          </a:p>
        </p:txBody>
      </p:sp>
      <p:cxnSp>
        <p:nvCxnSpPr>
          <p:cNvPr id="5" name="Düz Ok Bağlayıcısı 4"/>
          <p:cNvCxnSpPr/>
          <p:nvPr/>
        </p:nvCxnSpPr>
        <p:spPr>
          <a:xfrm flipH="1">
            <a:off x="6224955" y="4185139"/>
            <a:ext cx="1310052" cy="879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Düz Ok Bağlayıcısı 7"/>
          <p:cNvCxnSpPr/>
          <p:nvPr/>
        </p:nvCxnSpPr>
        <p:spPr>
          <a:xfrm flipH="1">
            <a:off x="7798777" y="4765431"/>
            <a:ext cx="1134208" cy="63304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Metin kutusu 8"/>
          <p:cNvSpPr txBox="1"/>
          <p:nvPr/>
        </p:nvSpPr>
        <p:spPr>
          <a:xfrm>
            <a:off x="7862888" y="5470389"/>
            <a:ext cx="753732" cy="369332"/>
          </a:xfrm>
          <a:prstGeom prst="rect">
            <a:avLst/>
          </a:prstGeom>
          <a:solidFill>
            <a:srgbClr val="FFFF00"/>
          </a:solidFill>
          <a:ln w="38100">
            <a:solidFill>
              <a:schemeClr val="tx1"/>
            </a:solidFill>
          </a:ln>
        </p:spPr>
        <p:txBody>
          <a:bodyPr wrap="none" rtlCol="0">
            <a:spAutoFit/>
          </a:bodyPr>
          <a:lstStyle/>
          <a:p>
            <a:r>
              <a:rPr lang="tr-TR" dirty="0" smtClean="0"/>
              <a:t>Sonuç</a:t>
            </a:r>
            <a:endParaRPr lang="tr-TR" dirty="0"/>
          </a:p>
        </p:txBody>
      </p:sp>
      <p:sp>
        <p:nvSpPr>
          <p:cNvPr id="4" name="Slayt Numarası Yer Tutucusu 3"/>
          <p:cNvSpPr>
            <a:spLocks noGrp="1"/>
          </p:cNvSpPr>
          <p:nvPr>
            <p:ph type="sldNum" sz="quarter" idx="12"/>
          </p:nvPr>
        </p:nvSpPr>
        <p:spPr/>
        <p:txBody>
          <a:bodyPr/>
          <a:lstStyle/>
          <a:p>
            <a:fld id="{4E4CB621-1D1B-4413-9A0B-6BEAEB7771D2}" type="slidenum">
              <a:rPr lang="tr-TR" smtClean="0"/>
              <a:t>40</a:t>
            </a:fld>
            <a:endParaRPr lang="tr-TR"/>
          </a:p>
        </p:txBody>
      </p:sp>
    </p:spTree>
    <p:extLst>
      <p:ext uri="{BB962C8B-B14F-4D97-AF65-F5344CB8AC3E}">
        <p14:creationId xmlns:p14="http://schemas.microsoft.com/office/powerpoint/2010/main" val="7703675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31630" y="111125"/>
            <a:ext cx="10594730" cy="653806"/>
          </a:xfrm>
        </p:spPr>
        <p:txBody>
          <a:bodyPr>
            <a:normAutofit/>
          </a:bodyPr>
          <a:lstStyle/>
          <a:p>
            <a:pPr marL="0" indent="0">
              <a:buNone/>
            </a:pPr>
            <a:r>
              <a:rPr lang="tr-TR" b="1" dirty="0" smtClean="0">
                <a:solidFill>
                  <a:schemeClr val="accent1">
                    <a:lumMod val="75000"/>
                  </a:schemeClr>
                </a:solidFill>
              </a:rPr>
              <a:t>   </a:t>
            </a:r>
            <a:r>
              <a:rPr lang="tr-TR" b="1" u="sng" dirty="0" smtClean="0">
                <a:solidFill>
                  <a:schemeClr val="accent1">
                    <a:lumMod val="75000"/>
                  </a:schemeClr>
                </a:solidFill>
              </a:rPr>
              <a:t>REX Sisteminde </a:t>
            </a:r>
            <a:r>
              <a:rPr lang="tr-TR" sz="3000" b="1" u="sng" dirty="0" smtClean="0">
                <a:solidFill>
                  <a:schemeClr val="accent1">
                    <a:lumMod val="75000"/>
                  </a:schemeClr>
                </a:solidFill>
              </a:rPr>
              <a:t>Sadece Menşe Beyanında Bulunacak Ülkeler</a:t>
            </a:r>
            <a:endParaRPr lang="tr-TR" b="1" u="sng" dirty="0">
              <a:solidFill>
                <a:schemeClr val="accent1">
                  <a:lumMod val="75000"/>
                </a:schemeClr>
              </a:solidFill>
            </a:endParaRPr>
          </a:p>
          <a:p>
            <a:endParaRPr lang="tr-TR" dirty="0" smtClean="0"/>
          </a:p>
          <a:p>
            <a:pPr marL="0" indent="0">
              <a:buNone/>
            </a:pPr>
            <a:endParaRPr lang="tr-TR" dirty="0"/>
          </a:p>
        </p:txBody>
      </p:sp>
      <p:graphicFrame>
        <p:nvGraphicFramePr>
          <p:cNvPr id="4" name="Tablo 3"/>
          <p:cNvGraphicFramePr>
            <a:graphicFrameLocks noGrp="1"/>
          </p:cNvGraphicFramePr>
          <p:nvPr>
            <p:extLst>
              <p:ext uri="{D42A27DB-BD31-4B8C-83A1-F6EECF244321}">
                <p14:modId xmlns:p14="http://schemas.microsoft.com/office/powerpoint/2010/main" val="1513982284"/>
              </p:ext>
            </p:extLst>
          </p:nvPr>
        </p:nvGraphicFramePr>
        <p:xfrm>
          <a:off x="167054" y="1524003"/>
          <a:ext cx="10234244" cy="5334000"/>
        </p:xfrm>
        <a:graphic>
          <a:graphicData uri="http://schemas.openxmlformats.org/drawingml/2006/table">
            <a:tbl>
              <a:tblPr/>
              <a:tblGrid>
                <a:gridCol w="1125606">
                  <a:extLst>
                    <a:ext uri="{9D8B030D-6E8A-4147-A177-3AD203B41FA5}">
                      <a16:colId xmlns:a16="http://schemas.microsoft.com/office/drawing/2014/main" val="423261051"/>
                    </a:ext>
                  </a:extLst>
                </a:gridCol>
                <a:gridCol w="3991516">
                  <a:extLst>
                    <a:ext uri="{9D8B030D-6E8A-4147-A177-3AD203B41FA5}">
                      <a16:colId xmlns:a16="http://schemas.microsoft.com/office/drawing/2014/main" val="4008909089"/>
                    </a:ext>
                  </a:extLst>
                </a:gridCol>
                <a:gridCol w="650387">
                  <a:extLst>
                    <a:ext uri="{9D8B030D-6E8A-4147-A177-3AD203B41FA5}">
                      <a16:colId xmlns:a16="http://schemas.microsoft.com/office/drawing/2014/main" val="1444249426"/>
                    </a:ext>
                  </a:extLst>
                </a:gridCol>
                <a:gridCol w="4466735">
                  <a:extLst>
                    <a:ext uri="{9D8B030D-6E8A-4147-A177-3AD203B41FA5}">
                      <a16:colId xmlns:a16="http://schemas.microsoft.com/office/drawing/2014/main" val="3807338800"/>
                    </a:ext>
                  </a:extLst>
                </a:gridCol>
              </a:tblGrid>
              <a:tr h="342247">
                <a:tc>
                  <a:txBody>
                    <a:bodyPr/>
                    <a:lstStyle/>
                    <a:p>
                      <a:pPr algn="ctr">
                        <a:spcAft>
                          <a:spcPts val="0"/>
                        </a:spcAft>
                      </a:pPr>
                      <a:r>
                        <a:rPr lang="tr-TR" sz="2400" b="1" dirty="0">
                          <a:effectLst/>
                          <a:latin typeface="Times New Roman" panose="02020603050405020304" pitchFamily="18" charset="0"/>
                          <a:ea typeface="Times New Roman" panose="02020603050405020304" pitchFamily="18" charset="0"/>
                        </a:rPr>
                        <a:t>No</a:t>
                      </a:r>
                      <a:endParaRPr lang="tr-TR" sz="2800" dirty="0">
                        <a:effectLst/>
                        <a:latin typeface="Times New Roman" panose="02020603050405020304" pitchFamily="18" charset="0"/>
                        <a:ea typeface="Times New Roman" panose="02020603050405020304" pitchFamily="18" charset="0"/>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spcAft>
                          <a:spcPts val="0"/>
                        </a:spcAft>
                      </a:pPr>
                      <a:r>
                        <a:rPr lang="tr-TR" sz="2400" b="1" dirty="0">
                          <a:effectLst/>
                          <a:latin typeface="Times New Roman" panose="02020603050405020304" pitchFamily="18" charset="0"/>
                          <a:ea typeface="Times New Roman" panose="02020603050405020304" pitchFamily="18" charset="0"/>
                        </a:rPr>
                        <a:t>Faydalanan Ülke</a:t>
                      </a:r>
                      <a:endParaRPr lang="tr-TR" sz="2800" dirty="0">
                        <a:effectLst/>
                        <a:latin typeface="Times New Roman" panose="02020603050405020304" pitchFamily="18" charset="0"/>
                        <a:ea typeface="Times New Roman" panose="02020603050405020304" pitchFamily="18" charset="0"/>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spcAft>
                          <a:spcPts val="0"/>
                        </a:spcAft>
                      </a:pPr>
                      <a:r>
                        <a:rPr lang="tr-TR" sz="2400" b="1" dirty="0">
                          <a:effectLst/>
                          <a:latin typeface="Times New Roman" panose="02020603050405020304" pitchFamily="18" charset="0"/>
                          <a:ea typeface="Times New Roman" panose="02020603050405020304" pitchFamily="18" charset="0"/>
                        </a:rPr>
                        <a:t>No</a:t>
                      </a:r>
                      <a:endParaRPr lang="tr-TR" sz="2800" dirty="0">
                        <a:effectLst/>
                        <a:latin typeface="Times New Roman" panose="02020603050405020304" pitchFamily="18" charset="0"/>
                        <a:ea typeface="Times New Roman" panose="02020603050405020304" pitchFamily="18" charset="0"/>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spcAft>
                          <a:spcPts val="0"/>
                        </a:spcAft>
                      </a:pPr>
                      <a:r>
                        <a:rPr lang="tr-TR" sz="2400" b="1" dirty="0">
                          <a:effectLst/>
                          <a:latin typeface="Times New Roman" panose="02020603050405020304" pitchFamily="18" charset="0"/>
                          <a:ea typeface="Times New Roman" panose="02020603050405020304" pitchFamily="18" charset="0"/>
                        </a:rPr>
                        <a:t>Faydalanan Ülke</a:t>
                      </a:r>
                      <a:endParaRPr lang="tr-TR" sz="2800" dirty="0">
                        <a:effectLst/>
                        <a:latin typeface="Times New Roman" panose="02020603050405020304" pitchFamily="18" charset="0"/>
                        <a:ea typeface="Times New Roman" panose="02020603050405020304" pitchFamily="18" charset="0"/>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04649250"/>
                  </a:ext>
                </a:extLst>
              </a:tr>
              <a:tr h="256685">
                <a:tc>
                  <a:txBody>
                    <a:bodyPr/>
                    <a:lstStyle/>
                    <a:p>
                      <a:pPr algn="ctr">
                        <a:spcAft>
                          <a:spcPts val="0"/>
                        </a:spcAft>
                      </a:pPr>
                      <a:r>
                        <a:rPr lang="tr-TR" sz="1800" b="1" dirty="0">
                          <a:effectLst/>
                          <a:latin typeface="Times New Roman" panose="02020603050405020304" pitchFamily="18" charset="0"/>
                          <a:ea typeface="Times New Roman" panose="02020603050405020304" pitchFamily="18" charset="0"/>
                        </a:rPr>
                        <a:t>1</a:t>
                      </a:r>
                      <a:endParaRPr lang="tr-TR" sz="2800" dirty="0">
                        <a:effectLst/>
                        <a:latin typeface="Times New Roman" panose="02020603050405020304" pitchFamily="18" charset="0"/>
                        <a:ea typeface="Times New Roman" panose="02020603050405020304" pitchFamily="18" charset="0"/>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tr-TR" sz="1800" b="1" dirty="0">
                          <a:solidFill>
                            <a:srgbClr val="FF0000"/>
                          </a:solidFill>
                          <a:effectLst/>
                          <a:latin typeface="Times New Roman" panose="02020603050405020304" pitchFamily="18" charset="0"/>
                          <a:ea typeface="Times New Roman" panose="02020603050405020304" pitchFamily="18" charset="0"/>
                        </a:rPr>
                        <a:t>Afganistan</a:t>
                      </a:r>
                      <a:endParaRPr lang="tr-TR" sz="2800" b="1" dirty="0">
                        <a:solidFill>
                          <a:srgbClr val="FF0000"/>
                        </a:solidFill>
                        <a:effectLst/>
                        <a:latin typeface="Times New Roman" panose="02020603050405020304" pitchFamily="18" charset="0"/>
                        <a:ea typeface="Times New Roman" panose="02020603050405020304" pitchFamily="18" charset="0"/>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tr-TR" sz="1800" b="1" dirty="0">
                          <a:effectLst/>
                          <a:latin typeface="Times New Roman" panose="02020603050405020304" pitchFamily="18" charset="0"/>
                          <a:ea typeface="Times New Roman" panose="02020603050405020304" pitchFamily="18" charset="0"/>
                        </a:rPr>
                        <a:t>19</a:t>
                      </a:r>
                      <a:endParaRPr lang="tr-TR" sz="2800" b="1" dirty="0">
                        <a:effectLst/>
                        <a:latin typeface="Times New Roman" panose="02020603050405020304" pitchFamily="18" charset="0"/>
                        <a:ea typeface="Times New Roman" panose="02020603050405020304" pitchFamily="18" charset="0"/>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tr-TR" sz="1800" b="1" dirty="0">
                          <a:solidFill>
                            <a:srgbClr val="FF0000"/>
                          </a:solidFill>
                          <a:effectLst/>
                          <a:latin typeface="Times New Roman" panose="02020603050405020304" pitchFamily="18" charset="0"/>
                          <a:ea typeface="Times New Roman" panose="02020603050405020304" pitchFamily="18" charset="0"/>
                        </a:rPr>
                        <a:t>Mozambik</a:t>
                      </a:r>
                      <a:endParaRPr lang="tr-TR" sz="2800" b="1" dirty="0">
                        <a:solidFill>
                          <a:srgbClr val="FF0000"/>
                        </a:solidFill>
                        <a:effectLst/>
                        <a:latin typeface="Times New Roman" panose="02020603050405020304" pitchFamily="18" charset="0"/>
                        <a:ea typeface="Times New Roman" panose="02020603050405020304" pitchFamily="18" charset="0"/>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918199509"/>
                  </a:ext>
                </a:extLst>
              </a:tr>
              <a:tr h="256685">
                <a:tc>
                  <a:txBody>
                    <a:bodyPr/>
                    <a:lstStyle/>
                    <a:p>
                      <a:pPr algn="ctr">
                        <a:spcAft>
                          <a:spcPts val="0"/>
                        </a:spcAft>
                      </a:pPr>
                      <a:r>
                        <a:rPr lang="tr-TR" sz="1800" b="1" dirty="0">
                          <a:effectLst/>
                          <a:latin typeface="Times New Roman" panose="02020603050405020304" pitchFamily="18" charset="0"/>
                          <a:ea typeface="Times New Roman" panose="02020603050405020304" pitchFamily="18" charset="0"/>
                        </a:rPr>
                        <a:t>2</a:t>
                      </a:r>
                      <a:endParaRPr lang="tr-TR" sz="2800" dirty="0">
                        <a:effectLst/>
                        <a:latin typeface="Times New Roman" panose="02020603050405020304" pitchFamily="18" charset="0"/>
                        <a:ea typeface="Times New Roman" panose="02020603050405020304" pitchFamily="18" charset="0"/>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tr-TR" sz="1800" b="1" dirty="0">
                          <a:effectLst/>
                          <a:latin typeface="Times New Roman" panose="02020603050405020304" pitchFamily="18" charset="0"/>
                          <a:ea typeface="Times New Roman" panose="02020603050405020304" pitchFamily="18" charset="0"/>
                        </a:rPr>
                        <a:t>Angola</a:t>
                      </a:r>
                      <a:endParaRPr lang="tr-TR" sz="2800" b="1" dirty="0">
                        <a:effectLst/>
                        <a:latin typeface="Times New Roman" panose="02020603050405020304" pitchFamily="18" charset="0"/>
                        <a:ea typeface="Times New Roman" panose="02020603050405020304" pitchFamily="18" charset="0"/>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tr-TR" sz="1800" b="1">
                          <a:effectLst/>
                          <a:latin typeface="Times New Roman" panose="02020603050405020304" pitchFamily="18" charset="0"/>
                          <a:ea typeface="Times New Roman" panose="02020603050405020304" pitchFamily="18" charset="0"/>
                        </a:rPr>
                        <a:t>20</a:t>
                      </a:r>
                      <a:endParaRPr lang="tr-TR" sz="2800" b="1">
                        <a:effectLst/>
                        <a:latin typeface="Times New Roman" panose="02020603050405020304" pitchFamily="18" charset="0"/>
                        <a:ea typeface="Times New Roman" panose="02020603050405020304" pitchFamily="18" charset="0"/>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tr-TR" sz="1800" b="1" dirty="0">
                          <a:effectLst/>
                          <a:latin typeface="Times New Roman" panose="02020603050405020304" pitchFamily="18" charset="0"/>
                          <a:ea typeface="Times New Roman" panose="02020603050405020304" pitchFamily="18" charset="0"/>
                        </a:rPr>
                        <a:t>Nepal</a:t>
                      </a:r>
                      <a:endParaRPr lang="tr-TR" sz="2800" b="1" dirty="0">
                        <a:effectLst/>
                        <a:latin typeface="Times New Roman" panose="02020603050405020304" pitchFamily="18" charset="0"/>
                        <a:ea typeface="Times New Roman" panose="02020603050405020304" pitchFamily="18" charset="0"/>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125915676"/>
                  </a:ext>
                </a:extLst>
              </a:tr>
              <a:tr h="256685">
                <a:tc>
                  <a:txBody>
                    <a:bodyPr/>
                    <a:lstStyle/>
                    <a:p>
                      <a:pPr algn="ctr">
                        <a:spcAft>
                          <a:spcPts val="0"/>
                        </a:spcAft>
                      </a:pPr>
                      <a:r>
                        <a:rPr lang="tr-TR" sz="1800" b="1">
                          <a:effectLst/>
                          <a:latin typeface="Times New Roman" panose="02020603050405020304" pitchFamily="18" charset="0"/>
                          <a:ea typeface="Times New Roman" panose="02020603050405020304" pitchFamily="18" charset="0"/>
                        </a:rPr>
                        <a:t>3</a:t>
                      </a:r>
                      <a:endParaRPr lang="tr-TR" sz="2800">
                        <a:effectLst/>
                        <a:latin typeface="Times New Roman" panose="02020603050405020304" pitchFamily="18" charset="0"/>
                        <a:ea typeface="Times New Roman" panose="02020603050405020304" pitchFamily="18" charset="0"/>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tr-TR" sz="1800" b="1" dirty="0">
                          <a:solidFill>
                            <a:srgbClr val="FF0000"/>
                          </a:solidFill>
                          <a:effectLst/>
                          <a:latin typeface="Times New Roman" panose="02020603050405020304" pitchFamily="18" charset="0"/>
                          <a:ea typeface="Times New Roman" panose="02020603050405020304" pitchFamily="18" charset="0"/>
                        </a:rPr>
                        <a:t>Bolivya</a:t>
                      </a:r>
                      <a:endParaRPr lang="tr-TR" sz="2800" b="1" dirty="0">
                        <a:solidFill>
                          <a:srgbClr val="FF0000"/>
                        </a:solidFill>
                        <a:effectLst/>
                        <a:latin typeface="Times New Roman" panose="02020603050405020304" pitchFamily="18" charset="0"/>
                        <a:ea typeface="Times New Roman" panose="02020603050405020304" pitchFamily="18" charset="0"/>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tr-TR" sz="1800" b="1" dirty="0">
                          <a:effectLst/>
                          <a:latin typeface="Times New Roman" panose="02020603050405020304" pitchFamily="18" charset="0"/>
                          <a:ea typeface="Times New Roman" panose="02020603050405020304" pitchFamily="18" charset="0"/>
                        </a:rPr>
                        <a:t>21</a:t>
                      </a:r>
                      <a:endParaRPr lang="tr-TR" sz="2800" b="1" dirty="0">
                        <a:effectLst/>
                        <a:latin typeface="Times New Roman" panose="02020603050405020304" pitchFamily="18" charset="0"/>
                        <a:ea typeface="Times New Roman" panose="02020603050405020304" pitchFamily="18" charset="0"/>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tr-TR" sz="1800" b="1" dirty="0">
                          <a:solidFill>
                            <a:srgbClr val="FF0000"/>
                          </a:solidFill>
                          <a:effectLst/>
                          <a:latin typeface="Times New Roman" panose="02020603050405020304" pitchFamily="18" charset="0"/>
                          <a:ea typeface="Times New Roman" panose="02020603050405020304" pitchFamily="18" charset="0"/>
                        </a:rPr>
                        <a:t>Niue</a:t>
                      </a:r>
                      <a:endParaRPr lang="tr-TR" sz="2800" b="1" dirty="0">
                        <a:solidFill>
                          <a:srgbClr val="FF0000"/>
                        </a:solidFill>
                        <a:effectLst/>
                        <a:latin typeface="Times New Roman" panose="02020603050405020304" pitchFamily="18" charset="0"/>
                        <a:ea typeface="Times New Roman" panose="02020603050405020304" pitchFamily="18" charset="0"/>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535322325"/>
                  </a:ext>
                </a:extLst>
              </a:tr>
              <a:tr h="256685">
                <a:tc>
                  <a:txBody>
                    <a:bodyPr/>
                    <a:lstStyle/>
                    <a:p>
                      <a:pPr algn="ctr">
                        <a:spcAft>
                          <a:spcPts val="0"/>
                        </a:spcAft>
                      </a:pPr>
                      <a:r>
                        <a:rPr lang="tr-TR" sz="1800" b="1">
                          <a:effectLst/>
                          <a:latin typeface="Times New Roman" panose="02020603050405020304" pitchFamily="18" charset="0"/>
                          <a:ea typeface="Times New Roman" panose="02020603050405020304" pitchFamily="18" charset="0"/>
                        </a:rPr>
                        <a:t>4</a:t>
                      </a:r>
                      <a:endParaRPr lang="tr-TR" sz="2800">
                        <a:effectLst/>
                        <a:latin typeface="Times New Roman" panose="02020603050405020304" pitchFamily="18" charset="0"/>
                        <a:ea typeface="Times New Roman" panose="02020603050405020304" pitchFamily="18" charset="0"/>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tr-TR" sz="1800" b="1" dirty="0">
                          <a:effectLst/>
                          <a:latin typeface="Times New Roman" panose="02020603050405020304" pitchFamily="18" charset="0"/>
                          <a:ea typeface="Times New Roman" panose="02020603050405020304" pitchFamily="18" charset="0"/>
                        </a:rPr>
                        <a:t>Burundi</a:t>
                      </a:r>
                      <a:endParaRPr lang="tr-TR" sz="2800" b="1" dirty="0">
                        <a:effectLst/>
                        <a:latin typeface="Times New Roman" panose="02020603050405020304" pitchFamily="18" charset="0"/>
                        <a:ea typeface="Times New Roman" panose="02020603050405020304" pitchFamily="18" charset="0"/>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tr-TR" sz="1800" b="1" dirty="0">
                          <a:effectLst/>
                          <a:latin typeface="Times New Roman" panose="02020603050405020304" pitchFamily="18" charset="0"/>
                          <a:ea typeface="Times New Roman" panose="02020603050405020304" pitchFamily="18" charset="0"/>
                        </a:rPr>
                        <a:t>22</a:t>
                      </a:r>
                      <a:endParaRPr lang="tr-TR" sz="2800" b="1" dirty="0">
                        <a:effectLst/>
                        <a:latin typeface="Times New Roman" panose="02020603050405020304" pitchFamily="18" charset="0"/>
                        <a:ea typeface="Times New Roman" panose="02020603050405020304" pitchFamily="18" charset="0"/>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tr-TR" sz="1800" b="1">
                          <a:effectLst/>
                          <a:latin typeface="Times New Roman" panose="02020603050405020304" pitchFamily="18" charset="0"/>
                          <a:ea typeface="Times New Roman" panose="02020603050405020304" pitchFamily="18" charset="0"/>
                        </a:rPr>
                        <a:t>Pakistan</a:t>
                      </a:r>
                      <a:endParaRPr lang="tr-TR" sz="2800" b="1">
                        <a:effectLst/>
                        <a:latin typeface="Times New Roman" panose="02020603050405020304" pitchFamily="18" charset="0"/>
                        <a:ea typeface="Times New Roman" panose="02020603050405020304" pitchFamily="18" charset="0"/>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181017396"/>
                  </a:ext>
                </a:extLst>
              </a:tr>
              <a:tr h="256685">
                <a:tc>
                  <a:txBody>
                    <a:bodyPr/>
                    <a:lstStyle/>
                    <a:p>
                      <a:pPr algn="ctr">
                        <a:spcAft>
                          <a:spcPts val="0"/>
                        </a:spcAft>
                      </a:pPr>
                      <a:r>
                        <a:rPr lang="tr-TR" sz="1800" b="1">
                          <a:effectLst/>
                          <a:latin typeface="Times New Roman" panose="02020603050405020304" pitchFamily="18" charset="0"/>
                          <a:ea typeface="Times New Roman" panose="02020603050405020304" pitchFamily="18" charset="0"/>
                        </a:rPr>
                        <a:t>5</a:t>
                      </a:r>
                      <a:endParaRPr lang="tr-TR" sz="2800">
                        <a:effectLst/>
                        <a:latin typeface="Times New Roman" panose="02020603050405020304" pitchFamily="18" charset="0"/>
                        <a:ea typeface="Times New Roman" panose="02020603050405020304" pitchFamily="18" charset="0"/>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tr-TR" sz="1800" b="1" dirty="0">
                          <a:solidFill>
                            <a:srgbClr val="FF0000"/>
                          </a:solidFill>
                          <a:effectLst/>
                          <a:latin typeface="Times New Roman" panose="02020603050405020304" pitchFamily="18" charset="0"/>
                          <a:ea typeface="Times New Roman" panose="02020603050405020304" pitchFamily="18" charset="0"/>
                        </a:rPr>
                        <a:t>Butan</a:t>
                      </a:r>
                      <a:endParaRPr lang="tr-TR" sz="2800" b="1" dirty="0">
                        <a:solidFill>
                          <a:srgbClr val="FF0000"/>
                        </a:solidFill>
                        <a:effectLst/>
                        <a:latin typeface="Times New Roman" panose="02020603050405020304" pitchFamily="18" charset="0"/>
                        <a:ea typeface="Times New Roman" panose="02020603050405020304" pitchFamily="18" charset="0"/>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tr-TR" sz="1800" b="1" dirty="0">
                          <a:effectLst/>
                          <a:latin typeface="Times New Roman" panose="02020603050405020304" pitchFamily="18" charset="0"/>
                          <a:ea typeface="Times New Roman" panose="02020603050405020304" pitchFamily="18" charset="0"/>
                        </a:rPr>
                        <a:t>23</a:t>
                      </a:r>
                      <a:endParaRPr lang="tr-TR" sz="2800" b="1" dirty="0">
                        <a:effectLst/>
                        <a:latin typeface="Times New Roman" panose="02020603050405020304" pitchFamily="18" charset="0"/>
                        <a:ea typeface="Times New Roman" panose="02020603050405020304" pitchFamily="18" charset="0"/>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tr-TR" sz="1800" b="1" dirty="0">
                          <a:solidFill>
                            <a:srgbClr val="FF0000"/>
                          </a:solidFill>
                          <a:effectLst/>
                          <a:latin typeface="Times New Roman" panose="02020603050405020304" pitchFamily="18" charset="0"/>
                          <a:ea typeface="Times New Roman" panose="02020603050405020304" pitchFamily="18" charset="0"/>
                        </a:rPr>
                        <a:t>Ruanda</a:t>
                      </a:r>
                      <a:endParaRPr lang="tr-TR" sz="2800" b="1" dirty="0">
                        <a:solidFill>
                          <a:srgbClr val="FF0000"/>
                        </a:solidFill>
                        <a:effectLst/>
                        <a:latin typeface="Times New Roman" panose="02020603050405020304" pitchFamily="18" charset="0"/>
                        <a:ea typeface="Times New Roman" panose="02020603050405020304" pitchFamily="18" charset="0"/>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735132766"/>
                  </a:ext>
                </a:extLst>
              </a:tr>
              <a:tr h="256685">
                <a:tc>
                  <a:txBody>
                    <a:bodyPr/>
                    <a:lstStyle/>
                    <a:p>
                      <a:pPr algn="ctr">
                        <a:spcAft>
                          <a:spcPts val="0"/>
                        </a:spcAft>
                      </a:pPr>
                      <a:r>
                        <a:rPr lang="tr-TR" sz="1800" b="1">
                          <a:effectLst/>
                          <a:latin typeface="Times New Roman" panose="02020603050405020304" pitchFamily="18" charset="0"/>
                          <a:ea typeface="Times New Roman" panose="02020603050405020304" pitchFamily="18" charset="0"/>
                        </a:rPr>
                        <a:t>6</a:t>
                      </a:r>
                      <a:endParaRPr lang="tr-TR" sz="2800">
                        <a:effectLst/>
                        <a:latin typeface="Times New Roman" panose="02020603050405020304" pitchFamily="18" charset="0"/>
                        <a:ea typeface="Times New Roman" panose="02020603050405020304" pitchFamily="18" charset="0"/>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tr-TR" sz="1800" b="1" dirty="0" err="1">
                          <a:effectLst/>
                          <a:latin typeface="Times New Roman" panose="02020603050405020304" pitchFamily="18" charset="0"/>
                          <a:ea typeface="Times New Roman" panose="02020603050405020304" pitchFamily="18" charset="0"/>
                        </a:rPr>
                        <a:t>Cook</a:t>
                      </a:r>
                      <a:r>
                        <a:rPr lang="tr-TR" sz="1800" b="1" dirty="0">
                          <a:effectLst/>
                          <a:latin typeface="Times New Roman" panose="02020603050405020304" pitchFamily="18" charset="0"/>
                          <a:ea typeface="Times New Roman" panose="02020603050405020304" pitchFamily="18" charset="0"/>
                        </a:rPr>
                        <a:t> Adaları</a:t>
                      </a:r>
                      <a:endParaRPr lang="tr-TR" sz="2800" b="1" dirty="0">
                        <a:effectLst/>
                        <a:latin typeface="Times New Roman" panose="02020603050405020304" pitchFamily="18" charset="0"/>
                        <a:ea typeface="Times New Roman" panose="02020603050405020304" pitchFamily="18" charset="0"/>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tr-TR" sz="1800" b="1" dirty="0">
                          <a:effectLst/>
                          <a:latin typeface="Times New Roman" panose="02020603050405020304" pitchFamily="18" charset="0"/>
                          <a:ea typeface="Times New Roman" panose="02020603050405020304" pitchFamily="18" charset="0"/>
                        </a:rPr>
                        <a:t>24</a:t>
                      </a:r>
                      <a:endParaRPr lang="tr-TR" sz="2800" b="1" dirty="0">
                        <a:effectLst/>
                        <a:latin typeface="Times New Roman" panose="02020603050405020304" pitchFamily="18" charset="0"/>
                        <a:ea typeface="Times New Roman" panose="02020603050405020304" pitchFamily="18" charset="0"/>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tr-TR" sz="1800" b="1" dirty="0">
                          <a:effectLst/>
                          <a:latin typeface="Times New Roman" panose="02020603050405020304" pitchFamily="18" charset="0"/>
                          <a:ea typeface="Times New Roman" panose="02020603050405020304" pitchFamily="18" charset="0"/>
                        </a:rPr>
                        <a:t>Sao Tome ve Principe</a:t>
                      </a:r>
                      <a:endParaRPr lang="tr-TR" sz="2800" b="1" dirty="0">
                        <a:effectLst/>
                        <a:latin typeface="Times New Roman" panose="02020603050405020304" pitchFamily="18" charset="0"/>
                        <a:ea typeface="Times New Roman" panose="02020603050405020304" pitchFamily="18" charset="0"/>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265301578"/>
                  </a:ext>
                </a:extLst>
              </a:tr>
              <a:tr h="256685">
                <a:tc>
                  <a:txBody>
                    <a:bodyPr/>
                    <a:lstStyle/>
                    <a:p>
                      <a:pPr algn="ctr">
                        <a:spcAft>
                          <a:spcPts val="0"/>
                        </a:spcAft>
                      </a:pPr>
                      <a:r>
                        <a:rPr lang="tr-TR" sz="1800" b="1">
                          <a:effectLst/>
                          <a:latin typeface="Times New Roman" panose="02020603050405020304" pitchFamily="18" charset="0"/>
                          <a:ea typeface="Times New Roman" panose="02020603050405020304" pitchFamily="18" charset="0"/>
                        </a:rPr>
                        <a:t>7</a:t>
                      </a:r>
                      <a:endParaRPr lang="tr-TR" sz="2800">
                        <a:effectLst/>
                        <a:latin typeface="Times New Roman" panose="02020603050405020304" pitchFamily="18" charset="0"/>
                        <a:ea typeface="Times New Roman" panose="02020603050405020304" pitchFamily="18" charset="0"/>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tr-TR" sz="1800" b="1" dirty="0">
                          <a:solidFill>
                            <a:srgbClr val="FF0000"/>
                          </a:solidFill>
                          <a:effectLst/>
                          <a:latin typeface="Times New Roman" panose="02020603050405020304" pitchFamily="18" charset="0"/>
                          <a:ea typeface="Times New Roman" panose="02020603050405020304" pitchFamily="18" charset="0"/>
                        </a:rPr>
                        <a:t>Eritre</a:t>
                      </a:r>
                      <a:endParaRPr lang="tr-TR" sz="2800" b="1" dirty="0">
                        <a:solidFill>
                          <a:srgbClr val="FF0000"/>
                        </a:solidFill>
                        <a:effectLst/>
                        <a:latin typeface="Times New Roman" panose="02020603050405020304" pitchFamily="18" charset="0"/>
                        <a:ea typeface="Times New Roman" panose="02020603050405020304" pitchFamily="18" charset="0"/>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tr-TR" sz="1800" b="1" dirty="0">
                          <a:effectLst/>
                          <a:latin typeface="Times New Roman" panose="02020603050405020304" pitchFamily="18" charset="0"/>
                          <a:ea typeface="Times New Roman" panose="02020603050405020304" pitchFamily="18" charset="0"/>
                        </a:rPr>
                        <a:t>25</a:t>
                      </a:r>
                      <a:endParaRPr lang="tr-TR" sz="2800" b="1" dirty="0">
                        <a:effectLst/>
                        <a:latin typeface="Times New Roman" panose="02020603050405020304" pitchFamily="18" charset="0"/>
                        <a:ea typeface="Times New Roman" panose="02020603050405020304" pitchFamily="18" charset="0"/>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tr-TR" sz="1800" b="1" dirty="0">
                          <a:solidFill>
                            <a:srgbClr val="FF0000"/>
                          </a:solidFill>
                          <a:effectLst/>
                          <a:latin typeface="Times New Roman" panose="02020603050405020304" pitchFamily="18" charset="0"/>
                          <a:ea typeface="Times New Roman" panose="02020603050405020304" pitchFamily="18" charset="0"/>
                        </a:rPr>
                        <a:t>Sierra Leone</a:t>
                      </a:r>
                      <a:endParaRPr lang="tr-TR" sz="2800" b="1" dirty="0">
                        <a:solidFill>
                          <a:srgbClr val="FF0000"/>
                        </a:solidFill>
                        <a:effectLst/>
                        <a:latin typeface="Times New Roman" panose="02020603050405020304" pitchFamily="18" charset="0"/>
                        <a:ea typeface="Times New Roman" panose="02020603050405020304" pitchFamily="18" charset="0"/>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604374434"/>
                  </a:ext>
                </a:extLst>
              </a:tr>
              <a:tr h="256685">
                <a:tc>
                  <a:txBody>
                    <a:bodyPr/>
                    <a:lstStyle/>
                    <a:p>
                      <a:pPr algn="ctr">
                        <a:spcAft>
                          <a:spcPts val="0"/>
                        </a:spcAft>
                      </a:pPr>
                      <a:r>
                        <a:rPr lang="tr-TR" sz="1800" b="1">
                          <a:effectLst/>
                          <a:latin typeface="Times New Roman" panose="02020603050405020304" pitchFamily="18" charset="0"/>
                          <a:ea typeface="Times New Roman" panose="02020603050405020304" pitchFamily="18" charset="0"/>
                        </a:rPr>
                        <a:t>8</a:t>
                      </a:r>
                      <a:endParaRPr lang="tr-TR" sz="2800">
                        <a:effectLst/>
                        <a:latin typeface="Times New Roman" panose="02020603050405020304" pitchFamily="18" charset="0"/>
                        <a:ea typeface="Times New Roman" panose="02020603050405020304" pitchFamily="18" charset="0"/>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tr-TR" sz="1800" b="1" dirty="0">
                          <a:effectLst/>
                          <a:latin typeface="Times New Roman" panose="02020603050405020304" pitchFamily="18" charset="0"/>
                          <a:ea typeface="Times New Roman" panose="02020603050405020304" pitchFamily="18" charset="0"/>
                        </a:rPr>
                        <a:t>Etiyopya</a:t>
                      </a:r>
                      <a:endParaRPr lang="tr-TR" sz="2800" b="1" dirty="0">
                        <a:effectLst/>
                        <a:latin typeface="Times New Roman" panose="02020603050405020304" pitchFamily="18" charset="0"/>
                        <a:ea typeface="Times New Roman" panose="02020603050405020304" pitchFamily="18" charset="0"/>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tr-TR" sz="1800" b="1" dirty="0">
                          <a:effectLst/>
                          <a:latin typeface="Times New Roman" panose="02020603050405020304" pitchFamily="18" charset="0"/>
                          <a:ea typeface="Times New Roman" panose="02020603050405020304" pitchFamily="18" charset="0"/>
                        </a:rPr>
                        <a:t>26</a:t>
                      </a:r>
                      <a:endParaRPr lang="tr-TR" sz="2800" b="1" dirty="0">
                        <a:effectLst/>
                        <a:latin typeface="Times New Roman" panose="02020603050405020304" pitchFamily="18" charset="0"/>
                        <a:ea typeface="Times New Roman" panose="02020603050405020304" pitchFamily="18" charset="0"/>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tr-TR" sz="1800" b="1" dirty="0">
                          <a:effectLst/>
                          <a:latin typeface="Times New Roman" panose="02020603050405020304" pitchFamily="18" charset="0"/>
                          <a:ea typeface="Times New Roman" panose="02020603050405020304" pitchFamily="18" charset="0"/>
                        </a:rPr>
                        <a:t>Solomon Adaları</a:t>
                      </a:r>
                      <a:endParaRPr lang="tr-TR" sz="2800" b="1" dirty="0">
                        <a:effectLst/>
                        <a:latin typeface="Times New Roman" panose="02020603050405020304" pitchFamily="18" charset="0"/>
                        <a:ea typeface="Times New Roman" panose="02020603050405020304" pitchFamily="18" charset="0"/>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75163727"/>
                  </a:ext>
                </a:extLst>
              </a:tr>
              <a:tr h="285206">
                <a:tc>
                  <a:txBody>
                    <a:bodyPr/>
                    <a:lstStyle/>
                    <a:p>
                      <a:pPr algn="ctr">
                        <a:spcAft>
                          <a:spcPts val="0"/>
                        </a:spcAft>
                      </a:pPr>
                      <a:r>
                        <a:rPr lang="tr-TR" sz="1800" b="1">
                          <a:effectLst/>
                          <a:latin typeface="Times New Roman" panose="02020603050405020304" pitchFamily="18" charset="0"/>
                          <a:ea typeface="Times New Roman" panose="02020603050405020304" pitchFamily="18" charset="0"/>
                        </a:rPr>
                        <a:t>9</a:t>
                      </a:r>
                      <a:endParaRPr lang="tr-TR" sz="2800">
                        <a:effectLst/>
                        <a:latin typeface="Times New Roman" panose="02020603050405020304" pitchFamily="18" charset="0"/>
                        <a:ea typeface="Times New Roman" panose="02020603050405020304" pitchFamily="18" charset="0"/>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tr-TR" sz="1800" b="1" dirty="0">
                          <a:solidFill>
                            <a:srgbClr val="FF0000"/>
                          </a:solidFill>
                          <a:effectLst/>
                          <a:latin typeface="Times New Roman" panose="02020603050405020304" pitchFamily="18" charset="0"/>
                          <a:ea typeface="Times New Roman" panose="02020603050405020304" pitchFamily="18" charset="0"/>
                        </a:rPr>
                        <a:t>Gine</a:t>
                      </a:r>
                      <a:endParaRPr lang="tr-TR" sz="2800" b="1" dirty="0">
                        <a:solidFill>
                          <a:srgbClr val="FF0000"/>
                        </a:solidFill>
                        <a:effectLst/>
                        <a:latin typeface="Times New Roman" panose="02020603050405020304" pitchFamily="18" charset="0"/>
                        <a:ea typeface="Times New Roman" panose="02020603050405020304" pitchFamily="18" charset="0"/>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tr-TR" sz="1800" b="1" dirty="0">
                          <a:effectLst/>
                          <a:latin typeface="Times New Roman" panose="02020603050405020304" pitchFamily="18" charset="0"/>
                          <a:ea typeface="Times New Roman" panose="02020603050405020304" pitchFamily="18" charset="0"/>
                        </a:rPr>
                        <a:t>27</a:t>
                      </a:r>
                      <a:endParaRPr lang="tr-TR" sz="2800" b="1" dirty="0">
                        <a:effectLst/>
                        <a:latin typeface="Times New Roman" panose="02020603050405020304" pitchFamily="18" charset="0"/>
                        <a:ea typeface="Times New Roman" panose="02020603050405020304" pitchFamily="18" charset="0"/>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tr-TR" sz="2000" b="1" dirty="0">
                          <a:solidFill>
                            <a:srgbClr val="FF0000"/>
                          </a:solidFill>
                          <a:effectLst/>
                          <a:latin typeface="Stencil" panose="040409050D0802020404" pitchFamily="82" charset="0"/>
                          <a:ea typeface="Times New Roman" panose="02020603050405020304" pitchFamily="18" charset="0"/>
                        </a:rPr>
                        <a:t>Sri Lanka</a:t>
                      </a:r>
                      <a:endParaRPr lang="tr-TR" sz="3200" b="1" dirty="0">
                        <a:solidFill>
                          <a:srgbClr val="FF0000"/>
                        </a:solidFill>
                        <a:effectLst/>
                        <a:latin typeface="Stencil" panose="040409050D0802020404" pitchFamily="82" charset="0"/>
                        <a:ea typeface="Times New Roman" panose="02020603050405020304" pitchFamily="18" charset="0"/>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483266365"/>
                  </a:ext>
                </a:extLst>
              </a:tr>
              <a:tr h="256685">
                <a:tc>
                  <a:txBody>
                    <a:bodyPr/>
                    <a:lstStyle/>
                    <a:p>
                      <a:pPr algn="ctr">
                        <a:spcAft>
                          <a:spcPts val="0"/>
                        </a:spcAft>
                      </a:pPr>
                      <a:r>
                        <a:rPr lang="tr-TR" sz="1800" b="1">
                          <a:effectLst/>
                          <a:latin typeface="Times New Roman" panose="02020603050405020304" pitchFamily="18" charset="0"/>
                          <a:ea typeface="Times New Roman" panose="02020603050405020304" pitchFamily="18" charset="0"/>
                        </a:rPr>
                        <a:t>10</a:t>
                      </a:r>
                      <a:endParaRPr lang="tr-TR" sz="2800">
                        <a:effectLst/>
                        <a:latin typeface="Times New Roman" panose="02020603050405020304" pitchFamily="18" charset="0"/>
                        <a:ea typeface="Times New Roman" panose="02020603050405020304" pitchFamily="18" charset="0"/>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tr-TR" sz="1800" b="1">
                          <a:effectLst/>
                          <a:latin typeface="Times New Roman" panose="02020603050405020304" pitchFamily="18" charset="0"/>
                          <a:ea typeface="Times New Roman" panose="02020603050405020304" pitchFamily="18" charset="0"/>
                        </a:rPr>
                        <a:t>Gine-Bissau</a:t>
                      </a:r>
                      <a:endParaRPr lang="tr-TR" sz="2800" b="1">
                        <a:effectLst/>
                        <a:latin typeface="Times New Roman" panose="02020603050405020304" pitchFamily="18" charset="0"/>
                        <a:ea typeface="Times New Roman" panose="02020603050405020304" pitchFamily="18" charset="0"/>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tr-TR" sz="1800" b="1" dirty="0">
                          <a:effectLst/>
                          <a:latin typeface="Times New Roman" panose="02020603050405020304" pitchFamily="18" charset="0"/>
                          <a:ea typeface="Times New Roman" panose="02020603050405020304" pitchFamily="18" charset="0"/>
                        </a:rPr>
                        <a:t>28</a:t>
                      </a:r>
                      <a:endParaRPr lang="tr-TR" sz="2800" b="1" dirty="0">
                        <a:effectLst/>
                        <a:latin typeface="Times New Roman" panose="02020603050405020304" pitchFamily="18" charset="0"/>
                        <a:ea typeface="Times New Roman" panose="02020603050405020304" pitchFamily="18" charset="0"/>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tr-TR" sz="1800" b="1" dirty="0">
                          <a:effectLst/>
                          <a:latin typeface="Times New Roman" panose="02020603050405020304" pitchFamily="18" charset="0"/>
                          <a:ea typeface="Times New Roman" panose="02020603050405020304" pitchFamily="18" charset="0"/>
                        </a:rPr>
                        <a:t>Tanzanya</a:t>
                      </a:r>
                      <a:endParaRPr lang="tr-TR" sz="2800" b="1" dirty="0">
                        <a:effectLst/>
                        <a:latin typeface="Times New Roman" panose="02020603050405020304" pitchFamily="18" charset="0"/>
                        <a:ea typeface="Times New Roman" panose="02020603050405020304" pitchFamily="18" charset="0"/>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820468041"/>
                  </a:ext>
                </a:extLst>
              </a:tr>
              <a:tr h="256685">
                <a:tc>
                  <a:txBody>
                    <a:bodyPr/>
                    <a:lstStyle/>
                    <a:p>
                      <a:pPr algn="ctr">
                        <a:spcAft>
                          <a:spcPts val="0"/>
                        </a:spcAft>
                      </a:pPr>
                      <a:r>
                        <a:rPr lang="tr-TR" sz="1800" b="1">
                          <a:effectLst/>
                          <a:latin typeface="Times New Roman" panose="02020603050405020304" pitchFamily="18" charset="0"/>
                          <a:ea typeface="Times New Roman" panose="02020603050405020304" pitchFamily="18" charset="0"/>
                        </a:rPr>
                        <a:t>11</a:t>
                      </a:r>
                      <a:endParaRPr lang="tr-TR" sz="2800">
                        <a:effectLst/>
                        <a:latin typeface="Times New Roman" panose="02020603050405020304" pitchFamily="18" charset="0"/>
                        <a:ea typeface="Times New Roman" panose="02020603050405020304" pitchFamily="18" charset="0"/>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tr-TR" sz="1800" b="1" dirty="0">
                          <a:solidFill>
                            <a:srgbClr val="FF0000"/>
                          </a:solidFill>
                          <a:effectLst/>
                          <a:latin typeface="Times New Roman" panose="02020603050405020304" pitchFamily="18" charset="0"/>
                          <a:ea typeface="Times New Roman" panose="02020603050405020304" pitchFamily="18" charset="0"/>
                        </a:rPr>
                        <a:t>Kenya</a:t>
                      </a:r>
                      <a:endParaRPr lang="tr-TR" sz="2800" b="1" dirty="0">
                        <a:solidFill>
                          <a:srgbClr val="FF0000"/>
                        </a:solidFill>
                        <a:effectLst/>
                        <a:latin typeface="Times New Roman" panose="02020603050405020304" pitchFamily="18" charset="0"/>
                        <a:ea typeface="Times New Roman" panose="02020603050405020304" pitchFamily="18" charset="0"/>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tr-TR" sz="1800" b="1" dirty="0">
                          <a:effectLst/>
                          <a:latin typeface="Times New Roman" panose="02020603050405020304" pitchFamily="18" charset="0"/>
                          <a:ea typeface="Times New Roman" panose="02020603050405020304" pitchFamily="18" charset="0"/>
                        </a:rPr>
                        <a:t>29</a:t>
                      </a:r>
                      <a:endParaRPr lang="tr-TR" sz="2800" b="1" dirty="0">
                        <a:effectLst/>
                        <a:latin typeface="Times New Roman" panose="02020603050405020304" pitchFamily="18" charset="0"/>
                        <a:ea typeface="Times New Roman" panose="02020603050405020304" pitchFamily="18" charset="0"/>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tr-TR" sz="1800" b="1" dirty="0">
                          <a:solidFill>
                            <a:srgbClr val="FF0000"/>
                          </a:solidFill>
                          <a:effectLst/>
                          <a:latin typeface="Times New Roman" panose="02020603050405020304" pitchFamily="18" charset="0"/>
                          <a:ea typeface="Times New Roman" panose="02020603050405020304" pitchFamily="18" charset="0"/>
                        </a:rPr>
                        <a:t>Togo</a:t>
                      </a:r>
                      <a:endParaRPr lang="tr-TR" sz="2800" b="1" dirty="0">
                        <a:solidFill>
                          <a:srgbClr val="FF0000"/>
                        </a:solidFill>
                        <a:effectLst/>
                        <a:latin typeface="Times New Roman" panose="02020603050405020304" pitchFamily="18" charset="0"/>
                        <a:ea typeface="Times New Roman" panose="02020603050405020304" pitchFamily="18" charset="0"/>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732981776"/>
                  </a:ext>
                </a:extLst>
              </a:tr>
              <a:tr h="256685">
                <a:tc>
                  <a:txBody>
                    <a:bodyPr/>
                    <a:lstStyle/>
                    <a:p>
                      <a:pPr algn="ctr">
                        <a:spcAft>
                          <a:spcPts val="0"/>
                        </a:spcAft>
                      </a:pPr>
                      <a:r>
                        <a:rPr lang="tr-TR" sz="1800" b="1">
                          <a:effectLst/>
                          <a:latin typeface="Times New Roman" panose="02020603050405020304" pitchFamily="18" charset="0"/>
                          <a:ea typeface="Times New Roman" panose="02020603050405020304" pitchFamily="18" charset="0"/>
                        </a:rPr>
                        <a:t>12</a:t>
                      </a:r>
                      <a:endParaRPr lang="tr-TR" sz="2800">
                        <a:effectLst/>
                        <a:latin typeface="Times New Roman" panose="02020603050405020304" pitchFamily="18" charset="0"/>
                        <a:ea typeface="Times New Roman" panose="02020603050405020304" pitchFamily="18" charset="0"/>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tr-TR" sz="1800" b="1">
                          <a:effectLst/>
                          <a:latin typeface="Times New Roman" panose="02020603050405020304" pitchFamily="18" charset="0"/>
                          <a:ea typeface="Times New Roman" panose="02020603050405020304" pitchFamily="18" charset="0"/>
                        </a:rPr>
                        <a:t>Kiribati</a:t>
                      </a:r>
                      <a:endParaRPr lang="tr-TR" sz="2800" b="1">
                        <a:effectLst/>
                        <a:latin typeface="Times New Roman" panose="02020603050405020304" pitchFamily="18" charset="0"/>
                        <a:ea typeface="Times New Roman" panose="02020603050405020304" pitchFamily="18" charset="0"/>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tr-TR" sz="1800" b="1" dirty="0">
                          <a:effectLst/>
                          <a:latin typeface="Times New Roman" panose="02020603050405020304" pitchFamily="18" charset="0"/>
                          <a:ea typeface="Times New Roman" panose="02020603050405020304" pitchFamily="18" charset="0"/>
                        </a:rPr>
                        <a:t>30</a:t>
                      </a:r>
                      <a:endParaRPr lang="tr-TR" sz="2800" b="1" dirty="0">
                        <a:effectLst/>
                        <a:latin typeface="Times New Roman" panose="02020603050405020304" pitchFamily="18" charset="0"/>
                        <a:ea typeface="Times New Roman" panose="02020603050405020304" pitchFamily="18" charset="0"/>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tr-TR" sz="1800" b="1" dirty="0">
                          <a:effectLst/>
                          <a:latin typeface="Times New Roman" panose="02020603050405020304" pitchFamily="18" charset="0"/>
                          <a:ea typeface="Times New Roman" panose="02020603050405020304" pitchFamily="18" charset="0"/>
                        </a:rPr>
                        <a:t>Tuvalu</a:t>
                      </a:r>
                      <a:endParaRPr lang="tr-TR" sz="2800" b="1" dirty="0">
                        <a:effectLst/>
                        <a:latin typeface="Times New Roman" panose="02020603050405020304" pitchFamily="18" charset="0"/>
                        <a:ea typeface="Times New Roman" panose="02020603050405020304" pitchFamily="18" charset="0"/>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720483203"/>
                  </a:ext>
                </a:extLst>
              </a:tr>
              <a:tr h="256685">
                <a:tc>
                  <a:txBody>
                    <a:bodyPr/>
                    <a:lstStyle/>
                    <a:p>
                      <a:pPr algn="ctr">
                        <a:spcAft>
                          <a:spcPts val="0"/>
                        </a:spcAft>
                      </a:pPr>
                      <a:r>
                        <a:rPr lang="tr-TR" sz="1800" b="1">
                          <a:effectLst/>
                          <a:latin typeface="Times New Roman" panose="02020603050405020304" pitchFamily="18" charset="0"/>
                          <a:ea typeface="Times New Roman" panose="02020603050405020304" pitchFamily="18" charset="0"/>
                        </a:rPr>
                        <a:t>13</a:t>
                      </a:r>
                      <a:endParaRPr lang="tr-TR" sz="2800">
                        <a:effectLst/>
                        <a:latin typeface="Times New Roman" panose="02020603050405020304" pitchFamily="18" charset="0"/>
                        <a:ea typeface="Times New Roman" panose="02020603050405020304" pitchFamily="18" charset="0"/>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tr-TR" sz="1800" b="1" dirty="0">
                          <a:solidFill>
                            <a:srgbClr val="FF0000"/>
                          </a:solidFill>
                          <a:effectLst/>
                          <a:latin typeface="Times New Roman" panose="02020603050405020304" pitchFamily="18" charset="0"/>
                          <a:ea typeface="Times New Roman" panose="02020603050405020304" pitchFamily="18" charset="0"/>
                        </a:rPr>
                        <a:t>Komor</a:t>
                      </a:r>
                      <a:endParaRPr lang="tr-TR" sz="2800" b="1" dirty="0">
                        <a:solidFill>
                          <a:srgbClr val="FF0000"/>
                        </a:solidFill>
                        <a:effectLst/>
                        <a:latin typeface="Times New Roman" panose="02020603050405020304" pitchFamily="18" charset="0"/>
                        <a:ea typeface="Times New Roman" panose="02020603050405020304" pitchFamily="18" charset="0"/>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tr-TR" sz="1800" b="1" dirty="0">
                          <a:effectLst/>
                          <a:latin typeface="Times New Roman" panose="02020603050405020304" pitchFamily="18" charset="0"/>
                          <a:ea typeface="Times New Roman" panose="02020603050405020304" pitchFamily="18" charset="0"/>
                        </a:rPr>
                        <a:t>31</a:t>
                      </a:r>
                      <a:endParaRPr lang="tr-TR" sz="2800" b="1" dirty="0">
                        <a:effectLst/>
                        <a:latin typeface="Times New Roman" panose="02020603050405020304" pitchFamily="18" charset="0"/>
                        <a:ea typeface="Times New Roman" panose="02020603050405020304" pitchFamily="18" charset="0"/>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tr-TR" sz="1800" b="1" dirty="0">
                          <a:solidFill>
                            <a:srgbClr val="FF0000"/>
                          </a:solidFill>
                          <a:effectLst/>
                          <a:latin typeface="Times New Roman" panose="02020603050405020304" pitchFamily="18" charset="0"/>
                          <a:ea typeface="Times New Roman" panose="02020603050405020304" pitchFamily="18" charset="0"/>
                        </a:rPr>
                        <a:t>Yemen</a:t>
                      </a:r>
                      <a:endParaRPr lang="tr-TR" sz="2800" b="1" dirty="0">
                        <a:solidFill>
                          <a:srgbClr val="FF0000"/>
                        </a:solidFill>
                        <a:effectLst/>
                        <a:latin typeface="Times New Roman" panose="02020603050405020304" pitchFamily="18" charset="0"/>
                        <a:ea typeface="Times New Roman" panose="02020603050405020304" pitchFamily="18" charset="0"/>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75008091"/>
                  </a:ext>
                </a:extLst>
              </a:tr>
              <a:tr h="256685">
                <a:tc>
                  <a:txBody>
                    <a:bodyPr/>
                    <a:lstStyle/>
                    <a:p>
                      <a:pPr algn="ctr">
                        <a:spcAft>
                          <a:spcPts val="0"/>
                        </a:spcAft>
                      </a:pPr>
                      <a:r>
                        <a:rPr lang="tr-TR" sz="1800" b="1">
                          <a:effectLst/>
                          <a:latin typeface="Times New Roman" panose="02020603050405020304" pitchFamily="18" charset="0"/>
                          <a:ea typeface="Times New Roman" panose="02020603050405020304" pitchFamily="18" charset="0"/>
                        </a:rPr>
                        <a:t>14</a:t>
                      </a:r>
                      <a:endParaRPr lang="tr-TR" sz="2800">
                        <a:effectLst/>
                        <a:latin typeface="Times New Roman" panose="02020603050405020304" pitchFamily="18" charset="0"/>
                        <a:ea typeface="Times New Roman" panose="02020603050405020304" pitchFamily="18" charset="0"/>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tr-TR" sz="1800" b="1">
                          <a:effectLst/>
                          <a:latin typeface="Times New Roman" panose="02020603050405020304" pitchFamily="18" charset="0"/>
                          <a:ea typeface="Times New Roman" panose="02020603050405020304" pitchFamily="18" charset="0"/>
                        </a:rPr>
                        <a:t>Kongo</a:t>
                      </a:r>
                      <a:endParaRPr lang="tr-TR" sz="2800" b="1">
                        <a:effectLst/>
                        <a:latin typeface="Times New Roman" panose="02020603050405020304" pitchFamily="18" charset="0"/>
                        <a:ea typeface="Times New Roman" panose="02020603050405020304" pitchFamily="18" charset="0"/>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tr-TR" sz="1800" b="1" dirty="0">
                          <a:effectLst/>
                          <a:latin typeface="Times New Roman" panose="02020603050405020304" pitchFamily="18" charset="0"/>
                          <a:ea typeface="Times New Roman" panose="02020603050405020304" pitchFamily="18" charset="0"/>
                        </a:rPr>
                        <a:t>32</a:t>
                      </a:r>
                      <a:endParaRPr lang="tr-TR" sz="2800" b="1" dirty="0">
                        <a:effectLst/>
                        <a:latin typeface="Times New Roman" panose="02020603050405020304" pitchFamily="18" charset="0"/>
                        <a:ea typeface="Times New Roman" panose="02020603050405020304" pitchFamily="18" charset="0"/>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tr-TR" sz="1800" b="1" dirty="0">
                          <a:effectLst/>
                          <a:latin typeface="Times New Roman" panose="02020603050405020304" pitchFamily="18" charset="0"/>
                          <a:ea typeface="Times New Roman" panose="02020603050405020304" pitchFamily="18" charset="0"/>
                        </a:rPr>
                        <a:t>Zambiya</a:t>
                      </a:r>
                      <a:endParaRPr lang="tr-TR" sz="2800" b="1" dirty="0">
                        <a:effectLst/>
                        <a:latin typeface="Times New Roman" panose="02020603050405020304" pitchFamily="18" charset="0"/>
                        <a:ea typeface="Times New Roman" panose="02020603050405020304" pitchFamily="18" charset="0"/>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093651926"/>
                  </a:ext>
                </a:extLst>
              </a:tr>
              <a:tr h="256685">
                <a:tc>
                  <a:txBody>
                    <a:bodyPr/>
                    <a:lstStyle/>
                    <a:p>
                      <a:pPr algn="ctr">
                        <a:spcAft>
                          <a:spcPts val="0"/>
                        </a:spcAft>
                      </a:pPr>
                      <a:r>
                        <a:rPr lang="tr-TR" sz="1800" b="1">
                          <a:effectLst/>
                          <a:latin typeface="Times New Roman" panose="02020603050405020304" pitchFamily="18" charset="0"/>
                          <a:ea typeface="Times New Roman" panose="02020603050405020304" pitchFamily="18" charset="0"/>
                        </a:rPr>
                        <a:t>15</a:t>
                      </a:r>
                      <a:endParaRPr lang="tr-TR" sz="2800">
                        <a:effectLst/>
                        <a:latin typeface="Times New Roman" panose="02020603050405020304" pitchFamily="18" charset="0"/>
                        <a:ea typeface="Times New Roman" panose="02020603050405020304" pitchFamily="18" charset="0"/>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tr-TR" sz="1800" b="1" dirty="0">
                          <a:solidFill>
                            <a:srgbClr val="FF0000"/>
                          </a:solidFill>
                          <a:effectLst/>
                          <a:latin typeface="Times New Roman" panose="02020603050405020304" pitchFamily="18" charset="0"/>
                          <a:ea typeface="Times New Roman" panose="02020603050405020304" pitchFamily="18" charset="0"/>
                        </a:rPr>
                        <a:t>Laos</a:t>
                      </a:r>
                      <a:endParaRPr lang="tr-TR" sz="2800" b="1" dirty="0">
                        <a:solidFill>
                          <a:srgbClr val="FF0000"/>
                        </a:solidFill>
                        <a:effectLst/>
                        <a:latin typeface="Times New Roman" panose="02020603050405020304" pitchFamily="18" charset="0"/>
                        <a:ea typeface="Times New Roman" panose="02020603050405020304" pitchFamily="18" charset="0"/>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tr-TR" sz="1800" b="1" dirty="0">
                          <a:effectLst/>
                          <a:latin typeface="Times New Roman" panose="02020603050405020304" pitchFamily="18" charset="0"/>
                          <a:ea typeface="Times New Roman" panose="02020603050405020304" pitchFamily="18" charset="0"/>
                        </a:rPr>
                        <a:t> </a:t>
                      </a:r>
                      <a:endParaRPr lang="tr-TR" sz="2800" b="1" dirty="0">
                        <a:effectLst/>
                        <a:latin typeface="Times New Roman" panose="02020603050405020304" pitchFamily="18" charset="0"/>
                        <a:ea typeface="Times New Roman" panose="02020603050405020304" pitchFamily="18" charset="0"/>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tr-TR" sz="1800" b="1" dirty="0">
                          <a:effectLst/>
                          <a:latin typeface="Times New Roman" panose="02020603050405020304" pitchFamily="18" charset="0"/>
                          <a:ea typeface="Times New Roman" panose="02020603050405020304" pitchFamily="18" charset="0"/>
                        </a:rPr>
                        <a:t> </a:t>
                      </a:r>
                      <a:endParaRPr lang="tr-TR" sz="2800" b="1" dirty="0">
                        <a:effectLst/>
                        <a:latin typeface="Times New Roman" panose="02020603050405020304" pitchFamily="18" charset="0"/>
                        <a:ea typeface="Times New Roman" panose="02020603050405020304" pitchFamily="18" charset="0"/>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917503328"/>
                  </a:ext>
                </a:extLst>
              </a:tr>
              <a:tr h="256685">
                <a:tc>
                  <a:txBody>
                    <a:bodyPr/>
                    <a:lstStyle/>
                    <a:p>
                      <a:pPr algn="ctr">
                        <a:spcAft>
                          <a:spcPts val="0"/>
                        </a:spcAft>
                      </a:pPr>
                      <a:r>
                        <a:rPr lang="tr-TR" sz="1800" b="1">
                          <a:effectLst/>
                          <a:latin typeface="Times New Roman" panose="02020603050405020304" pitchFamily="18" charset="0"/>
                          <a:ea typeface="Times New Roman" panose="02020603050405020304" pitchFamily="18" charset="0"/>
                        </a:rPr>
                        <a:t>16</a:t>
                      </a:r>
                      <a:endParaRPr lang="tr-TR" sz="2800">
                        <a:effectLst/>
                        <a:latin typeface="Times New Roman" panose="02020603050405020304" pitchFamily="18" charset="0"/>
                        <a:ea typeface="Times New Roman" panose="02020603050405020304" pitchFamily="18" charset="0"/>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tr-TR" sz="1800" b="1">
                          <a:effectLst/>
                          <a:latin typeface="Times New Roman" panose="02020603050405020304" pitchFamily="18" charset="0"/>
                          <a:ea typeface="Times New Roman" panose="02020603050405020304" pitchFamily="18" charset="0"/>
                        </a:rPr>
                        <a:t>Malavi</a:t>
                      </a:r>
                      <a:endParaRPr lang="tr-TR" sz="2800" b="1">
                        <a:effectLst/>
                        <a:latin typeface="Times New Roman" panose="02020603050405020304" pitchFamily="18" charset="0"/>
                        <a:ea typeface="Times New Roman" panose="02020603050405020304" pitchFamily="18" charset="0"/>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tr-TR" sz="1800" b="1" dirty="0">
                          <a:effectLst/>
                          <a:latin typeface="Times New Roman" panose="02020603050405020304" pitchFamily="18" charset="0"/>
                          <a:ea typeface="Times New Roman" panose="02020603050405020304" pitchFamily="18" charset="0"/>
                        </a:rPr>
                        <a:t> </a:t>
                      </a:r>
                      <a:endParaRPr lang="tr-TR" sz="2800" b="1" dirty="0">
                        <a:effectLst/>
                        <a:latin typeface="Times New Roman" panose="02020603050405020304" pitchFamily="18" charset="0"/>
                        <a:ea typeface="Times New Roman" panose="02020603050405020304" pitchFamily="18" charset="0"/>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tr-TR" sz="1800" b="1" dirty="0">
                          <a:effectLst/>
                          <a:latin typeface="Times New Roman" panose="02020603050405020304" pitchFamily="18" charset="0"/>
                          <a:ea typeface="Times New Roman" panose="02020603050405020304" pitchFamily="18" charset="0"/>
                        </a:rPr>
                        <a:t> </a:t>
                      </a:r>
                      <a:endParaRPr lang="tr-TR" sz="2800" b="1" dirty="0">
                        <a:effectLst/>
                        <a:latin typeface="Times New Roman" panose="02020603050405020304" pitchFamily="18" charset="0"/>
                        <a:ea typeface="Times New Roman" panose="02020603050405020304" pitchFamily="18" charset="0"/>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594078396"/>
                  </a:ext>
                </a:extLst>
              </a:tr>
              <a:tr h="256685">
                <a:tc>
                  <a:txBody>
                    <a:bodyPr/>
                    <a:lstStyle/>
                    <a:p>
                      <a:pPr algn="ctr">
                        <a:spcAft>
                          <a:spcPts val="0"/>
                        </a:spcAft>
                      </a:pPr>
                      <a:r>
                        <a:rPr lang="tr-TR" sz="1800" b="1">
                          <a:effectLst/>
                          <a:latin typeface="Times New Roman" panose="02020603050405020304" pitchFamily="18" charset="0"/>
                          <a:ea typeface="Times New Roman" panose="02020603050405020304" pitchFamily="18" charset="0"/>
                        </a:rPr>
                        <a:t>17</a:t>
                      </a:r>
                      <a:endParaRPr lang="tr-TR" sz="2800">
                        <a:effectLst/>
                        <a:latin typeface="Times New Roman" panose="02020603050405020304" pitchFamily="18" charset="0"/>
                        <a:ea typeface="Times New Roman" panose="02020603050405020304" pitchFamily="18" charset="0"/>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tr-TR" sz="1800" b="1" dirty="0">
                          <a:solidFill>
                            <a:srgbClr val="FF0000"/>
                          </a:solidFill>
                          <a:effectLst/>
                          <a:latin typeface="Times New Roman" panose="02020603050405020304" pitchFamily="18" charset="0"/>
                          <a:ea typeface="Times New Roman" panose="02020603050405020304" pitchFamily="18" charset="0"/>
                        </a:rPr>
                        <a:t>Mali</a:t>
                      </a:r>
                      <a:endParaRPr lang="tr-TR" sz="2800" b="1" dirty="0">
                        <a:solidFill>
                          <a:srgbClr val="FF0000"/>
                        </a:solidFill>
                        <a:effectLst/>
                        <a:latin typeface="Times New Roman" panose="02020603050405020304" pitchFamily="18" charset="0"/>
                        <a:ea typeface="Times New Roman" panose="02020603050405020304" pitchFamily="18" charset="0"/>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tr-TR" sz="1800" b="1">
                          <a:effectLst/>
                          <a:latin typeface="Times New Roman" panose="02020603050405020304" pitchFamily="18" charset="0"/>
                          <a:ea typeface="Times New Roman" panose="02020603050405020304" pitchFamily="18" charset="0"/>
                        </a:rPr>
                        <a:t> </a:t>
                      </a:r>
                      <a:endParaRPr lang="tr-TR" sz="2800" b="1">
                        <a:effectLst/>
                        <a:latin typeface="Times New Roman" panose="02020603050405020304" pitchFamily="18" charset="0"/>
                        <a:ea typeface="Times New Roman" panose="02020603050405020304" pitchFamily="18" charset="0"/>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tr-TR" sz="1800" b="1" dirty="0">
                          <a:effectLst/>
                          <a:latin typeface="Times New Roman" panose="02020603050405020304" pitchFamily="18" charset="0"/>
                          <a:ea typeface="Times New Roman" panose="02020603050405020304" pitchFamily="18" charset="0"/>
                        </a:rPr>
                        <a:t> </a:t>
                      </a:r>
                      <a:endParaRPr lang="tr-TR" sz="2800" b="1" dirty="0">
                        <a:effectLst/>
                        <a:latin typeface="Times New Roman" panose="02020603050405020304" pitchFamily="18" charset="0"/>
                        <a:ea typeface="Times New Roman" panose="02020603050405020304" pitchFamily="18" charset="0"/>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800854363"/>
                  </a:ext>
                </a:extLst>
              </a:tr>
              <a:tr h="256685">
                <a:tc>
                  <a:txBody>
                    <a:bodyPr/>
                    <a:lstStyle/>
                    <a:p>
                      <a:pPr algn="ctr">
                        <a:spcAft>
                          <a:spcPts val="0"/>
                        </a:spcAft>
                      </a:pPr>
                      <a:r>
                        <a:rPr lang="tr-TR" sz="1800" b="1">
                          <a:effectLst/>
                          <a:latin typeface="Times New Roman" panose="02020603050405020304" pitchFamily="18" charset="0"/>
                          <a:ea typeface="Times New Roman" panose="02020603050405020304" pitchFamily="18" charset="0"/>
                        </a:rPr>
                        <a:t>18</a:t>
                      </a:r>
                      <a:endParaRPr lang="tr-TR" sz="2800">
                        <a:effectLst/>
                        <a:latin typeface="Times New Roman" panose="02020603050405020304" pitchFamily="18" charset="0"/>
                        <a:ea typeface="Times New Roman" panose="02020603050405020304" pitchFamily="18" charset="0"/>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tr-TR" sz="1800" b="1" dirty="0">
                          <a:effectLst/>
                          <a:latin typeface="Times New Roman" panose="02020603050405020304" pitchFamily="18" charset="0"/>
                          <a:ea typeface="Times New Roman" panose="02020603050405020304" pitchFamily="18" charset="0"/>
                        </a:rPr>
                        <a:t>Burma/'Myanmar</a:t>
                      </a:r>
                      <a:endParaRPr lang="tr-TR" sz="2800" b="1" dirty="0">
                        <a:effectLst/>
                        <a:latin typeface="Times New Roman" panose="02020603050405020304" pitchFamily="18" charset="0"/>
                        <a:ea typeface="Times New Roman" panose="02020603050405020304" pitchFamily="18" charset="0"/>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tr-TR" sz="1800" b="1">
                          <a:effectLst/>
                          <a:latin typeface="Times New Roman" panose="02020603050405020304" pitchFamily="18" charset="0"/>
                          <a:ea typeface="Times New Roman" panose="02020603050405020304" pitchFamily="18" charset="0"/>
                        </a:rPr>
                        <a:t> </a:t>
                      </a:r>
                      <a:endParaRPr lang="tr-TR" sz="2800" b="1">
                        <a:effectLst/>
                        <a:latin typeface="Times New Roman" panose="02020603050405020304" pitchFamily="18" charset="0"/>
                        <a:ea typeface="Times New Roman" panose="02020603050405020304" pitchFamily="18" charset="0"/>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tr-TR" sz="1800" b="1" dirty="0">
                          <a:effectLst/>
                          <a:latin typeface="Times New Roman" panose="02020603050405020304" pitchFamily="18" charset="0"/>
                          <a:ea typeface="Times New Roman" panose="02020603050405020304" pitchFamily="18" charset="0"/>
                        </a:rPr>
                        <a:t> </a:t>
                      </a:r>
                      <a:endParaRPr lang="tr-TR" sz="2800" b="1" dirty="0">
                        <a:effectLst/>
                        <a:latin typeface="Times New Roman" panose="02020603050405020304" pitchFamily="18" charset="0"/>
                        <a:ea typeface="Times New Roman" panose="02020603050405020304" pitchFamily="18" charset="0"/>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424423547"/>
                  </a:ext>
                </a:extLst>
              </a:tr>
            </a:tbl>
          </a:graphicData>
        </a:graphic>
      </p:graphicFrame>
      <p:sp>
        <p:nvSpPr>
          <p:cNvPr id="7" name="Aşağı Ok 6"/>
          <p:cNvSpPr/>
          <p:nvPr/>
        </p:nvSpPr>
        <p:spPr>
          <a:xfrm>
            <a:off x="5536221" y="597877"/>
            <a:ext cx="483577" cy="773724"/>
          </a:xfrm>
          <a:prstGeom prst="downArrow">
            <a:avLst/>
          </a:prstGeom>
          <a:solidFill>
            <a:srgbClr val="FF00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a:ln w="22225">
                <a:solidFill>
                  <a:schemeClr val="accent2"/>
                </a:solidFill>
                <a:prstDash val="solid"/>
              </a:ln>
              <a:solidFill>
                <a:schemeClr val="accent2">
                  <a:lumMod val="40000"/>
                  <a:lumOff val="60000"/>
                </a:schemeClr>
              </a:solidFill>
            </a:endParaRPr>
          </a:p>
        </p:txBody>
      </p:sp>
      <p:sp>
        <p:nvSpPr>
          <p:cNvPr id="2" name="Slayt Numarası Yer Tutucusu 1"/>
          <p:cNvSpPr>
            <a:spLocks noGrp="1"/>
          </p:cNvSpPr>
          <p:nvPr>
            <p:ph type="sldNum" sz="quarter" idx="12"/>
          </p:nvPr>
        </p:nvSpPr>
        <p:spPr/>
        <p:txBody>
          <a:bodyPr/>
          <a:lstStyle/>
          <a:p>
            <a:fld id="{4E4CB621-1D1B-4413-9A0B-6BEAEB7771D2}" type="slidenum">
              <a:rPr lang="tr-TR" smtClean="0"/>
              <a:t>41</a:t>
            </a:fld>
            <a:endParaRPr lang="tr-TR"/>
          </a:p>
        </p:txBody>
      </p:sp>
    </p:spTree>
    <p:extLst>
      <p:ext uri="{BB962C8B-B14F-4D97-AF65-F5344CB8AC3E}">
        <p14:creationId xmlns:p14="http://schemas.microsoft.com/office/powerpoint/2010/main" val="346047907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ikdörtgen 1"/>
          <p:cNvSpPr/>
          <p:nvPr/>
        </p:nvSpPr>
        <p:spPr>
          <a:xfrm>
            <a:off x="1204546" y="136212"/>
            <a:ext cx="9478108" cy="646331"/>
          </a:xfrm>
          <a:prstGeom prst="rect">
            <a:avLst/>
          </a:prstGeom>
        </p:spPr>
        <p:txBody>
          <a:bodyPr wrap="square">
            <a:spAutoFit/>
          </a:bodyPr>
          <a:lstStyle/>
          <a:p>
            <a:pPr algn="ctr">
              <a:spcAft>
                <a:spcPts val="0"/>
              </a:spcAft>
            </a:pPr>
            <a:r>
              <a:rPr lang="tr-TR" b="1" u="sng" dirty="0">
                <a:solidFill>
                  <a:schemeClr val="accent1">
                    <a:lumMod val="75000"/>
                  </a:schemeClr>
                </a:solidFill>
                <a:latin typeface="Times New Roman" panose="02020603050405020304" pitchFamily="18" charset="0"/>
                <a:ea typeface="Times New Roman" panose="02020603050405020304" pitchFamily="18" charset="0"/>
              </a:rPr>
              <a:t>FORM A MENŞE BELGESİ DÜZENLEYEBİLECEK VEYA MENŞE BEYANINDA BULUNABİLECEK ÜLKELER</a:t>
            </a:r>
            <a:endParaRPr lang="tr-TR" sz="2000" u="sng" dirty="0">
              <a:solidFill>
                <a:schemeClr val="accent1">
                  <a:lumMod val="75000"/>
                </a:schemeClr>
              </a:solidFill>
              <a:effectLst/>
              <a:latin typeface="Times New Roman" panose="02020603050405020304" pitchFamily="18" charset="0"/>
              <a:ea typeface="Times New Roman" panose="02020603050405020304" pitchFamily="18" charset="0"/>
            </a:endParaRPr>
          </a:p>
        </p:txBody>
      </p:sp>
      <p:graphicFrame>
        <p:nvGraphicFramePr>
          <p:cNvPr id="3" name="Tablo 2"/>
          <p:cNvGraphicFramePr>
            <a:graphicFrameLocks noGrp="1"/>
          </p:cNvGraphicFramePr>
          <p:nvPr>
            <p:extLst>
              <p:ext uri="{D42A27DB-BD31-4B8C-83A1-F6EECF244321}">
                <p14:modId xmlns:p14="http://schemas.microsoft.com/office/powerpoint/2010/main" val="2351802739"/>
              </p:ext>
            </p:extLst>
          </p:nvPr>
        </p:nvGraphicFramePr>
        <p:xfrm>
          <a:off x="3578469" y="984738"/>
          <a:ext cx="4906107" cy="2133600"/>
        </p:xfrm>
        <a:graphic>
          <a:graphicData uri="http://schemas.openxmlformats.org/drawingml/2006/table">
            <a:tbl>
              <a:tblPr/>
              <a:tblGrid>
                <a:gridCol w="437432">
                  <a:extLst>
                    <a:ext uri="{9D8B030D-6E8A-4147-A177-3AD203B41FA5}">
                      <a16:colId xmlns:a16="http://schemas.microsoft.com/office/drawing/2014/main" val="3299057524"/>
                    </a:ext>
                  </a:extLst>
                </a:gridCol>
                <a:gridCol w="2042979">
                  <a:extLst>
                    <a:ext uri="{9D8B030D-6E8A-4147-A177-3AD203B41FA5}">
                      <a16:colId xmlns:a16="http://schemas.microsoft.com/office/drawing/2014/main" val="181896394"/>
                    </a:ext>
                  </a:extLst>
                </a:gridCol>
                <a:gridCol w="364766">
                  <a:extLst>
                    <a:ext uri="{9D8B030D-6E8A-4147-A177-3AD203B41FA5}">
                      <a16:colId xmlns:a16="http://schemas.microsoft.com/office/drawing/2014/main" val="3716328892"/>
                    </a:ext>
                  </a:extLst>
                </a:gridCol>
                <a:gridCol w="2060930">
                  <a:extLst>
                    <a:ext uri="{9D8B030D-6E8A-4147-A177-3AD203B41FA5}">
                      <a16:colId xmlns:a16="http://schemas.microsoft.com/office/drawing/2014/main" val="1029409425"/>
                    </a:ext>
                  </a:extLst>
                </a:gridCol>
              </a:tblGrid>
              <a:tr h="247564">
                <a:tc>
                  <a:txBody>
                    <a:bodyPr/>
                    <a:lstStyle/>
                    <a:p>
                      <a:pPr algn="ctr">
                        <a:spcAft>
                          <a:spcPts val="0"/>
                        </a:spcAft>
                      </a:pPr>
                      <a:r>
                        <a:rPr lang="tr-TR" sz="2000" b="1" dirty="0">
                          <a:effectLst/>
                          <a:latin typeface="Times New Roman" panose="02020603050405020304" pitchFamily="18" charset="0"/>
                          <a:ea typeface="Times New Roman" panose="02020603050405020304" pitchFamily="18" charset="0"/>
                        </a:rPr>
                        <a:t>No</a:t>
                      </a:r>
                      <a:endParaRPr lang="tr-TR" sz="3200" dirty="0">
                        <a:effectLst/>
                        <a:latin typeface="Times New Roman" panose="02020603050405020304" pitchFamily="18" charset="0"/>
                        <a:ea typeface="Times New Roman" panose="02020603050405020304" pitchFamily="18" charset="0"/>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spcAft>
                          <a:spcPts val="0"/>
                        </a:spcAft>
                      </a:pPr>
                      <a:r>
                        <a:rPr lang="tr-TR" sz="2000" b="1" dirty="0">
                          <a:effectLst/>
                          <a:latin typeface="Times New Roman" panose="02020603050405020304" pitchFamily="18" charset="0"/>
                          <a:ea typeface="Times New Roman" panose="02020603050405020304" pitchFamily="18" charset="0"/>
                        </a:rPr>
                        <a:t>Faydalanan Ülke</a:t>
                      </a:r>
                      <a:endParaRPr lang="tr-TR" sz="3200" dirty="0">
                        <a:effectLst/>
                        <a:latin typeface="Times New Roman" panose="02020603050405020304" pitchFamily="18" charset="0"/>
                        <a:ea typeface="Times New Roman" panose="02020603050405020304" pitchFamily="18" charset="0"/>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spcAft>
                          <a:spcPts val="0"/>
                        </a:spcAft>
                      </a:pPr>
                      <a:r>
                        <a:rPr lang="tr-TR" sz="2000" b="1" dirty="0">
                          <a:effectLst/>
                          <a:latin typeface="Times New Roman" panose="02020603050405020304" pitchFamily="18" charset="0"/>
                          <a:ea typeface="Times New Roman" panose="02020603050405020304" pitchFamily="18" charset="0"/>
                        </a:rPr>
                        <a:t>No</a:t>
                      </a:r>
                      <a:endParaRPr lang="tr-TR" sz="3200" dirty="0">
                        <a:effectLst/>
                        <a:latin typeface="Times New Roman" panose="02020603050405020304" pitchFamily="18" charset="0"/>
                        <a:ea typeface="Times New Roman" panose="02020603050405020304" pitchFamily="18" charset="0"/>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spcAft>
                          <a:spcPts val="0"/>
                        </a:spcAft>
                      </a:pPr>
                      <a:r>
                        <a:rPr lang="tr-TR" sz="2000" b="1" dirty="0">
                          <a:effectLst/>
                          <a:latin typeface="Times New Roman" panose="02020603050405020304" pitchFamily="18" charset="0"/>
                          <a:ea typeface="Times New Roman" panose="02020603050405020304" pitchFamily="18" charset="0"/>
                        </a:rPr>
                        <a:t>Faydalanan Ülke</a:t>
                      </a:r>
                      <a:endParaRPr lang="tr-TR" sz="3200" dirty="0">
                        <a:effectLst/>
                        <a:latin typeface="Times New Roman" panose="02020603050405020304" pitchFamily="18" charset="0"/>
                        <a:ea typeface="Times New Roman" panose="02020603050405020304" pitchFamily="18" charset="0"/>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635998824"/>
                  </a:ext>
                </a:extLst>
              </a:tr>
              <a:tr h="142875">
                <a:tc>
                  <a:txBody>
                    <a:bodyPr/>
                    <a:lstStyle/>
                    <a:p>
                      <a:pPr algn="ctr">
                        <a:spcAft>
                          <a:spcPts val="0"/>
                        </a:spcAft>
                      </a:pPr>
                      <a:r>
                        <a:rPr lang="tr-TR" sz="2000" b="1" dirty="0">
                          <a:effectLst/>
                          <a:latin typeface="Times New Roman" panose="02020603050405020304" pitchFamily="18" charset="0"/>
                          <a:ea typeface="Times New Roman" panose="02020603050405020304" pitchFamily="18" charset="0"/>
                        </a:rPr>
                        <a:t>1</a:t>
                      </a:r>
                      <a:endParaRPr lang="tr-TR" sz="3200" dirty="0">
                        <a:effectLst/>
                        <a:latin typeface="Times New Roman" panose="02020603050405020304" pitchFamily="18" charset="0"/>
                        <a:ea typeface="Times New Roman" panose="02020603050405020304" pitchFamily="18" charset="0"/>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spcAft>
                          <a:spcPts val="0"/>
                        </a:spcAft>
                      </a:pPr>
                      <a:r>
                        <a:rPr lang="tr-TR" sz="2000" b="1" dirty="0">
                          <a:solidFill>
                            <a:srgbClr val="FF0000"/>
                          </a:solidFill>
                          <a:effectLst/>
                          <a:latin typeface="Times New Roman" panose="02020603050405020304" pitchFamily="18" charset="0"/>
                          <a:ea typeface="Times New Roman" panose="02020603050405020304" pitchFamily="18" charset="0"/>
                        </a:rPr>
                        <a:t>Bangladeş</a:t>
                      </a:r>
                      <a:endParaRPr lang="tr-TR" sz="3200" b="1" dirty="0">
                        <a:solidFill>
                          <a:srgbClr val="FF0000"/>
                        </a:solidFill>
                        <a:effectLst/>
                        <a:latin typeface="Times New Roman" panose="02020603050405020304" pitchFamily="18" charset="0"/>
                        <a:ea typeface="Times New Roman" panose="02020603050405020304" pitchFamily="18" charset="0"/>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spcAft>
                          <a:spcPts val="0"/>
                        </a:spcAft>
                      </a:pPr>
                      <a:r>
                        <a:rPr lang="tr-TR" sz="2000" b="1" dirty="0">
                          <a:effectLst/>
                          <a:latin typeface="Times New Roman" panose="02020603050405020304" pitchFamily="18" charset="0"/>
                          <a:ea typeface="Times New Roman" panose="02020603050405020304" pitchFamily="18" charset="0"/>
                        </a:rPr>
                        <a:t>7</a:t>
                      </a:r>
                      <a:endParaRPr lang="tr-TR" sz="3200" b="1" dirty="0">
                        <a:effectLst/>
                        <a:latin typeface="Times New Roman" panose="02020603050405020304" pitchFamily="18" charset="0"/>
                        <a:ea typeface="Times New Roman" panose="02020603050405020304" pitchFamily="18" charset="0"/>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spcAft>
                          <a:spcPts val="0"/>
                        </a:spcAft>
                      </a:pPr>
                      <a:r>
                        <a:rPr lang="tr-TR" sz="2000" b="1" dirty="0">
                          <a:solidFill>
                            <a:srgbClr val="FF0000"/>
                          </a:solidFill>
                          <a:effectLst/>
                          <a:latin typeface="Times New Roman" panose="02020603050405020304" pitchFamily="18" charset="0"/>
                          <a:ea typeface="Times New Roman" panose="02020603050405020304" pitchFamily="18" charset="0"/>
                        </a:rPr>
                        <a:t>Senegal</a:t>
                      </a:r>
                      <a:endParaRPr lang="tr-TR" sz="3200" b="1" dirty="0">
                        <a:solidFill>
                          <a:srgbClr val="FF0000"/>
                        </a:solidFill>
                        <a:effectLst/>
                        <a:latin typeface="Times New Roman" panose="02020603050405020304" pitchFamily="18" charset="0"/>
                        <a:ea typeface="Times New Roman" panose="02020603050405020304" pitchFamily="18" charset="0"/>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839055649"/>
                  </a:ext>
                </a:extLst>
              </a:tr>
              <a:tr h="293455">
                <a:tc>
                  <a:txBody>
                    <a:bodyPr/>
                    <a:lstStyle/>
                    <a:p>
                      <a:pPr algn="ctr">
                        <a:spcAft>
                          <a:spcPts val="0"/>
                        </a:spcAft>
                      </a:pPr>
                      <a:r>
                        <a:rPr lang="tr-TR" sz="2000" b="1">
                          <a:effectLst/>
                          <a:latin typeface="Times New Roman" panose="02020603050405020304" pitchFamily="18" charset="0"/>
                          <a:ea typeface="Times New Roman" panose="02020603050405020304" pitchFamily="18" charset="0"/>
                        </a:rPr>
                        <a:t>2</a:t>
                      </a:r>
                      <a:endParaRPr lang="tr-TR" sz="3200">
                        <a:effectLst/>
                        <a:latin typeface="Times New Roman" panose="02020603050405020304" pitchFamily="18" charset="0"/>
                        <a:ea typeface="Times New Roman" panose="02020603050405020304" pitchFamily="18" charset="0"/>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spcAft>
                          <a:spcPts val="0"/>
                        </a:spcAft>
                      </a:pPr>
                      <a:r>
                        <a:rPr lang="tr-TR" sz="2000" b="1" dirty="0">
                          <a:effectLst/>
                          <a:latin typeface="Times New Roman" panose="02020603050405020304" pitchFamily="18" charset="0"/>
                          <a:ea typeface="Times New Roman" panose="02020603050405020304" pitchFamily="18" charset="0"/>
                        </a:rPr>
                        <a:t>Filipinler</a:t>
                      </a:r>
                      <a:endParaRPr lang="tr-TR" sz="3200" b="1" dirty="0">
                        <a:effectLst/>
                        <a:latin typeface="Times New Roman" panose="02020603050405020304" pitchFamily="18" charset="0"/>
                        <a:ea typeface="Times New Roman" panose="02020603050405020304" pitchFamily="18" charset="0"/>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spcAft>
                          <a:spcPts val="0"/>
                        </a:spcAft>
                      </a:pPr>
                      <a:r>
                        <a:rPr lang="tr-TR" sz="2000" b="1" dirty="0">
                          <a:effectLst/>
                          <a:latin typeface="Times New Roman" panose="02020603050405020304" pitchFamily="18" charset="0"/>
                          <a:ea typeface="Times New Roman" panose="02020603050405020304" pitchFamily="18" charset="0"/>
                        </a:rPr>
                        <a:t>8</a:t>
                      </a:r>
                      <a:endParaRPr lang="tr-TR" sz="3200" b="1" dirty="0">
                        <a:effectLst/>
                        <a:latin typeface="Times New Roman" panose="02020603050405020304" pitchFamily="18" charset="0"/>
                        <a:ea typeface="Times New Roman" panose="02020603050405020304" pitchFamily="18" charset="0"/>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spcAft>
                          <a:spcPts val="0"/>
                        </a:spcAft>
                      </a:pPr>
                      <a:r>
                        <a:rPr lang="tr-TR" sz="2000" b="1" dirty="0">
                          <a:effectLst/>
                          <a:latin typeface="Times New Roman" panose="02020603050405020304" pitchFamily="18" charset="0"/>
                          <a:ea typeface="Times New Roman" panose="02020603050405020304" pitchFamily="18" charset="0"/>
                        </a:rPr>
                        <a:t>Uganda</a:t>
                      </a:r>
                      <a:endParaRPr lang="tr-TR" sz="3200" b="1" dirty="0">
                        <a:effectLst/>
                        <a:latin typeface="Times New Roman" panose="02020603050405020304" pitchFamily="18" charset="0"/>
                        <a:ea typeface="Times New Roman" panose="02020603050405020304" pitchFamily="18" charset="0"/>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111088574"/>
                  </a:ext>
                </a:extLst>
              </a:tr>
              <a:tr h="142875">
                <a:tc>
                  <a:txBody>
                    <a:bodyPr/>
                    <a:lstStyle/>
                    <a:p>
                      <a:pPr algn="ctr">
                        <a:spcAft>
                          <a:spcPts val="0"/>
                        </a:spcAft>
                      </a:pPr>
                      <a:r>
                        <a:rPr lang="tr-TR" sz="2000" b="1">
                          <a:effectLst/>
                          <a:latin typeface="Times New Roman" panose="02020603050405020304" pitchFamily="18" charset="0"/>
                          <a:ea typeface="Times New Roman" panose="02020603050405020304" pitchFamily="18" charset="0"/>
                        </a:rPr>
                        <a:t>3</a:t>
                      </a:r>
                      <a:endParaRPr lang="tr-TR" sz="3200">
                        <a:effectLst/>
                        <a:latin typeface="Times New Roman" panose="02020603050405020304" pitchFamily="18" charset="0"/>
                        <a:ea typeface="Times New Roman" panose="02020603050405020304" pitchFamily="18" charset="0"/>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spcAft>
                          <a:spcPts val="0"/>
                        </a:spcAft>
                      </a:pPr>
                      <a:r>
                        <a:rPr lang="tr-TR" sz="2000" b="1" i="1" dirty="0">
                          <a:solidFill>
                            <a:srgbClr val="FF0000"/>
                          </a:solidFill>
                          <a:effectLst/>
                          <a:latin typeface="Times New Roman" panose="02020603050405020304" pitchFamily="18" charset="0"/>
                          <a:ea typeface="Times New Roman" panose="02020603050405020304" pitchFamily="18" charset="0"/>
                        </a:rPr>
                        <a:t>Kamboçya</a:t>
                      </a:r>
                      <a:endParaRPr lang="tr-TR" sz="3200" b="1" i="1" dirty="0">
                        <a:solidFill>
                          <a:srgbClr val="FF0000"/>
                        </a:solidFill>
                        <a:effectLst/>
                        <a:latin typeface="Times New Roman" panose="02020603050405020304" pitchFamily="18" charset="0"/>
                        <a:ea typeface="Times New Roman" panose="02020603050405020304" pitchFamily="18" charset="0"/>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spcAft>
                          <a:spcPts val="0"/>
                        </a:spcAft>
                      </a:pPr>
                      <a:r>
                        <a:rPr lang="tr-TR" sz="2000" b="1" dirty="0">
                          <a:effectLst/>
                          <a:latin typeface="Times New Roman" panose="02020603050405020304" pitchFamily="18" charset="0"/>
                          <a:ea typeface="Times New Roman" panose="02020603050405020304" pitchFamily="18" charset="0"/>
                        </a:rPr>
                        <a:t>9</a:t>
                      </a:r>
                      <a:endParaRPr lang="tr-TR" sz="3200" b="1" dirty="0">
                        <a:effectLst/>
                        <a:latin typeface="Times New Roman" panose="02020603050405020304" pitchFamily="18" charset="0"/>
                        <a:ea typeface="Times New Roman" panose="02020603050405020304" pitchFamily="18" charset="0"/>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spcAft>
                          <a:spcPts val="0"/>
                        </a:spcAft>
                      </a:pPr>
                      <a:r>
                        <a:rPr lang="tr-TR" sz="2000" b="1" dirty="0">
                          <a:solidFill>
                            <a:srgbClr val="FF0000"/>
                          </a:solidFill>
                          <a:effectLst/>
                          <a:latin typeface="Times New Roman" panose="02020603050405020304" pitchFamily="18" charset="0"/>
                          <a:ea typeface="Times New Roman" panose="02020603050405020304" pitchFamily="18" charset="0"/>
                        </a:rPr>
                        <a:t>Vanuatu</a:t>
                      </a:r>
                      <a:endParaRPr lang="tr-TR" sz="3200" b="1" dirty="0">
                        <a:solidFill>
                          <a:srgbClr val="FF0000"/>
                        </a:solidFill>
                        <a:effectLst/>
                        <a:latin typeface="Times New Roman" panose="02020603050405020304" pitchFamily="18" charset="0"/>
                        <a:ea typeface="Times New Roman" panose="02020603050405020304" pitchFamily="18" charset="0"/>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773473080"/>
                  </a:ext>
                </a:extLst>
              </a:tr>
              <a:tr h="142875">
                <a:tc>
                  <a:txBody>
                    <a:bodyPr/>
                    <a:lstStyle/>
                    <a:p>
                      <a:pPr algn="ctr">
                        <a:spcAft>
                          <a:spcPts val="0"/>
                        </a:spcAft>
                      </a:pPr>
                      <a:r>
                        <a:rPr lang="tr-TR" sz="2000" b="1">
                          <a:effectLst/>
                          <a:latin typeface="Times New Roman" panose="02020603050405020304" pitchFamily="18" charset="0"/>
                          <a:ea typeface="Times New Roman" panose="02020603050405020304" pitchFamily="18" charset="0"/>
                        </a:rPr>
                        <a:t>4</a:t>
                      </a:r>
                      <a:endParaRPr lang="tr-TR" sz="3200">
                        <a:effectLst/>
                        <a:latin typeface="Times New Roman" panose="02020603050405020304" pitchFamily="18" charset="0"/>
                        <a:ea typeface="Times New Roman" panose="02020603050405020304" pitchFamily="18" charset="0"/>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spcAft>
                          <a:spcPts val="0"/>
                        </a:spcAft>
                      </a:pPr>
                      <a:r>
                        <a:rPr lang="tr-TR" sz="2000" b="1">
                          <a:effectLst/>
                          <a:latin typeface="Times New Roman" panose="02020603050405020304" pitchFamily="18" charset="0"/>
                          <a:ea typeface="Times New Roman" panose="02020603050405020304" pitchFamily="18" charset="0"/>
                        </a:rPr>
                        <a:t>Kırgızistan</a:t>
                      </a:r>
                      <a:endParaRPr lang="tr-TR" sz="3200" b="1">
                        <a:effectLst/>
                        <a:latin typeface="Times New Roman" panose="02020603050405020304" pitchFamily="18" charset="0"/>
                        <a:ea typeface="Times New Roman" panose="02020603050405020304" pitchFamily="18" charset="0"/>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spcAft>
                          <a:spcPts val="0"/>
                        </a:spcAft>
                      </a:pPr>
                      <a:r>
                        <a:rPr lang="tr-TR" sz="2000" b="1">
                          <a:effectLst/>
                          <a:latin typeface="Times New Roman" panose="02020603050405020304" pitchFamily="18" charset="0"/>
                          <a:ea typeface="Times New Roman" panose="02020603050405020304" pitchFamily="18" charset="0"/>
                        </a:rPr>
                        <a:t> </a:t>
                      </a:r>
                      <a:endParaRPr lang="tr-TR" sz="3200" b="1">
                        <a:effectLst/>
                        <a:latin typeface="Times New Roman" panose="02020603050405020304" pitchFamily="18" charset="0"/>
                        <a:ea typeface="Times New Roman" panose="02020603050405020304" pitchFamily="18" charset="0"/>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spcAft>
                          <a:spcPts val="0"/>
                        </a:spcAft>
                      </a:pPr>
                      <a:r>
                        <a:rPr lang="tr-TR" sz="2000" b="1" dirty="0">
                          <a:effectLst/>
                          <a:latin typeface="Times New Roman" panose="02020603050405020304" pitchFamily="18" charset="0"/>
                          <a:ea typeface="Times New Roman" panose="02020603050405020304" pitchFamily="18" charset="0"/>
                        </a:rPr>
                        <a:t> </a:t>
                      </a:r>
                      <a:endParaRPr lang="tr-TR" sz="3200" b="1" dirty="0">
                        <a:effectLst/>
                        <a:latin typeface="Times New Roman" panose="02020603050405020304" pitchFamily="18" charset="0"/>
                        <a:ea typeface="Times New Roman" panose="02020603050405020304" pitchFamily="18" charset="0"/>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57688930"/>
                  </a:ext>
                </a:extLst>
              </a:tr>
              <a:tr h="142875">
                <a:tc>
                  <a:txBody>
                    <a:bodyPr/>
                    <a:lstStyle/>
                    <a:p>
                      <a:pPr algn="ctr">
                        <a:spcAft>
                          <a:spcPts val="0"/>
                        </a:spcAft>
                      </a:pPr>
                      <a:r>
                        <a:rPr lang="tr-TR" sz="2000" b="1">
                          <a:effectLst/>
                          <a:latin typeface="Times New Roman" panose="02020603050405020304" pitchFamily="18" charset="0"/>
                          <a:ea typeface="Times New Roman" panose="02020603050405020304" pitchFamily="18" charset="0"/>
                        </a:rPr>
                        <a:t>5</a:t>
                      </a:r>
                      <a:endParaRPr lang="tr-TR" sz="3200">
                        <a:effectLst/>
                        <a:latin typeface="Times New Roman" panose="02020603050405020304" pitchFamily="18" charset="0"/>
                        <a:ea typeface="Times New Roman" panose="02020603050405020304" pitchFamily="18" charset="0"/>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spcAft>
                          <a:spcPts val="0"/>
                        </a:spcAft>
                      </a:pPr>
                      <a:r>
                        <a:rPr lang="tr-TR" sz="2000" b="1" dirty="0">
                          <a:solidFill>
                            <a:srgbClr val="FF0000"/>
                          </a:solidFill>
                          <a:effectLst/>
                          <a:latin typeface="Times New Roman" panose="02020603050405020304" pitchFamily="18" charset="0"/>
                          <a:ea typeface="Times New Roman" panose="02020603050405020304" pitchFamily="18" charset="0"/>
                        </a:rPr>
                        <a:t>Nijerya</a:t>
                      </a:r>
                      <a:endParaRPr lang="tr-TR" sz="3200" b="1" dirty="0">
                        <a:solidFill>
                          <a:srgbClr val="FF0000"/>
                        </a:solidFill>
                        <a:effectLst/>
                        <a:latin typeface="Times New Roman" panose="02020603050405020304" pitchFamily="18" charset="0"/>
                        <a:ea typeface="Times New Roman" panose="02020603050405020304" pitchFamily="18" charset="0"/>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spcAft>
                          <a:spcPts val="0"/>
                        </a:spcAft>
                      </a:pPr>
                      <a:r>
                        <a:rPr lang="tr-TR" sz="2000" b="1">
                          <a:effectLst/>
                          <a:latin typeface="Times New Roman" panose="02020603050405020304" pitchFamily="18" charset="0"/>
                          <a:ea typeface="Times New Roman" panose="02020603050405020304" pitchFamily="18" charset="0"/>
                        </a:rPr>
                        <a:t> </a:t>
                      </a:r>
                      <a:endParaRPr lang="tr-TR" sz="3200" b="1">
                        <a:effectLst/>
                        <a:latin typeface="Times New Roman" panose="02020603050405020304" pitchFamily="18" charset="0"/>
                        <a:ea typeface="Times New Roman" panose="02020603050405020304" pitchFamily="18" charset="0"/>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spcAft>
                          <a:spcPts val="0"/>
                        </a:spcAft>
                      </a:pPr>
                      <a:r>
                        <a:rPr lang="tr-TR" sz="2000" b="1" dirty="0">
                          <a:effectLst/>
                          <a:latin typeface="Times New Roman" panose="02020603050405020304" pitchFamily="18" charset="0"/>
                          <a:ea typeface="Times New Roman" panose="02020603050405020304" pitchFamily="18" charset="0"/>
                        </a:rPr>
                        <a:t> </a:t>
                      </a:r>
                      <a:endParaRPr lang="tr-TR" sz="3200" b="1" dirty="0">
                        <a:effectLst/>
                        <a:latin typeface="Times New Roman" panose="02020603050405020304" pitchFamily="18" charset="0"/>
                        <a:ea typeface="Times New Roman" panose="02020603050405020304" pitchFamily="18" charset="0"/>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442135300"/>
                  </a:ext>
                </a:extLst>
              </a:tr>
              <a:tr h="142875">
                <a:tc>
                  <a:txBody>
                    <a:bodyPr/>
                    <a:lstStyle/>
                    <a:p>
                      <a:pPr algn="ctr">
                        <a:spcAft>
                          <a:spcPts val="0"/>
                        </a:spcAft>
                      </a:pPr>
                      <a:r>
                        <a:rPr lang="tr-TR" sz="2000" b="1">
                          <a:effectLst/>
                          <a:latin typeface="Times New Roman" panose="02020603050405020304" pitchFamily="18" charset="0"/>
                          <a:ea typeface="Times New Roman" panose="02020603050405020304" pitchFamily="18" charset="0"/>
                        </a:rPr>
                        <a:t>6</a:t>
                      </a:r>
                      <a:endParaRPr lang="tr-TR" sz="3200">
                        <a:effectLst/>
                        <a:latin typeface="Times New Roman" panose="02020603050405020304" pitchFamily="18" charset="0"/>
                        <a:ea typeface="Times New Roman" panose="02020603050405020304" pitchFamily="18" charset="0"/>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spcAft>
                          <a:spcPts val="0"/>
                        </a:spcAft>
                      </a:pPr>
                      <a:r>
                        <a:rPr lang="tr-TR" sz="2000" b="1" dirty="0">
                          <a:effectLst/>
                          <a:latin typeface="Times New Roman" panose="02020603050405020304" pitchFamily="18" charset="0"/>
                          <a:ea typeface="Times New Roman" panose="02020603050405020304" pitchFamily="18" charset="0"/>
                        </a:rPr>
                        <a:t>Özbekistan</a:t>
                      </a:r>
                      <a:endParaRPr lang="tr-TR" sz="3200" b="1" dirty="0">
                        <a:effectLst/>
                        <a:latin typeface="Times New Roman" panose="02020603050405020304" pitchFamily="18" charset="0"/>
                        <a:ea typeface="Times New Roman" panose="02020603050405020304" pitchFamily="18" charset="0"/>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spcAft>
                          <a:spcPts val="0"/>
                        </a:spcAft>
                      </a:pPr>
                      <a:r>
                        <a:rPr lang="tr-TR" sz="2000" b="1">
                          <a:effectLst/>
                          <a:latin typeface="Times New Roman" panose="02020603050405020304" pitchFamily="18" charset="0"/>
                          <a:ea typeface="Times New Roman" panose="02020603050405020304" pitchFamily="18" charset="0"/>
                        </a:rPr>
                        <a:t> </a:t>
                      </a:r>
                      <a:endParaRPr lang="tr-TR" sz="3200" b="1">
                        <a:effectLst/>
                        <a:latin typeface="Times New Roman" panose="02020603050405020304" pitchFamily="18" charset="0"/>
                        <a:ea typeface="Times New Roman" panose="02020603050405020304" pitchFamily="18" charset="0"/>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spcAft>
                          <a:spcPts val="0"/>
                        </a:spcAft>
                      </a:pPr>
                      <a:r>
                        <a:rPr lang="tr-TR" sz="2000" b="1" dirty="0">
                          <a:effectLst/>
                          <a:latin typeface="Times New Roman" panose="02020603050405020304" pitchFamily="18" charset="0"/>
                          <a:ea typeface="Times New Roman" panose="02020603050405020304" pitchFamily="18" charset="0"/>
                        </a:rPr>
                        <a:t> </a:t>
                      </a:r>
                      <a:endParaRPr lang="tr-TR" sz="3200" b="1" dirty="0">
                        <a:effectLst/>
                        <a:latin typeface="Times New Roman" panose="02020603050405020304" pitchFamily="18" charset="0"/>
                        <a:ea typeface="Times New Roman" panose="02020603050405020304" pitchFamily="18" charset="0"/>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908655579"/>
                  </a:ext>
                </a:extLst>
              </a:tr>
            </a:tbl>
          </a:graphicData>
        </a:graphic>
      </p:graphicFrame>
      <p:sp>
        <p:nvSpPr>
          <p:cNvPr id="4" name="Dikdörtgen 3"/>
          <p:cNvSpPr/>
          <p:nvPr/>
        </p:nvSpPr>
        <p:spPr>
          <a:xfrm>
            <a:off x="1565031" y="3563035"/>
            <a:ext cx="8379069" cy="369332"/>
          </a:xfrm>
          <a:prstGeom prst="rect">
            <a:avLst/>
          </a:prstGeom>
        </p:spPr>
        <p:txBody>
          <a:bodyPr wrap="square">
            <a:spAutoFit/>
          </a:bodyPr>
          <a:lstStyle/>
          <a:p>
            <a:pPr algn="ctr">
              <a:spcAft>
                <a:spcPts val="0"/>
              </a:spcAft>
            </a:pPr>
            <a:r>
              <a:rPr lang="tr-TR" b="1" u="sng" dirty="0">
                <a:solidFill>
                  <a:schemeClr val="accent1">
                    <a:lumMod val="75000"/>
                  </a:schemeClr>
                </a:solidFill>
                <a:latin typeface="Times New Roman" panose="02020603050405020304" pitchFamily="18" charset="0"/>
                <a:ea typeface="Times New Roman" panose="02020603050405020304" pitchFamily="18" charset="0"/>
              </a:rPr>
              <a:t>SADECE FORM A MENŞE BELGESİ DÜZENLEYEBİLECEK ÜLKELER</a:t>
            </a:r>
            <a:endParaRPr lang="tr-TR" sz="2000" u="sng" dirty="0">
              <a:solidFill>
                <a:schemeClr val="accent1">
                  <a:lumMod val="75000"/>
                </a:schemeClr>
              </a:solidFill>
              <a:effectLst/>
              <a:latin typeface="Times New Roman" panose="02020603050405020304" pitchFamily="18" charset="0"/>
              <a:ea typeface="Times New Roman" panose="02020603050405020304" pitchFamily="18" charset="0"/>
            </a:endParaRPr>
          </a:p>
        </p:txBody>
      </p:sp>
      <p:graphicFrame>
        <p:nvGraphicFramePr>
          <p:cNvPr id="5" name="Tablo 4"/>
          <p:cNvGraphicFramePr>
            <a:graphicFrameLocks noGrp="1"/>
          </p:cNvGraphicFramePr>
          <p:nvPr>
            <p:extLst>
              <p:ext uri="{D42A27DB-BD31-4B8C-83A1-F6EECF244321}">
                <p14:modId xmlns:p14="http://schemas.microsoft.com/office/powerpoint/2010/main" val="1309091424"/>
              </p:ext>
            </p:extLst>
          </p:nvPr>
        </p:nvGraphicFramePr>
        <p:xfrm>
          <a:off x="3490545" y="4070837"/>
          <a:ext cx="5108331" cy="2431074"/>
        </p:xfrm>
        <a:graphic>
          <a:graphicData uri="http://schemas.openxmlformats.org/drawingml/2006/table">
            <a:tbl>
              <a:tblPr/>
              <a:tblGrid>
                <a:gridCol w="371594">
                  <a:extLst>
                    <a:ext uri="{9D8B030D-6E8A-4147-A177-3AD203B41FA5}">
                      <a16:colId xmlns:a16="http://schemas.microsoft.com/office/drawing/2014/main" val="920513579"/>
                    </a:ext>
                  </a:extLst>
                </a:gridCol>
                <a:gridCol w="1940784">
                  <a:extLst>
                    <a:ext uri="{9D8B030D-6E8A-4147-A177-3AD203B41FA5}">
                      <a16:colId xmlns:a16="http://schemas.microsoft.com/office/drawing/2014/main" val="3457077380"/>
                    </a:ext>
                  </a:extLst>
                </a:gridCol>
                <a:gridCol w="386362">
                  <a:extLst>
                    <a:ext uri="{9D8B030D-6E8A-4147-A177-3AD203B41FA5}">
                      <a16:colId xmlns:a16="http://schemas.microsoft.com/office/drawing/2014/main" val="2316796194"/>
                    </a:ext>
                  </a:extLst>
                </a:gridCol>
                <a:gridCol w="2409591">
                  <a:extLst>
                    <a:ext uri="{9D8B030D-6E8A-4147-A177-3AD203B41FA5}">
                      <a16:colId xmlns:a16="http://schemas.microsoft.com/office/drawing/2014/main" val="27664128"/>
                    </a:ext>
                  </a:extLst>
                </a:gridCol>
              </a:tblGrid>
              <a:tr h="602274">
                <a:tc>
                  <a:txBody>
                    <a:bodyPr/>
                    <a:lstStyle/>
                    <a:p>
                      <a:pPr algn="ctr">
                        <a:spcAft>
                          <a:spcPts val="0"/>
                        </a:spcAft>
                      </a:pPr>
                      <a:r>
                        <a:rPr lang="tr-TR" sz="2000" b="1" dirty="0">
                          <a:effectLst/>
                          <a:latin typeface="Times New Roman" panose="02020603050405020304" pitchFamily="18" charset="0"/>
                          <a:ea typeface="Times New Roman" panose="02020603050405020304" pitchFamily="18" charset="0"/>
                        </a:rPr>
                        <a:t>No</a:t>
                      </a:r>
                      <a:endParaRPr lang="tr-TR" sz="3200" dirty="0">
                        <a:effectLst/>
                        <a:latin typeface="Times New Roman" panose="02020603050405020304" pitchFamily="18" charset="0"/>
                        <a:ea typeface="Times New Roman" panose="02020603050405020304" pitchFamily="18" charset="0"/>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a:spcAft>
                          <a:spcPts val="0"/>
                        </a:spcAft>
                      </a:pPr>
                      <a:r>
                        <a:rPr lang="tr-TR" sz="2000" b="1" dirty="0">
                          <a:effectLst/>
                          <a:latin typeface="Times New Roman" panose="02020603050405020304" pitchFamily="18" charset="0"/>
                          <a:ea typeface="Times New Roman" panose="02020603050405020304" pitchFamily="18" charset="0"/>
                        </a:rPr>
                        <a:t>Faydalanan </a:t>
                      </a:r>
                      <a:r>
                        <a:rPr lang="tr-TR" sz="2000" b="1" dirty="0" smtClean="0">
                          <a:effectLst/>
                          <a:latin typeface="Times New Roman" panose="02020603050405020304" pitchFamily="18" charset="0"/>
                          <a:ea typeface="Times New Roman" panose="02020603050405020304" pitchFamily="18" charset="0"/>
                        </a:rPr>
                        <a:t>Ülke</a:t>
                      </a:r>
                      <a:endParaRPr lang="tr-TR" sz="3200" dirty="0">
                        <a:effectLst/>
                        <a:latin typeface="Times New Roman" panose="02020603050405020304" pitchFamily="18" charset="0"/>
                        <a:ea typeface="Times New Roman" panose="02020603050405020304" pitchFamily="18" charset="0"/>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spcAft>
                          <a:spcPts val="0"/>
                        </a:spcAft>
                      </a:pPr>
                      <a:r>
                        <a:rPr lang="tr-TR" sz="2000" b="1" dirty="0">
                          <a:effectLst/>
                          <a:latin typeface="Times New Roman" panose="02020603050405020304" pitchFamily="18" charset="0"/>
                          <a:ea typeface="Times New Roman" panose="02020603050405020304" pitchFamily="18" charset="0"/>
                        </a:rPr>
                        <a:t>No</a:t>
                      </a:r>
                      <a:endParaRPr lang="tr-TR" sz="3200" dirty="0">
                        <a:effectLst/>
                        <a:latin typeface="Times New Roman" panose="02020603050405020304" pitchFamily="18" charset="0"/>
                        <a:ea typeface="Times New Roman" panose="02020603050405020304" pitchFamily="18" charset="0"/>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a:spcAft>
                          <a:spcPts val="0"/>
                        </a:spcAft>
                      </a:pPr>
                      <a:r>
                        <a:rPr lang="tr-TR" sz="2000" b="1" dirty="0">
                          <a:effectLst/>
                          <a:latin typeface="Times New Roman" panose="02020603050405020304" pitchFamily="18" charset="0"/>
                          <a:ea typeface="Times New Roman" panose="02020603050405020304" pitchFamily="18" charset="0"/>
                        </a:rPr>
                        <a:t>Faydalanan Ülke</a:t>
                      </a:r>
                      <a:endParaRPr lang="tr-TR" sz="3200" dirty="0">
                        <a:effectLst/>
                        <a:latin typeface="Times New Roman" panose="02020603050405020304" pitchFamily="18" charset="0"/>
                        <a:ea typeface="Times New Roman" panose="02020603050405020304" pitchFamily="18" charset="0"/>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835495160"/>
                  </a:ext>
                </a:extLst>
              </a:tr>
              <a:tr h="301137">
                <a:tc>
                  <a:txBody>
                    <a:bodyPr/>
                    <a:lstStyle/>
                    <a:p>
                      <a:pPr algn="ctr">
                        <a:spcAft>
                          <a:spcPts val="0"/>
                        </a:spcAft>
                      </a:pPr>
                      <a:r>
                        <a:rPr lang="tr-TR" sz="2000" b="1" dirty="0">
                          <a:effectLst/>
                          <a:latin typeface="Times New Roman" panose="02020603050405020304" pitchFamily="18" charset="0"/>
                          <a:ea typeface="Times New Roman" panose="02020603050405020304" pitchFamily="18" charset="0"/>
                        </a:rPr>
                        <a:t>1</a:t>
                      </a:r>
                      <a:endParaRPr lang="tr-TR" sz="3200" dirty="0">
                        <a:effectLst/>
                        <a:latin typeface="Times New Roman" panose="02020603050405020304" pitchFamily="18" charset="0"/>
                        <a:ea typeface="Times New Roman" panose="02020603050405020304" pitchFamily="18" charset="0"/>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spcAft>
                          <a:spcPts val="0"/>
                        </a:spcAft>
                      </a:pPr>
                      <a:r>
                        <a:rPr lang="tr-TR" sz="2000" b="1" dirty="0">
                          <a:solidFill>
                            <a:srgbClr val="FF0000"/>
                          </a:solidFill>
                          <a:effectLst/>
                          <a:latin typeface="Times New Roman" panose="02020603050405020304" pitchFamily="18" charset="0"/>
                          <a:ea typeface="Times New Roman" panose="02020603050405020304" pitchFamily="18" charset="0"/>
                        </a:rPr>
                        <a:t>Benin</a:t>
                      </a:r>
                      <a:endParaRPr lang="tr-TR" sz="3200" b="1" dirty="0">
                        <a:solidFill>
                          <a:srgbClr val="FF0000"/>
                        </a:solidFill>
                        <a:effectLst/>
                        <a:latin typeface="Times New Roman" panose="02020603050405020304" pitchFamily="18" charset="0"/>
                        <a:ea typeface="Times New Roman" panose="02020603050405020304" pitchFamily="18" charset="0"/>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spcAft>
                          <a:spcPts val="0"/>
                        </a:spcAft>
                      </a:pPr>
                      <a:r>
                        <a:rPr lang="tr-TR" sz="2000" b="1" dirty="0">
                          <a:effectLst/>
                          <a:latin typeface="Times New Roman" panose="02020603050405020304" pitchFamily="18" charset="0"/>
                          <a:ea typeface="Times New Roman" panose="02020603050405020304" pitchFamily="18" charset="0"/>
                        </a:rPr>
                        <a:t>7</a:t>
                      </a:r>
                      <a:endParaRPr lang="tr-TR" sz="3200" b="1" dirty="0">
                        <a:effectLst/>
                        <a:latin typeface="Times New Roman" panose="02020603050405020304" pitchFamily="18" charset="0"/>
                        <a:ea typeface="Times New Roman" panose="02020603050405020304" pitchFamily="18" charset="0"/>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spcAft>
                          <a:spcPts val="0"/>
                        </a:spcAft>
                      </a:pPr>
                      <a:r>
                        <a:rPr lang="tr-TR" sz="2000" b="1">
                          <a:effectLst/>
                          <a:latin typeface="Times New Roman" panose="02020603050405020304" pitchFamily="18" charset="0"/>
                          <a:ea typeface="Times New Roman" panose="02020603050405020304" pitchFamily="18" charset="0"/>
                        </a:rPr>
                        <a:t>Samoa</a:t>
                      </a:r>
                      <a:endParaRPr lang="tr-TR" sz="3200" b="1">
                        <a:effectLst/>
                        <a:latin typeface="Times New Roman" panose="02020603050405020304" pitchFamily="18" charset="0"/>
                        <a:ea typeface="Times New Roman" panose="02020603050405020304" pitchFamily="18" charset="0"/>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48777212"/>
                  </a:ext>
                </a:extLst>
              </a:tr>
              <a:tr h="301137">
                <a:tc>
                  <a:txBody>
                    <a:bodyPr/>
                    <a:lstStyle/>
                    <a:p>
                      <a:pPr algn="ctr">
                        <a:spcAft>
                          <a:spcPts val="0"/>
                        </a:spcAft>
                      </a:pPr>
                      <a:r>
                        <a:rPr lang="tr-TR" sz="2000" b="1">
                          <a:effectLst/>
                          <a:latin typeface="Times New Roman" panose="02020603050405020304" pitchFamily="18" charset="0"/>
                          <a:ea typeface="Times New Roman" panose="02020603050405020304" pitchFamily="18" charset="0"/>
                        </a:rPr>
                        <a:t>2</a:t>
                      </a:r>
                      <a:endParaRPr lang="tr-TR" sz="3200">
                        <a:effectLst/>
                        <a:latin typeface="Times New Roman" panose="02020603050405020304" pitchFamily="18" charset="0"/>
                        <a:ea typeface="Times New Roman" panose="02020603050405020304" pitchFamily="18" charset="0"/>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spcAft>
                          <a:spcPts val="0"/>
                        </a:spcAft>
                      </a:pPr>
                      <a:r>
                        <a:rPr lang="tr-TR" sz="2000" b="1" dirty="0">
                          <a:effectLst/>
                          <a:latin typeface="Times New Roman" panose="02020603050405020304" pitchFamily="18" charset="0"/>
                          <a:ea typeface="Times New Roman" panose="02020603050405020304" pitchFamily="18" charset="0"/>
                        </a:rPr>
                        <a:t>Burkina Faso</a:t>
                      </a:r>
                      <a:endParaRPr lang="tr-TR" sz="3200" b="1" dirty="0">
                        <a:effectLst/>
                        <a:latin typeface="Times New Roman" panose="02020603050405020304" pitchFamily="18" charset="0"/>
                        <a:ea typeface="Times New Roman" panose="02020603050405020304" pitchFamily="18" charset="0"/>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spcAft>
                          <a:spcPts val="0"/>
                        </a:spcAft>
                      </a:pPr>
                      <a:r>
                        <a:rPr lang="tr-TR" sz="2000" b="1" dirty="0">
                          <a:effectLst/>
                          <a:latin typeface="Times New Roman" panose="02020603050405020304" pitchFamily="18" charset="0"/>
                          <a:ea typeface="Times New Roman" panose="02020603050405020304" pitchFamily="18" charset="0"/>
                        </a:rPr>
                        <a:t>8</a:t>
                      </a:r>
                      <a:endParaRPr lang="tr-TR" sz="3200" b="1" dirty="0">
                        <a:effectLst/>
                        <a:latin typeface="Times New Roman" panose="02020603050405020304" pitchFamily="18" charset="0"/>
                        <a:ea typeface="Times New Roman" panose="02020603050405020304" pitchFamily="18" charset="0"/>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spcAft>
                          <a:spcPts val="0"/>
                        </a:spcAft>
                      </a:pPr>
                      <a:r>
                        <a:rPr lang="tr-TR" sz="2000" b="1" dirty="0">
                          <a:solidFill>
                            <a:srgbClr val="FF0000"/>
                          </a:solidFill>
                          <a:effectLst/>
                          <a:latin typeface="Times New Roman" panose="02020603050405020304" pitchFamily="18" charset="0"/>
                          <a:ea typeface="Times New Roman" panose="02020603050405020304" pitchFamily="18" charset="0"/>
                        </a:rPr>
                        <a:t>Sudan</a:t>
                      </a:r>
                      <a:endParaRPr lang="tr-TR" sz="3200" b="1" dirty="0">
                        <a:solidFill>
                          <a:srgbClr val="FF0000"/>
                        </a:solidFill>
                        <a:effectLst/>
                        <a:latin typeface="Times New Roman" panose="02020603050405020304" pitchFamily="18" charset="0"/>
                        <a:ea typeface="Times New Roman" panose="02020603050405020304" pitchFamily="18" charset="0"/>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198045337"/>
                  </a:ext>
                </a:extLst>
              </a:tr>
              <a:tr h="301137">
                <a:tc>
                  <a:txBody>
                    <a:bodyPr/>
                    <a:lstStyle/>
                    <a:p>
                      <a:pPr algn="ctr">
                        <a:spcAft>
                          <a:spcPts val="0"/>
                        </a:spcAft>
                      </a:pPr>
                      <a:r>
                        <a:rPr lang="tr-TR" sz="2000" b="1">
                          <a:effectLst/>
                          <a:latin typeface="Times New Roman" panose="02020603050405020304" pitchFamily="18" charset="0"/>
                          <a:ea typeface="Times New Roman" panose="02020603050405020304" pitchFamily="18" charset="0"/>
                        </a:rPr>
                        <a:t>3</a:t>
                      </a:r>
                      <a:endParaRPr lang="tr-TR" sz="3200">
                        <a:effectLst/>
                        <a:latin typeface="Times New Roman" panose="02020603050405020304" pitchFamily="18" charset="0"/>
                        <a:ea typeface="Times New Roman" panose="02020603050405020304" pitchFamily="18" charset="0"/>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spcAft>
                          <a:spcPts val="0"/>
                        </a:spcAft>
                      </a:pPr>
                      <a:r>
                        <a:rPr lang="tr-TR" sz="2000" b="1" dirty="0">
                          <a:solidFill>
                            <a:srgbClr val="FF0000"/>
                          </a:solidFill>
                          <a:effectLst/>
                          <a:latin typeface="Times New Roman" panose="02020603050405020304" pitchFamily="18" charset="0"/>
                          <a:ea typeface="Times New Roman" panose="02020603050405020304" pitchFamily="18" charset="0"/>
                        </a:rPr>
                        <a:t>Cape Verde</a:t>
                      </a:r>
                      <a:endParaRPr lang="tr-TR" sz="3200" b="1" dirty="0">
                        <a:solidFill>
                          <a:srgbClr val="FF0000"/>
                        </a:solidFill>
                        <a:effectLst/>
                        <a:latin typeface="Times New Roman" panose="02020603050405020304" pitchFamily="18" charset="0"/>
                        <a:ea typeface="Times New Roman" panose="02020603050405020304" pitchFamily="18" charset="0"/>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spcAft>
                          <a:spcPts val="0"/>
                        </a:spcAft>
                      </a:pPr>
                      <a:r>
                        <a:rPr lang="tr-TR" sz="2000" b="1" dirty="0">
                          <a:effectLst/>
                          <a:latin typeface="Times New Roman" panose="02020603050405020304" pitchFamily="18" charset="0"/>
                          <a:ea typeface="Times New Roman" panose="02020603050405020304" pitchFamily="18" charset="0"/>
                        </a:rPr>
                        <a:t>9</a:t>
                      </a:r>
                      <a:endParaRPr lang="tr-TR" sz="3200" b="1" dirty="0">
                        <a:effectLst/>
                        <a:latin typeface="Times New Roman" panose="02020603050405020304" pitchFamily="18" charset="0"/>
                        <a:ea typeface="Times New Roman" panose="02020603050405020304" pitchFamily="18" charset="0"/>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spcAft>
                          <a:spcPts val="0"/>
                        </a:spcAft>
                      </a:pPr>
                      <a:r>
                        <a:rPr lang="tr-TR" sz="2000" b="1" dirty="0">
                          <a:effectLst/>
                          <a:latin typeface="Times New Roman" panose="02020603050405020304" pitchFamily="18" charset="0"/>
                          <a:ea typeface="Times New Roman" panose="02020603050405020304" pitchFamily="18" charset="0"/>
                        </a:rPr>
                        <a:t>Tacikistan</a:t>
                      </a:r>
                      <a:endParaRPr lang="tr-TR" sz="3200" b="1" dirty="0">
                        <a:effectLst/>
                        <a:latin typeface="Times New Roman" panose="02020603050405020304" pitchFamily="18" charset="0"/>
                        <a:ea typeface="Times New Roman" panose="02020603050405020304" pitchFamily="18" charset="0"/>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504180100"/>
                  </a:ext>
                </a:extLst>
              </a:tr>
              <a:tr h="301137">
                <a:tc>
                  <a:txBody>
                    <a:bodyPr/>
                    <a:lstStyle/>
                    <a:p>
                      <a:pPr algn="ctr">
                        <a:spcAft>
                          <a:spcPts val="0"/>
                        </a:spcAft>
                      </a:pPr>
                      <a:r>
                        <a:rPr lang="tr-TR" sz="2000" b="1">
                          <a:effectLst/>
                          <a:latin typeface="Times New Roman" panose="02020603050405020304" pitchFamily="18" charset="0"/>
                          <a:ea typeface="Times New Roman" panose="02020603050405020304" pitchFamily="18" charset="0"/>
                        </a:rPr>
                        <a:t>4</a:t>
                      </a:r>
                      <a:endParaRPr lang="tr-TR" sz="3200">
                        <a:effectLst/>
                        <a:latin typeface="Times New Roman" panose="02020603050405020304" pitchFamily="18" charset="0"/>
                        <a:ea typeface="Times New Roman" panose="02020603050405020304" pitchFamily="18" charset="0"/>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spcAft>
                          <a:spcPts val="0"/>
                        </a:spcAft>
                      </a:pPr>
                      <a:r>
                        <a:rPr lang="tr-TR" sz="2000" b="1" dirty="0">
                          <a:effectLst/>
                          <a:latin typeface="Times New Roman" panose="02020603050405020304" pitchFamily="18" charset="0"/>
                          <a:ea typeface="Times New Roman" panose="02020603050405020304" pitchFamily="18" charset="0"/>
                        </a:rPr>
                        <a:t>Gambiya</a:t>
                      </a:r>
                      <a:endParaRPr lang="tr-TR" sz="3200" b="1" dirty="0">
                        <a:effectLst/>
                        <a:latin typeface="Times New Roman" panose="02020603050405020304" pitchFamily="18" charset="0"/>
                        <a:ea typeface="Times New Roman" panose="02020603050405020304" pitchFamily="18" charset="0"/>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gridSpan="2">
                  <a:txBody>
                    <a:bodyPr/>
                    <a:lstStyle/>
                    <a:p>
                      <a:pPr algn="ctr">
                        <a:spcAft>
                          <a:spcPts val="0"/>
                        </a:spcAft>
                      </a:pPr>
                      <a:r>
                        <a:rPr lang="tr-TR" sz="2000" b="1" dirty="0">
                          <a:effectLst/>
                          <a:latin typeface="Times New Roman" panose="02020603050405020304" pitchFamily="18" charset="0"/>
                          <a:ea typeface="Times New Roman" panose="02020603050405020304" pitchFamily="18" charset="0"/>
                        </a:rPr>
                        <a:t> </a:t>
                      </a:r>
                      <a:endParaRPr lang="tr-TR" sz="3200" b="1" dirty="0">
                        <a:effectLst/>
                        <a:latin typeface="Times New Roman" panose="02020603050405020304" pitchFamily="18" charset="0"/>
                        <a:ea typeface="Times New Roman" panose="02020603050405020304" pitchFamily="18" charset="0"/>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lang="tr-TR"/>
                    </a:p>
                  </a:txBody>
                  <a:tcPr/>
                </a:tc>
                <a:extLst>
                  <a:ext uri="{0D108BD9-81ED-4DB2-BD59-A6C34878D82A}">
                    <a16:rowId xmlns:a16="http://schemas.microsoft.com/office/drawing/2014/main" val="2294373075"/>
                  </a:ext>
                </a:extLst>
              </a:tr>
              <a:tr h="301137">
                <a:tc>
                  <a:txBody>
                    <a:bodyPr/>
                    <a:lstStyle/>
                    <a:p>
                      <a:pPr algn="ctr">
                        <a:spcAft>
                          <a:spcPts val="0"/>
                        </a:spcAft>
                      </a:pPr>
                      <a:r>
                        <a:rPr lang="tr-TR" sz="2000" b="1">
                          <a:effectLst/>
                          <a:latin typeface="Times New Roman" panose="02020603050405020304" pitchFamily="18" charset="0"/>
                          <a:ea typeface="Times New Roman" panose="02020603050405020304" pitchFamily="18" charset="0"/>
                        </a:rPr>
                        <a:t>5</a:t>
                      </a:r>
                      <a:endParaRPr lang="tr-TR" sz="3200">
                        <a:effectLst/>
                        <a:latin typeface="Times New Roman" panose="02020603050405020304" pitchFamily="18" charset="0"/>
                        <a:ea typeface="Times New Roman" panose="02020603050405020304" pitchFamily="18" charset="0"/>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spcAft>
                          <a:spcPts val="0"/>
                        </a:spcAft>
                      </a:pPr>
                      <a:r>
                        <a:rPr lang="tr-TR" sz="2000" b="1" dirty="0">
                          <a:solidFill>
                            <a:srgbClr val="FF0000"/>
                          </a:solidFill>
                          <a:effectLst/>
                          <a:latin typeface="Times New Roman" panose="02020603050405020304" pitchFamily="18" charset="0"/>
                          <a:ea typeface="Times New Roman" panose="02020603050405020304" pitchFamily="18" charset="0"/>
                        </a:rPr>
                        <a:t>Madagaskar</a:t>
                      </a:r>
                      <a:endParaRPr lang="tr-TR" sz="3200" b="1" dirty="0">
                        <a:solidFill>
                          <a:srgbClr val="FF0000"/>
                        </a:solidFill>
                        <a:effectLst/>
                        <a:latin typeface="Times New Roman" panose="02020603050405020304" pitchFamily="18" charset="0"/>
                        <a:ea typeface="Times New Roman" panose="02020603050405020304" pitchFamily="18" charset="0"/>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gridSpan="2">
                  <a:txBody>
                    <a:bodyPr/>
                    <a:lstStyle/>
                    <a:p>
                      <a:pPr algn="ctr">
                        <a:spcAft>
                          <a:spcPts val="0"/>
                        </a:spcAft>
                      </a:pPr>
                      <a:r>
                        <a:rPr lang="tr-TR" sz="2000" b="1" dirty="0">
                          <a:effectLst/>
                          <a:latin typeface="Times New Roman" panose="02020603050405020304" pitchFamily="18" charset="0"/>
                          <a:ea typeface="Times New Roman" panose="02020603050405020304" pitchFamily="18" charset="0"/>
                        </a:rPr>
                        <a:t> </a:t>
                      </a:r>
                      <a:endParaRPr lang="tr-TR" sz="3200" b="1" dirty="0">
                        <a:effectLst/>
                        <a:latin typeface="Times New Roman" panose="02020603050405020304" pitchFamily="18" charset="0"/>
                        <a:ea typeface="Times New Roman" panose="02020603050405020304" pitchFamily="18" charset="0"/>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lang="tr-TR"/>
                    </a:p>
                  </a:txBody>
                  <a:tcPr/>
                </a:tc>
                <a:extLst>
                  <a:ext uri="{0D108BD9-81ED-4DB2-BD59-A6C34878D82A}">
                    <a16:rowId xmlns:a16="http://schemas.microsoft.com/office/drawing/2014/main" val="1417831355"/>
                  </a:ext>
                </a:extLst>
              </a:tr>
              <a:tr h="301137">
                <a:tc>
                  <a:txBody>
                    <a:bodyPr/>
                    <a:lstStyle/>
                    <a:p>
                      <a:pPr algn="ctr">
                        <a:spcAft>
                          <a:spcPts val="0"/>
                        </a:spcAft>
                      </a:pPr>
                      <a:r>
                        <a:rPr lang="tr-TR" sz="2000" b="1">
                          <a:effectLst/>
                          <a:latin typeface="Times New Roman" panose="02020603050405020304" pitchFamily="18" charset="0"/>
                          <a:ea typeface="Times New Roman" panose="02020603050405020304" pitchFamily="18" charset="0"/>
                        </a:rPr>
                        <a:t>6</a:t>
                      </a:r>
                      <a:endParaRPr lang="tr-TR" sz="3200">
                        <a:effectLst/>
                        <a:latin typeface="Times New Roman" panose="02020603050405020304" pitchFamily="18" charset="0"/>
                        <a:ea typeface="Times New Roman" panose="02020603050405020304" pitchFamily="18" charset="0"/>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spcAft>
                          <a:spcPts val="0"/>
                        </a:spcAft>
                      </a:pPr>
                      <a:r>
                        <a:rPr lang="tr-TR" sz="2000" b="1">
                          <a:effectLst/>
                          <a:latin typeface="Times New Roman" panose="02020603050405020304" pitchFamily="18" charset="0"/>
                          <a:ea typeface="Times New Roman" panose="02020603050405020304" pitchFamily="18" charset="0"/>
                        </a:rPr>
                        <a:t>Moğolistan</a:t>
                      </a:r>
                      <a:endParaRPr lang="tr-TR" sz="3200" b="1">
                        <a:effectLst/>
                        <a:latin typeface="Times New Roman" panose="02020603050405020304" pitchFamily="18" charset="0"/>
                        <a:ea typeface="Times New Roman" panose="02020603050405020304" pitchFamily="18" charset="0"/>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gridSpan="2">
                  <a:txBody>
                    <a:bodyPr/>
                    <a:lstStyle/>
                    <a:p>
                      <a:pPr algn="ctr">
                        <a:spcAft>
                          <a:spcPts val="0"/>
                        </a:spcAft>
                      </a:pPr>
                      <a:r>
                        <a:rPr lang="tr-TR" sz="2000" b="1" dirty="0">
                          <a:effectLst/>
                          <a:latin typeface="Times New Roman" panose="02020603050405020304" pitchFamily="18" charset="0"/>
                          <a:ea typeface="Times New Roman" panose="02020603050405020304" pitchFamily="18" charset="0"/>
                        </a:rPr>
                        <a:t> </a:t>
                      </a:r>
                      <a:endParaRPr lang="tr-TR" sz="3200" b="1" dirty="0">
                        <a:effectLst/>
                        <a:latin typeface="Times New Roman" panose="02020603050405020304" pitchFamily="18" charset="0"/>
                        <a:ea typeface="Times New Roman" panose="02020603050405020304" pitchFamily="18" charset="0"/>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lang="tr-TR"/>
                    </a:p>
                  </a:txBody>
                  <a:tcPr/>
                </a:tc>
                <a:extLst>
                  <a:ext uri="{0D108BD9-81ED-4DB2-BD59-A6C34878D82A}">
                    <a16:rowId xmlns:a16="http://schemas.microsoft.com/office/drawing/2014/main" val="1232921364"/>
                  </a:ext>
                </a:extLst>
              </a:tr>
            </a:tbl>
          </a:graphicData>
        </a:graphic>
      </p:graphicFrame>
      <p:sp>
        <p:nvSpPr>
          <p:cNvPr id="6" name="Slayt Numarası Yer Tutucusu 5"/>
          <p:cNvSpPr>
            <a:spLocks noGrp="1"/>
          </p:cNvSpPr>
          <p:nvPr>
            <p:ph type="sldNum" sz="quarter" idx="12"/>
          </p:nvPr>
        </p:nvSpPr>
        <p:spPr/>
        <p:txBody>
          <a:bodyPr/>
          <a:lstStyle/>
          <a:p>
            <a:fld id="{4E4CB621-1D1B-4413-9A0B-6BEAEB7771D2}" type="slidenum">
              <a:rPr lang="tr-TR" smtClean="0"/>
              <a:t>42</a:t>
            </a:fld>
            <a:endParaRPr lang="tr-TR"/>
          </a:p>
        </p:txBody>
      </p:sp>
    </p:spTree>
    <p:extLst>
      <p:ext uri="{BB962C8B-B14F-4D97-AF65-F5344CB8AC3E}">
        <p14:creationId xmlns:p14="http://schemas.microsoft.com/office/powerpoint/2010/main" val="151026976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Resim 11"/>
          <p:cNvPicPr>
            <a:picLocks noChangeAspect="1"/>
          </p:cNvPicPr>
          <p:nvPr/>
        </p:nvPicPr>
        <p:blipFill>
          <a:blip r:embed="rId2"/>
          <a:stretch>
            <a:fillRect/>
          </a:stretch>
        </p:blipFill>
        <p:spPr>
          <a:xfrm>
            <a:off x="766762" y="309562"/>
            <a:ext cx="10658475" cy="6238875"/>
          </a:xfrm>
          <a:prstGeom prst="rect">
            <a:avLst/>
          </a:prstGeom>
        </p:spPr>
      </p:pic>
      <p:sp>
        <p:nvSpPr>
          <p:cNvPr id="3" name="Dikdörtgen 2"/>
          <p:cNvSpPr/>
          <p:nvPr/>
        </p:nvSpPr>
        <p:spPr>
          <a:xfrm>
            <a:off x="4598377" y="1670511"/>
            <a:ext cx="1855177" cy="523220"/>
          </a:xfrm>
          <a:prstGeom prst="rect">
            <a:avLst/>
          </a:prstGeom>
        </p:spPr>
        <p:txBody>
          <a:bodyPr wrap="square">
            <a:spAutoFit/>
          </a:bodyPr>
          <a:lstStyle/>
          <a:p>
            <a:pPr>
              <a:spcAft>
                <a:spcPts val="0"/>
              </a:spcAft>
            </a:pPr>
            <a:r>
              <a:rPr lang="tr-TR" sz="2800" b="1" i="1" dirty="0">
                <a:solidFill>
                  <a:srgbClr val="FF0000"/>
                </a:solidFill>
                <a:latin typeface="Times New Roman" panose="02020603050405020304" pitchFamily="18" charset="0"/>
                <a:ea typeface="Times New Roman" panose="02020603050405020304" pitchFamily="18" charset="0"/>
              </a:rPr>
              <a:t>Sri Lanka </a:t>
            </a:r>
          </a:p>
        </p:txBody>
      </p:sp>
      <p:cxnSp>
        <p:nvCxnSpPr>
          <p:cNvPr id="5" name="Düz Ok Bağlayıcısı 4"/>
          <p:cNvCxnSpPr/>
          <p:nvPr/>
        </p:nvCxnSpPr>
        <p:spPr>
          <a:xfrm>
            <a:off x="6453554" y="2193731"/>
            <a:ext cx="1195754" cy="58463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7" name="Dikdörtgen 6"/>
          <p:cNvSpPr/>
          <p:nvPr/>
        </p:nvSpPr>
        <p:spPr>
          <a:xfrm>
            <a:off x="7719647" y="2422259"/>
            <a:ext cx="3815861" cy="1323439"/>
          </a:xfrm>
          <a:prstGeom prst="rect">
            <a:avLst/>
          </a:prstGeom>
        </p:spPr>
        <p:txBody>
          <a:bodyPr wrap="square">
            <a:spAutoFit/>
          </a:bodyPr>
          <a:lstStyle/>
          <a:p>
            <a:pPr>
              <a:spcAft>
                <a:spcPts val="0"/>
              </a:spcAft>
            </a:pPr>
            <a:r>
              <a:rPr lang="tr-TR" sz="4000" b="1" i="1" dirty="0">
                <a:solidFill>
                  <a:srgbClr val="FF0000"/>
                </a:solidFill>
                <a:latin typeface="Times New Roman" panose="02020603050405020304" pitchFamily="18" charset="0"/>
                <a:ea typeface="Times New Roman" panose="02020603050405020304" pitchFamily="18" charset="0"/>
              </a:rPr>
              <a:t>Sadece Menşe Beyanı !</a:t>
            </a:r>
          </a:p>
        </p:txBody>
      </p:sp>
      <p:sp>
        <p:nvSpPr>
          <p:cNvPr id="9" name="Dikdörtgen 8"/>
          <p:cNvSpPr/>
          <p:nvPr/>
        </p:nvSpPr>
        <p:spPr>
          <a:xfrm>
            <a:off x="7649308" y="2409092"/>
            <a:ext cx="3921369" cy="138918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a:ln w="22225">
                <a:solidFill>
                  <a:schemeClr val="accent2"/>
                </a:solidFill>
                <a:prstDash val="solid"/>
              </a:ln>
              <a:solidFill>
                <a:schemeClr val="accent2">
                  <a:lumMod val="40000"/>
                  <a:lumOff val="60000"/>
                </a:schemeClr>
              </a:solidFill>
            </a:endParaRPr>
          </a:p>
        </p:txBody>
      </p:sp>
      <p:sp>
        <p:nvSpPr>
          <p:cNvPr id="10" name="Dikdörtgen 9"/>
          <p:cNvSpPr/>
          <p:nvPr/>
        </p:nvSpPr>
        <p:spPr>
          <a:xfrm>
            <a:off x="4598377" y="1670511"/>
            <a:ext cx="1758461" cy="52322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6015783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895350" y="385762"/>
            <a:ext cx="10401300" cy="6086475"/>
          </a:xfrm>
          <a:prstGeom prst="rect">
            <a:avLst/>
          </a:prstGeom>
        </p:spPr>
      </p:pic>
    </p:spTree>
    <p:extLst>
      <p:ext uri="{BB962C8B-B14F-4D97-AF65-F5344CB8AC3E}">
        <p14:creationId xmlns:p14="http://schemas.microsoft.com/office/powerpoint/2010/main" val="32965812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stretch>
            <a:fillRect/>
          </a:stretch>
        </p:blipFill>
        <p:spPr>
          <a:xfrm>
            <a:off x="1176337" y="523875"/>
            <a:ext cx="9839325" cy="5810250"/>
          </a:xfrm>
          <a:prstGeom prst="rect">
            <a:avLst/>
          </a:prstGeom>
        </p:spPr>
      </p:pic>
      <p:sp>
        <p:nvSpPr>
          <p:cNvPr id="3" name="Dikdörtgen 2"/>
          <p:cNvSpPr/>
          <p:nvPr/>
        </p:nvSpPr>
        <p:spPr>
          <a:xfrm>
            <a:off x="4809393" y="1890346"/>
            <a:ext cx="1943100" cy="523220"/>
          </a:xfrm>
          <a:prstGeom prst="rect">
            <a:avLst/>
          </a:prstGeom>
        </p:spPr>
        <p:txBody>
          <a:bodyPr wrap="square">
            <a:spAutoFit/>
          </a:bodyPr>
          <a:lstStyle/>
          <a:p>
            <a:pPr>
              <a:spcAft>
                <a:spcPts val="0"/>
              </a:spcAft>
            </a:pPr>
            <a:r>
              <a:rPr lang="tr-TR" sz="2800" b="1" i="1" dirty="0">
                <a:solidFill>
                  <a:srgbClr val="FF0000"/>
                </a:solidFill>
                <a:latin typeface="Times New Roman" panose="02020603050405020304" pitchFamily="18" charset="0"/>
                <a:ea typeface="Times New Roman" panose="02020603050405020304" pitchFamily="18" charset="0"/>
              </a:rPr>
              <a:t>Kamboçya</a:t>
            </a:r>
          </a:p>
        </p:txBody>
      </p:sp>
      <p:sp>
        <p:nvSpPr>
          <p:cNvPr id="4" name="Dikdörtgen 3"/>
          <p:cNvSpPr/>
          <p:nvPr/>
        </p:nvSpPr>
        <p:spPr>
          <a:xfrm>
            <a:off x="7359162" y="2844426"/>
            <a:ext cx="3815861" cy="1323439"/>
          </a:xfrm>
          <a:prstGeom prst="rect">
            <a:avLst/>
          </a:prstGeom>
        </p:spPr>
        <p:txBody>
          <a:bodyPr wrap="square">
            <a:spAutoFit/>
          </a:bodyPr>
          <a:lstStyle/>
          <a:p>
            <a:pPr>
              <a:spcAft>
                <a:spcPts val="0"/>
              </a:spcAft>
            </a:pPr>
            <a:r>
              <a:rPr lang="tr-TR" sz="4000" b="1" i="1" dirty="0">
                <a:solidFill>
                  <a:srgbClr val="FF0000"/>
                </a:solidFill>
                <a:latin typeface="Times New Roman" panose="02020603050405020304" pitchFamily="18" charset="0"/>
                <a:ea typeface="Times New Roman" panose="02020603050405020304" pitchFamily="18" charset="0"/>
              </a:rPr>
              <a:t>Form A </a:t>
            </a:r>
            <a:r>
              <a:rPr lang="tr-TR" sz="4000" b="1" i="1" dirty="0">
                <a:latin typeface="Times New Roman" panose="02020603050405020304" pitchFamily="18" charset="0"/>
                <a:ea typeface="Times New Roman" panose="02020603050405020304" pitchFamily="18" charset="0"/>
              </a:rPr>
              <a:t>veya</a:t>
            </a:r>
            <a:r>
              <a:rPr lang="tr-TR" sz="4000" b="1" i="1" dirty="0">
                <a:solidFill>
                  <a:srgbClr val="FF0000"/>
                </a:solidFill>
                <a:latin typeface="Times New Roman" panose="02020603050405020304" pitchFamily="18" charset="0"/>
                <a:ea typeface="Times New Roman" panose="02020603050405020304" pitchFamily="18" charset="0"/>
              </a:rPr>
              <a:t> Menşe Beyanı !</a:t>
            </a:r>
          </a:p>
        </p:txBody>
      </p:sp>
      <p:cxnSp>
        <p:nvCxnSpPr>
          <p:cNvPr id="5" name="Düz Ok Bağlayıcısı 4"/>
          <p:cNvCxnSpPr/>
          <p:nvPr/>
        </p:nvCxnSpPr>
        <p:spPr>
          <a:xfrm>
            <a:off x="6275511" y="2413566"/>
            <a:ext cx="1147395" cy="64602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7" name="Dikdörtgen 6"/>
          <p:cNvSpPr/>
          <p:nvPr/>
        </p:nvSpPr>
        <p:spPr>
          <a:xfrm>
            <a:off x="4809393" y="1890346"/>
            <a:ext cx="1749669" cy="52322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a:ln w="22225">
                <a:solidFill>
                  <a:schemeClr val="accent2"/>
                </a:solidFill>
                <a:prstDash val="solid"/>
              </a:ln>
              <a:solidFill>
                <a:schemeClr val="accent2">
                  <a:lumMod val="40000"/>
                  <a:lumOff val="60000"/>
                </a:schemeClr>
              </a:solidFill>
            </a:endParaRPr>
          </a:p>
        </p:txBody>
      </p:sp>
      <p:sp>
        <p:nvSpPr>
          <p:cNvPr id="8" name="Dikdörtgen 7"/>
          <p:cNvSpPr/>
          <p:nvPr/>
        </p:nvSpPr>
        <p:spPr>
          <a:xfrm>
            <a:off x="7422906" y="2919046"/>
            <a:ext cx="3461971" cy="124881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32940393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885825" y="233362"/>
            <a:ext cx="10420350" cy="6391275"/>
          </a:xfrm>
          <a:prstGeom prst="rect">
            <a:avLst/>
          </a:prstGeom>
        </p:spPr>
      </p:pic>
    </p:spTree>
    <p:extLst>
      <p:ext uri="{BB962C8B-B14F-4D97-AF65-F5344CB8AC3E}">
        <p14:creationId xmlns:p14="http://schemas.microsoft.com/office/powerpoint/2010/main" val="6290290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12 Metin Yer Tutucusu"/>
          <p:cNvSpPr>
            <a:spLocks noGrp="1"/>
          </p:cNvSpPr>
          <p:nvPr>
            <p:ph type="body" idx="1"/>
          </p:nvPr>
        </p:nvSpPr>
        <p:spPr>
          <a:xfrm>
            <a:off x="3215680" y="482556"/>
            <a:ext cx="6771952" cy="499901"/>
          </a:xfrm>
        </p:spPr>
        <p:txBody>
          <a:bodyPr>
            <a:noAutofit/>
          </a:bodyPr>
          <a:lstStyle/>
          <a:p>
            <a:pPr algn="ctr"/>
            <a:r>
              <a:rPr lang="tr-TR" sz="3200" dirty="0">
                <a:solidFill>
                  <a:srgbClr val="0070C0"/>
                </a:solidFill>
                <a:latin typeface="Cambria" pitchFamily="18" charset="0"/>
              </a:rPr>
              <a:t>MENŞE </a:t>
            </a:r>
            <a:r>
              <a:rPr lang="tr-TR" sz="3200" dirty="0" smtClean="0">
                <a:solidFill>
                  <a:srgbClr val="0070C0"/>
                </a:solidFill>
                <a:latin typeface="Cambria" pitchFamily="18" charset="0"/>
              </a:rPr>
              <a:t>MATRİSİ </a:t>
            </a:r>
            <a:endParaRPr lang="tr-TR" sz="2800" dirty="0">
              <a:solidFill>
                <a:srgbClr val="0070C0"/>
              </a:solidFill>
              <a:latin typeface="Cambria" pitchFamily="18" charset="0"/>
            </a:endParaRPr>
          </a:p>
        </p:txBody>
      </p:sp>
      <p:sp>
        <p:nvSpPr>
          <p:cNvPr id="12" name="14 Slayt Numarası Yer Tutucusu"/>
          <p:cNvSpPr>
            <a:spLocks noGrp="1"/>
          </p:cNvSpPr>
          <p:nvPr>
            <p:ph type="sldNum" sz="quarter" idx="12"/>
          </p:nvPr>
        </p:nvSpPr>
        <p:spPr>
          <a:xfrm>
            <a:off x="9768408" y="6453336"/>
            <a:ext cx="899592" cy="241176"/>
          </a:xfrm>
        </p:spPr>
        <p:txBody>
          <a:bodyPr/>
          <a:lstStyle/>
          <a:p>
            <a:pPr algn="ctr"/>
            <a:fld id="{BB244C2B-DAD1-4C52-8D63-947C1133CDEB}" type="slidenum">
              <a:rPr lang="en-US" b="1" smtClean="0">
                <a:solidFill>
                  <a:prstClr val="black">
                    <a:tint val="75000"/>
                  </a:prstClr>
                </a:solidFill>
                <a:latin typeface="Cambria" pitchFamily="18" charset="0"/>
              </a:rPr>
              <a:pPr algn="ctr"/>
              <a:t>47</a:t>
            </a:fld>
            <a:endParaRPr lang="en-US" b="1" dirty="0">
              <a:solidFill>
                <a:prstClr val="black">
                  <a:tint val="75000"/>
                </a:prstClr>
              </a:solidFill>
              <a:latin typeface="Cambria" pitchFamily="18" charset="0"/>
            </a:endParaRPr>
          </a:p>
        </p:txBody>
      </p:sp>
      <p:pic>
        <p:nvPicPr>
          <p:cNvPr id="2" name="Resim 1"/>
          <p:cNvPicPr>
            <a:picLocks noChangeAspect="1"/>
          </p:cNvPicPr>
          <p:nvPr/>
        </p:nvPicPr>
        <p:blipFill>
          <a:blip r:embed="rId3"/>
          <a:stretch>
            <a:fillRect/>
          </a:stretch>
        </p:blipFill>
        <p:spPr>
          <a:xfrm>
            <a:off x="61546" y="1612540"/>
            <a:ext cx="12045462" cy="3698014"/>
          </a:xfrm>
          <a:prstGeom prst="rect">
            <a:avLst/>
          </a:prstGeom>
        </p:spPr>
      </p:pic>
    </p:spTree>
    <p:extLst>
      <p:ext uri="{BB962C8B-B14F-4D97-AF65-F5344CB8AC3E}">
        <p14:creationId xmlns:p14="http://schemas.microsoft.com/office/powerpoint/2010/main" val="134885152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Resim 6"/>
          <p:cNvPicPr>
            <a:picLocks noChangeAspect="1"/>
          </p:cNvPicPr>
          <p:nvPr/>
        </p:nvPicPr>
        <p:blipFill>
          <a:blip r:embed="rId2"/>
          <a:stretch>
            <a:fillRect/>
          </a:stretch>
        </p:blipFill>
        <p:spPr>
          <a:xfrm>
            <a:off x="135560" y="1567542"/>
            <a:ext cx="11926491" cy="4267200"/>
          </a:xfrm>
          <a:prstGeom prst="rect">
            <a:avLst/>
          </a:prstGeom>
        </p:spPr>
      </p:pic>
      <p:sp>
        <p:nvSpPr>
          <p:cNvPr id="8" name="12 Metin Yer Tutucusu"/>
          <p:cNvSpPr>
            <a:spLocks noGrp="1"/>
          </p:cNvSpPr>
          <p:nvPr>
            <p:ph type="body" idx="1"/>
          </p:nvPr>
        </p:nvSpPr>
        <p:spPr>
          <a:xfrm>
            <a:off x="3215680" y="482556"/>
            <a:ext cx="6771952" cy="499901"/>
          </a:xfrm>
        </p:spPr>
        <p:txBody>
          <a:bodyPr>
            <a:noAutofit/>
          </a:bodyPr>
          <a:lstStyle/>
          <a:p>
            <a:pPr algn="ctr"/>
            <a:r>
              <a:rPr lang="tr-TR" sz="3200" dirty="0">
                <a:solidFill>
                  <a:srgbClr val="0070C0"/>
                </a:solidFill>
                <a:latin typeface="Cambria" pitchFamily="18" charset="0"/>
              </a:rPr>
              <a:t>MENŞE </a:t>
            </a:r>
            <a:r>
              <a:rPr lang="tr-TR" sz="3200" dirty="0" smtClean="0">
                <a:solidFill>
                  <a:srgbClr val="0070C0"/>
                </a:solidFill>
                <a:latin typeface="Cambria" pitchFamily="18" charset="0"/>
              </a:rPr>
              <a:t>MATRİSİ </a:t>
            </a:r>
            <a:endParaRPr lang="tr-TR" sz="2800" dirty="0">
              <a:solidFill>
                <a:srgbClr val="0070C0"/>
              </a:solidFill>
              <a:latin typeface="Cambria" pitchFamily="18" charset="0"/>
            </a:endParaRPr>
          </a:p>
        </p:txBody>
      </p:sp>
      <p:sp>
        <p:nvSpPr>
          <p:cNvPr id="2" name="Slayt Numarası Yer Tutucusu 1"/>
          <p:cNvSpPr>
            <a:spLocks noGrp="1"/>
          </p:cNvSpPr>
          <p:nvPr>
            <p:ph type="sldNum" sz="quarter" idx="12"/>
          </p:nvPr>
        </p:nvSpPr>
        <p:spPr/>
        <p:txBody>
          <a:bodyPr/>
          <a:lstStyle/>
          <a:p>
            <a:fld id="{4E4CB621-1D1B-4413-9A0B-6BEAEB7771D2}" type="slidenum">
              <a:rPr lang="tr-TR" smtClean="0"/>
              <a:t>48</a:t>
            </a:fld>
            <a:endParaRPr lang="tr-TR"/>
          </a:p>
        </p:txBody>
      </p:sp>
    </p:spTree>
    <p:extLst>
      <p:ext uri="{BB962C8B-B14F-4D97-AF65-F5344CB8AC3E}">
        <p14:creationId xmlns:p14="http://schemas.microsoft.com/office/powerpoint/2010/main" val="164167089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Resim 6"/>
          <p:cNvPicPr>
            <a:picLocks noChangeAspect="1"/>
          </p:cNvPicPr>
          <p:nvPr/>
        </p:nvPicPr>
        <p:blipFill>
          <a:blip r:embed="rId2"/>
          <a:stretch>
            <a:fillRect/>
          </a:stretch>
        </p:blipFill>
        <p:spPr>
          <a:xfrm>
            <a:off x="299357" y="1251176"/>
            <a:ext cx="11452700" cy="4735967"/>
          </a:xfrm>
          <a:prstGeom prst="rect">
            <a:avLst/>
          </a:prstGeom>
        </p:spPr>
      </p:pic>
      <p:sp>
        <p:nvSpPr>
          <p:cNvPr id="8" name="12 Metin Yer Tutucusu"/>
          <p:cNvSpPr>
            <a:spLocks noGrp="1"/>
          </p:cNvSpPr>
          <p:nvPr>
            <p:ph type="body" idx="1"/>
          </p:nvPr>
        </p:nvSpPr>
        <p:spPr>
          <a:xfrm>
            <a:off x="3215680" y="482556"/>
            <a:ext cx="6771952" cy="499901"/>
          </a:xfrm>
        </p:spPr>
        <p:txBody>
          <a:bodyPr>
            <a:noAutofit/>
          </a:bodyPr>
          <a:lstStyle/>
          <a:p>
            <a:pPr algn="ctr"/>
            <a:r>
              <a:rPr lang="tr-TR" sz="3200" dirty="0">
                <a:solidFill>
                  <a:srgbClr val="0070C0"/>
                </a:solidFill>
                <a:latin typeface="Cambria" pitchFamily="18" charset="0"/>
              </a:rPr>
              <a:t>MENŞE </a:t>
            </a:r>
            <a:r>
              <a:rPr lang="tr-TR" sz="3200" dirty="0" smtClean="0">
                <a:solidFill>
                  <a:srgbClr val="0070C0"/>
                </a:solidFill>
                <a:latin typeface="Cambria" pitchFamily="18" charset="0"/>
              </a:rPr>
              <a:t>MATRİSİ </a:t>
            </a:r>
            <a:endParaRPr lang="tr-TR" sz="2800" dirty="0">
              <a:solidFill>
                <a:srgbClr val="0070C0"/>
              </a:solidFill>
              <a:latin typeface="Cambria" pitchFamily="18" charset="0"/>
            </a:endParaRPr>
          </a:p>
        </p:txBody>
      </p:sp>
      <p:sp>
        <p:nvSpPr>
          <p:cNvPr id="2" name="Slayt Numarası Yer Tutucusu 1"/>
          <p:cNvSpPr>
            <a:spLocks noGrp="1"/>
          </p:cNvSpPr>
          <p:nvPr>
            <p:ph type="sldNum" sz="quarter" idx="12"/>
          </p:nvPr>
        </p:nvSpPr>
        <p:spPr/>
        <p:txBody>
          <a:bodyPr/>
          <a:lstStyle/>
          <a:p>
            <a:fld id="{4E4CB621-1D1B-4413-9A0B-6BEAEB7771D2}" type="slidenum">
              <a:rPr lang="tr-TR" smtClean="0"/>
              <a:t>49</a:t>
            </a:fld>
            <a:endParaRPr lang="tr-TR"/>
          </a:p>
        </p:txBody>
      </p:sp>
    </p:spTree>
    <p:extLst>
      <p:ext uri="{BB962C8B-B14F-4D97-AF65-F5344CB8AC3E}">
        <p14:creationId xmlns:p14="http://schemas.microsoft.com/office/powerpoint/2010/main" val="27005092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2400" b="1" dirty="0">
                <a:solidFill>
                  <a:srgbClr val="FF0000"/>
                </a:solidFill>
                <a:latin typeface="Times New Roman" panose="02020603050405020304" pitchFamily="18" charset="0"/>
                <a:cs typeface="Times New Roman" panose="02020603050405020304" pitchFamily="18" charset="0"/>
              </a:rPr>
              <a:t>TERCİHLİ MENŞE İLE TERCİHSİZ MENŞE KARŞILAŞTIRMASI</a:t>
            </a:r>
            <a:endParaRPr lang="tr-TR" sz="2400" dirty="0">
              <a:latin typeface="Times New Roman" panose="02020603050405020304" pitchFamily="18" charset="0"/>
              <a:cs typeface="Times New Roman" panose="02020603050405020304" pitchFamily="18" charset="0"/>
            </a:endParaRPr>
          </a:p>
        </p:txBody>
      </p:sp>
      <p:pic>
        <p:nvPicPr>
          <p:cNvPr id="6" name="İçerik Yer Tutucus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6846" y="1447555"/>
            <a:ext cx="10515600" cy="4351338"/>
          </a:xfrm>
        </p:spPr>
      </p:pic>
      <p:sp>
        <p:nvSpPr>
          <p:cNvPr id="4" name="Slayt Numarası Yer Tutucusu 3"/>
          <p:cNvSpPr>
            <a:spLocks noGrp="1"/>
          </p:cNvSpPr>
          <p:nvPr>
            <p:ph type="sldNum" sz="quarter" idx="12"/>
          </p:nvPr>
        </p:nvSpPr>
        <p:spPr/>
        <p:txBody>
          <a:bodyPr/>
          <a:lstStyle/>
          <a:p>
            <a:fld id="{4E4CB621-1D1B-4413-9A0B-6BEAEB7771D2}" type="slidenum">
              <a:rPr lang="tr-TR" smtClean="0"/>
              <a:t>5</a:t>
            </a:fld>
            <a:endParaRPr lang="tr-TR"/>
          </a:p>
        </p:txBody>
      </p:sp>
    </p:spTree>
    <p:extLst>
      <p:ext uri="{BB962C8B-B14F-4D97-AF65-F5344CB8AC3E}">
        <p14:creationId xmlns:p14="http://schemas.microsoft.com/office/powerpoint/2010/main" val="363858643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Resim 6"/>
          <p:cNvPicPr>
            <a:picLocks noChangeAspect="1"/>
          </p:cNvPicPr>
          <p:nvPr/>
        </p:nvPicPr>
        <p:blipFill>
          <a:blip r:embed="rId2"/>
          <a:stretch>
            <a:fillRect/>
          </a:stretch>
        </p:blipFill>
        <p:spPr>
          <a:xfrm>
            <a:off x="466739" y="1087436"/>
            <a:ext cx="11184379" cy="5139191"/>
          </a:xfrm>
          <a:prstGeom prst="rect">
            <a:avLst/>
          </a:prstGeom>
        </p:spPr>
      </p:pic>
      <p:sp>
        <p:nvSpPr>
          <p:cNvPr id="8" name="12 Metin Yer Tutucusu"/>
          <p:cNvSpPr>
            <a:spLocks noGrp="1"/>
          </p:cNvSpPr>
          <p:nvPr>
            <p:ph type="body" idx="1"/>
          </p:nvPr>
        </p:nvSpPr>
        <p:spPr>
          <a:xfrm>
            <a:off x="3215680" y="482556"/>
            <a:ext cx="6771952" cy="499901"/>
          </a:xfrm>
        </p:spPr>
        <p:txBody>
          <a:bodyPr>
            <a:noAutofit/>
          </a:bodyPr>
          <a:lstStyle/>
          <a:p>
            <a:pPr algn="ctr"/>
            <a:r>
              <a:rPr lang="tr-TR" sz="3200" dirty="0">
                <a:solidFill>
                  <a:srgbClr val="0070C0"/>
                </a:solidFill>
                <a:latin typeface="Cambria" pitchFamily="18" charset="0"/>
              </a:rPr>
              <a:t>MENŞE </a:t>
            </a:r>
            <a:r>
              <a:rPr lang="tr-TR" sz="3200" dirty="0" smtClean="0">
                <a:solidFill>
                  <a:srgbClr val="0070C0"/>
                </a:solidFill>
                <a:latin typeface="Cambria" pitchFamily="18" charset="0"/>
              </a:rPr>
              <a:t>MATRİSİ </a:t>
            </a:r>
            <a:endParaRPr lang="tr-TR" sz="2800" dirty="0">
              <a:solidFill>
                <a:srgbClr val="0070C0"/>
              </a:solidFill>
              <a:latin typeface="Cambria" pitchFamily="18" charset="0"/>
            </a:endParaRPr>
          </a:p>
        </p:txBody>
      </p:sp>
      <p:sp>
        <p:nvSpPr>
          <p:cNvPr id="2" name="Slayt Numarası Yer Tutucusu 1"/>
          <p:cNvSpPr>
            <a:spLocks noGrp="1"/>
          </p:cNvSpPr>
          <p:nvPr>
            <p:ph type="sldNum" sz="quarter" idx="12"/>
          </p:nvPr>
        </p:nvSpPr>
        <p:spPr/>
        <p:txBody>
          <a:bodyPr/>
          <a:lstStyle/>
          <a:p>
            <a:fld id="{4E4CB621-1D1B-4413-9A0B-6BEAEB7771D2}" type="slidenum">
              <a:rPr lang="tr-TR" smtClean="0"/>
              <a:t>50</a:t>
            </a:fld>
            <a:endParaRPr lang="tr-TR"/>
          </a:p>
        </p:txBody>
      </p:sp>
    </p:spTree>
    <p:extLst>
      <p:ext uri="{BB962C8B-B14F-4D97-AF65-F5344CB8AC3E}">
        <p14:creationId xmlns:p14="http://schemas.microsoft.com/office/powerpoint/2010/main" val="281248471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Resim 6"/>
          <p:cNvPicPr>
            <a:picLocks noChangeAspect="1"/>
          </p:cNvPicPr>
          <p:nvPr/>
        </p:nvPicPr>
        <p:blipFill>
          <a:blip r:embed="rId2"/>
          <a:stretch>
            <a:fillRect/>
          </a:stretch>
        </p:blipFill>
        <p:spPr>
          <a:xfrm>
            <a:off x="46606" y="1098255"/>
            <a:ext cx="12145394" cy="4695876"/>
          </a:xfrm>
          <a:prstGeom prst="rect">
            <a:avLst/>
          </a:prstGeom>
        </p:spPr>
      </p:pic>
      <p:sp>
        <p:nvSpPr>
          <p:cNvPr id="8" name="12 Metin Yer Tutucusu"/>
          <p:cNvSpPr>
            <a:spLocks noGrp="1"/>
          </p:cNvSpPr>
          <p:nvPr>
            <p:ph type="body" idx="1"/>
          </p:nvPr>
        </p:nvSpPr>
        <p:spPr>
          <a:xfrm>
            <a:off x="3215680" y="482556"/>
            <a:ext cx="6771952" cy="499901"/>
          </a:xfrm>
        </p:spPr>
        <p:txBody>
          <a:bodyPr>
            <a:noAutofit/>
          </a:bodyPr>
          <a:lstStyle/>
          <a:p>
            <a:pPr algn="ctr"/>
            <a:r>
              <a:rPr lang="tr-TR" sz="3200" dirty="0">
                <a:solidFill>
                  <a:srgbClr val="0070C0"/>
                </a:solidFill>
                <a:latin typeface="Cambria" pitchFamily="18" charset="0"/>
              </a:rPr>
              <a:t>MENŞE </a:t>
            </a:r>
            <a:r>
              <a:rPr lang="tr-TR" sz="3200" dirty="0" smtClean="0">
                <a:solidFill>
                  <a:srgbClr val="0070C0"/>
                </a:solidFill>
                <a:latin typeface="Cambria" pitchFamily="18" charset="0"/>
              </a:rPr>
              <a:t>MATRİSİ </a:t>
            </a:r>
            <a:endParaRPr lang="tr-TR" sz="2800" dirty="0">
              <a:solidFill>
                <a:srgbClr val="0070C0"/>
              </a:solidFill>
              <a:latin typeface="Cambria" pitchFamily="18" charset="0"/>
            </a:endParaRPr>
          </a:p>
        </p:txBody>
      </p:sp>
      <p:sp>
        <p:nvSpPr>
          <p:cNvPr id="2" name="Slayt Numarası Yer Tutucusu 1"/>
          <p:cNvSpPr>
            <a:spLocks noGrp="1"/>
          </p:cNvSpPr>
          <p:nvPr>
            <p:ph type="sldNum" sz="quarter" idx="12"/>
          </p:nvPr>
        </p:nvSpPr>
        <p:spPr/>
        <p:txBody>
          <a:bodyPr/>
          <a:lstStyle/>
          <a:p>
            <a:fld id="{4E4CB621-1D1B-4413-9A0B-6BEAEB7771D2}" type="slidenum">
              <a:rPr lang="tr-TR" smtClean="0"/>
              <a:t>51</a:t>
            </a:fld>
            <a:endParaRPr lang="tr-TR"/>
          </a:p>
        </p:txBody>
      </p:sp>
    </p:spTree>
    <p:extLst>
      <p:ext uri="{BB962C8B-B14F-4D97-AF65-F5344CB8AC3E}">
        <p14:creationId xmlns:p14="http://schemas.microsoft.com/office/powerpoint/2010/main" val="405953034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Resim 6"/>
          <p:cNvPicPr>
            <a:picLocks noChangeAspect="1"/>
          </p:cNvPicPr>
          <p:nvPr/>
        </p:nvPicPr>
        <p:blipFill>
          <a:blip r:embed="rId2"/>
          <a:stretch>
            <a:fillRect/>
          </a:stretch>
        </p:blipFill>
        <p:spPr>
          <a:xfrm>
            <a:off x="1091712" y="3235569"/>
            <a:ext cx="10325100" cy="3543300"/>
          </a:xfrm>
          <a:prstGeom prst="rect">
            <a:avLst/>
          </a:prstGeom>
        </p:spPr>
      </p:pic>
      <p:sp>
        <p:nvSpPr>
          <p:cNvPr id="2" name="Unvan 1"/>
          <p:cNvSpPr>
            <a:spLocks noGrp="1"/>
          </p:cNvSpPr>
          <p:nvPr>
            <p:ph type="title"/>
          </p:nvPr>
        </p:nvSpPr>
        <p:spPr/>
        <p:txBody>
          <a:bodyPr/>
          <a:lstStyle/>
          <a:p>
            <a:pPr algn="ctr"/>
            <a:r>
              <a:rPr lang="tr-TR" b="1" u="sng" dirty="0" smtClean="0">
                <a:solidFill>
                  <a:schemeClr val="accent5"/>
                </a:solidFill>
              </a:rPr>
              <a:t>Eşyanın Tercihli Menşeinin İbrazında  </a:t>
            </a:r>
            <a:br>
              <a:rPr lang="tr-TR" b="1" u="sng" dirty="0" smtClean="0">
                <a:solidFill>
                  <a:schemeClr val="accent5"/>
                </a:solidFill>
              </a:rPr>
            </a:br>
            <a:r>
              <a:rPr lang="tr-TR" b="1" u="sng" dirty="0" smtClean="0">
                <a:solidFill>
                  <a:schemeClr val="accent5"/>
                </a:solidFill>
              </a:rPr>
              <a:t>Yapılan Hatalar!</a:t>
            </a:r>
            <a:endParaRPr lang="tr-TR" dirty="0"/>
          </a:p>
        </p:txBody>
      </p:sp>
      <p:sp>
        <p:nvSpPr>
          <p:cNvPr id="3" name="İçerik Yer Tutucusu 2"/>
          <p:cNvSpPr>
            <a:spLocks noGrp="1"/>
          </p:cNvSpPr>
          <p:nvPr>
            <p:ph idx="1"/>
          </p:nvPr>
        </p:nvSpPr>
        <p:spPr/>
        <p:txBody>
          <a:bodyPr>
            <a:normAutofit/>
          </a:bodyPr>
          <a:lstStyle/>
          <a:p>
            <a:pPr algn="just"/>
            <a:r>
              <a:rPr lang="tr-TR" sz="2400" b="1" dirty="0">
                <a:latin typeface="Times New Roman" panose="02020603050405020304" pitchFamily="18" charset="0"/>
                <a:cs typeface="Times New Roman" panose="02020603050405020304" pitchFamily="18" charset="0"/>
              </a:rPr>
              <a:t>Tercihli Ticaret Kapsamında </a:t>
            </a:r>
            <a:r>
              <a:rPr lang="tr-TR" sz="2400" b="1" dirty="0" smtClean="0">
                <a:latin typeface="Times New Roman" panose="02020603050405020304" pitchFamily="18" charset="0"/>
                <a:cs typeface="Times New Roman" panose="02020603050405020304" pitchFamily="18" charset="0"/>
              </a:rPr>
              <a:t>Eşya </a:t>
            </a:r>
            <a:r>
              <a:rPr lang="tr-TR" sz="2400" b="1" dirty="0">
                <a:latin typeface="Times New Roman" panose="02020603050405020304" pitchFamily="18" charset="0"/>
                <a:cs typeface="Times New Roman" panose="02020603050405020304" pitchFamily="18" charset="0"/>
              </a:rPr>
              <a:t>için </a:t>
            </a:r>
            <a:r>
              <a:rPr lang="tr-TR" sz="2400" b="1" u="sng" dirty="0">
                <a:solidFill>
                  <a:srgbClr val="FF0000"/>
                </a:solidFill>
                <a:latin typeface="Times New Roman" panose="02020603050405020304" pitchFamily="18" charset="0"/>
                <a:cs typeface="Times New Roman" panose="02020603050405020304" pitchFamily="18" charset="0"/>
              </a:rPr>
              <a:t>eşyanın tercihli menşeini gösteren menşe ispat belgelerinin </a:t>
            </a:r>
            <a:r>
              <a:rPr lang="tr-TR" sz="2400" b="1" u="sng" dirty="0" smtClean="0">
                <a:solidFill>
                  <a:srgbClr val="FF0000"/>
                </a:solidFill>
                <a:latin typeface="Times New Roman" panose="02020603050405020304" pitchFamily="18" charset="0"/>
                <a:cs typeface="Times New Roman" panose="02020603050405020304" pitchFamily="18" charset="0"/>
              </a:rPr>
              <a:t>yerine menşe şahadetnamesinin, </a:t>
            </a:r>
            <a:r>
              <a:rPr lang="tr-TR" sz="2400" b="1" dirty="0" smtClean="0">
                <a:latin typeface="Times New Roman" panose="02020603050405020304" pitchFamily="18" charset="0"/>
                <a:cs typeface="Times New Roman" panose="02020603050405020304" pitchFamily="18" charset="0"/>
              </a:rPr>
              <a:t>kabul edilmesi (Örnek Güney Kore STA kapsamındaki eşyalarda menşe beyanı yerine menşe şahadetnamesi ibraz edilmesi)</a:t>
            </a:r>
          </a:p>
          <a:p>
            <a:pPr algn="just"/>
            <a:endParaRPr lang="tr-TR" b="1" dirty="0">
              <a:solidFill>
                <a:srgbClr val="FF0000"/>
              </a:solidFill>
            </a:endParaRPr>
          </a:p>
          <a:p>
            <a:pPr algn="just"/>
            <a:endParaRPr lang="tr-TR" b="1" dirty="0" smtClean="0">
              <a:solidFill>
                <a:srgbClr val="FF0000"/>
              </a:solidFill>
            </a:endParaRPr>
          </a:p>
        </p:txBody>
      </p:sp>
      <p:sp>
        <p:nvSpPr>
          <p:cNvPr id="5" name="Oval 4"/>
          <p:cNvSpPr/>
          <p:nvPr/>
        </p:nvSpPr>
        <p:spPr>
          <a:xfrm>
            <a:off x="1920240" y="5636029"/>
            <a:ext cx="1720735" cy="29094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a:ln w="22225">
                <a:solidFill>
                  <a:schemeClr val="accent2"/>
                </a:solidFill>
                <a:prstDash val="solid"/>
              </a:ln>
              <a:solidFill>
                <a:schemeClr val="accent2">
                  <a:lumMod val="40000"/>
                  <a:lumOff val="60000"/>
                </a:schemeClr>
              </a:solidFill>
            </a:endParaRPr>
          </a:p>
        </p:txBody>
      </p:sp>
      <p:sp>
        <p:nvSpPr>
          <p:cNvPr id="6" name="Oval 5"/>
          <p:cNvSpPr/>
          <p:nvPr/>
        </p:nvSpPr>
        <p:spPr>
          <a:xfrm>
            <a:off x="7922029" y="5577840"/>
            <a:ext cx="1662545" cy="34913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a:ln w="22225">
                <a:solidFill>
                  <a:schemeClr val="accent2"/>
                </a:solidFill>
                <a:prstDash val="solid"/>
              </a:ln>
              <a:solidFill>
                <a:schemeClr val="accent2">
                  <a:lumMod val="40000"/>
                  <a:lumOff val="60000"/>
                </a:schemeClr>
              </a:solidFill>
            </a:endParaRPr>
          </a:p>
        </p:txBody>
      </p:sp>
      <p:cxnSp>
        <p:nvCxnSpPr>
          <p:cNvPr id="10" name="Dirsek Bağlayıcısı 9"/>
          <p:cNvCxnSpPr/>
          <p:nvPr/>
        </p:nvCxnSpPr>
        <p:spPr>
          <a:xfrm>
            <a:off x="3678382" y="5781502"/>
            <a:ext cx="1822326" cy="523703"/>
          </a:xfrm>
          <a:prstGeom prst="bentConnector3">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Dirsek Bağlayıcısı 10"/>
          <p:cNvCxnSpPr/>
          <p:nvPr/>
        </p:nvCxnSpPr>
        <p:spPr>
          <a:xfrm rot="10800000" flipV="1">
            <a:off x="6056513" y="5781501"/>
            <a:ext cx="1769228" cy="523703"/>
          </a:xfrm>
          <a:prstGeom prst="bentConnector3">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Metin kutusu 14"/>
          <p:cNvSpPr txBox="1"/>
          <p:nvPr/>
        </p:nvSpPr>
        <p:spPr>
          <a:xfrm>
            <a:off x="5596995" y="5715298"/>
            <a:ext cx="363229" cy="923330"/>
          </a:xfrm>
          <a:prstGeom prst="rect">
            <a:avLst/>
          </a:prstGeom>
          <a:noFill/>
          <a:ln>
            <a:noFill/>
          </a:ln>
        </p:spPr>
        <p:txBody>
          <a:bodyPr wrap="square" rtlCol="0">
            <a:spAutoFit/>
          </a:bodyPr>
          <a:lstStyle/>
          <a:p>
            <a:r>
              <a:rPr lang="tr-TR" sz="5400" b="1" dirty="0" smtClean="0">
                <a:solidFill>
                  <a:srgbClr val="FF0000"/>
                </a:solidFill>
              </a:rPr>
              <a:t>!</a:t>
            </a:r>
            <a:endParaRPr lang="tr-TR" sz="5400" b="1" dirty="0">
              <a:solidFill>
                <a:srgbClr val="FF0000"/>
              </a:solidFill>
            </a:endParaRPr>
          </a:p>
        </p:txBody>
      </p:sp>
      <p:sp>
        <p:nvSpPr>
          <p:cNvPr id="4" name="Slayt Numarası Yer Tutucusu 3"/>
          <p:cNvSpPr>
            <a:spLocks noGrp="1"/>
          </p:cNvSpPr>
          <p:nvPr>
            <p:ph type="sldNum" sz="quarter" idx="12"/>
          </p:nvPr>
        </p:nvSpPr>
        <p:spPr/>
        <p:txBody>
          <a:bodyPr/>
          <a:lstStyle/>
          <a:p>
            <a:fld id="{4E4CB621-1D1B-4413-9A0B-6BEAEB7771D2}" type="slidenum">
              <a:rPr lang="tr-TR" smtClean="0"/>
              <a:t>52</a:t>
            </a:fld>
            <a:endParaRPr lang="tr-TR"/>
          </a:p>
        </p:txBody>
      </p:sp>
    </p:spTree>
    <p:extLst>
      <p:ext uri="{BB962C8B-B14F-4D97-AF65-F5344CB8AC3E}">
        <p14:creationId xmlns:p14="http://schemas.microsoft.com/office/powerpoint/2010/main" val="37035365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Resim 6"/>
          <p:cNvPicPr>
            <a:picLocks noChangeAspect="1"/>
          </p:cNvPicPr>
          <p:nvPr/>
        </p:nvPicPr>
        <p:blipFill>
          <a:blip r:embed="rId2"/>
          <a:stretch>
            <a:fillRect/>
          </a:stretch>
        </p:blipFill>
        <p:spPr>
          <a:xfrm>
            <a:off x="1123950" y="2992315"/>
            <a:ext cx="10229850" cy="4038600"/>
          </a:xfrm>
          <a:prstGeom prst="rect">
            <a:avLst/>
          </a:prstGeom>
        </p:spPr>
      </p:pic>
      <p:sp>
        <p:nvSpPr>
          <p:cNvPr id="2" name="Unvan 1"/>
          <p:cNvSpPr>
            <a:spLocks noGrp="1"/>
          </p:cNvSpPr>
          <p:nvPr>
            <p:ph type="title"/>
          </p:nvPr>
        </p:nvSpPr>
        <p:spPr/>
        <p:txBody>
          <a:bodyPr>
            <a:normAutofit/>
          </a:bodyPr>
          <a:lstStyle/>
          <a:p>
            <a:pPr algn="ctr"/>
            <a:r>
              <a:rPr lang="tr-TR" b="1" u="sng" dirty="0" smtClean="0">
                <a:solidFill>
                  <a:schemeClr val="accent5"/>
                </a:solidFill>
              </a:rPr>
              <a:t>Sistem-Beyan Farkı Kontrollerinde </a:t>
            </a:r>
            <a:br>
              <a:rPr lang="tr-TR" b="1" u="sng" dirty="0" smtClean="0">
                <a:solidFill>
                  <a:schemeClr val="accent5"/>
                </a:solidFill>
              </a:rPr>
            </a:br>
            <a:r>
              <a:rPr lang="tr-TR" b="1" u="sng" dirty="0" smtClean="0">
                <a:solidFill>
                  <a:schemeClr val="accent5"/>
                </a:solidFill>
              </a:rPr>
              <a:t> Yapılan Hatalar!</a:t>
            </a:r>
            <a:endParaRPr lang="tr-TR" dirty="0"/>
          </a:p>
        </p:txBody>
      </p:sp>
      <p:sp>
        <p:nvSpPr>
          <p:cNvPr id="3" name="İçerik Yer Tutucusu 2"/>
          <p:cNvSpPr>
            <a:spLocks noGrp="1"/>
          </p:cNvSpPr>
          <p:nvPr>
            <p:ph idx="1"/>
          </p:nvPr>
        </p:nvSpPr>
        <p:spPr/>
        <p:txBody>
          <a:bodyPr>
            <a:normAutofit/>
          </a:bodyPr>
          <a:lstStyle/>
          <a:p>
            <a:pPr algn="just"/>
            <a:r>
              <a:rPr lang="tr-TR" sz="2000" b="1" dirty="0" smtClean="0">
                <a:latin typeface="Times New Roman" panose="02020603050405020304" pitchFamily="18" charset="0"/>
                <a:cs typeface="Times New Roman" panose="02020603050405020304" pitchFamily="18" charset="0"/>
                <a:hlinkClick r:id="rId3"/>
              </a:rPr>
              <a:t>2018/11973</a:t>
            </a:r>
            <a:r>
              <a:rPr lang="tr-TR" sz="2000" b="1" dirty="0" smtClean="0">
                <a:latin typeface="Times New Roman" panose="02020603050405020304" pitchFamily="18" charset="0"/>
                <a:cs typeface="Times New Roman" panose="02020603050405020304" pitchFamily="18" charset="0"/>
              </a:rPr>
              <a:t> </a:t>
            </a:r>
            <a:r>
              <a:rPr lang="tr-TR" sz="2000" b="1" dirty="0">
                <a:latin typeface="Times New Roman" panose="02020603050405020304" pitchFamily="18" charset="0"/>
                <a:cs typeface="Times New Roman" panose="02020603050405020304" pitchFamily="18" charset="0"/>
              </a:rPr>
              <a:t>sayılı Amerika Birleşik Devletleri Menşeli Bazı Ürünlerin İthalatında Ek Mali Yükümlülük Uygulanmasına Dair Karar kapsamı </a:t>
            </a:r>
            <a:r>
              <a:rPr lang="tr-TR" sz="2000" b="1" u="sng" dirty="0" smtClean="0">
                <a:solidFill>
                  <a:srgbClr val="FF0000"/>
                </a:solidFill>
                <a:latin typeface="Times New Roman" panose="02020603050405020304" pitchFamily="18" charset="0"/>
                <a:cs typeface="Times New Roman" panose="02020603050405020304" pitchFamily="18" charset="0"/>
              </a:rPr>
              <a:t>ABD menşeli beyan edilen eşyanın </a:t>
            </a:r>
            <a:r>
              <a:rPr lang="tr-TR" sz="2000" b="1" dirty="0" smtClean="0">
                <a:latin typeface="Times New Roman" panose="02020603050405020304" pitchFamily="18" charset="0"/>
                <a:cs typeface="Times New Roman" panose="02020603050405020304" pitchFamily="18" charset="0"/>
              </a:rPr>
              <a:t>beyan sahibince   </a:t>
            </a:r>
            <a:r>
              <a:rPr lang="tr-TR" sz="2000" b="1" u="sng" dirty="0">
                <a:solidFill>
                  <a:srgbClr val="FF0000"/>
                </a:solidFill>
                <a:latin typeface="Times New Roman" panose="02020603050405020304" pitchFamily="18" charset="0"/>
                <a:cs typeface="Times New Roman" panose="02020603050405020304" pitchFamily="18" charset="0"/>
              </a:rPr>
              <a:t>ek mali </a:t>
            </a:r>
            <a:r>
              <a:rPr lang="tr-TR" sz="2000" b="1" u="sng" dirty="0" smtClean="0">
                <a:solidFill>
                  <a:srgbClr val="FF0000"/>
                </a:solidFill>
                <a:latin typeface="Times New Roman" panose="02020603050405020304" pitchFamily="18" charset="0"/>
                <a:cs typeface="Times New Roman" panose="02020603050405020304" pitchFamily="18" charset="0"/>
              </a:rPr>
              <a:t>yükümlülüğün  sistem üzerinden «silinmesine» karşılık </a:t>
            </a:r>
            <a:r>
              <a:rPr lang="tr-TR" sz="2000" b="1" dirty="0" smtClean="0">
                <a:latin typeface="Times New Roman" panose="02020603050405020304" pitchFamily="18" charset="0"/>
                <a:cs typeface="Times New Roman" panose="02020603050405020304" pitchFamily="18" charset="0"/>
              </a:rPr>
              <a:t>buna ilişkin kontrollerin yapılmaması</a:t>
            </a:r>
            <a:r>
              <a:rPr lang="tr-TR" sz="2000" b="1" dirty="0">
                <a:latin typeface="Times New Roman" panose="02020603050405020304" pitchFamily="18" charset="0"/>
                <a:cs typeface="Times New Roman" panose="02020603050405020304" pitchFamily="18" charset="0"/>
              </a:rPr>
              <a:t>!</a:t>
            </a:r>
            <a:endParaRPr lang="tr-TR" sz="2000" b="1" dirty="0" smtClean="0">
              <a:latin typeface="Times New Roman" panose="02020603050405020304" pitchFamily="18" charset="0"/>
              <a:cs typeface="Times New Roman" panose="02020603050405020304" pitchFamily="18" charset="0"/>
            </a:endParaRPr>
          </a:p>
          <a:p>
            <a:pPr marL="0" indent="0" algn="just">
              <a:buNone/>
            </a:pPr>
            <a:endParaRPr lang="tr-TR" dirty="0" smtClean="0"/>
          </a:p>
          <a:p>
            <a:pPr marL="0" indent="0" algn="just">
              <a:buNone/>
            </a:pPr>
            <a:endParaRPr lang="tr-TR" dirty="0"/>
          </a:p>
        </p:txBody>
      </p:sp>
      <p:sp>
        <p:nvSpPr>
          <p:cNvPr id="5" name="Metin kutusu 4"/>
          <p:cNvSpPr txBox="1"/>
          <p:nvPr/>
        </p:nvSpPr>
        <p:spPr>
          <a:xfrm>
            <a:off x="8055034" y="4397431"/>
            <a:ext cx="2152996" cy="374073"/>
          </a:xfrm>
          <a:prstGeom prst="rect">
            <a:avLst/>
          </a:prstGeom>
          <a:solidFill>
            <a:schemeClr val="accent1"/>
          </a:solidFill>
          <a:ln w="38100">
            <a:solidFill>
              <a:schemeClr val="tx1"/>
            </a:solidFill>
          </a:ln>
        </p:spPr>
        <p:txBody>
          <a:bodyPr wrap="square" rtlCol="0">
            <a:spAutoFit/>
          </a:bodyPr>
          <a:lstStyle/>
          <a:p>
            <a:r>
              <a:rPr lang="tr-TR" dirty="0" smtClean="0"/>
              <a:t>EMY Vergi Taşımama</a:t>
            </a:r>
            <a:endParaRPr lang="tr-TR" dirty="0"/>
          </a:p>
        </p:txBody>
      </p:sp>
      <p:sp>
        <p:nvSpPr>
          <p:cNvPr id="6" name="Yukarı Ok 5"/>
          <p:cNvSpPr/>
          <p:nvPr/>
        </p:nvSpPr>
        <p:spPr>
          <a:xfrm flipH="1">
            <a:off x="9114906" y="3990109"/>
            <a:ext cx="145472" cy="339853"/>
          </a:xfrm>
          <a:prstGeom prst="upArrow">
            <a:avLst/>
          </a:prstGeom>
          <a:solidFill>
            <a:srgbClr val="FF00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a:ln w="22225">
                <a:solidFill>
                  <a:schemeClr val="accent2"/>
                </a:solidFill>
                <a:prstDash val="solid"/>
              </a:ln>
              <a:solidFill>
                <a:schemeClr val="accent2">
                  <a:lumMod val="40000"/>
                  <a:lumOff val="60000"/>
                </a:schemeClr>
              </a:solidFill>
            </a:endParaRPr>
          </a:p>
        </p:txBody>
      </p:sp>
      <p:sp>
        <p:nvSpPr>
          <p:cNvPr id="4" name="Slayt Numarası Yer Tutucusu 3"/>
          <p:cNvSpPr>
            <a:spLocks noGrp="1"/>
          </p:cNvSpPr>
          <p:nvPr>
            <p:ph type="sldNum" sz="quarter" idx="12"/>
          </p:nvPr>
        </p:nvSpPr>
        <p:spPr/>
        <p:txBody>
          <a:bodyPr/>
          <a:lstStyle/>
          <a:p>
            <a:fld id="{4E4CB621-1D1B-4413-9A0B-6BEAEB7771D2}" type="slidenum">
              <a:rPr lang="tr-TR" smtClean="0"/>
              <a:t>53</a:t>
            </a:fld>
            <a:endParaRPr lang="tr-TR"/>
          </a:p>
        </p:txBody>
      </p:sp>
    </p:spTree>
    <p:extLst>
      <p:ext uri="{BB962C8B-B14F-4D97-AF65-F5344CB8AC3E}">
        <p14:creationId xmlns:p14="http://schemas.microsoft.com/office/powerpoint/2010/main" val="41477264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75115" y="382556"/>
            <a:ext cx="10515600" cy="733852"/>
          </a:xfrm>
        </p:spPr>
        <p:txBody>
          <a:bodyPr>
            <a:normAutofit fontScale="25000" lnSpcReduction="20000"/>
          </a:bodyPr>
          <a:lstStyle/>
          <a:p>
            <a:pPr algn="ctr"/>
            <a:r>
              <a:rPr lang="tr-TR" sz="11200" b="1" dirty="0"/>
              <a:t>İTHALAT REJİMİ KARARINA EK KARAR</a:t>
            </a:r>
          </a:p>
          <a:p>
            <a:pPr algn="ctr"/>
            <a:r>
              <a:rPr lang="tr-TR" sz="11200" b="1" dirty="0"/>
              <a:t>Karar Sayısı: 416</a:t>
            </a:r>
          </a:p>
          <a:p>
            <a:endParaRPr lang="tr-TR" dirty="0"/>
          </a:p>
          <a:p>
            <a:endParaRPr lang="tr-TR" dirty="0"/>
          </a:p>
        </p:txBody>
      </p:sp>
      <p:graphicFrame>
        <p:nvGraphicFramePr>
          <p:cNvPr id="5" name="Tablo 4"/>
          <p:cNvGraphicFramePr>
            <a:graphicFrameLocks noGrp="1"/>
          </p:cNvGraphicFramePr>
          <p:nvPr>
            <p:extLst/>
          </p:nvPr>
        </p:nvGraphicFramePr>
        <p:xfrm>
          <a:off x="1506960" y="1403790"/>
          <a:ext cx="9064623" cy="1530532"/>
        </p:xfrm>
        <a:graphic>
          <a:graphicData uri="http://schemas.openxmlformats.org/drawingml/2006/table">
            <a:tbl>
              <a:tblPr>
                <a:tableStyleId>{5C22544A-7EE6-4342-B048-85BDC9FD1C3A}</a:tableStyleId>
              </a:tblPr>
              <a:tblGrid>
                <a:gridCol w="1487153">
                  <a:extLst>
                    <a:ext uri="{9D8B030D-6E8A-4147-A177-3AD203B41FA5}">
                      <a16:colId xmlns:a16="http://schemas.microsoft.com/office/drawing/2014/main" val="2115705582"/>
                    </a:ext>
                  </a:extLst>
                </a:gridCol>
                <a:gridCol w="4162366">
                  <a:extLst>
                    <a:ext uri="{9D8B030D-6E8A-4147-A177-3AD203B41FA5}">
                      <a16:colId xmlns:a16="http://schemas.microsoft.com/office/drawing/2014/main" val="1594690216"/>
                    </a:ext>
                  </a:extLst>
                </a:gridCol>
                <a:gridCol w="400174">
                  <a:extLst>
                    <a:ext uri="{9D8B030D-6E8A-4147-A177-3AD203B41FA5}">
                      <a16:colId xmlns:a16="http://schemas.microsoft.com/office/drawing/2014/main" val="2051688712"/>
                    </a:ext>
                  </a:extLst>
                </a:gridCol>
                <a:gridCol w="400174">
                  <a:extLst>
                    <a:ext uri="{9D8B030D-6E8A-4147-A177-3AD203B41FA5}">
                      <a16:colId xmlns:a16="http://schemas.microsoft.com/office/drawing/2014/main" val="1205346778"/>
                    </a:ext>
                  </a:extLst>
                </a:gridCol>
                <a:gridCol w="402944">
                  <a:extLst>
                    <a:ext uri="{9D8B030D-6E8A-4147-A177-3AD203B41FA5}">
                      <a16:colId xmlns:a16="http://schemas.microsoft.com/office/drawing/2014/main" val="1380224705"/>
                    </a:ext>
                  </a:extLst>
                </a:gridCol>
                <a:gridCol w="1341761">
                  <a:extLst>
                    <a:ext uri="{9D8B030D-6E8A-4147-A177-3AD203B41FA5}">
                      <a16:colId xmlns:a16="http://schemas.microsoft.com/office/drawing/2014/main" val="3786577804"/>
                    </a:ext>
                  </a:extLst>
                </a:gridCol>
                <a:gridCol w="533104">
                  <a:extLst>
                    <a:ext uri="{9D8B030D-6E8A-4147-A177-3AD203B41FA5}">
                      <a16:colId xmlns:a16="http://schemas.microsoft.com/office/drawing/2014/main" val="3683897103"/>
                    </a:ext>
                  </a:extLst>
                </a:gridCol>
                <a:gridCol w="336947">
                  <a:extLst>
                    <a:ext uri="{9D8B030D-6E8A-4147-A177-3AD203B41FA5}">
                      <a16:colId xmlns:a16="http://schemas.microsoft.com/office/drawing/2014/main" val="1166804267"/>
                    </a:ext>
                  </a:extLst>
                </a:gridCol>
              </a:tblGrid>
              <a:tr h="765266">
                <a:tc rowSpan="2">
                  <a:txBody>
                    <a:bodyPr/>
                    <a:lstStyle/>
                    <a:p>
                      <a:pPr algn="ctr">
                        <a:spcBef>
                          <a:spcPts val="300"/>
                        </a:spcBef>
                        <a:spcAft>
                          <a:spcPts val="0"/>
                        </a:spcAft>
                      </a:pPr>
                      <a:r>
                        <a:rPr lang="tr-TR" sz="1400" b="1" dirty="0">
                          <a:ln>
                            <a:solidFill>
                              <a:sysClr val="windowText" lastClr="000000"/>
                            </a:solidFill>
                          </a:ln>
                          <a:effectLst/>
                        </a:rPr>
                        <a:t>G.T.İ.P.</a:t>
                      </a:r>
                      <a:endParaRPr lang="tr-TR" sz="1400" b="1" dirty="0">
                        <a:ln>
                          <a:solidFill>
                            <a:sysClr val="windowText" lastClr="000000"/>
                          </a:solidFill>
                        </a:ln>
                        <a:effectLst/>
                        <a:latin typeface="Times New Roman" panose="02020603050405020304" pitchFamily="18" charset="0"/>
                        <a:ea typeface="Times New Roman" panose="02020603050405020304" pitchFamily="18" charset="0"/>
                      </a:endParaRPr>
                    </a:p>
                  </a:txBody>
                  <a:tcPr marL="17145" marR="17145"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rowSpan="2">
                  <a:txBody>
                    <a:bodyPr/>
                    <a:lstStyle/>
                    <a:p>
                      <a:pPr algn="ctr">
                        <a:spcBef>
                          <a:spcPts val="300"/>
                        </a:spcBef>
                        <a:spcAft>
                          <a:spcPts val="0"/>
                        </a:spcAft>
                      </a:pPr>
                      <a:r>
                        <a:rPr lang="tr-TR" sz="1400" b="1" dirty="0">
                          <a:effectLst/>
                        </a:rPr>
                        <a:t>MADDE İSMİ</a:t>
                      </a:r>
                      <a:endParaRPr lang="tr-TR" sz="1400" b="1" dirty="0">
                        <a:effectLst/>
                        <a:latin typeface="Times New Roman" panose="02020603050405020304" pitchFamily="18" charset="0"/>
                        <a:ea typeface="Times New Roman" panose="02020603050405020304" pitchFamily="18" charset="0"/>
                      </a:endParaRPr>
                    </a:p>
                  </a:txBody>
                  <a:tcPr marL="17145" marR="17145"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gridSpan="6">
                  <a:txBody>
                    <a:bodyPr/>
                    <a:lstStyle/>
                    <a:p>
                      <a:pPr marL="222250" algn="ctr">
                        <a:spcBef>
                          <a:spcPts val="300"/>
                        </a:spcBef>
                        <a:spcAft>
                          <a:spcPts val="0"/>
                        </a:spcAft>
                      </a:pPr>
                      <a:r>
                        <a:rPr lang="tr-TR" sz="1400" b="1" dirty="0">
                          <a:effectLst/>
                        </a:rPr>
                        <a:t>İLAVE GÜMRÜK VERGİSİ ORANI *(%)</a:t>
                      </a:r>
                      <a:endParaRPr lang="tr-TR" sz="1400" b="1" dirty="0">
                        <a:effectLst/>
                        <a:latin typeface="Times New Roman" panose="02020603050405020304" pitchFamily="18" charset="0"/>
                        <a:ea typeface="Times New Roman" panose="02020603050405020304" pitchFamily="18" charset="0"/>
                      </a:endParaRPr>
                    </a:p>
                  </a:txBody>
                  <a:tcPr marL="17145" marR="17145"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947736206"/>
                  </a:ext>
                </a:extLst>
              </a:tr>
              <a:tr h="765266">
                <a:tc vMerge="1">
                  <a:txBody>
                    <a:bodyPr/>
                    <a:lstStyle/>
                    <a:p>
                      <a:endParaRPr lang="tr-TR"/>
                    </a:p>
                  </a:txBody>
                  <a:tcPr/>
                </a:tc>
                <a:tc vMerge="1">
                  <a:txBody>
                    <a:bodyPr/>
                    <a:lstStyle/>
                    <a:p>
                      <a:endParaRPr lang="tr-TR"/>
                    </a:p>
                  </a:txBody>
                  <a:tcPr/>
                </a:tc>
                <a:tc>
                  <a:txBody>
                    <a:bodyPr/>
                    <a:lstStyle/>
                    <a:p>
                      <a:pPr algn="ctr">
                        <a:spcBef>
                          <a:spcPts val="300"/>
                        </a:spcBef>
                        <a:spcAft>
                          <a:spcPts val="0"/>
                        </a:spcAft>
                      </a:pPr>
                      <a:r>
                        <a:rPr lang="tr-TR" sz="1400" b="1" dirty="0">
                          <a:effectLst/>
                        </a:rPr>
                        <a:t>1</a:t>
                      </a:r>
                      <a:endParaRPr lang="tr-TR" sz="1400" b="1" dirty="0">
                        <a:effectLst/>
                        <a:latin typeface="Times New Roman" panose="02020603050405020304" pitchFamily="18" charset="0"/>
                        <a:ea typeface="Times New Roman" panose="02020603050405020304" pitchFamily="18" charset="0"/>
                      </a:endParaRPr>
                    </a:p>
                  </a:txBody>
                  <a:tcPr marL="17145" marR="17145"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spcBef>
                          <a:spcPts val="300"/>
                        </a:spcBef>
                        <a:spcAft>
                          <a:spcPts val="0"/>
                        </a:spcAft>
                      </a:pPr>
                      <a:r>
                        <a:rPr lang="tr-TR" sz="1400" b="1" dirty="0">
                          <a:effectLst/>
                        </a:rPr>
                        <a:t>2</a:t>
                      </a:r>
                      <a:endParaRPr lang="tr-TR" sz="1400" b="1" dirty="0">
                        <a:effectLst/>
                        <a:latin typeface="Times New Roman" panose="02020603050405020304" pitchFamily="18" charset="0"/>
                        <a:ea typeface="Times New Roman" panose="02020603050405020304" pitchFamily="18" charset="0"/>
                      </a:endParaRPr>
                    </a:p>
                  </a:txBody>
                  <a:tcPr marL="17145" marR="17145"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spcBef>
                          <a:spcPts val="300"/>
                        </a:spcBef>
                        <a:spcAft>
                          <a:spcPts val="0"/>
                        </a:spcAft>
                      </a:pPr>
                      <a:r>
                        <a:rPr lang="tr-TR" sz="1400" b="1" dirty="0">
                          <a:effectLst/>
                        </a:rPr>
                        <a:t>3</a:t>
                      </a:r>
                      <a:endParaRPr lang="tr-TR" sz="1400" b="1" dirty="0">
                        <a:effectLst/>
                        <a:latin typeface="Times New Roman" panose="02020603050405020304" pitchFamily="18" charset="0"/>
                        <a:ea typeface="Times New Roman" panose="02020603050405020304" pitchFamily="18" charset="0"/>
                      </a:endParaRPr>
                    </a:p>
                  </a:txBody>
                  <a:tcPr marL="17145" marR="17145"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spcBef>
                          <a:spcPts val="300"/>
                        </a:spcBef>
                        <a:spcAft>
                          <a:spcPts val="0"/>
                        </a:spcAft>
                      </a:pPr>
                      <a:r>
                        <a:rPr lang="tr-TR" sz="1400" b="1" dirty="0">
                          <a:effectLst/>
                        </a:rPr>
                        <a:t>4</a:t>
                      </a:r>
                      <a:endParaRPr lang="tr-TR" sz="1400" b="1" dirty="0">
                        <a:effectLst/>
                        <a:latin typeface="Times New Roman" panose="02020603050405020304" pitchFamily="18" charset="0"/>
                        <a:ea typeface="Times New Roman" panose="02020603050405020304" pitchFamily="18" charset="0"/>
                      </a:endParaRPr>
                    </a:p>
                  </a:txBody>
                  <a:tcPr marL="17145" marR="17145"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spcBef>
                          <a:spcPts val="300"/>
                        </a:spcBef>
                        <a:spcAft>
                          <a:spcPts val="0"/>
                        </a:spcAft>
                      </a:pPr>
                      <a:r>
                        <a:rPr lang="tr-TR" sz="1400" b="1" dirty="0">
                          <a:effectLst/>
                        </a:rPr>
                        <a:t>5</a:t>
                      </a:r>
                      <a:endParaRPr lang="tr-TR" sz="1400" b="1" dirty="0">
                        <a:effectLst/>
                        <a:latin typeface="Times New Roman" panose="02020603050405020304" pitchFamily="18" charset="0"/>
                        <a:ea typeface="Times New Roman" panose="02020603050405020304" pitchFamily="18" charset="0"/>
                      </a:endParaRPr>
                    </a:p>
                  </a:txBody>
                  <a:tcPr marL="17145" marR="17145"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spcBef>
                          <a:spcPts val="300"/>
                        </a:spcBef>
                        <a:spcAft>
                          <a:spcPts val="0"/>
                        </a:spcAft>
                      </a:pPr>
                      <a:r>
                        <a:rPr lang="tr-TR" sz="1400" b="1" dirty="0">
                          <a:effectLst/>
                        </a:rPr>
                        <a:t>8</a:t>
                      </a:r>
                      <a:endParaRPr lang="tr-TR" sz="1400" b="1" dirty="0">
                        <a:effectLst/>
                        <a:latin typeface="Times New Roman" panose="02020603050405020304" pitchFamily="18" charset="0"/>
                        <a:ea typeface="Times New Roman" panose="02020603050405020304" pitchFamily="18" charset="0"/>
                      </a:endParaRPr>
                    </a:p>
                  </a:txBody>
                  <a:tcPr marL="17145" marR="17145"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22848238"/>
                  </a:ext>
                </a:extLst>
              </a:tr>
            </a:tbl>
          </a:graphicData>
        </a:graphic>
      </p:graphicFrame>
      <p:graphicFrame>
        <p:nvGraphicFramePr>
          <p:cNvPr id="6" name="Tablo 5"/>
          <p:cNvGraphicFramePr>
            <a:graphicFrameLocks noGrp="1"/>
          </p:cNvGraphicFramePr>
          <p:nvPr>
            <p:extLst>
              <p:ext uri="{D42A27DB-BD31-4B8C-83A1-F6EECF244321}">
                <p14:modId xmlns:p14="http://schemas.microsoft.com/office/powerpoint/2010/main" val="3508945544"/>
              </p:ext>
            </p:extLst>
          </p:nvPr>
        </p:nvGraphicFramePr>
        <p:xfrm>
          <a:off x="1506959" y="2934322"/>
          <a:ext cx="9064624" cy="846443"/>
        </p:xfrm>
        <a:graphic>
          <a:graphicData uri="http://schemas.openxmlformats.org/drawingml/2006/table">
            <a:tbl>
              <a:tblPr>
                <a:tableStyleId>{5C22544A-7EE6-4342-B048-85BDC9FD1C3A}</a:tableStyleId>
              </a:tblPr>
              <a:tblGrid>
                <a:gridCol w="2966375">
                  <a:extLst>
                    <a:ext uri="{9D8B030D-6E8A-4147-A177-3AD203B41FA5}">
                      <a16:colId xmlns:a16="http://schemas.microsoft.com/office/drawing/2014/main" val="1932890516"/>
                    </a:ext>
                  </a:extLst>
                </a:gridCol>
                <a:gridCol w="2641669">
                  <a:extLst>
                    <a:ext uri="{9D8B030D-6E8A-4147-A177-3AD203B41FA5}">
                      <a16:colId xmlns:a16="http://schemas.microsoft.com/office/drawing/2014/main" val="194576432"/>
                    </a:ext>
                  </a:extLst>
                </a:gridCol>
                <a:gridCol w="395781">
                  <a:extLst>
                    <a:ext uri="{9D8B030D-6E8A-4147-A177-3AD203B41FA5}">
                      <a16:colId xmlns:a16="http://schemas.microsoft.com/office/drawing/2014/main" val="3449586188"/>
                    </a:ext>
                  </a:extLst>
                </a:gridCol>
                <a:gridCol w="395781">
                  <a:extLst>
                    <a:ext uri="{9D8B030D-6E8A-4147-A177-3AD203B41FA5}">
                      <a16:colId xmlns:a16="http://schemas.microsoft.com/office/drawing/2014/main" val="202349180"/>
                    </a:ext>
                  </a:extLst>
                </a:gridCol>
                <a:gridCol w="395781">
                  <a:extLst>
                    <a:ext uri="{9D8B030D-6E8A-4147-A177-3AD203B41FA5}">
                      <a16:colId xmlns:a16="http://schemas.microsoft.com/office/drawing/2014/main" val="2579094721"/>
                    </a:ext>
                  </a:extLst>
                </a:gridCol>
                <a:gridCol w="395781">
                  <a:extLst>
                    <a:ext uri="{9D8B030D-6E8A-4147-A177-3AD203B41FA5}">
                      <a16:colId xmlns:a16="http://schemas.microsoft.com/office/drawing/2014/main" val="580458930"/>
                    </a:ext>
                  </a:extLst>
                </a:gridCol>
                <a:gridCol w="660092">
                  <a:extLst>
                    <a:ext uri="{9D8B030D-6E8A-4147-A177-3AD203B41FA5}">
                      <a16:colId xmlns:a16="http://schemas.microsoft.com/office/drawing/2014/main" val="1244861924"/>
                    </a:ext>
                  </a:extLst>
                </a:gridCol>
                <a:gridCol w="636586">
                  <a:extLst>
                    <a:ext uri="{9D8B030D-6E8A-4147-A177-3AD203B41FA5}">
                      <a16:colId xmlns:a16="http://schemas.microsoft.com/office/drawing/2014/main" val="1782293833"/>
                    </a:ext>
                  </a:extLst>
                </a:gridCol>
                <a:gridCol w="576778">
                  <a:extLst>
                    <a:ext uri="{9D8B030D-6E8A-4147-A177-3AD203B41FA5}">
                      <a16:colId xmlns:a16="http://schemas.microsoft.com/office/drawing/2014/main" val="3536859211"/>
                    </a:ext>
                  </a:extLst>
                </a:gridCol>
              </a:tblGrid>
              <a:tr h="846443">
                <a:tc>
                  <a:txBody>
                    <a:bodyPr/>
                    <a:lstStyle/>
                    <a:p>
                      <a:pPr marL="6350">
                        <a:spcBef>
                          <a:spcPts val="300"/>
                        </a:spcBef>
                        <a:spcAft>
                          <a:spcPts val="0"/>
                        </a:spcAft>
                      </a:pPr>
                      <a:r>
                        <a:rPr lang="tr-TR" sz="1600" b="1" dirty="0">
                          <a:effectLst/>
                        </a:rPr>
                        <a:t>8543.70.90.00.11</a:t>
                      </a:r>
                      <a:endParaRPr lang="tr-TR" sz="1600" b="1" dirty="0">
                        <a:effectLst/>
                        <a:latin typeface="Times New Roman" panose="02020603050405020304" pitchFamily="18" charset="0"/>
                        <a:ea typeface="Times New Roman" panose="02020603050405020304" pitchFamily="18" charset="0"/>
                      </a:endParaRPr>
                    </a:p>
                  </a:txBody>
                  <a:tcPr marL="17145" marR="17145"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spcBef>
                          <a:spcPts val="300"/>
                        </a:spcBef>
                        <a:spcAft>
                          <a:spcPts val="0"/>
                        </a:spcAft>
                      </a:pPr>
                      <a:r>
                        <a:rPr lang="tr-TR" sz="1600" b="1" dirty="0">
                          <a:effectLst/>
                        </a:rPr>
                        <a:t>Maden </a:t>
                      </a:r>
                      <a:r>
                        <a:rPr lang="tr-TR" sz="1600" b="1" dirty="0" err="1">
                          <a:effectLst/>
                        </a:rPr>
                        <a:t>dedektörleri</a:t>
                      </a:r>
                      <a:endParaRPr lang="tr-TR" sz="1600" b="1" dirty="0">
                        <a:effectLst/>
                        <a:latin typeface="Times New Roman" panose="02020603050405020304" pitchFamily="18" charset="0"/>
                        <a:ea typeface="Times New Roman" panose="02020603050405020304" pitchFamily="18" charset="0"/>
                      </a:endParaRPr>
                    </a:p>
                  </a:txBody>
                  <a:tcPr marL="17145" marR="17145"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5090" algn="ctr">
                        <a:spcBef>
                          <a:spcPts val="300"/>
                        </a:spcBef>
                        <a:spcAft>
                          <a:spcPts val="0"/>
                        </a:spcAft>
                      </a:pPr>
                      <a:r>
                        <a:rPr lang="tr-TR" sz="1600" b="1" dirty="0">
                          <a:effectLst/>
                          <a:highlight>
                            <a:srgbClr val="C0C0C0"/>
                          </a:highlight>
                        </a:rPr>
                        <a:t>0</a:t>
                      </a:r>
                      <a:endParaRPr lang="tr-TR" sz="1600" b="1" dirty="0">
                        <a:effectLst/>
                        <a:latin typeface="Times New Roman" panose="02020603050405020304" pitchFamily="18" charset="0"/>
                        <a:ea typeface="Times New Roman" panose="02020603050405020304" pitchFamily="18" charset="0"/>
                      </a:endParaRPr>
                    </a:p>
                  </a:txBody>
                  <a:tcPr marL="17145" marR="171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5090" algn="ctr">
                        <a:spcBef>
                          <a:spcPts val="300"/>
                        </a:spcBef>
                        <a:spcAft>
                          <a:spcPts val="0"/>
                        </a:spcAft>
                      </a:pPr>
                      <a:r>
                        <a:rPr lang="tr-TR" sz="1600" b="1" dirty="0">
                          <a:effectLst/>
                        </a:rPr>
                        <a:t>0</a:t>
                      </a:r>
                      <a:endParaRPr lang="tr-TR" sz="1600" b="1" dirty="0">
                        <a:effectLst/>
                        <a:latin typeface="Times New Roman" panose="02020603050405020304" pitchFamily="18" charset="0"/>
                        <a:ea typeface="Times New Roman" panose="02020603050405020304" pitchFamily="18" charset="0"/>
                      </a:endParaRPr>
                    </a:p>
                  </a:txBody>
                  <a:tcPr marL="17145" marR="171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5090" algn="ctr">
                        <a:spcBef>
                          <a:spcPts val="300"/>
                        </a:spcBef>
                        <a:spcAft>
                          <a:spcPts val="0"/>
                        </a:spcAft>
                      </a:pPr>
                      <a:r>
                        <a:rPr lang="tr-TR" sz="1600" b="1" dirty="0">
                          <a:effectLst/>
                        </a:rPr>
                        <a:t>0</a:t>
                      </a:r>
                      <a:endParaRPr lang="tr-TR" sz="1600" b="1" dirty="0">
                        <a:effectLst/>
                        <a:latin typeface="Times New Roman" panose="02020603050405020304" pitchFamily="18" charset="0"/>
                        <a:ea typeface="Times New Roman" panose="02020603050405020304" pitchFamily="18" charset="0"/>
                      </a:endParaRPr>
                    </a:p>
                  </a:txBody>
                  <a:tcPr marL="17145" marR="171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2550" algn="ctr">
                        <a:spcBef>
                          <a:spcPts val="300"/>
                        </a:spcBef>
                        <a:spcAft>
                          <a:spcPts val="0"/>
                        </a:spcAft>
                      </a:pPr>
                      <a:r>
                        <a:rPr lang="tr-TR" sz="1600" b="1" dirty="0">
                          <a:effectLst/>
                        </a:rPr>
                        <a:t>0</a:t>
                      </a:r>
                      <a:endParaRPr lang="tr-TR" sz="1600" b="1" dirty="0">
                        <a:effectLst/>
                        <a:latin typeface="Times New Roman" panose="02020603050405020304" pitchFamily="18" charset="0"/>
                        <a:ea typeface="Times New Roman" panose="02020603050405020304" pitchFamily="18" charset="0"/>
                      </a:endParaRPr>
                    </a:p>
                  </a:txBody>
                  <a:tcPr marL="17145" marR="171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57785" algn="ctr">
                        <a:spcBef>
                          <a:spcPts val="300"/>
                        </a:spcBef>
                        <a:spcAft>
                          <a:spcPts val="0"/>
                        </a:spcAft>
                      </a:pPr>
                      <a:r>
                        <a:rPr lang="tr-TR" sz="1600" b="1" dirty="0">
                          <a:effectLst/>
                        </a:rPr>
                        <a:t>20</a:t>
                      </a:r>
                      <a:endParaRPr lang="tr-TR" sz="1600" b="1" dirty="0">
                        <a:effectLst/>
                        <a:latin typeface="Times New Roman" panose="02020603050405020304" pitchFamily="18" charset="0"/>
                        <a:ea typeface="Times New Roman" panose="02020603050405020304" pitchFamily="18" charset="0"/>
                      </a:endParaRPr>
                    </a:p>
                  </a:txBody>
                  <a:tcPr marL="17145" marR="171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54610" algn="ctr">
                        <a:spcBef>
                          <a:spcPts val="300"/>
                        </a:spcBef>
                        <a:spcAft>
                          <a:spcPts val="0"/>
                        </a:spcAft>
                      </a:pPr>
                      <a:r>
                        <a:rPr lang="tr-TR" sz="1600" b="1" dirty="0">
                          <a:effectLst/>
                        </a:rPr>
                        <a:t>20</a:t>
                      </a:r>
                      <a:endParaRPr lang="tr-TR" sz="1600" b="1" dirty="0">
                        <a:effectLst/>
                        <a:latin typeface="Times New Roman" panose="02020603050405020304" pitchFamily="18" charset="0"/>
                        <a:ea typeface="Times New Roman" panose="02020603050405020304" pitchFamily="18" charset="0"/>
                      </a:endParaRPr>
                    </a:p>
                  </a:txBody>
                  <a:tcPr marL="17145" marR="171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52070" algn="ctr">
                        <a:spcBef>
                          <a:spcPts val="300"/>
                        </a:spcBef>
                        <a:spcAft>
                          <a:spcPts val="0"/>
                        </a:spcAft>
                      </a:pPr>
                      <a:r>
                        <a:rPr lang="tr-TR" sz="1600" b="1" dirty="0">
                          <a:effectLst/>
                        </a:rPr>
                        <a:t>20</a:t>
                      </a:r>
                      <a:endParaRPr lang="tr-TR" sz="1600" b="1" dirty="0">
                        <a:effectLst/>
                        <a:latin typeface="Times New Roman" panose="02020603050405020304" pitchFamily="18" charset="0"/>
                        <a:ea typeface="Times New Roman" panose="02020603050405020304" pitchFamily="18" charset="0"/>
                      </a:endParaRPr>
                    </a:p>
                  </a:txBody>
                  <a:tcPr marL="17145" marR="171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6494773"/>
                  </a:ext>
                </a:extLst>
              </a:tr>
            </a:tbl>
          </a:graphicData>
        </a:graphic>
      </p:graphicFrame>
      <p:graphicFrame>
        <p:nvGraphicFramePr>
          <p:cNvPr id="7" name="Tablo 6"/>
          <p:cNvGraphicFramePr>
            <a:graphicFrameLocks noGrp="1"/>
          </p:cNvGraphicFramePr>
          <p:nvPr>
            <p:extLst/>
          </p:nvPr>
        </p:nvGraphicFramePr>
        <p:xfrm>
          <a:off x="1506959" y="3780765"/>
          <a:ext cx="9064624" cy="1696616"/>
        </p:xfrm>
        <a:graphic>
          <a:graphicData uri="http://schemas.openxmlformats.org/drawingml/2006/table">
            <a:tbl>
              <a:tblPr>
                <a:tableStyleId>{5C22544A-7EE6-4342-B048-85BDC9FD1C3A}</a:tableStyleId>
              </a:tblPr>
              <a:tblGrid>
                <a:gridCol w="9064624">
                  <a:extLst>
                    <a:ext uri="{9D8B030D-6E8A-4147-A177-3AD203B41FA5}">
                      <a16:colId xmlns:a16="http://schemas.microsoft.com/office/drawing/2014/main" val="1698817497"/>
                    </a:ext>
                  </a:extLst>
                </a:gridCol>
              </a:tblGrid>
              <a:tr h="1696616">
                <a:tc>
                  <a:txBody>
                    <a:bodyPr/>
                    <a:lstStyle/>
                    <a:p>
                      <a:pPr indent="-18415" algn="just">
                        <a:spcBef>
                          <a:spcPts val="300"/>
                        </a:spcBef>
                        <a:spcAft>
                          <a:spcPts val="0"/>
                        </a:spcAft>
                      </a:pPr>
                      <a:r>
                        <a:rPr lang="tr-TR" sz="1600" b="1" dirty="0">
                          <a:solidFill>
                            <a:sysClr val="windowText" lastClr="000000"/>
                          </a:solidFill>
                          <a:effectLst/>
                        </a:rPr>
                        <a:t>*1: AB Üyesi Ülkeler, EFTA Üyesi Ülkeler, İsrail, Makedonya, Bosna-Hersek, Fas, Filistin, Tunus, Mısır, Gürcistan, Arnavutluk, Şili, Sırbistan, Karadağ, Kosova, </a:t>
                      </a:r>
                      <a:r>
                        <a:rPr lang="tr-TR" sz="1600" b="1" dirty="0" err="1">
                          <a:solidFill>
                            <a:sysClr val="windowText" lastClr="000000"/>
                          </a:solidFill>
                          <a:effectLst/>
                        </a:rPr>
                        <a:t>Morityus</a:t>
                      </a:r>
                      <a:r>
                        <a:rPr lang="tr-TR" sz="1600" b="1" dirty="0">
                          <a:solidFill>
                            <a:sysClr val="windowText" lastClr="000000"/>
                          </a:solidFill>
                          <a:effectLst/>
                        </a:rPr>
                        <a:t>, Moldova, Faroe </a:t>
                      </a:r>
                      <a:r>
                        <a:rPr lang="tr-TR" sz="1600" b="1" dirty="0" err="1">
                          <a:solidFill>
                            <a:sysClr val="windowText" lastClr="000000"/>
                          </a:solidFill>
                          <a:effectLst/>
                        </a:rPr>
                        <a:t>Adalan</a:t>
                      </a:r>
                      <a:r>
                        <a:rPr lang="tr-TR" sz="1600" b="1" dirty="0">
                          <a:solidFill>
                            <a:sysClr val="windowText" lastClr="000000"/>
                          </a:solidFill>
                          <a:effectLst/>
                        </a:rPr>
                        <a:t>; 2: Güney Kore, 3: Malezya, 4: Singapur, 5:Genelleştirilmiş Tercihler Sisteminden Yararlanacak Ülkeler Grubu, 6: En Az Gelişmiş Ülkeler, 7: Gelişme Yolundaki Ülkeler, 8: Diğer Ülkeler</a:t>
                      </a:r>
                      <a:endParaRPr lang="tr-TR" sz="1600" b="1" dirty="0">
                        <a:solidFill>
                          <a:sysClr val="windowText" lastClr="000000"/>
                        </a:solidFill>
                        <a:effectLst/>
                        <a:latin typeface="Times New Roman" panose="02020603050405020304" pitchFamily="18" charset="0"/>
                        <a:ea typeface="Times New Roman" panose="02020603050405020304" pitchFamily="18" charset="0"/>
                      </a:endParaRPr>
                    </a:p>
                  </a:txBody>
                  <a:tcPr marL="17145" marR="17145"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87933897"/>
                  </a:ext>
                </a:extLst>
              </a:tr>
            </a:tbl>
          </a:graphicData>
        </a:graphic>
      </p:graphicFrame>
    </p:spTree>
    <p:extLst>
      <p:ext uri="{BB962C8B-B14F-4D97-AF65-F5344CB8AC3E}">
        <p14:creationId xmlns:p14="http://schemas.microsoft.com/office/powerpoint/2010/main" val="24125212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p:cNvSpPr/>
          <p:nvPr/>
        </p:nvSpPr>
        <p:spPr>
          <a:xfrm>
            <a:off x="1206355" y="130628"/>
            <a:ext cx="10067731" cy="4278094"/>
          </a:xfrm>
          <a:prstGeom prst="rect">
            <a:avLst/>
          </a:prstGeom>
        </p:spPr>
        <p:txBody>
          <a:bodyPr wrap="square">
            <a:spAutoFit/>
          </a:bodyPr>
          <a:lstStyle/>
          <a:p>
            <a:pPr algn="ctr"/>
            <a:r>
              <a:rPr lang="tr-TR" sz="3600" b="1" u="sng" dirty="0">
                <a:solidFill>
                  <a:schemeClr val="accent5"/>
                </a:solidFill>
              </a:rPr>
              <a:t>Eşyanın Tercihli </a:t>
            </a:r>
            <a:r>
              <a:rPr lang="tr-TR" sz="3600" b="1" u="sng" dirty="0" smtClean="0">
                <a:solidFill>
                  <a:schemeClr val="accent5"/>
                </a:solidFill>
              </a:rPr>
              <a:t>Menşeinin İbrazında </a:t>
            </a:r>
          </a:p>
          <a:p>
            <a:pPr algn="ctr"/>
            <a:r>
              <a:rPr lang="tr-TR" sz="3600" b="1" u="sng" dirty="0" smtClean="0">
                <a:solidFill>
                  <a:schemeClr val="accent5"/>
                </a:solidFill>
              </a:rPr>
              <a:t>Yapılan Hatalar!</a:t>
            </a:r>
          </a:p>
          <a:p>
            <a:pPr algn="just"/>
            <a:r>
              <a:rPr lang="tr-TR" sz="3200" b="1" dirty="0" smtClean="0"/>
              <a:t>STA kapsamında ilave gümrük vergisine muafiyet tanınan eşyada  usulüne uygun düzenlenen  menşe ispat belgesi yerine eşyanın tercihsiz </a:t>
            </a:r>
            <a:r>
              <a:rPr lang="tr-TR" sz="3200" b="1" dirty="0" err="1" smtClean="0"/>
              <a:t>menşeni</a:t>
            </a:r>
            <a:r>
              <a:rPr lang="tr-TR" sz="3200" b="1" dirty="0" smtClean="0"/>
              <a:t> gösteren menşe şahadetnamesinin kabul edilmesi. </a:t>
            </a:r>
            <a:endParaRPr lang="tr-TR" sz="3200" b="1" dirty="0"/>
          </a:p>
          <a:p>
            <a:pPr algn="ctr"/>
            <a:endParaRPr lang="tr-TR" sz="3600" b="1" u="sng" dirty="0" smtClean="0">
              <a:solidFill>
                <a:schemeClr val="accent5"/>
              </a:solidFill>
            </a:endParaRPr>
          </a:p>
          <a:p>
            <a:pPr algn="ctr"/>
            <a:endParaRPr lang="tr-TR" sz="3600" u="sng" dirty="0"/>
          </a:p>
        </p:txBody>
      </p:sp>
      <p:sp>
        <p:nvSpPr>
          <p:cNvPr id="5" name="Metin kutusu 4"/>
          <p:cNvSpPr txBox="1"/>
          <p:nvPr/>
        </p:nvSpPr>
        <p:spPr>
          <a:xfrm>
            <a:off x="1222964" y="3982834"/>
            <a:ext cx="2606419" cy="1384995"/>
          </a:xfrm>
          <a:prstGeom prst="rect">
            <a:avLst/>
          </a:prstGeom>
          <a:solidFill>
            <a:schemeClr val="accent1">
              <a:lumMod val="60000"/>
              <a:lumOff val="40000"/>
            </a:schemeClr>
          </a:solidFill>
          <a:ln w="38100">
            <a:solidFill>
              <a:schemeClr val="tx1"/>
            </a:solidFill>
          </a:ln>
        </p:spPr>
        <p:txBody>
          <a:bodyPr wrap="none" rtlCol="0">
            <a:spAutoFit/>
          </a:bodyPr>
          <a:lstStyle/>
          <a:p>
            <a:pPr algn="ctr"/>
            <a:r>
              <a:rPr lang="tr-TR" sz="2800" b="1" dirty="0" smtClean="0"/>
              <a:t>Polonya Çıkışlı</a:t>
            </a:r>
          </a:p>
          <a:p>
            <a:pPr algn="ctr"/>
            <a:r>
              <a:rPr lang="tr-TR" sz="2800" b="1" dirty="0" smtClean="0"/>
              <a:t>+</a:t>
            </a:r>
          </a:p>
          <a:p>
            <a:pPr algn="ctr"/>
            <a:r>
              <a:rPr lang="tr-TR" sz="2800" b="1" dirty="0" smtClean="0"/>
              <a:t>Malezya Menşei</a:t>
            </a:r>
            <a:endParaRPr lang="tr-TR" sz="2800" b="1" dirty="0"/>
          </a:p>
        </p:txBody>
      </p:sp>
      <p:sp>
        <p:nvSpPr>
          <p:cNvPr id="6" name="Metin kutusu 5"/>
          <p:cNvSpPr txBox="1"/>
          <p:nvPr/>
        </p:nvSpPr>
        <p:spPr>
          <a:xfrm>
            <a:off x="4920299" y="4413721"/>
            <a:ext cx="3775832" cy="523220"/>
          </a:xfrm>
          <a:prstGeom prst="rect">
            <a:avLst/>
          </a:prstGeom>
          <a:solidFill>
            <a:schemeClr val="accent1">
              <a:lumMod val="60000"/>
              <a:lumOff val="40000"/>
            </a:schemeClr>
          </a:solidFill>
          <a:ln w="38100">
            <a:solidFill>
              <a:schemeClr val="tx1"/>
            </a:solidFill>
          </a:ln>
        </p:spPr>
        <p:txBody>
          <a:bodyPr wrap="square" rtlCol="0">
            <a:spAutoFit/>
          </a:bodyPr>
          <a:lstStyle/>
          <a:p>
            <a:r>
              <a:rPr lang="tr-TR" sz="2800" b="1" dirty="0" smtClean="0"/>
              <a:t>Menşe Şahadetnamesi</a:t>
            </a:r>
            <a:endParaRPr lang="tr-TR" sz="2800" b="1" dirty="0"/>
          </a:p>
        </p:txBody>
      </p:sp>
      <p:sp>
        <p:nvSpPr>
          <p:cNvPr id="7" name="Metin kutusu 6"/>
          <p:cNvSpPr txBox="1"/>
          <p:nvPr/>
        </p:nvSpPr>
        <p:spPr>
          <a:xfrm>
            <a:off x="9544125" y="4136722"/>
            <a:ext cx="1729961" cy="1077218"/>
          </a:xfrm>
          <a:prstGeom prst="rect">
            <a:avLst/>
          </a:prstGeom>
          <a:solidFill>
            <a:schemeClr val="accent1">
              <a:lumMod val="60000"/>
              <a:lumOff val="40000"/>
            </a:schemeClr>
          </a:solidFill>
          <a:ln w="28575">
            <a:solidFill>
              <a:schemeClr val="tx1"/>
            </a:solidFill>
          </a:ln>
        </p:spPr>
        <p:txBody>
          <a:bodyPr wrap="none" rtlCol="0">
            <a:spAutoFit/>
          </a:bodyPr>
          <a:lstStyle/>
          <a:p>
            <a:r>
              <a:rPr lang="tr-TR" sz="3200" b="1" dirty="0" err="1" smtClean="0"/>
              <a:t>İGV’den</a:t>
            </a:r>
            <a:endParaRPr lang="tr-TR" sz="3200" b="1" dirty="0" smtClean="0"/>
          </a:p>
          <a:p>
            <a:r>
              <a:rPr lang="tr-TR" sz="3200" b="1" dirty="0" smtClean="0"/>
              <a:t>Muafiyet</a:t>
            </a:r>
            <a:endParaRPr lang="tr-TR" sz="3200" b="1" dirty="0"/>
          </a:p>
        </p:txBody>
      </p:sp>
      <p:cxnSp>
        <p:nvCxnSpPr>
          <p:cNvPr id="8" name="Düz Bağlayıcı 7"/>
          <p:cNvCxnSpPr/>
          <p:nvPr/>
        </p:nvCxnSpPr>
        <p:spPr>
          <a:xfrm>
            <a:off x="9554297" y="3765894"/>
            <a:ext cx="1719789" cy="189838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Düz Bağlayıcı 8"/>
          <p:cNvCxnSpPr/>
          <p:nvPr/>
        </p:nvCxnSpPr>
        <p:spPr>
          <a:xfrm flipH="1">
            <a:off x="9554297" y="3765894"/>
            <a:ext cx="1662206" cy="189838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Düz Ok Bağlayıcısı 9"/>
          <p:cNvCxnSpPr/>
          <p:nvPr/>
        </p:nvCxnSpPr>
        <p:spPr>
          <a:xfrm>
            <a:off x="3829383" y="4675331"/>
            <a:ext cx="1090916"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1" name="Düz Ok Bağlayıcısı 10"/>
          <p:cNvCxnSpPr/>
          <p:nvPr/>
        </p:nvCxnSpPr>
        <p:spPr>
          <a:xfrm>
            <a:off x="8696131" y="4675331"/>
            <a:ext cx="847994"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 name="Slayt Numarası Yer Tutucusu 1"/>
          <p:cNvSpPr>
            <a:spLocks noGrp="1"/>
          </p:cNvSpPr>
          <p:nvPr>
            <p:ph type="sldNum" sz="quarter" idx="12"/>
          </p:nvPr>
        </p:nvSpPr>
        <p:spPr/>
        <p:txBody>
          <a:bodyPr/>
          <a:lstStyle/>
          <a:p>
            <a:fld id="{4E4CB621-1D1B-4413-9A0B-6BEAEB7771D2}" type="slidenum">
              <a:rPr lang="tr-TR" smtClean="0"/>
              <a:t>55</a:t>
            </a:fld>
            <a:endParaRPr lang="tr-TR"/>
          </a:p>
        </p:txBody>
      </p:sp>
    </p:spTree>
    <p:extLst>
      <p:ext uri="{BB962C8B-B14F-4D97-AF65-F5344CB8AC3E}">
        <p14:creationId xmlns:p14="http://schemas.microsoft.com/office/powerpoint/2010/main" val="23072261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891253" y="1306255"/>
            <a:ext cx="10608905" cy="5240963"/>
          </a:xfrm>
          <a:prstGeom prst="rect">
            <a:avLst/>
          </a:prstGeom>
        </p:spPr>
      </p:pic>
      <p:sp>
        <p:nvSpPr>
          <p:cNvPr id="5" name="Metin kutusu 4"/>
          <p:cNvSpPr txBox="1"/>
          <p:nvPr/>
        </p:nvSpPr>
        <p:spPr>
          <a:xfrm>
            <a:off x="5831634" y="2446567"/>
            <a:ext cx="2277355" cy="369332"/>
          </a:xfrm>
          <a:prstGeom prst="rect">
            <a:avLst/>
          </a:prstGeom>
          <a:solidFill>
            <a:srgbClr val="FFFF00"/>
          </a:solidFill>
          <a:ln w="28575">
            <a:solidFill>
              <a:schemeClr val="accent1"/>
            </a:solidFill>
          </a:ln>
        </p:spPr>
        <p:txBody>
          <a:bodyPr wrap="none" rtlCol="0">
            <a:spAutoFit/>
          </a:bodyPr>
          <a:lstStyle/>
          <a:p>
            <a:r>
              <a:rPr lang="tr-TR" b="1" dirty="0"/>
              <a:t>Menşei Ülke=Malezya</a:t>
            </a:r>
          </a:p>
        </p:txBody>
      </p:sp>
      <p:cxnSp>
        <p:nvCxnSpPr>
          <p:cNvPr id="7" name="Düz Ok Bağlayıcısı 6"/>
          <p:cNvCxnSpPr/>
          <p:nvPr/>
        </p:nvCxnSpPr>
        <p:spPr>
          <a:xfrm flipH="1" flipV="1">
            <a:off x="5001208" y="2631233"/>
            <a:ext cx="830426" cy="933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0" name="Metin kutusu 9"/>
          <p:cNvSpPr txBox="1"/>
          <p:nvPr/>
        </p:nvSpPr>
        <p:spPr>
          <a:xfrm>
            <a:off x="5831634" y="3303038"/>
            <a:ext cx="3143168" cy="369332"/>
          </a:xfrm>
          <a:prstGeom prst="rect">
            <a:avLst/>
          </a:prstGeom>
          <a:solidFill>
            <a:srgbClr val="FFFF00"/>
          </a:solidFill>
          <a:ln w="38100">
            <a:solidFill>
              <a:schemeClr val="accent1"/>
            </a:solidFill>
          </a:ln>
        </p:spPr>
        <p:txBody>
          <a:bodyPr wrap="none" rtlCol="0">
            <a:spAutoFit/>
          </a:bodyPr>
          <a:lstStyle/>
          <a:p>
            <a:r>
              <a:rPr lang="tr-TR" b="1" dirty="0"/>
              <a:t>STA Muafiyet Kodu Girilmemiş.</a:t>
            </a:r>
          </a:p>
        </p:txBody>
      </p:sp>
      <p:cxnSp>
        <p:nvCxnSpPr>
          <p:cNvPr id="12" name="Dirsek Bağlayıcısı 11"/>
          <p:cNvCxnSpPr/>
          <p:nvPr/>
        </p:nvCxnSpPr>
        <p:spPr>
          <a:xfrm rot="10800000">
            <a:off x="5001208" y="2815899"/>
            <a:ext cx="830426" cy="671804"/>
          </a:xfrm>
          <a:prstGeom prst="bentConnector3">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3" name="Metin kutusu 12"/>
          <p:cNvSpPr txBox="1"/>
          <p:nvPr/>
        </p:nvSpPr>
        <p:spPr>
          <a:xfrm>
            <a:off x="4776652" y="1652166"/>
            <a:ext cx="2659224" cy="369332"/>
          </a:xfrm>
          <a:prstGeom prst="rect">
            <a:avLst/>
          </a:prstGeom>
          <a:solidFill>
            <a:srgbClr val="FFFF00"/>
          </a:solidFill>
          <a:ln w="57150">
            <a:solidFill>
              <a:schemeClr val="accent1"/>
            </a:solidFill>
          </a:ln>
        </p:spPr>
        <p:txBody>
          <a:bodyPr wrap="square" rtlCol="0">
            <a:spAutoFit/>
          </a:bodyPr>
          <a:lstStyle/>
          <a:p>
            <a:pPr algn="ctr"/>
            <a:r>
              <a:rPr lang="tr-TR" b="1" dirty="0" err="1">
                <a:solidFill>
                  <a:srgbClr val="FF0000"/>
                </a:solidFill>
              </a:rPr>
              <a:t>Polanyadan</a:t>
            </a:r>
            <a:r>
              <a:rPr lang="tr-TR" b="1" dirty="0">
                <a:solidFill>
                  <a:srgbClr val="FF0000"/>
                </a:solidFill>
              </a:rPr>
              <a:t> Gelen Eşya</a:t>
            </a:r>
          </a:p>
        </p:txBody>
      </p:sp>
    </p:spTree>
    <p:extLst>
      <p:ext uri="{BB962C8B-B14F-4D97-AF65-F5344CB8AC3E}">
        <p14:creationId xmlns:p14="http://schemas.microsoft.com/office/powerpoint/2010/main" val="17239587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054360" y="597158"/>
            <a:ext cx="10114383" cy="5314038"/>
          </a:xfrm>
          <a:prstGeom prst="rect">
            <a:avLst/>
          </a:prstGeom>
        </p:spPr>
      </p:pic>
    </p:spTree>
    <p:extLst>
      <p:ext uri="{BB962C8B-B14F-4D97-AF65-F5344CB8AC3E}">
        <p14:creationId xmlns:p14="http://schemas.microsoft.com/office/powerpoint/2010/main" val="5550333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b="1" u="sng" dirty="0" smtClean="0">
                <a:solidFill>
                  <a:schemeClr val="accent5"/>
                </a:solidFill>
              </a:rPr>
              <a:t>Eşyanın Tercihli Menşeinin İbrazında  </a:t>
            </a:r>
            <a:r>
              <a:rPr lang="tr-TR" b="1" u="sng" dirty="0">
                <a:solidFill>
                  <a:schemeClr val="accent5"/>
                </a:solidFill>
              </a:rPr>
              <a:t>Yapılan </a:t>
            </a:r>
            <a:r>
              <a:rPr lang="tr-TR" b="1" u="sng" dirty="0" smtClean="0">
                <a:solidFill>
                  <a:schemeClr val="accent5"/>
                </a:solidFill>
              </a:rPr>
              <a:t>Hatalar!</a:t>
            </a:r>
            <a:endParaRPr lang="tr-TR" dirty="0"/>
          </a:p>
        </p:txBody>
      </p:sp>
      <p:sp>
        <p:nvSpPr>
          <p:cNvPr id="3" name="İçerik Yer Tutucusu 2"/>
          <p:cNvSpPr>
            <a:spLocks noGrp="1"/>
          </p:cNvSpPr>
          <p:nvPr>
            <p:ph idx="1"/>
          </p:nvPr>
        </p:nvSpPr>
        <p:spPr/>
        <p:txBody>
          <a:bodyPr>
            <a:normAutofit/>
          </a:bodyPr>
          <a:lstStyle/>
          <a:p>
            <a:pPr algn="just">
              <a:buFont typeface="Wingdings" panose="05000000000000000000" pitchFamily="2" charset="2"/>
              <a:buChar char="Ø"/>
            </a:pPr>
            <a:r>
              <a:rPr lang="tr-TR" sz="2400" b="1" dirty="0"/>
              <a:t>Ülkemizin taraf olduğu serbest ticaret anlaşmaları çerçevesinde  AB'nin de dahil olduğu bir </a:t>
            </a:r>
            <a:r>
              <a:rPr lang="tr-TR" sz="2400" b="1" u="sng" dirty="0">
                <a:solidFill>
                  <a:srgbClr val="FF0000"/>
                </a:solidFill>
              </a:rPr>
              <a:t>çapraz kümülasyon sistemine </a:t>
            </a:r>
            <a:r>
              <a:rPr lang="tr-TR" sz="2400" b="1" dirty="0"/>
              <a:t>dahil ülkeler menşeli olduğu beyan edilen eşyanın, AB'den A.TR Dolaşım Belgesi eşliğinde ithalinde, eşyanın ilave gümrük vergisine tabi olmaması için beyanname ekinde İGV </a:t>
            </a:r>
            <a:r>
              <a:rPr lang="tr-TR" sz="2400" b="1" dirty="0" err="1"/>
              <a:t>BKK’larının</a:t>
            </a:r>
            <a:r>
              <a:rPr lang="tr-TR" sz="2400" b="1" dirty="0"/>
              <a:t> 3 üncü maddesi gereğince </a:t>
            </a:r>
            <a:r>
              <a:rPr lang="tr-TR" sz="2400" b="1" u="sng" dirty="0">
                <a:solidFill>
                  <a:srgbClr val="FF0000"/>
                </a:solidFill>
              </a:rPr>
              <a:t>"tedarikçi beyanı" veya "uzun dönem tedarikçi </a:t>
            </a:r>
            <a:r>
              <a:rPr lang="tr-TR" sz="2400" b="1" u="sng" dirty="0" smtClean="0">
                <a:solidFill>
                  <a:srgbClr val="FF0000"/>
                </a:solidFill>
              </a:rPr>
              <a:t>           </a:t>
            </a:r>
            <a:r>
              <a:rPr lang="tr-TR" sz="2400" b="1" u="sng" dirty="0" err="1" smtClean="0">
                <a:solidFill>
                  <a:srgbClr val="FF0000"/>
                </a:solidFill>
              </a:rPr>
              <a:t>beyanının"</a:t>
            </a:r>
            <a:r>
              <a:rPr lang="tr-TR" sz="2400" b="1" dirty="0" err="1" smtClean="0"/>
              <a:t>kontrol</a:t>
            </a:r>
            <a:r>
              <a:rPr lang="tr-TR" sz="2400" b="1" dirty="0" smtClean="0"/>
              <a:t> edilmemesi (Örnek; İhracatçı Beyanı, Menşe </a:t>
            </a:r>
            <a:r>
              <a:rPr lang="tr-TR" sz="2400" b="1" dirty="0" err="1" smtClean="0"/>
              <a:t>Şahadetnemesi</a:t>
            </a:r>
            <a:r>
              <a:rPr lang="tr-TR" sz="2400" b="1" dirty="0" smtClean="0"/>
              <a:t>  </a:t>
            </a:r>
            <a:r>
              <a:rPr lang="tr-TR" sz="2400" b="1" dirty="0"/>
              <a:t>ibraz </a:t>
            </a:r>
            <a:r>
              <a:rPr lang="tr-TR" sz="2400" b="1" dirty="0" smtClean="0"/>
              <a:t>edilmesi)</a:t>
            </a:r>
            <a:endParaRPr lang="tr-TR" sz="2400" b="1" dirty="0"/>
          </a:p>
        </p:txBody>
      </p:sp>
      <p:sp>
        <p:nvSpPr>
          <p:cNvPr id="4" name="Metin kutusu 3"/>
          <p:cNvSpPr txBox="1"/>
          <p:nvPr/>
        </p:nvSpPr>
        <p:spPr>
          <a:xfrm>
            <a:off x="838200" y="4271345"/>
            <a:ext cx="3572966" cy="2062103"/>
          </a:xfrm>
          <a:prstGeom prst="rect">
            <a:avLst/>
          </a:prstGeom>
          <a:solidFill>
            <a:schemeClr val="accent1">
              <a:lumMod val="60000"/>
              <a:lumOff val="40000"/>
            </a:schemeClr>
          </a:solidFill>
          <a:ln w="38100">
            <a:solidFill>
              <a:schemeClr val="tx1"/>
            </a:solidFill>
          </a:ln>
        </p:spPr>
        <p:txBody>
          <a:bodyPr wrap="none" rtlCol="0">
            <a:spAutoFit/>
          </a:bodyPr>
          <a:lstStyle/>
          <a:p>
            <a:pPr algn="ctr"/>
            <a:r>
              <a:rPr lang="tr-TR" sz="3200" b="1" dirty="0" smtClean="0"/>
              <a:t>Çapraz kümülasyon </a:t>
            </a:r>
          </a:p>
          <a:p>
            <a:pPr algn="ctr"/>
            <a:r>
              <a:rPr lang="tr-TR" sz="3200" b="1" dirty="0" smtClean="0"/>
              <a:t>Menşeli Eşya</a:t>
            </a:r>
          </a:p>
          <a:p>
            <a:pPr algn="ctr"/>
            <a:r>
              <a:rPr lang="tr-TR" sz="3200" b="1" dirty="0" smtClean="0"/>
              <a:t>+</a:t>
            </a:r>
          </a:p>
          <a:p>
            <a:pPr algn="ctr"/>
            <a:r>
              <a:rPr lang="tr-TR" sz="3200" b="1" dirty="0" smtClean="0"/>
              <a:t>ATR</a:t>
            </a:r>
            <a:endParaRPr lang="tr-TR" sz="3200" b="1" dirty="0"/>
          </a:p>
        </p:txBody>
      </p:sp>
      <p:sp>
        <p:nvSpPr>
          <p:cNvPr id="7" name="Metin kutusu 6"/>
          <p:cNvSpPr txBox="1"/>
          <p:nvPr/>
        </p:nvSpPr>
        <p:spPr>
          <a:xfrm>
            <a:off x="5343214" y="3949478"/>
            <a:ext cx="3545907" cy="954107"/>
          </a:xfrm>
          <a:prstGeom prst="rect">
            <a:avLst/>
          </a:prstGeom>
          <a:solidFill>
            <a:schemeClr val="accent1">
              <a:lumMod val="60000"/>
              <a:lumOff val="40000"/>
            </a:schemeClr>
          </a:solidFill>
          <a:ln w="38100">
            <a:solidFill>
              <a:schemeClr val="tx1"/>
            </a:solidFill>
          </a:ln>
        </p:spPr>
        <p:txBody>
          <a:bodyPr wrap="none" rtlCol="0">
            <a:spAutoFit/>
          </a:bodyPr>
          <a:lstStyle/>
          <a:p>
            <a:r>
              <a:rPr lang="tr-TR" sz="2800" b="1" dirty="0" smtClean="0"/>
              <a:t>Tedarikçi Beyanı ya da </a:t>
            </a:r>
          </a:p>
          <a:p>
            <a:r>
              <a:rPr lang="tr-TR" sz="2800" b="1" dirty="0" smtClean="0"/>
              <a:t>Uzun Dönem TB</a:t>
            </a:r>
            <a:endParaRPr lang="tr-TR" sz="2800" b="1" dirty="0"/>
          </a:p>
        </p:txBody>
      </p:sp>
      <p:cxnSp>
        <p:nvCxnSpPr>
          <p:cNvPr id="10" name="Düz Ok Bağlayıcısı 9"/>
          <p:cNvCxnSpPr/>
          <p:nvPr/>
        </p:nvCxnSpPr>
        <p:spPr>
          <a:xfrm flipV="1">
            <a:off x="4494806" y="4547062"/>
            <a:ext cx="771466" cy="39122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2" name="Düz Ok Bağlayıcısı 11"/>
          <p:cNvCxnSpPr/>
          <p:nvPr/>
        </p:nvCxnSpPr>
        <p:spPr>
          <a:xfrm>
            <a:off x="4494806" y="5110241"/>
            <a:ext cx="681376" cy="55072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0" name="Metin kutusu 19"/>
          <p:cNvSpPr txBox="1"/>
          <p:nvPr/>
        </p:nvSpPr>
        <p:spPr>
          <a:xfrm>
            <a:off x="5332914" y="5235894"/>
            <a:ext cx="3546134" cy="1384995"/>
          </a:xfrm>
          <a:prstGeom prst="rect">
            <a:avLst/>
          </a:prstGeom>
          <a:solidFill>
            <a:schemeClr val="accent1">
              <a:lumMod val="60000"/>
              <a:lumOff val="40000"/>
            </a:schemeClr>
          </a:solidFill>
          <a:ln w="38100">
            <a:solidFill>
              <a:schemeClr val="tx1"/>
            </a:solidFill>
          </a:ln>
        </p:spPr>
        <p:txBody>
          <a:bodyPr wrap="square" rtlCol="0">
            <a:spAutoFit/>
          </a:bodyPr>
          <a:lstStyle/>
          <a:p>
            <a:r>
              <a:rPr lang="tr-TR" sz="2800" b="1" dirty="0" smtClean="0"/>
              <a:t>İhracatçı Beyanı</a:t>
            </a:r>
          </a:p>
          <a:p>
            <a:r>
              <a:rPr lang="tr-TR" sz="2800" b="1" dirty="0" smtClean="0"/>
              <a:t>Menşe Şahadetnamesi vb.</a:t>
            </a:r>
            <a:endParaRPr lang="tr-TR" sz="2800" b="1" dirty="0"/>
          </a:p>
        </p:txBody>
      </p:sp>
      <p:cxnSp>
        <p:nvCxnSpPr>
          <p:cNvPr id="25" name="Düz Ok Bağlayıcısı 24"/>
          <p:cNvCxnSpPr/>
          <p:nvPr/>
        </p:nvCxnSpPr>
        <p:spPr>
          <a:xfrm flipV="1">
            <a:off x="8968776" y="4402023"/>
            <a:ext cx="1357655" cy="4901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7" name="Metin kutusu 26"/>
          <p:cNvSpPr txBox="1"/>
          <p:nvPr/>
        </p:nvSpPr>
        <p:spPr>
          <a:xfrm>
            <a:off x="10492636" y="4157901"/>
            <a:ext cx="977188" cy="584775"/>
          </a:xfrm>
          <a:prstGeom prst="rect">
            <a:avLst/>
          </a:prstGeom>
          <a:solidFill>
            <a:schemeClr val="accent1">
              <a:lumMod val="60000"/>
              <a:lumOff val="40000"/>
            </a:schemeClr>
          </a:solidFill>
          <a:ln w="28575">
            <a:solidFill>
              <a:schemeClr val="tx1"/>
            </a:solidFill>
          </a:ln>
        </p:spPr>
        <p:txBody>
          <a:bodyPr wrap="square" rtlCol="0">
            <a:spAutoFit/>
          </a:bodyPr>
          <a:lstStyle/>
          <a:p>
            <a:pPr algn="ctr"/>
            <a:r>
              <a:rPr lang="tr-TR" sz="3200" b="1" dirty="0" smtClean="0"/>
              <a:t>İGV</a:t>
            </a:r>
            <a:endParaRPr lang="tr-TR" sz="3200" b="1" dirty="0"/>
          </a:p>
        </p:txBody>
      </p:sp>
      <p:cxnSp>
        <p:nvCxnSpPr>
          <p:cNvPr id="29" name="Düz Ok Bağlayıcısı 28"/>
          <p:cNvCxnSpPr/>
          <p:nvPr/>
        </p:nvCxnSpPr>
        <p:spPr>
          <a:xfrm>
            <a:off x="9009028" y="5987313"/>
            <a:ext cx="1367584"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30" name="Metin kutusu 29"/>
          <p:cNvSpPr txBox="1"/>
          <p:nvPr/>
        </p:nvSpPr>
        <p:spPr>
          <a:xfrm>
            <a:off x="10492636" y="5664148"/>
            <a:ext cx="977188" cy="646331"/>
          </a:xfrm>
          <a:prstGeom prst="rect">
            <a:avLst/>
          </a:prstGeom>
          <a:solidFill>
            <a:schemeClr val="accent1">
              <a:lumMod val="60000"/>
              <a:lumOff val="40000"/>
            </a:schemeClr>
          </a:solidFill>
          <a:ln w="28575">
            <a:solidFill>
              <a:schemeClr val="tx1"/>
            </a:solidFill>
          </a:ln>
        </p:spPr>
        <p:txBody>
          <a:bodyPr wrap="square" rtlCol="0">
            <a:spAutoFit/>
          </a:bodyPr>
          <a:lstStyle/>
          <a:p>
            <a:r>
              <a:rPr lang="tr-TR" sz="3600" b="1" dirty="0" smtClean="0"/>
              <a:t>İGV</a:t>
            </a:r>
            <a:endParaRPr lang="tr-TR" sz="3600" b="1" dirty="0"/>
          </a:p>
        </p:txBody>
      </p:sp>
      <p:cxnSp>
        <p:nvCxnSpPr>
          <p:cNvPr id="32" name="Düz Bağlayıcı 31"/>
          <p:cNvCxnSpPr/>
          <p:nvPr/>
        </p:nvCxnSpPr>
        <p:spPr>
          <a:xfrm>
            <a:off x="10421874" y="4094977"/>
            <a:ext cx="1118712" cy="70977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Düz Bağlayıcı 33"/>
          <p:cNvCxnSpPr/>
          <p:nvPr/>
        </p:nvCxnSpPr>
        <p:spPr>
          <a:xfrm flipH="1">
            <a:off x="10406087" y="4086270"/>
            <a:ext cx="1134499" cy="71848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Slayt Numarası Yer Tutucusu 4"/>
          <p:cNvSpPr>
            <a:spLocks noGrp="1"/>
          </p:cNvSpPr>
          <p:nvPr>
            <p:ph type="sldNum" sz="quarter" idx="12"/>
          </p:nvPr>
        </p:nvSpPr>
        <p:spPr/>
        <p:txBody>
          <a:bodyPr/>
          <a:lstStyle/>
          <a:p>
            <a:fld id="{4E4CB621-1D1B-4413-9A0B-6BEAEB7771D2}" type="slidenum">
              <a:rPr lang="tr-TR" smtClean="0"/>
              <a:t>58</a:t>
            </a:fld>
            <a:endParaRPr lang="tr-TR"/>
          </a:p>
        </p:txBody>
      </p:sp>
    </p:spTree>
    <p:extLst>
      <p:ext uri="{BB962C8B-B14F-4D97-AF65-F5344CB8AC3E}">
        <p14:creationId xmlns:p14="http://schemas.microsoft.com/office/powerpoint/2010/main" val="9039417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b="1" u="sng" dirty="0" smtClean="0">
                <a:solidFill>
                  <a:schemeClr val="accent5"/>
                </a:solidFill>
              </a:rPr>
              <a:t>Eşyanın Tercihli Menşeinin İbrazında  Yapılan Hatalar!</a:t>
            </a:r>
            <a:endParaRPr lang="tr-TR" dirty="0"/>
          </a:p>
        </p:txBody>
      </p:sp>
      <p:sp>
        <p:nvSpPr>
          <p:cNvPr id="3" name="İçerik Yer Tutucusu 2"/>
          <p:cNvSpPr>
            <a:spLocks noGrp="1"/>
          </p:cNvSpPr>
          <p:nvPr>
            <p:ph idx="1"/>
          </p:nvPr>
        </p:nvSpPr>
        <p:spPr>
          <a:xfrm>
            <a:off x="61546" y="1907931"/>
            <a:ext cx="12054254" cy="4403968"/>
          </a:xfrm>
        </p:spPr>
        <p:txBody>
          <a:bodyPr>
            <a:normAutofit/>
          </a:bodyPr>
          <a:lstStyle/>
          <a:p>
            <a:pPr algn="just">
              <a:buFont typeface="Wingdings" panose="05000000000000000000" pitchFamily="2" charset="2"/>
              <a:buChar char="Ø"/>
            </a:pPr>
            <a:r>
              <a:rPr lang="tr-TR" sz="2400" b="1" dirty="0">
                <a:latin typeface="Times New Roman" panose="02020603050405020304" pitchFamily="18" charset="0"/>
                <a:cs typeface="Times New Roman" panose="02020603050405020304" pitchFamily="18" charset="0"/>
              </a:rPr>
              <a:t>AB'nin de dahil </a:t>
            </a:r>
            <a:r>
              <a:rPr lang="tr-TR" sz="2400" b="1" dirty="0" smtClean="0">
                <a:latin typeface="Times New Roman" panose="02020603050405020304" pitchFamily="18" charset="0"/>
                <a:cs typeface="Times New Roman" panose="02020603050405020304" pitchFamily="18" charset="0"/>
              </a:rPr>
              <a:t>olmadığı ve </a:t>
            </a:r>
            <a:r>
              <a:rPr lang="tr-TR" sz="2400" b="1" u="sng" dirty="0" smtClean="0">
                <a:solidFill>
                  <a:srgbClr val="FF0000"/>
                </a:solidFill>
                <a:latin typeface="Times New Roman" panose="02020603050405020304" pitchFamily="18" charset="0"/>
                <a:cs typeface="Times New Roman" panose="02020603050405020304" pitchFamily="18" charset="0"/>
              </a:rPr>
              <a:t>ikili kümülasyona tabi menşeli eşyanın    </a:t>
            </a:r>
            <a:r>
              <a:rPr lang="tr-TR" sz="2400" b="1" u="sng" dirty="0">
                <a:solidFill>
                  <a:srgbClr val="FF0000"/>
                </a:solidFill>
                <a:latin typeface="Times New Roman" panose="02020603050405020304" pitchFamily="18" charset="0"/>
                <a:cs typeface="Times New Roman" panose="02020603050405020304" pitchFamily="18" charset="0"/>
              </a:rPr>
              <a:t>A.TR Dolaşım Belgesi eşliğinde </a:t>
            </a:r>
            <a:r>
              <a:rPr lang="tr-TR" sz="2400" b="1" u="sng" dirty="0" smtClean="0">
                <a:solidFill>
                  <a:srgbClr val="FF0000"/>
                </a:solidFill>
                <a:latin typeface="Times New Roman" panose="02020603050405020304" pitchFamily="18" charset="0"/>
                <a:cs typeface="Times New Roman" panose="02020603050405020304" pitchFamily="18" charset="0"/>
              </a:rPr>
              <a:t>ithalinde</a:t>
            </a:r>
            <a:r>
              <a:rPr lang="tr-TR" sz="2400" b="1" dirty="0" smtClean="0">
                <a:latin typeface="Times New Roman" panose="02020603050405020304" pitchFamily="18" charset="0"/>
                <a:cs typeface="Times New Roman" panose="02020603050405020304" pitchFamily="18" charset="0"/>
              </a:rPr>
              <a:t> , tedarikçi beyanı/uzun dönem tedarikçi beyanları veya ihracatçı beyanları ile </a:t>
            </a:r>
            <a:r>
              <a:rPr lang="tr-TR" sz="2400" b="1" u="sng" dirty="0" err="1" smtClean="0">
                <a:solidFill>
                  <a:srgbClr val="FF0000"/>
                </a:solidFill>
                <a:latin typeface="Times New Roman" panose="02020603050405020304" pitchFamily="18" charset="0"/>
                <a:cs typeface="Times New Roman" panose="02020603050405020304" pitchFamily="18" charset="0"/>
              </a:rPr>
              <a:t>İGV’den</a:t>
            </a:r>
            <a:r>
              <a:rPr lang="tr-TR" sz="2400" b="1" u="sng" dirty="0" smtClean="0">
                <a:solidFill>
                  <a:srgbClr val="FF0000"/>
                </a:solidFill>
                <a:latin typeface="Times New Roman" panose="02020603050405020304" pitchFamily="18" charset="0"/>
                <a:cs typeface="Times New Roman" panose="02020603050405020304" pitchFamily="18" charset="0"/>
              </a:rPr>
              <a:t> muaflık tanınması </a:t>
            </a:r>
            <a:r>
              <a:rPr lang="tr-TR" sz="2400" b="1" dirty="0" smtClean="0">
                <a:latin typeface="Times New Roman" panose="02020603050405020304" pitchFamily="18" charset="0"/>
                <a:cs typeface="Times New Roman" panose="02020603050405020304" pitchFamily="18" charset="0"/>
              </a:rPr>
              <a:t>(Örnek; </a:t>
            </a:r>
            <a:r>
              <a:rPr lang="tr-TR" sz="2400" b="1" dirty="0" err="1" smtClean="0">
                <a:latin typeface="Times New Roman" panose="02020603050405020304" pitchFamily="18" charset="0"/>
                <a:cs typeface="Times New Roman" panose="02020603050405020304" pitchFamily="18" charset="0"/>
              </a:rPr>
              <a:t>Morityus</a:t>
            </a:r>
            <a:r>
              <a:rPr lang="tr-TR" sz="2400" b="1" dirty="0" smtClean="0">
                <a:latin typeface="Times New Roman" panose="02020603050405020304" pitchFamily="18" charset="0"/>
                <a:cs typeface="Times New Roman" panose="02020603050405020304" pitchFamily="18" charset="0"/>
              </a:rPr>
              <a:t>, Güney Kore, Gürcistan vb. menşeli </a:t>
            </a:r>
            <a:r>
              <a:rPr lang="tr-TR" sz="2400" b="1" dirty="0">
                <a:latin typeface="Times New Roman" panose="02020603050405020304" pitchFamily="18" charset="0"/>
                <a:cs typeface="Times New Roman" panose="02020603050405020304" pitchFamily="18" charset="0"/>
              </a:rPr>
              <a:t>eşyaların ilgili STA kapsamında  hem Türkiye’nin hem de AB’nin taraf olduğu   </a:t>
            </a:r>
            <a:r>
              <a:rPr lang="tr-TR" sz="2400" b="1" u="sng" dirty="0">
                <a:latin typeface="Times New Roman" panose="02020603050405020304" pitchFamily="18" charset="0"/>
                <a:cs typeface="Times New Roman" panose="02020603050405020304" pitchFamily="18" charset="0"/>
              </a:rPr>
              <a:t>çapraz kümülasyona dahil olmamasına rağmen tedarikçi beyanı</a:t>
            </a:r>
            <a:r>
              <a:rPr lang="tr-TR" sz="2400" b="1" dirty="0">
                <a:latin typeface="Times New Roman" panose="02020603050405020304" pitchFamily="18" charset="0"/>
                <a:cs typeface="Times New Roman" panose="02020603050405020304" pitchFamily="18" charset="0"/>
              </a:rPr>
              <a:t> </a:t>
            </a:r>
            <a:r>
              <a:rPr lang="tr-TR" sz="2400" b="1" dirty="0" smtClean="0">
                <a:latin typeface="Times New Roman" panose="02020603050405020304" pitchFamily="18" charset="0"/>
                <a:cs typeface="Times New Roman" panose="02020603050405020304" pitchFamily="18" charset="0"/>
              </a:rPr>
              <a:t>ibraz edilerek </a:t>
            </a:r>
            <a:r>
              <a:rPr lang="tr-TR" sz="2400" b="1" dirty="0">
                <a:latin typeface="Times New Roman" panose="02020603050405020304" pitchFamily="18" charset="0"/>
                <a:cs typeface="Times New Roman" panose="02020603050405020304" pitchFamily="18" charset="0"/>
              </a:rPr>
              <a:t>İGV </a:t>
            </a:r>
            <a:r>
              <a:rPr lang="tr-TR" sz="2400" b="1" dirty="0" smtClean="0">
                <a:latin typeface="Times New Roman" panose="02020603050405020304" pitchFamily="18" charset="0"/>
                <a:cs typeface="Times New Roman" panose="02020603050405020304" pitchFamily="18" charset="0"/>
              </a:rPr>
              <a:t>ödenmemesi)</a:t>
            </a:r>
            <a:endParaRPr lang="tr-TR" sz="2400" b="1" dirty="0">
              <a:latin typeface="Times New Roman" panose="02020603050405020304" pitchFamily="18" charset="0"/>
              <a:cs typeface="Times New Roman" panose="02020603050405020304" pitchFamily="18" charset="0"/>
            </a:endParaRPr>
          </a:p>
          <a:p>
            <a:pPr marL="0" indent="0" algn="just">
              <a:buNone/>
            </a:pPr>
            <a:r>
              <a:rPr lang="tr-TR" sz="3200" b="1" dirty="0" smtClean="0"/>
              <a:t> </a:t>
            </a:r>
            <a:endParaRPr lang="tr-TR" sz="3200" b="1" dirty="0">
              <a:solidFill>
                <a:srgbClr val="00B050"/>
              </a:solidFill>
            </a:endParaRPr>
          </a:p>
        </p:txBody>
      </p:sp>
      <p:sp>
        <p:nvSpPr>
          <p:cNvPr id="4" name="Metin kutusu 3"/>
          <p:cNvSpPr txBox="1"/>
          <p:nvPr/>
        </p:nvSpPr>
        <p:spPr>
          <a:xfrm>
            <a:off x="1094367" y="4496018"/>
            <a:ext cx="2863605" cy="1815882"/>
          </a:xfrm>
          <a:prstGeom prst="rect">
            <a:avLst/>
          </a:prstGeom>
          <a:solidFill>
            <a:schemeClr val="accent1">
              <a:lumMod val="60000"/>
              <a:lumOff val="40000"/>
            </a:schemeClr>
          </a:solidFill>
          <a:ln w="38100">
            <a:solidFill>
              <a:schemeClr val="tx1"/>
            </a:solidFill>
          </a:ln>
        </p:spPr>
        <p:txBody>
          <a:bodyPr wrap="none" rtlCol="0">
            <a:spAutoFit/>
          </a:bodyPr>
          <a:lstStyle/>
          <a:p>
            <a:pPr algn="ctr"/>
            <a:r>
              <a:rPr lang="tr-TR" sz="2800" b="1" dirty="0" smtClean="0"/>
              <a:t>İkili kümülasyona </a:t>
            </a:r>
          </a:p>
          <a:p>
            <a:pPr algn="ctr"/>
            <a:r>
              <a:rPr lang="tr-TR" sz="2800" b="1" dirty="0" smtClean="0"/>
              <a:t>tabi Eşya</a:t>
            </a:r>
          </a:p>
          <a:p>
            <a:pPr algn="ctr"/>
            <a:r>
              <a:rPr lang="tr-TR" sz="2800" b="1" dirty="0" smtClean="0"/>
              <a:t>+</a:t>
            </a:r>
          </a:p>
          <a:p>
            <a:pPr algn="ctr"/>
            <a:r>
              <a:rPr lang="tr-TR" sz="2800" b="1" dirty="0" smtClean="0"/>
              <a:t>ATR </a:t>
            </a:r>
            <a:endParaRPr lang="tr-TR" sz="2800" b="1" dirty="0"/>
          </a:p>
        </p:txBody>
      </p:sp>
      <p:cxnSp>
        <p:nvCxnSpPr>
          <p:cNvPr id="6" name="Düz Ok Bağlayıcısı 5"/>
          <p:cNvCxnSpPr/>
          <p:nvPr/>
        </p:nvCxnSpPr>
        <p:spPr>
          <a:xfrm>
            <a:off x="4031672" y="5403959"/>
            <a:ext cx="1014153"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7" name="Metin kutusu 6"/>
          <p:cNvSpPr txBox="1"/>
          <p:nvPr/>
        </p:nvSpPr>
        <p:spPr>
          <a:xfrm>
            <a:off x="5119525" y="4496018"/>
            <a:ext cx="3532910" cy="1815882"/>
          </a:xfrm>
          <a:prstGeom prst="rect">
            <a:avLst/>
          </a:prstGeom>
          <a:solidFill>
            <a:schemeClr val="accent1">
              <a:lumMod val="60000"/>
              <a:lumOff val="40000"/>
            </a:schemeClr>
          </a:solidFill>
          <a:ln w="38100">
            <a:solidFill>
              <a:schemeClr val="tx1"/>
            </a:solidFill>
          </a:ln>
        </p:spPr>
        <p:txBody>
          <a:bodyPr wrap="square" rtlCol="0">
            <a:spAutoFit/>
          </a:bodyPr>
          <a:lstStyle/>
          <a:p>
            <a:r>
              <a:rPr lang="tr-TR" sz="2800" b="1" dirty="0" smtClean="0"/>
              <a:t>Tedarikçi Beyanı</a:t>
            </a:r>
          </a:p>
          <a:p>
            <a:r>
              <a:rPr lang="tr-TR" sz="2800" b="1" dirty="0" smtClean="0"/>
              <a:t>Uzun Dönem Tedarikçi Beyanı</a:t>
            </a:r>
          </a:p>
          <a:p>
            <a:r>
              <a:rPr lang="tr-TR" sz="2800" b="1" dirty="0" smtClean="0"/>
              <a:t>İhracatçı Beyanı Vb.</a:t>
            </a:r>
            <a:endParaRPr lang="tr-TR" sz="2800" b="1" dirty="0"/>
          </a:p>
        </p:txBody>
      </p:sp>
      <p:cxnSp>
        <p:nvCxnSpPr>
          <p:cNvPr id="9" name="Düz Ok Bağlayıcısı 8"/>
          <p:cNvCxnSpPr/>
          <p:nvPr/>
        </p:nvCxnSpPr>
        <p:spPr>
          <a:xfrm>
            <a:off x="8778240" y="5403959"/>
            <a:ext cx="64008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0" name="Metin kutusu 9"/>
          <p:cNvSpPr txBox="1"/>
          <p:nvPr/>
        </p:nvSpPr>
        <p:spPr>
          <a:xfrm>
            <a:off x="9544125" y="4865350"/>
            <a:ext cx="1729961" cy="1077218"/>
          </a:xfrm>
          <a:prstGeom prst="rect">
            <a:avLst/>
          </a:prstGeom>
          <a:solidFill>
            <a:schemeClr val="accent1">
              <a:lumMod val="60000"/>
              <a:lumOff val="40000"/>
            </a:schemeClr>
          </a:solidFill>
          <a:ln w="28575">
            <a:solidFill>
              <a:schemeClr val="tx1"/>
            </a:solidFill>
          </a:ln>
        </p:spPr>
        <p:txBody>
          <a:bodyPr wrap="none" rtlCol="0">
            <a:spAutoFit/>
          </a:bodyPr>
          <a:lstStyle/>
          <a:p>
            <a:r>
              <a:rPr lang="tr-TR" sz="3200" b="1" dirty="0" err="1" smtClean="0"/>
              <a:t>İGV’den</a:t>
            </a:r>
            <a:endParaRPr lang="tr-TR" sz="3200" b="1" dirty="0" smtClean="0"/>
          </a:p>
          <a:p>
            <a:r>
              <a:rPr lang="tr-TR" sz="3200" b="1" dirty="0" smtClean="0"/>
              <a:t>Muafiyet</a:t>
            </a:r>
            <a:endParaRPr lang="tr-TR" sz="3200" b="1" dirty="0"/>
          </a:p>
        </p:txBody>
      </p:sp>
      <p:cxnSp>
        <p:nvCxnSpPr>
          <p:cNvPr id="12" name="Düz Bağlayıcı 11"/>
          <p:cNvCxnSpPr/>
          <p:nvPr/>
        </p:nvCxnSpPr>
        <p:spPr>
          <a:xfrm>
            <a:off x="9418320" y="4779818"/>
            <a:ext cx="2038239" cy="129678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Düz Bağlayıcı 12"/>
          <p:cNvCxnSpPr/>
          <p:nvPr/>
        </p:nvCxnSpPr>
        <p:spPr>
          <a:xfrm flipH="1">
            <a:off x="9360131" y="4779818"/>
            <a:ext cx="2067370" cy="123859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Slayt Numarası Yer Tutucusu 4"/>
          <p:cNvSpPr>
            <a:spLocks noGrp="1"/>
          </p:cNvSpPr>
          <p:nvPr>
            <p:ph type="sldNum" sz="quarter" idx="12"/>
          </p:nvPr>
        </p:nvSpPr>
        <p:spPr/>
        <p:txBody>
          <a:bodyPr/>
          <a:lstStyle/>
          <a:p>
            <a:fld id="{4E4CB621-1D1B-4413-9A0B-6BEAEB7771D2}" type="slidenum">
              <a:rPr lang="tr-TR" smtClean="0"/>
              <a:t>59</a:t>
            </a:fld>
            <a:endParaRPr lang="tr-TR"/>
          </a:p>
        </p:txBody>
      </p:sp>
    </p:spTree>
    <p:extLst>
      <p:ext uri="{BB962C8B-B14F-4D97-AF65-F5344CB8AC3E}">
        <p14:creationId xmlns:p14="http://schemas.microsoft.com/office/powerpoint/2010/main" val="24565625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3200" b="1" dirty="0" smtClean="0">
                <a:solidFill>
                  <a:srgbClr val="FF0000"/>
                </a:solidFill>
                <a:latin typeface="Times New Roman" panose="02020603050405020304" pitchFamily="18" charset="0"/>
                <a:cs typeface="Times New Roman" panose="02020603050405020304" pitchFamily="18" charset="0"/>
              </a:rPr>
              <a:t>TERCİHLİ OLMAYAN MENŞE</a:t>
            </a:r>
            <a:endParaRPr lang="tr-TR" sz="3200" b="1" dirty="0">
              <a:solidFill>
                <a:srgbClr val="FF0000"/>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838200" y="1690688"/>
            <a:ext cx="10515600" cy="4486275"/>
          </a:xfrm>
        </p:spPr>
        <p:txBody>
          <a:bodyPr>
            <a:normAutofit/>
          </a:bodyPr>
          <a:lstStyle/>
          <a:p>
            <a:pPr algn="just"/>
            <a:r>
              <a:rPr lang="tr-TR" sz="2400" dirty="0" smtClean="0">
                <a:latin typeface="Times New Roman" panose="02020603050405020304" pitchFamily="18" charset="0"/>
                <a:cs typeface="Times New Roman" panose="02020603050405020304" pitchFamily="18" charset="0"/>
              </a:rPr>
              <a:t>Tercihli olmayan menşe, eşyanın yalnızca </a:t>
            </a:r>
            <a:r>
              <a:rPr lang="tr-TR" sz="2400" i="1" dirty="0" smtClean="0">
                <a:latin typeface="Times New Roman" panose="02020603050405020304" pitchFamily="18" charset="0"/>
                <a:cs typeface="Times New Roman" panose="02020603050405020304" pitchFamily="18" charset="0"/>
              </a:rPr>
              <a:t>«ekonomik milliyetini» </a:t>
            </a:r>
            <a:r>
              <a:rPr lang="tr-TR" sz="2400" dirty="0" smtClean="0">
                <a:latin typeface="Times New Roman" panose="02020603050405020304" pitchFamily="18" charset="0"/>
                <a:cs typeface="Times New Roman" panose="02020603050405020304" pitchFamily="18" charset="0"/>
              </a:rPr>
              <a:t>ifade eder.</a:t>
            </a:r>
          </a:p>
          <a:p>
            <a:pPr algn="just"/>
            <a:r>
              <a:rPr lang="tr-TR" sz="2400" dirty="0" smtClean="0">
                <a:latin typeface="Times New Roman" panose="02020603050405020304" pitchFamily="18" charset="0"/>
                <a:cs typeface="Times New Roman" panose="02020603050405020304" pitchFamily="18" charset="0"/>
              </a:rPr>
              <a:t>Dünya Ticaret Örgütü (DTÖ) Kuruluş Anlaşması eki ‘</a:t>
            </a:r>
            <a:r>
              <a:rPr lang="tr-TR" sz="2400" dirty="0" smtClean="0">
                <a:solidFill>
                  <a:srgbClr val="FF0000"/>
                </a:solidFill>
                <a:latin typeface="Times New Roman" panose="02020603050405020304" pitchFamily="18" charset="0"/>
                <a:cs typeface="Times New Roman" panose="02020603050405020304" pitchFamily="18" charset="0"/>
              </a:rPr>
              <a:t>Menşe Kuralları Anlaşması</a:t>
            </a:r>
            <a:r>
              <a:rPr lang="tr-TR" sz="2400" dirty="0" smtClean="0">
                <a:latin typeface="Times New Roman" panose="02020603050405020304" pitchFamily="18" charset="0"/>
                <a:cs typeface="Times New Roman" panose="02020603050405020304" pitchFamily="18" charset="0"/>
              </a:rPr>
              <a:t>’ tercihli olmayan menşe kurallarını ; </a:t>
            </a:r>
            <a:r>
              <a:rPr lang="tr-TR" sz="2400" i="1" dirty="0" smtClean="0">
                <a:latin typeface="Times New Roman" panose="02020603050405020304" pitchFamily="18" charset="0"/>
                <a:cs typeface="Times New Roman" panose="02020603050405020304" pitchFamily="18" charset="0"/>
              </a:rPr>
              <a:t>«üyeler tarafından malların menşe ülkesinin tespit edilmesi için uygulanan yasa, yönetmelik ve genel uygulamaya ilişkin idari tespitler» </a:t>
            </a:r>
            <a:r>
              <a:rPr lang="tr-TR" sz="2400" dirty="0" smtClean="0">
                <a:latin typeface="Times New Roman" panose="02020603050405020304" pitchFamily="18" charset="0"/>
                <a:cs typeface="Times New Roman" panose="02020603050405020304" pitchFamily="18" charset="0"/>
              </a:rPr>
              <a:t>olarak tanımlanmaktadır.</a:t>
            </a:r>
          </a:p>
          <a:p>
            <a:pPr algn="just"/>
            <a:r>
              <a:rPr lang="tr-TR" sz="2400" dirty="0" smtClean="0">
                <a:latin typeface="Times New Roman" panose="02020603050405020304" pitchFamily="18" charset="0"/>
                <a:cs typeface="Times New Roman" panose="02020603050405020304" pitchFamily="18" charset="0"/>
              </a:rPr>
              <a:t>DTÖ Anlaşması çerçevesinde, </a:t>
            </a:r>
            <a:r>
              <a:rPr lang="tr-TR" sz="2400" i="1" dirty="0" smtClean="0">
                <a:solidFill>
                  <a:srgbClr val="FF0000"/>
                </a:solidFill>
                <a:latin typeface="Times New Roman" panose="02020603050405020304" pitchFamily="18" charset="0"/>
                <a:cs typeface="Times New Roman" panose="02020603050405020304" pitchFamily="18" charset="0"/>
              </a:rPr>
              <a:t>En Çok Kayrılan Ülke </a:t>
            </a:r>
            <a:r>
              <a:rPr lang="tr-TR" sz="2400" i="1" dirty="0" smtClean="0">
                <a:latin typeface="Times New Roman" panose="02020603050405020304" pitchFamily="18" charset="0"/>
                <a:cs typeface="Times New Roman" panose="02020603050405020304" pitchFamily="18" charset="0"/>
              </a:rPr>
              <a:t>(MNF – </a:t>
            </a:r>
            <a:r>
              <a:rPr lang="en-US" sz="2400" i="1" dirty="0" smtClean="0">
                <a:latin typeface="Times New Roman" panose="02020603050405020304" pitchFamily="18" charset="0"/>
                <a:cs typeface="Times New Roman" panose="02020603050405020304" pitchFamily="18" charset="0"/>
              </a:rPr>
              <a:t>Most Favoured Nation) </a:t>
            </a:r>
            <a:r>
              <a:rPr lang="tr-TR" sz="2400" i="1" dirty="0" smtClean="0">
                <a:latin typeface="Times New Roman" panose="02020603050405020304" pitchFamily="18" charset="0"/>
                <a:cs typeface="Times New Roman" panose="02020603050405020304" pitchFamily="18" charset="0"/>
              </a:rPr>
              <a:t>Kuralı </a:t>
            </a:r>
            <a:r>
              <a:rPr lang="tr-TR" sz="2400" dirty="0" smtClean="0">
                <a:latin typeface="Times New Roman" panose="02020603050405020304" pitchFamily="18" charset="0"/>
                <a:cs typeface="Times New Roman" panose="02020603050405020304" pitchFamily="18" charset="0"/>
              </a:rPr>
              <a:t>uyarınca bir ülkeye sağlanan kolaylık ya da verilen taviz, ayrım yapılmadan </a:t>
            </a:r>
            <a:r>
              <a:rPr lang="tr-TR" sz="2400" b="1" dirty="0" smtClean="0">
                <a:solidFill>
                  <a:srgbClr val="FF0000"/>
                </a:solidFill>
                <a:latin typeface="Times New Roman" panose="02020603050405020304" pitchFamily="18" charset="0"/>
                <a:cs typeface="Times New Roman" panose="02020603050405020304" pitchFamily="18" charset="0"/>
              </a:rPr>
              <a:t>bütün diğer üye ülkelere de </a:t>
            </a:r>
            <a:r>
              <a:rPr lang="tr-TR" sz="2400" dirty="0" smtClean="0">
                <a:latin typeface="Times New Roman" panose="02020603050405020304" pitchFamily="18" charset="0"/>
                <a:cs typeface="Times New Roman" panose="02020603050405020304" pitchFamily="18" charset="0"/>
              </a:rPr>
              <a:t>aynen geçerli kılınmalıdır.</a:t>
            </a:r>
          </a:p>
          <a:p>
            <a:pPr algn="just"/>
            <a:r>
              <a:rPr lang="tr-TR" sz="2400" dirty="0" smtClean="0">
                <a:latin typeface="Times New Roman" panose="02020603050405020304" pitchFamily="18" charset="0"/>
                <a:cs typeface="Times New Roman" panose="02020603050405020304" pitchFamily="18" charset="0"/>
              </a:rPr>
              <a:t>Söz konusu prensip, </a:t>
            </a:r>
            <a:r>
              <a:rPr lang="tr-TR" sz="2400" dirty="0" smtClean="0">
                <a:solidFill>
                  <a:srgbClr val="FF0000"/>
                </a:solidFill>
                <a:latin typeface="Times New Roman" panose="02020603050405020304" pitchFamily="18" charset="0"/>
                <a:cs typeface="Times New Roman" panose="02020603050405020304" pitchFamily="18" charset="0"/>
              </a:rPr>
              <a:t>tüm üye ülkelerin birbiriyle eşit şartlarda</a:t>
            </a:r>
            <a:r>
              <a:rPr lang="tr-TR" sz="2400" dirty="0" smtClean="0">
                <a:latin typeface="Times New Roman" panose="02020603050405020304" pitchFamily="18" charset="0"/>
                <a:cs typeface="Times New Roman" panose="02020603050405020304" pitchFamily="18" charset="0"/>
              </a:rPr>
              <a:t> ticaret yapmasına zemin hazırlar.</a:t>
            </a:r>
          </a:p>
          <a:p>
            <a:pPr marL="0" indent="0" algn="just">
              <a:buNone/>
            </a:pPr>
            <a:endParaRPr lang="en-US" sz="2400" dirty="0">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2"/>
          </p:nvPr>
        </p:nvSpPr>
        <p:spPr/>
        <p:txBody>
          <a:bodyPr/>
          <a:lstStyle/>
          <a:p>
            <a:fld id="{4E4CB621-1D1B-4413-9A0B-6BEAEB7771D2}" type="slidenum">
              <a:rPr lang="tr-TR" smtClean="0"/>
              <a:t>6</a:t>
            </a:fld>
            <a:endParaRPr lang="tr-TR"/>
          </a:p>
        </p:txBody>
      </p:sp>
    </p:spTree>
    <p:extLst>
      <p:ext uri="{BB962C8B-B14F-4D97-AF65-F5344CB8AC3E}">
        <p14:creationId xmlns:p14="http://schemas.microsoft.com/office/powerpoint/2010/main" val="393247546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Resim 8"/>
          <p:cNvPicPr>
            <a:picLocks noChangeAspect="1"/>
          </p:cNvPicPr>
          <p:nvPr/>
        </p:nvPicPr>
        <p:blipFill>
          <a:blip r:embed="rId2"/>
          <a:stretch>
            <a:fillRect/>
          </a:stretch>
        </p:blipFill>
        <p:spPr>
          <a:xfrm>
            <a:off x="990600" y="3449149"/>
            <a:ext cx="10210800" cy="3248025"/>
          </a:xfrm>
          <a:prstGeom prst="rect">
            <a:avLst/>
          </a:prstGeom>
        </p:spPr>
      </p:pic>
      <p:sp>
        <p:nvSpPr>
          <p:cNvPr id="2" name="Unvan 1"/>
          <p:cNvSpPr>
            <a:spLocks noGrp="1"/>
          </p:cNvSpPr>
          <p:nvPr>
            <p:ph type="title"/>
          </p:nvPr>
        </p:nvSpPr>
        <p:spPr/>
        <p:txBody>
          <a:bodyPr/>
          <a:lstStyle/>
          <a:p>
            <a:pPr algn="ctr"/>
            <a:r>
              <a:rPr lang="tr-TR" b="1" u="sng" dirty="0" smtClean="0">
                <a:solidFill>
                  <a:schemeClr val="accent5"/>
                </a:solidFill>
              </a:rPr>
              <a:t>Eşyanın Tercihli Menşeinin İbrazında </a:t>
            </a:r>
            <a:br>
              <a:rPr lang="tr-TR" b="1" u="sng" dirty="0" smtClean="0">
                <a:solidFill>
                  <a:schemeClr val="accent5"/>
                </a:solidFill>
              </a:rPr>
            </a:br>
            <a:r>
              <a:rPr lang="tr-TR" b="1" u="sng" dirty="0" smtClean="0">
                <a:solidFill>
                  <a:schemeClr val="accent5"/>
                </a:solidFill>
              </a:rPr>
              <a:t> </a:t>
            </a:r>
            <a:r>
              <a:rPr lang="tr-TR" b="1" u="sng" dirty="0">
                <a:solidFill>
                  <a:schemeClr val="accent5"/>
                </a:solidFill>
              </a:rPr>
              <a:t>Yapılan </a:t>
            </a:r>
            <a:r>
              <a:rPr lang="tr-TR" b="1" u="sng" dirty="0" smtClean="0">
                <a:solidFill>
                  <a:schemeClr val="accent5"/>
                </a:solidFill>
              </a:rPr>
              <a:t>Hatalar!</a:t>
            </a:r>
            <a:endParaRPr lang="tr-TR" dirty="0"/>
          </a:p>
        </p:txBody>
      </p:sp>
      <p:sp>
        <p:nvSpPr>
          <p:cNvPr id="3" name="İçerik Yer Tutucusu 2"/>
          <p:cNvSpPr>
            <a:spLocks noGrp="1"/>
          </p:cNvSpPr>
          <p:nvPr>
            <p:ph idx="1"/>
          </p:nvPr>
        </p:nvSpPr>
        <p:spPr/>
        <p:txBody>
          <a:bodyPr>
            <a:normAutofit/>
          </a:bodyPr>
          <a:lstStyle/>
          <a:p>
            <a:pPr algn="just">
              <a:buFont typeface="Wingdings" panose="05000000000000000000" pitchFamily="2" charset="2"/>
              <a:buChar char="Ø"/>
            </a:pPr>
            <a:r>
              <a:rPr lang="tr-TR" b="1" dirty="0" smtClean="0">
                <a:latin typeface="Times New Roman" panose="02020603050405020304" pitchFamily="18" charset="0"/>
                <a:cs typeface="Times New Roman" panose="02020603050405020304" pitchFamily="18" charset="0"/>
              </a:rPr>
              <a:t>Beyannamelerde  </a:t>
            </a:r>
            <a:r>
              <a:rPr lang="tr-TR" b="1" u="sng" dirty="0" smtClean="0">
                <a:solidFill>
                  <a:srgbClr val="FF0000"/>
                </a:solidFill>
                <a:latin typeface="Times New Roman" panose="02020603050405020304" pitchFamily="18" charset="0"/>
                <a:cs typeface="Times New Roman" panose="02020603050405020304" pitchFamily="18" charset="0"/>
              </a:rPr>
              <a:t>AT, EFTA vb. Muafiyet kodu </a:t>
            </a:r>
            <a:r>
              <a:rPr lang="tr-TR" b="1" dirty="0" smtClean="0">
                <a:latin typeface="Times New Roman" panose="02020603050405020304" pitchFamily="18" charset="0"/>
                <a:cs typeface="Times New Roman" panose="02020603050405020304" pitchFamily="18" charset="0"/>
              </a:rPr>
              <a:t>girilmesine karşılık beyannamelerde muafiyete ilişkin </a:t>
            </a:r>
            <a:r>
              <a:rPr lang="tr-TR" b="1" u="sng" dirty="0" smtClean="0">
                <a:solidFill>
                  <a:srgbClr val="FF0000"/>
                </a:solidFill>
                <a:latin typeface="Times New Roman" panose="02020603050405020304" pitchFamily="18" charset="0"/>
                <a:cs typeface="Times New Roman" panose="02020603050405020304" pitchFamily="18" charset="0"/>
              </a:rPr>
              <a:t>AT.R, EUR 1 vb. dolaşım belgeleri/menşe ispat bilgilerinin ibraz </a:t>
            </a:r>
            <a:r>
              <a:rPr lang="tr-TR" b="1" dirty="0" smtClean="0">
                <a:latin typeface="Times New Roman" panose="02020603050405020304" pitchFamily="18" charset="0"/>
                <a:cs typeface="Times New Roman" panose="02020603050405020304" pitchFamily="18" charset="0"/>
              </a:rPr>
              <a:t> </a:t>
            </a:r>
            <a:r>
              <a:rPr lang="tr-TR" sz="2400" b="1" dirty="0" smtClean="0">
                <a:latin typeface="Times New Roman" panose="02020603050405020304" pitchFamily="18" charset="0"/>
                <a:cs typeface="Times New Roman" panose="02020603050405020304" pitchFamily="18" charset="0"/>
              </a:rPr>
              <a:t>edilmemesi.</a:t>
            </a:r>
            <a:endParaRPr lang="tr-TR" sz="2400" b="1" dirty="0">
              <a:latin typeface="Times New Roman" panose="02020603050405020304" pitchFamily="18" charset="0"/>
              <a:cs typeface="Times New Roman" panose="02020603050405020304" pitchFamily="18" charset="0"/>
            </a:endParaRPr>
          </a:p>
        </p:txBody>
      </p:sp>
      <p:cxnSp>
        <p:nvCxnSpPr>
          <p:cNvPr id="6" name="Düz Ok Bağlayıcısı 5"/>
          <p:cNvCxnSpPr/>
          <p:nvPr/>
        </p:nvCxnSpPr>
        <p:spPr>
          <a:xfrm flipH="1">
            <a:off x="4729942" y="4289367"/>
            <a:ext cx="2103120" cy="2493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Metin kutusu 10"/>
          <p:cNvSpPr txBox="1"/>
          <p:nvPr/>
        </p:nvSpPr>
        <p:spPr>
          <a:xfrm>
            <a:off x="6891251" y="4104701"/>
            <a:ext cx="2518318" cy="369332"/>
          </a:xfrm>
          <a:prstGeom prst="rect">
            <a:avLst/>
          </a:prstGeom>
          <a:solidFill>
            <a:srgbClr val="00B0F0"/>
          </a:solidFill>
          <a:ln w="38100">
            <a:solidFill>
              <a:schemeClr val="tx1"/>
            </a:solidFill>
          </a:ln>
        </p:spPr>
        <p:txBody>
          <a:bodyPr wrap="none" rtlCol="0">
            <a:spAutoFit/>
          </a:bodyPr>
          <a:lstStyle/>
          <a:p>
            <a:r>
              <a:rPr lang="tr-TR" dirty="0" smtClean="0"/>
              <a:t>AT Muafiyet Kodu Girilen</a:t>
            </a:r>
            <a:endParaRPr lang="tr-TR" dirty="0"/>
          </a:p>
        </p:txBody>
      </p:sp>
      <p:sp>
        <p:nvSpPr>
          <p:cNvPr id="4" name="Slayt Numarası Yer Tutucusu 3"/>
          <p:cNvSpPr>
            <a:spLocks noGrp="1"/>
          </p:cNvSpPr>
          <p:nvPr>
            <p:ph type="sldNum" sz="quarter" idx="12"/>
          </p:nvPr>
        </p:nvSpPr>
        <p:spPr/>
        <p:txBody>
          <a:bodyPr/>
          <a:lstStyle/>
          <a:p>
            <a:fld id="{4E4CB621-1D1B-4413-9A0B-6BEAEB7771D2}" type="slidenum">
              <a:rPr lang="tr-TR" smtClean="0"/>
              <a:t>60</a:t>
            </a:fld>
            <a:endParaRPr lang="tr-TR"/>
          </a:p>
        </p:txBody>
      </p:sp>
    </p:spTree>
    <p:extLst>
      <p:ext uri="{BB962C8B-B14F-4D97-AF65-F5344CB8AC3E}">
        <p14:creationId xmlns:p14="http://schemas.microsoft.com/office/powerpoint/2010/main" val="158147143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Resim 5"/>
          <p:cNvPicPr>
            <a:picLocks noChangeAspect="1"/>
          </p:cNvPicPr>
          <p:nvPr/>
        </p:nvPicPr>
        <p:blipFill>
          <a:blip r:embed="rId2"/>
          <a:stretch>
            <a:fillRect/>
          </a:stretch>
        </p:blipFill>
        <p:spPr>
          <a:xfrm>
            <a:off x="1429483" y="431922"/>
            <a:ext cx="9315450" cy="5800725"/>
          </a:xfrm>
          <a:prstGeom prst="rect">
            <a:avLst/>
          </a:prstGeom>
        </p:spPr>
      </p:pic>
      <p:sp>
        <p:nvSpPr>
          <p:cNvPr id="3" name="Metin kutusu 2"/>
          <p:cNvSpPr txBox="1"/>
          <p:nvPr/>
        </p:nvSpPr>
        <p:spPr>
          <a:xfrm>
            <a:off x="5320146" y="5345085"/>
            <a:ext cx="2157514" cy="369332"/>
          </a:xfrm>
          <a:prstGeom prst="rect">
            <a:avLst/>
          </a:prstGeom>
          <a:solidFill>
            <a:srgbClr val="00B0F0"/>
          </a:solidFill>
          <a:ln w="38100">
            <a:solidFill>
              <a:schemeClr val="tx1"/>
            </a:solidFill>
          </a:ln>
        </p:spPr>
        <p:txBody>
          <a:bodyPr wrap="none" rtlCol="0">
            <a:spAutoFit/>
          </a:bodyPr>
          <a:lstStyle/>
          <a:p>
            <a:r>
              <a:rPr lang="tr-TR" dirty="0" smtClean="0"/>
              <a:t>ATR Belge Beyanı Yok</a:t>
            </a:r>
            <a:endParaRPr lang="tr-TR" dirty="0"/>
          </a:p>
        </p:txBody>
      </p:sp>
      <p:sp>
        <p:nvSpPr>
          <p:cNvPr id="4" name="Yukarı Bükülü Ok 3"/>
          <p:cNvSpPr/>
          <p:nvPr/>
        </p:nvSpPr>
        <p:spPr>
          <a:xfrm>
            <a:off x="7477660" y="4497027"/>
            <a:ext cx="1117698" cy="1208918"/>
          </a:xfrm>
          <a:prstGeom prst="bentUpArrow">
            <a:avLst/>
          </a:prstGeom>
          <a:solidFill>
            <a:srgbClr val="FF00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a:ln w="22225">
                <a:solidFill>
                  <a:schemeClr val="accent2"/>
                </a:solidFill>
                <a:prstDash val="solid"/>
              </a:ln>
              <a:solidFill>
                <a:schemeClr val="accent2">
                  <a:lumMod val="40000"/>
                  <a:lumOff val="60000"/>
                </a:schemeClr>
              </a:solidFill>
            </a:endParaRPr>
          </a:p>
        </p:txBody>
      </p:sp>
      <p:sp>
        <p:nvSpPr>
          <p:cNvPr id="5" name="Yukarı Bükülü Ok 4"/>
          <p:cNvSpPr/>
          <p:nvPr/>
        </p:nvSpPr>
        <p:spPr>
          <a:xfrm flipH="1">
            <a:off x="2842952" y="4688378"/>
            <a:ext cx="2427317" cy="1009413"/>
          </a:xfrm>
          <a:prstGeom prst="bentUpArrow">
            <a:avLst/>
          </a:prstGeom>
          <a:solidFill>
            <a:srgbClr val="FF00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a:ln w="22225">
                <a:solidFill>
                  <a:schemeClr val="accent2"/>
                </a:solidFill>
                <a:prstDash val="solid"/>
              </a:ln>
              <a:solidFill>
                <a:schemeClr val="accent2">
                  <a:lumMod val="40000"/>
                  <a:lumOff val="60000"/>
                </a:schemeClr>
              </a:solidFill>
            </a:endParaRPr>
          </a:p>
        </p:txBody>
      </p:sp>
      <p:sp>
        <p:nvSpPr>
          <p:cNvPr id="2" name="Slayt Numarası Yer Tutucusu 1"/>
          <p:cNvSpPr>
            <a:spLocks noGrp="1"/>
          </p:cNvSpPr>
          <p:nvPr>
            <p:ph type="sldNum" sz="quarter" idx="12"/>
          </p:nvPr>
        </p:nvSpPr>
        <p:spPr/>
        <p:txBody>
          <a:bodyPr/>
          <a:lstStyle/>
          <a:p>
            <a:fld id="{4E4CB621-1D1B-4413-9A0B-6BEAEB7771D2}" type="slidenum">
              <a:rPr lang="tr-TR" smtClean="0"/>
              <a:t>61</a:t>
            </a:fld>
            <a:endParaRPr lang="tr-TR"/>
          </a:p>
        </p:txBody>
      </p:sp>
    </p:spTree>
    <p:extLst>
      <p:ext uri="{BB962C8B-B14F-4D97-AF65-F5344CB8AC3E}">
        <p14:creationId xmlns:p14="http://schemas.microsoft.com/office/powerpoint/2010/main" val="366941946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u="sng" dirty="0" smtClean="0">
                <a:solidFill>
                  <a:schemeClr val="accent5"/>
                </a:solidFill>
              </a:rPr>
              <a:t>Eşyanın Tercihli Menşeinin İbrazında </a:t>
            </a:r>
            <a:br>
              <a:rPr lang="tr-TR" b="1" u="sng" dirty="0" smtClean="0">
                <a:solidFill>
                  <a:schemeClr val="accent5"/>
                </a:solidFill>
              </a:rPr>
            </a:br>
            <a:r>
              <a:rPr lang="tr-TR" b="1" u="sng" dirty="0" smtClean="0">
                <a:solidFill>
                  <a:schemeClr val="accent5"/>
                </a:solidFill>
              </a:rPr>
              <a:t>Yapılan Hatalar!</a:t>
            </a:r>
            <a:endParaRPr lang="tr-TR" dirty="0"/>
          </a:p>
        </p:txBody>
      </p:sp>
      <p:sp>
        <p:nvSpPr>
          <p:cNvPr id="3" name="İçerik Yer Tutucusu 2"/>
          <p:cNvSpPr>
            <a:spLocks noGrp="1"/>
          </p:cNvSpPr>
          <p:nvPr>
            <p:ph idx="1"/>
          </p:nvPr>
        </p:nvSpPr>
        <p:spPr>
          <a:xfrm>
            <a:off x="404447" y="1825625"/>
            <a:ext cx="11394830" cy="4608426"/>
          </a:xfrm>
        </p:spPr>
        <p:txBody>
          <a:bodyPr>
            <a:normAutofit/>
          </a:bodyPr>
          <a:lstStyle/>
          <a:p>
            <a:pPr algn="just"/>
            <a:r>
              <a:rPr lang="tr-TR" sz="2400" b="1" dirty="0" smtClean="0">
                <a:latin typeface="Times New Roman" panose="02020603050405020304" pitchFamily="18" charset="0"/>
                <a:cs typeface="Times New Roman" panose="02020603050405020304" pitchFamily="18" charset="0"/>
              </a:rPr>
              <a:t>Tercihli Tarifede </a:t>
            </a:r>
            <a:r>
              <a:rPr lang="tr-TR" sz="2400" b="1" u="sng" dirty="0" smtClean="0">
                <a:solidFill>
                  <a:srgbClr val="FF0000"/>
                </a:solidFill>
                <a:latin typeface="Times New Roman" panose="02020603050405020304" pitchFamily="18" charset="0"/>
                <a:cs typeface="Times New Roman" panose="02020603050405020304" pitchFamily="18" charset="0"/>
              </a:rPr>
              <a:t>«Doğrudan Nakliyat Kuralının»</a:t>
            </a:r>
            <a:r>
              <a:rPr lang="tr-TR" sz="2400" b="1" dirty="0" smtClean="0">
                <a:solidFill>
                  <a:srgbClr val="FF0000"/>
                </a:solidFill>
                <a:latin typeface="Times New Roman" panose="02020603050405020304" pitchFamily="18" charset="0"/>
                <a:cs typeface="Times New Roman" panose="02020603050405020304" pitchFamily="18" charset="0"/>
              </a:rPr>
              <a:t> </a:t>
            </a:r>
            <a:r>
              <a:rPr lang="tr-TR" sz="2400" b="1" dirty="0" smtClean="0">
                <a:latin typeface="Times New Roman" panose="02020603050405020304" pitchFamily="18" charset="0"/>
                <a:cs typeface="Times New Roman" panose="02020603050405020304" pitchFamily="18" charset="0"/>
              </a:rPr>
              <a:t>Kontrol Edilmemesi (Örneğin; AB üyesi ülkelerden </a:t>
            </a:r>
            <a:r>
              <a:rPr lang="tr-TR" sz="2400" b="1" dirty="0" smtClean="0">
                <a:solidFill>
                  <a:srgbClr val="FF0000"/>
                </a:solidFill>
                <a:latin typeface="Times New Roman" panose="02020603050405020304" pitchFamily="18" charset="0"/>
                <a:cs typeface="Times New Roman" panose="02020603050405020304" pitchFamily="18" charset="0"/>
              </a:rPr>
              <a:t>A.TR eşliğinde gelen </a:t>
            </a:r>
            <a:r>
              <a:rPr lang="tr-TR" sz="2400" b="1" dirty="0" smtClean="0">
                <a:latin typeface="Times New Roman" panose="02020603050405020304" pitchFamily="18" charset="0"/>
                <a:cs typeface="Times New Roman" panose="02020603050405020304" pitchFamily="18" charset="0"/>
              </a:rPr>
              <a:t>ve   </a:t>
            </a:r>
            <a:r>
              <a:rPr lang="tr-TR" sz="2400" b="1" dirty="0" smtClean="0">
                <a:solidFill>
                  <a:srgbClr val="FF0000"/>
                </a:solidFill>
                <a:latin typeface="Times New Roman" panose="02020603050405020304" pitchFamily="18" charset="0"/>
                <a:cs typeface="Times New Roman" panose="02020603050405020304" pitchFamily="18" charset="0"/>
              </a:rPr>
              <a:t>Güney </a:t>
            </a:r>
            <a:r>
              <a:rPr lang="tr-TR" sz="2400" b="1" dirty="0">
                <a:solidFill>
                  <a:srgbClr val="FF0000"/>
                </a:solidFill>
                <a:latin typeface="Times New Roman" panose="02020603050405020304" pitchFamily="18" charset="0"/>
                <a:cs typeface="Times New Roman" panose="02020603050405020304" pitchFamily="18" charset="0"/>
              </a:rPr>
              <a:t>Kore </a:t>
            </a:r>
            <a:r>
              <a:rPr lang="tr-TR" sz="2400" b="1" dirty="0" smtClean="0">
                <a:solidFill>
                  <a:srgbClr val="FF0000"/>
                </a:solidFill>
                <a:latin typeface="Times New Roman" panose="02020603050405020304" pitchFamily="18" charset="0"/>
                <a:cs typeface="Times New Roman" panose="02020603050405020304" pitchFamily="18" charset="0"/>
              </a:rPr>
              <a:t>menşeli beyan edilen   </a:t>
            </a:r>
            <a:r>
              <a:rPr lang="tr-TR" sz="2400" b="1" dirty="0">
                <a:solidFill>
                  <a:srgbClr val="FF0000"/>
                </a:solidFill>
                <a:latin typeface="Times New Roman" panose="02020603050405020304" pitchFamily="18" charset="0"/>
                <a:cs typeface="Times New Roman" panose="02020603050405020304" pitchFamily="18" charset="0"/>
              </a:rPr>
              <a:t>eşyaların</a:t>
            </a:r>
            <a:r>
              <a:rPr lang="tr-TR" sz="2400" b="1" dirty="0">
                <a:latin typeface="Times New Roman" panose="02020603050405020304" pitchFamily="18" charset="0"/>
                <a:cs typeface="Times New Roman" panose="02020603050405020304" pitchFamily="18" charset="0"/>
              </a:rPr>
              <a:t> beyanname ekinde </a:t>
            </a:r>
            <a:r>
              <a:rPr lang="tr-TR" sz="2400" b="1" dirty="0" smtClean="0">
                <a:latin typeface="Times New Roman" panose="02020603050405020304" pitchFamily="18" charset="0"/>
                <a:cs typeface="Times New Roman" panose="02020603050405020304" pitchFamily="18" charset="0"/>
              </a:rPr>
              <a:t>Güney </a:t>
            </a:r>
            <a:r>
              <a:rPr lang="tr-TR" sz="2400" b="1" dirty="0">
                <a:latin typeface="Times New Roman" panose="02020603050405020304" pitchFamily="18" charset="0"/>
                <a:cs typeface="Times New Roman" panose="02020603050405020304" pitchFamily="18" charset="0"/>
              </a:rPr>
              <a:t>Kore yetki makamlarınca düzenlenmiş </a:t>
            </a:r>
            <a:r>
              <a:rPr lang="tr-TR" sz="2400" b="1" dirty="0">
                <a:solidFill>
                  <a:srgbClr val="FF0000"/>
                </a:solidFill>
                <a:latin typeface="Times New Roman" panose="02020603050405020304" pitchFamily="18" charset="0"/>
                <a:cs typeface="Times New Roman" panose="02020603050405020304" pitchFamily="18" charset="0"/>
              </a:rPr>
              <a:t>menşe </a:t>
            </a:r>
            <a:r>
              <a:rPr lang="tr-TR" sz="2400" b="1" dirty="0" smtClean="0">
                <a:solidFill>
                  <a:srgbClr val="FF0000"/>
                </a:solidFill>
                <a:latin typeface="Times New Roman" panose="02020603050405020304" pitchFamily="18" charset="0"/>
                <a:cs typeface="Times New Roman" panose="02020603050405020304" pitchFamily="18" charset="0"/>
              </a:rPr>
              <a:t>şahadetnamesi ile  </a:t>
            </a:r>
            <a:r>
              <a:rPr lang="tr-TR" sz="2400" b="1" dirty="0">
                <a:solidFill>
                  <a:srgbClr val="FF0000"/>
                </a:solidFill>
                <a:latin typeface="Times New Roman" panose="02020603050405020304" pitchFamily="18" charset="0"/>
                <a:cs typeface="Times New Roman" panose="02020603050405020304" pitchFamily="18" charset="0"/>
              </a:rPr>
              <a:t>A.TR dolaşım belgesi ibraz edilerek</a:t>
            </a:r>
            <a:r>
              <a:rPr lang="tr-TR" sz="2400" b="1" dirty="0">
                <a:latin typeface="Times New Roman" panose="02020603050405020304" pitchFamily="18" charset="0"/>
                <a:cs typeface="Times New Roman" panose="02020603050405020304" pitchFamily="18" charset="0"/>
              </a:rPr>
              <a:t> </a:t>
            </a:r>
            <a:r>
              <a:rPr lang="tr-TR" sz="2400" b="1" dirty="0" smtClean="0">
                <a:latin typeface="Times New Roman" panose="02020603050405020304" pitchFamily="18" charset="0"/>
                <a:cs typeface="Times New Roman" panose="02020603050405020304" pitchFamily="18" charset="0"/>
              </a:rPr>
              <a:t>ilave </a:t>
            </a:r>
            <a:r>
              <a:rPr lang="tr-TR" sz="2400" b="1" dirty="0">
                <a:latin typeface="Times New Roman" panose="02020603050405020304" pitchFamily="18" charset="0"/>
                <a:cs typeface="Times New Roman" panose="02020603050405020304" pitchFamily="18" charset="0"/>
              </a:rPr>
              <a:t>gümrük </a:t>
            </a:r>
            <a:r>
              <a:rPr lang="tr-TR" sz="2400" b="1" dirty="0" smtClean="0">
                <a:latin typeface="Times New Roman" panose="02020603050405020304" pitchFamily="18" charset="0"/>
                <a:cs typeface="Times New Roman" panose="02020603050405020304" pitchFamily="18" charset="0"/>
              </a:rPr>
              <a:t>vergisi (</a:t>
            </a:r>
            <a:r>
              <a:rPr lang="tr-TR" sz="2400" b="1" dirty="0">
                <a:latin typeface="Times New Roman" panose="02020603050405020304" pitchFamily="18" charset="0"/>
                <a:cs typeface="Times New Roman" panose="02020603050405020304" pitchFamily="18" charset="0"/>
              </a:rPr>
              <a:t>İGV) </a:t>
            </a:r>
            <a:r>
              <a:rPr lang="tr-TR" sz="2400" b="1" dirty="0" smtClean="0">
                <a:latin typeface="Times New Roman" panose="02020603050405020304" pitchFamily="18" charset="0"/>
                <a:cs typeface="Times New Roman" panose="02020603050405020304" pitchFamily="18" charset="0"/>
              </a:rPr>
              <a:t>ödenmemesi)</a:t>
            </a:r>
            <a:endParaRPr lang="tr-TR" sz="2400" b="1" dirty="0" smtClean="0">
              <a:solidFill>
                <a:srgbClr val="FF0000"/>
              </a:solidFill>
              <a:latin typeface="Times New Roman" panose="02020603050405020304" pitchFamily="18" charset="0"/>
              <a:cs typeface="Times New Roman" panose="02020603050405020304" pitchFamily="18" charset="0"/>
            </a:endParaRPr>
          </a:p>
        </p:txBody>
      </p:sp>
      <p:sp>
        <p:nvSpPr>
          <p:cNvPr id="4" name="Metin kutusu 3"/>
          <p:cNvSpPr txBox="1"/>
          <p:nvPr/>
        </p:nvSpPr>
        <p:spPr>
          <a:xfrm>
            <a:off x="4624010" y="4438737"/>
            <a:ext cx="2343527" cy="1323439"/>
          </a:xfrm>
          <a:prstGeom prst="rect">
            <a:avLst/>
          </a:prstGeom>
          <a:solidFill>
            <a:schemeClr val="accent1">
              <a:lumMod val="60000"/>
              <a:lumOff val="40000"/>
            </a:schemeClr>
          </a:solidFill>
          <a:ln w="38100">
            <a:solidFill>
              <a:schemeClr val="tx1"/>
            </a:solidFill>
          </a:ln>
        </p:spPr>
        <p:txBody>
          <a:bodyPr wrap="none" rtlCol="0">
            <a:spAutoFit/>
          </a:bodyPr>
          <a:lstStyle/>
          <a:p>
            <a:pPr algn="ctr"/>
            <a:r>
              <a:rPr lang="tr-TR" sz="2000" b="1" dirty="0" smtClean="0"/>
              <a:t>ATR</a:t>
            </a:r>
          </a:p>
          <a:p>
            <a:pPr algn="ctr"/>
            <a:r>
              <a:rPr lang="tr-TR" sz="2000" b="1" dirty="0" smtClean="0"/>
              <a:t>+</a:t>
            </a:r>
          </a:p>
          <a:p>
            <a:pPr algn="ctr"/>
            <a:r>
              <a:rPr lang="tr-TR" sz="2000" b="1" dirty="0" err="1" smtClean="0"/>
              <a:t>G.Kore</a:t>
            </a:r>
            <a:r>
              <a:rPr lang="tr-TR" sz="2000" b="1" dirty="0" smtClean="0"/>
              <a:t> Menşeli Eşya</a:t>
            </a:r>
          </a:p>
          <a:p>
            <a:pPr algn="ctr"/>
            <a:r>
              <a:rPr lang="tr-TR" sz="2000" b="1" dirty="0" smtClean="0"/>
              <a:t>(İkili Kümülasyon)</a:t>
            </a:r>
          </a:p>
        </p:txBody>
      </p:sp>
      <p:cxnSp>
        <p:nvCxnSpPr>
          <p:cNvPr id="6" name="Düz Ok Bağlayıcısı 5"/>
          <p:cNvCxnSpPr/>
          <p:nvPr/>
        </p:nvCxnSpPr>
        <p:spPr>
          <a:xfrm flipV="1">
            <a:off x="9632979" y="5050864"/>
            <a:ext cx="482181" cy="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Metin kutusu 6"/>
          <p:cNvSpPr txBox="1"/>
          <p:nvPr/>
        </p:nvSpPr>
        <p:spPr>
          <a:xfrm>
            <a:off x="7599966" y="4451769"/>
            <a:ext cx="1956065" cy="1323439"/>
          </a:xfrm>
          <a:prstGeom prst="rect">
            <a:avLst/>
          </a:prstGeom>
          <a:solidFill>
            <a:schemeClr val="accent1">
              <a:lumMod val="60000"/>
              <a:lumOff val="40000"/>
            </a:schemeClr>
          </a:solidFill>
          <a:ln w="38100">
            <a:solidFill>
              <a:schemeClr val="tx1"/>
            </a:solidFill>
          </a:ln>
        </p:spPr>
        <p:txBody>
          <a:bodyPr wrap="square" rtlCol="0">
            <a:spAutoFit/>
          </a:bodyPr>
          <a:lstStyle/>
          <a:p>
            <a:r>
              <a:rPr lang="tr-TR" sz="2000" b="1" dirty="0" smtClean="0"/>
              <a:t>Menşe Şahadetnamesi</a:t>
            </a:r>
          </a:p>
          <a:p>
            <a:r>
              <a:rPr lang="tr-TR" sz="2000" b="1" dirty="0" smtClean="0"/>
              <a:t> veya</a:t>
            </a:r>
          </a:p>
          <a:p>
            <a:r>
              <a:rPr lang="tr-TR" sz="2000" b="1" dirty="0" smtClean="0"/>
              <a:t>Menşe Beyanı</a:t>
            </a:r>
            <a:endParaRPr lang="tr-TR" sz="2000" b="1" dirty="0"/>
          </a:p>
        </p:txBody>
      </p:sp>
      <p:sp>
        <p:nvSpPr>
          <p:cNvPr id="10" name="Metin kutusu 9"/>
          <p:cNvSpPr txBox="1"/>
          <p:nvPr/>
        </p:nvSpPr>
        <p:spPr>
          <a:xfrm>
            <a:off x="1102295" y="3866994"/>
            <a:ext cx="2120068" cy="584775"/>
          </a:xfrm>
          <a:prstGeom prst="rect">
            <a:avLst/>
          </a:prstGeom>
          <a:solidFill>
            <a:schemeClr val="accent1">
              <a:lumMod val="60000"/>
              <a:lumOff val="40000"/>
            </a:schemeClr>
          </a:solidFill>
          <a:ln w="38100">
            <a:solidFill>
              <a:schemeClr val="tx1"/>
            </a:solidFill>
          </a:ln>
        </p:spPr>
        <p:txBody>
          <a:bodyPr wrap="none" rtlCol="0">
            <a:spAutoFit/>
          </a:bodyPr>
          <a:lstStyle/>
          <a:p>
            <a:r>
              <a:rPr lang="tr-TR" sz="3200" dirty="0" smtClean="0"/>
              <a:t>Güney Kore</a:t>
            </a:r>
            <a:endParaRPr lang="tr-TR" sz="3200" dirty="0"/>
          </a:p>
        </p:txBody>
      </p:sp>
      <p:cxnSp>
        <p:nvCxnSpPr>
          <p:cNvPr id="11" name="Düz Ok Bağlayıcısı 10"/>
          <p:cNvCxnSpPr/>
          <p:nvPr/>
        </p:nvCxnSpPr>
        <p:spPr>
          <a:xfrm flipH="1">
            <a:off x="2137350" y="4586706"/>
            <a:ext cx="6238" cy="87189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Metin kutusu 13"/>
          <p:cNvSpPr txBox="1"/>
          <p:nvPr/>
        </p:nvSpPr>
        <p:spPr>
          <a:xfrm>
            <a:off x="1743792" y="5578160"/>
            <a:ext cx="704039" cy="646331"/>
          </a:xfrm>
          <a:prstGeom prst="rect">
            <a:avLst/>
          </a:prstGeom>
          <a:solidFill>
            <a:schemeClr val="accent1">
              <a:lumMod val="60000"/>
              <a:lumOff val="40000"/>
            </a:schemeClr>
          </a:solidFill>
          <a:ln w="38100">
            <a:solidFill>
              <a:schemeClr val="tx1"/>
            </a:solidFill>
          </a:ln>
        </p:spPr>
        <p:txBody>
          <a:bodyPr wrap="none" rtlCol="0">
            <a:spAutoFit/>
          </a:bodyPr>
          <a:lstStyle/>
          <a:p>
            <a:r>
              <a:rPr lang="tr-TR" sz="3600" dirty="0" smtClean="0"/>
              <a:t>AB</a:t>
            </a:r>
            <a:endParaRPr lang="tr-TR" sz="3600" dirty="0"/>
          </a:p>
        </p:txBody>
      </p:sp>
      <p:sp>
        <p:nvSpPr>
          <p:cNvPr id="16" name="Sağ Ok Belirtme Çizgisi 15"/>
          <p:cNvSpPr/>
          <p:nvPr/>
        </p:nvSpPr>
        <p:spPr>
          <a:xfrm>
            <a:off x="989215" y="3682537"/>
            <a:ext cx="3557847" cy="2751514"/>
          </a:xfrm>
          <a:prstGeom prst="rightArrowCallou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a:ln w="22225">
                <a:solidFill>
                  <a:schemeClr val="accent2"/>
                </a:solidFill>
                <a:prstDash val="solid"/>
              </a:ln>
              <a:solidFill>
                <a:schemeClr val="accent2">
                  <a:lumMod val="40000"/>
                  <a:lumOff val="60000"/>
                </a:schemeClr>
              </a:solidFill>
            </a:endParaRPr>
          </a:p>
        </p:txBody>
      </p:sp>
      <p:sp>
        <p:nvSpPr>
          <p:cNvPr id="23" name="Metin kutusu 22"/>
          <p:cNvSpPr txBox="1"/>
          <p:nvPr/>
        </p:nvSpPr>
        <p:spPr>
          <a:xfrm>
            <a:off x="10226276" y="4729199"/>
            <a:ext cx="1151726" cy="707886"/>
          </a:xfrm>
          <a:prstGeom prst="rect">
            <a:avLst/>
          </a:prstGeom>
          <a:solidFill>
            <a:schemeClr val="accent1">
              <a:lumMod val="60000"/>
              <a:lumOff val="40000"/>
            </a:schemeClr>
          </a:solidFill>
          <a:ln w="38100">
            <a:solidFill>
              <a:schemeClr val="tx1"/>
            </a:solidFill>
          </a:ln>
        </p:spPr>
        <p:txBody>
          <a:bodyPr wrap="none" rtlCol="0">
            <a:spAutoFit/>
          </a:bodyPr>
          <a:lstStyle/>
          <a:p>
            <a:pPr algn="ctr"/>
            <a:r>
              <a:rPr lang="tr-TR" sz="2000" b="1" dirty="0" smtClean="0"/>
              <a:t>İGV</a:t>
            </a:r>
          </a:p>
          <a:p>
            <a:pPr algn="ctr"/>
            <a:r>
              <a:rPr lang="tr-TR" sz="2000" b="1" dirty="0" smtClean="0"/>
              <a:t>Muafiyet</a:t>
            </a:r>
            <a:endParaRPr lang="tr-TR" sz="2000" b="1" dirty="0"/>
          </a:p>
        </p:txBody>
      </p:sp>
      <p:cxnSp>
        <p:nvCxnSpPr>
          <p:cNvPr id="24" name="Düz Ok Bağlayıcısı 23"/>
          <p:cNvCxnSpPr/>
          <p:nvPr/>
        </p:nvCxnSpPr>
        <p:spPr>
          <a:xfrm flipV="1">
            <a:off x="7042661" y="5100454"/>
            <a:ext cx="482181" cy="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Düz Bağlayıcı 25"/>
          <p:cNvCxnSpPr/>
          <p:nvPr/>
        </p:nvCxnSpPr>
        <p:spPr>
          <a:xfrm>
            <a:off x="10020441" y="4586706"/>
            <a:ext cx="1556835" cy="99145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Düz Bağlayıcı 26"/>
          <p:cNvCxnSpPr/>
          <p:nvPr/>
        </p:nvCxnSpPr>
        <p:spPr>
          <a:xfrm flipH="1">
            <a:off x="10020441" y="4539178"/>
            <a:ext cx="1563397" cy="103898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Slayt Numarası Yer Tutucusu 4"/>
          <p:cNvSpPr>
            <a:spLocks noGrp="1"/>
          </p:cNvSpPr>
          <p:nvPr>
            <p:ph type="sldNum" sz="quarter" idx="12"/>
          </p:nvPr>
        </p:nvSpPr>
        <p:spPr/>
        <p:txBody>
          <a:bodyPr/>
          <a:lstStyle/>
          <a:p>
            <a:fld id="{4E4CB621-1D1B-4413-9A0B-6BEAEB7771D2}" type="slidenum">
              <a:rPr lang="tr-TR" smtClean="0"/>
              <a:t>62</a:t>
            </a:fld>
            <a:endParaRPr lang="tr-TR"/>
          </a:p>
        </p:txBody>
      </p:sp>
    </p:spTree>
    <p:extLst>
      <p:ext uri="{BB962C8B-B14F-4D97-AF65-F5344CB8AC3E}">
        <p14:creationId xmlns:p14="http://schemas.microsoft.com/office/powerpoint/2010/main" val="16530902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u="sng" dirty="0" smtClean="0">
                <a:solidFill>
                  <a:schemeClr val="accent5"/>
                </a:solidFill>
              </a:rPr>
              <a:t>Eşyanın Tercihli Menşeinin İbrazında </a:t>
            </a:r>
            <a:br>
              <a:rPr lang="tr-TR" b="1" u="sng" dirty="0" smtClean="0">
                <a:solidFill>
                  <a:schemeClr val="accent5"/>
                </a:solidFill>
              </a:rPr>
            </a:br>
            <a:r>
              <a:rPr lang="tr-TR" b="1" u="sng" dirty="0" smtClean="0">
                <a:solidFill>
                  <a:schemeClr val="accent5"/>
                </a:solidFill>
              </a:rPr>
              <a:t>Yapılan Hatalar!</a:t>
            </a:r>
            <a:endParaRPr lang="tr-TR" dirty="0"/>
          </a:p>
        </p:txBody>
      </p:sp>
      <p:sp>
        <p:nvSpPr>
          <p:cNvPr id="3" name="İçerik Yer Tutucusu 2"/>
          <p:cNvSpPr>
            <a:spLocks noGrp="1"/>
          </p:cNvSpPr>
          <p:nvPr>
            <p:ph idx="1"/>
          </p:nvPr>
        </p:nvSpPr>
        <p:spPr/>
        <p:txBody>
          <a:bodyPr>
            <a:normAutofit/>
          </a:bodyPr>
          <a:lstStyle/>
          <a:p>
            <a:pPr algn="just"/>
            <a:r>
              <a:rPr lang="tr-TR" sz="2000" b="1" dirty="0" smtClean="0">
                <a:latin typeface="Times New Roman" panose="02020603050405020304" pitchFamily="18" charset="0"/>
                <a:cs typeface="Times New Roman" panose="02020603050405020304" pitchFamily="18" charset="0"/>
              </a:rPr>
              <a:t>Tercihli Tarifede </a:t>
            </a:r>
            <a:r>
              <a:rPr lang="tr-TR" sz="2000" b="1" u="sng" dirty="0" smtClean="0">
                <a:solidFill>
                  <a:srgbClr val="FF0000"/>
                </a:solidFill>
                <a:latin typeface="Times New Roman" panose="02020603050405020304" pitchFamily="18" charset="0"/>
                <a:cs typeface="Times New Roman" panose="02020603050405020304" pitchFamily="18" charset="0"/>
              </a:rPr>
              <a:t>«3. Ülke Kuralının»</a:t>
            </a:r>
            <a:r>
              <a:rPr lang="tr-TR" sz="2000" b="1" dirty="0" smtClean="0">
                <a:solidFill>
                  <a:srgbClr val="FF0000"/>
                </a:solidFill>
                <a:latin typeface="Times New Roman" panose="02020603050405020304" pitchFamily="18" charset="0"/>
                <a:cs typeface="Times New Roman" panose="02020603050405020304" pitchFamily="18" charset="0"/>
              </a:rPr>
              <a:t> </a:t>
            </a:r>
            <a:r>
              <a:rPr lang="tr-TR" sz="2000" b="1" dirty="0" smtClean="0">
                <a:latin typeface="Times New Roman" panose="02020603050405020304" pitchFamily="18" charset="0"/>
                <a:cs typeface="Times New Roman" panose="02020603050405020304" pitchFamily="18" charset="0"/>
              </a:rPr>
              <a:t>Kontrol Edilmemesi </a:t>
            </a:r>
            <a:r>
              <a:rPr lang="tr-TR" sz="2000" dirty="0" smtClean="0">
                <a:latin typeface="Times New Roman" panose="02020603050405020304" pitchFamily="18" charset="0"/>
                <a:cs typeface="Times New Roman" panose="02020603050405020304" pitchFamily="18" charset="0"/>
              </a:rPr>
              <a:t>(Örneğin Güney Kore STA kapsamında Güney Kore’den gelen ancak ticaret yapılan başka ülke olan eşyalar için menşe beyanının </a:t>
            </a:r>
            <a:r>
              <a:rPr lang="tr-TR" sz="2000" b="1" u="sng" dirty="0" smtClean="0">
                <a:latin typeface="Times New Roman" panose="02020603050405020304" pitchFamily="18" charset="0"/>
                <a:cs typeface="Times New Roman" panose="02020603050405020304" pitchFamily="18" charset="0"/>
              </a:rPr>
              <a:t>Güney </a:t>
            </a:r>
            <a:r>
              <a:rPr lang="tr-TR" sz="2000" b="1" u="sng" dirty="0">
                <a:latin typeface="Times New Roman" panose="02020603050405020304" pitchFamily="18" charset="0"/>
                <a:cs typeface="Times New Roman" panose="02020603050405020304" pitchFamily="18" charset="0"/>
              </a:rPr>
              <a:t>Kore'deki ihracatçısı tarafından eşyaya ilişkin bir teslimat notu </a:t>
            </a:r>
            <a:r>
              <a:rPr lang="tr-TR" sz="2000" b="1" u="sng" dirty="0" err="1" smtClean="0">
                <a:latin typeface="Times New Roman" panose="02020603050405020304" pitchFamily="18" charset="0"/>
                <a:cs typeface="Times New Roman" panose="02020603050405020304" pitchFamily="18" charset="0"/>
              </a:rPr>
              <a:t>delivery</a:t>
            </a:r>
            <a:r>
              <a:rPr lang="tr-TR" sz="2000" b="1" u="sng" dirty="0" smtClean="0">
                <a:latin typeface="Times New Roman" panose="02020603050405020304" pitchFamily="18" charset="0"/>
                <a:cs typeface="Times New Roman" panose="02020603050405020304" pitchFamily="18" charset="0"/>
              </a:rPr>
              <a:t> </a:t>
            </a:r>
            <a:r>
              <a:rPr lang="tr-TR" sz="2000" b="1" u="sng" dirty="0" err="1">
                <a:latin typeface="Times New Roman" panose="02020603050405020304" pitchFamily="18" charset="0"/>
                <a:cs typeface="Times New Roman" panose="02020603050405020304" pitchFamily="18" charset="0"/>
              </a:rPr>
              <a:t>note</a:t>
            </a:r>
            <a:r>
              <a:rPr lang="tr-TR" sz="2000" b="1" u="sng" dirty="0">
                <a:latin typeface="Times New Roman" panose="02020603050405020304" pitchFamily="18" charset="0"/>
                <a:cs typeface="Times New Roman" panose="02020603050405020304" pitchFamily="18" charset="0"/>
              </a:rPr>
              <a:t>)  veya başka herhangi bir ticari belge (örneğin çeki listesi-</a:t>
            </a:r>
            <a:r>
              <a:rPr lang="tr-TR" sz="2000" b="1" u="sng" dirty="0" err="1">
                <a:latin typeface="Times New Roman" panose="02020603050405020304" pitchFamily="18" charset="0"/>
                <a:cs typeface="Times New Roman" panose="02020603050405020304" pitchFamily="18" charset="0"/>
              </a:rPr>
              <a:t>packing</a:t>
            </a:r>
            <a:r>
              <a:rPr lang="tr-TR" sz="2000" b="1" u="sng" dirty="0">
                <a:latin typeface="Times New Roman" panose="02020603050405020304" pitchFamily="18" charset="0"/>
                <a:cs typeface="Times New Roman" panose="02020603050405020304" pitchFamily="18" charset="0"/>
              </a:rPr>
              <a:t> </a:t>
            </a:r>
            <a:r>
              <a:rPr lang="tr-TR" sz="2000" b="1" u="sng" dirty="0" err="1">
                <a:latin typeface="Times New Roman" panose="02020603050405020304" pitchFamily="18" charset="0"/>
                <a:cs typeface="Times New Roman" panose="02020603050405020304" pitchFamily="18" charset="0"/>
              </a:rPr>
              <a:t>list</a:t>
            </a:r>
            <a:r>
              <a:rPr lang="tr-TR" sz="2000" b="1" u="sng" dirty="0">
                <a:latin typeface="Times New Roman" panose="02020603050405020304" pitchFamily="18" charset="0"/>
                <a:cs typeface="Times New Roman" panose="02020603050405020304" pitchFamily="18" charset="0"/>
              </a:rPr>
              <a:t>) </a:t>
            </a:r>
            <a:r>
              <a:rPr lang="tr-TR" sz="2000" b="1" u="sng" dirty="0" smtClean="0">
                <a:latin typeface="Times New Roman" panose="02020603050405020304" pitchFamily="18" charset="0"/>
                <a:cs typeface="Times New Roman" panose="02020603050405020304" pitchFamily="18" charset="0"/>
              </a:rPr>
              <a:t>üzerine yapılmadan</a:t>
            </a:r>
            <a:r>
              <a:rPr lang="tr-TR" sz="2000" dirty="0" smtClean="0">
                <a:latin typeface="Times New Roman" panose="02020603050405020304" pitchFamily="18" charset="0"/>
                <a:cs typeface="Times New Roman" panose="02020603050405020304" pitchFamily="18" charset="0"/>
              </a:rPr>
              <a:t> bunun yerine menşe şahadetnamesi ile veya herhangi belge ibraz edilmeksizin gümrük vergilerinin ödenmemesi) </a:t>
            </a:r>
            <a:r>
              <a:rPr lang="tr-TR" dirty="0"/>
              <a:t>. </a:t>
            </a:r>
            <a:endParaRPr lang="tr-TR" sz="800" b="1" dirty="0">
              <a:solidFill>
                <a:srgbClr val="00B050"/>
              </a:solidFill>
              <a:latin typeface="Times New Roman" panose="02020603050405020304" pitchFamily="18" charset="0"/>
              <a:cs typeface="Times New Roman" panose="02020603050405020304" pitchFamily="18" charset="0"/>
            </a:endParaRPr>
          </a:p>
          <a:p>
            <a:pPr marL="0" indent="0" algn="just">
              <a:buNone/>
            </a:pPr>
            <a:endParaRPr lang="tr-TR" b="1" dirty="0" smtClean="0"/>
          </a:p>
          <a:p>
            <a:pPr marL="0" indent="0" algn="just">
              <a:buNone/>
            </a:pPr>
            <a:endParaRPr lang="tr-TR" dirty="0" smtClean="0"/>
          </a:p>
          <a:p>
            <a:pPr marL="0" indent="0" algn="just">
              <a:buNone/>
            </a:pPr>
            <a:endParaRPr lang="tr-TR" dirty="0"/>
          </a:p>
        </p:txBody>
      </p:sp>
      <p:sp>
        <p:nvSpPr>
          <p:cNvPr id="4" name="Metin kutusu 3"/>
          <p:cNvSpPr txBox="1"/>
          <p:nvPr/>
        </p:nvSpPr>
        <p:spPr>
          <a:xfrm>
            <a:off x="1177229" y="3657601"/>
            <a:ext cx="1836015" cy="1200329"/>
          </a:xfrm>
          <a:prstGeom prst="rect">
            <a:avLst/>
          </a:prstGeom>
          <a:solidFill>
            <a:schemeClr val="accent1">
              <a:lumMod val="60000"/>
              <a:lumOff val="40000"/>
            </a:schemeClr>
          </a:solidFill>
          <a:ln w="38100">
            <a:solidFill>
              <a:schemeClr val="tx1"/>
            </a:solidFill>
          </a:ln>
        </p:spPr>
        <p:txBody>
          <a:bodyPr wrap="none" rtlCol="0">
            <a:spAutoFit/>
          </a:bodyPr>
          <a:lstStyle/>
          <a:p>
            <a:pPr algn="ctr"/>
            <a:r>
              <a:rPr lang="tr-TR" sz="2400" b="1" dirty="0" smtClean="0"/>
              <a:t>Güney Kore</a:t>
            </a:r>
          </a:p>
          <a:p>
            <a:pPr algn="ctr"/>
            <a:r>
              <a:rPr lang="tr-TR" sz="2400" b="1" dirty="0" smtClean="0"/>
              <a:t>Menşeli Eşya</a:t>
            </a:r>
          </a:p>
          <a:p>
            <a:pPr algn="ctr"/>
            <a:r>
              <a:rPr lang="tr-TR" sz="2400" b="1" dirty="0" smtClean="0"/>
              <a:t>Çıkışlı Eşya</a:t>
            </a:r>
          </a:p>
        </p:txBody>
      </p:sp>
      <p:sp>
        <p:nvSpPr>
          <p:cNvPr id="7" name="Artı 6"/>
          <p:cNvSpPr/>
          <p:nvPr/>
        </p:nvSpPr>
        <p:spPr>
          <a:xfrm>
            <a:off x="1775196" y="4857930"/>
            <a:ext cx="640080" cy="645095"/>
          </a:xfrm>
          <a:prstGeom prst="mathPlus">
            <a:avLst/>
          </a:prstGeom>
          <a:solidFill>
            <a:srgbClr val="FF00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a:ln w="22225">
                <a:solidFill>
                  <a:schemeClr val="accent2"/>
                </a:solidFill>
                <a:prstDash val="solid"/>
              </a:ln>
              <a:solidFill>
                <a:schemeClr val="accent2">
                  <a:lumMod val="40000"/>
                  <a:lumOff val="60000"/>
                </a:schemeClr>
              </a:solidFill>
            </a:endParaRPr>
          </a:p>
        </p:txBody>
      </p:sp>
      <p:sp>
        <p:nvSpPr>
          <p:cNvPr id="8" name="Metin kutusu 7"/>
          <p:cNvSpPr txBox="1"/>
          <p:nvPr/>
        </p:nvSpPr>
        <p:spPr>
          <a:xfrm>
            <a:off x="1177229" y="5503025"/>
            <a:ext cx="1836015" cy="1015663"/>
          </a:xfrm>
          <a:prstGeom prst="rect">
            <a:avLst/>
          </a:prstGeom>
          <a:solidFill>
            <a:schemeClr val="accent1">
              <a:lumMod val="60000"/>
              <a:lumOff val="40000"/>
            </a:schemeClr>
          </a:solidFill>
          <a:ln w="38100">
            <a:solidFill>
              <a:schemeClr val="tx1"/>
            </a:solidFill>
          </a:ln>
        </p:spPr>
        <p:txBody>
          <a:bodyPr wrap="square" rtlCol="0">
            <a:spAutoFit/>
          </a:bodyPr>
          <a:lstStyle/>
          <a:p>
            <a:pPr algn="ctr"/>
            <a:r>
              <a:rPr lang="tr-TR" sz="2000" b="1" dirty="0" smtClean="0"/>
              <a:t>Ticaret Yapılan</a:t>
            </a:r>
          </a:p>
          <a:p>
            <a:r>
              <a:rPr lang="tr-TR" sz="2000" b="1" dirty="0" smtClean="0"/>
              <a:t>3.Ülke</a:t>
            </a:r>
          </a:p>
          <a:p>
            <a:endParaRPr lang="tr-TR" sz="2000" b="1" dirty="0"/>
          </a:p>
        </p:txBody>
      </p:sp>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6618" y="5824956"/>
            <a:ext cx="908302" cy="617408"/>
          </a:xfrm>
          <a:prstGeom prst="rect">
            <a:avLst/>
          </a:prstGeom>
        </p:spPr>
      </p:pic>
      <p:cxnSp>
        <p:nvCxnSpPr>
          <p:cNvPr id="18" name="Düz Ok Bağlayıcısı 17"/>
          <p:cNvCxnSpPr/>
          <p:nvPr/>
        </p:nvCxnSpPr>
        <p:spPr>
          <a:xfrm flipV="1">
            <a:off x="4386747" y="4580313"/>
            <a:ext cx="767144" cy="47886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Düz Ok Bağlayıcısı 18"/>
          <p:cNvCxnSpPr/>
          <p:nvPr/>
        </p:nvCxnSpPr>
        <p:spPr>
          <a:xfrm>
            <a:off x="4393951" y="5179338"/>
            <a:ext cx="759940" cy="45669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Köşeli Çift Ayraç 21"/>
          <p:cNvSpPr/>
          <p:nvPr/>
        </p:nvSpPr>
        <p:spPr>
          <a:xfrm>
            <a:off x="3119715" y="4044597"/>
            <a:ext cx="1221218" cy="2132366"/>
          </a:xfrm>
          <a:prstGeom prst="chevron">
            <a:avLst/>
          </a:prstGeom>
          <a:solidFill>
            <a:schemeClr val="tx1">
              <a:lumMod val="50000"/>
              <a:lumOff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a:ln w="22225">
                <a:solidFill>
                  <a:schemeClr val="accent2"/>
                </a:solidFill>
                <a:prstDash val="solid"/>
              </a:ln>
              <a:solidFill>
                <a:schemeClr val="accent2">
                  <a:lumMod val="40000"/>
                  <a:lumOff val="60000"/>
                </a:schemeClr>
              </a:solidFill>
            </a:endParaRPr>
          </a:p>
        </p:txBody>
      </p:sp>
      <p:sp>
        <p:nvSpPr>
          <p:cNvPr id="23" name="Metin kutusu 22"/>
          <p:cNvSpPr txBox="1"/>
          <p:nvPr/>
        </p:nvSpPr>
        <p:spPr>
          <a:xfrm>
            <a:off x="5226931" y="3735736"/>
            <a:ext cx="3913182" cy="1323439"/>
          </a:xfrm>
          <a:prstGeom prst="rect">
            <a:avLst/>
          </a:prstGeom>
          <a:solidFill>
            <a:schemeClr val="accent1">
              <a:lumMod val="60000"/>
              <a:lumOff val="40000"/>
            </a:schemeClr>
          </a:solidFill>
          <a:ln w="38100">
            <a:solidFill>
              <a:schemeClr val="tx1"/>
            </a:solidFill>
          </a:ln>
        </p:spPr>
        <p:txBody>
          <a:bodyPr wrap="square" rtlCol="0">
            <a:spAutoFit/>
          </a:bodyPr>
          <a:lstStyle/>
          <a:p>
            <a:r>
              <a:rPr lang="tr-TR" sz="1600" b="1" dirty="0" smtClean="0"/>
              <a:t>Güney Kore’deki İhracatçı tarafından </a:t>
            </a:r>
          </a:p>
          <a:p>
            <a:r>
              <a:rPr lang="tr-TR" sz="1600" b="1" dirty="0" smtClean="0"/>
              <a:t>Veya 3. ülkedeki yerleşik temsilcisi</a:t>
            </a:r>
          </a:p>
          <a:p>
            <a:r>
              <a:rPr lang="tr-TR" sz="1600" b="1" dirty="0" smtClean="0"/>
              <a:t>Tarafından teslimat notu veya herhangi</a:t>
            </a:r>
          </a:p>
          <a:p>
            <a:r>
              <a:rPr lang="tr-TR" sz="1600" b="1" dirty="0" smtClean="0"/>
              <a:t>Bir ticari belge üzerine yapılan Menşe Beyanı </a:t>
            </a:r>
          </a:p>
        </p:txBody>
      </p:sp>
      <p:sp>
        <p:nvSpPr>
          <p:cNvPr id="24" name="Metin kutusu 23"/>
          <p:cNvSpPr txBox="1"/>
          <p:nvPr/>
        </p:nvSpPr>
        <p:spPr>
          <a:xfrm>
            <a:off x="5226931" y="5353389"/>
            <a:ext cx="3913182" cy="1200329"/>
          </a:xfrm>
          <a:prstGeom prst="rect">
            <a:avLst/>
          </a:prstGeom>
          <a:solidFill>
            <a:schemeClr val="accent1">
              <a:lumMod val="60000"/>
              <a:lumOff val="40000"/>
            </a:schemeClr>
          </a:solidFill>
          <a:ln w="38100">
            <a:solidFill>
              <a:schemeClr val="tx1"/>
            </a:solidFill>
          </a:ln>
        </p:spPr>
        <p:txBody>
          <a:bodyPr wrap="square" rtlCol="0">
            <a:spAutoFit/>
          </a:bodyPr>
          <a:lstStyle/>
          <a:p>
            <a:r>
              <a:rPr lang="tr-TR" b="1" dirty="0" smtClean="0"/>
              <a:t>Ticaret Yapılan</a:t>
            </a:r>
          </a:p>
          <a:p>
            <a:r>
              <a:rPr lang="tr-TR" b="1" dirty="0" smtClean="0"/>
              <a:t>Ülkedeki (Faturayı Tanzim eden) firma tarafından yapılan beyan, Menşe Şahadetnamesi</a:t>
            </a:r>
            <a:endParaRPr lang="tr-TR" b="1" dirty="0"/>
          </a:p>
        </p:txBody>
      </p:sp>
      <p:cxnSp>
        <p:nvCxnSpPr>
          <p:cNvPr id="27" name="Düz Ok Bağlayıcısı 26"/>
          <p:cNvCxnSpPr/>
          <p:nvPr/>
        </p:nvCxnSpPr>
        <p:spPr>
          <a:xfrm>
            <a:off x="9213153" y="4397455"/>
            <a:ext cx="961625"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Düz Ok Bağlayıcısı 28"/>
          <p:cNvCxnSpPr/>
          <p:nvPr/>
        </p:nvCxnSpPr>
        <p:spPr>
          <a:xfrm>
            <a:off x="9213152" y="5824956"/>
            <a:ext cx="961625"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Metin kutusu 29"/>
          <p:cNvSpPr txBox="1"/>
          <p:nvPr/>
        </p:nvSpPr>
        <p:spPr>
          <a:xfrm>
            <a:off x="9890573" y="4197400"/>
            <a:ext cx="1282595" cy="400110"/>
          </a:xfrm>
          <a:prstGeom prst="rect">
            <a:avLst/>
          </a:prstGeom>
          <a:solidFill>
            <a:schemeClr val="accent1">
              <a:lumMod val="60000"/>
              <a:lumOff val="40000"/>
            </a:schemeClr>
          </a:solidFill>
          <a:ln w="38100">
            <a:solidFill>
              <a:schemeClr val="tx1"/>
            </a:solidFill>
          </a:ln>
        </p:spPr>
        <p:txBody>
          <a:bodyPr wrap="none" rtlCol="0">
            <a:spAutoFit/>
          </a:bodyPr>
          <a:lstStyle/>
          <a:p>
            <a:pPr algn="ctr"/>
            <a:r>
              <a:rPr lang="tr-TR" sz="2000" b="1" dirty="0" smtClean="0"/>
              <a:t>İGV MUAF</a:t>
            </a:r>
          </a:p>
        </p:txBody>
      </p:sp>
      <p:sp>
        <p:nvSpPr>
          <p:cNvPr id="31" name="Metin kutusu 30"/>
          <p:cNvSpPr txBox="1"/>
          <p:nvPr/>
        </p:nvSpPr>
        <p:spPr>
          <a:xfrm>
            <a:off x="9520568" y="5652707"/>
            <a:ext cx="2022606" cy="400110"/>
          </a:xfrm>
          <a:prstGeom prst="rect">
            <a:avLst/>
          </a:prstGeom>
          <a:solidFill>
            <a:schemeClr val="accent1">
              <a:lumMod val="60000"/>
              <a:lumOff val="40000"/>
            </a:schemeClr>
          </a:solidFill>
          <a:ln w="38100">
            <a:solidFill>
              <a:schemeClr val="tx1"/>
            </a:solidFill>
          </a:ln>
        </p:spPr>
        <p:txBody>
          <a:bodyPr wrap="none" rtlCol="0">
            <a:spAutoFit/>
          </a:bodyPr>
          <a:lstStyle/>
          <a:p>
            <a:pPr algn="ctr"/>
            <a:r>
              <a:rPr lang="tr-TR" sz="2000" b="1" dirty="0" smtClean="0"/>
              <a:t>İGV  MUAF DEĞİL</a:t>
            </a:r>
          </a:p>
        </p:txBody>
      </p:sp>
      <p:sp>
        <p:nvSpPr>
          <p:cNvPr id="5" name="Slayt Numarası Yer Tutucusu 4"/>
          <p:cNvSpPr>
            <a:spLocks noGrp="1"/>
          </p:cNvSpPr>
          <p:nvPr>
            <p:ph type="sldNum" sz="quarter" idx="12"/>
          </p:nvPr>
        </p:nvSpPr>
        <p:spPr/>
        <p:txBody>
          <a:bodyPr/>
          <a:lstStyle/>
          <a:p>
            <a:fld id="{4E4CB621-1D1B-4413-9A0B-6BEAEB7771D2}" type="slidenum">
              <a:rPr lang="tr-TR" smtClean="0"/>
              <a:t>63</a:t>
            </a:fld>
            <a:endParaRPr lang="tr-TR"/>
          </a:p>
        </p:txBody>
      </p:sp>
    </p:spTree>
    <p:extLst>
      <p:ext uri="{BB962C8B-B14F-4D97-AF65-F5344CB8AC3E}">
        <p14:creationId xmlns:p14="http://schemas.microsoft.com/office/powerpoint/2010/main" val="171411501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b="1" u="sng" dirty="0" smtClean="0">
                <a:solidFill>
                  <a:schemeClr val="accent5"/>
                </a:solidFill>
              </a:rPr>
              <a:t>Menşe ve Dolaşım Belgelerin  İbrazında  </a:t>
            </a:r>
            <a:br>
              <a:rPr lang="tr-TR" b="1" u="sng" dirty="0" smtClean="0">
                <a:solidFill>
                  <a:schemeClr val="accent5"/>
                </a:solidFill>
              </a:rPr>
            </a:br>
            <a:r>
              <a:rPr lang="tr-TR" b="1" u="sng" dirty="0" smtClean="0">
                <a:solidFill>
                  <a:schemeClr val="accent5"/>
                </a:solidFill>
              </a:rPr>
              <a:t> Yapılan Hatalar!   </a:t>
            </a:r>
            <a:endParaRPr lang="tr-TR" dirty="0"/>
          </a:p>
        </p:txBody>
      </p:sp>
      <p:sp>
        <p:nvSpPr>
          <p:cNvPr id="3" name="İçerik Yer Tutucusu 2"/>
          <p:cNvSpPr>
            <a:spLocks noGrp="1"/>
          </p:cNvSpPr>
          <p:nvPr>
            <p:ph idx="1"/>
          </p:nvPr>
        </p:nvSpPr>
        <p:spPr/>
        <p:txBody>
          <a:bodyPr>
            <a:normAutofit lnSpcReduction="10000"/>
          </a:bodyPr>
          <a:lstStyle/>
          <a:p>
            <a:pPr algn="just">
              <a:buFont typeface="Wingdings" panose="05000000000000000000" pitchFamily="2" charset="2"/>
              <a:buChar char="Ø"/>
            </a:pPr>
            <a:r>
              <a:rPr lang="tr-TR" b="1" dirty="0" smtClean="0"/>
              <a:t> Menşe Şahadetnamesi ve  A.TR dolaşım belgeleri ile Menşe İspat Belgelerinin/Fatura Beyanlarının Ya da Menşe Beyanlarının </a:t>
            </a:r>
            <a:r>
              <a:rPr lang="tr-TR" b="1" u="sng" dirty="0" smtClean="0">
                <a:solidFill>
                  <a:srgbClr val="FF0000"/>
                </a:solidFill>
              </a:rPr>
              <a:t>ilgili mevzuatının öngördüğü şekilde düzenlenip düzenlenmediği ile ibraz sürelerine </a:t>
            </a:r>
            <a:r>
              <a:rPr lang="tr-TR" b="1" u="sng" dirty="0" smtClean="0"/>
              <a:t>dikkat edilmemesi</a:t>
            </a:r>
            <a:r>
              <a:rPr lang="tr-TR" b="1" dirty="0" smtClean="0"/>
              <a:t>, </a:t>
            </a:r>
          </a:p>
          <a:p>
            <a:pPr marL="0" indent="0" algn="just">
              <a:buNone/>
            </a:pPr>
            <a:r>
              <a:rPr lang="tr-TR" b="1" dirty="0"/>
              <a:t> </a:t>
            </a:r>
            <a:r>
              <a:rPr lang="tr-TR" b="1" dirty="0" smtClean="0"/>
              <a:t>   Örneğin; </a:t>
            </a:r>
          </a:p>
          <a:p>
            <a:pPr algn="just">
              <a:buFont typeface="Wingdings" panose="05000000000000000000" pitchFamily="2" charset="2"/>
              <a:buChar char="ü"/>
            </a:pPr>
            <a:r>
              <a:rPr lang="tr-TR" b="1" dirty="0" smtClean="0"/>
              <a:t>Tedarikçi beyanlarında/</a:t>
            </a:r>
            <a:r>
              <a:rPr lang="tr-TR" b="1" dirty="0" smtClean="0">
                <a:solidFill>
                  <a:srgbClr val="00B050"/>
                </a:solidFill>
              </a:rPr>
              <a:t>fatura beyanlarında/</a:t>
            </a:r>
            <a:r>
              <a:rPr lang="tr-TR" b="1" dirty="0" smtClean="0"/>
              <a:t>menşe</a:t>
            </a:r>
            <a:r>
              <a:rPr lang="tr-TR" b="1" dirty="0" smtClean="0">
                <a:solidFill>
                  <a:srgbClr val="00B050"/>
                </a:solidFill>
              </a:rPr>
              <a:t> </a:t>
            </a:r>
            <a:r>
              <a:rPr lang="tr-TR" b="1" dirty="0" smtClean="0"/>
              <a:t>beyanlarında  </a:t>
            </a:r>
            <a:r>
              <a:rPr lang="tr-TR" b="1" u="sng" dirty="0" smtClean="0">
                <a:solidFill>
                  <a:srgbClr val="FF0000"/>
                </a:solidFill>
              </a:rPr>
              <a:t>farklı bir  metin </a:t>
            </a:r>
            <a:r>
              <a:rPr lang="tr-TR" b="1" dirty="0" smtClean="0"/>
              <a:t>olması, </a:t>
            </a:r>
          </a:p>
          <a:p>
            <a:pPr algn="just">
              <a:buFont typeface="Wingdings" panose="05000000000000000000" pitchFamily="2" charset="2"/>
              <a:buChar char="ü"/>
            </a:pPr>
            <a:r>
              <a:rPr lang="tr-TR" b="1" dirty="0" smtClean="0"/>
              <a:t>Dolaşım ve menşe ispat belgelerinde eşyaların </a:t>
            </a:r>
            <a:r>
              <a:rPr lang="tr-TR" b="1" u="sng" dirty="0" smtClean="0">
                <a:solidFill>
                  <a:srgbClr val="FF0000"/>
                </a:solidFill>
              </a:rPr>
              <a:t>ticari tanımlarının genel </a:t>
            </a:r>
            <a:r>
              <a:rPr lang="tr-TR" b="1" dirty="0" smtClean="0"/>
              <a:t>olması,</a:t>
            </a:r>
          </a:p>
          <a:p>
            <a:pPr algn="just">
              <a:buFont typeface="Wingdings" panose="05000000000000000000" pitchFamily="2" charset="2"/>
              <a:buChar char="ü"/>
            </a:pPr>
            <a:r>
              <a:rPr lang="tr-TR" b="1" dirty="0" smtClean="0"/>
              <a:t>İbraz edilme sürelerinden </a:t>
            </a:r>
            <a:r>
              <a:rPr lang="tr-TR" b="1" dirty="0" smtClean="0">
                <a:solidFill>
                  <a:srgbClr val="FF0000"/>
                </a:solidFill>
              </a:rPr>
              <a:t>sonraki bir tarihte </a:t>
            </a:r>
            <a:r>
              <a:rPr lang="tr-TR" b="1" dirty="0" smtClean="0"/>
              <a:t>ibraz edilmesi,</a:t>
            </a:r>
          </a:p>
          <a:p>
            <a:pPr algn="just"/>
            <a:endParaRPr lang="tr-TR" b="1" dirty="0" smtClean="0"/>
          </a:p>
          <a:p>
            <a:pPr marL="0" indent="0" algn="just">
              <a:buNone/>
            </a:pPr>
            <a:endParaRPr lang="tr-TR" dirty="0" smtClean="0"/>
          </a:p>
          <a:p>
            <a:pPr marL="0" indent="0" algn="just">
              <a:buNone/>
            </a:pPr>
            <a:endParaRPr lang="tr-TR" dirty="0"/>
          </a:p>
        </p:txBody>
      </p:sp>
      <p:sp>
        <p:nvSpPr>
          <p:cNvPr id="4" name="Slayt Numarası Yer Tutucusu 3"/>
          <p:cNvSpPr>
            <a:spLocks noGrp="1"/>
          </p:cNvSpPr>
          <p:nvPr>
            <p:ph type="sldNum" sz="quarter" idx="12"/>
          </p:nvPr>
        </p:nvSpPr>
        <p:spPr/>
        <p:txBody>
          <a:bodyPr/>
          <a:lstStyle/>
          <a:p>
            <a:fld id="{4E4CB621-1D1B-4413-9A0B-6BEAEB7771D2}" type="slidenum">
              <a:rPr lang="tr-TR" smtClean="0"/>
              <a:t>64</a:t>
            </a:fld>
            <a:endParaRPr lang="tr-TR"/>
          </a:p>
        </p:txBody>
      </p:sp>
    </p:spTree>
    <p:extLst>
      <p:ext uri="{BB962C8B-B14F-4D97-AF65-F5344CB8AC3E}">
        <p14:creationId xmlns:p14="http://schemas.microsoft.com/office/powerpoint/2010/main" val="192342805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895350" y="385762"/>
            <a:ext cx="10401300" cy="6086475"/>
          </a:xfrm>
          <a:prstGeom prst="rect">
            <a:avLst/>
          </a:prstGeom>
        </p:spPr>
      </p:pic>
      <p:sp>
        <p:nvSpPr>
          <p:cNvPr id="2" name="Slayt Numarası Yer Tutucusu 1"/>
          <p:cNvSpPr>
            <a:spLocks noGrp="1"/>
          </p:cNvSpPr>
          <p:nvPr>
            <p:ph type="sldNum" sz="quarter" idx="12"/>
          </p:nvPr>
        </p:nvSpPr>
        <p:spPr/>
        <p:txBody>
          <a:bodyPr/>
          <a:lstStyle/>
          <a:p>
            <a:fld id="{4E4CB621-1D1B-4413-9A0B-6BEAEB7771D2}" type="slidenum">
              <a:rPr lang="tr-TR" smtClean="0"/>
              <a:t>65</a:t>
            </a:fld>
            <a:endParaRPr lang="tr-TR"/>
          </a:p>
        </p:txBody>
      </p:sp>
    </p:spTree>
    <p:extLst>
      <p:ext uri="{BB962C8B-B14F-4D97-AF65-F5344CB8AC3E}">
        <p14:creationId xmlns:p14="http://schemas.microsoft.com/office/powerpoint/2010/main" val="227206458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93432"/>
            <a:ext cx="10515600" cy="1318846"/>
          </a:xfrm>
        </p:spPr>
        <p:txBody>
          <a:bodyPr>
            <a:normAutofit fontScale="90000"/>
          </a:bodyPr>
          <a:lstStyle/>
          <a:p>
            <a:pPr algn="ctr"/>
            <a:r>
              <a:rPr lang="tr-TR" sz="3600" b="1" u="sng" dirty="0" smtClean="0">
                <a:solidFill>
                  <a:schemeClr val="accent5"/>
                </a:solidFill>
                <a:latin typeface="Times New Roman" panose="02020603050405020304" pitchFamily="18" charset="0"/>
                <a:cs typeface="Times New Roman" panose="02020603050405020304" pitchFamily="18" charset="0"/>
              </a:rPr>
              <a:t/>
            </a:r>
            <a:br>
              <a:rPr lang="tr-TR" sz="3600" b="1" u="sng" dirty="0" smtClean="0">
                <a:solidFill>
                  <a:schemeClr val="accent5"/>
                </a:solidFill>
                <a:latin typeface="Times New Roman" panose="02020603050405020304" pitchFamily="18" charset="0"/>
                <a:cs typeface="Times New Roman" panose="02020603050405020304" pitchFamily="18" charset="0"/>
              </a:rPr>
            </a:br>
            <a:r>
              <a:rPr lang="tr-TR" sz="3600" b="1" u="sng" dirty="0" smtClean="0">
                <a:solidFill>
                  <a:schemeClr val="accent5"/>
                </a:solidFill>
                <a:latin typeface="Times New Roman" panose="02020603050405020304" pitchFamily="18" charset="0"/>
                <a:cs typeface="Times New Roman" panose="02020603050405020304" pitchFamily="18" charset="0"/>
              </a:rPr>
              <a:t>Menşe Şahadetnamesinin ibrazında </a:t>
            </a:r>
            <a:br>
              <a:rPr lang="tr-TR" sz="3600" b="1" u="sng" dirty="0" smtClean="0">
                <a:solidFill>
                  <a:schemeClr val="accent5"/>
                </a:solidFill>
                <a:latin typeface="Times New Roman" panose="02020603050405020304" pitchFamily="18" charset="0"/>
                <a:cs typeface="Times New Roman" panose="02020603050405020304" pitchFamily="18" charset="0"/>
              </a:rPr>
            </a:br>
            <a:r>
              <a:rPr lang="tr-TR" sz="3600" b="1" u="sng" dirty="0" smtClean="0">
                <a:solidFill>
                  <a:schemeClr val="accent5"/>
                </a:solidFill>
                <a:latin typeface="Times New Roman" panose="02020603050405020304" pitchFamily="18" charset="0"/>
                <a:cs typeface="Times New Roman" panose="02020603050405020304" pitchFamily="18" charset="0"/>
              </a:rPr>
              <a:t>Yapılan Hatalar!!!</a:t>
            </a:r>
            <a:r>
              <a:rPr lang="tr-TR" b="1" u="sng" dirty="0" smtClean="0">
                <a:solidFill>
                  <a:schemeClr val="accent5"/>
                </a:solidFill>
              </a:rPr>
              <a:t/>
            </a:r>
            <a:br>
              <a:rPr lang="tr-TR" b="1" u="sng" dirty="0" smtClean="0">
                <a:solidFill>
                  <a:schemeClr val="accent5"/>
                </a:solidFill>
              </a:rPr>
            </a:br>
            <a:endParaRPr lang="tr-TR" dirty="0"/>
          </a:p>
        </p:txBody>
      </p:sp>
      <p:sp>
        <p:nvSpPr>
          <p:cNvPr id="3" name="İçerik Yer Tutucusu 2"/>
          <p:cNvSpPr>
            <a:spLocks noGrp="1"/>
          </p:cNvSpPr>
          <p:nvPr>
            <p:ph idx="1"/>
          </p:nvPr>
        </p:nvSpPr>
        <p:spPr>
          <a:xfrm>
            <a:off x="0" y="1512277"/>
            <a:ext cx="12192000" cy="5044934"/>
          </a:xfrm>
        </p:spPr>
        <p:txBody>
          <a:bodyPr>
            <a:normAutofit/>
          </a:bodyPr>
          <a:lstStyle/>
          <a:p>
            <a:pPr>
              <a:buFont typeface="Wingdings" panose="05000000000000000000" pitchFamily="2" charset="2"/>
              <a:buChar char="Ø"/>
            </a:pPr>
            <a:r>
              <a:rPr lang="tr-TR" b="1" u="sng" dirty="0" smtClean="0"/>
              <a:t>Menşe Şahadetnamesinin beyan edilmediğine Yönelik   </a:t>
            </a:r>
            <a:r>
              <a:rPr lang="tr-TR" b="1" u="sng" dirty="0" smtClean="0">
                <a:solidFill>
                  <a:srgbClr val="FF0000"/>
                </a:solidFill>
              </a:rPr>
              <a:t>BİLGE sisteminde uyarı  mesajı </a:t>
            </a:r>
            <a:r>
              <a:rPr lang="tr-TR" b="1" u="sng" dirty="0" smtClean="0"/>
              <a:t>vermesine Karşılık buna ilişkin kontrollerin Yapılmaması</a:t>
            </a:r>
            <a:r>
              <a:rPr lang="tr-TR" u="sng" dirty="0" smtClean="0"/>
              <a:t>! </a:t>
            </a:r>
          </a:p>
          <a:p>
            <a:pPr marL="0" indent="0">
              <a:buNone/>
            </a:pPr>
            <a:endParaRPr lang="tr-TR" u="sng" dirty="0">
              <a:solidFill>
                <a:srgbClr val="FF0000"/>
              </a:solidFill>
            </a:endParaRPr>
          </a:p>
          <a:p>
            <a:pPr>
              <a:buFont typeface="Wingdings" panose="05000000000000000000" pitchFamily="2" charset="2"/>
              <a:buChar char="Ø"/>
            </a:pPr>
            <a:endParaRPr lang="tr-TR" u="sng" dirty="0" smtClean="0">
              <a:solidFill>
                <a:srgbClr val="FF0000"/>
              </a:solidFill>
            </a:endParaRPr>
          </a:p>
          <a:p>
            <a:pPr marL="0" indent="0">
              <a:buNone/>
            </a:pPr>
            <a:r>
              <a:rPr lang="tr-TR" u="sng" dirty="0">
                <a:solidFill>
                  <a:srgbClr val="FF0000"/>
                </a:solidFill>
              </a:rPr>
              <a:t> </a:t>
            </a:r>
            <a:r>
              <a:rPr lang="tr-TR" u="sng" dirty="0" smtClean="0">
                <a:solidFill>
                  <a:srgbClr val="FF0000"/>
                </a:solidFill>
              </a:rPr>
              <a:t>     </a:t>
            </a:r>
          </a:p>
          <a:p>
            <a:pPr>
              <a:buFont typeface="Wingdings" panose="05000000000000000000" pitchFamily="2" charset="2"/>
              <a:buChar char="q"/>
            </a:pPr>
            <a:endParaRPr lang="tr-TR" dirty="0" smtClean="0"/>
          </a:p>
          <a:p>
            <a:pPr marL="0" indent="0">
              <a:buNone/>
            </a:pPr>
            <a:endParaRPr lang="tr-TR" dirty="0"/>
          </a:p>
          <a:p>
            <a:pPr marL="0" indent="0">
              <a:buNone/>
            </a:pPr>
            <a:endParaRPr lang="tr-TR" dirty="0"/>
          </a:p>
        </p:txBody>
      </p:sp>
      <p:pic>
        <p:nvPicPr>
          <p:cNvPr id="7" name="Resim 6"/>
          <p:cNvPicPr>
            <a:picLocks noChangeAspect="1"/>
          </p:cNvPicPr>
          <p:nvPr/>
        </p:nvPicPr>
        <p:blipFill>
          <a:blip r:embed="rId2"/>
          <a:stretch>
            <a:fillRect/>
          </a:stretch>
        </p:blipFill>
        <p:spPr>
          <a:xfrm>
            <a:off x="140677" y="2470637"/>
            <a:ext cx="12051323" cy="3885713"/>
          </a:xfrm>
          <a:prstGeom prst="rect">
            <a:avLst/>
          </a:prstGeom>
        </p:spPr>
      </p:pic>
      <p:sp>
        <p:nvSpPr>
          <p:cNvPr id="4" name="Slayt Numarası Yer Tutucusu 3"/>
          <p:cNvSpPr>
            <a:spLocks noGrp="1"/>
          </p:cNvSpPr>
          <p:nvPr>
            <p:ph type="sldNum" sz="quarter" idx="12"/>
          </p:nvPr>
        </p:nvSpPr>
        <p:spPr/>
        <p:txBody>
          <a:bodyPr/>
          <a:lstStyle/>
          <a:p>
            <a:fld id="{4E4CB621-1D1B-4413-9A0B-6BEAEB7771D2}" type="slidenum">
              <a:rPr lang="tr-TR" smtClean="0"/>
              <a:t>66</a:t>
            </a:fld>
            <a:endParaRPr lang="tr-TR"/>
          </a:p>
        </p:txBody>
      </p:sp>
    </p:spTree>
    <p:extLst>
      <p:ext uri="{BB962C8B-B14F-4D97-AF65-F5344CB8AC3E}">
        <p14:creationId xmlns:p14="http://schemas.microsoft.com/office/powerpoint/2010/main" val="117920807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253569" cy="882250"/>
          </a:xfrm>
        </p:spPr>
        <p:txBody>
          <a:bodyPr>
            <a:normAutofit fontScale="90000"/>
          </a:bodyPr>
          <a:lstStyle/>
          <a:p>
            <a:pPr algn="ctr"/>
            <a:r>
              <a:rPr lang="tr-TR" sz="3200" b="1" u="sng" dirty="0">
                <a:solidFill>
                  <a:schemeClr val="accent5"/>
                </a:solidFill>
                <a:latin typeface="Times New Roman" panose="02020603050405020304" pitchFamily="18" charset="0"/>
                <a:cs typeface="Times New Roman" panose="02020603050405020304" pitchFamily="18" charset="0"/>
              </a:rPr>
              <a:t>Menşe Şahadetnamesinin Kontrolünde </a:t>
            </a:r>
            <a:r>
              <a:rPr lang="tr-TR" sz="3200" b="1" u="sng" dirty="0" smtClean="0">
                <a:solidFill>
                  <a:schemeClr val="accent5"/>
                </a:solidFill>
                <a:latin typeface="Times New Roman" panose="02020603050405020304" pitchFamily="18" charset="0"/>
                <a:cs typeface="Times New Roman" panose="02020603050405020304" pitchFamily="18" charset="0"/>
              </a:rPr>
              <a:t/>
            </a:r>
            <a:br>
              <a:rPr lang="tr-TR" sz="3200" b="1" u="sng" dirty="0" smtClean="0">
                <a:solidFill>
                  <a:schemeClr val="accent5"/>
                </a:solidFill>
                <a:latin typeface="Times New Roman" panose="02020603050405020304" pitchFamily="18" charset="0"/>
                <a:cs typeface="Times New Roman" panose="02020603050405020304" pitchFamily="18" charset="0"/>
              </a:rPr>
            </a:br>
            <a:r>
              <a:rPr lang="tr-TR" sz="3200" b="1" u="sng" dirty="0" smtClean="0">
                <a:solidFill>
                  <a:schemeClr val="accent5"/>
                </a:solidFill>
                <a:latin typeface="Times New Roman" panose="02020603050405020304" pitchFamily="18" charset="0"/>
                <a:cs typeface="Times New Roman" panose="02020603050405020304" pitchFamily="18" charset="0"/>
              </a:rPr>
              <a:t>Yapılan </a:t>
            </a:r>
            <a:r>
              <a:rPr lang="tr-TR" sz="3200" b="1" u="sng" dirty="0">
                <a:solidFill>
                  <a:schemeClr val="accent5"/>
                </a:solidFill>
                <a:latin typeface="Times New Roman" panose="02020603050405020304" pitchFamily="18" charset="0"/>
                <a:cs typeface="Times New Roman" panose="02020603050405020304" pitchFamily="18" charset="0"/>
              </a:rPr>
              <a:t>Hatalar!</a:t>
            </a:r>
            <a:endParaRPr lang="tr-TR" sz="3200" b="1"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836082" y="1354015"/>
            <a:ext cx="10515600" cy="5232523"/>
          </a:xfrm>
        </p:spPr>
        <p:txBody>
          <a:bodyPr/>
          <a:lstStyle/>
          <a:p>
            <a:pPr algn="just">
              <a:buFont typeface="Wingdings" panose="05000000000000000000" pitchFamily="2" charset="2"/>
              <a:buChar char="Ø"/>
            </a:pPr>
            <a:r>
              <a:rPr lang="tr-TR" sz="2400" b="1" dirty="0" smtClean="0"/>
              <a:t>Ticaret politikası önlemlerine tabi eşyanın Avrupa </a:t>
            </a:r>
            <a:r>
              <a:rPr lang="tr-TR" sz="2400" b="1" dirty="0"/>
              <a:t>Birliği ülkelerinden A.TR Dolaşım Belgesi ile gelmesi durumunda, </a:t>
            </a:r>
            <a:r>
              <a:rPr lang="tr-TR" sz="2400" b="1" dirty="0" smtClean="0"/>
              <a:t>tercihli </a:t>
            </a:r>
            <a:r>
              <a:rPr lang="tr-TR" sz="2400" b="1" dirty="0"/>
              <a:t>olmayan menşe statüsünü ispatlayan Menşe Şahadetnamesinin </a:t>
            </a:r>
            <a:r>
              <a:rPr lang="tr-TR" sz="2400" b="1" dirty="0" smtClean="0"/>
              <a:t>yerine,  </a:t>
            </a:r>
            <a:r>
              <a:rPr lang="tr-TR" sz="2400" b="1" dirty="0">
                <a:solidFill>
                  <a:srgbClr val="FF0000"/>
                </a:solidFill>
              </a:rPr>
              <a:t>tercihli menşe statüsünü ispatlayan </a:t>
            </a:r>
            <a:r>
              <a:rPr lang="tr-TR" sz="2400" b="1" dirty="0" smtClean="0">
                <a:solidFill>
                  <a:srgbClr val="FF0000"/>
                </a:solidFill>
              </a:rPr>
              <a:t>belgelerin kabul edilmesi </a:t>
            </a:r>
            <a:r>
              <a:rPr lang="tr-TR" sz="2400" b="1" dirty="0" smtClean="0"/>
              <a:t>(Örnek; Tedarikçi/Uzun Dönem Tedarikçi Beyanı, İhracatçı Beyanı </a:t>
            </a:r>
            <a:r>
              <a:rPr lang="tr-TR" sz="2400" b="1" dirty="0" err="1" smtClean="0"/>
              <a:t>vs</a:t>
            </a:r>
            <a:r>
              <a:rPr lang="tr-TR" sz="2400" b="1" dirty="0" smtClean="0"/>
              <a:t>/)</a:t>
            </a:r>
            <a:endParaRPr lang="tr-TR" dirty="0" smtClean="0"/>
          </a:p>
        </p:txBody>
      </p:sp>
      <p:sp>
        <p:nvSpPr>
          <p:cNvPr id="4" name="Rectangle 1"/>
          <p:cNvSpPr>
            <a:spLocks noChangeArrowheads="1"/>
          </p:cNvSpPr>
          <p:nvPr/>
        </p:nvSpPr>
        <p:spPr bwMode="auto">
          <a:xfrm>
            <a:off x="0" y="43934"/>
            <a:ext cx="21352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800" b="0" i="0" u="none" strike="noStrike" cap="none" normalizeH="0" baseline="0" dirty="0" smtClean="0">
                <a:ln>
                  <a:noFill/>
                </a:ln>
                <a:solidFill>
                  <a:srgbClr val="6E6E73"/>
                </a:solidFill>
                <a:effectLst/>
                <a:latin typeface="Segoe UI" panose="020B0502040204020203" pitchFamily="34" charset="0"/>
                <a:cs typeface="Segoe UI" panose="020B0502040204020203" pitchFamily="34" charset="0"/>
              </a:rPr>
              <a:t> </a:t>
            </a:r>
            <a:endParaRPr kumimoji="0" lang="tr-TR" altLang="tr-TR"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0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 </a:t>
            </a:r>
            <a:endParaRPr kumimoji="0" lang="tr-TR" altLang="tr-TR" sz="1800" b="0" i="0" u="none" strike="noStrike" cap="none" normalizeH="0" baseline="0" dirty="0" smtClean="0">
              <a:ln>
                <a:noFill/>
              </a:ln>
              <a:solidFill>
                <a:schemeClr val="tx1"/>
              </a:solidFill>
              <a:effectLst/>
              <a:latin typeface="Arial" panose="020B0604020202020204" pitchFamily="34" charset="0"/>
            </a:endParaRPr>
          </a:p>
        </p:txBody>
      </p:sp>
      <p:sp>
        <p:nvSpPr>
          <p:cNvPr id="5" name="Metin kutusu 4"/>
          <p:cNvSpPr txBox="1"/>
          <p:nvPr/>
        </p:nvSpPr>
        <p:spPr>
          <a:xfrm>
            <a:off x="1656890" y="3659054"/>
            <a:ext cx="2329962" cy="2062103"/>
          </a:xfrm>
          <a:prstGeom prst="rect">
            <a:avLst/>
          </a:prstGeom>
          <a:solidFill>
            <a:schemeClr val="accent1">
              <a:lumMod val="40000"/>
              <a:lumOff val="60000"/>
            </a:schemeClr>
          </a:solidFill>
          <a:ln w="38100">
            <a:solidFill>
              <a:schemeClr val="tx1"/>
            </a:solidFill>
          </a:ln>
        </p:spPr>
        <p:txBody>
          <a:bodyPr wrap="square" rtlCol="0">
            <a:spAutoFit/>
          </a:bodyPr>
          <a:lstStyle/>
          <a:p>
            <a:r>
              <a:rPr lang="tr-TR" sz="3200" b="1" dirty="0" smtClean="0"/>
              <a:t>Ticaret</a:t>
            </a:r>
          </a:p>
          <a:p>
            <a:r>
              <a:rPr lang="tr-TR" sz="3200" b="1" dirty="0" smtClean="0"/>
              <a:t>Politikasına </a:t>
            </a:r>
          </a:p>
          <a:p>
            <a:r>
              <a:rPr lang="tr-TR" sz="3200" b="1" dirty="0" smtClean="0"/>
              <a:t>Önlemlerine Tabi  Eşya</a:t>
            </a:r>
          </a:p>
        </p:txBody>
      </p:sp>
      <p:sp>
        <p:nvSpPr>
          <p:cNvPr id="6" name="Artı 5"/>
          <p:cNvSpPr/>
          <p:nvPr/>
        </p:nvSpPr>
        <p:spPr>
          <a:xfrm>
            <a:off x="4093250" y="4602705"/>
            <a:ext cx="597877" cy="545123"/>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Metin kutusu 6"/>
          <p:cNvSpPr txBox="1"/>
          <p:nvPr/>
        </p:nvSpPr>
        <p:spPr>
          <a:xfrm>
            <a:off x="4846340" y="4553395"/>
            <a:ext cx="1012072" cy="646331"/>
          </a:xfrm>
          <a:prstGeom prst="rect">
            <a:avLst/>
          </a:prstGeom>
          <a:solidFill>
            <a:schemeClr val="accent1">
              <a:lumMod val="40000"/>
              <a:lumOff val="60000"/>
            </a:schemeClr>
          </a:solidFill>
          <a:ln w="38100">
            <a:solidFill>
              <a:schemeClr val="tx1"/>
            </a:solidFill>
          </a:ln>
        </p:spPr>
        <p:txBody>
          <a:bodyPr wrap="none" rtlCol="0">
            <a:spAutoFit/>
          </a:bodyPr>
          <a:lstStyle/>
          <a:p>
            <a:r>
              <a:rPr lang="tr-TR" sz="3600" dirty="0" smtClean="0"/>
              <a:t>A.TR</a:t>
            </a:r>
            <a:endParaRPr lang="tr-TR" sz="3600" dirty="0"/>
          </a:p>
        </p:txBody>
      </p:sp>
      <p:cxnSp>
        <p:nvCxnSpPr>
          <p:cNvPr id="8" name="Düz Ok Bağlayıcısı 7"/>
          <p:cNvCxnSpPr/>
          <p:nvPr/>
        </p:nvCxnSpPr>
        <p:spPr>
          <a:xfrm flipV="1">
            <a:off x="5964984" y="3742678"/>
            <a:ext cx="2044874" cy="100153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9" name="Düz Ok Bağlayıcısı 8"/>
          <p:cNvCxnSpPr/>
          <p:nvPr/>
        </p:nvCxnSpPr>
        <p:spPr>
          <a:xfrm>
            <a:off x="5964984" y="4992060"/>
            <a:ext cx="2044874" cy="78920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0" name="Metin kutusu 9"/>
          <p:cNvSpPr txBox="1"/>
          <p:nvPr/>
        </p:nvSpPr>
        <p:spPr>
          <a:xfrm>
            <a:off x="8071455" y="3770461"/>
            <a:ext cx="3020314" cy="461665"/>
          </a:xfrm>
          <a:prstGeom prst="rect">
            <a:avLst/>
          </a:prstGeom>
          <a:solidFill>
            <a:schemeClr val="accent1">
              <a:lumMod val="40000"/>
              <a:lumOff val="60000"/>
            </a:schemeClr>
          </a:solidFill>
          <a:ln w="28575">
            <a:solidFill>
              <a:schemeClr val="tx1"/>
            </a:solidFill>
          </a:ln>
        </p:spPr>
        <p:txBody>
          <a:bodyPr wrap="none" rtlCol="0">
            <a:spAutoFit/>
          </a:bodyPr>
          <a:lstStyle/>
          <a:p>
            <a:r>
              <a:rPr lang="tr-TR" sz="2400" dirty="0" smtClean="0"/>
              <a:t>Menşe Şahadetnamesi</a:t>
            </a:r>
            <a:endParaRPr lang="tr-TR" sz="2400" dirty="0"/>
          </a:p>
        </p:txBody>
      </p:sp>
      <p:sp>
        <p:nvSpPr>
          <p:cNvPr id="11" name="Metin kutusu 10"/>
          <p:cNvSpPr txBox="1"/>
          <p:nvPr/>
        </p:nvSpPr>
        <p:spPr>
          <a:xfrm>
            <a:off x="8224037" y="5066878"/>
            <a:ext cx="2913466" cy="1200329"/>
          </a:xfrm>
          <a:prstGeom prst="rect">
            <a:avLst/>
          </a:prstGeom>
          <a:solidFill>
            <a:schemeClr val="accent1">
              <a:lumMod val="40000"/>
              <a:lumOff val="60000"/>
            </a:schemeClr>
          </a:solidFill>
          <a:ln w="28575">
            <a:solidFill>
              <a:schemeClr val="tx1"/>
            </a:solidFill>
          </a:ln>
        </p:spPr>
        <p:txBody>
          <a:bodyPr wrap="square" rtlCol="0">
            <a:spAutoFit/>
          </a:bodyPr>
          <a:lstStyle/>
          <a:p>
            <a:pPr algn="ctr"/>
            <a:r>
              <a:rPr lang="tr-TR" sz="2400" dirty="0" smtClean="0"/>
              <a:t>Tedarikçi Beyanı</a:t>
            </a:r>
          </a:p>
          <a:p>
            <a:pPr algn="ctr"/>
            <a:r>
              <a:rPr lang="tr-TR" sz="2400" dirty="0" smtClean="0"/>
              <a:t>Uzun Dönem TB</a:t>
            </a:r>
          </a:p>
          <a:p>
            <a:pPr algn="ctr"/>
            <a:r>
              <a:rPr lang="tr-TR" sz="2400" dirty="0" smtClean="0"/>
              <a:t>İhracatçı Beyanı </a:t>
            </a:r>
            <a:endParaRPr lang="tr-TR" sz="2400" dirty="0"/>
          </a:p>
        </p:txBody>
      </p:sp>
      <p:cxnSp>
        <p:nvCxnSpPr>
          <p:cNvPr id="12" name="Düz Bağlayıcı 11"/>
          <p:cNvCxnSpPr/>
          <p:nvPr/>
        </p:nvCxnSpPr>
        <p:spPr>
          <a:xfrm>
            <a:off x="7993520" y="5521598"/>
            <a:ext cx="3098249" cy="88311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Düz Bağlayıcı 12"/>
          <p:cNvCxnSpPr/>
          <p:nvPr/>
        </p:nvCxnSpPr>
        <p:spPr>
          <a:xfrm flipH="1">
            <a:off x="7993520" y="5521598"/>
            <a:ext cx="3098250" cy="88311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Slayt Numarası Yer Tutucusu 13"/>
          <p:cNvSpPr>
            <a:spLocks noGrp="1"/>
          </p:cNvSpPr>
          <p:nvPr>
            <p:ph type="sldNum" sz="quarter" idx="12"/>
          </p:nvPr>
        </p:nvSpPr>
        <p:spPr/>
        <p:txBody>
          <a:bodyPr/>
          <a:lstStyle/>
          <a:p>
            <a:fld id="{4E4CB621-1D1B-4413-9A0B-6BEAEB7771D2}" type="slidenum">
              <a:rPr lang="tr-TR" smtClean="0"/>
              <a:t>67</a:t>
            </a:fld>
            <a:endParaRPr lang="tr-TR"/>
          </a:p>
        </p:txBody>
      </p:sp>
    </p:spTree>
    <p:extLst>
      <p:ext uri="{BB962C8B-B14F-4D97-AF65-F5344CB8AC3E}">
        <p14:creationId xmlns:p14="http://schemas.microsoft.com/office/powerpoint/2010/main" val="429218851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u="sng" dirty="0">
                <a:solidFill>
                  <a:schemeClr val="accent5"/>
                </a:solidFill>
              </a:rPr>
              <a:t>Menşe Şahadetnamesinin Kontrolünde </a:t>
            </a:r>
            <a:r>
              <a:rPr lang="tr-TR" b="1" u="sng" dirty="0" smtClean="0">
                <a:solidFill>
                  <a:schemeClr val="accent5"/>
                </a:solidFill>
              </a:rPr>
              <a:t/>
            </a:r>
            <a:br>
              <a:rPr lang="tr-TR" b="1" u="sng" dirty="0" smtClean="0">
                <a:solidFill>
                  <a:schemeClr val="accent5"/>
                </a:solidFill>
              </a:rPr>
            </a:br>
            <a:r>
              <a:rPr lang="tr-TR" b="1" u="sng" dirty="0" smtClean="0">
                <a:solidFill>
                  <a:schemeClr val="accent5"/>
                </a:solidFill>
              </a:rPr>
              <a:t> </a:t>
            </a:r>
            <a:r>
              <a:rPr lang="tr-TR" b="1" u="sng" dirty="0">
                <a:solidFill>
                  <a:schemeClr val="accent5"/>
                </a:solidFill>
              </a:rPr>
              <a:t>Yapılan Hatalar!</a:t>
            </a:r>
            <a:endParaRPr lang="tr-TR" dirty="0"/>
          </a:p>
        </p:txBody>
      </p:sp>
      <p:sp>
        <p:nvSpPr>
          <p:cNvPr id="3" name="İçerik Yer Tutucusu 2"/>
          <p:cNvSpPr>
            <a:spLocks noGrp="1"/>
          </p:cNvSpPr>
          <p:nvPr>
            <p:ph idx="1"/>
          </p:nvPr>
        </p:nvSpPr>
        <p:spPr/>
        <p:txBody>
          <a:bodyPr>
            <a:normAutofit lnSpcReduction="10000"/>
          </a:bodyPr>
          <a:lstStyle/>
          <a:p>
            <a:pPr algn="just">
              <a:buFont typeface="Wingdings" panose="05000000000000000000" pitchFamily="2" charset="2"/>
              <a:buChar char="Ø"/>
            </a:pPr>
            <a:r>
              <a:rPr lang="tr-TR" b="1" dirty="0"/>
              <a:t>Tercihli Ticaret Kapsamında Olmayan Eşya için eşyanın tercihli menşeini gösteren </a:t>
            </a:r>
            <a:r>
              <a:rPr lang="tr-TR" b="1" dirty="0">
                <a:solidFill>
                  <a:srgbClr val="FF0000"/>
                </a:solidFill>
              </a:rPr>
              <a:t>menşe ispat belgelerinin </a:t>
            </a:r>
            <a:r>
              <a:rPr lang="tr-TR" b="1" dirty="0"/>
              <a:t>kabul edilmesi </a:t>
            </a:r>
            <a:r>
              <a:rPr lang="tr-TR" b="1" dirty="0" smtClean="0"/>
              <a:t> </a:t>
            </a:r>
            <a:r>
              <a:rPr lang="tr-TR" b="1" dirty="0"/>
              <a:t>( Örnek; </a:t>
            </a:r>
            <a:r>
              <a:rPr lang="tr-TR" b="1" dirty="0" smtClean="0"/>
              <a:t>İran’la </a:t>
            </a:r>
            <a:r>
              <a:rPr lang="tr-TR" b="1" dirty="0"/>
              <a:t>yapılan ticarette Form </a:t>
            </a:r>
            <a:r>
              <a:rPr lang="tr-TR" b="1" dirty="0" smtClean="0"/>
              <a:t>A’ </a:t>
            </a:r>
            <a:r>
              <a:rPr lang="tr-TR" b="1" dirty="0" err="1"/>
              <a:t>ların</a:t>
            </a:r>
            <a:r>
              <a:rPr lang="tr-TR" b="1" dirty="0"/>
              <a:t> kabul </a:t>
            </a:r>
            <a:r>
              <a:rPr lang="tr-TR" b="1" dirty="0" smtClean="0"/>
              <a:t>edilmesi).</a:t>
            </a:r>
          </a:p>
          <a:p>
            <a:pPr marL="0" indent="0">
              <a:buNone/>
            </a:pPr>
            <a:endParaRPr lang="tr-TR" b="1" dirty="0"/>
          </a:p>
          <a:p>
            <a:pPr>
              <a:buFont typeface="Wingdings" panose="05000000000000000000" pitchFamily="2" charset="2"/>
              <a:buChar char="Ø"/>
            </a:pPr>
            <a:endParaRPr lang="tr-TR" dirty="0" smtClean="0"/>
          </a:p>
          <a:p>
            <a:pPr marL="0" indent="0">
              <a:buNone/>
            </a:pPr>
            <a:endParaRPr lang="tr-TR" dirty="0" smtClean="0"/>
          </a:p>
          <a:p>
            <a:pPr marL="0" indent="0">
              <a:buNone/>
            </a:pPr>
            <a:endParaRPr lang="tr-TR" dirty="0"/>
          </a:p>
          <a:p>
            <a:pPr marL="0" indent="0">
              <a:buNone/>
            </a:pPr>
            <a:endParaRPr lang="tr-TR" dirty="0"/>
          </a:p>
          <a:p>
            <a:pPr algn="just">
              <a:buFont typeface="Wingdings" panose="05000000000000000000" pitchFamily="2" charset="2"/>
              <a:buChar char="Ø"/>
            </a:pPr>
            <a:r>
              <a:rPr lang="tr-TR" dirty="0" smtClean="0"/>
              <a:t> </a:t>
            </a:r>
            <a:r>
              <a:rPr lang="tr-TR" sz="1800" i="1" dirty="0" smtClean="0"/>
              <a:t>İstisna: </a:t>
            </a:r>
            <a:r>
              <a:rPr lang="tr-TR" sz="1800" i="1" dirty="0" smtClean="0">
                <a:solidFill>
                  <a:srgbClr val="FF0000"/>
                </a:solidFill>
              </a:rPr>
              <a:t>Türkmenistan</a:t>
            </a:r>
            <a:r>
              <a:rPr lang="tr-TR" sz="1800" i="1" dirty="0" smtClean="0"/>
              <a:t> tarafından düzenlenen </a:t>
            </a:r>
            <a:r>
              <a:rPr lang="tr-TR" sz="1800" i="1" dirty="0" smtClean="0">
                <a:solidFill>
                  <a:srgbClr val="FF0000"/>
                </a:solidFill>
              </a:rPr>
              <a:t>Form A’ların </a:t>
            </a:r>
            <a:r>
              <a:rPr lang="tr-TR" sz="1800" i="1" dirty="0"/>
              <a:t>tercihli </a:t>
            </a:r>
            <a:r>
              <a:rPr lang="tr-TR" sz="1800" i="1" dirty="0" smtClean="0"/>
              <a:t> tarife uygulamasında kullandırılmaması koşuluyla </a:t>
            </a:r>
            <a:r>
              <a:rPr lang="tr-TR" sz="1800" i="1" dirty="0" smtClean="0">
                <a:solidFill>
                  <a:srgbClr val="FF0000"/>
                </a:solidFill>
              </a:rPr>
              <a:t>Menşe şahadetnamesi yerine</a:t>
            </a:r>
            <a:r>
              <a:rPr lang="tr-TR" sz="1800" i="1" dirty="0" smtClean="0"/>
              <a:t> kullanılabilmektedir.</a:t>
            </a:r>
            <a:endParaRPr lang="tr-TR" sz="1800" i="1" dirty="0"/>
          </a:p>
        </p:txBody>
      </p:sp>
      <p:sp>
        <p:nvSpPr>
          <p:cNvPr id="4" name="Metin kutusu 3"/>
          <p:cNvSpPr txBox="1"/>
          <p:nvPr/>
        </p:nvSpPr>
        <p:spPr>
          <a:xfrm>
            <a:off x="1352399" y="3308796"/>
            <a:ext cx="2329962" cy="1384995"/>
          </a:xfrm>
          <a:prstGeom prst="rect">
            <a:avLst/>
          </a:prstGeom>
          <a:solidFill>
            <a:schemeClr val="accent1">
              <a:lumMod val="40000"/>
              <a:lumOff val="60000"/>
            </a:schemeClr>
          </a:solidFill>
          <a:ln w="38100">
            <a:solidFill>
              <a:schemeClr val="tx1"/>
            </a:solidFill>
          </a:ln>
        </p:spPr>
        <p:txBody>
          <a:bodyPr wrap="square" rtlCol="0">
            <a:spAutoFit/>
          </a:bodyPr>
          <a:lstStyle/>
          <a:p>
            <a:r>
              <a:rPr lang="tr-TR" sz="2800" b="1" dirty="0" smtClean="0"/>
              <a:t>Tercihli Ticaret Kapsamında Olmayan Eşya</a:t>
            </a:r>
          </a:p>
        </p:txBody>
      </p:sp>
      <p:cxnSp>
        <p:nvCxnSpPr>
          <p:cNvPr id="5" name="Düz Ok Bağlayıcısı 4"/>
          <p:cNvCxnSpPr/>
          <p:nvPr/>
        </p:nvCxnSpPr>
        <p:spPr>
          <a:xfrm flipV="1">
            <a:off x="3751123" y="3408218"/>
            <a:ext cx="2101037" cy="39129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6" name="Düz Ok Bağlayıcısı 5"/>
          <p:cNvCxnSpPr/>
          <p:nvPr/>
        </p:nvCxnSpPr>
        <p:spPr>
          <a:xfrm>
            <a:off x="3751123" y="4174254"/>
            <a:ext cx="2101037" cy="44762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7" name="Metin kutusu 6"/>
          <p:cNvSpPr txBox="1"/>
          <p:nvPr/>
        </p:nvSpPr>
        <p:spPr>
          <a:xfrm>
            <a:off x="5943561" y="3064418"/>
            <a:ext cx="4713355" cy="584775"/>
          </a:xfrm>
          <a:prstGeom prst="rect">
            <a:avLst/>
          </a:prstGeom>
          <a:solidFill>
            <a:schemeClr val="accent1">
              <a:lumMod val="40000"/>
              <a:lumOff val="60000"/>
            </a:schemeClr>
          </a:solidFill>
          <a:ln w="28575">
            <a:solidFill>
              <a:schemeClr val="tx1"/>
            </a:solidFill>
          </a:ln>
        </p:spPr>
        <p:txBody>
          <a:bodyPr wrap="square" rtlCol="0">
            <a:spAutoFit/>
          </a:bodyPr>
          <a:lstStyle/>
          <a:p>
            <a:r>
              <a:rPr lang="tr-TR" sz="3200" b="1" dirty="0" smtClean="0"/>
              <a:t>Menşe Şahadetnamesi</a:t>
            </a:r>
            <a:endParaRPr lang="tr-TR" sz="3200" b="1" dirty="0"/>
          </a:p>
        </p:txBody>
      </p:sp>
      <p:sp>
        <p:nvSpPr>
          <p:cNvPr id="8" name="Metin kutusu 7"/>
          <p:cNvSpPr txBox="1"/>
          <p:nvPr/>
        </p:nvSpPr>
        <p:spPr>
          <a:xfrm>
            <a:off x="5943560" y="3940886"/>
            <a:ext cx="4713356" cy="1323439"/>
          </a:xfrm>
          <a:prstGeom prst="rect">
            <a:avLst/>
          </a:prstGeom>
          <a:solidFill>
            <a:schemeClr val="accent1">
              <a:lumMod val="40000"/>
              <a:lumOff val="60000"/>
            </a:schemeClr>
          </a:solidFill>
          <a:ln w="28575">
            <a:solidFill>
              <a:schemeClr val="tx1"/>
            </a:solidFill>
          </a:ln>
        </p:spPr>
        <p:txBody>
          <a:bodyPr wrap="square" rtlCol="0">
            <a:spAutoFit/>
          </a:bodyPr>
          <a:lstStyle/>
          <a:p>
            <a:r>
              <a:rPr lang="tr-TR" sz="2000" b="1" dirty="0" smtClean="0"/>
              <a:t>Form A </a:t>
            </a:r>
          </a:p>
          <a:p>
            <a:r>
              <a:rPr lang="tr-TR" sz="2000" b="1" dirty="0" smtClean="0"/>
              <a:t>EUR1/</a:t>
            </a:r>
            <a:r>
              <a:rPr lang="tr-TR" sz="2000" b="1" dirty="0" err="1" smtClean="0"/>
              <a:t>EurMed</a:t>
            </a:r>
            <a:r>
              <a:rPr lang="tr-TR" sz="2000" b="1" dirty="0" smtClean="0"/>
              <a:t>/Fatura Beyanları</a:t>
            </a:r>
          </a:p>
          <a:p>
            <a:r>
              <a:rPr lang="tr-TR" sz="2000" b="1" dirty="0" smtClean="0"/>
              <a:t>Menşe Belgesi/Menşe İspat Belgesi</a:t>
            </a:r>
          </a:p>
          <a:p>
            <a:r>
              <a:rPr lang="tr-TR" sz="2000" b="1" dirty="0" smtClean="0"/>
              <a:t>Menşe Beyanı</a:t>
            </a:r>
            <a:endParaRPr lang="tr-TR" sz="2000" b="1" dirty="0"/>
          </a:p>
        </p:txBody>
      </p:sp>
      <p:cxnSp>
        <p:nvCxnSpPr>
          <p:cNvPr id="19" name="Düz Bağlayıcı 18"/>
          <p:cNvCxnSpPr/>
          <p:nvPr/>
        </p:nvCxnSpPr>
        <p:spPr>
          <a:xfrm>
            <a:off x="5782733" y="3860800"/>
            <a:ext cx="4973936" cy="14035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Düz Bağlayıcı 19"/>
          <p:cNvCxnSpPr/>
          <p:nvPr/>
        </p:nvCxnSpPr>
        <p:spPr>
          <a:xfrm flipH="1">
            <a:off x="5782733" y="3940886"/>
            <a:ext cx="4973936" cy="14035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Slayt Numarası Yer Tutucusu 8"/>
          <p:cNvSpPr>
            <a:spLocks noGrp="1"/>
          </p:cNvSpPr>
          <p:nvPr>
            <p:ph type="sldNum" sz="quarter" idx="12"/>
          </p:nvPr>
        </p:nvSpPr>
        <p:spPr/>
        <p:txBody>
          <a:bodyPr/>
          <a:lstStyle/>
          <a:p>
            <a:fld id="{4E4CB621-1D1B-4413-9A0B-6BEAEB7771D2}" type="slidenum">
              <a:rPr lang="tr-TR" smtClean="0"/>
              <a:t>68</a:t>
            </a:fld>
            <a:endParaRPr lang="tr-TR"/>
          </a:p>
        </p:txBody>
      </p:sp>
    </p:spTree>
    <p:extLst>
      <p:ext uri="{BB962C8B-B14F-4D97-AF65-F5344CB8AC3E}">
        <p14:creationId xmlns:p14="http://schemas.microsoft.com/office/powerpoint/2010/main" val="180412883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u="sng" dirty="0">
                <a:solidFill>
                  <a:schemeClr val="accent5"/>
                </a:solidFill>
              </a:rPr>
              <a:t>Menşe Şahadetnamesinin </a:t>
            </a:r>
            <a:r>
              <a:rPr lang="tr-TR" b="1" u="sng" dirty="0" smtClean="0">
                <a:solidFill>
                  <a:schemeClr val="accent5"/>
                </a:solidFill>
              </a:rPr>
              <a:t>İbrazında </a:t>
            </a:r>
            <a:r>
              <a:rPr lang="tr-TR" b="1" u="sng" dirty="0">
                <a:solidFill>
                  <a:schemeClr val="accent5"/>
                </a:solidFill>
              </a:rPr>
              <a:t>Yapılan Hatalar!</a:t>
            </a:r>
            <a:endParaRPr lang="tr-TR" dirty="0"/>
          </a:p>
        </p:txBody>
      </p:sp>
      <p:sp>
        <p:nvSpPr>
          <p:cNvPr id="3" name="İçerik Yer Tutucusu 2"/>
          <p:cNvSpPr>
            <a:spLocks noGrp="1"/>
          </p:cNvSpPr>
          <p:nvPr>
            <p:ph idx="1"/>
          </p:nvPr>
        </p:nvSpPr>
        <p:spPr>
          <a:xfrm>
            <a:off x="838200" y="1775749"/>
            <a:ext cx="11098876" cy="4194228"/>
          </a:xfrm>
        </p:spPr>
        <p:txBody>
          <a:bodyPr>
            <a:normAutofit fontScale="92500" lnSpcReduction="10000"/>
          </a:bodyPr>
          <a:lstStyle/>
          <a:p>
            <a:pPr algn="just">
              <a:buFont typeface="Wingdings" panose="05000000000000000000" pitchFamily="2" charset="2"/>
              <a:buChar char="Ø"/>
            </a:pPr>
            <a:r>
              <a:rPr lang="tr-TR" b="1" u="sng" dirty="0" smtClean="0"/>
              <a:t>Elektronik </a:t>
            </a:r>
            <a:r>
              <a:rPr lang="tr-TR" b="1" u="sng" dirty="0"/>
              <a:t>menşe şahadetnamesi kullanımına ilişkin olarak ülkemize bildirimde bulunan ülkeler</a:t>
            </a:r>
            <a:r>
              <a:rPr lang="tr-TR" b="1" dirty="0"/>
              <a:t> : </a:t>
            </a:r>
            <a:endParaRPr lang="tr-TR" b="1" dirty="0" smtClean="0"/>
          </a:p>
          <a:p>
            <a:pPr marL="0" lvl="0" indent="0" algn="just">
              <a:buNone/>
            </a:pPr>
            <a:r>
              <a:rPr lang="tr-TR" i="1" dirty="0">
                <a:solidFill>
                  <a:srgbClr val="FF0000"/>
                </a:solidFill>
              </a:rPr>
              <a:t>AVUSTURYA, BELÇİKA, ALMANYA , KANADA, FİNLANDİYA, İSPANYA ,İSVEÇ, HOLLANDA, FRANSA </a:t>
            </a:r>
            <a:r>
              <a:rPr lang="tr-TR" i="1" dirty="0" smtClean="0">
                <a:solidFill>
                  <a:srgbClr val="FF0000"/>
                </a:solidFill>
              </a:rPr>
              <a:t>, İSVİÇRE </a:t>
            </a:r>
            <a:r>
              <a:rPr lang="tr-TR" i="1" dirty="0">
                <a:solidFill>
                  <a:srgbClr val="FF0000"/>
                </a:solidFill>
              </a:rPr>
              <a:t>,DANİMARKA ,İRLANDA, İNGİLTERE, MEKSİKA, İTALYA, ÇİN HALK CUMHURİYETİ ,KORE CUMHURİYETİ, ENDONEZYA, EKVADOR, BİRLEŞİK ARAP EMİRLİKLERİ (BAE), UKRAYNA, TAYLAND, UMMAN, LİTVANYA, JAPONYA, AVUSTRALYA, ABD ve SLOVENYA</a:t>
            </a:r>
          </a:p>
          <a:p>
            <a:pPr marL="0" indent="0" algn="just">
              <a:buNone/>
            </a:pPr>
            <a:r>
              <a:rPr lang="tr-TR" b="1" i="1" dirty="0" smtClean="0"/>
              <a:t>	</a:t>
            </a:r>
            <a:endParaRPr lang="tr-TR" b="1" i="1" dirty="0"/>
          </a:p>
          <a:p>
            <a:pPr algn="just">
              <a:buFont typeface="Wingdings" panose="05000000000000000000" pitchFamily="2" charset="2"/>
              <a:buChar char="Ø"/>
            </a:pPr>
            <a:r>
              <a:rPr lang="tr-TR" b="1" dirty="0" smtClean="0"/>
              <a:t>Bu kapsamda beyan sahibince </a:t>
            </a:r>
            <a:r>
              <a:rPr lang="tr-TR" b="1" dirty="0" smtClean="0">
                <a:hlinkClick r:id="rId2"/>
              </a:rPr>
              <a:t>h</a:t>
            </a:r>
            <a:r>
              <a:rPr lang="tr-TR" sz="2400" b="1" dirty="0" smtClean="0">
                <a:hlinkClick r:id="rId2"/>
              </a:rPr>
              <a:t>ttp</a:t>
            </a:r>
            <a:r>
              <a:rPr lang="tr-TR" sz="2400" b="1" dirty="0">
                <a:hlinkClick r:id="rId2"/>
              </a:rPr>
              <a:t>://certificates.iccwbo.org/</a:t>
            </a:r>
            <a:r>
              <a:rPr lang="tr-TR" sz="2400" b="1" dirty="0"/>
              <a:t> </a:t>
            </a:r>
            <a:endParaRPr lang="tr-TR" sz="2400" b="1" dirty="0" smtClean="0"/>
          </a:p>
          <a:p>
            <a:pPr marL="0" indent="0" algn="just">
              <a:buNone/>
            </a:pPr>
            <a:r>
              <a:rPr lang="tr-TR" b="1" dirty="0" smtClean="0"/>
              <a:t>adresinden </a:t>
            </a:r>
            <a:r>
              <a:rPr lang="tr-TR" b="1" dirty="0" smtClean="0">
                <a:solidFill>
                  <a:srgbClr val="00B050"/>
                </a:solidFill>
              </a:rPr>
              <a:t>ya da Bakanlığımız tarafından ülke bazlı kabul edilen diğer adreslerden </a:t>
            </a:r>
            <a:r>
              <a:rPr lang="tr-TR" b="1" dirty="0" smtClean="0"/>
              <a:t>herhangi bir sorgu yapılmaması!</a:t>
            </a:r>
            <a:endParaRPr lang="tr-TR" b="1" dirty="0"/>
          </a:p>
        </p:txBody>
      </p:sp>
      <p:sp>
        <p:nvSpPr>
          <p:cNvPr id="4" name="Slayt Numarası Yer Tutucusu 3"/>
          <p:cNvSpPr>
            <a:spLocks noGrp="1"/>
          </p:cNvSpPr>
          <p:nvPr>
            <p:ph type="sldNum" sz="quarter" idx="12"/>
          </p:nvPr>
        </p:nvSpPr>
        <p:spPr/>
        <p:txBody>
          <a:bodyPr/>
          <a:lstStyle/>
          <a:p>
            <a:fld id="{4E4CB621-1D1B-4413-9A0B-6BEAEB7771D2}" type="slidenum">
              <a:rPr lang="tr-TR" smtClean="0"/>
              <a:t>69</a:t>
            </a:fld>
            <a:endParaRPr lang="tr-TR"/>
          </a:p>
        </p:txBody>
      </p:sp>
    </p:spTree>
    <p:extLst>
      <p:ext uri="{BB962C8B-B14F-4D97-AF65-F5344CB8AC3E}">
        <p14:creationId xmlns:p14="http://schemas.microsoft.com/office/powerpoint/2010/main" val="15446149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4 Slayt Numarası Yer Tutucusu"/>
          <p:cNvSpPr>
            <a:spLocks noGrp="1"/>
          </p:cNvSpPr>
          <p:nvPr>
            <p:ph type="sldNum" sz="quarter" idx="12"/>
          </p:nvPr>
        </p:nvSpPr>
        <p:spPr>
          <a:xfrm>
            <a:off x="9768408" y="6453336"/>
            <a:ext cx="899592" cy="241176"/>
          </a:xfrm>
        </p:spPr>
        <p:txBody>
          <a:bodyPr/>
          <a:lstStyle/>
          <a:p>
            <a:pPr algn="ctr"/>
            <a:fld id="{BB244C2B-DAD1-4C52-8D63-947C1133CDEB}" type="slidenum">
              <a:rPr lang="en-US" b="1">
                <a:latin typeface="Cambria" pitchFamily="18" charset="0"/>
              </a:rPr>
              <a:pPr algn="ctr"/>
              <a:t>7</a:t>
            </a:fld>
            <a:endParaRPr lang="en-US" b="1" dirty="0">
              <a:latin typeface="Cambria" pitchFamily="18" charset="0"/>
            </a:endParaRPr>
          </a:p>
        </p:txBody>
      </p:sp>
      <p:sp>
        <p:nvSpPr>
          <p:cNvPr id="16" name="8 Dikdörtgen"/>
          <p:cNvSpPr>
            <a:spLocks noChangeArrowheads="1"/>
          </p:cNvSpPr>
          <p:nvPr/>
        </p:nvSpPr>
        <p:spPr bwMode="auto">
          <a:xfrm>
            <a:off x="96715" y="1412777"/>
            <a:ext cx="11755315" cy="423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a:spcBef>
                <a:spcPts val="0"/>
              </a:spcBef>
              <a:spcAft>
                <a:spcPts val="1800"/>
              </a:spcAft>
              <a:buClr>
                <a:schemeClr val="tx1"/>
              </a:buClr>
              <a:buSzPct val="70000"/>
              <a:buNone/>
            </a:pPr>
            <a:r>
              <a:rPr lang="tr-TR" sz="2800" b="1" dirty="0" smtClean="0">
                <a:solidFill>
                  <a:srgbClr val="0070C0"/>
                </a:solidFill>
                <a:latin typeface="Cambria" panose="02040503050406030204" pitchFamily="18" charset="0"/>
              </a:rPr>
              <a:t>    </a:t>
            </a:r>
            <a:r>
              <a:rPr lang="tr-TR" sz="2800" b="1" dirty="0" smtClean="0">
                <a:solidFill>
                  <a:srgbClr val="FF0000"/>
                </a:solidFill>
                <a:latin typeface="Times New Roman" panose="02020603050405020304" pitchFamily="18" charset="0"/>
                <a:cs typeface="Times New Roman" panose="02020603050405020304" pitchFamily="18" charset="0"/>
              </a:rPr>
              <a:t>TERCİHSİZ </a:t>
            </a:r>
            <a:r>
              <a:rPr lang="tr-TR" sz="2800" b="1" dirty="0">
                <a:solidFill>
                  <a:srgbClr val="FF0000"/>
                </a:solidFill>
                <a:latin typeface="Times New Roman" panose="02020603050405020304" pitchFamily="18" charset="0"/>
                <a:cs typeface="Times New Roman" panose="02020603050405020304" pitchFamily="18" charset="0"/>
              </a:rPr>
              <a:t>MENŞE</a:t>
            </a:r>
          </a:p>
          <a:p>
            <a:pPr marL="342900" indent="-342900" algn="just">
              <a:spcBef>
                <a:spcPts val="0"/>
              </a:spcBef>
              <a:spcAft>
                <a:spcPts val="1800"/>
              </a:spcAft>
              <a:buClr>
                <a:schemeClr val="tx1"/>
              </a:buClr>
              <a:buSzPct val="70000"/>
            </a:pPr>
            <a:r>
              <a:rPr lang="tr-TR" sz="2800" dirty="0">
                <a:latin typeface="Times New Roman" panose="02020603050405020304" pitchFamily="18" charset="0"/>
                <a:cs typeface="Times New Roman" panose="02020603050405020304" pitchFamily="18" charset="0"/>
              </a:rPr>
              <a:t>Tercihsiz menşe kuralları, “</a:t>
            </a:r>
            <a:r>
              <a:rPr lang="tr-TR" sz="2800" i="1" dirty="0">
                <a:latin typeface="Times New Roman" panose="02020603050405020304" pitchFamily="18" charset="0"/>
                <a:cs typeface="Times New Roman" panose="02020603050405020304" pitchFamily="18" charset="0"/>
              </a:rPr>
              <a:t>En çok kayrılan ülke</a:t>
            </a:r>
            <a:r>
              <a:rPr lang="tr-TR" sz="2800" dirty="0">
                <a:latin typeface="Times New Roman" panose="02020603050405020304" pitchFamily="18" charset="0"/>
                <a:cs typeface="Times New Roman" panose="02020603050405020304" pitchFamily="18" charset="0"/>
              </a:rPr>
              <a:t>” kuralı uyarınca Dünya Ticaret Örgütü (DTÖ) üyesi ülkelerden ticarette uygulanan menşe kurallarıdır.</a:t>
            </a:r>
          </a:p>
          <a:p>
            <a:pPr marL="342900" indent="-342900" algn="just">
              <a:spcBef>
                <a:spcPts val="0"/>
              </a:spcBef>
              <a:spcAft>
                <a:spcPts val="1800"/>
              </a:spcAft>
              <a:buClr>
                <a:schemeClr val="tx1"/>
              </a:buClr>
              <a:buSzPct val="70000"/>
            </a:pPr>
            <a:r>
              <a:rPr lang="tr-TR" sz="2800" dirty="0">
                <a:latin typeface="Times New Roman" panose="02020603050405020304" pitchFamily="18" charset="0"/>
                <a:cs typeface="Times New Roman" panose="02020603050405020304" pitchFamily="18" charset="0"/>
              </a:rPr>
              <a:t>Tercihsiz menşe kuralları, arada </a:t>
            </a:r>
            <a:r>
              <a:rPr lang="tr-TR" sz="2800" i="1" dirty="0" smtClean="0">
                <a:solidFill>
                  <a:srgbClr val="FF0000"/>
                </a:solidFill>
                <a:latin typeface="Times New Roman" panose="02020603050405020304" pitchFamily="18" charset="0"/>
                <a:cs typeface="Times New Roman" panose="02020603050405020304" pitchFamily="18" charset="0"/>
              </a:rPr>
              <a:t>herhangi tercihli </a:t>
            </a:r>
            <a:r>
              <a:rPr lang="tr-TR" sz="2800" i="1" dirty="0">
                <a:solidFill>
                  <a:srgbClr val="FF0000"/>
                </a:solidFill>
                <a:latin typeface="Times New Roman" panose="02020603050405020304" pitchFamily="18" charset="0"/>
                <a:cs typeface="Times New Roman" panose="02020603050405020304" pitchFamily="18" charset="0"/>
              </a:rPr>
              <a:t>vergi oranı </a:t>
            </a:r>
            <a:r>
              <a:rPr lang="tr-TR" sz="2800" i="1" dirty="0" smtClean="0">
                <a:solidFill>
                  <a:srgbClr val="FF0000"/>
                </a:solidFill>
                <a:latin typeface="Times New Roman" panose="02020603050405020304" pitchFamily="18" charset="0"/>
                <a:cs typeface="Times New Roman" panose="02020603050405020304" pitchFamily="18" charset="0"/>
              </a:rPr>
              <a:t>bir </a:t>
            </a:r>
            <a:r>
              <a:rPr lang="tr-TR" sz="2800" i="1" dirty="0">
                <a:solidFill>
                  <a:srgbClr val="FF0000"/>
                </a:solidFill>
                <a:latin typeface="Times New Roman" panose="02020603050405020304" pitchFamily="18" charset="0"/>
                <a:cs typeface="Times New Roman" panose="02020603050405020304" pitchFamily="18" charset="0"/>
              </a:rPr>
              <a:t>özel anlaşma bulunmayan tüm ülkeler menşeli eşya</a:t>
            </a:r>
            <a:r>
              <a:rPr lang="tr-TR" sz="2800" i="1" dirty="0">
                <a:latin typeface="Times New Roman" panose="02020603050405020304" pitchFamily="18" charset="0"/>
                <a:cs typeface="Times New Roman" panose="02020603050405020304" pitchFamily="18" charset="0"/>
              </a:rPr>
              <a:t> </a:t>
            </a:r>
            <a:r>
              <a:rPr lang="tr-TR" sz="2800" dirty="0">
                <a:latin typeface="Times New Roman" panose="02020603050405020304" pitchFamily="18" charset="0"/>
                <a:cs typeface="Times New Roman" panose="02020603050405020304" pitchFamily="18" charset="0"/>
              </a:rPr>
              <a:t>için geçerlidir ve bu hallerde, </a:t>
            </a:r>
            <a:r>
              <a:rPr lang="tr-TR" sz="2800" dirty="0" smtClean="0">
                <a:latin typeface="Times New Roman" panose="02020603050405020304" pitchFamily="18" charset="0"/>
                <a:cs typeface="Times New Roman" panose="02020603050405020304" pitchFamily="18" charset="0"/>
              </a:rPr>
              <a:t>uygulanmamaktadır</a:t>
            </a:r>
            <a:r>
              <a:rPr lang="tr-TR" sz="2800" dirty="0">
                <a:latin typeface="Times New Roman" panose="02020603050405020304" pitchFamily="18" charset="0"/>
                <a:cs typeface="Times New Roman" panose="02020603050405020304" pitchFamily="18" charset="0"/>
              </a:rPr>
              <a:t>.</a:t>
            </a:r>
          </a:p>
          <a:p>
            <a:pPr marL="342900" indent="-342900" algn="just">
              <a:spcBef>
                <a:spcPts val="0"/>
              </a:spcBef>
              <a:spcAft>
                <a:spcPts val="1800"/>
              </a:spcAft>
              <a:buSzPct val="70000"/>
            </a:pPr>
            <a:r>
              <a:rPr lang="tr-TR" sz="2800" dirty="0">
                <a:latin typeface="Times New Roman" panose="02020603050405020304" pitchFamily="18" charset="0"/>
                <a:cs typeface="Times New Roman" panose="02020603050405020304" pitchFamily="18" charset="0"/>
              </a:rPr>
              <a:t>GATT Menşe Kuralları Anlaşması uyarınca kurulan Menşe Kuralları Komitesi’nce menşe kurallarının uyumlaştırma çalışmaları yürütülmektedir.</a:t>
            </a:r>
          </a:p>
        </p:txBody>
      </p:sp>
    </p:spTree>
    <p:extLst>
      <p:ext uri="{BB962C8B-B14F-4D97-AF65-F5344CB8AC3E}">
        <p14:creationId xmlns:p14="http://schemas.microsoft.com/office/powerpoint/2010/main" val="300902591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Resim 3"/>
          <p:cNvPicPr/>
          <p:nvPr/>
        </p:nvPicPr>
        <p:blipFill>
          <a:blip r:embed="rId2"/>
          <a:stretch>
            <a:fillRect/>
          </a:stretch>
        </p:blipFill>
        <p:spPr>
          <a:xfrm>
            <a:off x="879231" y="149469"/>
            <a:ext cx="10366130" cy="6471139"/>
          </a:xfrm>
          <a:prstGeom prst="rect">
            <a:avLst/>
          </a:prstGeom>
          <a:ln>
            <a:gradFill>
              <a:gsLst>
                <a:gs pos="14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softEdge rad="25400"/>
          </a:effectLst>
        </p:spPr>
      </p:pic>
      <p:sp>
        <p:nvSpPr>
          <p:cNvPr id="6" name="Dikdörtgen 5"/>
          <p:cNvSpPr/>
          <p:nvPr/>
        </p:nvSpPr>
        <p:spPr>
          <a:xfrm>
            <a:off x="879231" y="149469"/>
            <a:ext cx="10366130" cy="6471139"/>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a:ln w="22225">
                <a:solidFill>
                  <a:schemeClr val="accent2"/>
                </a:solidFill>
                <a:prstDash val="solid"/>
              </a:ln>
              <a:solidFill>
                <a:schemeClr val="accent2">
                  <a:lumMod val="40000"/>
                  <a:lumOff val="60000"/>
                </a:schemeClr>
              </a:solidFill>
            </a:endParaRPr>
          </a:p>
        </p:txBody>
      </p:sp>
      <p:sp>
        <p:nvSpPr>
          <p:cNvPr id="2" name="Slayt Numarası Yer Tutucusu 1"/>
          <p:cNvSpPr>
            <a:spLocks noGrp="1"/>
          </p:cNvSpPr>
          <p:nvPr>
            <p:ph type="sldNum" sz="quarter" idx="12"/>
          </p:nvPr>
        </p:nvSpPr>
        <p:spPr/>
        <p:txBody>
          <a:bodyPr/>
          <a:lstStyle/>
          <a:p>
            <a:fld id="{4E4CB621-1D1B-4413-9A0B-6BEAEB7771D2}" type="slidenum">
              <a:rPr lang="tr-TR" smtClean="0"/>
              <a:t>70</a:t>
            </a:fld>
            <a:endParaRPr lang="tr-TR"/>
          </a:p>
        </p:txBody>
      </p:sp>
    </p:spTree>
    <p:extLst>
      <p:ext uri="{BB962C8B-B14F-4D97-AF65-F5344CB8AC3E}">
        <p14:creationId xmlns:p14="http://schemas.microsoft.com/office/powerpoint/2010/main" val="393521125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u="sng" dirty="0">
                <a:solidFill>
                  <a:schemeClr val="accent5"/>
                </a:solidFill>
              </a:rPr>
              <a:t>Menşe Şahadetnamesinin </a:t>
            </a:r>
            <a:r>
              <a:rPr lang="tr-TR" b="1" u="sng" dirty="0" smtClean="0">
                <a:solidFill>
                  <a:schemeClr val="accent5"/>
                </a:solidFill>
              </a:rPr>
              <a:t>İbrazında  </a:t>
            </a:r>
            <a:r>
              <a:rPr lang="tr-TR" b="1" u="sng" dirty="0">
                <a:solidFill>
                  <a:schemeClr val="accent5"/>
                </a:solidFill>
              </a:rPr>
              <a:t>Yapılan Hatalar!</a:t>
            </a:r>
            <a:endParaRPr lang="tr-TR" dirty="0"/>
          </a:p>
        </p:txBody>
      </p:sp>
      <p:sp>
        <p:nvSpPr>
          <p:cNvPr id="3" name="İçerik Yer Tutucusu 2"/>
          <p:cNvSpPr>
            <a:spLocks noGrp="1"/>
          </p:cNvSpPr>
          <p:nvPr>
            <p:ph idx="1"/>
          </p:nvPr>
        </p:nvSpPr>
        <p:spPr>
          <a:xfrm>
            <a:off x="838200" y="1775749"/>
            <a:ext cx="10515600" cy="4351338"/>
          </a:xfrm>
        </p:spPr>
        <p:txBody>
          <a:bodyPr>
            <a:normAutofit/>
          </a:bodyPr>
          <a:lstStyle/>
          <a:p>
            <a:pPr algn="just">
              <a:buFont typeface="Wingdings" panose="05000000000000000000" pitchFamily="2" charset="2"/>
              <a:buChar char="Ø"/>
            </a:pPr>
            <a:r>
              <a:rPr lang="tr-TR" b="1" dirty="0">
                <a:solidFill>
                  <a:srgbClr val="FF0000"/>
                </a:solidFill>
              </a:rPr>
              <a:t>2018/11799</a:t>
            </a:r>
            <a:r>
              <a:rPr lang="tr-TR" b="1" dirty="0"/>
              <a:t> ile </a:t>
            </a:r>
            <a:r>
              <a:rPr lang="tr-TR" b="1" dirty="0">
                <a:solidFill>
                  <a:srgbClr val="FF0000"/>
                </a:solidFill>
              </a:rPr>
              <a:t>2018/11973 </a:t>
            </a:r>
            <a:r>
              <a:rPr lang="tr-TR" b="1" dirty="0"/>
              <a:t>sayılı Kararın her ikisin de yer alan eşyada </a:t>
            </a:r>
            <a:r>
              <a:rPr lang="tr-TR" b="1" dirty="0">
                <a:solidFill>
                  <a:srgbClr val="FF0000"/>
                </a:solidFill>
              </a:rPr>
              <a:t>daha düşük olan ek mali yükümlüğün </a:t>
            </a:r>
            <a:r>
              <a:rPr lang="tr-TR" b="1" dirty="0"/>
              <a:t>uygulanabilmesi için </a:t>
            </a:r>
            <a:r>
              <a:rPr lang="tr-TR" b="1" dirty="0">
                <a:solidFill>
                  <a:srgbClr val="FF0000"/>
                </a:solidFill>
              </a:rPr>
              <a:t>menşe tevsikin </a:t>
            </a:r>
            <a:r>
              <a:rPr lang="tr-TR" b="1" dirty="0" smtClean="0"/>
              <a:t>aranmaması!     </a:t>
            </a:r>
            <a:endParaRPr lang="tr-TR" dirty="0"/>
          </a:p>
        </p:txBody>
      </p:sp>
      <p:sp>
        <p:nvSpPr>
          <p:cNvPr id="4" name="Dikdörtgen 3"/>
          <p:cNvSpPr/>
          <p:nvPr/>
        </p:nvSpPr>
        <p:spPr>
          <a:xfrm>
            <a:off x="1374744" y="3338012"/>
            <a:ext cx="2884517" cy="2477193"/>
          </a:xfrm>
          <a:prstGeom prst="rect">
            <a:avLst/>
          </a:prstGeom>
          <a:solidFill>
            <a:schemeClr val="accent1">
              <a:lumMod val="60000"/>
              <a:lumOff val="4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dirty="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endParaRPr>
          </a:p>
        </p:txBody>
      </p:sp>
      <p:sp>
        <p:nvSpPr>
          <p:cNvPr id="5" name="Dikdörtgen 4"/>
          <p:cNvSpPr/>
          <p:nvPr/>
        </p:nvSpPr>
        <p:spPr>
          <a:xfrm>
            <a:off x="5025758" y="3338013"/>
            <a:ext cx="2810191" cy="2477193"/>
          </a:xfrm>
          <a:prstGeom prst="rect">
            <a:avLst/>
          </a:prstGeom>
          <a:solidFill>
            <a:schemeClr val="accent1">
              <a:lumMod val="60000"/>
              <a:lumOff val="4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sz="3600" dirty="0" smtClean="0">
                <a:ln w="0"/>
                <a:solidFill>
                  <a:prstClr val="black"/>
                </a:solidFill>
                <a:effectLst>
                  <a:outerShdw blurRad="38100" dist="19050" dir="2700000" algn="tl" rotWithShape="0">
                    <a:prstClr val="black">
                      <a:alpha val="40000"/>
                    </a:prstClr>
                  </a:outerShdw>
                </a:effectLst>
              </a:rPr>
              <a:t>2018/11973</a:t>
            </a:r>
            <a:endParaRPr lang="tr-TR" sz="3600" dirty="0">
              <a:ln w="0"/>
              <a:solidFill>
                <a:prstClr val="black"/>
              </a:solidFill>
              <a:effectLst>
                <a:outerShdw blurRad="38100" dist="19050" dir="2700000" algn="tl" rotWithShape="0">
                  <a:prstClr val="black">
                    <a:alpha val="40000"/>
                  </a:prstClr>
                </a:outerShdw>
              </a:effectLst>
            </a:endParaRPr>
          </a:p>
        </p:txBody>
      </p:sp>
      <mc:AlternateContent xmlns:mc="http://schemas.openxmlformats.org/markup-compatibility/2006" xmlns:a14="http://schemas.microsoft.com/office/drawing/2010/main">
        <mc:Choice Requires="a14">
          <p:sp>
            <p:nvSpPr>
              <p:cNvPr id="7" name="Metin kutusu 6"/>
              <p:cNvSpPr txBox="1"/>
              <p:nvPr/>
            </p:nvSpPr>
            <p:spPr>
              <a:xfrm flipH="1">
                <a:off x="4309190" y="3753407"/>
                <a:ext cx="722169" cy="101566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tr-TR" sz="6600" i="1" smtClean="0">
                          <a:solidFill>
                            <a:srgbClr val="FF0000"/>
                          </a:solidFill>
                          <a:latin typeface="Cambria Math" panose="02040503050406030204" pitchFamily="18" charset="0"/>
                        </a:rPr>
                        <m:t>&lt;</m:t>
                      </m:r>
                    </m:oMath>
                  </m:oMathPara>
                </a14:m>
                <a:endParaRPr lang="tr-TR" sz="6600" dirty="0">
                  <a:solidFill>
                    <a:srgbClr val="FF0000"/>
                  </a:solidFill>
                </a:endParaRPr>
              </a:p>
            </p:txBody>
          </p:sp>
        </mc:Choice>
        <mc:Fallback xmlns="">
          <p:sp>
            <p:nvSpPr>
              <p:cNvPr id="7" name="Metin kutusu 6"/>
              <p:cNvSpPr txBox="1">
                <a:spLocks noRot="1" noChangeAspect="1" noMove="1" noResize="1" noEditPoints="1" noAdjustHandles="1" noChangeArrowheads="1" noChangeShapeType="1" noTextEdit="1"/>
              </p:cNvSpPr>
              <p:nvPr/>
            </p:nvSpPr>
            <p:spPr>
              <a:xfrm flipH="1">
                <a:off x="4309190" y="3753407"/>
                <a:ext cx="722169" cy="1015663"/>
              </a:xfrm>
              <a:prstGeom prst="rect">
                <a:avLst/>
              </a:prstGeom>
              <a:blipFill>
                <a:blip r:embed="rId2"/>
                <a:stretch>
                  <a:fillRect/>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8" name="Metin kutusu 7"/>
              <p:cNvSpPr txBox="1"/>
              <p:nvPr/>
            </p:nvSpPr>
            <p:spPr>
              <a:xfrm>
                <a:off x="4314793" y="4303769"/>
                <a:ext cx="710965" cy="101566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tr-TR" sz="6600" i="1" smtClean="0">
                          <a:solidFill>
                            <a:srgbClr val="FF0000"/>
                          </a:solidFill>
                          <a:latin typeface="Cambria Math" panose="02040503050406030204" pitchFamily="18" charset="0"/>
                          <a:ea typeface="Cambria Math" panose="02040503050406030204" pitchFamily="18" charset="0"/>
                        </a:rPr>
                        <m:t>&gt;</m:t>
                      </m:r>
                    </m:oMath>
                  </m:oMathPara>
                </a14:m>
                <a:endParaRPr lang="tr-TR" dirty="0">
                  <a:solidFill>
                    <a:srgbClr val="FF0000"/>
                  </a:solidFill>
                </a:endParaRPr>
              </a:p>
            </p:txBody>
          </p:sp>
        </mc:Choice>
        <mc:Fallback xmlns="">
          <p:sp>
            <p:nvSpPr>
              <p:cNvPr id="8" name="Metin kutusu 7"/>
              <p:cNvSpPr txBox="1">
                <a:spLocks noRot="1" noChangeAspect="1" noMove="1" noResize="1" noEditPoints="1" noAdjustHandles="1" noChangeArrowheads="1" noChangeShapeType="1" noTextEdit="1"/>
              </p:cNvSpPr>
              <p:nvPr/>
            </p:nvSpPr>
            <p:spPr>
              <a:xfrm>
                <a:off x="4314793" y="4303769"/>
                <a:ext cx="710965" cy="1015663"/>
              </a:xfrm>
              <a:prstGeom prst="rect">
                <a:avLst/>
              </a:prstGeom>
              <a:blipFill>
                <a:blip r:embed="rId3"/>
                <a:stretch>
                  <a:fillRect/>
                </a:stretch>
              </a:blipFill>
            </p:spPr>
            <p:txBody>
              <a:bodyPr/>
              <a:lstStyle/>
              <a:p>
                <a:r>
                  <a:rPr lang="tr-TR">
                    <a:noFill/>
                  </a:rPr>
                  <a:t> </a:t>
                </a:r>
              </a:p>
            </p:txBody>
          </p:sp>
        </mc:Fallback>
      </mc:AlternateContent>
      <p:sp>
        <p:nvSpPr>
          <p:cNvPr id="9" name="Dikdörtgen 8"/>
          <p:cNvSpPr/>
          <p:nvPr/>
        </p:nvSpPr>
        <p:spPr>
          <a:xfrm>
            <a:off x="1582529" y="4359814"/>
            <a:ext cx="2468945" cy="646331"/>
          </a:xfrm>
          <a:prstGeom prst="rect">
            <a:avLst/>
          </a:prstGeom>
          <a:noFill/>
        </p:spPr>
        <p:txBody>
          <a:bodyPr wrap="none" lIns="91440" tIns="45720" rIns="91440" bIns="45720">
            <a:spAutoFit/>
          </a:bodyPr>
          <a:lstStyle/>
          <a:p>
            <a:pPr algn="ctr"/>
            <a:r>
              <a:rPr lang="tr-TR" sz="3600" b="0" cap="none" spc="0" dirty="0" smtClean="0">
                <a:ln w="0"/>
                <a:solidFill>
                  <a:schemeClr val="tx1"/>
                </a:solidFill>
                <a:effectLst>
                  <a:outerShdw blurRad="38100" dist="19050" dir="2700000" algn="tl" rotWithShape="0">
                    <a:schemeClr val="dk1">
                      <a:alpha val="40000"/>
                    </a:schemeClr>
                  </a:outerShdw>
                </a:effectLst>
              </a:rPr>
              <a:t>2018/11799</a:t>
            </a:r>
          </a:p>
        </p:txBody>
      </p:sp>
      <p:cxnSp>
        <p:nvCxnSpPr>
          <p:cNvPr id="11" name="Düz Ok Bağlayıcısı 10"/>
          <p:cNvCxnSpPr/>
          <p:nvPr/>
        </p:nvCxnSpPr>
        <p:spPr>
          <a:xfrm>
            <a:off x="7935807" y="4533562"/>
            <a:ext cx="989215" cy="831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Metin kutusu 12"/>
          <p:cNvSpPr txBox="1"/>
          <p:nvPr/>
        </p:nvSpPr>
        <p:spPr>
          <a:xfrm>
            <a:off x="8925022" y="3951418"/>
            <a:ext cx="1554480" cy="1200329"/>
          </a:xfrm>
          <a:prstGeom prst="rect">
            <a:avLst/>
          </a:prstGeom>
          <a:solidFill>
            <a:schemeClr val="accent1">
              <a:lumMod val="60000"/>
              <a:lumOff val="40000"/>
            </a:schemeClr>
          </a:solidFill>
          <a:ln w="38100">
            <a:solidFill>
              <a:schemeClr val="tx1"/>
            </a:solidFill>
          </a:ln>
        </p:spPr>
        <p:txBody>
          <a:bodyPr wrap="square" rtlCol="0">
            <a:spAutoFit/>
          </a:bodyPr>
          <a:lstStyle/>
          <a:p>
            <a:r>
              <a:rPr lang="tr-TR" sz="3600" b="1" dirty="0" smtClean="0"/>
              <a:t>Menşe Tevsiki</a:t>
            </a:r>
            <a:endParaRPr lang="tr-TR" sz="3600" b="1" dirty="0"/>
          </a:p>
        </p:txBody>
      </p:sp>
      <p:sp>
        <p:nvSpPr>
          <p:cNvPr id="14" name="Metin kutusu 13"/>
          <p:cNvSpPr txBox="1"/>
          <p:nvPr/>
        </p:nvSpPr>
        <p:spPr>
          <a:xfrm>
            <a:off x="1899978" y="3720585"/>
            <a:ext cx="1866217" cy="461665"/>
          </a:xfrm>
          <a:prstGeom prst="rect">
            <a:avLst/>
          </a:prstGeom>
          <a:noFill/>
        </p:spPr>
        <p:txBody>
          <a:bodyPr wrap="none" rtlCol="0">
            <a:spAutoFit/>
          </a:bodyPr>
          <a:lstStyle/>
          <a:p>
            <a:r>
              <a:rPr lang="tr-TR" sz="2400" b="1" dirty="0" smtClean="0">
                <a:solidFill>
                  <a:srgbClr val="FF0000"/>
                </a:solidFill>
              </a:rPr>
              <a:t>AB TEV/EMY </a:t>
            </a:r>
            <a:endParaRPr lang="tr-TR" sz="2400" b="1" dirty="0">
              <a:solidFill>
                <a:srgbClr val="FF0000"/>
              </a:solidFill>
            </a:endParaRPr>
          </a:p>
        </p:txBody>
      </p:sp>
      <p:sp>
        <p:nvSpPr>
          <p:cNvPr id="15" name="Metin kutusu 14"/>
          <p:cNvSpPr txBox="1"/>
          <p:nvPr/>
        </p:nvSpPr>
        <p:spPr>
          <a:xfrm>
            <a:off x="5742324" y="3758203"/>
            <a:ext cx="1519968" cy="461665"/>
          </a:xfrm>
          <a:prstGeom prst="rect">
            <a:avLst/>
          </a:prstGeom>
          <a:noFill/>
        </p:spPr>
        <p:txBody>
          <a:bodyPr wrap="none" rtlCol="0">
            <a:spAutoFit/>
          </a:bodyPr>
          <a:lstStyle/>
          <a:p>
            <a:r>
              <a:rPr lang="tr-TR" sz="2400" b="1" dirty="0" smtClean="0">
                <a:solidFill>
                  <a:srgbClr val="FF0000"/>
                </a:solidFill>
              </a:rPr>
              <a:t>ABD/EMY</a:t>
            </a:r>
            <a:r>
              <a:rPr lang="tr-TR" sz="2400" b="1" dirty="0" smtClean="0"/>
              <a:t> </a:t>
            </a:r>
            <a:endParaRPr lang="tr-TR" sz="2400" b="1" dirty="0"/>
          </a:p>
        </p:txBody>
      </p:sp>
      <p:sp>
        <p:nvSpPr>
          <p:cNvPr id="6" name="Slayt Numarası Yer Tutucusu 5"/>
          <p:cNvSpPr>
            <a:spLocks noGrp="1"/>
          </p:cNvSpPr>
          <p:nvPr>
            <p:ph type="sldNum" sz="quarter" idx="12"/>
          </p:nvPr>
        </p:nvSpPr>
        <p:spPr/>
        <p:txBody>
          <a:bodyPr/>
          <a:lstStyle/>
          <a:p>
            <a:fld id="{4E4CB621-1D1B-4413-9A0B-6BEAEB7771D2}" type="slidenum">
              <a:rPr lang="tr-TR" smtClean="0"/>
              <a:t>71</a:t>
            </a:fld>
            <a:endParaRPr lang="tr-TR"/>
          </a:p>
        </p:txBody>
      </p:sp>
    </p:spTree>
    <p:extLst>
      <p:ext uri="{BB962C8B-B14F-4D97-AF65-F5344CB8AC3E}">
        <p14:creationId xmlns:p14="http://schemas.microsoft.com/office/powerpoint/2010/main" val="72974354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12 Metin Yer Tutucusu"/>
          <p:cNvSpPr>
            <a:spLocks noGrp="1"/>
          </p:cNvSpPr>
          <p:nvPr>
            <p:ph type="body" idx="1"/>
          </p:nvPr>
        </p:nvSpPr>
        <p:spPr>
          <a:xfrm>
            <a:off x="1601274" y="2166333"/>
            <a:ext cx="9066726" cy="1712891"/>
          </a:xfrm>
          <a:solidFill>
            <a:schemeClr val="bg1"/>
          </a:solidFill>
          <a:ln>
            <a:solidFill>
              <a:schemeClr val="bg1"/>
            </a:solidFill>
          </a:ln>
          <a:effectLst/>
          <a:scene3d>
            <a:camera prst="orthographicFront">
              <a:rot lat="0" lon="0" rev="0"/>
            </a:camera>
            <a:lightRig rig="chilly" dir="t">
              <a:rot lat="0" lon="0" rev="18480000"/>
            </a:lightRig>
          </a:scene3d>
          <a:sp3d prstMaterial="clear">
            <a:bevelT h="63500"/>
          </a:sp3d>
        </p:spPr>
        <p:txBody>
          <a:bodyPr>
            <a:noAutofit/>
          </a:bodyPr>
          <a:lstStyle/>
          <a:p>
            <a:pPr algn="ctr"/>
            <a:r>
              <a:rPr lang="tr-TR" sz="4000" dirty="0" smtClean="0">
                <a:latin typeface="Baskerville Old Face" panose="02020602080505020303" pitchFamily="18" charset="0"/>
                <a:cs typeface="Times New Roman" panose="02020603050405020304" pitchFamily="18" charset="0"/>
              </a:rPr>
              <a:t>TEŞEKKÜRLER</a:t>
            </a:r>
          </a:p>
          <a:p>
            <a:pPr algn="ctr"/>
            <a:endParaRPr lang="tr-TR" sz="2800" dirty="0">
              <a:latin typeface="Times New Roman" panose="02020603050405020304" pitchFamily="18" charset="0"/>
              <a:cs typeface="Times New Roman" panose="02020603050405020304" pitchFamily="18" charset="0"/>
            </a:endParaRPr>
          </a:p>
        </p:txBody>
      </p:sp>
      <p:sp>
        <p:nvSpPr>
          <p:cNvPr id="12" name="14 Slayt Numarası Yer Tutucusu"/>
          <p:cNvSpPr>
            <a:spLocks noGrp="1"/>
          </p:cNvSpPr>
          <p:nvPr>
            <p:ph type="sldNum" sz="quarter" idx="12"/>
          </p:nvPr>
        </p:nvSpPr>
        <p:spPr>
          <a:xfrm>
            <a:off x="9768408" y="6453336"/>
            <a:ext cx="899592" cy="241176"/>
          </a:xfrm>
        </p:spPr>
        <p:txBody>
          <a:bodyPr/>
          <a:lstStyle/>
          <a:p>
            <a:pPr algn="ctr"/>
            <a:fld id="{BB244C2B-DAD1-4C52-8D63-947C1133CDEB}" type="slidenum">
              <a:rPr lang="en-US" b="1">
                <a:latin typeface="Cambria" pitchFamily="18" charset="0"/>
              </a:rPr>
              <a:pPr algn="ctr"/>
              <a:t>72</a:t>
            </a:fld>
            <a:endParaRPr lang="en-US" b="1" dirty="0">
              <a:latin typeface="Cambria" pitchFamily="18" charset="0"/>
            </a:endParaRPr>
          </a:p>
        </p:txBody>
      </p:sp>
    </p:spTree>
    <p:extLst>
      <p:ext uri="{BB962C8B-B14F-4D97-AF65-F5344CB8AC3E}">
        <p14:creationId xmlns:p14="http://schemas.microsoft.com/office/powerpoint/2010/main" val="8770595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2800" b="1" dirty="0" smtClean="0">
                <a:solidFill>
                  <a:srgbClr val="FF0000"/>
                </a:solidFill>
                <a:latin typeface="Times New Roman" panose="02020603050405020304" pitchFamily="18" charset="0"/>
                <a:cs typeface="Times New Roman" panose="02020603050405020304" pitchFamily="18" charset="0"/>
              </a:rPr>
              <a:t>EN ÇOK KAYRILAN ÜLKE (MFN) KURALI</a:t>
            </a:r>
            <a:endParaRPr lang="tr-TR" sz="2800" b="1" dirty="0">
              <a:solidFill>
                <a:srgbClr val="FF0000"/>
              </a:solidFill>
              <a:latin typeface="Times New Roman" panose="02020603050405020304" pitchFamily="18" charset="0"/>
              <a:cs typeface="Times New Roman" panose="02020603050405020304" pitchFamily="18" charset="0"/>
            </a:endParaRPr>
          </a:p>
        </p:txBody>
      </p:sp>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690688"/>
            <a:ext cx="10515600" cy="4486275"/>
          </a:xfrm>
        </p:spPr>
      </p:pic>
      <p:sp>
        <p:nvSpPr>
          <p:cNvPr id="4" name="Slayt Numarası Yer Tutucusu 3"/>
          <p:cNvSpPr>
            <a:spLocks noGrp="1"/>
          </p:cNvSpPr>
          <p:nvPr>
            <p:ph type="sldNum" sz="quarter" idx="12"/>
          </p:nvPr>
        </p:nvSpPr>
        <p:spPr/>
        <p:txBody>
          <a:bodyPr/>
          <a:lstStyle/>
          <a:p>
            <a:fld id="{4E4CB621-1D1B-4413-9A0B-6BEAEB7771D2}" type="slidenum">
              <a:rPr lang="tr-TR" smtClean="0"/>
              <a:t>8</a:t>
            </a:fld>
            <a:endParaRPr lang="tr-TR"/>
          </a:p>
        </p:txBody>
      </p:sp>
      <mc:AlternateContent xmlns:mc="http://schemas.openxmlformats.org/markup-compatibility/2006" xmlns:p14="http://schemas.microsoft.com/office/powerpoint/2010/main">
        <mc:Choice Requires="p14">
          <p:contentPart p14:bwMode="auto" r:id="rId3">
            <p14:nvContentPartPr>
              <p14:cNvPr id="8" name="Mürekkep 7"/>
              <p14:cNvContentPartPr/>
              <p14:nvPr/>
            </p14:nvContentPartPr>
            <p14:xfrm>
              <a:off x="2391328" y="4484091"/>
              <a:ext cx="114840" cy="114480"/>
            </p14:xfrm>
          </p:contentPart>
        </mc:Choice>
        <mc:Fallback xmlns="">
          <p:pic>
            <p:nvPicPr>
              <p:cNvPr id="8" name="Mürekkep 7"/>
              <p:cNvPicPr/>
              <p:nvPr/>
            </p:nvPicPr>
            <p:blipFill>
              <a:blip r:embed="rId4"/>
              <a:stretch>
                <a:fillRect/>
              </a:stretch>
            </p:blipFill>
            <p:spPr>
              <a:xfrm>
                <a:off x="2379448" y="4472211"/>
                <a:ext cx="138600" cy="138240"/>
              </a:xfrm>
              <a:prstGeom prst="rect">
                <a:avLst/>
              </a:prstGeom>
            </p:spPr>
          </p:pic>
        </mc:Fallback>
      </mc:AlternateContent>
    </p:spTree>
    <p:extLst>
      <p:ext uri="{BB962C8B-B14F-4D97-AF65-F5344CB8AC3E}">
        <p14:creationId xmlns:p14="http://schemas.microsoft.com/office/powerpoint/2010/main" val="19483226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2800" b="1" dirty="0">
                <a:solidFill>
                  <a:srgbClr val="FF0000"/>
                </a:solidFill>
                <a:latin typeface="Times New Roman" panose="02020603050405020304" pitchFamily="18" charset="0"/>
                <a:cs typeface="Times New Roman" panose="02020603050405020304" pitchFamily="18" charset="0"/>
              </a:rPr>
              <a:t>EN ÇOK KAYRILAN ÜLKE (MFN) </a:t>
            </a:r>
            <a:r>
              <a:rPr lang="tr-TR" sz="2800" b="1" dirty="0" smtClean="0">
                <a:solidFill>
                  <a:srgbClr val="FF0000"/>
                </a:solidFill>
                <a:latin typeface="Times New Roman" panose="02020603050405020304" pitchFamily="18" charset="0"/>
                <a:cs typeface="Times New Roman" panose="02020603050405020304" pitchFamily="18" charset="0"/>
              </a:rPr>
              <a:t>KURALI İSTİSNALARI</a:t>
            </a:r>
            <a:endParaRPr lang="tr-TR" sz="2800" dirty="0"/>
          </a:p>
        </p:txBody>
      </p:sp>
      <p:sp>
        <p:nvSpPr>
          <p:cNvPr id="3" name="İçerik Yer Tutucusu 2"/>
          <p:cNvSpPr>
            <a:spLocks noGrp="1"/>
          </p:cNvSpPr>
          <p:nvPr>
            <p:ph idx="1"/>
          </p:nvPr>
        </p:nvSpPr>
        <p:spPr/>
        <p:txBody>
          <a:bodyPr>
            <a:normAutofit/>
          </a:bodyPr>
          <a:lstStyle/>
          <a:p>
            <a:pPr algn="just"/>
            <a:r>
              <a:rPr lang="tr-TR" sz="2400" dirty="0" smtClean="0">
                <a:latin typeface="Times New Roman" panose="02020603050405020304" pitchFamily="18" charset="0"/>
                <a:cs typeface="Times New Roman" panose="02020603050405020304" pitchFamily="18" charset="0"/>
              </a:rPr>
              <a:t>Gümrük Birliği, Serbest Ticaret Anlaşması </a:t>
            </a:r>
            <a:r>
              <a:rPr lang="tr-TR" sz="2400" i="1" dirty="0" smtClean="0">
                <a:latin typeface="Times New Roman" panose="02020603050405020304" pitchFamily="18" charset="0"/>
                <a:cs typeface="Times New Roman" panose="02020603050405020304" pitchFamily="18" charset="0"/>
              </a:rPr>
              <a:t>(STA) </a:t>
            </a:r>
            <a:r>
              <a:rPr lang="tr-TR" sz="2400" dirty="0" smtClean="0">
                <a:latin typeface="Times New Roman" panose="02020603050405020304" pitchFamily="18" charset="0"/>
                <a:cs typeface="Times New Roman" panose="02020603050405020304" pitchFamily="18" charset="0"/>
              </a:rPr>
              <a:t>ve Bölgesel Ekonomik Anlaşmalar,</a:t>
            </a:r>
          </a:p>
          <a:p>
            <a:pPr algn="just"/>
            <a:r>
              <a:rPr lang="tr-TR" sz="2400" dirty="0" smtClean="0">
                <a:latin typeface="Times New Roman" panose="02020603050405020304" pitchFamily="18" charset="0"/>
                <a:cs typeface="Times New Roman" panose="02020603050405020304" pitchFamily="18" charset="0"/>
              </a:rPr>
              <a:t>Genelleşmiş Tercihler Sistemi </a:t>
            </a:r>
            <a:r>
              <a:rPr lang="tr-TR" sz="2400" i="1" dirty="0" smtClean="0">
                <a:latin typeface="Times New Roman" panose="02020603050405020304" pitchFamily="18" charset="0"/>
                <a:cs typeface="Times New Roman" panose="02020603050405020304" pitchFamily="18" charset="0"/>
              </a:rPr>
              <a:t>(Gelişmiş ülkelerin,  gelişmekte olan ülkeler ile en az gelişmiş ülkelere karşı uyguladıkları tavizler),</a:t>
            </a:r>
          </a:p>
          <a:p>
            <a:pPr algn="just"/>
            <a:r>
              <a:rPr lang="tr-TR" sz="2400" dirty="0" smtClean="0">
                <a:latin typeface="Times New Roman" panose="02020603050405020304" pitchFamily="18" charset="0"/>
                <a:cs typeface="Times New Roman" panose="02020603050405020304" pitchFamily="18" charset="0"/>
              </a:rPr>
              <a:t>Anti-Damping Vergileri.</a:t>
            </a:r>
          </a:p>
          <a:p>
            <a:pPr marL="0" indent="0" algn="just">
              <a:buNone/>
            </a:pPr>
            <a:endParaRPr lang="tr-TR" sz="2400" dirty="0" smtClean="0">
              <a:latin typeface="Times New Roman" panose="02020603050405020304" pitchFamily="18" charset="0"/>
              <a:cs typeface="Times New Roman" panose="02020603050405020304" pitchFamily="18" charset="0"/>
            </a:endParaRPr>
          </a:p>
          <a:p>
            <a:pPr algn="just"/>
            <a:endParaRPr lang="tr-TR" sz="2400" dirty="0" smtClean="0">
              <a:latin typeface="Times New Roman" panose="02020603050405020304" pitchFamily="18" charset="0"/>
              <a:cs typeface="Times New Roman" panose="02020603050405020304" pitchFamily="18" charset="0"/>
            </a:endParaRPr>
          </a:p>
          <a:p>
            <a:pPr algn="just"/>
            <a:endParaRPr lang="tr-TR" sz="2400" dirty="0" smtClean="0">
              <a:latin typeface="Times New Roman" panose="02020603050405020304" pitchFamily="18" charset="0"/>
              <a:cs typeface="Times New Roman" panose="02020603050405020304" pitchFamily="18" charset="0"/>
            </a:endParaRPr>
          </a:p>
          <a:p>
            <a:pPr algn="just"/>
            <a:endParaRPr lang="tr-TR" sz="2400" dirty="0">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2"/>
          </p:nvPr>
        </p:nvSpPr>
        <p:spPr/>
        <p:txBody>
          <a:bodyPr/>
          <a:lstStyle/>
          <a:p>
            <a:fld id="{4E4CB621-1D1B-4413-9A0B-6BEAEB7771D2}" type="slidenum">
              <a:rPr lang="tr-TR" smtClean="0"/>
              <a:t>9</a:t>
            </a:fld>
            <a:endParaRPr lang="tr-TR"/>
          </a:p>
        </p:txBody>
      </p:sp>
      <p:pic>
        <p:nvPicPr>
          <p:cNvPr id="5" name="Picture 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1807" y="4103688"/>
            <a:ext cx="7647708"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7346" y="5266299"/>
            <a:ext cx="870450" cy="624536"/>
          </a:xfrm>
          <a:prstGeom prst="rect">
            <a:avLst/>
          </a:prstGeom>
          <a:scene3d>
            <a:camera prst="isometricOffAxis2Left">
              <a:rot lat="3000000" lon="1200000" rev="0"/>
            </a:camera>
            <a:lightRig rig="threePt" dir="t"/>
          </a:scene3d>
        </p:spPr>
      </p:pic>
    </p:spTree>
    <p:extLst>
      <p:ext uri="{BB962C8B-B14F-4D97-AF65-F5344CB8AC3E}">
        <p14:creationId xmlns:p14="http://schemas.microsoft.com/office/powerpoint/2010/main" val="9072997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8495</TotalTime>
  <Words>4133</Words>
  <Application>Microsoft Office PowerPoint</Application>
  <PresentationFormat>Geniş ekran</PresentationFormat>
  <Paragraphs>639</Paragraphs>
  <Slides>72</Slides>
  <Notes>15</Notes>
  <HiddenSlides>0</HiddenSlides>
  <MMClips>0</MMClips>
  <ScaleCrop>false</ScaleCrop>
  <HeadingPairs>
    <vt:vector size="6" baseType="variant">
      <vt:variant>
        <vt:lpstr>Kullanılan Yazı Tipleri</vt:lpstr>
      </vt:variant>
      <vt:variant>
        <vt:i4>11</vt:i4>
      </vt:variant>
      <vt:variant>
        <vt:lpstr>Tema</vt:lpstr>
      </vt:variant>
      <vt:variant>
        <vt:i4>1</vt:i4>
      </vt:variant>
      <vt:variant>
        <vt:lpstr>Slayt Başlıkları</vt:lpstr>
      </vt:variant>
      <vt:variant>
        <vt:i4>72</vt:i4>
      </vt:variant>
    </vt:vector>
  </HeadingPairs>
  <TitlesOfParts>
    <vt:vector size="84" baseType="lpstr">
      <vt:lpstr>Arial</vt:lpstr>
      <vt:lpstr>Baskerville Old Face</vt:lpstr>
      <vt:lpstr>Calibri</vt:lpstr>
      <vt:lpstr>Calibri Light</vt:lpstr>
      <vt:lpstr>Cambria</vt:lpstr>
      <vt:lpstr>Cambria Math</vt:lpstr>
      <vt:lpstr>Myriad Pro</vt:lpstr>
      <vt:lpstr>Segoe UI</vt:lpstr>
      <vt:lpstr>Stencil</vt:lpstr>
      <vt:lpstr>Times New Roman</vt:lpstr>
      <vt:lpstr>Wingdings</vt:lpstr>
      <vt:lpstr>Office Theme</vt:lpstr>
      <vt:lpstr> Doğu Marmara Gümrük ve Dış Ticaret  Bölge Müdürlüğü     2021/AĞUSTOS MENŞE SUNUMU</vt:lpstr>
      <vt:lpstr>PowerPoint Sunusu</vt:lpstr>
      <vt:lpstr>MENŞE KAVRAMI</vt:lpstr>
      <vt:lpstr>TERCİHLİ MENŞE İLE TERCİHSİZ MENŞE KARŞILAŞTIRMASI</vt:lpstr>
      <vt:lpstr>TERCİHLİ MENŞE İLE TERCİHSİZ MENŞE KARŞILAŞTIRMASI</vt:lpstr>
      <vt:lpstr>TERCİHLİ OLMAYAN MENŞE</vt:lpstr>
      <vt:lpstr>PowerPoint Sunusu</vt:lpstr>
      <vt:lpstr>EN ÇOK KAYRILAN ÜLKE (MFN) KURALI</vt:lpstr>
      <vt:lpstr>EN ÇOK KAYRILAN ÜLKE (MFN) KURALI İSTİSNALARI</vt:lpstr>
      <vt:lpstr>MEVZUATIMIZDA TERCİHLİ OLMAYAN MENŞEYE İLİŞKİN DÜZENLEMELER</vt:lpstr>
      <vt:lpstr>TÜMÜYLE ELDE EDİLEN VEYA ÜRETİLEN EŞYA </vt:lpstr>
      <vt:lpstr>TERCİHSİZ MENŞE KURALI</vt:lpstr>
      <vt:lpstr>PowerPoint Sunusu</vt:lpstr>
      <vt:lpstr>PowerPoint Sunusu</vt:lpstr>
      <vt:lpstr> Hangi Eşyada    Menşe şahadetnamesi Aranır?  </vt:lpstr>
      <vt:lpstr>Menşe şahadetnamesinde Bulunması Gereken Bilgiler Nelerdir?</vt:lpstr>
      <vt:lpstr>PowerPoint Sunusu</vt:lpstr>
      <vt:lpstr>Menşe Şahadetnamesinin  Aranılmasında İstisnai Haller Nelerdir?</vt:lpstr>
      <vt:lpstr>Menşe şahadetnamesinin  sonradan ibrazı?</vt:lpstr>
      <vt:lpstr>Menşe Şahadetnamesinde Teminat Uygulaması</vt:lpstr>
      <vt:lpstr>PowerPoint Sunusu</vt:lpstr>
      <vt:lpstr>Menşe şahadetnamesinin  sonradan ibrazı?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Türkiye-Güney Kore ve Singapur STA’lar Çerçevesinde Farklı Olan Hususlar</vt:lpstr>
      <vt:lpstr>PowerPoint Sunusu</vt:lpstr>
      <vt:lpstr>Tedarikçi Beyanı</vt:lpstr>
      <vt:lpstr>Tedarikçi Beyanı (İNG)</vt:lpstr>
      <vt:lpstr>Uzun Dönem Tedarikçi Beyanı</vt:lpstr>
      <vt:lpstr>Uzun Dönem Tedarikçi Beyanı (İNG)</vt:lpstr>
      <vt:lpstr>PowerPoint Sunusu</vt:lpstr>
      <vt:lpstr> GTS Kapsamı Eşyada REX Sistemi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Eşyanın Tercihli Menşeinin İbrazında   Yapılan Hatalar!</vt:lpstr>
      <vt:lpstr>Sistem-Beyan Farkı Kontrollerinde   Yapılan Hatalar!</vt:lpstr>
      <vt:lpstr>PowerPoint Sunusu</vt:lpstr>
      <vt:lpstr>PowerPoint Sunusu</vt:lpstr>
      <vt:lpstr>PowerPoint Sunusu</vt:lpstr>
      <vt:lpstr>PowerPoint Sunusu</vt:lpstr>
      <vt:lpstr>Eşyanın Tercihli Menşeinin İbrazında  Yapılan Hatalar!</vt:lpstr>
      <vt:lpstr>Eşyanın Tercihli Menşeinin İbrazında  Yapılan Hatalar!</vt:lpstr>
      <vt:lpstr>Eşyanın Tercihli Menşeinin İbrazında   Yapılan Hatalar!</vt:lpstr>
      <vt:lpstr>PowerPoint Sunusu</vt:lpstr>
      <vt:lpstr>Eşyanın Tercihli Menşeinin İbrazında  Yapılan Hatalar!</vt:lpstr>
      <vt:lpstr>Eşyanın Tercihli Menşeinin İbrazında  Yapılan Hatalar!</vt:lpstr>
      <vt:lpstr>Menşe ve Dolaşım Belgelerin  İbrazında    Yapılan Hatalar!   </vt:lpstr>
      <vt:lpstr>PowerPoint Sunusu</vt:lpstr>
      <vt:lpstr> Menşe Şahadetnamesinin ibrazında  Yapılan Hatalar!!! </vt:lpstr>
      <vt:lpstr>Menşe Şahadetnamesinin Kontrolünde  Yapılan Hatalar!</vt:lpstr>
      <vt:lpstr>Menşe Şahadetnamesinin Kontrolünde   Yapılan Hatalar!</vt:lpstr>
      <vt:lpstr>Menşe Şahadetnamesinin İbrazında Yapılan Hatalar!</vt:lpstr>
      <vt:lpstr>PowerPoint Sunusu</vt:lpstr>
      <vt:lpstr>Menşe Şahadetnamesinin İbrazında  Yapılan Hatalar!</vt:lpstr>
      <vt:lpstr>PowerPoint Sunusu</vt:lpstr>
    </vt:vector>
  </TitlesOfParts>
  <Company>T.C. Gümrük ve Ticaret Bakanlığı</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Derya Alkın</dc:creator>
  <cp:lastModifiedBy>Hüseyin Akın</cp:lastModifiedBy>
  <cp:revision>642</cp:revision>
  <dcterms:created xsi:type="dcterms:W3CDTF">2018-11-30T07:53:34Z</dcterms:created>
  <dcterms:modified xsi:type="dcterms:W3CDTF">2021-08-17T03:39:40Z</dcterms:modified>
</cp:coreProperties>
</file>