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88" r:id="rId11"/>
    <p:sldId id="293" r:id="rId12"/>
    <p:sldId id="295" r:id="rId13"/>
    <p:sldId id="294" r:id="rId14"/>
    <p:sldId id="297" r:id="rId15"/>
    <p:sldId id="296" r:id="rId16"/>
    <p:sldId id="298" r:id="rId17"/>
    <p:sldId id="299" r:id="rId18"/>
    <p:sldId id="300" r:id="rId19"/>
    <p:sldId id="301" r:id="rId20"/>
    <p:sldId id="269" r:id="rId21"/>
    <p:sldId id="302" r:id="rId22"/>
    <p:sldId id="289" r:id="rId23"/>
    <p:sldId id="268" r:id="rId24"/>
    <p:sldId id="303" r:id="rId25"/>
    <p:sldId id="267" r:id="rId26"/>
    <p:sldId id="291" r:id="rId27"/>
    <p:sldId id="290" r:id="rId28"/>
    <p:sldId id="292" r:id="rId29"/>
    <p:sldId id="305" r:id="rId30"/>
    <p:sldId id="30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311" r:id="rId39"/>
    <p:sldId id="283" r:id="rId40"/>
    <p:sldId id="310" r:id="rId41"/>
    <p:sldId id="309" r:id="rId42"/>
    <p:sldId id="308" r:id="rId43"/>
    <p:sldId id="313" r:id="rId44"/>
    <p:sldId id="314" r:id="rId45"/>
    <p:sldId id="312" r:id="rId46"/>
    <p:sldId id="307" r:id="rId47"/>
    <p:sldId id="320" r:id="rId48"/>
    <p:sldId id="319" r:id="rId49"/>
    <p:sldId id="318" r:id="rId50"/>
    <p:sldId id="317" r:id="rId51"/>
    <p:sldId id="316" r:id="rId52"/>
    <p:sldId id="323" r:id="rId53"/>
    <p:sldId id="322" r:id="rId54"/>
    <p:sldId id="321" r:id="rId55"/>
    <p:sldId id="325" r:id="rId56"/>
    <p:sldId id="327" r:id="rId57"/>
    <p:sldId id="326" r:id="rId58"/>
    <p:sldId id="324" r:id="rId59"/>
    <p:sldId id="306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053C125-0C43-4F66-A384-511129B8A817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</p14:sldIdLst>
        </p14:section>
        <p14:section name="Başlıksız Bölüm" id="{6F9D47AB-8A26-49A5-93E5-B1AFFA2EDDA3}">
          <p14:sldIdLst>
            <p14:sldId id="265"/>
            <p14:sldId id="288"/>
            <p14:sldId id="293"/>
            <p14:sldId id="295"/>
            <p14:sldId id="294"/>
            <p14:sldId id="297"/>
            <p14:sldId id="296"/>
            <p14:sldId id="298"/>
            <p14:sldId id="299"/>
            <p14:sldId id="300"/>
            <p14:sldId id="301"/>
            <p14:sldId id="269"/>
            <p14:sldId id="302"/>
            <p14:sldId id="289"/>
            <p14:sldId id="268"/>
            <p14:sldId id="303"/>
            <p14:sldId id="267"/>
            <p14:sldId id="291"/>
            <p14:sldId id="290"/>
            <p14:sldId id="292"/>
            <p14:sldId id="305"/>
            <p14:sldId id="304"/>
            <p14:sldId id="275"/>
            <p14:sldId id="276"/>
            <p14:sldId id="277"/>
            <p14:sldId id="278"/>
            <p14:sldId id="279"/>
            <p14:sldId id="280"/>
            <p14:sldId id="281"/>
            <p14:sldId id="311"/>
            <p14:sldId id="283"/>
            <p14:sldId id="310"/>
            <p14:sldId id="309"/>
            <p14:sldId id="308"/>
            <p14:sldId id="313"/>
            <p14:sldId id="314"/>
            <p14:sldId id="312"/>
            <p14:sldId id="307"/>
            <p14:sldId id="320"/>
            <p14:sldId id="319"/>
            <p14:sldId id="318"/>
            <p14:sldId id="317"/>
            <p14:sldId id="316"/>
            <p14:sldId id="323"/>
            <p14:sldId id="322"/>
            <p14:sldId id="321"/>
            <p14:sldId id="325"/>
            <p14:sldId id="327"/>
            <p14:sldId id="326"/>
            <p14:sldId id="324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990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930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F3D7-0523-450D-BC98-7B62E855D39A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6E75-D118-4D8C-B5C4-59945A208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33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3-11T11:42:42.17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0,'25'0'125,"52"-25"-125,-52 25 16,26 0-16,0-25 16,-26 25-1,0 0 16,1 0-31,-1 0 16,1 0 0,-1 0-16,0 0 15,1 0 1,-1 0-16,26 0 16,-26 0-16,1 0 15,25 0-15,-1 0 16,-24 0-16,-1 0 15,1 0 64,24 0-79,27 0 15,24 0-15,-25 0 16,1 0-16,24 0 15,-50 0-15,-26 0 141,26 0-78,-25 0-48,24 0 1,1 25-1,-25-25 1,-1 0 468,0 0-468,1 0-16,25 0 16,-26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3-11T11:42:53.0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0 155 0,'0'-25'62,"26"0"-30,25-1-17,25 26 1,-51-25-16,1 25 16,24-26-16,-24 26 109,25 0-93,-26 0-16,26 0 15,0-25-15,-1 25 16,-24 0-16,25 0 15,-26 0-15,-25 25 563,0 1-547,0-1 77,0 26-61,0-26-17,-25 1 360,-26-26-359,25 25-16,-24-25 94,24 0-32,1 0 32,-1 0-32,1 26 1,0-26-63,-1 0 15,1 0-15,25 25 16,-26-25 109,1 0-62,0 0-1,-1 0-31,1 0 110,-1 0-16,1 0-47,0 0-15,-1 0-32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1B73A-DDA4-47D6-866D-3DEC7061DE84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1CB6B-5B80-4EF5-AB87-1526278353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50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6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11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63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5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57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CB6B-5B80-4EF5-AB87-15262783534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94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65F-7528-4E7E-8BD8-8BCA17A73C46}" type="datetime1">
              <a:rPr lang="tr-TR" smtClean="0"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28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BC2-85A4-4443-8B2D-B257E11A73ED}" type="datetime1">
              <a:rPr lang="tr-TR" smtClean="0"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24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48D2-AD56-47EA-A51B-BDB835A55657}" type="datetime1">
              <a:rPr lang="tr-TR" smtClean="0"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0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7ED-2ADD-48DE-9D60-390BA0DF16DA}" type="datetime1">
              <a:rPr lang="tr-TR" smtClean="0"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0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E5CA-A1BF-4C48-BB3F-ECF93B915DC7}" type="datetime1">
              <a:rPr lang="tr-TR" smtClean="0"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34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0D8-8BD0-4459-8253-DEE83A900194}" type="datetime1">
              <a:rPr lang="tr-TR" smtClean="0"/>
              <a:t>25.11.2021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86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078D-1890-44FC-883A-EDA7AB85AD4D}" type="datetime1">
              <a:rPr lang="tr-TR" smtClean="0"/>
              <a:t>25.11.2021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1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EEBD-DF7B-4E69-A2F5-0E2C4C8F5066}" type="datetime1">
              <a:rPr lang="tr-TR" smtClean="0"/>
              <a:t>25.11.2021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00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E07E-298D-470C-AB86-D46270BFFA00}" type="datetime1">
              <a:rPr lang="tr-TR" smtClean="0"/>
              <a:t>25.11.2021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0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7B8A-6914-44B5-A205-1BF9CD5AA7E3}" type="datetime1">
              <a:rPr lang="tr-TR" smtClean="0"/>
              <a:t>25.11.2021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0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AA1C-8FEF-428C-A14D-07A023564B51}" type="datetime1">
              <a:rPr lang="tr-TR" smtClean="0"/>
              <a:t>25.11.2021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1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87B6-BEBA-413A-A097-5430708E3E8E}" type="datetime1">
              <a:rPr lang="tr-TR" smtClean="0"/>
              <a:t>25.11.2021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15FC-C437-418A-87B2-39C249B4B6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5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ihan.Yilmaz@ticaret.gov.t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7331" y="4849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DOĞU MARMARA GÜMRÜK VE DIŞ TİCARET BÖLGE MÜDÜRLÜĞÜ - 2021</a:t>
            </a:r>
            <a:endParaRPr lang="tr-TR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2180492" y="1324464"/>
            <a:ext cx="7989277" cy="2623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DIŞ TİCARETTE RİSK ESASLI KONTROL SİSTEMİ</a:t>
            </a:r>
            <a:endParaRPr lang="tr-TR" sz="54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(TAREKS)</a:t>
            </a: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3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60119" y="1039044"/>
            <a:ext cx="10049257" cy="5316489"/>
          </a:xfrm>
        </p:spPr>
        <p:txBody>
          <a:bodyPr>
            <a:normAutofit/>
          </a:bodyPr>
          <a:lstStyle/>
          <a:p>
            <a:pPr algn="just"/>
            <a:endParaRPr lang="tr-TR" sz="9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tanımlaması; </a:t>
            </a:r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altLang="tr-TR" sz="1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irmanın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sicil tasdiknamesinde yer alan ve belge düzenlendiği sırada işletmeyi temsile yetkili olan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kişi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ya da </a:t>
            </a:r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  <a:ea typeface="Dotum" pitchFamily="34" charset="-127"/>
            </a:endParaRPr>
          </a:p>
          <a:p>
            <a:pPr algn="just"/>
            <a:endParaRPr lang="tr-TR" altLang="tr-TR" sz="2800" dirty="0">
              <a:solidFill>
                <a:schemeClr val="accent5">
                  <a:lumMod val="20000"/>
                  <a:lumOff val="80000"/>
                </a:schemeClr>
              </a:solidFill>
              <a:ea typeface="Dotum" pitchFamily="34" charset="-127"/>
            </a:endParaRPr>
          </a:p>
          <a:p>
            <a:pPr algn="just"/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- TAREKS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Taahhütnamesinde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yer alan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kişi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tarafından yapılır.</a:t>
            </a:r>
            <a:endParaRPr lang="tr-TR" altLang="tr-TR" sz="2800" dirty="0">
              <a:solidFill>
                <a:schemeClr val="accent5">
                  <a:lumMod val="20000"/>
                  <a:lumOff val="80000"/>
                </a:schemeClr>
              </a:solidFill>
              <a:ea typeface="Dotum" pitchFamily="34" charset="-127"/>
            </a:endParaRPr>
          </a:p>
          <a:p>
            <a:pPr algn="just"/>
            <a:endParaRPr 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Bu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işlem, nitelikli elektronik sertifika ya da mobil elektronik imza ile imzalanarak gerçekleştirilir.</a:t>
            </a:r>
          </a:p>
          <a:p>
            <a:pPr algn="just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7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7" name="Resim 6"/>
          <p:cNvPicPr/>
          <p:nvPr/>
        </p:nvPicPr>
        <p:blipFill rotWithShape="1">
          <a:blip r:embed="rId3"/>
          <a:srcRect t="7010" r="1907" b="5079"/>
          <a:stretch/>
        </p:blipFill>
        <p:spPr bwMode="auto">
          <a:xfrm>
            <a:off x="0" y="905679"/>
            <a:ext cx="12192000" cy="5952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9097276" y="1696065"/>
            <a:ext cx="1106280" cy="586440"/>
          </a:xfrm>
          <a:prstGeom prst="rect">
            <a:avLst/>
          </a:prstGeom>
          <a:noFill/>
          <a:ln w="16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6" name="Resim 5"/>
          <p:cNvPicPr/>
          <p:nvPr/>
        </p:nvPicPr>
        <p:blipFill rotWithShape="1">
          <a:blip r:embed="rId4"/>
          <a:srcRect l="2947" r="378" b="3666"/>
          <a:stretch/>
        </p:blipFill>
        <p:spPr bwMode="auto">
          <a:xfrm>
            <a:off x="0" y="905679"/>
            <a:ext cx="12192000" cy="5952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024656" y="5604984"/>
            <a:ext cx="2200680" cy="595080"/>
          </a:xfrm>
          <a:prstGeom prst="rect">
            <a:avLst/>
          </a:prstGeom>
          <a:noFill/>
          <a:ln w="16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6" name="Resim 5"/>
          <p:cNvPicPr/>
          <p:nvPr/>
        </p:nvPicPr>
        <p:blipFill rotWithShape="1">
          <a:blip r:embed="rId3"/>
          <a:srcRect l="3821" t="160" r="23419" b="339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Paralelkenar 13"/>
          <p:cNvSpPr/>
          <p:nvPr/>
        </p:nvSpPr>
        <p:spPr>
          <a:xfrm flipH="1">
            <a:off x="5418720" y="3671280"/>
            <a:ext cx="2023200" cy="298080"/>
          </a:xfrm>
          <a:prstGeom prst="parallelogram">
            <a:avLst>
              <a:gd name="adj" fmla="val 29831"/>
            </a:avLst>
          </a:prstGeom>
          <a:noFill/>
          <a:ln w="4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6" name="Resim 5"/>
          <p:cNvPicPr/>
          <p:nvPr/>
        </p:nvPicPr>
        <p:blipFill rotWithShape="1">
          <a:blip r:embed="rId3"/>
          <a:srcRect b="31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89440" y="2962080"/>
            <a:ext cx="2293920" cy="317520"/>
          </a:xfrm>
          <a:prstGeom prst="rect">
            <a:avLst/>
          </a:prstGeom>
          <a:noFill/>
          <a:ln w="16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6" name="Resim 5"/>
          <p:cNvPicPr/>
          <p:nvPr/>
        </p:nvPicPr>
        <p:blipFill rotWithShape="1">
          <a:blip r:embed="rId3"/>
          <a:srcRect r="5021" b="818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Paralelkenar 16"/>
          <p:cNvSpPr/>
          <p:nvPr/>
        </p:nvSpPr>
        <p:spPr>
          <a:xfrm flipH="1">
            <a:off x="450540" y="1831680"/>
            <a:ext cx="1640160" cy="351360"/>
          </a:xfrm>
          <a:prstGeom prst="parallelogram">
            <a:avLst>
              <a:gd name="adj" fmla="val 18545"/>
            </a:avLst>
          </a:prstGeom>
          <a:noFill/>
          <a:ln w="4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7" name="Resim 6"/>
          <p:cNvPicPr/>
          <p:nvPr/>
        </p:nvPicPr>
        <p:blipFill rotWithShape="1">
          <a:blip r:embed="rId3"/>
          <a:srcRect r="838" b="44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398160" y="6381720"/>
            <a:ext cx="1055160" cy="467640"/>
          </a:xfrm>
          <a:prstGeom prst="rect">
            <a:avLst/>
          </a:prstGeom>
          <a:noFill/>
          <a:ln w="16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7" name="Picture 1"/>
          <p:cNvPicPr/>
          <p:nvPr/>
        </p:nvPicPr>
        <p:blipFill rotWithShape="1">
          <a:blip r:embed="rId3"/>
          <a:srcRect l="8763" t="19242" r="12281" b="6316"/>
          <a:stretch/>
        </p:blipFill>
        <p:spPr bwMode="auto">
          <a:xfrm>
            <a:off x="121796" y="1115990"/>
            <a:ext cx="6397876" cy="4480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/>
          <p:cNvPicPr/>
          <p:nvPr/>
        </p:nvPicPr>
        <p:blipFill rotWithShape="1">
          <a:blip r:embed="rId4"/>
          <a:srcRect l="-1" t="15269" r="36949" b="27938"/>
          <a:stretch/>
        </p:blipFill>
        <p:spPr bwMode="auto">
          <a:xfrm>
            <a:off x="6586855" y="1115989"/>
            <a:ext cx="5355209" cy="4480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42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68679" y="905679"/>
            <a:ext cx="10415017" cy="5479364"/>
          </a:xfrm>
        </p:spPr>
        <p:txBody>
          <a:bodyPr>
            <a:normAutofit/>
          </a:bodyPr>
          <a:lstStyle/>
          <a:p>
            <a:r>
              <a:rPr lang="tr-TR" altLang="tr-TR" sz="39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İKİNCİ AŞAMA</a:t>
            </a:r>
          </a:p>
          <a:p>
            <a:endParaRPr lang="tr-TR" altLang="tr-TR" sz="15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tr-TR" altLang="tr-TR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Kullanıcıların Yetkilendirilmesi:</a:t>
            </a:r>
            <a:endParaRPr lang="tr-TR" sz="3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sz="1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tanımlaması yapılmış firmalar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adına TAREKS aracılığı ile işlem yapacak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kişi/kişiler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 olarak yetkilendirilir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endParaRPr 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Yetkilendirilmek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istenen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kişi,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sahip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olduğu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nitelikli elektronik sertifikayı ya da mobil elektronik imzayı kullanarak, Bakanlık internet sayfasındaki </a:t>
            </a:r>
            <a:r>
              <a:rPr 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“E-İşlemler”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bölümünde yer alan uygulamalardan sırasıyla </a:t>
            </a:r>
            <a:r>
              <a:rPr 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“Dış Ticarette Risk Esaslı Kontrol Sistemi (TAREKS)”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</a:t>
            </a:r>
            <a:r>
              <a:rPr 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</a:t>
            </a:r>
            <a:r>
              <a:rPr 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Yetkilendirme </a:t>
            </a:r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Başvuruları” 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uygulamalarını seçerek açılan ekranda istenen bilgileri girer.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0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13" name="Resim 12"/>
          <p:cNvPicPr/>
          <p:nvPr/>
        </p:nvPicPr>
        <p:blipFill rotWithShape="1">
          <a:blip r:embed="rId3"/>
          <a:srcRect l="10923" t="6047" r="24361" b="39442"/>
          <a:stretch/>
        </p:blipFill>
        <p:spPr bwMode="auto">
          <a:xfrm>
            <a:off x="6135624" y="905679"/>
            <a:ext cx="6056376" cy="569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Resim 13"/>
          <p:cNvPicPr/>
          <p:nvPr/>
        </p:nvPicPr>
        <p:blipFill rotWithShape="1">
          <a:blip r:embed="rId4"/>
          <a:srcRect l="16055" t="5497" r="21837" b="39387"/>
          <a:stretch/>
        </p:blipFill>
        <p:spPr bwMode="auto">
          <a:xfrm>
            <a:off x="0" y="905679"/>
            <a:ext cx="6071616" cy="56967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Dikdörtgen 26"/>
          <p:cNvSpPr/>
          <p:nvPr/>
        </p:nvSpPr>
        <p:spPr>
          <a:xfrm>
            <a:off x="1814976" y="2865024"/>
            <a:ext cx="1303560" cy="372240"/>
          </a:xfrm>
          <a:prstGeom prst="rect">
            <a:avLst/>
          </a:prstGeom>
          <a:noFill/>
          <a:ln w="16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00100" y="1192947"/>
            <a:ext cx="10682654" cy="4794616"/>
          </a:xfrm>
        </p:spPr>
        <p:txBody>
          <a:bodyPr>
            <a:normAutofit/>
          </a:bodyPr>
          <a:lstStyle/>
          <a:p>
            <a:r>
              <a:rPr lang="tr-TR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</a:t>
            </a:r>
            <a:r>
              <a:rPr lang="tr-TR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Nedir?</a:t>
            </a:r>
          </a:p>
          <a:p>
            <a:endParaRPr lang="tr-TR" sz="1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tr-TR" sz="1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Dış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Ticarette Risk Esaslı Kontrol Sistemi, kısa adıyla TAREKS; ürün güvenliği ve teknik düzenlemeler mevzuatı uyarınca yapılan denetim, uygunluk ve izin işlemlerinin elektronik ortamda ve risk esaslı yerine getirilmesi amacıyla oluşturulan web tabanlı uygulamadır.</a:t>
            </a:r>
          </a:p>
          <a:p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5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91524" y="259526"/>
            <a:ext cx="7632071" cy="6183779"/>
          </a:xfrm>
        </p:spPr>
        <p:txBody>
          <a:bodyPr>
            <a:normAutofit fontScale="47500" lnSpcReduction="20000"/>
          </a:bodyPr>
          <a:lstStyle/>
          <a:p>
            <a:endParaRPr lang="tr-TR" sz="7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tr-TR" sz="7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ÜÇÜNCÜ AŞAMA</a:t>
            </a:r>
          </a:p>
          <a:p>
            <a:pPr algn="just"/>
            <a:endParaRPr 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63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Denetim Birimlerine Başvuru: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</a:pPr>
            <a:endParaRPr lang="tr-TR" sz="51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Sırasıyla firma tanımlama ve yetkilendirme başvurusu yapıldıktan sonra </a:t>
            </a:r>
            <a:r>
              <a:rPr lang="tr-TR" sz="51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dilekçe </a:t>
            </a:r>
            <a:r>
              <a:rPr lang="tr-TR" sz="51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ekinde</a:t>
            </a:r>
            <a:r>
              <a:rPr lang="tr-TR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aşağıdaki belgeler </a:t>
            </a: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ilgili Denetim Birimine sunulur:</a:t>
            </a:r>
          </a:p>
          <a:p>
            <a:pPr algn="just">
              <a:buClr>
                <a:schemeClr val="accent1">
                  <a:lumMod val="40000"/>
                  <a:lumOff val="60000"/>
                </a:schemeClr>
              </a:buClr>
            </a:pPr>
            <a:endParaRPr lang="tr-TR" sz="5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Sicil Tasdiknamesi</a:t>
            </a:r>
            <a:endParaRPr lang="tr-TR" sz="5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Ticaret </a:t>
            </a: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Sicili </a:t>
            </a:r>
            <a:r>
              <a:rPr lang="tr-TR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Gazetesi </a:t>
            </a:r>
            <a:endParaRPr lang="tr-TR" sz="51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Esnaf </a:t>
            </a:r>
            <a:r>
              <a:rPr lang="tr-TR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 Sanatkâr Sicil Tasdiknamesi </a:t>
            </a:r>
            <a:endParaRPr lang="tr-TR" sz="51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Taahhütnamesi (Noter kanalıyla düzenlenmiş </a:t>
            </a:r>
            <a:r>
              <a:rPr lang="tr-TR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aslı)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Vergi M</a:t>
            </a:r>
            <a:r>
              <a:rPr lang="tr-TR" sz="5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ükellefiyet Yazısı</a:t>
            </a:r>
            <a:endParaRPr lang="tr-TR" sz="3800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</p:pic>
      <p:pic>
        <p:nvPicPr>
          <p:cNvPr id="4" name="Picture 7" descr="basvuru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4" y="1759641"/>
            <a:ext cx="3673049" cy="3183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3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2866" y="1647750"/>
            <a:ext cx="11003749" cy="388437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Yetkilendirme başvurusu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birden fazla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kişi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 için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yapılabilir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  <a:ea typeface="Dotum" pitchFamily="34" charset="-127"/>
              </a:rPr>
              <a:t>. </a:t>
            </a:r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  <a:ea typeface="Dotum" pitchFamily="34" charset="-127"/>
            </a:endParaRPr>
          </a:p>
          <a:p>
            <a:pPr algn="just"/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  <a:ea typeface="Dotum" pitchFamily="34" charset="-127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Aynı firma için sonradan yapılacak kullanıcı yetkilendirme başvurularında, diğer belgelerin geçerliliğinin devam etmesi halinde sadece yeni kişi/kişiler için düzenlemiş TAREKS Taahhütnamesi aranır.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8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1"/>
            <a:ext cx="10682654" cy="4897244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Taahhütnamesi</a:t>
            </a:r>
          </a:p>
          <a:p>
            <a:pPr algn="l"/>
            <a:endParaRPr lang="tr-TR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Firmayı temsil ve ilzama yetkili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kişi/kişilerce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imzalanır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kaşesi mutlaka olmalıdır.</a:t>
            </a: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Bakanlık internet sayfasındaki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örneğe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uygun olmak zorundadır.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Belirli bir süre için verilir.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Türkçe olarak düzenlenir.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Noter kanalıyla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düzenlenir.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Aslı sunulur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7" name="Resim 6"/>
          <p:cNvPicPr/>
          <p:nvPr/>
        </p:nvPicPr>
        <p:blipFill rotWithShape="1">
          <a:blip r:embed="rId4"/>
          <a:srcRect r="14837" b="1976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6877440" y="3397680"/>
            <a:ext cx="1469160" cy="327600"/>
          </a:xfrm>
          <a:prstGeom prst="rect">
            <a:avLst/>
          </a:prstGeom>
          <a:noFill/>
          <a:ln w="48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5" name="Resim 4"/>
          <p:cNvPicPr/>
          <p:nvPr/>
        </p:nvPicPr>
        <p:blipFill rotWithShape="1">
          <a:blip r:embed="rId4"/>
          <a:srcRect l="31682" t="9906" r="30972" b="7993"/>
          <a:stretch/>
        </p:blipFill>
        <p:spPr bwMode="auto">
          <a:xfrm>
            <a:off x="3739897" y="150154"/>
            <a:ext cx="5315830" cy="6543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Mürekkep 8"/>
              <p14:cNvContentPartPr/>
              <p14:nvPr/>
            </p14:nvContentPartPr>
            <p14:xfrm>
              <a:off x="7882128" y="1730664"/>
              <a:ext cx="594720" cy="2520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4248" y="1634544"/>
                <a:ext cx="69048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2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05608" y="993604"/>
            <a:ext cx="10445261" cy="5459950"/>
          </a:xfrm>
        </p:spPr>
        <p:txBody>
          <a:bodyPr>
            <a:normAutofit lnSpcReduction="10000"/>
          </a:bodyPr>
          <a:lstStyle/>
          <a:p>
            <a:r>
              <a:rPr lang="tr-TR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DÖRDÜNCÜ VE SON </a:t>
            </a:r>
            <a:r>
              <a:rPr lang="tr-TR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AŞAMA</a:t>
            </a:r>
          </a:p>
          <a:p>
            <a:pPr algn="l"/>
            <a:endParaRPr lang="tr-TR" sz="1400" dirty="0" smtClean="0"/>
          </a:p>
          <a:p>
            <a:pPr marL="342900" indent="-342900" algn="l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3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Tanımlama </a:t>
            </a:r>
            <a:r>
              <a:rPr lang="tr-TR" sz="3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 </a:t>
            </a:r>
            <a:r>
              <a:rPr lang="tr-TR" sz="3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Yetkilendirme Onayı:</a:t>
            </a:r>
          </a:p>
          <a:p>
            <a:pPr algn="l"/>
            <a:endParaRPr lang="tr-TR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tanımlama ve yetkilendirme başvurusu üzerine, firmanın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sunduğu belgelerin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usulüne uygunluğu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ekranında yer alan bilgiler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kontrol edilerek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aracılığıyla onay işlemleri başlatılır. </a:t>
            </a:r>
            <a:endParaRPr 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Bakanlıkça TAREKS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üzerinden onaylama işlemi tamamlanır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endParaRPr lang="tr-TR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Usulüne </a:t>
            </a:r>
            <a:r>
              <a:rPr lang="tr-T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uymayan başvurular işleme alınmaz</a:t>
            </a:r>
            <a:r>
              <a:rPr lang="tr-T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tr-T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Belgelerin eksik ya da usulüne uygun olmaması ya da internet üzerinden girilen bilgilerin belgelerle uyuşmaması durumunda, firma tarafından eksik ve/veya usulüne uygun olmayan belgeler tamamlanır ve/veya firma tanımlamasına dair bilgilerde gerekli değişiklikler yapılır.</a:t>
            </a: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2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489180" y="750836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FİRMA TANIMLAMA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718136" y="1617723"/>
            <a:ext cx="4816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KULLANICILARIN YETKİLENDİRİLMESİ </a:t>
            </a:r>
            <a:endParaRPr lang="tr-TR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431483" y="2510821"/>
            <a:ext cx="933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BELGELERİN </a:t>
            </a:r>
            <a:r>
              <a:rPr lang="tr-T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DENETİM BİRİMİNE SUNULMASI </a:t>
            </a:r>
            <a:endParaRPr lang="tr-TR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973075" y="3277625"/>
            <a:ext cx="942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BELGELERİN VE SİSTEM KAYITLARININ DENETİM </a:t>
            </a:r>
            <a:r>
              <a:rPr lang="tr-T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BİRİMİNCE </a:t>
            </a:r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İNCELENMESİ 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792777" y="4071822"/>
            <a:ext cx="1250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2400" dirty="0">
                <a:solidFill>
                  <a:srgbClr val="009900"/>
                </a:solidFill>
              </a:rPr>
              <a:t>UYGUN</a:t>
            </a:r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872300" y="404451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UYGUN DEĞİL</a:t>
            </a:r>
            <a:r>
              <a:rPr lang="tr-TR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	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27538" y="4767326"/>
            <a:ext cx="3780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9900"/>
                </a:solidFill>
              </a:rPr>
              <a:t>FİRMANIN VE TEMSİLCİSİNİN </a:t>
            </a:r>
            <a:endParaRPr lang="tr-TR" sz="2400" dirty="0" smtClean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tr-TR" sz="2400" dirty="0" smtClean="0">
                <a:solidFill>
                  <a:srgbClr val="009900"/>
                </a:solidFill>
              </a:rPr>
              <a:t>ONAYLANMASI</a:t>
            </a:r>
            <a:endParaRPr lang="tr-TR" sz="2400" dirty="0">
              <a:solidFill>
                <a:srgbClr val="00990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975635" y="4811318"/>
            <a:ext cx="3824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EKSİKLİKLERİN </a:t>
            </a:r>
            <a:r>
              <a:rPr lang="tr-T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GİDERİLMESİ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911957" y="5530362"/>
            <a:ext cx="3858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rgbClr val="009900"/>
                </a:solidFill>
              </a:rPr>
              <a:t>FİRMANIN VE TEMSİLCİSİNİN </a:t>
            </a:r>
            <a:endParaRPr lang="tr-TR" sz="2400" dirty="0" smtClean="0">
              <a:solidFill>
                <a:srgbClr val="009900"/>
              </a:solidFill>
            </a:endParaRPr>
          </a:p>
          <a:p>
            <a:pPr algn="ctr"/>
            <a:r>
              <a:rPr lang="tr-TR" sz="2400" dirty="0" smtClean="0">
                <a:solidFill>
                  <a:srgbClr val="009900"/>
                </a:solidFill>
              </a:rPr>
              <a:t>ONAYLANMASI </a:t>
            </a:r>
            <a:endParaRPr lang="tr-TR" sz="2400" dirty="0">
              <a:solidFill>
                <a:srgbClr val="009900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5772135" y="1212501"/>
            <a:ext cx="13174" cy="35753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5772135" y="2079628"/>
            <a:ext cx="0" cy="36463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Düz Ok Bağlayıcısı 1025"/>
          <p:cNvCxnSpPr/>
          <p:nvPr/>
        </p:nvCxnSpPr>
        <p:spPr>
          <a:xfrm>
            <a:off x="5772135" y="2972486"/>
            <a:ext cx="0" cy="3767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Dirsek Bağlayıcısı 1032"/>
          <p:cNvCxnSpPr/>
          <p:nvPr/>
        </p:nvCxnSpPr>
        <p:spPr>
          <a:xfrm rot="10800000" flipV="1">
            <a:off x="3092578" y="4071822"/>
            <a:ext cx="2303584" cy="207417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Dirsek Bağlayıcısı 1034"/>
          <p:cNvCxnSpPr/>
          <p:nvPr/>
        </p:nvCxnSpPr>
        <p:spPr>
          <a:xfrm>
            <a:off x="6202677" y="4092806"/>
            <a:ext cx="1669623" cy="165447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Düz Bağlayıcı 1039"/>
          <p:cNvCxnSpPr/>
          <p:nvPr/>
        </p:nvCxnSpPr>
        <p:spPr>
          <a:xfrm flipV="1">
            <a:off x="5396162" y="3859299"/>
            <a:ext cx="0" cy="2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Düz Bağlayıcı 1043"/>
          <p:cNvCxnSpPr/>
          <p:nvPr/>
        </p:nvCxnSpPr>
        <p:spPr>
          <a:xfrm flipV="1">
            <a:off x="6202677" y="3875266"/>
            <a:ext cx="0" cy="2175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Düz Ok Bağlayıcısı 1045"/>
          <p:cNvCxnSpPr>
            <a:stCxn id="11" idx="2"/>
            <a:endCxn id="13" idx="0"/>
          </p:cNvCxnSpPr>
          <p:nvPr/>
        </p:nvCxnSpPr>
        <p:spPr>
          <a:xfrm>
            <a:off x="2417884" y="4533487"/>
            <a:ext cx="0" cy="2338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Düz Ok Bağlayıcısı 1047"/>
          <p:cNvCxnSpPr/>
          <p:nvPr/>
        </p:nvCxnSpPr>
        <p:spPr>
          <a:xfrm>
            <a:off x="8750447" y="4473231"/>
            <a:ext cx="1" cy="29409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Düz Ok Bağlayıcısı 1052"/>
          <p:cNvCxnSpPr/>
          <p:nvPr/>
        </p:nvCxnSpPr>
        <p:spPr>
          <a:xfrm>
            <a:off x="8755608" y="5320391"/>
            <a:ext cx="0" cy="2768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05608" y="1116623"/>
            <a:ext cx="10445261" cy="495886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sunulan bilgi ve belgeler doğrultusunda ve/veya ilgili mevzuat hükümleri çerçevesinde değişiklik ve güncelleme isteme, ek bilgi ve belge talep etme ya da firmanın tanımlama ve yetkilendirme başvurusunu reddetme hakkına sahiptir.</a:t>
            </a:r>
          </a:p>
          <a:p>
            <a:pPr algn="just"/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Kullanıcıların sertifikaları yenilemesi veya yeni bir sertifika temin etmesi durumunda yeniden “Yetkilendirme Başvurusu” yapmasına gerek bulunmamaktadır.</a:t>
            </a: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4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05608" y="993604"/>
            <a:ext cx="10445261" cy="5459950"/>
          </a:xfrm>
        </p:spPr>
        <p:txBody>
          <a:bodyPr>
            <a:normAutofit/>
          </a:bodyPr>
          <a:lstStyle/>
          <a:p>
            <a:r>
              <a:rPr lang="tr-TR" altLang="tr-TR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 Süresinin </a:t>
            </a:r>
            <a:r>
              <a:rPr lang="tr-TR" altLang="tr-TR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Uzatılması</a:t>
            </a:r>
          </a:p>
          <a:p>
            <a:endParaRPr lang="tr-TR" altLang="tr-TR" sz="18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Kullanıcıların yetkileri taahhütnamelerde belirtilen süreyle sınırlıdır. Süre uzatımı talebinde,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yeni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Taahhütnamesinin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verilmesi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gerekir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Süre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uzatımında dilekçe ekinde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sadece TAREKS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Taahhütnamesi sunulması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yeterlidir.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Ancak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daha önce sunulan belgelerde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değişiklik olması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durumunda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belgelerin yenilenmesi zorunludur.</a:t>
            </a:r>
          </a:p>
          <a:p>
            <a:pPr algn="just"/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7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66569" y="1220445"/>
            <a:ext cx="10810319" cy="4576852"/>
          </a:xfrm>
        </p:spPr>
        <p:txBody>
          <a:bodyPr>
            <a:normAutofit/>
          </a:bodyPr>
          <a:lstStyle/>
          <a:p>
            <a:r>
              <a:rPr lang="tr-TR" altLang="tr-TR" sz="39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Yetkinin </a:t>
            </a:r>
            <a:r>
              <a:rPr lang="tr-TR" altLang="tr-TR" sz="39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İptali</a:t>
            </a:r>
          </a:p>
          <a:p>
            <a:pPr algn="l"/>
            <a:endParaRPr lang="tr-TR" altLang="tr-TR" b="1" dirty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Kullanıcıların yetkisi firmaların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yazılı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başvurusu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halinde iptal edilir. </a:t>
            </a:r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İptal başvurusunda,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firmayı temsil ve ilzama yetkili kişilerce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imzalı noter kanalıyla düzenlenmiş </a:t>
            </a:r>
            <a:r>
              <a:rPr lang="tr-TR" alt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</a:t>
            </a:r>
            <a:r>
              <a:rPr lang="tr-TR" altLang="tr-TR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Azilname</a:t>
            </a:r>
            <a:r>
              <a:rPr lang="tr-TR" alt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”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aranır.</a:t>
            </a:r>
          </a:p>
          <a:p>
            <a:pPr algn="l"/>
            <a:endParaRPr lang="tr-TR" altLang="tr-TR" b="1" dirty="0" smtClean="0">
              <a:latin typeface="Arial" panose="020B0604020202020204" pitchFamily="34" charset="0"/>
            </a:endParaRP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" y="77004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7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905678"/>
            <a:ext cx="10682654" cy="5310483"/>
          </a:xfrm>
        </p:spPr>
        <p:txBody>
          <a:bodyPr>
            <a:normAutofit fontScale="55000" lnSpcReduction="20000"/>
          </a:bodyPr>
          <a:lstStyle/>
          <a:p>
            <a:r>
              <a:rPr lang="tr-TR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Hangi ürünler için TAREKS başvurusu gerekir?</a:t>
            </a:r>
          </a:p>
          <a:p>
            <a:endParaRPr lang="tr-TR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71500" indent="-5715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Ticaret Bakanlığı Denetim Birimlerince (Ürün Güvenliği Denetimleri Müdürlüklerince/Servislerce) denetimi yapılanlar:</a:t>
            </a:r>
          </a:p>
          <a:p>
            <a:pPr algn="l"/>
            <a:endParaRPr lang="tr-TR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Oyuncak İthalatı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ÜGD:2021/10)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Tıbbi Cihaz İthalatı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ÜGD:2021/16)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Kişisel Koruyucu Donanım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İthalatı 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ÜGD:2021/11)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Pil ve Akü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İthalatı 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(ÜGD:2021/15)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Telsiz Ekipmanları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İthalatı 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ÜGD:2021/8)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Yapı Malzemesi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İthalatı 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ÜGD:2021/14)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Tüketici Ürünleri İthalatı (ÜGD:2021/12)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>
                <a:solidFill>
                  <a:schemeClr val="bg1"/>
                </a:solidFill>
              </a:rPr>
              <a:t>Bazı Tekstil, Konfeksiyon ve Deri </a:t>
            </a:r>
            <a:r>
              <a:rPr lang="tr-TR" sz="4000" dirty="0" smtClean="0">
                <a:solidFill>
                  <a:schemeClr val="bg1"/>
                </a:solidFill>
              </a:rPr>
              <a:t>Ürünlerinin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smtClean="0">
                <a:solidFill>
                  <a:schemeClr val="bg1"/>
                </a:solidFill>
              </a:rPr>
              <a:t>İthalatı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ÜGD:2021/18)</a:t>
            </a:r>
            <a:endParaRPr lang="tr-TR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Tarım Ürünlerinin İthalatı ve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İhracatı 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ÜGD:2021/21)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Pamuk 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ÜGD:2012/25, Pamukların Kontrolüne Dair Tüzük)</a:t>
            </a:r>
            <a:endParaRPr lang="tr-TR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r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0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7" name="Resim 6"/>
          <p:cNvPicPr/>
          <p:nvPr/>
        </p:nvPicPr>
        <p:blipFill rotWithShape="1">
          <a:blip r:embed="rId4"/>
          <a:srcRect r="14837" b="197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6758568" y="4394376"/>
            <a:ext cx="1469160" cy="327600"/>
          </a:xfrm>
          <a:prstGeom prst="rect">
            <a:avLst/>
          </a:prstGeom>
          <a:noFill/>
          <a:ln w="48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" y="77004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5" name="Resim 4"/>
          <p:cNvPicPr/>
          <p:nvPr/>
        </p:nvPicPr>
        <p:blipFill rotWithShape="1">
          <a:blip r:embed="rId3"/>
          <a:srcRect l="33278" t="12372" r="33089" b="9977"/>
          <a:stretch/>
        </p:blipFill>
        <p:spPr bwMode="auto">
          <a:xfrm>
            <a:off x="4283964" y="77004"/>
            <a:ext cx="4783016" cy="665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Mürekkep 12"/>
              <p14:cNvContentPartPr/>
              <p14:nvPr/>
            </p14:nvContentPartPr>
            <p14:xfrm>
              <a:off x="7973424" y="2028888"/>
              <a:ext cx="222120" cy="93960"/>
            </p14:xfrm>
          </p:contentPart>
        </mc:Choice>
        <mc:Fallback xmlns="">
          <p:pic>
            <p:nvPicPr>
              <p:cNvPr id="13" name="Mürekkep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5544" y="1932768"/>
                <a:ext cx="31788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6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640015" y="1635441"/>
            <a:ext cx="7877908" cy="411473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Yetkilendirilmiş kişinin yetkisini kullanmaktan vazgeçmesi durumunda firmaya yapılan bildirim ile bu bildirimin noter kanalıyla veya iadeli taahhütlü olarak firmaya gönderildiğini tevsik eden belgelerin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sunulması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gerekir.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tanımlaması iptal edilen veya vergi numarası değişen firmanın TAREKS için verilmiş olan </a:t>
            </a:r>
            <a:r>
              <a:rPr lang="tr-TR" altLang="tr-TR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tüm kullanıcı yetkileri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Bakanlık tarafından </a:t>
            </a:r>
            <a:r>
              <a:rPr lang="tr-TR" altLang="tr-TR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re’sen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iptal edilir.</a:t>
            </a: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4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7" y="1923561"/>
            <a:ext cx="2406726" cy="239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44062" y="1081525"/>
            <a:ext cx="10682654" cy="4114730"/>
          </a:xfrm>
        </p:spPr>
        <p:txBody>
          <a:bodyPr>
            <a:normAutofit/>
          </a:bodyPr>
          <a:lstStyle/>
          <a:p>
            <a:r>
              <a:rPr lang="tr-TR" altLang="tr-TR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Yetkinin Askıya </a:t>
            </a:r>
            <a:r>
              <a:rPr lang="tr-TR" altLang="tr-TR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Alınması</a:t>
            </a:r>
          </a:p>
          <a:p>
            <a:pPr algn="l"/>
            <a:endParaRPr lang="tr-TR" b="1" dirty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Firmanın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Bakanlık internet sayfası “E-İmza Uygulamaları” bölümünde yer alan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telefon numaralarını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arayarak yapacağı başvuru ile kullanıcıların </a:t>
            </a:r>
            <a:r>
              <a:rPr lang="tr-TR" altLang="tr-TR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TAREKS’i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kullanma yetkisi geçici süreyle askıya alınabilir.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Ancak, f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irmanın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talebi üzerine askıya alınan yetkinin iptali </a:t>
            </a:r>
            <a:r>
              <a:rPr 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için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7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(yedi) iş günü içerisinde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noter kanalıyla düzenlenmiş </a:t>
            </a:r>
            <a:r>
              <a:rPr lang="tr-TR" alt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</a:t>
            </a:r>
            <a:r>
              <a:rPr lang="tr-TR" altLang="tr-TR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Azilname</a:t>
            </a:r>
            <a:r>
              <a:rPr lang="tr-TR" alt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”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ile birlikte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başvurulmalıdır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Aksi halde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askıya alma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işlemi kaldırılır ve yetki tekrar kullanıma açılır.</a:t>
            </a: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0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79229" y="879373"/>
            <a:ext cx="10682654" cy="5653384"/>
          </a:xfrm>
        </p:spPr>
        <p:txBody>
          <a:bodyPr>
            <a:normAutofit fontScale="62500" lnSpcReduction="20000"/>
          </a:bodyPr>
          <a:lstStyle/>
          <a:p>
            <a:r>
              <a:rPr lang="tr-TR" altLang="tr-TR" sz="4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Güncelleme Başvuruları </a:t>
            </a:r>
            <a:endParaRPr lang="tr-TR" altLang="tr-TR" sz="4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tr-TR" altLang="tr-TR" sz="20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bilgilerinin değiştirilmesi, güncellenmesi ya da firma tanımlamasının tamamıyla kayıttan düşürülmesi “Firma Tanımlaması” uygulaması aracılığı ile yapılır. Bu işlemler  e-imza ile gerçekleştirilir.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r-TR" alt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Vergi Numarası ve/veya firma unvanı dışında yapılan değişiklikler için ayrıca belge ibrazı gerekmez. 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32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unvanında değişiklik yapılması durumunda</a:t>
            </a: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; “kullanıcıların” yetkileri askıya alınır. Söz konusu değişikliğe dair </a:t>
            </a:r>
            <a:r>
              <a:rPr 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sunacakları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r-TR" altLang="tr-TR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Sicil Tasdiknamesi</a:t>
            </a:r>
            <a:endParaRPr lang="tr-TR" alt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Ticaret </a:t>
            </a: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Sicil </a:t>
            </a: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Gazetesi</a:t>
            </a:r>
            <a:endParaRPr lang="tr-TR" alt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 Taahhütnamesi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Mükellefiyet </a:t>
            </a: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Yazısı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tr-TR" alt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</a:t>
            </a:r>
            <a:r>
              <a:rPr lang="tr-TR" alt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 kullanıcı </a:t>
            </a:r>
            <a:r>
              <a:rPr lang="tr-TR" alt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yetkilerinin tekrar  kullanıma açılması için “onay” işlemi TAREKS aracılığı ile başlatılır.</a:t>
            </a:r>
          </a:p>
          <a:p>
            <a:pPr algn="l"/>
            <a:endParaRPr lang="tr-TR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1"/>
            <a:ext cx="10541977" cy="4114730"/>
          </a:xfrm>
        </p:spPr>
        <p:txBody>
          <a:bodyPr>
            <a:normAutofit/>
          </a:bodyPr>
          <a:lstStyle/>
          <a:p>
            <a:pPr algn="l"/>
            <a:endParaRPr lang="tr-TR" altLang="tr-TR" dirty="0" smtClean="0">
              <a:latin typeface="Arial" panose="020B0604020202020204" pitchFamily="34" charset="0"/>
            </a:endParaRPr>
          </a:p>
          <a:p>
            <a:pPr algn="l"/>
            <a:endParaRPr lang="tr-TR" altLang="tr-TR" dirty="0">
              <a:latin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altLang="tr-T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</a:t>
            </a:r>
            <a:r>
              <a:rPr lang="tr-TR" alt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tanımlaması ile kullanıcılara ilişkin bilgilerde meydana gelen değişiklikler </a:t>
            </a:r>
            <a:r>
              <a:rPr lang="tr-TR" altLang="tr-TR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5 </a:t>
            </a:r>
            <a:r>
              <a:rPr lang="tr-TR" altLang="tr-TR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(beş</a:t>
            </a:r>
            <a:r>
              <a:rPr lang="tr-TR" altLang="tr-TR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 iş günü</a:t>
            </a:r>
            <a:r>
              <a:rPr lang="tr-TR" alt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içerisinde bildirilir. Aksi halde Bakanlık tarafından öğrenilmesi halinde </a:t>
            </a:r>
            <a:r>
              <a:rPr lang="tr-TR" altLang="tr-TR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 yetkileri askıya</a:t>
            </a:r>
            <a:r>
              <a:rPr lang="tr-TR" alt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alınır. </a:t>
            </a: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4400" y="984810"/>
            <a:ext cx="10366131" cy="540719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Vergi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Numarası değişikliği durumunda; </a:t>
            </a:r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irma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tarafından bu durumla ilgili belgeler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sunulur.</a:t>
            </a:r>
          </a:p>
          <a:p>
            <a:pPr lvl="1" algn="just"/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Firmanın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önceki vergi numarası ile yaptığı firma tanımlamasının kayıttan düşürülmesi ve firmanın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 yetkilerinin iptali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için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Birimince </a:t>
            </a: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onay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işlemi yapılır. </a:t>
            </a:r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 algn="just"/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Yeni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vergi numarasına sahip “firmanın tanımlanması”, ayrıca kullanıcılar için “yetkilendirme </a:t>
            </a:r>
            <a:r>
              <a:rPr lang="tr-TR" altLang="tr-TR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başvurusu”nda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bulunulması gerekir. </a:t>
            </a:r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 algn="just"/>
            <a:endParaRPr lang="tr-TR" alt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alt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Vergi </a:t>
            </a:r>
            <a:r>
              <a:rPr lang="tr-TR" alt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numarası değişikliği sonrasında önceki vergi numarasına sahip firmanın faaliyetine devamı halinde “firma tanımlaması” düşürülmez ve “kullanıcı yetkileri” iptal edilmez.</a:t>
            </a:r>
          </a:p>
          <a:p>
            <a:pPr algn="just"/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1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0"/>
            <a:ext cx="10682654" cy="4632771"/>
          </a:xfrm>
        </p:spPr>
        <p:txBody>
          <a:bodyPr>
            <a:normAutofit/>
          </a:bodyPr>
          <a:lstStyle/>
          <a:p>
            <a:pPr algn="l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Firmanın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faaliyetine son vermesi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halinde,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firmaca bu durumu belirten belgeler 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Denetim Birimine 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sunulur ve </a:t>
            </a:r>
            <a:r>
              <a:rPr lang="tr-TR" altLang="tr-TR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firmanın </a:t>
            </a:r>
            <a:r>
              <a:rPr lang="tr-TR" altLang="tr-TR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kayıttan düşürülmesi</a:t>
            </a:r>
            <a:r>
              <a:rPr lang="tr-TR" altLang="tr-T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 bu firmanın </a:t>
            </a:r>
            <a:r>
              <a:rPr lang="tr-TR" altLang="tr-TR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 yetkilerinin kayıttan düşürülmesi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için </a:t>
            </a:r>
            <a:r>
              <a:rPr lang="tr-TR" altLang="tr-TR" b="1" i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“onay”</a:t>
            </a:r>
            <a:r>
              <a:rPr lang="tr-TR" alt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işlemi başlatılır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TAREKS’e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beyan edilen bilgilerin doğru, eksiksiz ve zamanında girilmesinden kullanıcı ile firma müştereken sorumludur. Aksi bir durumun tespiti halinde, </a:t>
            </a:r>
            <a:r>
              <a:rPr lang="tr-TR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aykırı işlem yapan kullanıcı ve firmaya</a:t>
            </a:r>
            <a:r>
              <a:rPr lang="tr-T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fiilin ağırlığına göre müeyyide uygulanır.</a:t>
            </a:r>
          </a:p>
          <a:p>
            <a:pPr algn="just"/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5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0"/>
            <a:ext cx="10682654" cy="4632771"/>
          </a:xfrm>
        </p:spPr>
        <p:txBody>
          <a:bodyPr>
            <a:normAutofit/>
          </a:bodyPr>
          <a:lstStyle/>
          <a:p>
            <a:pPr algn="l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alt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tanımlama ve kullanıcı yetkilendirme işlemleri tamamlandıktan sonra e-imza sahibi kişi yetkilendirildiği firma adına TAREKS üzerinden ithalat/ihracat başvurusunu 7/24 yapabilir. </a:t>
            </a:r>
            <a:r>
              <a:rPr lang="tr-TR" altLang="tr-TR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TAREKS’e</a:t>
            </a:r>
            <a:r>
              <a:rPr lang="tr-TR" altLang="tr-T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giriş için bir zaman kısıtlaması bulunmamaktadır. </a:t>
            </a:r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822960" y="1693408"/>
            <a:ext cx="11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alt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7C4040B-FAD6-4E42-A20F-35FE14C6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576"/>
            <a:ext cx="12192000" cy="56784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Dikdörtgen 5"/>
          <p:cNvSpPr/>
          <p:nvPr/>
        </p:nvSpPr>
        <p:spPr>
          <a:xfrm>
            <a:off x="2505456" y="2378504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336024" y="1197864"/>
            <a:ext cx="1051560" cy="30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286256" y="2549628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905679"/>
            <a:ext cx="10682654" cy="411473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sz="3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Ticaret Bakanlığı İthalat </a:t>
            </a:r>
            <a:r>
              <a:rPr lang="tr-TR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Genel Müdürlüğü </a:t>
            </a:r>
            <a:r>
              <a:rPr lang="tr-T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tarafından</a:t>
            </a:r>
          </a:p>
          <a:p>
            <a:pPr algn="l"/>
            <a:r>
              <a:rPr lang="tr-T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işlemleri yapılan:</a:t>
            </a:r>
            <a:endParaRPr lang="tr-TR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tr-TR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Kullanılmış </a:t>
            </a:r>
            <a:r>
              <a:rPr lang="tr-TR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Eşya İthalatı </a:t>
            </a:r>
          </a:p>
          <a:p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0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46A4E2C-4579-40B0-A370-DD2A272E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174"/>
            <a:ext cx="12192000" cy="58758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86784" y="2221992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336024" y="982174"/>
            <a:ext cx="1051560" cy="30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816352" y="2442512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7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05F48-3E88-472C-B1E3-E710E7F6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174"/>
            <a:ext cx="12192000" cy="58758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611880" y="2761488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017520" y="2901991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721608" y="3106502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721608" y="3247005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9491472" y="982174"/>
            <a:ext cx="1051560" cy="30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/>
          <p:cNvSpPr/>
          <p:nvPr/>
        </p:nvSpPr>
        <p:spPr>
          <a:xfrm>
            <a:off x="121796" y="3004246"/>
            <a:ext cx="856612" cy="20451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0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40AE3-A495-4BCE-A728-7506B1CD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92000" cy="577147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500616" y="1086526"/>
            <a:ext cx="1051560" cy="32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703320" y="2944368"/>
            <a:ext cx="1975104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703320" y="4498848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090672" y="5010912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5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5AE3B77-6AA2-41A2-808B-85D810D8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92000" cy="57714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445752" y="1086526"/>
            <a:ext cx="1051560" cy="33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5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748B2F4-DE49-4375-A55B-7E77187D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92000" cy="57714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910328" y="2825496"/>
            <a:ext cx="1051560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9354312" y="1152144"/>
            <a:ext cx="1051560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0E2B356-F5EA-4ECE-AB1C-0DD79895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92000" cy="57714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436608" y="1152144"/>
            <a:ext cx="1051560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730752" y="2587752"/>
            <a:ext cx="2286000" cy="37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730752" y="3675888"/>
            <a:ext cx="2002536" cy="10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892808" y="4352544"/>
            <a:ext cx="502920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2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1E6B8-9267-4EFC-B4BE-DF5E3E8C7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92000" cy="577147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509760" y="1152144"/>
            <a:ext cx="1051560" cy="2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40356BA-E2AD-4439-AEBB-40A6A8EE8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70664" cy="57714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326880" y="1152144"/>
            <a:ext cx="1051560" cy="2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959352" y="2267712"/>
            <a:ext cx="1051560" cy="17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813304" y="2511552"/>
            <a:ext cx="1051560" cy="17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21734" y="2511552"/>
            <a:ext cx="591498" cy="24610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3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37EEE37-C283-474E-B58C-665401F16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26"/>
            <a:ext cx="12192000" cy="57714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363456" y="1086526"/>
            <a:ext cx="1051560" cy="32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20824" y="4169664"/>
            <a:ext cx="1883664" cy="2606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8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46A4E2C-4579-40B0-A370-DD2A272E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175"/>
            <a:ext cx="12192000" cy="5875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796" y="1947672"/>
            <a:ext cx="856612" cy="24610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77640" y="2193772"/>
            <a:ext cx="1051560" cy="16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822448" y="2428468"/>
            <a:ext cx="1051560" cy="16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0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3869" y="1160656"/>
            <a:ext cx="10682654" cy="4114730"/>
          </a:xfrm>
        </p:spPr>
        <p:txBody>
          <a:bodyPr>
            <a:normAutofit/>
          </a:bodyPr>
          <a:lstStyle/>
          <a:p>
            <a:endParaRPr lang="tr-TR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TSE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tarafından denetimi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yapılanlar:</a:t>
            </a: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Standartlara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Uygunluk Denetimine Tabi Ürün İthalatı (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ÜGD:2021/1)</a:t>
            </a: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CE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İşareti Taşıması Gereken Bazı Ürünlerin İthalatı (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ÜGD:2021/9)</a:t>
            </a: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Araç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Parçaları İthalatı (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ÜGD:2021/25)</a:t>
            </a:r>
            <a:endParaRPr lang="tr-TR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3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040"/>
            <a:ext cx="12192000" cy="51419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7013448" y="1799758"/>
            <a:ext cx="2706624" cy="32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523744" y="2622718"/>
            <a:ext cx="2743200" cy="198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4151376" y="4855463"/>
            <a:ext cx="1481328" cy="563473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279"/>
            <a:ext cx="12192000" cy="519272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41464" y="1744894"/>
            <a:ext cx="2706624" cy="32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965192" y="2915326"/>
            <a:ext cx="5047488" cy="28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965192" y="3888033"/>
            <a:ext cx="5047488" cy="32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1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750"/>
            <a:ext cx="12192000" cy="516025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41464" y="1744894"/>
            <a:ext cx="2706624" cy="32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965192" y="2915326"/>
            <a:ext cx="5047488" cy="28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965192" y="3831322"/>
            <a:ext cx="5047488" cy="32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452"/>
            <a:ext cx="12192000" cy="517954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78040" y="1678452"/>
            <a:ext cx="2706624" cy="3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615184" y="4434839"/>
            <a:ext cx="1408176" cy="475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936"/>
            <a:ext cx="12192000" cy="513206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976872" y="1725936"/>
            <a:ext cx="2706624" cy="3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3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236"/>
            <a:ext cx="12192000" cy="515676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077456" y="1799088"/>
            <a:ext cx="2706624" cy="3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7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74"/>
            <a:ext cx="12192000" cy="509422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995160" y="1763774"/>
            <a:ext cx="2706624" cy="3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9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007"/>
            <a:ext cx="12192000" cy="512299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068312" y="1808232"/>
            <a:ext cx="2706624" cy="3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3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047"/>
            <a:ext cx="12192000" cy="509195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976872" y="1725936"/>
            <a:ext cx="2743200" cy="25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3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97016" y="3112548"/>
            <a:ext cx="7139354" cy="2564921"/>
          </a:xfrm>
        </p:spPr>
        <p:txBody>
          <a:bodyPr>
            <a:noAutofit/>
          </a:bodyPr>
          <a:lstStyle/>
          <a:p>
            <a:r>
              <a:rPr lang="tr-TR" sz="8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TEŞEKKÜRLER...</a:t>
            </a:r>
          </a:p>
          <a:p>
            <a:r>
              <a:rPr lang="tr-TR" sz="2800" dirty="0" smtClean="0">
                <a:solidFill>
                  <a:schemeClr val="bg1"/>
                </a:solidFill>
                <a:hlinkClick r:id="rId2"/>
              </a:rPr>
              <a:t>Cihan.Yilmaz@ticaret.gov.tr</a:t>
            </a:r>
            <a:endParaRPr lang="tr-TR" sz="28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2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1"/>
            <a:ext cx="10410092" cy="411473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TAREKS’te</a:t>
            </a:r>
            <a:r>
              <a:rPr 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işlem yapmak isteyen firmaların elektronik ortamda tanımlanmasına ve firmalar adına işlem yapacak kullanıcıların yetkilendirilmesine dair usul ve </a:t>
            </a:r>
            <a:r>
              <a:rPr 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esaslar </a:t>
            </a:r>
            <a:r>
              <a:rPr lang="tr-TR" sz="3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2011/53 </a:t>
            </a:r>
            <a:r>
              <a:rPr lang="tr-TR" sz="32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Sayılı Dış Ticarette Risk esaslı Kontrol Sistemi </a:t>
            </a:r>
            <a:r>
              <a:rPr lang="tr-TR" sz="3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Tebliği </a:t>
            </a:r>
            <a:r>
              <a:rPr 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ile belirlenmiştir.</a:t>
            </a:r>
            <a:endParaRPr 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1"/>
            <a:ext cx="10682654" cy="4114730"/>
          </a:xfrm>
        </p:spPr>
        <p:txBody>
          <a:bodyPr>
            <a:normAutofit/>
          </a:bodyPr>
          <a:lstStyle/>
          <a:p>
            <a:r>
              <a:rPr lang="tr-TR" sz="4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TAREKS’te</a:t>
            </a:r>
            <a:r>
              <a:rPr lang="tr-TR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İşlem Yapmak</a:t>
            </a:r>
          </a:p>
          <a:p>
            <a:pPr algn="l"/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İthalat veya ihracat başvurusu yapabilmek için firmanın </a:t>
            </a:r>
            <a:r>
              <a:rPr lang="tr-TR" sz="3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TAREKS’te</a:t>
            </a:r>
            <a:r>
              <a:rPr 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tanımlanması ve firma adına </a:t>
            </a:r>
            <a:r>
              <a:rPr lang="tr-TR" sz="3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TAREKS’te</a:t>
            </a:r>
            <a:r>
              <a:rPr 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işlem yapacak en az bir </a:t>
            </a:r>
            <a:r>
              <a:rPr lang="tr-TR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gerçek kişinin </a:t>
            </a:r>
            <a:r>
              <a:rPr lang="tr-T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yetkilendirilmiş olması gerekir.</a:t>
            </a:r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0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40777" y="1292541"/>
            <a:ext cx="10682654" cy="411473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sz="4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Kullanıcılar:</a:t>
            </a:r>
          </a:p>
          <a:p>
            <a:pPr algn="l"/>
            <a:endParaRPr lang="tr-TR" sz="4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Kullanıcılar, TAREKS aracılığıyla firmalar adına işlem yapmak üzere yetkilendirilmiş kişilerdir</a:t>
            </a: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/>
            <a:endParaRPr lang="tr-TR" sz="4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Kullanıcılar</a:t>
            </a:r>
            <a:r>
              <a:rPr lang="tr-TR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elektronik sertifika hizmet sağlayıcılarından alınan nitelikli elektronik sertifikaya ya da mobil elektronik imzaya sahip olmak zorundadır.</a:t>
            </a:r>
          </a:p>
          <a:p>
            <a:pPr algn="l"/>
            <a:endParaRPr lang="tr-TR" sz="4000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9848" y="975579"/>
            <a:ext cx="10122408" cy="506860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İLK AŞAMA</a:t>
            </a:r>
          </a:p>
          <a:p>
            <a:endParaRPr lang="tr-TR" sz="1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Tanımlaması:</a:t>
            </a:r>
          </a:p>
          <a:p>
            <a:pPr algn="just"/>
            <a:endParaRPr lang="tr-TR" sz="9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sz="9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Ticaret Bakanlığı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internet sayfasındaki </a:t>
            </a:r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E-İşlemler”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bölümünde yer alan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uygulamalardan sırasıyla </a:t>
            </a:r>
          </a:p>
          <a:p>
            <a:pPr algn="just"/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“Dış Ticarette Risk Esaslı Kontrol Sistemi (</a:t>
            </a:r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TAREKS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)”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ve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just"/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</a:t>
            </a:r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Firma 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Tanımlama</a:t>
            </a:r>
            <a:r>
              <a:rPr lang="tr-T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(TAREKS)” 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just"/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uygulamaları seçilerek </a:t>
            </a:r>
            <a:r>
              <a:rPr lang="tr-TR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açılan ekranda </a:t>
            </a:r>
            <a:r>
              <a:rPr lang="tr-T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istenilen bilgiler girilir. </a:t>
            </a:r>
          </a:p>
          <a:p>
            <a:pPr algn="just"/>
            <a:endParaRPr lang="tr-TR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endParaRPr lang="tr-TR" dirty="0"/>
          </a:p>
        </p:txBody>
      </p:sp>
      <p:pic>
        <p:nvPicPr>
          <p:cNvPr id="1028" name="Picture 4" descr="https://ticaret.gov.tr/v2/images/logo.pn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" y="77003"/>
            <a:ext cx="2619375" cy="82867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1234</Words>
  <Application>Microsoft Office PowerPoint</Application>
  <PresentationFormat>Geniş ekran</PresentationFormat>
  <Paragraphs>183</Paragraphs>
  <Slides>59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Dotum</vt:lpstr>
      <vt:lpstr>Wingdings</vt:lpstr>
      <vt:lpstr>Office Theme</vt:lpstr>
      <vt:lpstr>DOĞU MARMARA GÜMRÜK VE DIŞ TİCARET BÖLGE MÜDÜRLÜĞÜ - 2021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Şebnem ILICALI AKGÜN</dc:creator>
  <cp:lastModifiedBy>Cihan Yılmaz</cp:lastModifiedBy>
  <cp:revision>159</cp:revision>
  <dcterms:created xsi:type="dcterms:W3CDTF">2020-02-27T07:42:52Z</dcterms:created>
  <dcterms:modified xsi:type="dcterms:W3CDTF">2021-11-25T12:28:21Z</dcterms:modified>
</cp:coreProperties>
</file>