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69" r:id="rId13"/>
  </p:sldIdLst>
  <p:sldSz cx="13004800" cy="9753600"/>
  <p:notesSz cx="6888163" cy="100187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30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style val="26"/>
  <c:chart>
    <c:plotArea>
      <c:layout/>
      <c:barChart>
        <c:barDir val="bar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sz="2000" b="1"/>
                </a:pPr>
                <a:endParaRPr lang="tr-TR"/>
              </a:p>
            </c:txPr>
            <c:showVal val="1"/>
          </c:dLbls>
          <c:cat>
            <c:strRef>
              <c:f>Sheet1!$B$2:$O$2</c:f>
              <c:strCache>
                <c:ptCount val="14"/>
                <c:pt idx="0">
                  <c:v>Others</c:v>
                </c:pt>
                <c:pt idx="1">
                  <c:v>Belgium</c:v>
                </c:pt>
                <c:pt idx="2">
                  <c:v>Sweden</c:v>
                </c:pt>
                <c:pt idx="3">
                  <c:v>Spain</c:v>
                </c:pt>
                <c:pt idx="4">
                  <c:v>Japan</c:v>
                </c:pt>
                <c:pt idx="5">
                  <c:v>Austria</c:v>
                </c:pt>
                <c:pt idx="6">
                  <c:v>Switzerland</c:v>
                </c:pt>
                <c:pt idx="7">
                  <c:v>USA</c:v>
                </c:pt>
                <c:pt idx="8">
                  <c:v>UK</c:v>
                </c:pt>
                <c:pt idx="9">
                  <c:v>S. Korea</c:v>
                </c:pt>
                <c:pt idx="10">
                  <c:v>Italy</c:v>
                </c:pt>
                <c:pt idx="11">
                  <c:v>Netherlands</c:v>
                </c:pt>
                <c:pt idx="12">
                  <c:v>France</c:v>
                </c:pt>
                <c:pt idx="13">
                  <c:v>Germany</c:v>
                </c:pt>
              </c:strCache>
            </c:strRef>
          </c:cat>
          <c:val>
            <c:numRef>
              <c:f>Sheet1!$B$3:$O$3</c:f>
              <c:numCache>
                <c:formatCode>General</c:formatCode>
                <c:ptCount val="14"/>
                <c:pt idx="0">
                  <c:v>68</c:v>
                </c:pt>
                <c:pt idx="1">
                  <c:v>7</c:v>
                </c:pt>
                <c:pt idx="2">
                  <c:v>5</c:v>
                </c:pt>
                <c:pt idx="3">
                  <c:v>7</c:v>
                </c:pt>
                <c:pt idx="4">
                  <c:v>13</c:v>
                </c:pt>
                <c:pt idx="5">
                  <c:v>13</c:v>
                </c:pt>
                <c:pt idx="6">
                  <c:v>14</c:v>
                </c:pt>
                <c:pt idx="7">
                  <c:v>18</c:v>
                </c:pt>
                <c:pt idx="8">
                  <c:v>16</c:v>
                </c:pt>
                <c:pt idx="9">
                  <c:v>18</c:v>
                </c:pt>
                <c:pt idx="10">
                  <c:v>27</c:v>
                </c:pt>
                <c:pt idx="11">
                  <c:v>27</c:v>
                </c:pt>
                <c:pt idx="12">
                  <c:v>34</c:v>
                </c:pt>
                <c:pt idx="13">
                  <c:v>71</c:v>
                </c:pt>
              </c:numCache>
            </c:numRef>
          </c:val>
        </c:ser>
        <c:axId val="118545792"/>
        <c:axId val="127616128"/>
      </c:barChart>
      <c:catAx>
        <c:axId val="11854579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800" b="1"/>
            </a:pPr>
            <a:endParaRPr lang="tr-TR"/>
          </a:p>
        </c:txPr>
        <c:crossAx val="127616128"/>
        <c:crosses val="autoZero"/>
        <c:auto val="1"/>
        <c:lblAlgn val="ctr"/>
        <c:lblOffset val="100"/>
      </c:catAx>
      <c:valAx>
        <c:axId val="127616128"/>
        <c:scaling>
          <c:orientation val="minMax"/>
        </c:scaling>
        <c:delete val="1"/>
        <c:axPos val="b"/>
        <c:numFmt formatCode="General" sourceLinked="1"/>
        <c:tickLblPos val="none"/>
        <c:crossAx val="118545792"/>
        <c:crosses val="autoZero"/>
        <c:crossBetween val="between"/>
      </c:valAx>
    </c:plotArea>
    <c:plotVisOnly val="1"/>
    <c:dispBlanksAs val="gap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422" cy="501425"/>
          </a:xfrm>
          <a:prstGeom prst="rect">
            <a:avLst/>
          </a:prstGeom>
        </p:spPr>
        <p:txBody>
          <a:bodyPr vert="horz" lIns="67922" tIns="33961" rIns="67922" bIns="33961" rtlCol="0"/>
          <a:lstStyle>
            <a:lvl1pPr algn="l">
              <a:defRPr sz="9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901499" y="0"/>
            <a:ext cx="2985544" cy="501425"/>
          </a:xfrm>
          <a:prstGeom prst="rect">
            <a:avLst/>
          </a:prstGeom>
        </p:spPr>
        <p:txBody>
          <a:bodyPr vert="horz" lIns="67922" tIns="33961" rIns="67922" bIns="33961" rtlCol="0"/>
          <a:lstStyle>
            <a:lvl1pPr algn="r">
              <a:defRPr sz="900"/>
            </a:lvl1pPr>
          </a:lstStyle>
          <a:p>
            <a:fld id="{97F53B53-3A73-47E1-AF5D-054341FAA8BC}" type="datetimeFigureOut">
              <a:rPr lang="tr-TR" smtClean="0"/>
              <a:pPr/>
              <a:t>1.6.2022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9516066"/>
            <a:ext cx="2984422" cy="501425"/>
          </a:xfrm>
          <a:prstGeom prst="rect">
            <a:avLst/>
          </a:prstGeom>
        </p:spPr>
        <p:txBody>
          <a:bodyPr vert="horz" lIns="67922" tIns="33961" rIns="67922" bIns="33961" rtlCol="0" anchor="b"/>
          <a:lstStyle>
            <a:lvl1pPr algn="l">
              <a:defRPr sz="9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901499" y="9516066"/>
            <a:ext cx="2985544" cy="501425"/>
          </a:xfrm>
          <a:prstGeom prst="rect">
            <a:avLst/>
          </a:prstGeom>
        </p:spPr>
        <p:txBody>
          <a:bodyPr vert="horz" lIns="67922" tIns="33961" rIns="67922" bIns="33961" rtlCol="0" anchor="b"/>
          <a:lstStyle>
            <a:lvl1pPr algn="r">
              <a:defRPr sz="900"/>
            </a:lvl1pPr>
          </a:lstStyle>
          <a:p>
            <a:fld id="{8B8359E3-9775-4F2F-86AC-E2FC1F3B8CE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272764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823" y="1"/>
            <a:ext cx="12993116" cy="9753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799587" y="2"/>
            <a:ext cx="8205215" cy="9749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799586" y="1270"/>
            <a:ext cx="8205471" cy="9748520"/>
          </a:xfrm>
          <a:custGeom>
            <a:avLst/>
            <a:gdLst/>
            <a:ahLst/>
            <a:cxnLst/>
            <a:rect l="l" t="t" r="r" b="b"/>
            <a:pathLst>
              <a:path w="8205469" h="9748520">
                <a:moveTo>
                  <a:pt x="3736720" y="0"/>
                </a:moveTo>
                <a:lnTo>
                  <a:pt x="0" y="9748037"/>
                </a:lnTo>
                <a:lnTo>
                  <a:pt x="8205215" y="973630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536307" y="0"/>
            <a:ext cx="341631" cy="1270"/>
          </a:xfrm>
          <a:custGeom>
            <a:avLst/>
            <a:gdLst/>
            <a:ahLst/>
            <a:cxnLst/>
            <a:rect l="l" t="t" r="r" b="b"/>
            <a:pathLst>
              <a:path w="341629" h="1270">
                <a:moveTo>
                  <a:pt x="341474" y="0"/>
                </a:moveTo>
                <a:lnTo>
                  <a:pt x="0" y="127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8933434"/>
            <a:ext cx="13004800" cy="684530"/>
          </a:xfrm>
          <a:custGeom>
            <a:avLst/>
            <a:gdLst/>
            <a:ahLst/>
            <a:cxnLst/>
            <a:rect l="l" t="t" r="r" b="b"/>
            <a:pathLst>
              <a:path w="13004800" h="684529">
                <a:moveTo>
                  <a:pt x="0" y="0"/>
                </a:moveTo>
                <a:lnTo>
                  <a:pt x="0" y="683958"/>
                </a:lnTo>
                <a:lnTo>
                  <a:pt x="13004800" y="683958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1327256" y="8933308"/>
            <a:ext cx="1407541" cy="6841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5692141" y="2585722"/>
            <a:ext cx="7312659" cy="17449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9319262" y="3416300"/>
            <a:ext cx="81279" cy="81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5731892" y="2601723"/>
            <a:ext cx="7255509" cy="1662430"/>
          </a:xfrm>
          <a:custGeom>
            <a:avLst/>
            <a:gdLst/>
            <a:ahLst/>
            <a:cxnLst/>
            <a:rect l="l" t="t" r="r" b="b"/>
            <a:pathLst>
              <a:path w="7255509" h="1662429">
                <a:moveTo>
                  <a:pt x="0" y="1662176"/>
                </a:moveTo>
                <a:lnTo>
                  <a:pt x="7255256" y="1662176"/>
                </a:lnTo>
                <a:lnTo>
                  <a:pt x="7255256" y="0"/>
                </a:lnTo>
                <a:lnTo>
                  <a:pt x="0" y="0"/>
                </a:lnTo>
                <a:lnTo>
                  <a:pt x="0" y="1662176"/>
                </a:lnTo>
                <a:close/>
              </a:path>
            </a:pathLst>
          </a:custGeom>
          <a:solidFill>
            <a:srgbClr val="083981">
              <a:alpha val="5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02287" y="2727390"/>
            <a:ext cx="12000229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8"/>
            <a:ext cx="9103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" y="12240"/>
            <a:ext cx="13004799" cy="9735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30"/>
            <a:ext cx="56570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30"/>
            <a:ext cx="56570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92" y="1"/>
            <a:ext cx="13004109" cy="9753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8933434"/>
            <a:ext cx="13004800" cy="684530"/>
          </a:xfrm>
          <a:custGeom>
            <a:avLst/>
            <a:gdLst/>
            <a:ahLst/>
            <a:cxnLst/>
            <a:rect l="l" t="t" r="r" b="b"/>
            <a:pathLst>
              <a:path w="13004800" h="684529">
                <a:moveTo>
                  <a:pt x="0" y="0"/>
                </a:moveTo>
                <a:lnTo>
                  <a:pt x="0" y="683958"/>
                </a:lnTo>
                <a:lnTo>
                  <a:pt x="13004800" y="683958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327256" y="8933308"/>
            <a:ext cx="1407541" cy="684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70788" y="8930172"/>
            <a:ext cx="815213" cy="6904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3274061"/>
            <a:ext cx="13004800" cy="3206115"/>
          </a:xfrm>
          <a:custGeom>
            <a:avLst/>
            <a:gdLst/>
            <a:ahLst/>
            <a:cxnLst/>
            <a:rect l="l" t="t" r="r" b="b"/>
            <a:pathLst>
              <a:path w="13004800" h="3206115">
                <a:moveTo>
                  <a:pt x="0" y="0"/>
                </a:moveTo>
                <a:lnTo>
                  <a:pt x="0" y="3205607"/>
                </a:lnTo>
                <a:lnTo>
                  <a:pt x="13004799" y="3205607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823" y="1"/>
            <a:ext cx="12993116" cy="9753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8933434"/>
            <a:ext cx="13004800" cy="684530"/>
          </a:xfrm>
          <a:custGeom>
            <a:avLst/>
            <a:gdLst/>
            <a:ahLst/>
            <a:cxnLst/>
            <a:rect l="l" t="t" r="r" b="b"/>
            <a:pathLst>
              <a:path w="13004800" h="684529">
                <a:moveTo>
                  <a:pt x="0" y="0"/>
                </a:moveTo>
                <a:lnTo>
                  <a:pt x="0" y="683958"/>
                </a:lnTo>
                <a:lnTo>
                  <a:pt x="13004800" y="683958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327256" y="8933308"/>
            <a:ext cx="1407541" cy="684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" y="7010402"/>
            <a:ext cx="6494780" cy="7645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91819" y="7056120"/>
            <a:ext cx="5377180" cy="5765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" y="7025515"/>
            <a:ext cx="6454775" cy="684530"/>
          </a:xfrm>
          <a:custGeom>
            <a:avLst/>
            <a:gdLst/>
            <a:ahLst/>
            <a:cxnLst/>
            <a:rect l="l" t="t" r="r" b="b"/>
            <a:pathLst>
              <a:path w="6454775" h="684529">
                <a:moveTo>
                  <a:pt x="0" y="684148"/>
                </a:moveTo>
                <a:lnTo>
                  <a:pt x="6454341" y="684148"/>
                </a:lnTo>
                <a:lnTo>
                  <a:pt x="6454341" y="0"/>
                </a:lnTo>
                <a:lnTo>
                  <a:pt x="0" y="0"/>
                </a:lnTo>
                <a:lnTo>
                  <a:pt x="0" y="684148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05095" y="6953238"/>
            <a:ext cx="768908" cy="7564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0" y="6167120"/>
            <a:ext cx="8534400" cy="7670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0" y="6212841"/>
            <a:ext cx="8575040" cy="5765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6183376"/>
            <a:ext cx="8493125" cy="684530"/>
          </a:xfrm>
          <a:custGeom>
            <a:avLst/>
            <a:gdLst/>
            <a:ahLst/>
            <a:cxnLst/>
            <a:rect l="l" t="t" r="r" b="b"/>
            <a:pathLst>
              <a:path w="8493125" h="684529">
                <a:moveTo>
                  <a:pt x="0" y="684149"/>
                </a:moveTo>
                <a:lnTo>
                  <a:pt x="8492736" y="684149"/>
                </a:lnTo>
                <a:lnTo>
                  <a:pt x="8492736" y="0"/>
                </a:lnTo>
                <a:lnTo>
                  <a:pt x="0" y="0"/>
                </a:lnTo>
                <a:lnTo>
                  <a:pt x="0" y="684149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16312" y="6199926"/>
            <a:ext cx="743699" cy="650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2" y="4483100"/>
            <a:ext cx="6510020" cy="7670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041400" y="4521200"/>
            <a:ext cx="4475480" cy="5765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2" y="4498975"/>
            <a:ext cx="6468745" cy="684530"/>
          </a:xfrm>
          <a:custGeom>
            <a:avLst/>
            <a:gdLst/>
            <a:ahLst/>
            <a:cxnLst/>
            <a:rect l="l" t="t" r="r" b="b"/>
            <a:pathLst>
              <a:path w="6468745" h="684529">
                <a:moveTo>
                  <a:pt x="0" y="684149"/>
                </a:moveTo>
                <a:lnTo>
                  <a:pt x="6468403" y="684149"/>
                </a:lnTo>
                <a:lnTo>
                  <a:pt x="6468403" y="0"/>
                </a:lnTo>
                <a:lnTo>
                  <a:pt x="0" y="0"/>
                </a:lnTo>
                <a:lnTo>
                  <a:pt x="0" y="684149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176632" y="4550879"/>
            <a:ext cx="623189" cy="6154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3" y="5326381"/>
            <a:ext cx="7249159" cy="7645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1869439" y="5361941"/>
            <a:ext cx="3556000" cy="5765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0" y="5341111"/>
            <a:ext cx="7208520" cy="684530"/>
          </a:xfrm>
          <a:custGeom>
            <a:avLst/>
            <a:gdLst/>
            <a:ahLst/>
            <a:cxnLst/>
            <a:rect l="l" t="t" r="r" b="b"/>
            <a:pathLst>
              <a:path w="7208520" h="684529">
                <a:moveTo>
                  <a:pt x="0" y="684149"/>
                </a:moveTo>
                <a:lnTo>
                  <a:pt x="7207924" y="684149"/>
                </a:lnTo>
                <a:lnTo>
                  <a:pt x="7207924" y="0"/>
                </a:lnTo>
                <a:lnTo>
                  <a:pt x="0" y="0"/>
                </a:lnTo>
                <a:lnTo>
                  <a:pt x="0" y="684149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21351" y="1811657"/>
            <a:ext cx="435610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9623" y="3167639"/>
            <a:ext cx="1246555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50"/>
            <a:ext cx="41615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50"/>
            <a:ext cx="299110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50"/>
            <a:ext cx="299110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kso@kosano.org.tr" TargetMode="External"/><Relationship Id="rId2" Type="http://schemas.openxmlformats.org/officeDocument/2006/relationships/hyperlink" Target="http://www.kosano.org.tr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7.jpeg"/><Relationship Id="rId5" Type="http://schemas.openxmlformats.org/officeDocument/2006/relationships/image" Target="../media/image42.png"/><Relationship Id="rId10" Type="http://schemas.openxmlformats.org/officeDocument/2006/relationships/image" Target="../media/image46.jpe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23" y="9946"/>
            <a:ext cx="12993116" cy="9743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933434"/>
            <a:ext cx="13004800" cy="684530"/>
          </a:xfrm>
          <a:custGeom>
            <a:avLst/>
            <a:gdLst/>
            <a:ahLst/>
            <a:cxnLst/>
            <a:rect l="l" t="t" r="r" b="b"/>
            <a:pathLst>
              <a:path w="13004800" h="684529">
                <a:moveTo>
                  <a:pt x="0" y="0"/>
                </a:moveTo>
                <a:lnTo>
                  <a:pt x="0" y="683958"/>
                </a:lnTo>
                <a:lnTo>
                  <a:pt x="13004800" y="683958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27256" y="8933308"/>
            <a:ext cx="1407541" cy="684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21579" y="1358902"/>
            <a:ext cx="7983220" cy="17856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96683" y="2212340"/>
            <a:ext cx="81279" cy="81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63112" y="1374521"/>
            <a:ext cx="7941945" cy="1704975"/>
          </a:xfrm>
          <a:custGeom>
            <a:avLst/>
            <a:gdLst/>
            <a:ahLst/>
            <a:cxnLst/>
            <a:rect l="l" t="t" r="r" b="b"/>
            <a:pathLst>
              <a:path w="7941944" h="1704975">
                <a:moveTo>
                  <a:pt x="0" y="1704975"/>
                </a:moveTo>
                <a:lnTo>
                  <a:pt x="7941690" y="1704975"/>
                </a:lnTo>
                <a:lnTo>
                  <a:pt x="7941690" y="0"/>
                </a:lnTo>
                <a:lnTo>
                  <a:pt x="0" y="0"/>
                </a:lnTo>
                <a:lnTo>
                  <a:pt x="0" y="1704975"/>
                </a:lnTo>
                <a:close/>
              </a:path>
            </a:pathLst>
          </a:custGeom>
          <a:solidFill>
            <a:srgbClr val="083981">
              <a:alpha val="647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75147" y="1651954"/>
            <a:ext cx="5320031" cy="118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7800" marR="5080" indent="-1435735">
              <a:lnSpc>
                <a:spcPct val="100000"/>
              </a:lnSpc>
              <a:spcBef>
                <a:spcPts val="100"/>
              </a:spcBef>
            </a:pPr>
            <a:r>
              <a:rPr sz="3800" spc="-240" dirty="0"/>
              <a:t>KOCAELI </a:t>
            </a:r>
            <a:r>
              <a:rPr sz="3800" spc="10" dirty="0"/>
              <a:t>CHAMBER </a:t>
            </a:r>
            <a:r>
              <a:rPr sz="3800" spc="-270" dirty="0"/>
              <a:t>OF  </a:t>
            </a:r>
            <a:r>
              <a:rPr sz="3800" spc="-130" dirty="0"/>
              <a:t>INDUSTRY</a:t>
            </a:r>
            <a:endParaRPr sz="3800"/>
          </a:p>
        </p:txBody>
      </p:sp>
      <p:sp>
        <p:nvSpPr>
          <p:cNvPr id="9" name="object 9"/>
          <p:cNvSpPr/>
          <p:nvPr/>
        </p:nvSpPr>
        <p:spPr>
          <a:xfrm>
            <a:off x="8285480" y="3121662"/>
            <a:ext cx="4719320" cy="5994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627362" y="3380741"/>
            <a:ext cx="81279" cy="81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26883" y="3138057"/>
            <a:ext cx="4678045" cy="518159"/>
          </a:xfrm>
          <a:custGeom>
            <a:avLst/>
            <a:gdLst/>
            <a:ahLst/>
            <a:cxnLst/>
            <a:rect l="l" t="t" r="r" b="b"/>
            <a:pathLst>
              <a:path w="4678044" h="518160">
                <a:moveTo>
                  <a:pt x="0" y="518020"/>
                </a:moveTo>
                <a:lnTo>
                  <a:pt x="4677918" y="518020"/>
                </a:lnTo>
                <a:lnTo>
                  <a:pt x="4677918" y="0"/>
                </a:lnTo>
                <a:lnTo>
                  <a:pt x="0" y="0"/>
                </a:lnTo>
                <a:lnTo>
                  <a:pt x="0" y="518020"/>
                </a:lnTo>
                <a:close/>
              </a:path>
            </a:pathLst>
          </a:custGeom>
          <a:solidFill>
            <a:srgbClr val="083981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065641" y="3220150"/>
            <a:ext cx="222059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2000" dirty="0" smtClean="0">
                <a:solidFill>
                  <a:schemeClr val="bg1"/>
                </a:solidFill>
                <a:latin typeface="Verdana"/>
                <a:cs typeface="Verdana"/>
              </a:rPr>
              <a:t>2022</a:t>
            </a:r>
            <a:endParaRPr sz="20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65801" y="3380879"/>
            <a:ext cx="6973571" cy="2920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5715" algn="ctr">
              <a:lnSpc>
                <a:spcPct val="120000"/>
              </a:lnSpc>
              <a:spcBef>
                <a:spcPts val="95"/>
              </a:spcBef>
            </a:pPr>
            <a:r>
              <a:rPr sz="2250" b="1" spc="-459" dirty="0">
                <a:solidFill>
                  <a:srgbClr val="083981"/>
                </a:solidFill>
                <a:latin typeface="Verdana"/>
                <a:cs typeface="Verdana"/>
              </a:rPr>
              <a:t>IT </a:t>
            </a:r>
            <a:r>
              <a:rPr sz="2250" b="1" spc="-285" dirty="0">
                <a:solidFill>
                  <a:srgbClr val="083981"/>
                </a:solidFill>
                <a:latin typeface="Verdana"/>
                <a:cs typeface="Verdana"/>
              </a:rPr>
              <a:t>Valley in </a:t>
            </a:r>
            <a:r>
              <a:rPr sz="2250" b="1" spc="-215" dirty="0">
                <a:solidFill>
                  <a:srgbClr val="083981"/>
                </a:solidFill>
                <a:latin typeface="Verdana"/>
                <a:cs typeface="Verdana"/>
              </a:rPr>
              <a:t>Gebze, Kocaeli </a:t>
            </a:r>
            <a:r>
              <a:rPr sz="2250" b="1" spc="-200" dirty="0">
                <a:solidFill>
                  <a:srgbClr val="083981"/>
                </a:solidFill>
                <a:latin typeface="Verdana"/>
                <a:cs typeface="Verdana"/>
              </a:rPr>
              <a:t>is </a:t>
            </a:r>
            <a:r>
              <a:rPr sz="2250" b="1" spc="-220" dirty="0">
                <a:solidFill>
                  <a:srgbClr val="083981"/>
                </a:solidFill>
                <a:latin typeface="Verdana"/>
                <a:cs typeface="Verdana"/>
              </a:rPr>
              <a:t>a </a:t>
            </a:r>
            <a:r>
              <a:rPr sz="2250" b="1" spc="-265" dirty="0">
                <a:solidFill>
                  <a:srgbClr val="083981"/>
                </a:solidFill>
                <a:latin typeface="Verdana"/>
                <a:cs typeface="Verdana"/>
              </a:rPr>
              <a:t>technology  </a:t>
            </a:r>
            <a:r>
              <a:rPr sz="2250" b="1" spc="-275" dirty="0">
                <a:solidFill>
                  <a:srgbClr val="083981"/>
                </a:solidFill>
                <a:latin typeface="Verdana"/>
                <a:cs typeface="Verdana"/>
              </a:rPr>
              <a:t>development </a:t>
            </a:r>
            <a:r>
              <a:rPr sz="2250" b="1" spc="-265" dirty="0">
                <a:solidFill>
                  <a:srgbClr val="083981"/>
                </a:solidFill>
                <a:latin typeface="Verdana"/>
                <a:cs typeface="Verdana"/>
              </a:rPr>
              <a:t>zone </a:t>
            </a:r>
            <a:r>
              <a:rPr sz="2250" b="1" spc="-220" dirty="0">
                <a:solidFill>
                  <a:srgbClr val="083981"/>
                </a:solidFill>
                <a:latin typeface="Verdana"/>
                <a:cs typeface="Verdana"/>
              </a:rPr>
              <a:t>focused </a:t>
            </a:r>
            <a:r>
              <a:rPr sz="2250" b="1" spc="-275" dirty="0">
                <a:solidFill>
                  <a:srgbClr val="083981"/>
                </a:solidFill>
                <a:latin typeface="Verdana"/>
                <a:cs typeface="Verdana"/>
              </a:rPr>
              <a:t>on </a:t>
            </a:r>
            <a:r>
              <a:rPr sz="2250" b="1" spc="-265" dirty="0">
                <a:solidFill>
                  <a:srgbClr val="083981"/>
                </a:solidFill>
                <a:latin typeface="Verdana"/>
                <a:cs typeface="Verdana"/>
              </a:rPr>
              <a:t>Informatics </a:t>
            </a:r>
            <a:r>
              <a:rPr sz="2250" b="1" spc="-285" dirty="0">
                <a:solidFill>
                  <a:srgbClr val="083981"/>
                </a:solidFill>
                <a:latin typeface="Verdana"/>
                <a:cs typeface="Verdana"/>
              </a:rPr>
              <a:t>in </a:t>
            </a:r>
            <a:r>
              <a:rPr sz="2250" b="1" spc="-210" dirty="0">
                <a:solidFill>
                  <a:srgbClr val="083981"/>
                </a:solidFill>
                <a:latin typeface="Verdana"/>
                <a:cs typeface="Verdana"/>
              </a:rPr>
              <a:t>Gebze,  </a:t>
            </a:r>
            <a:r>
              <a:rPr sz="2250" b="1" spc="-195" dirty="0">
                <a:solidFill>
                  <a:srgbClr val="083981"/>
                </a:solidFill>
                <a:latin typeface="Verdana"/>
                <a:cs typeface="Verdana"/>
              </a:rPr>
              <a:t>Kocaeli. </a:t>
            </a:r>
            <a:r>
              <a:rPr sz="2250" b="1" spc="-160" dirty="0">
                <a:solidFill>
                  <a:srgbClr val="083981"/>
                </a:solidFill>
                <a:latin typeface="Verdana"/>
                <a:cs typeface="Verdana"/>
              </a:rPr>
              <a:t>As </a:t>
            </a:r>
            <a:r>
              <a:rPr sz="2250" b="1" spc="-225" dirty="0">
                <a:solidFill>
                  <a:srgbClr val="083981"/>
                </a:solidFill>
                <a:latin typeface="Verdana"/>
                <a:cs typeface="Verdana"/>
              </a:rPr>
              <a:t>the </a:t>
            </a:r>
            <a:r>
              <a:rPr sz="2250" b="1" spc="-325" dirty="0">
                <a:solidFill>
                  <a:srgbClr val="083981"/>
                </a:solidFill>
                <a:latin typeface="Verdana"/>
                <a:cs typeface="Verdana"/>
              </a:rPr>
              <a:t>new </a:t>
            </a:r>
            <a:r>
              <a:rPr sz="2250" b="1" spc="-180" dirty="0">
                <a:solidFill>
                  <a:srgbClr val="083981"/>
                </a:solidFill>
                <a:latin typeface="Verdana"/>
                <a:cs typeface="Verdana"/>
              </a:rPr>
              <a:t>center </a:t>
            </a:r>
            <a:r>
              <a:rPr sz="2250" b="1" spc="-265" dirty="0">
                <a:solidFill>
                  <a:srgbClr val="083981"/>
                </a:solidFill>
                <a:latin typeface="Verdana"/>
                <a:cs typeface="Verdana"/>
              </a:rPr>
              <a:t>of technology </a:t>
            </a:r>
            <a:r>
              <a:rPr sz="2250" b="1" spc="-215" dirty="0">
                <a:solidFill>
                  <a:srgbClr val="083981"/>
                </a:solidFill>
                <a:latin typeface="Verdana"/>
                <a:cs typeface="Verdana"/>
              </a:rPr>
              <a:t>based  </a:t>
            </a:r>
            <a:r>
              <a:rPr sz="2250" b="1" spc="-275" dirty="0">
                <a:solidFill>
                  <a:srgbClr val="083981"/>
                </a:solidFill>
                <a:latin typeface="Verdana"/>
                <a:cs typeface="Verdana"/>
              </a:rPr>
              <a:t>development </a:t>
            </a:r>
            <a:r>
              <a:rPr sz="2250" b="1" spc="-285" dirty="0">
                <a:solidFill>
                  <a:srgbClr val="083981"/>
                </a:solidFill>
                <a:latin typeface="Verdana"/>
                <a:cs typeface="Verdana"/>
              </a:rPr>
              <a:t>in </a:t>
            </a:r>
            <a:r>
              <a:rPr sz="2250" b="1" spc="-254" dirty="0">
                <a:solidFill>
                  <a:srgbClr val="083981"/>
                </a:solidFill>
                <a:latin typeface="Verdana"/>
                <a:cs typeface="Verdana"/>
              </a:rPr>
              <a:t>Turkey, </a:t>
            </a:r>
            <a:r>
              <a:rPr sz="2250" b="1" spc="-459" dirty="0">
                <a:solidFill>
                  <a:srgbClr val="083981"/>
                </a:solidFill>
                <a:latin typeface="Verdana"/>
                <a:cs typeface="Verdana"/>
              </a:rPr>
              <a:t>IT </a:t>
            </a:r>
            <a:r>
              <a:rPr sz="2250" b="1" spc="-285" dirty="0">
                <a:solidFill>
                  <a:srgbClr val="083981"/>
                </a:solidFill>
                <a:latin typeface="Verdana"/>
                <a:cs typeface="Verdana"/>
              </a:rPr>
              <a:t>Valley </a:t>
            </a:r>
            <a:r>
              <a:rPr sz="2250" b="1" spc="-335" dirty="0">
                <a:solidFill>
                  <a:srgbClr val="083981"/>
                </a:solidFill>
                <a:latin typeface="Verdana"/>
                <a:cs typeface="Verdana"/>
              </a:rPr>
              <a:t>will </a:t>
            </a:r>
            <a:r>
              <a:rPr sz="2250" b="1" spc="-229" dirty="0">
                <a:solidFill>
                  <a:srgbClr val="083981"/>
                </a:solidFill>
                <a:latin typeface="Verdana"/>
                <a:cs typeface="Verdana"/>
              </a:rPr>
              <a:t>house</a:t>
            </a:r>
            <a:r>
              <a:rPr sz="2250" b="1" spc="280" dirty="0">
                <a:solidFill>
                  <a:srgbClr val="083981"/>
                </a:solidFill>
                <a:latin typeface="Verdana"/>
                <a:cs typeface="Verdana"/>
              </a:rPr>
              <a:t> </a:t>
            </a:r>
            <a:r>
              <a:rPr sz="2250" b="1" spc="-220" dirty="0">
                <a:solidFill>
                  <a:srgbClr val="083981"/>
                </a:solidFill>
                <a:latin typeface="Verdana"/>
                <a:cs typeface="Verdana"/>
              </a:rPr>
              <a:t>a</a:t>
            </a:r>
            <a:endParaRPr sz="2250">
              <a:latin typeface="Verdana"/>
              <a:cs typeface="Verdana"/>
            </a:endParaRPr>
          </a:p>
          <a:p>
            <a:pPr marL="347345" marR="342265" algn="ctr">
              <a:lnSpc>
                <a:spcPct val="120000"/>
              </a:lnSpc>
              <a:spcBef>
                <a:spcPts val="5"/>
              </a:spcBef>
            </a:pPr>
            <a:r>
              <a:rPr sz="2250" b="1" spc="-285" dirty="0">
                <a:solidFill>
                  <a:srgbClr val="083981"/>
                </a:solidFill>
                <a:latin typeface="Verdana"/>
                <a:cs typeface="Verdana"/>
              </a:rPr>
              <a:t>“prototyping </a:t>
            </a:r>
            <a:r>
              <a:rPr sz="2250" b="1" spc="-160" dirty="0">
                <a:solidFill>
                  <a:srgbClr val="083981"/>
                </a:solidFill>
                <a:latin typeface="Verdana"/>
                <a:cs typeface="Verdana"/>
              </a:rPr>
              <a:t>center, </a:t>
            </a:r>
            <a:r>
              <a:rPr sz="2250" b="1" spc="-215" dirty="0">
                <a:solidFill>
                  <a:srgbClr val="083981"/>
                </a:solidFill>
                <a:latin typeface="Verdana"/>
                <a:cs typeface="Verdana"/>
              </a:rPr>
              <a:t>a </a:t>
            </a:r>
            <a:r>
              <a:rPr sz="2250" b="1" spc="-220" dirty="0">
                <a:solidFill>
                  <a:srgbClr val="083981"/>
                </a:solidFill>
                <a:latin typeface="Verdana"/>
                <a:cs typeface="Verdana"/>
              </a:rPr>
              <a:t>sophisticated </a:t>
            </a:r>
            <a:r>
              <a:rPr sz="2250" b="1" spc="-280" dirty="0">
                <a:solidFill>
                  <a:srgbClr val="083981"/>
                </a:solidFill>
                <a:latin typeface="Verdana"/>
                <a:cs typeface="Verdana"/>
              </a:rPr>
              <a:t>innovation  </a:t>
            </a:r>
            <a:r>
              <a:rPr sz="2250" b="1" spc="-165" dirty="0">
                <a:solidFill>
                  <a:srgbClr val="083981"/>
                </a:solidFill>
                <a:latin typeface="Verdana"/>
                <a:cs typeface="Verdana"/>
              </a:rPr>
              <a:t>center, </a:t>
            </a:r>
            <a:r>
              <a:rPr sz="2250" b="1" spc="-270" dirty="0">
                <a:solidFill>
                  <a:srgbClr val="083981"/>
                </a:solidFill>
                <a:latin typeface="Verdana"/>
                <a:cs typeface="Verdana"/>
              </a:rPr>
              <a:t>Turkey’s </a:t>
            </a:r>
            <a:r>
              <a:rPr sz="2250" b="1" spc="-204" dirty="0">
                <a:solidFill>
                  <a:srgbClr val="083981"/>
                </a:solidFill>
                <a:latin typeface="Verdana"/>
                <a:cs typeface="Verdana"/>
              </a:rPr>
              <a:t>largest </a:t>
            </a:r>
            <a:r>
              <a:rPr sz="2250" b="1" spc="-225" dirty="0">
                <a:solidFill>
                  <a:srgbClr val="083981"/>
                </a:solidFill>
                <a:latin typeface="Verdana"/>
                <a:cs typeface="Verdana"/>
              </a:rPr>
              <a:t>entrepreneurship  ecosystem </a:t>
            </a:r>
            <a:r>
              <a:rPr sz="2250" b="1" spc="-254" dirty="0">
                <a:solidFill>
                  <a:srgbClr val="083981"/>
                </a:solidFill>
                <a:latin typeface="Verdana"/>
                <a:cs typeface="Verdana"/>
              </a:rPr>
              <a:t>and </a:t>
            </a:r>
            <a:r>
              <a:rPr sz="2250" b="1" spc="-310" dirty="0">
                <a:solidFill>
                  <a:srgbClr val="083981"/>
                </a:solidFill>
                <a:latin typeface="Verdana"/>
                <a:cs typeface="Verdana"/>
              </a:rPr>
              <a:t>many </a:t>
            </a:r>
            <a:r>
              <a:rPr sz="2250" b="1" spc="-275" dirty="0">
                <a:solidFill>
                  <a:srgbClr val="083981"/>
                </a:solidFill>
                <a:latin typeface="Verdana"/>
                <a:cs typeface="Verdana"/>
              </a:rPr>
              <a:t>visionary</a:t>
            </a:r>
            <a:r>
              <a:rPr sz="2250" b="1" spc="-470" dirty="0">
                <a:solidFill>
                  <a:srgbClr val="083981"/>
                </a:solidFill>
                <a:latin typeface="Verdana"/>
                <a:cs typeface="Verdana"/>
              </a:rPr>
              <a:t> </a:t>
            </a:r>
            <a:r>
              <a:rPr sz="2250" b="1" spc="-195" dirty="0">
                <a:solidFill>
                  <a:srgbClr val="083981"/>
                </a:solidFill>
                <a:latin typeface="Verdana"/>
                <a:cs typeface="Verdana"/>
              </a:rPr>
              <a:t>projects.</a:t>
            </a:r>
            <a:endParaRPr sz="225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06371" y="4415791"/>
            <a:ext cx="307086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-1050" dirty="0">
                <a:solidFill>
                  <a:srgbClr val="083981"/>
                </a:solidFill>
                <a:latin typeface="Verdana"/>
                <a:cs typeface="Verdana"/>
              </a:rPr>
              <a:t>IT</a:t>
            </a:r>
            <a:r>
              <a:rPr sz="5000" b="1" spc="-760" dirty="0">
                <a:solidFill>
                  <a:srgbClr val="083981"/>
                </a:solidFill>
                <a:latin typeface="Verdana"/>
                <a:cs typeface="Verdana"/>
              </a:rPr>
              <a:t> </a:t>
            </a:r>
            <a:r>
              <a:rPr sz="5000" b="1" spc="-495" dirty="0">
                <a:solidFill>
                  <a:srgbClr val="083981"/>
                </a:solidFill>
                <a:latin typeface="Verdana"/>
                <a:cs typeface="Verdana"/>
              </a:rPr>
              <a:t>VALLEY</a:t>
            </a:r>
            <a:endParaRPr sz="50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72429" y="3382264"/>
            <a:ext cx="0" cy="2989580"/>
          </a:xfrm>
          <a:custGeom>
            <a:avLst/>
            <a:gdLst/>
            <a:ahLst/>
            <a:cxnLst/>
            <a:rect l="l" t="t" r="r" b="b"/>
            <a:pathLst>
              <a:path h="2989579">
                <a:moveTo>
                  <a:pt x="0" y="2989072"/>
                </a:moveTo>
                <a:lnTo>
                  <a:pt x="0" y="0"/>
                </a:lnTo>
              </a:path>
            </a:pathLst>
          </a:custGeom>
          <a:ln w="25400">
            <a:solidFill>
              <a:srgbClr val="0839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02866" y="2625343"/>
            <a:ext cx="2831975" cy="203684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 marR="5080" indent="114300" algn="just">
              <a:lnSpc>
                <a:spcPct val="90100"/>
              </a:lnSpc>
              <a:spcBef>
                <a:spcPts val="655"/>
              </a:spcBef>
            </a:pPr>
            <a:r>
              <a:rPr sz="4700" b="1" spc="-420" dirty="0">
                <a:solidFill>
                  <a:srgbClr val="FFFFFF"/>
                </a:solidFill>
                <a:latin typeface="Verdana"/>
                <a:cs typeface="Verdana"/>
              </a:rPr>
              <a:t>Not </a:t>
            </a:r>
            <a:r>
              <a:rPr sz="4700" b="1" spc="-320" dirty="0">
                <a:solidFill>
                  <a:srgbClr val="FFFFFF"/>
                </a:solidFill>
                <a:latin typeface="Verdana"/>
                <a:cs typeface="Verdana"/>
              </a:rPr>
              <a:t>Just  </a:t>
            </a:r>
            <a:r>
              <a:rPr sz="4700" b="1" spc="-14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700" b="1" spc="-61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700" b="1" spc="-57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700" b="1" spc="-480" dirty="0">
                <a:solidFill>
                  <a:srgbClr val="FFFFFF"/>
                </a:solidFill>
                <a:latin typeface="Verdana"/>
                <a:cs typeface="Verdana"/>
              </a:rPr>
              <a:t>ustr</a:t>
            </a:r>
            <a:r>
              <a:rPr sz="4700" b="1" spc="-30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700" b="1" spc="-445" dirty="0">
                <a:solidFill>
                  <a:srgbClr val="FFFFFF"/>
                </a:solidFill>
                <a:latin typeface="Verdana"/>
                <a:cs typeface="Verdana"/>
              </a:rPr>
              <a:t>al  </a:t>
            </a:r>
            <a:r>
              <a:rPr sz="4700" b="1" spc="-465" dirty="0">
                <a:solidFill>
                  <a:srgbClr val="FFFFFF"/>
                </a:solidFill>
                <a:latin typeface="Verdana"/>
                <a:cs typeface="Verdana"/>
              </a:rPr>
              <a:t>Facilities</a:t>
            </a:r>
            <a:endParaRPr sz="47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21351" y="1811656"/>
            <a:ext cx="4356100" cy="13946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pc="-75" dirty="0"/>
              <a:t>Many </a:t>
            </a:r>
            <a:r>
              <a:rPr spc="-60" dirty="0"/>
              <a:t>Hotels </a:t>
            </a:r>
            <a:r>
              <a:rPr spc="-114" dirty="0"/>
              <a:t>of </a:t>
            </a:r>
            <a:r>
              <a:rPr spc="-130" dirty="0"/>
              <a:t>all </a:t>
            </a:r>
            <a:r>
              <a:rPr spc="-80" dirty="0"/>
              <a:t>Standards  </a:t>
            </a:r>
            <a:r>
              <a:rPr spc="-85" dirty="0"/>
              <a:t>Health </a:t>
            </a:r>
            <a:r>
              <a:rPr spc="150" dirty="0"/>
              <a:t>&amp; </a:t>
            </a:r>
            <a:r>
              <a:rPr spc="-95" dirty="0"/>
              <a:t>Thermal </a:t>
            </a:r>
            <a:r>
              <a:rPr spc="-85" dirty="0"/>
              <a:t>Tourism  </a:t>
            </a:r>
            <a:r>
              <a:rPr spc="-10" dirty="0"/>
              <a:t>Winter</a:t>
            </a:r>
            <a:r>
              <a:rPr spc="-65" dirty="0"/>
              <a:t> </a:t>
            </a:r>
            <a:r>
              <a:rPr spc="-85" dirty="0"/>
              <a:t>Tourism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721353" y="3183511"/>
            <a:ext cx="4793615" cy="23211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00125">
              <a:lnSpc>
                <a:spcPct val="120000"/>
              </a:lnSpc>
              <a:spcBef>
                <a:spcPts val="100"/>
              </a:spcBef>
            </a:pPr>
            <a:r>
              <a:rPr sz="2500" spc="-55" dirty="0">
                <a:solidFill>
                  <a:srgbClr val="FFFFFF"/>
                </a:solidFill>
                <a:latin typeface="Verdana"/>
                <a:cs typeface="Verdana"/>
              </a:rPr>
              <a:t>Congress </a:t>
            </a:r>
            <a:r>
              <a:rPr sz="2500" spc="150" dirty="0">
                <a:solidFill>
                  <a:srgbClr val="FFFFFF"/>
                </a:solidFill>
                <a:latin typeface="Verdana"/>
                <a:cs typeface="Verdana"/>
              </a:rPr>
              <a:t>&amp; </a:t>
            </a:r>
            <a:r>
              <a:rPr sz="2500" spc="-65" dirty="0">
                <a:solidFill>
                  <a:srgbClr val="FFFFFF"/>
                </a:solidFill>
                <a:latin typeface="Verdana"/>
                <a:cs typeface="Verdana"/>
              </a:rPr>
              <a:t>Fair</a:t>
            </a:r>
            <a:r>
              <a:rPr sz="2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85" dirty="0">
                <a:solidFill>
                  <a:srgbClr val="FFFFFF"/>
                </a:solidFill>
                <a:latin typeface="Verdana"/>
                <a:cs typeface="Verdana"/>
              </a:rPr>
              <a:t>Tourism  </a:t>
            </a:r>
            <a:r>
              <a:rPr sz="2500" spc="-65" dirty="0">
                <a:solidFill>
                  <a:srgbClr val="FFFFFF"/>
                </a:solidFill>
                <a:latin typeface="Verdana"/>
                <a:cs typeface="Verdana"/>
              </a:rPr>
              <a:t>Natural</a:t>
            </a:r>
            <a:r>
              <a:rPr sz="25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65" dirty="0">
                <a:solidFill>
                  <a:srgbClr val="FFFFFF"/>
                </a:solidFill>
                <a:latin typeface="Verdana"/>
                <a:cs typeface="Verdana"/>
              </a:rPr>
              <a:t>Sports</a:t>
            </a:r>
            <a:endParaRPr sz="2500">
              <a:latin typeface="Verdana"/>
              <a:cs typeface="Verdana"/>
            </a:endParaRPr>
          </a:p>
          <a:p>
            <a:pPr marL="12700" marR="2115185">
              <a:lnSpc>
                <a:spcPct val="120000"/>
              </a:lnSpc>
            </a:pP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Shopping </a:t>
            </a:r>
            <a:r>
              <a:rPr sz="2500" spc="-55" dirty="0">
                <a:solidFill>
                  <a:srgbClr val="FFFFFF"/>
                </a:solidFill>
                <a:latin typeface="Verdana"/>
                <a:cs typeface="Verdana"/>
              </a:rPr>
              <a:t>Centers  </a:t>
            </a:r>
            <a:r>
              <a:rPr sz="2500" spc="-105" dirty="0">
                <a:solidFill>
                  <a:srgbClr val="FFFFFF"/>
                </a:solidFill>
                <a:latin typeface="Verdana"/>
                <a:cs typeface="Verdana"/>
              </a:rPr>
              <a:t>Cultural</a:t>
            </a:r>
            <a:r>
              <a:rPr sz="25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90" dirty="0">
                <a:solidFill>
                  <a:srgbClr val="FFFFFF"/>
                </a:solidFill>
                <a:latin typeface="Verdana"/>
                <a:cs typeface="Verdana"/>
              </a:rPr>
              <a:t>Activities</a:t>
            </a:r>
            <a:endParaRPr sz="2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500" spc="-15" dirty="0">
                <a:solidFill>
                  <a:srgbClr val="FFFFFF"/>
                </a:solidFill>
                <a:latin typeface="Verdana"/>
                <a:cs typeface="Verdana"/>
              </a:rPr>
              <a:t>Well </a:t>
            </a:r>
            <a:r>
              <a:rPr sz="2500" spc="-130" dirty="0">
                <a:solidFill>
                  <a:srgbClr val="FFFFFF"/>
                </a:solidFill>
                <a:latin typeface="Verdana"/>
                <a:cs typeface="Verdana"/>
              </a:rPr>
              <a:t>Developed </a:t>
            </a:r>
            <a:r>
              <a:rPr sz="2500" spc="-85" dirty="0">
                <a:solidFill>
                  <a:srgbClr val="FFFFFF"/>
                </a:solidFill>
                <a:latin typeface="Verdana"/>
                <a:cs typeface="Verdana"/>
              </a:rPr>
              <a:t>Health</a:t>
            </a:r>
            <a:r>
              <a:rPr sz="25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80" dirty="0">
                <a:solidFill>
                  <a:srgbClr val="FFFFFF"/>
                </a:solidFill>
                <a:latin typeface="Verdana"/>
                <a:cs typeface="Verdana"/>
              </a:rPr>
              <a:t>Facilities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34839" y="2208658"/>
            <a:ext cx="0" cy="2989580"/>
          </a:xfrm>
          <a:custGeom>
            <a:avLst/>
            <a:gdLst/>
            <a:ahLst/>
            <a:cxnLst/>
            <a:rect l="l" t="t" r="r" b="b"/>
            <a:pathLst>
              <a:path h="2989579">
                <a:moveTo>
                  <a:pt x="0" y="2989199"/>
                </a:move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933434"/>
            <a:ext cx="13004800" cy="684530"/>
          </a:xfrm>
          <a:custGeom>
            <a:avLst/>
            <a:gdLst/>
            <a:ahLst/>
            <a:cxnLst/>
            <a:rect l="l" t="t" r="r" b="b"/>
            <a:pathLst>
              <a:path w="13004800" h="684529">
                <a:moveTo>
                  <a:pt x="0" y="0"/>
                </a:moveTo>
                <a:lnTo>
                  <a:pt x="0" y="683958"/>
                </a:lnTo>
                <a:lnTo>
                  <a:pt x="13004800" y="683958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327256" y="8933308"/>
            <a:ext cx="1407541" cy="684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440" y="4608512"/>
            <a:ext cx="8030209" cy="3029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94535">
              <a:lnSpc>
                <a:spcPct val="100000"/>
              </a:lnSpc>
              <a:spcBef>
                <a:spcPts val="100"/>
              </a:spcBef>
            </a:pPr>
            <a:r>
              <a:rPr sz="2600" spc="-95" dirty="0">
                <a:solidFill>
                  <a:srgbClr val="3D6888"/>
                </a:solidFill>
                <a:latin typeface="Verdana"/>
                <a:cs typeface="Verdana"/>
                <a:hlinkClick r:id="rId2"/>
              </a:rPr>
              <a:t>www.kosano.org.tr</a:t>
            </a: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050">
              <a:latin typeface="Times New Roman"/>
              <a:cs typeface="Times New Roman"/>
            </a:endParaRPr>
          </a:p>
          <a:p>
            <a:pPr marL="1910714">
              <a:lnSpc>
                <a:spcPct val="100000"/>
              </a:lnSpc>
            </a:pPr>
            <a:r>
              <a:rPr sz="2600" spc="-80" dirty="0">
                <a:solidFill>
                  <a:srgbClr val="3D6888"/>
                </a:solidFill>
                <a:latin typeface="Verdana"/>
                <a:cs typeface="Verdana"/>
                <a:hlinkClick r:id="rId3"/>
              </a:rPr>
              <a:t>kso@kosano.org.tr</a:t>
            </a: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600" spc="-110" dirty="0">
                <a:solidFill>
                  <a:srgbClr val="3D6888"/>
                </a:solidFill>
                <a:latin typeface="Verdana"/>
                <a:cs typeface="Verdana"/>
              </a:rPr>
              <a:t>+90</a:t>
            </a:r>
            <a:r>
              <a:rPr sz="2600" spc="-30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3D6888"/>
                </a:solidFill>
                <a:latin typeface="Verdana"/>
                <a:cs typeface="Verdana"/>
              </a:rPr>
              <a:t>262</a:t>
            </a:r>
            <a:r>
              <a:rPr sz="2600" spc="-20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3D6888"/>
                </a:solidFill>
                <a:latin typeface="Verdana"/>
                <a:cs typeface="Verdana"/>
              </a:rPr>
              <a:t>315</a:t>
            </a:r>
            <a:r>
              <a:rPr sz="2600" spc="-15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3D6888"/>
                </a:solidFill>
                <a:latin typeface="Verdana"/>
                <a:cs typeface="Verdana"/>
              </a:rPr>
              <a:t>80</a:t>
            </a:r>
            <a:r>
              <a:rPr sz="2600" spc="-15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3D6888"/>
                </a:solidFill>
                <a:latin typeface="Verdana"/>
                <a:cs typeface="Verdana"/>
              </a:rPr>
              <a:t>00</a:t>
            </a:r>
            <a:r>
              <a:rPr sz="2600" spc="-15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705" dirty="0">
                <a:solidFill>
                  <a:srgbClr val="3D6888"/>
                </a:solidFill>
                <a:latin typeface="Verdana"/>
                <a:cs typeface="Verdana"/>
              </a:rPr>
              <a:t>/</a:t>
            </a:r>
            <a:r>
              <a:rPr sz="2600" spc="-35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-110" dirty="0">
                <a:solidFill>
                  <a:srgbClr val="3D6888"/>
                </a:solidFill>
                <a:latin typeface="Verdana"/>
                <a:cs typeface="Verdana"/>
              </a:rPr>
              <a:t>+90</a:t>
            </a:r>
            <a:r>
              <a:rPr sz="2600" spc="-10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3D6888"/>
                </a:solidFill>
                <a:latin typeface="Verdana"/>
                <a:cs typeface="Verdana"/>
              </a:rPr>
              <a:t>262</a:t>
            </a:r>
            <a:r>
              <a:rPr sz="2600" spc="-15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3D6888"/>
                </a:solidFill>
                <a:latin typeface="Verdana"/>
                <a:cs typeface="Verdana"/>
              </a:rPr>
              <a:t>321</a:t>
            </a:r>
            <a:r>
              <a:rPr sz="2600" spc="-10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3D6888"/>
                </a:solidFill>
                <a:latin typeface="Verdana"/>
                <a:cs typeface="Verdana"/>
              </a:rPr>
              <a:t>90</a:t>
            </a:r>
            <a:r>
              <a:rPr sz="2600" spc="-20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3D6888"/>
                </a:solidFill>
                <a:latin typeface="Verdana"/>
                <a:cs typeface="Verdana"/>
              </a:rPr>
              <a:t>70</a:t>
            </a:r>
            <a:r>
              <a:rPr sz="2600" spc="-10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-260" dirty="0">
                <a:solidFill>
                  <a:srgbClr val="3D6888"/>
                </a:solidFill>
                <a:latin typeface="Verdana"/>
                <a:cs typeface="Verdana"/>
              </a:rPr>
              <a:t>(fax)</a:t>
            </a: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050">
              <a:latin typeface="Times New Roman"/>
              <a:cs typeface="Times New Roman"/>
            </a:endParaRPr>
          </a:p>
          <a:p>
            <a:pPr marL="631190">
              <a:lnSpc>
                <a:spcPct val="100000"/>
              </a:lnSpc>
            </a:pPr>
            <a:r>
              <a:rPr sz="2600" spc="-70" dirty="0">
                <a:solidFill>
                  <a:srgbClr val="3D6888"/>
                </a:solidFill>
                <a:latin typeface="Verdana"/>
                <a:cs typeface="Verdana"/>
              </a:rPr>
              <a:t>Fuar </a:t>
            </a:r>
            <a:r>
              <a:rPr sz="2600" spc="-200" dirty="0">
                <a:solidFill>
                  <a:srgbClr val="3D6888"/>
                </a:solidFill>
                <a:latin typeface="Verdana"/>
                <a:cs typeface="Verdana"/>
              </a:rPr>
              <a:t>Ici </a:t>
            </a:r>
            <a:r>
              <a:rPr sz="2600" spc="140" dirty="0">
                <a:solidFill>
                  <a:srgbClr val="3D6888"/>
                </a:solidFill>
                <a:latin typeface="Verdana"/>
                <a:cs typeface="Verdana"/>
              </a:rPr>
              <a:t>41040 </a:t>
            </a:r>
            <a:r>
              <a:rPr sz="2600" spc="-505" dirty="0">
                <a:solidFill>
                  <a:srgbClr val="3D6888"/>
                </a:solidFill>
                <a:latin typeface="Verdana"/>
                <a:cs typeface="Verdana"/>
              </a:rPr>
              <a:t>-</a:t>
            </a:r>
            <a:r>
              <a:rPr sz="2600" spc="-355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-75" dirty="0">
                <a:solidFill>
                  <a:srgbClr val="3D6888"/>
                </a:solidFill>
                <a:latin typeface="Verdana"/>
                <a:cs typeface="Verdana"/>
              </a:rPr>
              <a:t>Izmit/Kocaeli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9767" y="5414898"/>
            <a:ext cx="656653" cy="536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18555" y="2727390"/>
            <a:ext cx="6283960" cy="1382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3785235" algn="l"/>
              </a:tabLst>
            </a:pPr>
            <a:r>
              <a:rPr sz="2800" spc="-114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Kocaeli </a:t>
            </a:r>
            <a:r>
              <a:rPr sz="2800" spc="-95" dirty="0">
                <a:solidFill>
                  <a:srgbClr val="FFFFFF"/>
                </a:solidFill>
                <a:latin typeface="Verdana"/>
                <a:cs typeface="Verdana"/>
              </a:rPr>
              <a:t>Chamber 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Industry </a:t>
            </a:r>
            <a:r>
              <a:rPr sz="2800" spc="-75" dirty="0">
                <a:solidFill>
                  <a:srgbClr val="FFFFFF"/>
                </a:solidFill>
                <a:latin typeface="Verdana"/>
                <a:cs typeface="Verdana"/>
              </a:rPr>
              <a:t>was  </a:t>
            </a:r>
            <a:r>
              <a:rPr sz="2800" spc="-135" dirty="0">
                <a:solidFill>
                  <a:srgbClr val="FFFFFF"/>
                </a:solidFill>
                <a:latin typeface="Verdana"/>
                <a:cs typeface="Verdana"/>
              </a:rPr>
              <a:t>founded 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800" spc="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300" spc="175" dirty="0">
                <a:solidFill>
                  <a:srgbClr val="FFFFFF"/>
                </a:solidFill>
                <a:latin typeface="Verdana"/>
                <a:cs typeface="Verdana"/>
              </a:rPr>
              <a:t>1897</a:t>
            </a:r>
            <a:r>
              <a:rPr sz="33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as	</a:t>
            </a: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2800" spc="-100" dirty="0">
                <a:solidFill>
                  <a:srgbClr val="FFFFFF"/>
                </a:solidFill>
                <a:latin typeface="Verdana"/>
                <a:cs typeface="Verdana"/>
              </a:rPr>
              <a:t>Chamber 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of  </a:t>
            </a:r>
            <a:r>
              <a:rPr sz="2800" spc="-75" dirty="0">
                <a:solidFill>
                  <a:srgbClr val="FFFFFF"/>
                </a:solidFill>
                <a:latin typeface="Verdana"/>
                <a:cs typeface="Verdana"/>
              </a:rPr>
              <a:t>Commerce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328159"/>
            <a:ext cx="7315200" cy="174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06803" y="5158742"/>
            <a:ext cx="81279" cy="812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356" y="4342131"/>
            <a:ext cx="7255509" cy="1662430"/>
          </a:xfrm>
          <a:custGeom>
            <a:avLst/>
            <a:gdLst/>
            <a:ahLst/>
            <a:cxnLst/>
            <a:rect l="l" t="t" r="r" b="b"/>
            <a:pathLst>
              <a:path w="7255509" h="1662429">
                <a:moveTo>
                  <a:pt x="0" y="1662176"/>
                </a:moveTo>
                <a:lnTo>
                  <a:pt x="7255256" y="1662176"/>
                </a:lnTo>
                <a:lnTo>
                  <a:pt x="7255256" y="0"/>
                </a:lnTo>
                <a:lnTo>
                  <a:pt x="0" y="0"/>
                </a:lnTo>
                <a:lnTo>
                  <a:pt x="0" y="1662176"/>
                </a:lnTo>
                <a:close/>
              </a:path>
            </a:pathLst>
          </a:custGeom>
          <a:solidFill>
            <a:srgbClr val="083981">
              <a:alpha val="5450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36868" y="4425317"/>
            <a:ext cx="6476365" cy="145680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065" marR="5080" algn="ctr">
              <a:lnSpc>
                <a:spcPct val="100499"/>
              </a:lnSpc>
              <a:spcBef>
                <a:spcPts val="80"/>
              </a:spcBef>
            </a:pP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Today </a:t>
            </a:r>
            <a:r>
              <a:rPr sz="2800" spc="-145" dirty="0">
                <a:solidFill>
                  <a:srgbClr val="FFFFFF"/>
                </a:solidFill>
                <a:latin typeface="Verdana"/>
                <a:cs typeface="Verdana"/>
              </a:rPr>
              <a:t>with </a:t>
            </a: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its </a:t>
            </a:r>
            <a:r>
              <a:rPr sz="3300" spc="180" dirty="0" smtClean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lang="tr-TR" sz="3300" spc="180" dirty="0" smtClean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sz="3300" spc="18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35" dirty="0">
                <a:solidFill>
                  <a:srgbClr val="FFFFFF"/>
                </a:solidFill>
                <a:latin typeface="Verdana"/>
                <a:cs typeface="Verdana"/>
              </a:rPr>
              <a:t>employees 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it </a:t>
            </a:r>
            <a:r>
              <a:rPr sz="2800" spc="-80" dirty="0">
                <a:solidFill>
                  <a:srgbClr val="FFFFFF"/>
                </a:solidFill>
                <a:latin typeface="Verdana"/>
                <a:cs typeface="Verdana"/>
              </a:rPr>
              <a:t>serves  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approximately </a:t>
            </a:r>
            <a:r>
              <a:rPr lang="tr-TR" sz="3300" spc="125" dirty="0" smtClean="0">
                <a:solidFill>
                  <a:srgbClr val="FFFFFF"/>
                </a:solidFill>
                <a:latin typeface="Verdana"/>
                <a:cs typeface="Verdana"/>
              </a:rPr>
              <a:t>3400 </a:t>
            </a:r>
            <a:r>
              <a:rPr sz="2800" spc="-100" dirty="0" smtClean="0">
                <a:solidFill>
                  <a:srgbClr val="FFFFFF"/>
                </a:solidFill>
                <a:latin typeface="Verdana"/>
                <a:cs typeface="Verdana"/>
              </a:rPr>
              <a:t>member  </a:t>
            </a: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companies</a:t>
            </a:r>
            <a:endParaRPr sz="2800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7" y="1"/>
            <a:ext cx="13002723" cy="9753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5159" y="254319"/>
            <a:ext cx="3322320" cy="14747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700"/>
              </a:lnSpc>
              <a:spcBef>
                <a:spcPts val="100"/>
              </a:spcBef>
            </a:pPr>
            <a:r>
              <a:rPr sz="5000" spc="25" dirty="0"/>
              <a:t>Where</a:t>
            </a:r>
            <a:r>
              <a:rPr sz="5000" spc="-110" dirty="0"/>
              <a:t> </a:t>
            </a:r>
            <a:r>
              <a:rPr sz="5000" spc="-85" dirty="0"/>
              <a:t>are</a:t>
            </a:r>
            <a:endParaRPr sz="5000"/>
          </a:p>
          <a:p>
            <a:pPr marL="1856739">
              <a:lnSpc>
                <a:spcPts val="5700"/>
              </a:lnSpc>
            </a:pPr>
            <a:r>
              <a:rPr sz="5000" b="1" spc="-225" dirty="0">
                <a:latin typeface="Verdana"/>
                <a:cs typeface="Verdana"/>
              </a:rPr>
              <a:t>We?</a:t>
            </a:r>
            <a:endParaRPr sz="5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28873" y="589216"/>
            <a:ext cx="5481955" cy="8848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20"/>
              </a:lnSpc>
              <a:spcBef>
                <a:spcPts val="100"/>
              </a:spcBef>
            </a:pPr>
            <a:r>
              <a:rPr sz="3000" b="1" spc="-280" dirty="0">
                <a:solidFill>
                  <a:srgbClr val="FFFFFF"/>
                </a:solidFill>
                <a:latin typeface="Verdana"/>
                <a:cs typeface="Verdana"/>
              </a:rPr>
              <a:t>Kocaeli:</a:t>
            </a:r>
            <a:endParaRPr sz="3000">
              <a:latin typeface="Verdana"/>
              <a:cs typeface="Verdana"/>
            </a:endParaRPr>
          </a:p>
          <a:p>
            <a:pPr marL="12700">
              <a:lnSpc>
                <a:spcPts val="3420"/>
              </a:lnSpc>
            </a:pPr>
            <a:r>
              <a:rPr sz="3000" spc="-165" dirty="0">
                <a:solidFill>
                  <a:srgbClr val="FFFFFF"/>
                </a:solidFill>
                <a:latin typeface="Verdana"/>
                <a:cs typeface="Verdana"/>
              </a:rPr>
              <a:t>Turkey’s </a:t>
            </a:r>
            <a:r>
              <a:rPr sz="3000" spc="-145" dirty="0">
                <a:solidFill>
                  <a:srgbClr val="FFFFFF"/>
                </a:solidFill>
                <a:latin typeface="Verdana"/>
                <a:cs typeface="Verdana"/>
              </a:rPr>
              <a:t>Industrious</a:t>
            </a:r>
            <a:r>
              <a:rPr sz="3000" spc="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95" dirty="0">
                <a:solidFill>
                  <a:srgbClr val="FFFFFF"/>
                </a:solidFill>
                <a:latin typeface="Verdana"/>
                <a:cs typeface="Verdana"/>
              </a:rPr>
              <a:t>Heartland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96327" y="2413343"/>
            <a:ext cx="2505583" cy="1217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" y="4178302"/>
            <a:ext cx="5194300" cy="7645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40" y="4518659"/>
            <a:ext cx="81280" cy="81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34" y="4192651"/>
            <a:ext cx="5149215" cy="684530"/>
          </a:xfrm>
          <a:custGeom>
            <a:avLst/>
            <a:gdLst/>
            <a:ahLst/>
            <a:cxnLst/>
            <a:rect l="l" t="t" r="r" b="b"/>
            <a:pathLst>
              <a:path w="5149215" h="684529">
                <a:moveTo>
                  <a:pt x="0" y="684149"/>
                </a:moveTo>
                <a:lnTo>
                  <a:pt x="5149215" y="684149"/>
                </a:lnTo>
                <a:lnTo>
                  <a:pt x="5149215" y="0"/>
                </a:lnTo>
                <a:lnTo>
                  <a:pt x="0" y="0"/>
                </a:lnTo>
                <a:lnTo>
                  <a:pt x="0" y="684149"/>
                </a:lnTo>
                <a:close/>
              </a:path>
            </a:pathLst>
          </a:custGeom>
          <a:solidFill>
            <a:srgbClr val="083981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40" y="3380742"/>
            <a:ext cx="3860800" cy="7645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339" y="3723641"/>
            <a:ext cx="81280" cy="81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544" y="3395728"/>
            <a:ext cx="3780155" cy="684530"/>
          </a:xfrm>
          <a:custGeom>
            <a:avLst/>
            <a:gdLst/>
            <a:ahLst/>
            <a:cxnLst/>
            <a:rect l="l" t="t" r="r" b="b"/>
            <a:pathLst>
              <a:path w="3780154" h="684529">
                <a:moveTo>
                  <a:pt x="0" y="684149"/>
                </a:moveTo>
                <a:lnTo>
                  <a:pt x="3780028" y="684149"/>
                </a:lnTo>
                <a:lnTo>
                  <a:pt x="3780028" y="0"/>
                </a:lnTo>
                <a:lnTo>
                  <a:pt x="0" y="0"/>
                </a:lnTo>
                <a:lnTo>
                  <a:pt x="0" y="684149"/>
                </a:lnTo>
                <a:close/>
              </a:path>
            </a:pathLst>
          </a:custGeom>
          <a:solidFill>
            <a:srgbClr val="083981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" y="5064761"/>
            <a:ext cx="6423660" cy="7670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" y="5081143"/>
            <a:ext cx="6384291" cy="684530"/>
          </a:xfrm>
          <a:custGeom>
            <a:avLst/>
            <a:gdLst/>
            <a:ahLst/>
            <a:cxnLst/>
            <a:rect l="l" t="t" r="r" b="b"/>
            <a:pathLst>
              <a:path w="6384290" h="684529">
                <a:moveTo>
                  <a:pt x="0" y="684149"/>
                </a:moveTo>
                <a:lnTo>
                  <a:pt x="6384188" y="684149"/>
                </a:lnTo>
                <a:lnTo>
                  <a:pt x="6384188" y="0"/>
                </a:lnTo>
                <a:lnTo>
                  <a:pt x="0" y="0"/>
                </a:lnTo>
                <a:lnTo>
                  <a:pt x="0" y="684149"/>
                </a:lnTo>
                <a:close/>
              </a:path>
            </a:pathLst>
          </a:custGeom>
          <a:solidFill>
            <a:srgbClr val="083981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" y="5958841"/>
            <a:ext cx="8237220" cy="7645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40" y="6301742"/>
            <a:ext cx="81280" cy="81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" y="5974336"/>
            <a:ext cx="8196580" cy="684530"/>
          </a:xfrm>
          <a:custGeom>
            <a:avLst/>
            <a:gdLst/>
            <a:ahLst/>
            <a:cxnLst/>
            <a:rect l="l" t="t" r="r" b="b"/>
            <a:pathLst>
              <a:path w="8196580" h="684529">
                <a:moveTo>
                  <a:pt x="0" y="684148"/>
                </a:moveTo>
                <a:lnTo>
                  <a:pt x="8196273" y="684148"/>
                </a:lnTo>
                <a:lnTo>
                  <a:pt x="8196273" y="0"/>
                </a:lnTo>
                <a:lnTo>
                  <a:pt x="0" y="0"/>
                </a:lnTo>
                <a:lnTo>
                  <a:pt x="0" y="684148"/>
                </a:lnTo>
                <a:close/>
              </a:path>
            </a:pathLst>
          </a:custGeom>
          <a:solidFill>
            <a:srgbClr val="083981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54939" y="3345181"/>
            <a:ext cx="7658100" cy="32265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69" marR="5178425">
              <a:lnSpc>
                <a:spcPct val="100000"/>
              </a:lnSpc>
              <a:spcBef>
                <a:spcPts val="100"/>
              </a:spcBef>
            </a:pPr>
            <a:r>
              <a:rPr lang="tr-TR" sz="2400" spc="120" dirty="0" smtClean="0">
                <a:solidFill>
                  <a:srgbClr val="FFFFFF"/>
                </a:solidFill>
                <a:latin typeface="Verdana"/>
                <a:cs typeface="Verdana"/>
              </a:rPr>
              <a:t>2 M</a:t>
            </a:r>
            <a:r>
              <a:rPr sz="2400" spc="-114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Population  </a:t>
            </a:r>
            <a:r>
              <a:rPr sz="2400" spc="-30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2400" spc="-30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tr-TR" sz="2400" spc="-30" dirty="0" smtClean="0">
                <a:solidFill>
                  <a:srgbClr val="FFFFFF"/>
                </a:solidFill>
                <a:latin typeface="Verdana"/>
                <a:cs typeface="Verdana"/>
              </a:rPr>
              <a:t>21</a:t>
            </a:r>
            <a:r>
              <a:rPr sz="2400" spc="-30" dirty="0" smtClean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2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L="9398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Verdana"/>
                <a:cs typeface="Verdana"/>
              </a:rPr>
              <a:t>8</a:t>
            </a:r>
            <a:r>
              <a:rPr sz="2400" spc="-7" baseline="26041" dirty="0">
                <a:solidFill>
                  <a:srgbClr val="FFFFFF"/>
                </a:solidFill>
                <a:latin typeface="Verdana"/>
                <a:cs typeface="Verdana"/>
              </a:rPr>
              <a:t>th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Smallest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Province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400" spc="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Turkey</a:t>
            </a:r>
            <a:endParaRPr sz="2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 smtClean="0">
                <a:solidFill>
                  <a:srgbClr val="FFFFFF"/>
                </a:solidFill>
                <a:latin typeface="Verdana"/>
                <a:cs typeface="Verdana"/>
              </a:rPr>
              <a:t>%</a:t>
            </a:r>
            <a:r>
              <a:rPr lang="tr-TR" sz="2400" dirty="0" smtClean="0">
                <a:solidFill>
                  <a:srgbClr val="FFFFFF"/>
                </a:solidFill>
                <a:latin typeface="Verdana"/>
                <a:cs typeface="Verdana"/>
              </a:rPr>
              <a:t>9,46</a:t>
            </a:r>
            <a:r>
              <a:rPr sz="240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National 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Tax 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Revenue</a:t>
            </a:r>
            <a:r>
              <a:rPr sz="2400" spc="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Collected</a:t>
            </a:r>
            <a:endParaRPr sz="2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600" dirty="0">
              <a:latin typeface="Times New Roman"/>
              <a:cs typeface="Times New Roman"/>
            </a:endParaRPr>
          </a:p>
          <a:p>
            <a:pPr marL="60960">
              <a:lnSpc>
                <a:spcPct val="100000"/>
              </a:lnSpc>
            </a:pPr>
            <a:r>
              <a:rPr lang="tr-TR" sz="2400" spc="130" dirty="0" smtClean="0">
                <a:solidFill>
                  <a:srgbClr val="FFFFFF"/>
                </a:solidFill>
                <a:latin typeface="Verdana"/>
                <a:cs typeface="Verdana"/>
              </a:rPr>
              <a:t>84</a:t>
            </a:r>
            <a:r>
              <a:rPr sz="2400" spc="13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Turkey’s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Largest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Companies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are 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Located</a:t>
            </a:r>
            <a:r>
              <a:rPr sz="2400" spc="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Verdana"/>
                <a:cs typeface="Verdana"/>
              </a:rPr>
              <a:t>Here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8933434"/>
            <a:ext cx="13004800" cy="684530"/>
          </a:xfrm>
          <a:custGeom>
            <a:avLst/>
            <a:gdLst/>
            <a:ahLst/>
            <a:cxnLst/>
            <a:rect l="l" t="t" r="r" b="b"/>
            <a:pathLst>
              <a:path w="13004800" h="684529">
                <a:moveTo>
                  <a:pt x="0" y="0"/>
                </a:moveTo>
                <a:lnTo>
                  <a:pt x="0" y="683958"/>
                </a:lnTo>
                <a:lnTo>
                  <a:pt x="13004800" y="683958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27256" y="8933308"/>
            <a:ext cx="1407541" cy="684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" y="97782"/>
            <a:ext cx="13004799" cy="96558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0550" y="4443985"/>
            <a:ext cx="2491105" cy="7360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00" b="1" spc="-36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700" b="1" spc="-5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700" b="1" spc="-57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700" b="1" spc="-505" dirty="0">
                <a:solidFill>
                  <a:srgbClr val="FFFFFF"/>
                </a:solidFill>
                <a:latin typeface="Verdana"/>
                <a:cs typeface="Verdana"/>
              </a:rPr>
              <a:t>ist</a:t>
            </a:r>
            <a:r>
              <a:rPr sz="4700" b="1" spc="-3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700" b="1" spc="-235" dirty="0">
                <a:solidFill>
                  <a:srgbClr val="FFFFFF"/>
                </a:solidFill>
                <a:latin typeface="Verdana"/>
                <a:cs typeface="Verdana"/>
              </a:rPr>
              <a:t>cs</a:t>
            </a:r>
            <a:endParaRPr sz="47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98216" y="3671241"/>
            <a:ext cx="547497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pc="130" dirty="0"/>
              <a:t>35 </a:t>
            </a:r>
            <a:r>
              <a:rPr spc="-45" dirty="0"/>
              <a:t>ports </a:t>
            </a:r>
            <a:r>
              <a:rPr spc="-110" dirty="0"/>
              <a:t>and </a:t>
            </a:r>
            <a:r>
              <a:rPr spc="-95" dirty="0"/>
              <a:t>industrial </a:t>
            </a:r>
            <a:r>
              <a:rPr spc="-135" dirty="0"/>
              <a:t>facility </a:t>
            </a:r>
            <a:r>
              <a:rPr spc="-80" dirty="0"/>
              <a:t>docks  </a:t>
            </a:r>
            <a:r>
              <a:rPr spc="-114" dirty="0"/>
              <a:t>Sabiha </a:t>
            </a:r>
            <a:r>
              <a:rPr spc="-120" dirty="0"/>
              <a:t>Gokcen </a:t>
            </a:r>
            <a:r>
              <a:rPr spc="-180" dirty="0"/>
              <a:t>Int. </a:t>
            </a:r>
            <a:r>
              <a:rPr spc="-80" dirty="0"/>
              <a:t>Airport: </a:t>
            </a:r>
            <a:r>
              <a:rPr spc="130" dirty="0"/>
              <a:t>50</a:t>
            </a:r>
            <a:r>
              <a:rPr spc="295" dirty="0"/>
              <a:t> </a:t>
            </a:r>
            <a:r>
              <a:rPr spc="-150" dirty="0"/>
              <a:t>km.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98216" y="4586111"/>
            <a:ext cx="5948045" cy="139763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Cengiz </a:t>
            </a:r>
            <a:r>
              <a:rPr sz="2500" spc="-110" dirty="0">
                <a:solidFill>
                  <a:srgbClr val="FFFFFF"/>
                </a:solidFill>
                <a:latin typeface="Verdana"/>
                <a:cs typeface="Verdana"/>
              </a:rPr>
              <a:t>Topel </a:t>
            </a:r>
            <a:r>
              <a:rPr sz="2500" spc="-80" dirty="0">
                <a:solidFill>
                  <a:srgbClr val="FFFFFF"/>
                </a:solidFill>
                <a:latin typeface="Verdana"/>
                <a:cs typeface="Verdana"/>
              </a:rPr>
              <a:t>Airport: </a:t>
            </a:r>
            <a:r>
              <a:rPr sz="2500" spc="130" dirty="0">
                <a:solidFill>
                  <a:srgbClr val="FFFFFF"/>
                </a:solidFill>
                <a:latin typeface="Verdana"/>
                <a:cs typeface="Verdana"/>
              </a:rPr>
              <a:t>10</a:t>
            </a:r>
            <a:r>
              <a:rPr sz="2500" spc="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50" dirty="0">
                <a:solidFill>
                  <a:srgbClr val="FFFFFF"/>
                </a:solidFill>
                <a:latin typeface="Verdana"/>
                <a:cs typeface="Verdana"/>
              </a:rPr>
              <a:t>km.</a:t>
            </a:r>
            <a:endParaRPr sz="2500">
              <a:latin typeface="Verdana"/>
              <a:cs typeface="Verdana"/>
            </a:endParaRPr>
          </a:p>
          <a:p>
            <a:pPr marL="12700" marR="5080">
              <a:lnSpc>
                <a:spcPct val="120000"/>
              </a:lnSpc>
              <a:spcBef>
                <a:spcPts val="5"/>
              </a:spcBef>
            </a:pPr>
            <a:r>
              <a:rPr sz="2500" spc="5" dirty="0">
                <a:solidFill>
                  <a:srgbClr val="FFFFFF"/>
                </a:solidFill>
                <a:latin typeface="Verdana"/>
                <a:cs typeface="Verdana"/>
              </a:rPr>
              <a:t>TEM </a:t>
            </a:r>
            <a:r>
              <a:rPr sz="2500" spc="-60" dirty="0">
                <a:solidFill>
                  <a:srgbClr val="FFFFFF"/>
                </a:solidFill>
                <a:latin typeface="Verdana"/>
                <a:cs typeface="Verdana"/>
              </a:rPr>
              <a:t>Motorways </a:t>
            </a:r>
            <a:r>
              <a:rPr sz="2500" spc="-110" dirty="0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sz="2500" spc="75" dirty="0">
                <a:solidFill>
                  <a:srgbClr val="FFFFFF"/>
                </a:solidFill>
                <a:latin typeface="Verdana"/>
                <a:cs typeface="Verdana"/>
              </a:rPr>
              <a:t>D100 </a:t>
            </a:r>
            <a:r>
              <a:rPr sz="2500" spc="-15" dirty="0">
                <a:solidFill>
                  <a:srgbClr val="FFFFFF"/>
                </a:solidFill>
                <a:latin typeface="Verdana"/>
                <a:cs typeface="Verdana"/>
              </a:rPr>
              <a:t>Main </a:t>
            </a:r>
            <a:r>
              <a:rPr sz="2500" spc="-70" dirty="0">
                <a:solidFill>
                  <a:srgbClr val="FFFFFF"/>
                </a:solidFill>
                <a:latin typeface="Verdana"/>
                <a:cs typeface="Verdana"/>
              </a:rPr>
              <a:t>Road.  </a:t>
            </a:r>
            <a:r>
              <a:rPr sz="2500" spc="-100" dirty="0">
                <a:solidFill>
                  <a:srgbClr val="FFFFFF"/>
                </a:solidFill>
                <a:latin typeface="Verdana"/>
                <a:cs typeface="Verdana"/>
              </a:rPr>
              <a:t>High </a:t>
            </a:r>
            <a:r>
              <a:rPr sz="2500" spc="-105" dirty="0">
                <a:solidFill>
                  <a:srgbClr val="FFFFFF"/>
                </a:solidFill>
                <a:latin typeface="Verdana"/>
                <a:cs typeface="Verdana"/>
              </a:rPr>
              <a:t>Speed</a:t>
            </a:r>
            <a:r>
              <a:rPr sz="25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90" dirty="0">
                <a:solidFill>
                  <a:srgbClr val="FFFFFF"/>
                </a:solidFill>
                <a:latin typeface="Verdana"/>
                <a:cs typeface="Verdana"/>
              </a:rPr>
              <a:t>Train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54121" y="3382264"/>
            <a:ext cx="0" cy="2989580"/>
          </a:xfrm>
          <a:custGeom>
            <a:avLst/>
            <a:gdLst/>
            <a:ahLst/>
            <a:cxnLst/>
            <a:rect l="l" t="t" r="r" b="b"/>
            <a:pathLst>
              <a:path h="2989579">
                <a:moveTo>
                  <a:pt x="0" y="2989072"/>
                </a:move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933434"/>
            <a:ext cx="13004800" cy="684530"/>
          </a:xfrm>
          <a:custGeom>
            <a:avLst/>
            <a:gdLst/>
            <a:ahLst/>
            <a:cxnLst/>
            <a:rect l="l" t="t" r="r" b="b"/>
            <a:pathLst>
              <a:path w="13004800" h="684529">
                <a:moveTo>
                  <a:pt x="0" y="0"/>
                </a:moveTo>
                <a:lnTo>
                  <a:pt x="0" y="683958"/>
                </a:lnTo>
                <a:lnTo>
                  <a:pt x="13004800" y="683958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27256" y="8933308"/>
            <a:ext cx="1407541" cy="684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31" y="1907"/>
            <a:ext cx="12976479" cy="9751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68902" y="144780"/>
            <a:ext cx="7835900" cy="138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28920" y="383540"/>
            <a:ext cx="7675880" cy="767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08904" y="159893"/>
            <a:ext cx="7781925" cy="1303020"/>
          </a:xfrm>
          <a:custGeom>
            <a:avLst/>
            <a:gdLst/>
            <a:ahLst/>
            <a:cxnLst/>
            <a:rect l="l" t="t" r="r" b="b"/>
            <a:pathLst>
              <a:path w="7781925" h="1303020">
                <a:moveTo>
                  <a:pt x="0" y="1302893"/>
                </a:moveTo>
                <a:lnTo>
                  <a:pt x="7781671" y="1302893"/>
                </a:lnTo>
                <a:lnTo>
                  <a:pt x="7781671" y="0"/>
                </a:lnTo>
                <a:lnTo>
                  <a:pt x="0" y="0"/>
                </a:lnTo>
                <a:lnTo>
                  <a:pt x="0" y="1302893"/>
                </a:lnTo>
                <a:close/>
              </a:path>
            </a:pathLst>
          </a:custGeom>
          <a:solidFill>
            <a:srgbClr val="0839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632198" y="504190"/>
            <a:ext cx="693610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>
                <a:solidFill>
                  <a:srgbClr val="FFFFFF"/>
                </a:solidFill>
                <a:latin typeface="Verdana"/>
                <a:cs typeface="Verdana"/>
              </a:rPr>
              <a:t>MAIN </a:t>
            </a:r>
            <a:r>
              <a:rPr sz="3600" spc="-190" dirty="0">
                <a:solidFill>
                  <a:srgbClr val="FFFFFF"/>
                </a:solidFill>
                <a:latin typeface="Verdana"/>
                <a:cs typeface="Verdana"/>
              </a:rPr>
              <a:t>SECTORS </a:t>
            </a:r>
            <a:r>
              <a:rPr sz="3600" spc="-185" dirty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sz="3600" spc="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25" dirty="0">
                <a:solidFill>
                  <a:srgbClr val="FFFFFF"/>
                </a:solidFill>
                <a:latin typeface="Verdana"/>
                <a:cs typeface="Verdana"/>
              </a:rPr>
              <a:t>NUMBERS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70380" y="2489899"/>
            <a:ext cx="4093211" cy="3308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4475">
              <a:lnSpc>
                <a:spcPts val="11440"/>
              </a:lnSpc>
              <a:spcBef>
                <a:spcPts val="100"/>
              </a:spcBef>
            </a:pPr>
            <a:r>
              <a:rPr sz="9600" b="1" spc="-1370" dirty="0">
                <a:solidFill>
                  <a:srgbClr val="083981"/>
                </a:solidFill>
                <a:latin typeface="Verdana"/>
                <a:cs typeface="Verdana"/>
              </a:rPr>
              <a:t>27%</a:t>
            </a:r>
            <a:endParaRPr sz="9600" dirty="0">
              <a:latin typeface="Verdana"/>
              <a:cs typeface="Verdana"/>
            </a:endParaRPr>
          </a:p>
          <a:p>
            <a:pPr marL="12700" marR="5080" algn="ctr">
              <a:lnSpc>
                <a:spcPts val="4560"/>
              </a:lnSpc>
              <a:spcBef>
                <a:spcPts val="75"/>
              </a:spcBef>
            </a:pPr>
            <a:r>
              <a:rPr sz="3800" spc="-105" dirty="0">
                <a:solidFill>
                  <a:srgbClr val="083981"/>
                </a:solidFill>
                <a:latin typeface="Verdana"/>
                <a:cs typeface="Verdana"/>
              </a:rPr>
              <a:t>Biggest </a:t>
            </a:r>
            <a:r>
              <a:rPr sz="3800" spc="-125" dirty="0">
                <a:solidFill>
                  <a:srgbClr val="083981"/>
                </a:solidFill>
                <a:latin typeface="Verdana"/>
                <a:cs typeface="Verdana"/>
              </a:rPr>
              <a:t>Share </a:t>
            </a:r>
            <a:r>
              <a:rPr sz="3800" spc="-215" dirty="0">
                <a:solidFill>
                  <a:srgbClr val="083981"/>
                </a:solidFill>
                <a:latin typeface="Verdana"/>
                <a:cs typeface="Verdana"/>
              </a:rPr>
              <a:t>in  </a:t>
            </a:r>
            <a:r>
              <a:rPr sz="3800" spc="-210" dirty="0">
                <a:solidFill>
                  <a:srgbClr val="083981"/>
                </a:solidFill>
                <a:latin typeface="Verdana"/>
                <a:cs typeface="Verdana"/>
              </a:rPr>
              <a:t>Turkey’s</a:t>
            </a:r>
            <a:r>
              <a:rPr sz="3800" spc="-85" dirty="0">
                <a:solidFill>
                  <a:srgbClr val="083981"/>
                </a:solidFill>
                <a:latin typeface="Verdana"/>
                <a:cs typeface="Verdana"/>
              </a:rPr>
              <a:t> </a:t>
            </a:r>
            <a:r>
              <a:rPr sz="3800" spc="-150" dirty="0">
                <a:solidFill>
                  <a:srgbClr val="083981"/>
                </a:solidFill>
                <a:latin typeface="Verdana"/>
                <a:cs typeface="Verdana"/>
              </a:rPr>
              <a:t>Chemical</a:t>
            </a:r>
            <a:endParaRPr sz="3800" dirty="0">
              <a:latin typeface="Verdana"/>
              <a:cs typeface="Verdana"/>
            </a:endParaRPr>
          </a:p>
          <a:p>
            <a:pPr algn="ctr">
              <a:lnSpc>
                <a:spcPts val="4410"/>
              </a:lnSpc>
            </a:pPr>
            <a:r>
              <a:rPr sz="3800" spc="-250" dirty="0">
                <a:solidFill>
                  <a:srgbClr val="083981"/>
                </a:solidFill>
                <a:latin typeface="Verdana"/>
                <a:cs typeface="Verdana"/>
              </a:rPr>
              <a:t>Industry</a:t>
            </a:r>
            <a:endParaRPr sz="38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64287" y="6560248"/>
            <a:ext cx="3792855" cy="24134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>
              <a:lnSpc>
                <a:spcPct val="100000"/>
              </a:lnSpc>
              <a:spcBef>
                <a:spcPts val="100"/>
              </a:spcBef>
            </a:pPr>
            <a:r>
              <a:rPr sz="8000" b="1" spc="-735" dirty="0" smtClean="0">
                <a:solidFill>
                  <a:srgbClr val="083981"/>
                </a:solidFill>
                <a:latin typeface="Verdana"/>
                <a:cs typeface="Verdana"/>
              </a:rPr>
              <a:t>3</a:t>
            </a:r>
            <a:r>
              <a:rPr lang="tr-TR" sz="8000" b="1" spc="-735" dirty="0" smtClean="0">
                <a:solidFill>
                  <a:srgbClr val="083981"/>
                </a:solidFill>
                <a:latin typeface="Verdana"/>
                <a:cs typeface="Verdana"/>
              </a:rPr>
              <a:t>8,9 </a:t>
            </a:r>
            <a:r>
              <a:rPr sz="8000" b="1" spc="-735" dirty="0" smtClean="0">
                <a:solidFill>
                  <a:srgbClr val="083981"/>
                </a:solidFill>
                <a:latin typeface="Verdana"/>
                <a:cs typeface="Verdana"/>
              </a:rPr>
              <a:t>%</a:t>
            </a:r>
            <a:endParaRPr sz="8000" dirty="0">
              <a:latin typeface="Verdana"/>
              <a:cs typeface="Verdana"/>
            </a:endParaRPr>
          </a:p>
          <a:p>
            <a:pPr marL="243840" marR="5080" indent="-231140">
              <a:lnSpc>
                <a:spcPct val="100000"/>
              </a:lnSpc>
              <a:spcBef>
                <a:spcPts val="45"/>
              </a:spcBef>
            </a:pPr>
            <a:r>
              <a:rPr sz="3800" spc="-185" dirty="0">
                <a:solidFill>
                  <a:srgbClr val="083981"/>
                </a:solidFill>
                <a:latin typeface="Verdana"/>
                <a:cs typeface="Verdana"/>
              </a:rPr>
              <a:t>Automotive </a:t>
            </a:r>
            <a:r>
              <a:rPr sz="3800" spc="-95" dirty="0">
                <a:solidFill>
                  <a:srgbClr val="083981"/>
                </a:solidFill>
                <a:latin typeface="Verdana"/>
                <a:cs typeface="Verdana"/>
              </a:rPr>
              <a:t>OEM  </a:t>
            </a:r>
            <a:r>
              <a:rPr sz="3800" spc="-250" dirty="0">
                <a:solidFill>
                  <a:srgbClr val="083981"/>
                </a:solidFill>
                <a:latin typeface="Verdana"/>
                <a:cs typeface="Verdana"/>
              </a:rPr>
              <a:t>Industry</a:t>
            </a:r>
            <a:r>
              <a:rPr sz="3800" spc="-85" dirty="0">
                <a:solidFill>
                  <a:srgbClr val="083981"/>
                </a:solidFill>
                <a:latin typeface="Verdana"/>
                <a:cs typeface="Verdana"/>
              </a:rPr>
              <a:t> </a:t>
            </a:r>
            <a:r>
              <a:rPr sz="3800" spc="-125" dirty="0">
                <a:solidFill>
                  <a:srgbClr val="083981"/>
                </a:solidFill>
                <a:latin typeface="Verdana"/>
                <a:cs typeface="Verdana"/>
              </a:rPr>
              <a:t>Share</a:t>
            </a:r>
            <a:endParaRPr sz="38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81468" y="5685824"/>
            <a:ext cx="4683125" cy="3272691"/>
          </a:xfrm>
          <a:prstGeom prst="rect">
            <a:avLst/>
          </a:prstGeom>
        </p:spPr>
        <p:txBody>
          <a:bodyPr vert="horz" wrap="square" lIns="0" tIns="525780" rIns="0" bIns="0" rtlCol="0">
            <a:spAutoFit/>
          </a:bodyPr>
          <a:lstStyle/>
          <a:p>
            <a:pPr marL="538480">
              <a:lnSpc>
                <a:spcPct val="100000"/>
              </a:lnSpc>
              <a:spcBef>
                <a:spcPts val="4140"/>
              </a:spcBef>
            </a:pPr>
            <a:r>
              <a:rPr sz="8800" b="1" spc="-810" dirty="0">
                <a:solidFill>
                  <a:srgbClr val="083981"/>
                </a:solidFill>
                <a:latin typeface="Verdana"/>
                <a:cs typeface="Verdana"/>
              </a:rPr>
              <a:t>19,7%</a:t>
            </a:r>
            <a:endParaRPr sz="8800" dirty="0">
              <a:latin typeface="Verdana"/>
              <a:cs typeface="Verdana"/>
            </a:endParaRPr>
          </a:p>
          <a:p>
            <a:pPr marL="12700" marR="5080" algn="ctr">
              <a:lnSpc>
                <a:spcPct val="100000"/>
              </a:lnSpc>
              <a:spcBef>
                <a:spcPts val="1745"/>
              </a:spcBef>
            </a:pPr>
            <a:r>
              <a:rPr sz="3800" spc="-30" dirty="0">
                <a:solidFill>
                  <a:srgbClr val="083981"/>
                </a:solidFill>
                <a:latin typeface="Verdana"/>
                <a:cs typeface="Verdana"/>
              </a:rPr>
              <a:t>Basic Metal</a:t>
            </a:r>
            <a:r>
              <a:rPr sz="3800" spc="-130" dirty="0">
                <a:solidFill>
                  <a:srgbClr val="083981"/>
                </a:solidFill>
                <a:latin typeface="Verdana"/>
                <a:cs typeface="Verdana"/>
              </a:rPr>
              <a:t> </a:t>
            </a:r>
            <a:r>
              <a:rPr sz="3800" spc="-250" dirty="0">
                <a:solidFill>
                  <a:srgbClr val="083981"/>
                </a:solidFill>
                <a:latin typeface="Verdana"/>
                <a:cs typeface="Verdana"/>
              </a:rPr>
              <a:t>Industry  </a:t>
            </a:r>
            <a:r>
              <a:rPr sz="3800" spc="-120" dirty="0">
                <a:solidFill>
                  <a:srgbClr val="083981"/>
                </a:solidFill>
                <a:latin typeface="Verdana"/>
                <a:cs typeface="Verdana"/>
              </a:rPr>
              <a:t>Share</a:t>
            </a:r>
            <a:endParaRPr sz="3800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8933434"/>
            <a:ext cx="13004800" cy="684530"/>
          </a:xfrm>
          <a:custGeom>
            <a:avLst/>
            <a:gdLst/>
            <a:ahLst/>
            <a:cxnLst/>
            <a:rect l="l" t="t" r="r" b="b"/>
            <a:pathLst>
              <a:path w="13004800" h="684529">
                <a:moveTo>
                  <a:pt x="0" y="0"/>
                </a:moveTo>
                <a:lnTo>
                  <a:pt x="0" y="683958"/>
                </a:lnTo>
                <a:lnTo>
                  <a:pt x="13004799" y="683958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327256" y="8933308"/>
            <a:ext cx="1407541" cy="6841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847332" y="1418565"/>
            <a:ext cx="3694429" cy="3603551"/>
          </a:xfrm>
          <a:prstGeom prst="rect">
            <a:avLst/>
          </a:prstGeom>
        </p:spPr>
        <p:txBody>
          <a:bodyPr vert="horz" wrap="square" lIns="0" tIns="680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60"/>
              </a:spcBef>
            </a:pPr>
            <a:r>
              <a:rPr sz="9600" b="1" spc="-1370" dirty="0" smtClean="0">
                <a:solidFill>
                  <a:srgbClr val="083981"/>
                </a:solidFill>
                <a:latin typeface="Verdana"/>
                <a:cs typeface="Verdana"/>
              </a:rPr>
              <a:t>13</a:t>
            </a:r>
            <a:r>
              <a:rPr lang="tr-TR" sz="9600" b="1" spc="-1370" dirty="0" smtClean="0">
                <a:solidFill>
                  <a:srgbClr val="083981"/>
                </a:solidFill>
                <a:latin typeface="Verdana"/>
                <a:cs typeface="Verdana"/>
              </a:rPr>
              <a:t> </a:t>
            </a:r>
            <a:r>
              <a:rPr sz="9600" b="1" spc="-1370" dirty="0" smtClean="0">
                <a:solidFill>
                  <a:srgbClr val="083981"/>
                </a:solidFill>
                <a:latin typeface="Verdana"/>
                <a:cs typeface="Verdana"/>
              </a:rPr>
              <a:t>%</a:t>
            </a:r>
            <a:endParaRPr sz="9600" dirty="0">
              <a:latin typeface="Verdana"/>
              <a:cs typeface="Verdana"/>
            </a:endParaRPr>
          </a:p>
          <a:p>
            <a:pPr marL="374015" marR="5080" indent="2540">
              <a:lnSpc>
                <a:spcPct val="100000"/>
              </a:lnSpc>
              <a:spcBef>
                <a:spcPts val="2085"/>
              </a:spcBef>
            </a:pPr>
            <a:r>
              <a:rPr sz="3800" spc="200" dirty="0">
                <a:solidFill>
                  <a:srgbClr val="083981"/>
                </a:solidFill>
              </a:rPr>
              <a:t>M</a:t>
            </a:r>
            <a:r>
              <a:rPr sz="3800" spc="130" dirty="0">
                <a:solidFill>
                  <a:srgbClr val="083981"/>
                </a:solidFill>
              </a:rPr>
              <a:t>a</a:t>
            </a:r>
            <a:r>
              <a:rPr sz="3800" spc="-225" dirty="0">
                <a:solidFill>
                  <a:srgbClr val="083981"/>
                </a:solidFill>
              </a:rPr>
              <a:t>n</a:t>
            </a:r>
            <a:r>
              <a:rPr sz="3800" spc="-235" dirty="0">
                <a:solidFill>
                  <a:srgbClr val="083981"/>
                </a:solidFill>
              </a:rPr>
              <a:t>u</a:t>
            </a:r>
            <a:r>
              <a:rPr sz="3800" spc="-114" dirty="0">
                <a:solidFill>
                  <a:srgbClr val="083981"/>
                </a:solidFill>
              </a:rPr>
              <a:t>f</a:t>
            </a:r>
            <a:r>
              <a:rPr sz="3800" spc="-210" dirty="0">
                <a:solidFill>
                  <a:srgbClr val="083981"/>
                </a:solidFill>
              </a:rPr>
              <a:t>a</a:t>
            </a:r>
            <a:r>
              <a:rPr sz="3800" spc="-5" dirty="0">
                <a:solidFill>
                  <a:srgbClr val="083981"/>
                </a:solidFill>
              </a:rPr>
              <a:t>c</a:t>
            </a:r>
            <a:r>
              <a:rPr sz="3800" dirty="0">
                <a:solidFill>
                  <a:srgbClr val="083981"/>
                </a:solidFill>
              </a:rPr>
              <a:t>t</a:t>
            </a:r>
            <a:r>
              <a:rPr sz="3800" spc="-145" dirty="0">
                <a:solidFill>
                  <a:srgbClr val="083981"/>
                </a:solidFill>
              </a:rPr>
              <a:t>uring  </a:t>
            </a:r>
            <a:r>
              <a:rPr sz="3800" spc="-245" dirty="0">
                <a:solidFill>
                  <a:srgbClr val="083981"/>
                </a:solidFill>
              </a:rPr>
              <a:t>Industry</a:t>
            </a:r>
            <a:r>
              <a:rPr sz="3800" spc="-150" dirty="0">
                <a:solidFill>
                  <a:srgbClr val="083981"/>
                </a:solidFill>
              </a:rPr>
              <a:t> </a:t>
            </a:r>
            <a:r>
              <a:rPr sz="3800" spc="-120" dirty="0">
                <a:solidFill>
                  <a:srgbClr val="083981"/>
                </a:solidFill>
              </a:rPr>
              <a:t>Share</a:t>
            </a:r>
            <a:endParaRPr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22600" y="624841"/>
            <a:ext cx="9982200" cy="955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8543" y="627380"/>
            <a:ext cx="6588759" cy="80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62860" y="638886"/>
            <a:ext cx="9942195" cy="873760"/>
          </a:xfrm>
          <a:custGeom>
            <a:avLst/>
            <a:gdLst/>
            <a:ahLst/>
            <a:cxnLst/>
            <a:rect l="l" t="t" r="r" b="b"/>
            <a:pathLst>
              <a:path w="9942194" h="873760">
                <a:moveTo>
                  <a:pt x="0" y="873683"/>
                </a:moveTo>
                <a:lnTo>
                  <a:pt x="9941941" y="873683"/>
                </a:lnTo>
                <a:lnTo>
                  <a:pt x="9941941" y="0"/>
                </a:lnTo>
                <a:lnTo>
                  <a:pt x="0" y="0"/>
                </a:lnTo>
                <a:lnTo>
                  <a:pt x="0" y="873683"/>
                </a:lnTo>
                <a:close/>
              </a:path>
            </a:pathLst>
          </a:custGeom>
          <a:solidFill>
            <a:srgbClr val="0839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47311" y="750824"/>
            <a:ext cx="5787391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250" dirty="0"/>
              <a:t>FOREIGN </a:t>
            </a:r>
            <a:r>
              <a:rPr sz="3800" spc="-114" dirty="0"/>
              <a:t>TRADE</a:t>
            </a:r>
            <a:r>
              <a:rPr sz="3800" spc="150" dirty="0"/>
              <a:t> </a:t>
            </a:r>
            <a:r>
              <a:rPr sz="3800" spc="-110" dirty="0"/>
              <a:t>VALUES</a:t>
            </a:r>
            <a:endParaRPr sz="3800"/>
          </a:p>
        </p:txBody>
      </p:sp>
      <p:sp>
        <p:nvSpPr>
          <p:cNvPr id="6" name="object 6"/>
          <p:cNvSpPr/>
          <p:nvPr/>
        </p:nvSpPr>
        <p:spPr>
          <a:xfrm>
            <a:off x="11288141" y="8933308"/>
            <a:ext cx="1402715" cy="6841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5270070"/>
              </p:ext>
            </p:extLst>
          </p:nvPr>
        </p:nvGraphicFramePr>
        <p:xfrm>
          <a:off x="5645404" y="3167639"/>
          <a:ext cx="7257797" cy="4055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597"/>
                <a:gridCol w="2008764"/>
                <a:gridCol w="1492647"/>
                <a:gridCol w="1146789"/>
              </a:tblGrid>
              <a:tr h="15474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R="17780" algn="ctr">
                        <a:lnSpc>
                          <a:spcPct val="100000"/>
                        </a:lnSpc>
                      </a:pPr>
                      <a:endParaRPr lang="tr-TR" sz="2000" b="1" spc="-35" dirty="0" smtClean="0">
                        <a:latin typeface="Verdana"/>
                        <a:cs typeface="Verdana"/>
                      </a:endParaRPr>
                    </a:p>
                    <a:p>
                      <a:pPr marR="17780" algn="ctr">
                        <a:lnSpc>
                          <a:spcPct val="100000"/>
                        </a:lnSpc>
                      </a:pPr>
                      <a:r>
                        <a:rPr sz="2000" b="1" spc="-35" dirty="0" smtClean="0">
                          <a:latin typeface="Verdana"/>
                          <a:cs typeface="Verdana"/>
                        </a:rPr>
                        <a:t>20</a:t>
                      </a:r>
                      <a:r>
                        <a:rPr lang="tr-TR" sz="2000" b="1" spc="-35" dirty="0" smtClean="0">
                          <a:latin typeface="Verdana"/>
                          <a:cs typeface="Verdana"/>
                        </a:rPr>
                        <a:t>21</a:t>
                      </a:r>
                      <a:r>
                        <a:rPr lang="tr-TR" sz="2000" b="1" spc="-35" baseline="0" dirty="0" smtClean="0">
                          <a:latin typeface="Verdana"/>
                          <a:cs typeface="Verdana"/>
                        </a:rPr>
                        <a:t> </a:t>
                      </a:r>
                      <a:r>
                        <a:rPr lang="tr-TR" sz="2000" b="1" spc="-265" dirty="0" smtClean="0">
                          <a:latin typeface="Verdana"/>
                          <a:cs typeface="Verdana"/>
                        </a:rPr>
                        <a:t>(</a:t>
                      </a:r>
                      <a:r>
                        <a:rPr lang="tr-TR" sz="2000" b="1" spc="-265" dirty="0" err="1" smtClean="0">
                          <a:latin typeface="Verdana"/>
                          <a:cs typeface="Verdana"/>
                        </a:rPr>
                        <a:t>Billlion</a:t>
                      </a:r>
                      <a:r>
                        <a:rPr lang="tr-TR" sz="2000" b="1" spc="-114" dirty="0" smtClean="0">
                          <a:latin typeface="Verdana"/>
                          <a:cs typeface="Verdana"/>
                        </a:rPr>
                        <a:t> </a:t>
                      </a:r>
                      <a:r>
                        <a:rPr lang="tr-TR" sz="2000" b="1" spc="-229" dirty="0" smtClean="0">
                          <a:latin typeface="Verdana"/>
                          <a:cs typeface="Verdana"/>
                        </a:rPr>
                        <a:t>USD)</a:t>
                      </a:r>
                      <a:r>
                        <a:rPr lang="tr-TR" sz="2000" b="1" spc="-35" dirty="0" smtClean="0">
                          <a:latin typeface="Verdana"/>
                          <a:cs typeface="Verdana"/>
                        </a:rPr>
                        <a:t> 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4445" marB="0">
                    <a:lnB w="9525">
                      <a:solidFill>
                        <a:srgbClr val="5257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5090" algn="ctr">
                        <a:lnSpc>
                          <a:spcPts val="2390"/>
                        </a:lnSpc>
                        <a:spcBef>
                          <a:spcPts val="1155"/>
                        </a:spcBef>
                      </a:pPr>
                      <a:endParaRPr lang="tr-TR" sz="2000" b="1" spc="-175" dirty="0" smtClean="0">
                        <a:latin typeface="Verdana"/>
                        <a:cs typeface="Verdana"/>
                      </a:endParaRPr>
                    </a:p>
                    <a:p>
                      <a:pPr marR="85090" algn="ctr">
                        <a:lnSpc>
                          <a:spcPts val="2390"/>
                        </a:lnSpc>
                        <a:spcBef>
                          <a:spcPts val="1155"/>
                        </a:spcBef>
                      </a:pPr>
                      <a:r>
                        <a:rPr sz="2000" b="1" spc="-175" dirty="0" smtClean="0">
                          <a:latin typeface="Verdana"/>
                          <a:cs typeface="Verdana"/>
                        </a:rPr>
                        <a:t>KOCAEL</a:t>
                      </a:r>
                      <a:r>
                        <a:rPr sz="2000" b="1" spc="-175" dirty="0" smtClean="0">
                          <a:latin typeface="Arial"/>
                          <a:cs typeface="Arial"/>
                        </a:rPr>
                        <a:t>İ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146685" marB="0">
                    <a:lnB w="9525">
                      <a:solidFill>
                        <a:srgbClr val="5257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ts val="2340"/>
                        </a:lnSpc>
                      </a:pPr>
                      <a:endParaRPr lang="tr-TR" sz="1800" b="1" spc="-190" dirty="0" smtClean="0">
                        <a:latin typeface="Verdana"/>
                        <a:cs typeface="Verdana"/>
                      </a:endParaRPr>
                    </a:p>
                    <a:p>
                      <a:pPr marL="204470">
                        <a:lnSpc>
                          <a:spcPts val="2340"/>
                        </a:lnSpc>
                      </a:pPr>
                      <a:endParaRPr lang="tr-TR" sz="2000" b="1" spc="-190" dirty="0" smtClean="0">
                        <a:latin typeface="Verdana"/>
                        <a:cs typeface="Verdana"/>
                      </a:endParaRPr>
                    </a:p>
                    <a:p>
                      <a:pPr marL="204470">
                        <a:lnSpc>
                          <a:spcPts val="2340"/>
                        </a:lnSpc>
                      </a:pPr>
                      <a:r>
                        <a:rPr sz="2000" b="1" spc="-190" dirty="0" smtClean="0">
                          <a:latin typeface="Verdana"/>
                          <a:cs typeface="Verdana"/>
                        </a:rPr>
                        <a:t>TURKEY</a:t>
                      </a:r>
                      <a:endParaRPr sz="2000" dirty="0" smtClean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B w="9525">
                      <a:solidFill>
                        <a:srgbClr val="5257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17780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Verdana"/>
                          <a:cs typeface="Verdana"/>
                        </a:rPr>
                        <a:t>%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4445" marB="0">
                    <a:lnB w="9525">
                      <a:solidFill>
                        <a:srgbClr val="52575F"/>
                      </a:solidFill>
                      <a:prstDash val="solid"/>
                    </a:lnB>
                  </a:tcPr>
                </a:tc>
              </a:tr>
              <a:tr h="713740">
                <a:tc>
                  <a:txBody>
                    <a:bodyPr/>
                    <a:lstStyle/>
                    <a:p>
                      <a:pPr marR="17780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2000" b="1" spc="-235" dirty="0">
                          <a:latin typeface="Verdana"/>
                          <a:cs typeface="Verdana"/>
                        </a:rPr>
                        <a:t>Export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96520" marB="0">
                    <a:lnT w="9525">
                      <a:solidFill>
                        <a:srgbClr val="52575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467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lang="tr-TR" sz="2000" spc="70" dirty="0" smtClean="0">
                          <a:latin typeface="Verdana"/>
                          <a:cs typeface="Verdana"/>
                        </a:rPr>
                        <a:t>33,5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96520" marB="0">
                    <a:lnT w="9525">
                      <a:solidFill>
                        <a:srgbClr val="52575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lang="tr-TR" sz="2000" spc="80" dirty="0" smtClean="0">
                          <a:latin typeface="Verdana"/>
                          <a:cs typeface="Verdana"/>
                        </a:rPr>
                        <a:t>225,4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96520" marB="0">
                    <a:lnT w="9525">
                      <a:solidFill>
                        <a:srgbClr val="52575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2000" b="1" spc="-35" dirty="0" smtClean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1</a:t>
                      </a:r>
                      <a:r>
                        <a:rPr lang="tr-TR" sz="2000" b="1" spc="-35" dirty="0" smtClean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4,8</a:t>
                      </a:r>
                      <a:endParaRPr sz="2000" dirty="0">
                        <a:solidFill>
                          <a:schemeClr val="tx1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96520" marB="0">
                    <a:lnT w="9525">
                      <a:solidFill>
                        <a:srgbClr val="52575F"/>
                      </a:solidFill>
                      <a:prstDash val="solid"/>
                    </a:lnT>
                  </a:tcPr>
                </a:tc>
              </a:tr>
              <a:tr h="713740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2000" b="1" spc="-275" dirty="0">
                          <a:latin typeface="Verdana"/>
                          <a:cs typeface="Verdana"/>
                        </a:rPr>
                        <a:t>Import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96520" marB="0"/>
                </a:tc>
                <a:tc>
                  <a:txBody>
                    <a:bodyPr/>
                    <a:lstStyle/>
                    <a:p>
                      <a:pPr marL="53467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lang="tr-TR" sz="2000" spc="70" dirty="0" smtClean="0">
                          <a:latin typeface="Verdana"/>
                          <a:cs typeface="Verdana"/>
                        </a:rPr>
                        <a:t>59,2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96520" marB="0"/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lang="tr-TR" sz="2000" spc="80" dirty="0" smtClean="0">
                          <a:latin typeface="Verdana"/>
                          <a:cs typeface="Verdana"/>
                        </a:rPr>
                        <a:t>271,3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9652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lang="tr-TR" sz="2000" b="1" spc="-30" dirty="0" smtClean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21,8</a:t>
                      </a:r>
                      <a:endParaRPr sz="2000" dirty="0">
                        <a:solidFill>
                          <a:schemeClr val="tx1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96520" marB="0"/>
                </a:tc>
              </a:tr>
              <a:tr h="1080770"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2000" b="1" spc="-215" dirty="0">
                          <a:latin typeface="Verdana"/>
                          <a:cs typeface="Verdana"/>
                        </a:rPr>
                        <a:t>Foreign </a:t>
                      </a:r>
                      <a:r>
                        <a:rPr sz="2000" b="1" spc="-185" dirty="0">
                          <a:latin typeface="Verdana"/>
                          <a:cs typeface="Verdana"/>
                        </a:rPr>
                        <a:t>Trade</a:t>
                      </a:r>
                      <a:r>
                        <a:rPr sz="2000" b="1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b="1" spc="-210" dirty="0">
                          <a:latin typeface="Verdana"/>
                          <a:cs typeface="Verdana"/>
                        </a:rPr>
                        <a:t>Values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54940" marB="0"/>
                </a:tc>
                <a:tc>
                  <a:txBody>
                    <a:bodyPr/>
                    <a:lstStyle/>
                    <a:p>
                      <a:pPr marL="534670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lang="tr-TR" sz="2000" spc="70" dirty="0" smtClean="0">
                          <a:latin typeface="Verdana"/>
                          <a:cs typeface="Verdana"/>
                        </a:rPr>
                        <a:t>92,7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54940" marB="0"/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lang="tr-TR" sz="2000" spc="80" dirty="0" smtClean="0">
                          <a:latin typeface="Verdana"/>
                          <a:cs typeface="Verdana"/>
                        </a:rPr>
                        <a:t>388,9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5494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lang="tr-TR" sz="2000" b="1" spc="-30" dirty="0" smtClean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18,6</a:t>
                      </a:r>
                      <a:endParaRPr sz="2000" dirty="0">
                        <a:solidFill>
                          <a:schemeClr val="tx1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54940" marB="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93713" y="2201798"/>
            <a:ext cx="5733288" cy="5568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67485" y="3255708"/>
            <a:ext cx="996315" cy="7194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250" b="1" spc="-220" dirty="0">
                <a:solidFill>
                  <a:srgbClr val="FFFFFF"/>
                </a:solidFill>
                <a:latin typeface="Verdana"/>
                <a:cs typeface="Verdana"/>
              </a:rPr>
              <a:t>Kocaeli</a:t>
            </a:r>
            <a:endParaRPr sz="2250" dirty="0">
              <a:latin typeface="Verdana"/>
              <a:cs typeface="Verdana"/>
            </a:endParaRPr>
          </a:p>
          <a:p>
            <a:pPr marL="22225">
              <a:lnSpc>
                <a:spcPct val="100000"/>
              </a:lnSpc>
              <a:spcBef>
                <a:spcPts val="60"/>
              </a:spcBef>
            </a:pPr>
            <a:r>
              <a:rPr sz="2250" b="1" spc="-19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lang="tr-TR" sz="2250" b="1" spc="-195" dirty="0" smtClean="0">
                <a:solidFill>
                  <a:srgbClr val="FFFFFF"/>
                </a:solidFill>
                <a:latin typeface="Verdana"/>
                <a:cs typeface="Verdana"/>
              </a:rPr>
              <a:t>8,6</a:t>
            </a:r>
            <a:r>
              <a:rPr sz="2250" b="1" spc="-195" dirty="0" smtClean="0">
                <a:solidFill>
                  <a:srgbClr val="FFFFFF"/>
                </a:solidFill>
                <a:latin typeface="Verdana"/>
                <a:cs typeface="Verdana"/>
              </a:rPr>
              <a:t>%</a:t>
            </a:r>
            <a:endParaRPr sz="2250" dirty="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98141" y="7804480"/>
            <a:ext cx="125731" cy="125730"/>
          </a:xfrm>
          <a:custGeom>
            <a:avLst/>
            <a:gdLst/>
            <a:ahLst/>
            <a:cxnLst/>
            <a:rect l="l" t="t" r="r" b="b"/>
            <a:pathLst>
              <a:path w="125730" h="125729">
                <a:moveTo>
                  <a:pt x="0" y="125272"/>
                </a:moveTo>
                <a:lnTo>
                  <a:pt x="125271" y="125272"/>
                </a:lnTo>
                <a:lnTo>
                  <a:pt x="125271" y="0"/>
                </a:lnTo>
                <a:lnTo>
                  <a:pt x="0" y="0"/>
                </a:lnTo>
                <a:lnTo>
                  <a:pt x="0" y="125272"/>
                </a:lnTo>
                <a:close/>
              </a:path>
            </a:pathLst>
          </a:custGeom>
          <a:solidFill>
            <a:srgbClr val="2D56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68703" y="7697216"/>
            <a:ext cx="8020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5" dirty="0">
                <a:solidFill>
                  <a:srgbClr val="525252"/>
                </a:solidFill>
                <a:latin typeface="Verdana"/>
                <a:cs typeface="Verdana"/>
              </a:rPr>
              <a:t>K</a:t>
            </a:r>
            <a:r>
              <a:rPr sz="1800" b="1" spc="-204" dirty="0">
                <a:solidFill>
                  <a:srgbClr val="525252"/>
                </a:solidFill>
                <a:latin typeface="Verdana"/>
                <a:cs typeface="Verdana"/>
              </a:rPr>
              <a:t>o</a:t>
            </a:r>
            <a:r>
              <a:rPr sz="1800" b="1" spc="-65" dirty="0">
                <a:solidFill>
                  <a:srgbClr val="525252"/>
                </a:solidFill>
                <a:latin typeface="Verdana"/>
                <a:cs typeface="Verdana"/>
              </a:rPr>
              <a:t>c</a:t>
            </a:r>
            <a:r>
              <a:rPr sz="1800" b="1" spc="-170" dirty="0">
                <a:solidFill>
                  <a:srgbClr val="525252"/>
                </a:solidFill>
                <a:latin typeface="Verdana"/>
                <a:cs typeface="Verdana"/>
              </a:rPr>
              <a:t>a</a:t>
            </a:r>
            <a:r>
              <a:rPr sz="1800" b="1" spc="-180" dirty="0">
                <a:solidFill>
                  <a:srgbClr val="525252"/>
                </a:solidFill>
                <a:latin typeface="Verdana"/>
                <a:cs typeface="Verdana"/>
              </a:rPr>
              <a:t>e</a:t>
            </a:r>
            <a:r>
              <a:rPr sz="1800" b="1" spc="-229" dirty="0">
                <a:solidFill>
                  <a:srgbClr val="525252"/>
                </a:solidFill>
                <a:latin typeface="Verdana"/>
                <a:cs typeface="Verdana"/>
              </a:rPr>
              <a:t>li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94076" y="7804480"/>
            <a:ext cx="125731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0" y="125272"/>
                </a:moveTo>
                <a:lnTo>
                  <a:pt x="125272" y="125272"/>
                </a:lnTo>
                <a:lnTo>
                  <a:pt x="125272" y="0"/>
                </a:lnTo>
                <a:lnTo>
                  <a:pt x="0" y="0"/>
                </a:lnTo>
                <a:lnTo>
                  <a:pt x="0" y="125272"/>
                </a:lnTo>
                <a:close/>
              </a:path>
            </a:pathLst>
          </a:custGeom>
          <a:solidFill>
            <a:srgbClr val="5D95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565273" y="7697216"/>
            <a:ext cx="129667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95" dirty="0">
                <a:solidFill>
                  <a:srgbClr val="525252"/>
                </a:solidFill>
                <a:latin typeface="Verdana"/>
                <a:cs typeface="Verdana"/>
              </a:rPr>
              <a:t>Other</a:t>
            </a:r>
            <a:r>
              <a:rPr sz="1800" b="1" spc="-114" dirty="0">
                <a:solidFill>
                  <a:srgbClr val="525252"/>
                </a:solidFill>
                <a:latin typeface="Verdana"/>
                <a:cs typeface="Verdana"/>
              </a:rPr>
              <a:t> </a:t>
            </a:r>
            <a:r>
              <a:rPr sz="1800" b="1" spc="-160" dirty="0">
                <a:solidFill>
                  <a:srgbClr val="525252"/>
                </a:solidFill>
                <a:latin typeface="Verdana"/>
                <a:cs typeface="Verdana"/>
              </a:rPr>
              <a:t>Cities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94109" y="8933308"/>
            <a:ext cx="1397888" cy="684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3902" y="421642"/>
            <a:ext cx="11381740" cy="955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00300" y="424181"/>
            <a:ext cx="8194040" cy="8051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4275" y="435813"/>
            <a:ext cx="11300460" cy="710451"/>
          </a:xfrm>
          <a:prstGeom prst="rect">
            <a:avLst/>
          </a:prstGeom>
          <a:solidFill>
            <a:srgbClr val="083981"/>
          </a:solidFill>
        </p:spPr>
        <p:txBody>
          <a:bodyPr vert="horz" wrap="square" lIns="0" tIns="124460" rIns="0" bIns="0" rtlCol="0">
            <a:spAutoFit/>
          </a:bodyPr>
          <a:lstStyle/>
          <a:p>
            <a:pPr marL="1966595">
              <a:lnSpc>
                <a:spcPct val="100000"/>
              </a:lnSpc>
              <a:spcBef>
                <a:spcPts val="980"/>
              </a:spcBef>
            </a:pPr>
            <a:r>
              <a:rPr sz="3800" spc="-250" dirty="0"/>
              <a:t>FOREIGN </a:t>
            </a:r>
            <a:r>
              <a:rPr sz="3800" spc="-240" dirty="0"/>
              <a:t>DIRECT</a:t>
            </a:r>
            <a:r>
              <a:rPr sz="3800" spc="200" dirty="0"/>
              <a:t> </a:t>
            </a:r>
            <a:r>
              <a:rPr sz="3800" spc="-135" dirty="0"/>
              <a:t>INVESTMENTS</a:t>
            </a:r>
            <a:endParaRPr sz="3800" dirty="0"/>
          </a:p>
        </p:txBody>
      </p:sp>
      <p:sp>
        <p:nvSpPr>
          <p:cNvPr id="6" name="object 6"/>
          <p:cNvSpPr txBox="1"/>
          <p:nvPr/>
        </p:nvSpPr>
        <p:spPr>
          <a:xfrm>
            <a:off x="3608453" y="8636000"/>
            <a:ext cx="57105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 smtClean="0">
                <a:solidFill>
                  <a:srgbClr val="014B90"/>
                </a:solidFill>
                <a:latin typeface="Arial"/>
                <a:cs typeface="Arial"/>
              </a:rPr>
              <a:t>3</a:t>
            </a:r>
            <a:r>
              <a:rPr lang="tr-TR" sz="2400" b="1" dirty="0" smtClean="0">
                <a:solidFill>
                  <a:srgbClr val="014B90"/>
                </a:solidFill>
                <a:latin typeface="Arial"/>
                <a:cs typeface="Arial"/>
              </a:rPr>
              <a:t>38</a:t>
            </a:r>
            <a:r>
              <a:rPr sz="2400" b="1" dirty="0" smtClean="0">
                <a:solidFill>
                  <a:srgbClr val="014B9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14B90"/>
                </a:solidFill>
                <a:latin typeface="Arial"/>
                <a:cs typeface="Arial"/>
              </a:rPr>
              <a:t>Foreign </a:t>
            </a:r>
            <a:r>
              <a:rPr sz="2400" b="1" dirty="0">
                <a:solidFill>
                  <a:srgbClr val="014B90"/>
                </a:solidFill>
                <a:latin typeface="Arial"/>
                <a:cs typeface="Arial"/>
              </a:rPr>
              <a:t>Direct </a:t>
            </a:r>
            <a:r>
              <a:rPr sz="2400" b="1" spc="-10" dirty="0">
                <a:solidFill>
                  <a:srgbClr val="014B90"/>
                </a:solidFill>
                <a:latin typeface="Arial"/>
                <a:cs typeface="Arial"/>
              </a:rPr>
              <a:t>Investments </a:t>
            </a:r>
            <a:r>
              <a:rPr sz="2400" b="1" spc="-5" dirty="0">
                <a:solidFill>
                  <a:srgbClr val="014B90"/>
                </a:solidFill>
                <a:latin typeface="Arial"/>
                <a:cs typeface="Arial"/>
              </a:rPr>
              <a:t>In</a:t>
            </a:r>
            <a:r>
              <a:rPr sz="2400" b="1" spc="-25" dirty="0">
                <a:solidFill>
                  <a:srgbClr val="014B9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14B90"/>
                </a:solidFill>
                <a:latin typeface="Arial"/>
                <a:cs typeface="Arial"/>
              </a:rPr>
              <a:t>Total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9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53007345"/>
              </p:ext>
            </p:extLst>
          </p:nvPr>
        </p:nvGraphicFramePr>
        <p:xfrm>
          <a:off x="1244603" y="1828800"/>
          <a:ext cx="10363199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9739" y="487680"/>
            <a:ext cx="10005060" cy="955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03040" y="490220"/>
            <a:ext cx="8194040" cy="80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0382" y="504012"/>
            <a:ext cx="9953625" cy="873760"/>
          </a:xfrm>
          <a:custGeom>
            <a:avLst/>
            <a:gdLst/>
            <a:ahLst/>
            <a:cxnLst/>
            <a:rect l="l" t="t" r="r" b="b"/>
            <a:pathLst>
              <a:path w="9953625" h="873760">
                <a:moveTo>
                  <a:pt x="0" y="873683"/>
                </a:moveTo>
                <a:lnTo>
                  <a:pt x="9953117" y="873683"/>
                </a:lnTo>
                <a:lnTo>
                  <a:pt x="9953117" y="0"/>
                </a:lnTo>
                <a:lnTo>
                  <a:pt x="0" y="0"/>
                </a:lnTo>
                <a:lnTo>
                  <a:pt x="0" y="873683"/>
                </a:lnTo>
                <a:close/>
              </a:path>
            </a:pathLst>
          </a:custGeom>
          <a:solidFill>
            <a:srgbClr val="0839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21811" y="615952"/>
            <a:ext cx="7399655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250" dirty="0"/>
              <a:t>FOREIGN </a:t>
            </a:r>
            <a:r>
              <a:rPr sz="3800" spc="-240" dirty="0"/>
              <a:t>DIRECT</a:t>
            </a:r>
            <a:r>
              <a:rPr sz="3800" spc="180" dirty="0"/>
              <a:t> </a:t>
            </a:r>
            <a:r>
              <a:rPr sz="3800" spc="-135" dirty="0"/>
              <a:t>INVESTMENTS</a:t>
            </a:r>
            <a:endParaRPr sz="3800"/>
          </a:p>
        </p:txBody>
      </p:sp>
      <p:sp>
        <p:nvSpPr>
          <p:cNvPr id="6" name="object 6"/>
          <p:cNvSpPr/>
          <p:nvPr/>
        </p:nvSpPr>
        <p:spPr>
          <a:xfrm>
            <a:off x="372021" y="2064131"/>
            <a:ext cx="4262120" cy="16348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88989" y="4469511"/>
            <a:ext cx="2735327" cy="15984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12002" y="1998166"/>
            <a:ext cx="4447540" cy="1163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294109" y="8933308"/>
            <a:ext cx="1397888" cy="6841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24909" y="5316905"/>
            <a:ext cx="5335271" cy="12629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59600" y="3648762"/>
            <a:ext cx="3949157" cy="10218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86859" y="7217676"/>
            <a:ext cx="5702173" cy="140436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48513" y="7212383"/>
            <a:ext cx="3070755" cy="7032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" y="2"/>
            <a:ext cx="13004799" cy="97535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92472" y="4335"/>
            <a:ext cx="7712709" cy="8930005"/>
          </a:xfrm>
          <a:custGeom>
            <a:avLst/>
            <a:gdLst/>
            <a:ahLst/>
            <a:cxnLst/>
            <a:rect l="l" t="t" r="r" b="b"/>
            <a:pathLst>
              <a:path w="7712709" h="8930005">
                <a:moveTo>
                  <a:pt x="0" y="8929824"/>
                </a:moveTo>
                <a:lnTo>
                  <a:pt x="7712329" y="8929824"/>
                </a:lnTo>
                <a:lnTo>
                  <a:pt x="7712329" y="0"/>
                </a:lnTo>
                <a:lnTo>
                  <a:pt x="0" y="0"/>
                </a:lnTo>
                <a:lnTo>
                  <a:pt x="0" y="8929824"/>
                </a:lnTo>
                <a:close/>
              </a:path>
            </a:pathLst>
          </a:custGeom>
          <a:solidFill>
            <a:srgbClr val="083981">
              <a:alpha val="6392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92472" y="9618118"/>
            <a:ext cx="7712709" cy="135890"/>
          </a:xfrm>
          <a:custGeom>
            <a:avLst/>
            <a:gdLst/>
            <a:ahLst/>
            <a:cxnLst/>
            <a:rect l="l" t="t" r="r" b="b"/>
            <a:pathLst>
              <a:path w="7712709" h="135890">
                <a:moveTo>
                  <a:pt x="0" y="135481"/>
                </a:moveTo>
                <a:lnTo>
                  <a:pt x="7712329" y="135481"/>
                </a:lnTo>
                <a:lnTo>
                  <a:pt x="7712329" y="0"/>
                </a:lnTo>
                <a:lnTo>
                  <a:pt x="0" y="0"/>
                </a:lnTo>
                <a:lnTo>
                  <a:pt x="0" y="135481"/>
                </a:lnTo>
                <a:close/>
              </a:path>
            </a:pathLst>
          </a:custGeom>
          <a:solidFill>
            <a:srgbClr val="083981">
              <a:alpha val="6392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49571" y="4084702"/>
            <a:ext cx="1007111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11200" b="1" spc="-235" dirty="0" smtClean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endParaRPr sz="112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79493" y="5427916"/>
            <a:ext cx="604710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315" dirty="0">
                <a:solidFill>
                  <a:srgbClr val="FFFFFF"/>
                </a:solidFill>
                <a:latin typeface="Verdana"/>
                <a:cs typeface="Verdana"/>
              </a:rPr>
              <a:t>Technoparks </a:t>
            </a:r>
            <a:r>
              <a:rPr sz="3000" b="1" spc="-425" dirty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sz="3000" b="1" spc="-5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b="1" spc="-245" dirty="0">
                <a:solidFill>
                  <a:srgbClr val="FFFFFF"/>
                </a:solidFill>
                <a:latin typeface="Verdana"/>
                <a:cs typeface="Verdana"/>
              </a:rPr>
              <a:t>415companies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79492" y="5885434"/>
            <a:ext cx="579183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320" dirty="0">
                <a:solidFill>
                  <a:srgbClr val="FFFFFF"/>
                </a:solidFill>
                <a:latin typeface="Verdana"/>
                <a:cs typeface="Verdana"/>
              </a:rPr>
              <a:t>operating </a:t>
            </a:r>
            <a:r>
              <a:rPr sz="3000" b="1" spc="-425" dirty="0">
                <a:solidFill>
                  <a:srgbClr val="FFFFFF"/>
                </a:solidFill>
                <a:latin typeface="Verdana"/>
                <a:cs typeface="Verdana"/>
              </a:rPr>
              <a:t>with </a:t>
            </a:r>
            <a:r>
              <a:rPr sz="3000" b="1" spc="-60" dirty="0">
                <a:solidFill>
                  <a:srgbClr val="FFFFFF"/>
                </a:solidFill>
                <a:latin typeface="Verdana"/>
                <a:cs typeface="Verdana"/>
              </a:rPr>
              <a:t>6752</a:t>
            </a:r>
            <a:r>
              <a:rPr sz="3000" b="1" spc="-6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b="1" spc="-355" dirty="0">
                <a:solidFill>
                  <a:srgbClr val="FFFFFF"/>
                </a:solidFill>
                <a:latin typeface="Verdana"/>
                <a:cs typeface="Verdana"/>
              </a:rPr>
              <a:t>employees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18455" y="7639115"/>
            <a:ext cx="706882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b="1" spc="-245" dirty="0">
                <a:solidFill>
                  <a:srgbClr val="FFFFFF"/>
                </a:solidFill>
                <a:latin typeface="Verdana"/>
                <a:cs typeface="Verdana"/>
              </a:rPr>
              <a:t>Research </a:t>
            </a:r>
            <a:r>
              <a:rPr sz="3000" b="1" spc="-355" dirty="0">
                <a:solidFill>
                  <a:srgbClr val="FFFFFF"/>
                </a:solidFill>
                <a:latin typeface="Verdana"/>
                <a:cs typeface="Verdana"/>
              </a:rPr>
              <a:t>Institutes including </a:t>
            </a:r>
            <a:r>
              <a:rPr sz="3000" b="1" spc="-320" dirty="0">
                <a:solidFill>
                  <a:srgbClr val="FFFFFF"/>
                </a:solidFill>
                <a:latin typeface="Verdana"/>
                <a:cs typeface="Verdana"/>
              </a:rPr>
              <a:t>TUBITAK,  </a:t>
            </a:r>
            <a:r>
              <a:rPr sz="3000" b="1" spc="-365" dirty="0">
                <a:solidFill>
                  <a:srgbClr val="FFFFFF"/>
                </a:solidFill>
                <a:latin typeface="Verdana"/>
                <a:cs typeface="Verdana"/>
              </a:rPr>
              <a:t>Turkey’s </a:t>
            </a:r>
            <a:r>
              <a:rPr sz="3000" b="1" spc="-270" dirty="0">
                <a:solidFill>
                  <a:srgbClr val="FFFFFF"/>
                </a:solidFill>
                <a:latin typeface="Verdana"/>
                <a:cs typeface="Verdana"/>
              </a:rPr>
              <a:t>largest </a:t>
            </a:r>
            <a:r>
              <a:rPr sz="3000" b="1" spc="-235" dirty="0">
                <a:solidFill>
                  <a:srgbClr val="FFFFFF"/>
                </a:solidFill>
                <a:latin typeface="Verdana"/>
                <a:cs typeface="Verdana"/>
              </a:rPr>
              <a:t>research</a:t>
            </a:r>
            <a:r>
              <a:rPr sz="3000" b="1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b="1" spc="-295" dirty="0">
                <a:solidFill>
                  <a:srgbClr val="FFFFFF"/>
                </a:solidFill>
                <a:latin typeface="Verdana"/>
                <a:cs typeface="Verdana"/>
              </a:rPr>
              <a:t>campus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93767" y="2208532"/>
            <a:ext cx="1007111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200" b="1" spc="-235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61967" y="3629278"/>
            <a:ext cx="324231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60" dirty="0">
                <a:solidFill>
                  <a:srgbClr val="FFFFFF"/>
                </a:solidFill>
                <a:latin typeface="Verdana"/>
                <a:cs typeface="Verdana"/>
              </a:rPr>
              <a:t>Free </a:t>
            </a:r>
            <a:r>
              <a:rPr sz="3000" b="1" spc="-280" dirty="0">
                <a:solidFill>
                  <a:srgbClr val="FFFFFF"/>
                </a:solidFill>
                <a:latin typeface="Verdana"/>
                <a:cs typeface="Verdana"/>
              </a:rPr>
              <a:t>Trade</a:t>
            </a:r>
            <a:r>
              <a:rPr sz="3000" b="1" spc="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b="1" spc="-270" dirty="0">
                <a:solidFill>
                  <a:srgbClr val="FFFFFF"/>
                </a:solidFill>
                <a:latin typeface="Verdana"/>
                <a:cs typeface="Verdana"/>
              </a:rPr>
              <a:t>Zones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295900" y="208661"/>
            <a:ext cx="1990725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200" b="1" spc="-225" dirty="0">
                <a:latin typeface="Verdana"/>
                <a:cs typeface="Verdana"/>
              </a:rPr>
              <a:t>1</a:t>
            </a:r>
            <a:r>
              <a:rPr sz="11200" b="1" spc="-235" dirty="0">
                <a:latin typeface="Verdana"/>
                <a:cs typeface="Verdana"/>
              </a:rPr>
              <a:t>4</a:t>
            </a:r>
            <a:endParaRPr sz="112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17209" y="1587817"/>
            <a:ext cx="483679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330" dirty="0">
                <a:solidFill>
                  <a:srgbClr val="FFFFFF"/>
                </a:solidFill>
                <a:latin typeface="Verdana"/>
                <a:cs typeface="Verdana"/>
              </a:rPr>
              <a:t>Organised </a:t>
            </a:r>
            <a:r>
              <a:rPr sz="3000" b="1" spc="-380" dirty="0">
                <a:solidFill>
                  <a:srgbClr val="FFFFFF"/>
                </a:solidFill>
                <a:latin typeface="Verdana"/>
                <a:cs typeface="Verdana"/>
              </a:rPr>
              <a:t>Industrial</a:t>
            </a:r>
            <a:r>
              <a:rPr sz="3000" b="1" spc="-5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b="1" spc="-265" dirty="0">
                <a:solidFill>
                  <a:srgbClr val="FFFFFF"/>
                </a:solidFill>
                <a:latin typeface="Verdana"/>
                <a:cs typeface="Verdana"/>
              </a:rPr>
              <a:t>Zones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-82867" y="7772084"/>
            <a:ext cx="221551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spc="-1745" dirty="0">
                <a:solidFill>
                  <a:srgbClr val="083981"/>
                </a:solidFill>
                <a:latin typeface="Verdana"/>
                <a:cs typeface="Verdana"/>
              </a:rPr>
              <a:t>H</a:t>
            </a:r>
            <a:r>
              <a:rPr sz="6600" b="1" spc="-1115" dirty="0">
                <a:solidFill>
                  <a:srgbClr val="083981"/>
                </a:solidFill>
                <a:latin typeface="Verdana"/>
                <a:cs typeface="Verdana"/>
              </a:rPr>
              <a:t>I</a:t>
            </a:r>
            <a:r>
              <a:rPr sz="6600" b="1" spc="-720" dirty="0">
                <a:solidFill>
                  <a:srgbClr val="083981"/>
                </a:solidFill>
                <a:latin typeface="Verdana"/>
                <a:cs typeface="Verdana"/>
              </a:rPr>
              <a:t>GH</a:t>
            </a:r>
            <a:endParaRPr sz="66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-46672" y="6330062"/>
            <a:ext cx="6470015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74970" algn="l"/>
              </a:tabLst>
            </a:pPr>
            <a:r>
              <a:rPr sz="6000" b="1" spc="-994" dirty="0">
                <a:solidFill>
                  <a:srgbClr val="083981"/>
                </a:solidFill>
                <a:latin typeface="Verdana"/>
                <a:cs typeface="Verdana"/>
              </a:rPr>
              <a:t>I</a:t>
            </a:r>
            <a:r>
              <a:rPr sz="6000" b="1" spc="-1520" dirty="0">
                <a:solidFill>
                  <a:srgbClr val="083981"/>
                </a:solidFill>
                <a:latin typeface="Verdana"/>
                <a:cs typeface="Verdana"/>
              </a:rPr>
              <a:t>N</a:t>
            </a:r>
            <a:r>
              <a:rPr sz="6000" b="1" spc="-575" dirty="0">
                <a:solidFill>
                  <a:srgbClr val="083981"/>
                </a:solidFill>
                <a:latin typeface="Verdana"/>
                <a:cs typeface="Verdana"/>
              </a:rPr>
              <a:t>D</a:t>
            </a:r>
            <a:r>
              <a:rPr sz="6000" b="1" spc="-535" dirty="0">
                <a:solidFill>
                  <a:srgbClr val="083981"/>
                </a:solidFill>
                <a:latin typeface="Verdana"/>
                <a:cs typeface="Verdana"/>
              </a:rPr>
              <a:t>U</a:t>
            </a:r>
            <a:r>
              <a:rPr sz="6000" b="1" spc="-520" dirty="0">
                <a:solidFill>
                  <a:srgbClr val="083981"/>
                </a:solidFill>
                <a:latin typeface="Verdana"/>
                <a:cs typeface="Verdana"/>
              </a:rPr>
              <a:t>S</a:t>
            </a:r>
            <a:r>
              <a:rPr sz="6000" b="1" spc="-910" dirty="0">
                <a:solidFill>
                  <a:srgbClr val="083981"/>
                </a:solidFill>
                <a:latin typeface="Verdana"/>
                <a:cs typeface="Verdana"/>
              </a:rPr>
              <a:t>TRIA</a:t>
            </a:r>
            <a:r>
              <a:rPr sz="6000" b="1" spc="-830" dirty="0">
                <a:solidFill>
                  <a:srgbClr val="083981"/>
                </a:solidFill>
                <a:latin typeface="Verdana"/>
                <a:cs typeface="Verdana"/>
              </a:rPr>
              <a:t>L</a:t>
            </a:r>
            <a:r>
              <a:rPr sz="6600" b="1" dirty="0">
                <a:solidFill>
                  <a:srgbClr val="083981"/>
                </a:solidFill>
                <a:latin typeface="Verdana"/>
                <a:cs typeface="Verdana"/>
              </a:rPr>
              <a:t>	</a:t>
            </a:r>
            <a:r>
              <a:rPr sz="16800" b="1" spc="-352" baseline="2480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6800" baseline="2480" dirty="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8934157"/>
            <a:ext cx="13004800" cy="684530"/>
          </a:xfrm>
          <a:custGeom>
            <a:avLst/>
            <a:gdLst/>
            <a:ahLst/>
            <a:cxnLst/>
            <a:rect l="l" t="t" r="r" b="b"/>
            <a:pathLst>
              <a:path w="13004800" h="684529">
                <a:moveTo>
                  <a:pt x="0" y="0"/>
                </a:moveTo>
                <a:lnTo>
                  <a:pt x="0" y="683958"/>
                </a:lnTo>
                <a:lnTo>
                  <a:pt x="13004800" y="683958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27256" y="8934018"/>
            <a:ext cx="1407541" cy="684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-1905" y="8684261"/>
            <a:ext cx="481584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spc="-490" dirty="0">
                <a:solidFill>
                  <a:srgbClr val="083981"/>
                </a:solidFill>
                <a:latin typeface="Verdana"/>
                <a:cs typeface="Verdana"/>
              </a:rPr>
              <a:t>P</a:t>
            </a:r>
            <a:r>
              <a:rPr sz="6600" b="1" spc="-1115" dirty="0">
                <a:solidFill>
                  <a:srgbClr val="083981"/>
                </a:solidFill>
                <a:latin typeface="Verdana"/>
                <a:cs typeface="Verdana"/>
              </a:rPr>
              <a:t>O</a:t>
            </a:r>
            <a:r>
              <a:rPr sz="6600" b="1" spc="-860" dirty="0">
                <a:solidFill>
                  <a:srgbClr val="083981"/>
                </a:solidFill>
                <a:latin typeface="Verdana"/>
                <a:cs typeface="Verdana"/>
              </a:rPr>
              <a:t>T</a:t>
            </a:r>
            <a:r>
              <a:rPr sz="6600" b="1" spc="-925" dirty="0">
                <a:solidFill>
                  <a:srgbClr val="083981"/>
                </a:solidFill>
                <a:latin typeface="Verdana"/>
                <a:cs typeface="Verdana"/>
              </a:rPr>
              <a:t>ENTIAL</a:t>
            </a:r>
            <a:endParaRPr sz="6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D688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</TotalTime>
  <Words>308</Words>
  <Application>Microsoft Office PowerPoint</Application>
  <PresentationFormat>Özel</PresentationFormat>
  <Paragraphs>85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3" baseType="lpstr">
      <vt:lpstr>Office Theme</vt:lpstr>
      <vt:lpstr>KOCAELI CHAMBER OF  INDUSTRY</vt:lpstr>
      <vt:lpstr>Slayt 2</vt:lpstr>
      <vt:lpstr>Where are We?</vt:lpstr>
      <vt:lpstr>35 ports and industrial facility docks  Sabiha Gokcen Int. Airport: 50 km.</vt:lpstr>
      <vt:lpstr>13 % Manufacturing  Industry Share</vt:lpstr>
      <vt:lpstr>FOREIGN TRADE VALUES</vt:lpstr>
      <vt:lpstr>FOREIGN DIRECT INVESTMENTS</vt:lpstr>
      <vt:lpstr>FOREIGN DIRECT INVESTMENTS</vt:lpstr>
      <vt:lpstr>14</vt:lpstr>
      <vt:lpstr>IT Valley in Gebze, Kocaeli is a technology  development zone focused on Informatics in Gebze,  Kocaeli. As the new center of technology based  development in Turkey, IT Valley will house a “prototyping center, a sophisticated innovation  center, Turkey’s largest entrepreneurship  ecosystem and many visionary projects.</vt:lpstr>
      <vt:lpstr>Many Hotels of all Standards  Health &amp; Thermal Tourism  Winter Tourism</vt:lpstr>
      <vt:lpstr>Slayt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Esra Kanpara</dc:creator>
  <cp:lastModifiedBy>dila</cp:lastModifiedBy>
  <cp:revision>44</cp:revision>
  <dcterms:created xsi:type="dcterms:W3CDTF">2019-11-13T12:01:18Z</dcterms:created>
  <dcterms:modified xsi:type="dcterms:W3CDTF">2022-06-01T08:41:28Z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2019-09-10T00:00:00Z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2019-11-13T00:00:00Z</vt:filetime>
  </property>
</Properties>
</file>