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73" r:id="rId2"/>
    <p:sldId id="257" r:id="rId3"/>
    <p:sldId id="258" r:id="rId4"/>
    <p:sldId id="259" r:id="rId5"/>
    <p:sldId id="260" r:id="rId6"/>
    <p:sldId id="274" r:id="rId7"/>
    <p:sldId id="262" r:id="rId8"/>
    <p:sldId id="263" r:id="rId9"/>
    <p:sldId id="264" r:id="rId10"/>
    <p:sldId id="265" r:id="rId11"/>
    <p:sldId id="266" r:id="rId12"/>
    <p:sldId id="271" r:id="rId13"/>
    <p:sldId id="268" r:id="rId14"/>
    <p:sldId id="269" r:id="rId15"/>
  </p:sldIdLst>
  <p:sldSz cx="9753600" cy="7315200"/>
  <p:notesSz cx="6888163" cy="10020300"/>
  <p:embeddedFontLst>
    <p:embeddedFont>
      <p:font typeface="Calibri (MS)" panose="020B0604020202020204" charset="0"/>
      <p:regular r:id="rId18"/>
    </p:embeddedFont>
    <p:embeddedFont>
      <p:font typeface="Calibri (MS) Bold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7F7F7F"/>
    <a:srgbClr val="083A81"/>
    <a:srgbClr val="073980"/>
    <a:srgbClr val="073A81"/>
    <a:srgbClr val="3DB6D6"/>
    <a:srgbClr val="FEFEFE"/>
    <a:srgbClr val="376092"/>
    <a:srgbClr val="00B0F0"/>
    <a:srgbClr val="173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48" autoAdjust="0"/>
    <p:restoredTop sz="93716" autoAdjust="0"/>
  </p:normalViewPr>
  <p:slideViewPr>
    <p:cSldViewPr>
      <p:cViewPr varScale="1">
        <p:scale>
          <a:sx n="76" d="100"/>
          <a:sy n="76" d="100"/>
        </p:scale>
        <p:origin x="123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ofPieChart>
        <c:ofPieType val="bar"/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Satışlar</c:v>
                </c:pt>
              </c:strCache>
            </c:strRef>
          </c:tx>
          <c:dPt>
            <c:idx val="0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tx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Sayfa1!$A$2:$A$5</c:f>
              <c:strCache>
                <c:ptCount val="4"/>
                <c:pt idx="0">
                  <c:v>Others</c:v>
                </c:pt>
                <c:pt idx="1">
                  <c:v>Automotive Industry</c:v>
                </c:pt>
                <c:pt idx="2">
                  <c:v>Chemical Industry</c:v>
                </c:pt>
                <c:pt idx="3">
                  <c:v>Basic Metal Industry</c:v>
                </c:pt>
              </c:strCache>
            </c:strRef>
          </c:cat>
          <c:val>
            <c:numRef>
              <c:f>Sayfa1!$B$2:$B$5</c:f>
              <c:numCache>
                <c:formatCode>General</c:formatCode>
                <c:ptCount val="4"/>
                <c:pt idx="0">
                  <c:v>430</c:v>
                </c:pt>
                <c:pt idx="1">
                  <c:v>40.700000000000003</c:v>
                </c:pt>
                <c:pt idx="2">
                  <c:v>27</c:v>
                </c:pt>
                <c:pt idx="3">
                  <c:v>19.7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plitType val="pos"/>
        <c:splitPos val="3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Satışlar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explosion val="1"/>
          <c:dPt>
            <c:idx val="0"/>
            <c:bubble3D val="0"/>
            <c:spPr>
              <a:solidFill>
                <a:schemeClr val="tx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tx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tx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Sayfa1!$A$2:$A$5</c:f>
              <c:strCache>
                <c:ptCount val="2"/>
                <c:pt idx="0">
                  <c:v>Kocaeli</c:v>
                </c:pt>
                <c:pt idx="1">
                  <c:v>Other Cities</c:v>
                </c:pt>
              </c:strCache>
            </c:strRef>
          </c:cat>
          <c:val>
            <c:numRef>
              <c:f>Sayfa1!$B$2:$B$5</c:f>
              <c:numCache>
                <c:formatCode>General</c:formatCode>
                <c:ptCount val="4"/>
                <c:pt idx="0">
                  <c:v>17.8</c:v>
                </c:pt>
                <c:pt idx="1">
                  <c:v>82.2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15"/>
        <c:holeSize val="67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915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84871" cy="50275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901701" y="0"/>
            <a:ext cx="2984871" cy="50275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8967CFB3-6B0E-4456-9613-7CE18DF60249}" type="datetimeFigureOut">
              <a:rPr lang="tr-TR" smtClean="0"/>
              <a:t>7.06.2023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3" y="9517546"/>
            <a:ext cx="2984871" cy="50275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901701" y="9517546"/>
            <a:ext cx="2984871" cy="50275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F491FD6B-D1A1-44F2-87B9-38593CC35B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0612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7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7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B9D4FD-27B9-45B1-902C-3DC92E53E58B}" type="datetimeFigureOut">
              <a:rPr lang="tr-TR" smtClean="0"/>
              <a:t>7.06.2023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8975" y="4822002"/>
            <a:ext cx="5510213" cy="39455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518571"/>
            <a:ext cx="2984500" cy="5017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902075" y="9518571"/>
            <a:ext cx="2984500" cy="5017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576AA-F410-449A-885F-28FCB07E9D2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244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76AA-F410-449A-885F-28FCB07E9D29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385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1.png"/><Relationship Id="rId5" Type="http://schemas.openxmlformats.org/officeDocument/2006/relationships/image" Target="../media/image29.jpeg"/><Relationship Id="rId10" Type="http://schemas.openxmlformats.org/officeDocument/2006/relationships/image" Target="../media/image4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7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5.svg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.png"/><Relationship Id="rId4" Type="http://schemas.openxmlformats.org/officeDocument/2006/relationships/image" Target="../media/image11.jpe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.png"/><Relationship Id="rId4" Type="http://schemas.openxmlformats.org/officeDocument/2006/relationships/image" Target="../media/image18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5812909"/>
            <a:ext cx="9753600" cy="1502291"/>
            <a:chOff x="0" y="0"/>
            <a:chExt cx="3631262" cy="4085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31262" cy="408517"/>
            </a:xfrm>
            <a:custGeom>
              <a:avLst/>
              <a:gdLst/>
              <a:ahLst/>
              <a:cxnLst/>
              <a:rect l="l" t="t" r="r" b="b"/>
              <a:pathLst>
                <a:path w="3631262" h="408517">
                  <a:moveTo>
                    <a:pt x="0" y="0"/>
                  </a:moveTo>
                  <a:lnTo>
                    <a:pt x="3631262" y="0"/>
                  </a:lnTo>
                  <a:lnTo>
                    <a:pt x="3631262" y="408517"/>
                  </a:lnTo>
                  <a:lnTo>
                    <a:pt x="0" y="408517"/>
                  </a:lnTo>
                  <a:close/>
                </a:path>
              </a:pathLst>
            </a:custGeom>
            <a:solidFill>
              <a:srgbClr val="083A80">
                <a:alpha val="3098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463323" y="4038600"/>
            <a:ext cx="7417088" cy="1544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47"/>
              </a:lnSpc>
            </a:pPr>
            <a:r>
              <a:rPr lang="en-US" sz="4568" spc="228" dirty="0">
                <a:solidFill>
                  <a:srgbClr val="073A81"/>
                </a:solidFill>
                <a:latin typeface="Calibri (MS) Bold"/>
              </a:rPr>
              <a:t>KOCAELI CHAMBER </a:t>
            </a:r>
          </a:p>
          <a:p>
            <a:pPr>
              <a:lnSpc>
                <a:spcPts val="5847"/>
              </a:lnSpc>
            </a:pPr>
            <a:r>
              <a:rPr lang="en-US" sz="4568" spc="228" dirty="0">
                <a:solidFill>
                  <a:srgbClr val="073A81"/>
                </a:solidFill>
                <a:latin typeface="Calibri (MS) Bold"/>
              </a:rPr>
              <a:t>OF INDUSTRY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220349" y="4261290"/>
            <a:ext cx="3320123" cy="88513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262641" y="5146423"/>
            <a:ext cx="1447800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22"/>
              </a:lnSpc>
            </a:pPr>
            <a:r>
              <a:rPr lang="tr-TR" sz="2000" b="1" spc="250" dirty="0" smtClean="0">
                <a:solidFill>
                  <a:srgbClr val="073A81"/>
                </a:solidFill>
                <a:latin typeface="Calibri (MS) Bold"/>
              </a:rPr>
              <a:t>JUNE </a:t>
            </a:r>
            <a:r>
              <a:rPr lang="en-US" sz="2000" b="1" spc="250" dirty="0" smtClean="0">
                <a:solidFill>
                  <a:srgbClr val="073A81"/>
                </a:solidFill>
                <a:latin typeface="Calibri (MS) Bold"/>
              </a:rPr>
              <a:t>2023</a:t>
            </a:r>
            <a:endParaRPr lang="en-US" sz="1791" b="1" spc="250" dirty="0">
              <a:solidFill>
                <a:srgbClr val="073A81"/>
              </a:solidFill>
              <a:latin typeface="Calibri (MS) Bold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21852" r="14044" b="21958"/>
          <a:stretch/>
        </p:blipFill>
        <p:spPr>
          <a:xfrm>
            <a:off x="0" y="0"/>
            <a:ext cx="9753600" cy="367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5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963" t="1516" r="17173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434" b="19434"/>
          <a:stretch>
            <a:fillRect/>
          </a:stretch>
        </p:blipFill>
        <p:spPr>
          <a:xfrm>
            <a:off x="3924300" y="1876425"/>
            <a:ext cx="5827375" cy="292417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075165" y="1969548"/>
            <a:ext cx="5678435" cy="2566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5"/>
              </a:lnSpc>
              <a:spcBef>
                <a:spcPct val="0"/>
              </a:spcBef>
            </a:pPr>
            <a:r>
              <a:rPr lang="en-US" sz="2082">
                <a:solidFill>
                  <a:srgbClr val="083A80"/>
                </a:solidFill>
                <a:latin typeface="Calibri (MS) Bold"/>
              </a:rPr>
              <a:t>IT Valley in Gebze is a technology  development zone focused on Informatics in Kocaeli. As the new center of technology based  development in Turkey, IT Valley will house a</a:t>
            </a:r>
          </a:p>
          <a:p>
            <a:pPr algn="ctr">
              <a:lnSpc>
                <a:spcPts val="2915"/>
              </a:lnSpc>
              <a:spcBef>
                <a:spcPct val="0"/>
              </a:spcBef>
            </a:pPr>
            <a:r>
              <a:rPr lang="en-US" sz="2082">
                <a:solidFill>
                  <a:srgbClr val="083A80"/>
                </a:solidFill>
                <a:latin typeface="Calibri (MS) Bold"/>
              </a:rPr>
              <a:t>“prototyping center, a sophisticated innovation  center, Turkey’s largest entrepreneurship  ecosystem and many visionary projects.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007699" y="221932"/>
            <a:ext cx="3660577" cy="847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73A81"/>
                </a:solidFill>
                <a:latin typeface="Calibri (MS) Bold"/>
              </a:rPr>
              <a:t>BILISIM VALLEY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13720" t="14620" r="13720"/>
          <a:stretch>
            <a:fillRect/>
          </a:stretch>
        </p:blipFill>
        <p:spPr>
          <a:xfrm>
            <a:off x="0" y="6819835"/>
            <a:ext cx="9753600" cy="4953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712052" y="6813803"/>
            <a:ext cx="1880733" cy="5013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999"/>
          </a:blip>
          <a:srcRect l="3635" r="7475"/>
          <a:stretch>
            <a:fillRect/>
          </a:stretch>
        </p:blipFill>
        <p:spPr>
          <a:xfrm>
            <a:off x="-95482" y="-88490"/>
            <a:ext cx="9753600" cy="73152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6371792" y="1366806"/>
            <a:ext cx="1791815" cy="1791807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4999" r="-24999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4136000" y="1311097"/>
            <a:ext cx="1847524" cy="1847517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93322" t="-46129" r="-112429" b="-17639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792761" y="1311097"/>
            <a:ext cx="1847524" cy="1847517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9962" r="-19962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7329028" y="4077110"/>
            <a:ext cx="1791815" cy="1791807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40170" r="-32242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5093236" y="4021401"/>
            <a:ext cx="1847524" cy="1847517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24963" r="-24963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623310" y="4021401"/>
            <a:ext cx="1847524" cy="1847517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24766" r="-24766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2857444" y="4021401"/>
            <a:ext cx="1847524" cy="1847517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24999" r="-24999"/>
              </a:stretch>
            </a:blip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rcRect l="13720" t="14620" r="13720"/>
          <a:stretch>
            <a:fillRect/>
          </a:stretch>
        </p:blipFill>
        <p:spPr>
          <a:xfrm>
            <a:off x="0" y="6819835"/>
            <a:ext cx="9753600" cy="49536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712052" y="6813803"/>
            <a:ext cx="1880733" cy="501397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4134746" y="3167470"/>
            <a:ext cx="1848779" cy="353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82"/>
              </a:lnSpc>
              <a:spcBef>
                <a:spcPct val="0"/>
              </a:spcBef>
            </a:pPr>
            <a:r>
              <a:rPr lang="en-US" sz="1844">
                <a:solidFill>
                  <a:srgbClr val="311476"/>
                </a:solidFill>
                <a:latin typeface="Calibri (MS)"/>
              </a:rPr>
              <a:t>WINTER TOURISM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185525" y="3167470"/>
            <a:ext cx="2287005" cy="677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82"/>
              </a:lnSpc>
              <a:spcBef>
                <a:spcPct val="0"/>
              </a:spcBef>
            </a:pPr>
            <a:r>
              <a:rPr lang="en-US" sz="1844">
                <a:solidFill>
                  <a:srgbClr val="311476"/>
                </a:solidFill>
                <a:latin typeface="Calibri (MS)"/>
              </a:rPr>
              <a:t>MANY HOTELS OF ALL STANDARTS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87571" y="3167470"/>
            <a:ext cx="2057904" cy="677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82"/>
              </a:lnSpc>
              <a:spcBef>
                <a:spcPct val="0"/>
              </a:spcBef>
            </a:pPr>
            <a:r>
              <a:rPr lang="en-US" sz="1844">
                <a:solidFill>
                  <a:srgbClr val="311476"/>
                </a:solidFill>
                <a:latin typeface="Calibri (MS)"/>
              </a:rPr>
              <a:t>CONGRESS AND FAIR TOURISM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091981" y="5904134"/>
            <a:ext cx="1848779" cy="677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82"/>
              </a:lnSpc>
              <a:spcBef>
                <a:spcPct val="0"/>
              </a:spcBef>
            </a:pPr>
            <a:r>
              <a:rPr lang="en-US" sz="1844">
                <a:solidFill>
                  <a:srgbClr val="311476"/>
                </a:solidFill>
                <a:latin typeface="Calibri (MS)"/>
              </a:rPr>
              <a:t>CULTURAL ACTIVITIES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116492" y="5877774"/>
            <a:ext cx="2287005" cy="677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82"/>
              </a:lnSpc>
              <a:spcBef>
                <a:spcPct val="0"/>
              </a:spcBef>
            </a:pPr>
            <a:r>
              <a:rPr lang="en-US" sz="1844">
                <a:solidFill>
                  <a:srgbClr val="311476"/>
                </a:solidFill>
                <a:latin typeface="Calibri (MS)"/>
              </a:rPr>
              <a:t>WELL DEVELOPED HEALTH FACILITIES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18120" y="5910730"/>
            <a:ext cx="2057904" cy="353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82"/>
              </a:lnSpc>
              <a:spcBef>
                <a:spcPct val="0"/>
              </a:spcBef>
            </a:pPr>
            <a:r>
              <a:rPr lang="en-US" sz="1844">
                <a:solidFill>
                  <a:srgbClr val="311476"/>
                </a:solidFill>
                <a:latin typeface="Calibri (MS)"/>
              </a:rPr>
              <a:t> THERMAL TOURISM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750455" y="5904134"/>
            <a:ext cx="2167097" cy="677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82"/>
              </a:lnSpc>
              <a:spcBef>
                <a:spcPct val="0"/>
              </a:spcBef>
            </a:pPr>
            <a:r>
              <a:rPr lang="en-US" sz="1844">
                <a:solidFill>
                  <a:srgbClr val="311476"/>
                </a:solidFill>
                <a:latin typeface="Calibri (MS)"/>
              </a:rPr>
              <a:t>INTERTWINED WITH NATURE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0" y="0"/>
            <a:ext cx="9753600" cy="850572"/>
            <a:chOff x="0" y="0"/>
            <a:chExt cx="4921809" cy="42003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921809" cy="420036"/>
            </a:xfrm>
            <a:custGeom>
              <a:avLst/>
              <a:gdLst/>
              <a:ahLst/>
              <a:cxnLst/>
              <a:rect l="l" t="t" r="r" b="b"/>
              <a:pathLst>
                <a:path w="4921809" h="420036">
                  <a:moveTo>
                    <a:pt x="0" y="0"/>
                  </a:moveTo>
                  <a:lnTo>
                    <a:pt x="4921809" y="0"/>
                  </a:lnTo>
                  <a:lnTo>
                    <a:pt x="4921809" y="420036"/>
                  </a:lnTo>
                  <a:lnTo>
                    <a:pt x="0" y="420036"/>
                  </a:lnTo>
                  <a:close/>
                </a:path>
              </a:pathLst>
            </a:custGeom>
            <a:solidFill>
              <a:srgbClr val="073A81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7093" tIns="27093" rIns="27093" bIns="27093" rtlCol="0" anchor="ctr"/>
            <a:lstStyle/>
            <a:p>
              <a:pPr algn="ctr">
                <a:lnSpc>
                  <a:spcPts val="1418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181239" y="131445"/>
            <a:ext cx="7391123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 dirty="0">
                <a:solidFill>
                  <a:srgbClr val="FFFFFF"/>
                </a:solidFill>
                <a:latin typeface="Calibri (MS) Bold"/>
              </a:rPr>
              <a:t>NOT JUST INDUSTRIAL FACILITIES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250" y="95250"/>
            <a:ext cx="9562751" cy="4903091"/>
            <a:chOff x="0" y="0"/>
            <a:chExt cx="12750335" cy="653745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0269" b="23587"/>
            <a:stretch>
              <a:fillRect/>
            </a:stretch>
          </p:blipFill>
          <p:spPr>
            <a:xfrm>
              <a:off x="0" y="0"/>
              <a:ext cx="8457890" cy="427363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35500" t="393" b="393"/>
            <a:stretch>
              <a:fillRect/>
            </a:stretch>
          </p:blipFill>
          <p:spPr>
            <a:xfrm>
              <a:off x="8584890" y="0"/>
              <a:ext cx="4165445" cy="427363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11545" b="11545"/>
            <a:stretch>
              <a:fillRect/>
            </a:stretch>
          </p:blipFill>
          <p:spPr>
            <a:xfrm>
              <a:off x="0" y="4400636"/>
              <a:ext cx="4165445" cy="213681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31061" b="31061"/>
            <a:stretch>
              <a:fillRect/>
            </a:stretch>
          </p:blipFill>
          <p:spPr>
            <a:xfrm>
              <a:off x="4292445" y="4400636"/>
              <a:ext cx="8457890" cy="2136818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566487" y="5128839"/>
            <a:ext cx="2310313" cy="207928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050922" y="5128839"/>
            <a:ext cx="2318160" cy="20863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 l="22729" t="23518"/>
          <a:stretch>
            <a:fillRect/>
          </a:stretch>
        </p:blipFill>
        <p:spPr>
          <a:xfrm>
            <a:off x="95250" y="5121619"/>
            <a:ext cx="2333986" cy="2079124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868"/>
          <a:stretch/>
        </p:blipFill>
        <p:spPr>
          <a:xfrm>
            <a:off x="7543203" y="5128839"/>
            <a:ext cx="2302115" cy="207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0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r="40871" b="33563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1928977"/>
            <a:ext cx="9646327" cy="345724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241212" y="731520"/>
            <a:ext cx="5512388" cy="5589915"/>
            <a:chOff x="0" y="0"/>
            <a:chExt cx="7349851" cy="745322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/>
            <a:srcRect l="17149" r="17149"/>
            <a:stretch>
              <a:fillRect/>
            </a:stretch>
          </p:blipFill>
          <p:spPr>
            <a:xfrm>
              <a:off x="0" y="0"/>
              <a:ext cx="7349851" cy="7453220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9064" y="5485750"/>
            <a:ext cx="1671369" cy="167136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44748" y="731520"/>
            <a:ext cx="1895177" cy="638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 b="1" dirty="0">
                <a:solidFill>
                  <a:srgbClr val="183D71"/>
                </a:solidFill>
                <a:latin typeface="+mj-lt"/>
              </a:rPr>
              <a:t>CONTACT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209064" y="2195082"/>
            <a:ext cx="3886950" cy="2860743"/>
            <a:chOff x="0" y="-85725"/>
            <a:chExt cx="5182599" cy="3814323"/>
          </a:xfrm>
        </p:grpSpPr>
        <p:sp>
          <p:nvSpPr>
            <p:cNvPr id="9" name="TextBox 9"/>
            <p:cNvSpPr txBox="1"/>
            <p:nvPr/>
          </p:nvSpPr>
          <p:spPr>
            <a:xfrm>
              <a:off x="0" y="-85725"/>
              <a:ext cx="5182599" cy="482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37"/>
                </a:lnSpc>
                <a:spcBef>
                  <a:spcPct val="0"/>
                </a:spcBef>
              </a:pPr>
              <a:r>
                <a:rPr lang="en-US" sz="2169" b="1" dirty="0">
                  <a:solidFill>
                    <a:srgbClr val="FFFFFF"/>
                  </a:solidFill>
                  <a:latin typeface="+mj-lt"/>
                </a:rPr>
                <a:t>E-mail: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40352"/>
              <a:ext cx="5182599" cy="5132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37"/>
                </a:lnSpc>
                <a:spcBef>
                  <a:spcPct val="0"/>
                </a:spcBef>
              </a:pPr>
              <a:r>
                <a:rPr lang="en-US" sz="2169" dirty="0">
                  <a:solidFill>
                    <a:srgbClr val="FFFFFF"/>
                  </a:solidFill>
                  <a:latin typeface="Calibri (MS)"/>
                </a:rPr>
                <a:t>kso@kosano.org.tr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301768"/>
              <a:ext cx="5182599" cy="512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37"/>
                </a:lnSpc>
                <a:spcBef>
                  <a:spcPct val="0"/>
                </a:spcBef>
              </a:pPr>
              <a:r>
                <a:rPr lang="en-US" sz="2169" b="1" dirty="0">
                  <a:solidFill>
                    <a:srgbClr val="FFFFFF"/>
                  </a:solidFill>
                  <a:latin typeface="+mj-lt"/>
                </a:rPr>
                <a:t>Website: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827845"/>
              <a:ext cx="5182599" cy="5132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37"/>
                </a:lnSpc>
                <a:spcBef>
                  <a:spcPct val="0"/>
                </a:spcBef>
              </a:pPr>
              <a:r>
                <a:rPr lang="en-US" sz="2169" dirty="0">
                  <a:solidFill>
                    <a:srgbClr val="FFFFFF"/>
                  </a:solidFill>
                  <a:latin typeface="Calibri (MS)"/>
                </a:rPr>
                <a:t>www.kosano.org.tr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2689261"/>
              <a:ext cx="5182599" cy="512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37"/>
                </a:lnSpc>
                <a:spcBef>
                  <a:spcPct val="0"/>
                </a:spcBef>
              </a:pPr>
              <a:r>
                <a:rPr lang="en-US" sz="2169" b="1" dirty="0">
                  <a:solidFill>
                    <a:srgbClr val="FFFFFF"/>
                  </a:solidFill>
                  <a:latin typeface="+mj-lt"/>
                </a:rPr>
                <a:t>Phone: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215338"/>
              <a:ext cx="5182599" cy="5132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37"/>
                </a:lnSpc>
                <a:spcBef>
                  <a:spcPct val="0"/>
                </a:spcBef>
              </a:pPr>
              <a:r>
                <a:rPr lang="en-US" sz="2169" dirty="0">
                  <a:solidFill>
                    <a:srgbClr val="FFFFFF"/>
                  </a:solidFill>
                  <a:latin typeface="Calibri (MS)"/>
                </a:rPr>
                <a:t>+90 </a:t>
              </a:r>
              <a:r>
                <a:rPr lang="en-US" sz="2169" dirty="0" smtClean="0">
                  <a:solidFill>
                    <a:srgbClr val="FFFFFF"/>
                  </a:solidFill>
                  <a:latin typeface="Calibri (MS)"/>
                </a:rPr>
                <a:t>262 </a:t>
              </a:r>
              <a:r>
                <a:rPr lang="en-US" sz="2169" dirty="0">
                  <a:solidFill>
                    <a:srgbClr val="FFFFFF"/>
                  </a:solidFill>
                  <a:latin typeface="Calibri (MS)"/>
                </a:rPr>
                <a:t>315 80 00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53600" cy="7321420"/>
            <a:chOff x="0" y="0"/>
            <a:chExt cx="13004800" cy="976189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0859" t="1285" r="12855"/>
            <a:stretch>
              <a:fillRect/>
            </a:stretch>
          </p:blipFill>
          <p:spPr>
            <a:xfrm>
              <a:off x="0" y="0"/>
              <a:ext cx="13004800" cy="9761893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0"/>
            <a:ext cx="9753600" cy="5167106"/>
            <a:chOff x="0" y="0"/>
            <a:chExt cx="13004800" cy="688947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t="5891" r="1995" b="4605"/>
            <a:stretch>
              <a:fillRect/>
            </a:stretch>
          </p:blipFill>
          <p:spPr>
            <a:xfrm>
              <a:off x="0" y="0"/>
              <a:ext cx="13004800" cy="6889474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" y="4262451"/>
            <a:ext cx="9753600" cy="1809310"/>
            <a:chOff x="0" y="0"/>
            <a:chExt cx="4470210" cy="7991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70210" cy="799132"/>
            </a:xfrm>
            <a:custGeom>
              <a:avLst/>
              <a:gdLst/>
              <a:ahLst/>
              <a:cxnLst/>
              <a:rect l="l" t="t" r="r" b="b"/>
              <a:pathLst>
                <a:path w="4470210" h="799132">
                  <a:moveTo>
                    <a:pt x="0" y="0"/>
                  </a:moveTo>
                  <a:lnTo>
                    <a:pt x="4470210" y="0"/>
                  </a:lnTo>
                  <a:lnTo>
                    <a:pt x="4470210" y="799132"/>
                  </a:lnTo>
                  <a:lnTo>
                    <a:pt x="0" y="799132"/>
                  </a:lnTo>
                  <a:close/>
                </a:path>
              </a:pathLst>
            </a:custGeom>
            <a:solidFill>
              <a:srgbClr val="083A81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2649695" y="4455422"/>
            <a:ext cx="4454211" cy="1215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Calibri (MS)"/>
              </a:rPr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r="40871" b="33563"/>
          <a:stretch>
            <a:fillRect/>
          </a:stretch>
        </p:blipFill>
        <p:spPr>
          <a:xfrm>
            <a:off x="0" y="-62680"/>
            <a:ext cx="9753599" cy="73152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flipV="1">
            <a:off x="349186" y="2734719"/>
            <a:ext cx="21273" cy="4085114"/>
          </a:xfrm>
          <a:prstGeom prst="line">
            <a:avLst/>
          </a:prstGeom>
          <a:ln w="9525" cap="flat">
            <a:solidFill>
              <a:srgbClr val="073A81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3720" t="14620" r="13720"/>
          <a:stretch>
            <a:fillRect/>
          </a:stretch>
        </p:blipFill>
        <p:spPr>
          <a:xfrm>
            <a:off x="0" y="6819835"/>
            <a:ext cx="9753600" cy="4326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712052" y="6813803"/>
            <a:ext cx="1880733" cy="5013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9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31520" y="2514600"/>
            <a:ext cx="4208191" cy="47379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9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107806" y="-1"/>
            <a:ext cx="4208191" cy="48768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 l="5529" r="5260" b="570"/>
          <a:stretch>
            <a:fillRect/>
          </a:stretch>
        </p:blipFill>
        <p:spPr>
          <a:xfrm>
            <a:off x="731520" y="4009406"/>
            <a:ext cx="4208191" cy="329974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 l="10357" r="4535"/>
          <a:stretch>
            <a:fillRect/>
          </a:stretch>
        </p:blipFill>
        <p:spPr>
          <a:xfrm>
            <a:off x="5107806" y="0"/>
            <a:ext cx="4220209" cy="330579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-5400000">
            <a:off x="-1016729" y="1018556"/>
            <a:ext cx="2650551" cy="613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2"/>
              </a:lnSpc>
            </a:pPr>
            <a:r>
              <a:rPr lang="en-US" sz="3630" b="1" dirty="0">
                <a:solidFill>
                  <a:srgbClr val="073A81"/>
                </a:solidFill>
                <a:latin typeface="Calibri (MS)"/>
              </a:rPr>
              <a:t>About Us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88040" y="3112130"/>
            <a:ext cx="4067020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2000" dirty="0">
                <a:solidFill>
                  <a:srgbClr val="FFFFFF"/>
                </a:solidFill>
                <a:latin typeface="Calibri (MS)"/>
              </a:rPr>
              <a:t>The </a:t>
            </a:r>
            <a:r>
              <a:rPr lang="en-US" sz="2000" dirty="0" err="1">
                <a:solidFill>
                  <a:srgbClr val="FFFFFF"/>
                </a:solidFill>
                <a:latin typeface="Calibri (MS)"/>
              </a:rPr>
              <a:t>Kocaeli</a:t>
            </a:r>
            <a:r>
              <a:rPr lang="en-US" sz="2000" dirty="0">
                <a:solidFill>
                  <a:srgbClr val="FFFFFF"/>
                </a:solidFill>
                <a:latin typeface="Calibri (MS)"/>
              </a:rPr>
              <a:t> Chamber of Industry was founded in 1897 as a Chamber of Commerce and Industry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71231" y="3916102"/>
            <a:ext cx="3506364" cy="80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00"/>
              </a:lnSpc>
            </a:pPr>
            <a:r>
              <a:rPr lang="en-US" sz="2000" dirty="0">
                <a:solidFill>
                  <a:srgbClr val="FFFFFF"/>
                </a:solidFill>
                <a:latin typeface="Calibri (MS)"/>
              </a:rPr>
              <a:t>Today with its 3</a:t>
            </a:r>
            <a:r>
              <a:rPr lang="tr-TR" sz="2000" dirty="0">
                <a:solidFill>
                  <a:srgbClr val="FFFFFF"/>
                </a:solidFill>
                <a:latin typeface="Calibri (MS)"/>
              </a:rPr>
              <a:t>1</a:t>
            </a:r>
            <a:r>
              <a:rPr lang="en-US" sz="2000" dirty="0">
                <a:solidFill>
                  <a:srgbClr val="FFFFFF"/>
                </a:solidFill>
                <a:latin typeface="Calibri (MS)"/>
              </a:rPr>
              <a:t> employees it serves approximately 3585 member companies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88040" y="2667000"/>
            <a:ext cx="2525231" cy="334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88"/>
              </a:lnSpc>
            </a:pPr>
            <a:r>
              <a:rPr lang="en-US" sz="2200" b="1" dirty="0">
                <a:solidFill>
                  <a:srgbClr val="FFFFFF"/>
                </a:solidFill>
                <a:latin typeface="Calibri (MS)"/>
              </a:rPr>
              <a:t>From Past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06793" y="3505200"/>
            <a:ext cx="3156458" cy="334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88"/>
              </a:lnSpc>
            </a:pPr>
            <a:r>
              <a:rPr lang="en-US" sz="2200" b="1" dirty="0">
                <a:solidFill>
                  <a:srgbClr val="FFFFFF"/>
                </a:solidFill>
                <a:latin typeface="Calibri (MS)"/>
              </a:rPr>
              <a:t>To Present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84" r="1353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953000" y="0"/>
            <a:ext cx="4811486" cy="7315200"/>
            <a:chOff x="0" y="0"/>
            <a:chExt cx="2552039" cy="36893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52039" cy="3689304"/>
            </a:xfrm>
            <a:custGeom>
              <a:avLst/>
              <a:gdLst/>
              <a:ahLst/>
              <a:cxnLst/>
              <a:rect l="l" t="t" r="r" b="b"/>
              <a:pathLst>
                <a:path w="2552039" h="3689304">
                  <a:moveTo>
                    <a:pt x="0" y="0"/>
                  </a:moveTo>
                  <a:lnTo>
                    <a:pt x="2552039" y="0"/>
                  </a:lnTo>
                  <a:lnTo>
                    <a:pt x="2552039" y="3689304"/>
                  </a:lnTo>
                  <a:lnTo>
                    <a:pt x="0" y="3689304"/>
                  </a:lnTo>
                  <a:close/>
                </a:path>
              </a:pathLst>
            </a:custGeom>
            <a:solidFill>
              <a:srgbClr val="FEFEFE">
                <a:alpha val="8862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7093" tIns="27093" rIns="27093" bIns="27093" rtlCol="0" anchor="ctr"/>
            <a:lstStyle/>
            <a:p>
              <a:pPr algn="ctr">
                <a:lnSpc>
                  <a:spcPts val="1418"/>
                </a:lnSpc>
              </a:pPr>
              <a:endParaRPr b="1">
                <a:latin typeface="+mj-lt"/>
              </a:endParaRPr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377776" y="1784120"/>
            <a:ext cx="719318" cy="719318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073A81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5410009" y="3037600"/>
            <a:ext cx="719318" cy="71931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073A81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419477" y="4393823"/>
            <a:ext cx="719318" cy="719318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073A81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5422190" y="5726470"/>
            <a:ext cx="719318" cy="719318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073A81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362200" y="2667000"/>
            <a:ext cx="450660" cy="616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712052" y="6813803"/>
            <a:ext cx="1880733" cy="501397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5406081" y="1823846"/>
            <a:ext cx="4137309" cy="923330"/>
            <a:chOff x="-14103" y="-56399"/>
            <a:chExt cx="5516414" cy="1231103"/>
          </a:xfrm>
        </p:grpSpPr>
        <p:sp>
          <p:nvSpPr>
            <p:cNvPr id="18" name="TextBox 18"/>
            <p:cNvSpPr txBox="1"/>
            <p:nvPr/>
          </p:nvSpPr>
          <p:spPr>
            <a:xfrm>
              <a:off x="-14103" y="139636"/>
              <a:ext cx="902430" cy="5420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073"/>
                </a:lnSpc>
              </a:pPr>
              <a:r>
                <a:rPr lang="en-US" sz="3600" b="1" spc="130" dirty="0">
                  <a:solidFill>
                    <a:srgbClr val="FFFFFF"/>
                  </a:solidFill>
                  <a:latin typeface="+mj-lt"/>
                </a:rPr>
                <a:t>1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211214" y="-56399"/>
              <a:ext cx="4291097" cy="12311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422"/>
                </a:lnSpc>
              </a:pPr>
              <a:r>
                <a:rPr lang="en-US" sz="2400" b="1" spc="97" dirty="0" smtClean="0">
                  <a:solidFill>
                    <a:srgbClr val="183D71"/>
                  </a:solidFill>
                  <a:latin typeface="+mj-lt"/>
                </a:rPr>
                <a:t>Population</a:t>
              </a:r>
              <a:r>
                <a:rPr lang="tr-TR" sz="2400" b="1" spc="97" dirty="0" smtClean="0">
                  <a:solidFill>
                    <a:srgbClr val="183D71"/>
                  </a:solidFill>
                  <a:latin typeface="+mj-lt"/>
                </a:rPr>
                <a:t> 2 </a:t>
              </a:r>
              <a:r>
                <a:rPr lang="tr-TR" sz="2400" b="1" spc="97" dirty="0" err="1" smtClean="0">
                  <a:solidFill>
                    <a:srgbClr val="183D71"/>
                  </a:solidFill>
                  <a:latin typeface="+mj-lt"/>
                </a:rPr>
                <a:t>Million</a:t>
              </a:r>
              <a:r>
                <a:rPr lang="tr-TR" sz="2400" b="1" spc="97" dirty="0" smtClean="0">
                  <a:solidFill>
                    <a:srgbClr val="183D71"/>
                  </a:solidFill>
                  <a:latin typeface="+mj-lt"/>
                </a:rPr>
                <a:t> </a:t>
              </a:r>
              <a:r>
                <a:rPr lang="en-US" sz="2400" b="1" spc="97" dirty="0" smtClean="0">
                  <a:solidFill>
                    <a:srgbClr val="183D71"/>
                  </a:solidFill>
                  <a:latin typeface="+mj-lt"/>
                </a:rPr>
                <a:t>2022</a:t>
              </a:r>
              <a:endParaRPr lang="en-US" sz="2400" b="1" spc="97" dirty="0">
                <a:solidFill>
                  <a:srgbClr val="183D71"/>
                </a:solidFill>
                <a:latin typeface="+mj-lt"/>
              </a:endParaRPr>
            </a:p>
            <a:p>
              <a:pPr>
                <a:lnSpc>
                  <a:spcPts val="2422"/>
                </a:lnSpc>
              </a:pPr>
              <a:endParaRPr lang="en-US" sz="1953" b="1" spc="97" dirty="0">
                <a:solidFill>
                  <a:srgbClr val="183D71"/>
                </a:solidFill>
                <a:latin typeface="+mj-lt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5105400" y="152139"/>
            <a:ext cx="4876800" cy="1285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61"/>
              </a:lnSpc>
            </a:pPr>
            <a:r>
              <a:rPr lang="en-US" sz="3600" b="1" spc="248" dirty="0">
                <a:solidFill>
                  <a:srgbClr val="073A81"/>
                </a:solidFill>
                <a:latin typeface="+mj-lt"/>
              </a:rPr>
              <a:t>INDUSTRIOUS </a:t>
            </a:r>
            <a:r>
              <a:rPr lang="en-US" sz="3600" b="1" spc="248" dirty="0" smtClean="0">
                <a:solidFill>
                  <a:srgbClr val="073A81"/>
                </a:solidFill>
                <a:latin typeface="+mj-lt"/>
              </a:rPr>
              <a:t>HEARTHLAND</a:t>
            </a:r>
            <a:r>
              <a:rPr lang="tr-TR" sz="3600" b="1" spc="248" dirty="0" smtClean="0">
                <a:solidFill>
                  <a:srgbClr val="073A81"/>
                </a:solidFill>
                <a:latin typeface="+mj-lt"/>
              </a:rPr>
              <a:t> </a:t>
            </a:r>
            <a:r>
              <a:rPr lang="en-US" sz="3600" b="1" spc="248" dirty="0" smtClean="0">
                <a:solidFill>
                  <a:srgbClr val="073A81"/>
                </a:solidFill>
                <a:latin typeface="+mj-lt"/>
              </a:rPr>
              <a:t>KOCAELI</a:t>
            </a:r>
            <a:endParaRPr lang="en-US" sz="3600" b="1" spc="248" dirty="0">
              <a:solidFill>
                <a:srgbClr val="073A81"/>
              </a:solidFill>
              <a:latin typeface="+mj-lt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5468164" y="3078069"/>
            <a:ext cx="3732527" cy="619850"/>
            <a:chOff x="25698" y="-63773"/>
            <a:chExt cx="4976702" cy="826468"/>
          </a:xfrm>
        </p:grpSpPr>
        <p:sp>
          <p:nvSpPr>
            <p:cNvPr id="22" name="TextBox 22"/>
            <p:cNvSpPr txBox="1"/>
            <p:nvPr/>
          </p:nvSpPr>
          <p:spPr>
            <a:xfrm>
              <a:off x="25698" y="148867"/>
              <a:ext cx="849352" cy="5600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73"/>
                </a:lnSpc>
              </a:pPr>
              <a:r>
                <a:rPr lang="en-US" sz="3600" b="1" spc="130" dirty="0">
                  <a:solidFill>
                    <a:srgbClr val="FFFFFF"/>
                  </a:solidFill>
                  <a:latin typeface="+mj-lt"/>
                </a:rPr>
                <a:t>2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218384" y="-63773"/>
              <a:ext cx="3784016" cy="826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22"/>
                </a:lnSpc>
              </a:pPr>
              <a:r>
                <a:rPr lang="en-US" sz="2400" b="1" spc="97" dirty="0">
                  <a:solidFill>
                    <a:srgbClr val="183D71"/>
                  </a:solidFill>
                  <a:latin typeface="+mj-lt"/>
                </a:rPr>
                <a:t>8th Smallest Province In </a:t>
              </a:r>
              <a:r>
                <a:rPr lang="en-US" sz="2400" b="1" spc="97" dirty="0" err="1">
                  <a:solidFill>
                    <a:srgbClr val="183D71"/>
                  </a:solidFill>
                  <a:latin typeface="+mj-lt"/>
                </a:rPr>
                <a:t>Turkiye</a:t>
              </a:r>
              <a:endParaRPr lang="en-US" sz="2400" b="1" spc="97" dirty="0">
                <a:solidFill>
                  <a:srgbClr val="183D71"/>
                </a:solidFill>
                <a:latin typeface="+mj-lt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473194" y="4441089"/>
            <a:ext cx="4055781" cy="615553"/>
            <a:chOff x="19781" y="-55288"/>
            <a:chExt cx="5407709" cy="820739"/>
          </a:xfrm>
        </p:grpSpPr>
        <p:sp>
          <p:nvSpPr>
            <p:cNvPr id="25" name="TextBox 25"/>
            <p:cNvSpPr txBox="1"/>
            <p:nvPr/>
          </p:nvSpPr>
          <p:spPr>
            <a:xfrm>
              <a:off x="19781" y="139176"/>
              <a:ext cx="849352" cy="5600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73"/>
                </a:lnSpc>
              </a:pPr>
              <a:r>
                <a:rPr lang="en-US" sz="3600" b="1" spc="130" dirty="0">
                  <a:solidFill>
                    <a:srgbClr val="FFFFFF"/>
                  </a:solidFill>
                  <a:latin typeface="+mj-lt"/>
                </a:rPr>
                <a:t>3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230433" y="-55288"/>
              <a:ext cx="4197057" cy="8207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422"/>
                </a:lnSpc>
              </a:pPr>
              <a:r>
                <a:rPr lang="en-US" sz="2400" b="1" spc="97" dirty="0">
                  <a:solidFill>
                    <a:srgbClr val="183D71"/>
                  </a:solidFill>
                  <a:latin typeface="+mj-lt"/>
                </a:rPr>
                <a:t>%10,07 of National Tax Revenue Collected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5460629" y="5725894"/>
            <a:ext cx="4278019" cy="926813"/>
            <a:chOff x="-591" y="-114173"/>
            <a:chExt cx="5704025" cy="1235749"/>
          </a:xfrm>
        </p:grpSpPr>
        <p:sp>
          <p:nvSpPr>
            <p:cNvPr id="28" name="TextBox 28"/>
            <p:cNvSpPr txBox="1"/>
            <p:nvPr/>
          </p:nvSpPr>
          <p:spPr>
            <a:xfrm>
              <a:off x="-591" y="176101"/>
              <a:ext cx="849352" cy="560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73"/>
                </a:lnSpc>
              </a:pPr>
              <a:r>
                <a:rPr lang="en-US" sz="3600" b="1" spc="130" dirty="0">
                  <a:solidFill>
                    <a:srgbClr val="FFFFFF"/>
                  </a:solidFill>
                  <a:latin typeface="+mj-lt"/>
                </a:rPr>
                <a:t>4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268176" y="-114173"/>
              <a:ext cx="4435258" cy="12357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422"/>
                </a:lnSpc>
              </a:pPr>
              <a:r>
                <a:rPr lang="en-US" sz="2400" b="1" spc="97" dirty="0">
                  <a:solidFill>
                    <a:srgbClr val="183D71"/>
                  </a:solidFill>
                  <a:latin typeface="+mj-lt"/>
                </a:rPr>
                <a:t>84 of </a:t>
              </a:r>
              <a:r>
                <a:rPr lang="en-US" sz="2400" b="1" spc="97" dirty="0" err="1">
                  <a:solidFill>
                    <a:srgbClr val="183D71"/>
                  </a:solidFill>
                  <a:latin typeface="+mj-lt"/>
                </a:rPr>
                <a:t>Turkiye’s</a:t>
              </a:r>
              <a:r>
                <a:rPr lang="en-US" sz="2400" b="1" spc="97" dirty="0">
                  <a:solidFill>
                    <a:srgbClr val="183D71"/>
                  </a:solidFill>
                  <a:latin typeface="+mj-lt"/>
                </a:rPr>
                <a:t> Largest Companies are Located Here</a:t>
              </a:r>
            </a:p>
          </p:txBody>
        </p:sp>
      </p:grpSp>
      <p:sp>
        <p:nvSpPr>
          <p:cNvPr id="30" name="AutoShape 30"/>
          <p:cNvSpPr/>
          <p:nvPr/>
        </p:nvSpPr>
        <p:spPr>
          <a:xfrm>
            <a:off x="4936414" y="2774090"/>
            <a:ext cx="16586" cy="4565104"/>
          </a:xfrm>
          <a:prstGeom prst="line">
            <a:avLst/>
          </a:prstGeom>
          <a:ln w="28575" cap="flat">
            <a:solidFill>
              <a:srgbClr val="FEBF0E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53600" cy="850572"/>
            <a:chOff x="0" y="0"/>
            <a:chExt cx="4991954" cy="4200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1954" cy="420036"/>
            </a:xfrm>
            <a:custGeom>
              <a:avLst/>
              <a:gdLst/>
              <a:ahLst/>
              <a:cxnLst/>
              <a:rect l="l" t="t" r="r" b="b"/>
              <a:pathLst>
                <a:path w="4991954" h="420036">
                  <a:moveTo>
                    <a:pt x="0" y="0"/>
                  </a:moveTo>
                  <a:lnTo>
                    <a:pt x="4991954" y="0"/>
                  </a:lnTo>
                  <a:lnTo>
                    <a:pt x="4991954" y="420036"/>
                  </a:lnTo>
                  <a:lnTo>
                    <a:pt x="0" y="420036"/>
                  </a:lnTo>
                  <a:close/>
                </a:path>
              </a:pathLst>
            </a:custGeom>
            <a:solidFill>
              <a:srgbClr val="073A8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7093" tIns="27093" rIns="27093" bIns="27093" rtlCol="0" anchor="ctr"/>
            <a:lstStyle/>
            <a:p>
              <a:pPr algn="ctr">
                <a:lnSpc>
                  <a:spcPts val="1418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43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1856"/>
          <a:stretch>
            <a:fillRect/>
          </a:stretch>
        </p:blipFill>
        <p:spPr>
          <a:xfrm rot="-5400000">
            <a:off x="2062315" y="-892516"/>
            <a:ext cx="5671100" cy="9753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28000"/>
          </a:blip>
          <a:srcRect l="2096" r="2096"/>
          <a:stretch>
            <a:fillRect/>
          </a:stretch>
        </p:blipFill>
        <p:spPr>
          <a:xfrm>
            <a:off x="0" y="850572"/>
            <a:ext cx="9753600" cy="6443061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4104875" y="5078597"/>
            <a:ext cx="1585979" cy="1585973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36451" r="-36451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98120" y="3705794"/>
            <a:ext cx="1582231" cy="1582225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61348" r="-28431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570804" y="1395921"/>
            <a:ext cx="1585979" cy="1585973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38888" r="-38888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4863178" y="2786925"/>
            <a:ext cx="1585979" cy="1585973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46248" r="-34306"/>
              </a:stretch>
            </a:blip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 l="13720" t="14620" r="13720"/>
          <a:stretch>
            <a:fillRect/>
          </a:stretch>
        </p:blipFill>
        <p:spPr>
          <a:xfrm>
            <a:off x="0" y="6819835"/>
            <a:ext cx="9753600" cy="4737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712052" y="6813803"/>
            <a:ext cx="1880733" cy="501397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5843555" y="5258187"/>
            <a:ext cx="3081809" cy="411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18"/>
              </a:lnSpc>
              <a:spcBef>
                <a:spcPct val="0"/>
              </a:spcBef>
            </a:pPr>
            <a:r>
              <a:rPr lang="en-US" sz="2156">
                <a:solidFill>
                  <a:srgbClr val="083A80"/>
                </a:solidFill>
                <a:latin typeface="Calibri (MS) Bold"/>
              </a:rPr>
              <a:t>MARITIME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796888" y="4123698"/>
            <a:ext cx="3011523" cy="411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18"/>
              </a:lnSpc>
              <a:spcBef>
                <a:spcPct val="0"/>
              </a:spcBef>
            </a:pPr>
            <a:r>
              <a:rPr lang="en-US" sz="2156">
                <a:solidFill>
                  <a:srgbClr val="083A80"/>
                </a:solidFill>
                <a:latin typeface="Calibri (MS) Bold"/>
              </a:rPr>
              <a:t>RAILWAY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259698" y="1638070"/>
            <a:ext cx="2851092" cy="410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18"/>
              </a:lnSpc>
              <a:spcBef>
                <a:spcPct val="0"/>
              </a:spcBef>
            </a:pPr>
            <a:r>
              <a:rPr lang="en-US" sz="2156">
                <a:solidFill>
                  <a:srgbClr val="083A80"/>
                </a:solidFill>
                <a:latin typeface="Calibri (MS) Bold"/>
              </a:rPr>
              <a:t>AIRWAY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573079" y="2988521"/>
            <a:ext cx="2728538" cy="411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18"/>
              </a:lnSpc>
              <a:spcBef>
                <a:spcPct val="0"/>
              </a:spcBef>
            </a:pPr>
            <a:r>
              <a:rPr lang="en-US" sz="2156">
                <a:solidFill>
                  <a:srgbClr val="083A80"/>
                </a:solidFill>
                <a:latin typeface="Calibri (MS) Bold"/>
              </a:rPr>
              <a:t>HIGHWAY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796888" y="4482562"/>
            <a:ext cx="3046666" cy="301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63"/>
              </a:lnSpc>
              <a:spcBef>
                <a:spcPct val="0"/>
              </a:spcBef>
            </a:pPr>
            <a:r>
              <a:rPr lang="en-US" sz="1617">
                <a:solidFill>
                  <a:srgbClr val="083A80"/>
                </a:solidFill>
                <a:latin typeface="Calibri (MS)"/>
              </a:rPr>
              <a:t>Highspeed Train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59698" y="1977883"/>
            <a:ext cx="4189459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r>
              <a:rPr lang="en-US" sz="1800" dirty="0" err="1">
                <a:solidFill>
                  <a:srgbClr val="083A80"/>
                </a:solidFill>
                <a:latin typeface="Calibri (MS)"/>
              </a:rPr>
              <a:t>Sabiha</a:t>
            </a:r>
            <a:r>
              <a:rPr lang="en-US" sz="1800" dirty="0">
                <a:solidFill>
                  <a:srgbClr val="083A80"/>
                </a:solidFill>
                <a:latin typeface="Calibri (MS)"/>
              </a:rPr>
              <a:t> </a:t>
            </a:r>
            <a:r>
              <a:rPr lang="en-US" sz="1800" dirty="0" err="1">
                <a:solidFill>
                  <a:srgbClr val="083A80"/>
                </a:solidFill>
                <a:latin typeface="Calibri (MS)"/>
              </a:rPr>
              <a:t>Gokcen</a:t>
            </a:r>
            <a:r>
              <a:rPr lang="en-US" sz="1800" dirty="0">
                <a:solidFill>
                  <a:srgbClr val="083A80"/>
                </a:solidFill>
                <a:latin typeface="Calibri (MS)"/>
              </a:rPr>
              <a:t> Int. Airport: 50 km.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573079" y="3377391"/>
            <a:ext cx="2945888" cy="659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83A80"/>
                </a:solidFill>
                <a:latin typeface="Calibri (MS)"/>
              </a:rPr>
              <a:t>TEM Motorways and D100 Main Road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843555" y="5598001"/>
            <a:ext cx="3081809" cy="659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083A80"/>
                </a:solidFill>
                <a:latin typeface="Calibri (MS)"/>
              </a:rPr>
              <a:t>35 ports and industrial facility docks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259698" y="2309216"/>
            <a:ext cx="3818311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83A80"/>
                </a:solidFill>
                <a:latin typeface="Calibri (MS)"/>
              </a:rPr>
              <a:t>Cengiz Topel Airport: 10 km.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006633" y="76200"/>
            <a:ext cx="5713090" cy="630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dirty="0">
                <a:solidFill>
                  <a:srgbClr val="FFFFFF"/>
                </a:solidFill>
                <a:latin typeface="Calibri (MS) Bold"/>
              </a:rPr>
              <a:t>LOGISTICS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"/>
          <p:cNvGrpSpPr/>
          <p:nvPr/>
        </p:nvGrpSpPr>
        <p:grpSpPr>
          <a:xfrm>
            <a:off x="0" y="0"/>
            <a:ext cx="9753600" cy="850572"/>
            <a:chOff x="0" y="0"/>
            <a:chExt cx="4991954" cy="420036"/>
          </a:xfrm>
        </p:grpSpPr>
        <p:sp>
          <p:nvSpPr>
            <p:cNvPr id="21" name="Freeform 3"/>
            <p:cNvSpPr/>
            <p:nvPr/>
          </p:nvSpPr>
          <p:spPr>
            <a:xfrm>
              <a:off x="0" y="0"/>
              <a:ext cx="4991954" cy="420036"/>
            </a:xfrm>
            <a:custGeom>
              <a:avLst/>
              <a:gdLst/>
              <a:ahLst/>
              <a:cxnLst/>
              <a:rect l="l" t="t" r="r" b="b"/>
              <a:pathLst>
                <a:path w="4991954" h="420036">
                  <a:moveTo>
                    <a:pt x="0" y="0"/>
                  </a:moveTo>
                  <a:lnTo>
                    <a:pt x="4991954" y="0"/>
                  </a:lnTo>
                  <a:lnTo>
                    <a:pt x="4991954" y="420036"/>
                  </a:lnTo>
                  <a:lnTo>
                    <a:pt x="0" y="420036"/>
                  </a:lnTo>
                  <a:close/>
                </a:path>
              </a:pathLst>
            </a:custGeom>
            <a:solidFill>
              <a:srgbClr val="073A81"/>
            </a:solidFill>
          </p:spPr>
        </p:sp>
        <p:sp>
          <p:nvSpPr>
            <p:cNvPr id="22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7093" tIns="27093" rIns="27093" bIns="27093" rtlCol="0" anchor="ctr"/>
            <a:lstStyle/>
            <a:p>
              <a:pPr algn="ctr">
                <a:lnSpc>
                  <a:spcPts val="1418"/>
                </a:lnSpc>
              </a:pPr>
              <a:endParaRPr/>
            </a:p>
          </p:txBody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720" t="14620" r="13720"/>
          <a:stretch>
            <a:fillRect/>
          </a:stretch>
        </p:blipFill>
        <p:spPr>
          <a:xfrm>
            <a:off x="0" y="6819835"/>
            <a:ext cx="9753600" cy="49536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12052" y="6813803"/>
            <a:ext cx="1880733" cy="501397"/>
          </a:xfrm>
          <a:prstGeom prst="rect">
            <a:avLst/>
          </a:prstGeom>
        </p:spPr>
      </p:pic>
      <p:sp>
        <p:nvSpPr>
          <p:cNvPr id="24" name="AutoShape 24"/>
          <p:cNvSpPr/>
          <p:nvPr/>
        </p:nvSpPr>
        <p:spPr>
          <a:xfrm>
            <a:off x="6310700" y="1219200"/>
            <a:ext cx="3468398" cy="0"/>
          </a:xfrm>
          <a:prstGeom prst="line">
            <a:avLst/>
          </a:prstGeom>
          <a:ln w="57150" cap="flat">
            <a:solidFill>
              <a:srgbClr val="073A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2" name="Freeform 42"/>
          <p:cNvSpPr/>
          <p:nvPr/>
        </p:nvSpPr>
        <p:spPr>
          <a:xfrm>
            <a:off x="0" y="0"/>
            <a:ext cx="9779098" cy="850572"/>
          </a:xfrm>
          <a:custGeom>
            <a:avLst/>
            <a:gdLst/>
            <a:ahLst/>
            <a:cxnLst/>
            <a:rect l="l" t="t" r="r" b="b"/>
            <a:pathLst>
              <a:path w="4991954" h="420036">
                <a:moveTo>
                  <a:pt x="0" y="0"/>
                </a:moveTo>
                <a:lnTo>
                  <a:pt x="4991954" y="0"/>
                </a:lnTo>
                <a:lnTo>
                  <a:pt x="4991954" y="420036"/>
                </a:lnTo>
                <a:lnTo>
                  <a:pt x="0" y="420036"/>
                </a:lnTo>
                <a:close/>
              </a:path>
            </a:pathLst>
          </a:custGeom>
          <a:solidFill>
            <a:srgbClr val="073A81"/>
          </a:solidFill>
        </p:spPr>
      </p:sp>
      <p:graphicFrame>
        <p:nvGraphicFramePr>
          <p:cNvPr id="73" name="Grafik 72"/>
          <p:cNvGraphicFramePr/>
          <p:nvPr>
            <p:extLst>
              <p:ext uri="{D42A27DB-BD31-4B8C-83A1-F6EECF244321}">
                <p14:modId xmlns:p14="http://schemas.microsoft.com/office/powerpoint/2010/main" val="1361240332"/>
              </p:ext>
            </p:extLst>
          </p:nvPr>
        </p:nvGraphicFramePr>
        <p:xfrm>
          <a:off x="914400" y="1899206"/>
          <a:ext cx="6832600" cy="4414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4" name="TextBox 9"/>
          <p:cNvSpPr txBox="1"/>
          <p:nvPr/>
        </p:nvSpPr>
        <p:spPr>
          <a:xfrm>
            <a:off x="7741219" y="2903160"/>
            <a:ext cx="1451826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2752"/>
              </a:lnSpc>
              <a:spcBef>
                <a:spcPct val="0"/>
              </a:spcBef>
            </a:pPr>
            <a:r>
              <a:rPr lang="tr-TR" sz="1965" dirty="0" smtClean="0">
                <a:solidFill>
                  <a:srgbClr val="17375E"/>
                </a:solidFill>
                <a:latin typeface="Calibri (MS) Bold"/>
              </a:rPr>
              <a:t>Automotive </a:t>
            </a:r>
            <a:r>
              <a:rPr lang="tr-TR" sz="1965" dirty="0" err="1" smtClean="0">
                <a:solidFill>
                  <a:srgbClr val="17375E"/>
                </a:solidFill>
                <a:latin typeface="Calibri (MS) Bold"/>
              </a:rPr>
              <a:t>Industry</a:t>
            </a:r>
            <a:endParaRPr lang="en-US" sz="1965" dirty="0">
              <a:solidFill>
                <a:srgbClr val="17375E"/>
              </a:solidFill>
              <a:latin typeface="Calibri (MS) Bold"/>
            </a:endParaRPr>
          </a:p>
        </p:txBody>
      </p:sp>
      <p:sp>
        <p:nvSpPr>
          <p:cNvPr id="75" name="TextBox 9"/>
          <p:cNvSpPr txBox="1"/>
          <p:nvPr/>
        </p:nvSpPr>
        <p:spPr>
          <a:xfrm>
            <a:off x="7746998" y="4078504"/>
            <a:ext cx="1440265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2752"/>
              </a:lnSpc>
              <a:spcBef>
                <a:spcPct val="0"/>
              </a:spcBef>
            </a:pPr>
            <a:r>
              <a:rPr lang="tr-TR" sz="1965" dirty="0" err="1" smtClean="0">
                <a:solidFill>
                  <a:srgbClr val="00B0F0"/>
                </a:solidFill>
                <a:latin typeface="Calibri (MS) Bold"/>
              </a:rPr>
              <a:t>Chemical</a:t>
            </a:r>
            <a:r>
              <a:rPr lang="tr-TR" sz="1965" dirty="0" smtClean="0">
                <a:solidFill>
                  <a:srgbClr val="00B0F0"/>
                </a:solidFill>
                <a:latin typeface="Calibri (MS) Bold"/>
              </a:rPr>
              <a:t> </a:t>
            </a:r>
            <a:r>
              <a:rPr lang="tr-TR" sz="1965" dirty="0" err="1" smtClean="0">
                <a:solidFill>
                  <a:srgbClr val="00B0F0"/>
                </a:solidFill>
                <a:latin typeface="Calibri (MS) Bold"/>
              </a:rPr>
              <a:t>Industry</a:t>
            </a:r>
            <a:endParaRPr lang="en-US" sz="1965" dirty="0">
              <a:solidFill>
                <a:srgbClr val="00B0F0"/>
              </a:solidFill>
              <a:latin typeface="Calibri (MS) Bold"/>
            </a:endParaRPr>
          </a:p>
        </p:txBody>
      </p:sp>
      <p:sp>
        <p:nvSpPr>
          <p:cNvPr id="76" name="TextBox 9"/>
          <p:cNvSpPr txBox="1"/>
          <p:nvPr/>
        </p:nvSpPr>
        <p:spPr>
          <a:xfrm>
            <a:off x="7742851" y="4928418"/>
            <a:ext cx="1448561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2752"/>
              </a:lnSpc>
              <a:spcBef>
                <a:spcPct val="0"/>
              </a:spcBef>
            </a:pPr>
            <a:r>
              <a:rPr lang="tr-TR" sz="1965" dirty="0" smtClean="0">
                <a:solidFill>
                  <a:srgbClr val="376092"/>
                </a:solidFill>
                <a:latin typeface="Calibri (MS) Bold"/>
              </a:rPr>
              <a:t>Basic Metal </a:t>
            </a:r>
            <a:r>
              <a:rPr lang="tr-TR" sz="1965" dirty="0" err="1" smtClean="0">
                <a:solidFill>
                  <a:srgbClr val="376092"/>
                </a:solidFill>
                <a:latin typeface="Calibri (MS) Bold"/>
              </a:rPr>
              <a:t>Industry</a:t>
            </a:r>
            <a:endParaRPr lang="en-US" sz="1965" dirty="0">
              <a:solidFill>
                <a:srgbClr val="376092"/>
              </a:solidFill>
              <a:latin typeface="Calibri (MS) Bold"/>
            </a:endParaRPr>
          </a:p>
        </p:txBody>
      </p:sp>
      <p:sp>
        <p:nvSpPr>
          <p:cNvPr id="77" name="TextBox 9"/>
          <p:cNvSpPr txBox="1"/>
          <p:nvPr/>
        </p:nvSpPr>
        <p:spPr>
          <a:xfrm>
            <a:off x="4102100" y="4078008"/>
            <a:ext cx="2478156" cy="335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2752"/>
              </a:lnSpc>
              <a:spcBef>
                <a:spcPct val="0"/>
              </a:spcBef>
            </a:pPr>
            <a:r>
              <a:rPr lang="tr-TR" sz="1965" dirty="0" smtClean="0">
                <a:solidFill>
                  <a:srgbClr val="183D71"/>
                </a:solidFill>
                <a:latin typeface="Calibri (MS) Bold"/>
              </a:rPr>
              <a:t>Kocaeli</a:t>
            </a:r>
            <a:endParaRPr lang="en-US" sz="1965" dirty="0">
              <a:solidFill>
                <a:srgbClr val="183D71"/>
              </a:solidFill>
              <a:latin typeface="Calibri (MS) Bold"/>
            </a:endParaRPr>
          </a:p>
        </p:txBody>
      </p:sp>
      <p:sp>
        <p:nvSpPr>
          <p:cNvPr id="78" name="TextBox 9"/>
          <p:cNvSpPr txBox="1"/>
          <p:nvPr/>
        </p:nvSpPr>
        <p:spPr>
          <a:xfrm>
            <a:off x="4072603" y="3870209"/>
            <a:ext cx="2478156" cy="391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2752"/>
              </a:lnSpc>
              <a:spcBef>
                <a:spcPct val="0"/>
              </a:spcBef>
            </a:pPr>
            <a:r>
              <a:rPr lang="tr-TR" sz="3600" dirty="0" smtClean="0">
                <a:solidFill>
                  <a:srgbClr val="183D71"/>
                </a:solidFill>
                <a:latin typeface="Calibri (MS) Bold"/>
              </a:rPr>
              <a:t>%13</a:t>
            </a:r>
            <a:endParaRPr lang="en-US" sz="3600" dirty="0">
              <a:solidFill>
                <a:srgbClr val="183D71"/>
              </a:solidFill>
              <a:latin typeface="Calibri (MS) Bold"/>
            </a:endParaRPr>
          </a:p>
        </p:txBody>
      </p:sp>
      <p:sp>
        <p:nvSpPr>
          <p:cNvPr id="80" name="TextBox 9"/>
          <p:cNvSpPr txBox="1"/>
          <p:nvPr/>
        </p:nvSpPr>
        <p:spPr>
          <a:xfrm>
            <a:off x="1291702" y="3926898"/>
            <a:ext cx="2025998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2752"/>
              </a:lnSpc>
              <a:spcBef>
                <a:spcPct val="0"/>
              </a:spcBef>
            </a:pPr>
            <a:r>
              <a:rPr lang="tr-TR" sz="2400" dirty="0" err="1">
                <a:solidFill>
                  <a:srgbClr val="FFFFFF"/>
                </a:solidFill>
                <a:latin typeface="Calibri (MS) Bold"/>
              </a:rPr>
              <a:t>Other</a:t>
            </a:r>
            <a:r>
              <a:rPr lang="tr-TR" sz="2400" dirty="0">
                <a:solidFill>
                  <a:srgbClr val="FFFFFF"/>
                </a:solidFill>
                <a:latin typeface="Calibri (MS) Bold"/>
              </a:rPr>
              <a:t> </a:t>
            </a:r>
            <a:r>
              <a:rPr lang="tr-TR" sz="2400" dirty="0" err="1">
                <a:solidFill>
                  <a:srgbClr val="FFFFFF"/>
                </a:solidFill>
                <a:latin typeface="Calibri (MS) Bold"/>
              </a:rPr>
              <a:t>Cities</a:t>
            </a:r>
            <a:endParaRPr lang="en-US" sz="2400" dirty="0">
              <a:solidFill>
                <a:srgbClr val="FFFFFF"/>
              </a:solidFill>
              <a:latin typeface="Calibri (MS) Bold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6366795" y="3203107"/>
            <a:ext cx="2478156" cy="391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2752"/>
              </a:lnSpc>
              <a:spcBef>
                <a:spcPct val="0"/>
              </a:spcBef>
            </a:pPr>
            <a:r>
              <a:rPr lang="tr-TR" sz="3200" dirty="0">
                <a:solidFill>
                  <a:schemeClr val="bg1"/>
                </a:solidFill>
                <a:latin typeface="Calibri (MS) Bold"/>
              </a:rPr>
              <a:t>%40.7</a:t>
            </a:r>
            <a:endParaRPr lang="en-US" sz="3200" dirty="0">
              <a:solidFill>
                <a:schemeClr val="bg1"/>
              </a:solidFill>
              <a:latin typeface="Calibri (MS) Bold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6465412" y="4285971"/>
            <a:ext cx="901209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2752"/>
              </a:lnSpc>
              <a:spcBef>
                <a:spcPct val="0"/>
              </a:spcBef>
            </a:pPr>
            <a:r>
              <a:rPr lang="tr-TR" sz="3200" dirty="0">
                <a:solidFill>
                  <a:schemeClr val="bg1"/>
                </a:solidFill>
                <a:latin typeface="Calibri (MS) Bold"/>
              </a:rPr>
              <a:t>%27</a:t>
            </a:r>
            <a:endParaRPr lang="en-US" sz="3200" dirty="0">
              <a:solidFill>
                <a:schemeClr val="bg1"/>
              </a:solidFill>
              <a:latin typeface="Calibri (MS) Bold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6258882" y="5105473"/>
            <a:ext cx="1218603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2752"/>
              </a:lnSpc>
              <a:spcBef>
                <a:spcPct val="0"/>
              </a:spcBef>
            </a:pPr>
            <a:r>
              <a:rPr lang="tr-TR" sz="3200" dirty="0" smtClean="0">
                <a:solidFill>
                  <a:schemeClr val="bg1"/>
                </a:solidFill>
                <a:latin typeface="Calibri (MS) Bold"/>
              </a:rPr>
              <a:t>%19.7</a:t>
            </a:r>
            <a:endParaRPr lang="en-US" sz="3200" dirty="0">
              <a:solidFill>
                <a:schemeClr val="bg1"/>
              </a:solidFill>
              <a:latin typeface="Calibri (MS) Bold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812382" y="1518944"/>
            <a:ext cx="2518318" cy="451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2752"/>
              </a:lnSpc>
              <a:spcBef>
                <a:spcPct val="0"/>
              </a:spcBef>
            </a:pPr>
            <a:r>
              <a:rPr lang="tr-TR" sz="2400" dirty="0" smtClean="0">
                <a:solidFill>
                  <a:srgbClr val="073A81"/>
                </a:solidFill>
                <a:latin typeface="Calibri (MS) Bold"/>
              </a:rPr>
              <a:t>MANUFACTURING</a:t>
            </a:r>
            <a:endParaRPr lang="en-US" sz="2400" dirty="0">
              <a:solidFill>
                <a:srgbClr val="073A81"/>
              </a:solidFill>
              <a:latin typeface="Calibri (MS) Bold"/>
            </a:endParaRPr>
          </a:p>
        </p:txBody>
      </p:sp>
      <p:sp>
        <p:nvSpPr>
          <p:cNvPr id="25" name="TextBox 26"/>
          <p:cNvSpPr txBox="1"/>
          <p:nvPr/>
        </p:nvSpPr>
        <p:spPr>
          <a:xfrm>
            <a:off x="0" y="76200"/>
            <a:ext cx="9753600" cy="5541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tr-TR" sz="3299" dirty="0" smtClean="0">
                <a:solidFill>
                  <a:srgbClr val="FFFFFF"/>
                </a:solidFill>
                <a:latin typeface="Calibri (MS) Bold"/>
              </a:rPr>
              <a:t>MAIN SECTOR SHARES IN KOCAELI</a:t>
            </a:r>
            <a:endParaRPr lang="en-US" sz="3299" dirty="0">
              <a:solidFill>
                <a:srgbClr val="FFFFFF"/>
              </a:solidFill>
              <a:latin typeface="Calibri (MS)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11"/>
          <p:cNvGrpSpPr/>
          <p:nvPr/>
        </p:nvGrpSpPr>
        <p:grpSpPr>
          <a:xfrm>
            <a:off x="0" y="0"/>
            <a:ext cx="9753600" cy="850572"/>
            <a:chOff x="0" y="0"/>
            <a:chExt cx="4991954" cy="420036"/>
          </a:xfrm>
        </p:grpSpPr>
        <p:sp>
          <p:nvSpPr>
            <p:cNvPr id="23" name="Freeform 12"/>
            <p:cNvSpPr/>
            <p:nvPr/>
          </p:nvSpPr>
          <p:spPr>
            <a:xfrm>
              <a:off x="0" y="0"/>
              <a:ext cx="4991954" cy="420036"/>
            </a:xfrm>
            <a:custGeom>
              <a:avLst/>
              <a:gdLst/>
              <a:ahLst/>
              <a:cxnLst/>
              <a:rect l="l" t="t" r="r" b="b"/>
              <a:pathLst>
                <a:path w="4991954" h="420036">
                  <a:moveTo>
                    <a:pt x="0" y="0"/>
                  </a:moveTo>
                  <a:lnTo>
                    <a:pt x="4991954" y="0"/>
                  </a:lnTo>
                  <a:lnTo>
                    <a:pt x="4991954" y="420036"/>
                  </a:lnTo>
                  <a:lnTo>
                    <a:pt x="0" y="420036"/>
                  </a:lnTo>
                  <a:close/>
                </a:path>
              </a:pathLst>
            </a:custGeom>
            <a:solidFill>
              <a:srgbClr val="073A81"/>
            </a:solidFill>
          </p:spPr>
        </p:sp>
        <p:sp>
          <p:nvSpPr>
            <p:cNvPr id="24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7093" tIns="27093" rIns="27093" bIns="27093" rtlCol="0" anchor="ctr"/>
            <a:lstStyle/>
            <a:p>
              <a:pPr algn="ctr">
                <a:lnSpc>
                  <a:spcPts val="141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63452" y="5342870"/>
            <a:ext cx="396679" cy="829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51"/>
              </a:lnSpc>
              <a:spcBef>
                <a:spcPct val="0"/>
              </a:spcBef>
            </a:pPr>
            <a:r>
              <a:rPr lang="en-US" sz="4894" dirty="0">
                <a:solidFill>
                  <a:srgbClr val="7F7F7F"/>
                </a:solidFill>
                <a:latin typeface="Calibri (MS) Bold"/>
              </a:rPr>
              <a:t>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20829" y="5324827"/>
            <a:ext cx="215900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851"/>
              </a:lnSpc>
              <a:spcBef>
                <a:spcPct val="0"/>
              </a:spcBef>
            </a:pPr>
            <a:r>
              <a:rPr lang="en-US" sz="4894" dirty="0">
                <a:solidFill>
                  <a:srgbClr val="183D71"/>
                </a:solidFill>
                <a:latin typeface="Calibri (MS) Bold"/>
              </a:rPr>
              <a:t>. </a:t>
            </a:r>
          </a:p>
        </p:txBody>
      </p:sp>
      <p:graphicFrame>
        <p:nvGraphicFramePr>
          <p:cNvPr id="8" name="Table 8"/>
          <p:cNvGraphicFramePr>
            <a:graphicFrameLocks noGrp="1"/>
          </p:cNvGraphicFramePr>
          <p:nvPr>
            <p:extLst/>
          </p:nvPr>
        </p:nvGraphicFramePr>
        <p:xfrm>
          <a:off x="4240847" y="2169710"/>
          <a:ext cx="5201920" cy="3887648"/>
        </p:xfrm>
        <a:graphic>
          <a:graphicData uri="http://schemas.openxmlformats.org/drawingml/2006/table">
            <a:tbl>
              <a:tblPr/>
              <a:tblGrid>
                <a:gridCol w="1346872"/>
                <a:gridCol w="1270345"/>
                <a:gridCol w="1223548"/>
                <a:gridCol w="1361155"/>
              </a:tblGrid>
              <a:tr h="971912"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Calibri (MS) Bold"/>
                        </a:rPr>
                        <a:t>2022 Billion USD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Calibri (MS) Bold"/>
                        </a:rPr>
                        <a:t>KOCAELI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Calibri (MS) Bold"/>
                        </a:rPr>
                        <a:t>TURKIYE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Calibri (MS) Bold"/>
                        </a:rPr>
                        <a:t>%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971912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 (MS) Bold"/>
                        </a:rPr>
                        <a:t>EXPORT</a:t>
                      </a:r>
                      <a:endParaRPr lang="en-US" sz="1200" dirty="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 (MS) Bold"/>
                        </a:rPr>
                        <a:t>37.7</a:t>
                      </a:r>
                      <a:endParaRPr lang="en-US" sz="1200" dirty="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 (MS) Bold"/>
                        </a:rPr>
                        <a:t>254.2</a:t>
                      </a:r>
                      <a:endParaRPr lang="en-US" sz="12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 (MS) Bold"/>
                        </a:rPr>
                        <a:t>14.8</a:t>
                      </a:r>
                      <a:endParaRPr lang="en-US" sz="1200" dirty="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1912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 (MS) Bold"/>
                        </a:rPr>
                        <a:t>IMPORT</a:t>
                      </a:r>
                      <a:endParaRPr lang="en-US" sz="12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 (MS) Bold"/>
                        </a:rPr>
                        <a:t>71.2</a:t>
                      </a:r>
                      <a:endParaRPr lang="en-US" sz="1200" dirty="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 (MS) Bold"/>
                        </a:rPr>
                        <a:t>364.4</a:t>
                      </a:r>
                      <a:endParaRPr lang="en-US" sz="12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 (MS) Bold"/>
                        </a:rPr>
                        <a:t>19.5</a:t>
                      </a:r>
                      <a:endParaRPr lang="en-US" sz="12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1912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 (MS) Bold"/>
                        </a:rPr>
                        <a:t>FOREIGN TRADE VALUES</a:t>
                      </a:r>
                      <a:endParaRPr lang="en-US" sz="1200" dirty="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 (MS) Bold"/>
                        </a:rPr>
                        <a:t>108.9</a:t>
                      </a:r>
                      <a:endParaRPr lang="en-US" sz="12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Calibri (MS) Bold"/>
                        </a:rPr>
                        <a:t>618.6</a:t>
                      </a:r>
                      <a:endParaRPr lang="en-US" sz="12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 (MS) Bold"/>
                        </a:rPr>
                        <a:t>17.6</a:t>
                      </a:r>
                      <a:endParaRPr lang="en-US" sz="1200" dirty="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2536729" y="5764774"/>
            <a:ext cx="2478156" cy="384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52"/>
              </a:lnSpc>
              <a:spcBef>
                <a:spcPct val="0"/>
              </a:spcBef>
            </a:pPr>
            <a:r>
              <a:rPr lang="en-US" sz="1965" dirty="0">
                <a:solidFill>
                  <a:srgbClr val="183D71"/>
                </a:solidFill>
                <a:latin typeface="Calibri (MS) Bold"/>
              </a:rPr>
              <a:t>KOCAELI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4050" y="5767256"/>
            <a:ext cx="2478156" cy="335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52"/>
              </a:lnSpc>
              <a:spcBef>
                <a:spcPct val="0"/>
              </a:spcBef>
            </a:pPr>
            <a:r>
              <a:rPr lang="en-US" sz="1965" dirty="0">
                <a:solidFill>
                  <a:srgbClr val="7F7F7F"/>
                </a:solidFill>
                <a:latin typeface="Calibri (MS) Bold"/>
              </a:rPr>
              <a:t>OTHER CITIES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0" y="-53108"/>
            <a:ext cx="9753600" cy="850572"/>
            <a:chOff x="0" y="0"/>
            <a:chExt cx="4991954" cy="4200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991954" cy="420036"/>
            </a:xfrm>
            <a:custGeom>
              <a:avLst/>
              <a:gdLst/>
              <a:ahLst/>
              <a:cxnLst/>
              <a:rect l="l" t="t" r="r" b="b"/>
              <a:pathLst>
                <a:path w="4991954" h="420036">
                  <a:moveTo>
                    <a:pt x="0" y="0"/>
                  </a:moveTo>
                  <a:lnTo>
                    <a:pt x="4991954" y="0"/>
                  </a:lnTo>
                  <a:lnTo>
                    <a:pt x="4991954" y="420036"/>
                  </a:lnTo>
                  <a:lnTo>
                    <a:pt x="0" y="420036"/>
                  </a:lnTo>
                  <a:close/>
                </a:path>
              </a:pathLst>
            </a:custGeom>
            <a:solidFill>
              <a:srgbClr val="073A81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7093" tIns="27093" rIns="27093" bIns="27093" rtlCol="0" anchor="ctr"/>
            <a:lstStyle/>
            <a:p>
              <a:pPr algn="ctr">
                <a:lnSpc>
                  <a:spcPts val="1418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85531" y="2042233"/>
            <a:ext cx="2583233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30"/>
              </a:lnSpc>
              <a:spcBef>
                <a:spcPct val="0"/>
              </a:spcBef>
            </a:pPr>
            <a:r>
              <a:rPr lang="en-US" sz="3236" dirty="0">
                <a:solidFill>
                  <a:schemeClr val="accent1">
                    <a:lumMod val="75000"/>
                  </a:schemeClr>
                </a:solidFill>
                <a:latin typeface="Calibri (MS) Bold"/>
              </a:rPr>
              <a:t>% 17.6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 l="13720" t="14620" r="13720"/>
          <a:stretch>
            <a:fillRect/>
          </a:stretch>
        </p:blipFill>
        <p:spPr>
          <a:xfrm>
            <a:off x="0" y="6819835"/>
            <a:ext cx="9753600" cy="49536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12052" y="6813803"/>
            <a:ext cx="1880733" cy="501397"/>
          </a:xfrm>
          <a:prstGeom prst="rect">
            <a:avLst/>
          </a:prstGeom>
        </p:spPr>
      </p:pic>
      <p:graphicFrame>
        <p:nvGraphicFramePr>
          <p:cNvPr id="22" name="Grafik 21"/>
          <p:cNvGraphicFramePr/>
          <p:nvPr>
            <p:extLst/>
          </p:nvPr>
        </p:nvGraphicFramePr>
        <p:xfrm>
          <a:off x="-335173" y="2481179"/>
          <a:ext cx="4736602" cy="3241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TextBox 26"/>
          <p:cNvSpPr txBox="1"/>
          <p:nvPr/>
        </p:nvSpPr>
        <p:spPr>
          <a:xfrm>
            <a:off x="0" y="76200"/>
            <a:ext cx="9753599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tr-TR" sz="3299" dirty="0" smtClean="0">
                <a:solidFill>
                  <a:srgbClr val="FFFFFF"/>
                </a:solidFill>
                <a:latin typeface="Calibri (MS) Bold"/>
              </a:rPr>
              <a:t>FOREIGN TRADE VALUES</a:t>
            </a:r>
            <a:endParaRPr lang="en-US" sz="3299" dirty="0">
              <a:solidFill>
                <a:srgbClr val="FFFFFF"/>
              </a:solidFill>
              <a:latin typeface="Calibri (MS) Bold"/>
            </a:endParaRPr>
          </a:p>
        </p:txBody>
      </p:sp>
    </p:spTree>
    <p:extLst>
      <p:ext uri="{BB962C8B-B14F-4D97-AF65-F5344CB8AC3E}">
        <p14:creationId xmlns:p14="http://schemas.microsoft.com/office/powerpoint/2010/main" val="83770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11"/>
          <p:cNvGrpSpPr/>
          <p:nvPr/>
        </p:nvGrpSpPr>
        <p:grpSpPr>
          <a:xfrm>
            <a:off x="0" y="-53108"/>
            <a:ext cx="9753600" cy="850572"/>
            <a:chOff x="0" y="0"/>
            <a:chExt cx="4991954" cy="420036"/>
          </a:xfrm>
        </p:grpSpPr>
        <p:sp>
          <p:nvSpPr>
            <p:cNvPr id="63" name="Freeform 12"/>
            <p:cNvSpPr/>
            <p:nvPr/>
          </p:nvSpPr>
          <p:spPr>
            <a:xfrm>
              <a:off x="0" y="0"/>
              <a:ext cx="4991954" cy="420036"/>
            </a:xfrm>
            <a:custGeom>
              <a:avLst/>
              <a:gdLst/>
              <a:ahLst/>
              <a:cxnLst/>
              <a:rect l="l" t="t" r="r" b="b"/>
              <a:pathLst>
                <a:path w="4991954" h="420036">
                  <a:moveTo>
                    <a:pt x="0" y="0"/>
                  </a:moveTo>
                  <a:lnTo>
                    <a:pt x="4991954" y="0"/>
                  </a:lnTo>
                  <a:lnTo>
                    <a:pt x="4991954" y="420036"/>
                  </a:lnTo>
                  <a:lnTo>
                    <a:pt x="0" y="420036"/>
                  </a:lnTo>
                  <a:close/>
                </a:path>
              </a:pathLst>
            </a:custGeom>
            <a:solidFill>
              <a:srgbClr val="073A81"/>
            </a:solidFill>
          </p:spPr>
        </p:sp>
        <p:sp>
          <p:nvSpPr>
            <p:cNvPr id="64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7093" tIns="27093" rIns="27093" bIns="27093" rtlCol="0" anchor="ctr"/>
            <a:lstStyle/>
            <a:p>
              <a:pPr algn="ctr">
                <a:lnSpc>
                  <a:spcPts val="1418"/>
                </a:lnSpc>
              </a:pPr>
              <a:endParaRPr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375139" y="1023160"/>
            <a:ext cx="6793771" cy="5698662"/>
            <a:chOff x="0" y="-13449"/>
            <a:chExt cx="9058361" cy="7598215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1821668" y="0"/>
              <a:ext cx="7089287" cy="7089287"/>
              <a:chOff x="0" y="0"/>
              <a:chExt cx="7315200" cy="73152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6350" y="0"/>
                <a:ext cx="7327900" cy="7315200"/>
              </a:xfrm>
              <a:custGeom>
                <a:avLst/>
                <a:gdLst/>
                <a:ahLst/>
                <a:cxnLst/>
                <a:rect l="l" t="t" r="r" b="b"/>
                <a:pathLst>
                  <a:path w="7327900" h="7315200">
                    <a:moveTo>
                      <a:pt x="0" y="0"/>
                    </a:moveTo>
                    <a:lnTo>
                      <a:pt x="12700" y="0"/>
                    </a:lnTo>
                    <a:lnTo>
                      <a:pt x="12700" y="7315200"/>
                    </a:lnTo>
                    <a:lnTo>
                      <a:pt x="0" y="7315200"/>
                    </a:lnTo>
                    <a:close/>
                    <a:moveTo>
                      <a:pt x="2438400" y="0"/>
                    </a:moveTo>
                    <a:lnTo>
                      <a:pt x="2451100" y="0"/>
                    </a:lnTo>
                    <a:lnTo>
                      <a:pt x="2451100" y="7315200"/>
                    </a:lnTo>
                    <a:lnTo>
                      <a:pt x="2438400" y="7315200"/>
                    </a:lnTo>
                    <a:close/>
                    <a:moveTo>
                      <a:pt x="4876800" y="0"/>
                    </a:moveTo>
                    <a:lnTo>
                      <a:pt x="4889500" y="0"/>
                    </a:lnTo>
                    <a:lnTo>
                      <a:pt x="4889500" y="7315200"/>
                    </a:lnTo>
                    <a:lnTo>
                      <a:pt x="4876800" y="7315200"/>
                    </a:lnTo>
                    <a:close/>
                    <a:moveTo>
                      <a:pt x="7315200" y="0"/>
                    </a:moveTo>
                    <a:lnTo>
                      <a:pt x="7327900" y="0"/>
                    </a:lnTo>
                    <a:lnTo>
                      <a:pt x="7327900" y="7315200"/>
                    </a:lnTo>
                    <a:lnTo>
                      <a:pt x="7315200" y="73152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1728495" y="7191495"/>
              <a:ext cx="186348" cy="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20"/>
                </a:lnSpc>
              </a:pPr>
              <a:r>
                <a:rPr lang="en-US" sz="1657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031495" y="7191495"/>
              <a:ext cx="306541" cy="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20"/>
                </a:lnSpc>
              </a:pPr>
              <a:r>
                <a:rPr lang="en-US" sz="1657">
                  <a:solidFill>
                    <a:srgbClr val="000000"/>
                  </a:solidFill>
                </a:rPr>
                <a:t>25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378916" y="7191495"/>
              <a:ext cx="337887" cy="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20"/>
                </a:lnSpc>
              </a:pPr>
              <a:r>
                <a:rPr lang="en-US" sz="1657">
                  <a:solidFill>
                    <a:srgbClr val="000000"/>
                  </a:solidFill>
                </a:rPr>
                <a:t>50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763550" y="7191495"/>
              <a:ext cx="294811" cy="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20"/>
                </a:lnSpc>
              </a:pPr>
              <a:r>
                <a:rPr lang="en-US" sz="1657">
                  <a:solidFill>
                    <a:srgbClr val="000000"/>
                  </a:solidFill>
                </a:rPr>
                <a:t>75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18657" y="-13449"/>
              <a:ext cx="1262703" cy="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0"/>
                </a:lnSpc>
              </a:pPr>
              <a:r>
                <a:rPr lang="en-US" sz="1657" dirty="0">
                  <a:solidFill>
                    <a:srgbClr val="000000"/>
                  </a:solidFill>
                </a:rPr>
                <a:t>Germany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18467" y="503056"/>
              <a:ext cx="962892" cy="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0"/>
                </a:lnSpc>
              </a:pPr>
              <a:r>
                <a:rPr lang="en-US" sz="1657">
                  <a:solidFill>
                    <a:srgbClr val="000000"/>
                  </a:solidFill>
                </a:rPr>
                <a:t>France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019562"/>
              <a:ext cx="1681360" cy="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0"/>
                </a:lnSpc>
              </a:pPr>
              <a:r>
                <a:rPr lang="en-US" sz="1657">
                  <a:solidFill>
                    <a:srgbClr val="000000"/>
                  </a:solidFill>
                </a:rPr>
                <a:t>Nerherlands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28471" y="1536065"/>
              <a:ext cx="652891" cy="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0"/>
                </a:lnSpc>
              </a:pPr>
              <a:r>
                <a:rPr lang="en-US" sz="1657">
                  <a:solidFill>
                    <a:srgbClr val="000000"/>
                  </a:solidFill>
                </a:rPr>
                <a:t>Italy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92" y="2052572"/>
              <a:ext cx="1671167" cy="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0"/>
                </a:lnSpc>
              </a:pPr>
              <a:r>
                <a:rPr lang="en-US" sz="1657" dirty="0" smtClean="0">
                  <a:solidFill>
                    <a:srgbClr val="000000"/>
                  </a:solidFill>
                </a:rPr>
                <a:t>South Korea </a:t>
              </a:r>
              <a:endParaRPr lang="en-US" sz="1657" dirty="0">
                <a:solidFill>
                  <a:srgbClr val="000000"/>
                </a:solidFill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75972" y="2569077"/>
              <a:ext cx="605389" cy="3932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2320"/>
                </a:lnSpc>
              </a:pPr>
              <a:r>
                <a:rPr lang="tr-TR" sz="1657" dirty="0" smtClean="0">
                  <a:solidFill>
                    <a:srgbClr val="000000"/>
                  </a:solidFill>
                </a:rPr>
                <a:t>USA</a:t>
              </a:r>
              <a:endParaRPr lang="en-US" sz="1657" dirty="0">
                <a:solidFill>
                  <a:srgbClr val="000000"/>
                </a:solidFill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75971" y="3085583"/>
              <a:ext cx="605389" cy="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0"/>
                </a:lnSpc>
              </a:pPr>
              <a:r>
                <a:rPr lang="en-US" sz="1657" dirty="0" smtClean="0">
                  <a:solidFill>
                    <a:srgbClr val="000000"/>
                  </a:solidFill>
                </a:rPr>
                <a:t>U</a:t>
              </a:r>
              <a:r>
                <a:rPr lang="tr-TR" sz="1657" dirty="0" smtClean="0">
                  <a:solidFill>
                    <a:srgbClr val="000000"/>
                  </a:solidFill>
                </a:rPr>
                <a:t>K</a:t>
              </a:r>
              <a:r>
                <a:rPr lang="en-US" sz="1657" dirty="0" smtClean="0">
                  <a:solidFill>
                    <a:srgbClr val="000000"/>
                  </a:solidFill>
                </a:rPr>
                <a:t> </a:t>
              </a:r>
              <a:endParaRPr lang="en-US" sz="1657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8463" y="3602087"/>
              <a:ext cx="1662899" cy="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0"/>
                </a:lnSpc>
              </a:pPr>
              <a:r>
                <a:rPr lang="en-US" sz="1657">
                  <a:solidFill>
                    <a:srgbClr val="000000"/>
                  </a:solidFill>
                </a:rPr>
                <a:t>Switzerland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651928" y="4118593"/>
              <a:ext cx="1029431" cy="369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0"/>
                </a:lnSpc>
              </a:pPr>
              <a:r>
                <a:rPr lang="tr-TR" sz="1657" dirty="0" smtClean="0">
                  <a:solidFill>
                    <a:srgbClr val="000000"/>
                  </a:solidFill>
                </a:rPr>
                <a:t>Japan</a:t>
              </a:r>
              <a:endParaRPr lang="en-US" sz="1657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839623" y="4635098"/>
              <a:ext cx="841737" cy="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0"/>
                </a:lnSpc>
              </a:pPr>
              <a:r>
                <a:rPr lang="tr-TR" sz="1657" dirty="0" err="1" smtClean="0">
                  <a:solidFill>
                    <a:srgbClr val="000000"/>
                  </a:solidFill>
                </a:rPr>
                <a:t>Austria</a:t>
              </a:r>
              <a:r>
                <a:rPr lang="en-US" sz="1657" dirty="0" smtClean="0">
                  <a:solidFill>
                    <a:srgbClr val="000000"/>
                  </a:solidFill>
                </a:rPr>
                <a:t> </a:t>
              </a:r>
              <a:endParaRPr lang="en-US" sz="1657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30776" y="5151604"/>
              <a:ext cx="850584" cy="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0"/>
                </a:lnSpc>
              </a:pPr>
              <a:r>
                <a:rPr lang="en-US" sz="1657">
                  <a:solidFill>
                    <a:srgbClr val="000000"/>
                  </a:solidFill>
                </a:rPr>
                <a:t> Spain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563149" y="6124350"/>
              <a:ext cx="1080587" cy="369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0"/>
                </a:lnSpc>
              </a:pPr>
              <a:r>
                <a:rPr lang="tr-TR" sz="1657" dirty="0" err="1" smtClean="0">
                  <a:solidFill>
                    <a:srgbClr val="000000"/>
                  </a:solidFill>
                </a:rPr>
                <a:t>Russia</a:t>
              </a:r>
              <a:endParaRPr lang="en-US" sz="1657" dirty="0">
                <a:solidFill>
                  <a:srgbClr val="000000"/>
                </a:solidFill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563149" y="5635954"/>
              <a:ext cx="1123471" cy="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0"/>
                </a:lnSpc>
              </a:pPr>
              <a:r>
                <a:rPr lang="en-US" sz="1657" dirty="0">
                  <a:solidFill>
                    <a:srgbClr val="000000"/>
                  </a:solidFill>
                </a:rPr>
                <a:t>Belgium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31929" y="6701119"/>
              <a:ext cx="949431" cy="393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20"/>
                </a:lnSpc>
              </a:pPr>
              <a:r>
                <a:rPr lang="en-US" sz="1657">
                  <a:solidFill>
                    <a:srgbClr val="000000"/>
                  </a:solidFill>
                </a:rPr>
                <a:t>Others </a:t>
              </a:r>
            </a:p>
          </p:txBody>
        </p:sp>
        <p:grpSp>
          <p:nvGrpSpPr>
            <p:cNvPr id="23" name="Group 23"/>
            <p:cNvGrpSpPr>
              <a:grpSpLocks noChangeAspect="1"/>
            </p:cNvGrpSpPr>
            <p:nvPr/>
          </p:nvGrpSpPr>
          <p:grpSpPr>
            <a:xfrm>
              <a:off x="1821667" y="0"/>
              <a:ext cx="6433775" cy="7089287"/>
              <a:chOff x="-1" y="0"/>
              <a:chExt cx="6638799" cy="73152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638798" cy="386661"/>
              </a:xfrm>
              <a:custGeom>
                <a:avLst/>
                <a:gdLst/>
                <a:ahLst/>
                <a:cxnLst/>
                <a:rect l="l" t="t" r="r" b="b"/>
                <a:pathLst>
                  <a:path w="6638798" h="386661">
                    <a:moveTo>
                      <a:pt x="0" y="0"/>
                    </a:moveTo>
                    <a:lnTo>
                      <a:pt x="6547933" y="0"/>
                    </a:lnTo>
                    <a:lnTo>
                      <a:pt x="6547933" y="0"/>
                    </a:lnTo>
                    <a:cubicBezTo>
                      <a:pt x="6598117" y="0"/>
                      <a:pt x="6638798" y="40682"/>
                      <a:pt x="6638798" y="90865"/>
                    </a:cubicBezTo>
                    <a:lnTo>
                      <a:pt x="6638798" y="295795"/>
                    </a:lnTo>
                    <a:cubicBezTo>
                      <a:pt x="6638798" y="345979"/>
                      <a:pt x="6598117" y="386660"/>
                      <a:pt x="6547933" y="386661"/>
                    </a:cubicBezTo>
                    <a:lnTo>
                      <a:pt x="0" y="386661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0" y="532965"/>
                <a:ext cx="2834894" cy="386661"/>
              </a:xfrm>
              <a:custGeom>
                <a:avLst/>
                <a:gdLst/>
                <a:ahLst/>
                <a:cxnLst/>
                <a:rect l="l" t="t" r="r" b="b"/>
                <a:pathLst>
                  <a:path w="2834894" h="386661">
                    <a:moveTo>
                      <a:pt x="0" y="0"/>
                    </a:moveTo>
                    <a:lnTo>
                      <a:pt x="2744029" y="0"/>
                    </a:lnTo>
                    <a:cubicBezTo>
                      <a:pt x="2794212" y="0"/>
                      <a:pt x="2834894" y="40681"/>
                      <a:pt x="2834894" y="90865"/>
                    </a:cubicBezTo>
                    <a:lnTo>
                      <a:pt x="2834894" y="295795"/>
                    </a:lnTo>
                    <a:cubicBezTo>
                      <a:pt x="2834894" y="319894"/>
                      <a:pt x="2825321" y="343006"/>
                      <a:pt x="2808280" y="360046"/>
                    </a:cubicBezTo>
                    <a:cubicBezTo>
                      <a:pt x="2791240" y="377087"/>
                      <a:pt x="2768128" y="386660"/>
                      <a:pt x="2744029" y="386660"/>
                    </a:cubicBezTo>
                    <a:lnTo>
                      <a:pt x="0" y="38666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</p:sp>
          <p:sp>
            <p:nvSpPr>
              <p:cNvPr id="26" name="Freeform 26"/>
              <p:cNvSpPr/>
              <p:nvPr/>
            </p:nvSpPr>
            <p:spPr>
              <a:xfrm>
                <a:off x="0" y="1065929"/>
                <a:ext cx="2444750" cy="386661"/>
              </a:xfrm>
              <a:custGeom>
                <a:avLst/>
                <a:gdLst/>
                <a:ahLst/>
                <a:cxnLst/>
                <a:rect l="l" t="t" r="r" b="b"/>
                <a:pathLst>
                  <a:path w="2444750" h="386661">
                    <a:moveTo>
                      <a:pt x="0" y="0"/>
                    </a:moveTo>
                    <a:lnTo>
                      <a:pt x="2353885" y="0"/>
                    </a:lnTo>
                    <a:cubicBezTo>
                      <a:pt x="2377984" y="0"/>
                      <a:pt x="2401096" y="9573"/>
                      <a:pt x="2418136" y="26614"/>
                    </a:cubicBezTo>
                    <a:cubicBezTo>
                      <a:pt x="2435177" y="43655"/>
                      <a:pt x="2444750" y="66766"/>
                      <a:pt x="2444750" y="90865"/>
                    </a:cubicBezTo>
                    <a:lnTo>
                      <a:pt x="2444750" y="295796"/>
                    </a:lnTo>
                    <a:cubicBezTo>
                      <a:pt x="2444750" y="345979"/>
                      <a:pt x="2404068" y="386661"/>
                      <a:pt x="2353885" y="386661"/>
                    </a:cubicBezTo>
                    <a:lnTo>
                      <a:pt x="0" y="386661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0" y="1598894"/>
                <a:ext cx="2444750" cy="386661"/>
              </a:xfrm>
              <a:custGeom>
                <a:avLst/>
                <a:gdLst/>
                <a:ahLst/>
                <a:cxnLst/>
                <a:rect l="l" t="t" r="r" b="b"/>
                <a:pathLst>
                  <a:path w="2444750" h="386661">
                    <a:moveTo>
                      <a:pt x="0" y="0"/>
                    </a:moveTo>
                    <a:lnTo>
                      <a:pt x="2353885" y="0"/>
                    </a:lnTo>
                    <a:cubicBezTo>
                      <a:pt x="2404068" y="0"/>
                      <a:pt x="2444750" y="40682"/>
                      <a:pt x="2444750" y="90865"/>
                    </a:cubicBezTo>
                    <a:lnTo>
                      <a:pt x="2444750" y="295795"/>
                    </a:lnTo>
                    <a:cubicBezTo>
                      <a:pt x="2444750" y="319894"/>
                      <a:pt x="2435177" y="343006"/>
                      <a:pt x="2418136" y="360047"/>
                    </a:cubicBezTo>
                    <a:cubicBezTo>
                      <a:pt x="2401096" y="377087"/>
                      <a:pt x="2377984" y="386660"/>
                      <a:pt x="2353885" y="386660"/>
                    </a:cubicBezTo>
                    <a:lnTo>
                      <a:pt x="0" y="38666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0" y="2131858"/>
                <a:ext cx="1957070" cy="386661"/>
              </a:xfrm>
              <a:custGeom>
                <a:avLst/>
                <a:gdLst/>
                <a:ahLst/>
                <a:cxnLst/>
                <a:rect l="l" t="t" r="r" b="b"/>
                <a:pathLst>
                  <a:path w="1957070" h="386661">
                    <a:moveTo>
                      <a:pt x="0" y="0"/>
                    </a:moveTo>
                    <a:lnTo>
                      <a:pt x="1866205" y="0"/>
                    </a:lnTo>
                    <a:cubicBezTo>
                      <a:pt x="1890304" y="0"/>
                      <a:pt x="1913416" y="9573"/>
                      <a:pt x="1930456" y="26614"/>
                    </a:cubicBezTo>
                    <a:cubicBezTo>
                      <a:pt x="1947497" y="43655"/>
                      <a:pt x="1957070" y="66767"/>
                      <a:pt x="1957070" y="90865"/>
                    </a:cubicBezTo>
                    <a:lnTo>
                      <a:pt x="1957070" y="295796"/>
                    </a:lnTo>
                    <a:cubicBezTo>
                      <a:pt x="1957070" y="319894"/>
                      <a:pt x="1947497" y="343007"/>
                      <a:pt x="1930456" y="360047"/>
                    </a:cubicBezTo>
                    <a:cubicBezTo>
                      <a:pt x="1913416" y="377088"/>
                      <a:pt x="1890304" y="386661"/>
                      <a:pt x="1866205" y="386661"/>
                    </a:cubicBezTo>
                    <a:lnTo>
                      <a:pt x="0" y="386661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-1" y="2654699"/>
                <a:ext cx="1932132" cy="396786"/>
              </a:xfrm>
              <a:custGeom>
                <a:avLst/>
                <a:gdLst/>
                <a:ahLst/>
                <a:cxnLst/>
                <a:rect l="l" t="t" r="r" b="b"/>
                <a:pathLst>
                  <a:path w="1859534" h="386661">
                    <a:moveTo>
                      <a:pt x="0" y="0"/>
                    </a:moveTo>
                    <a:lnTo>
                      <a:pt x="1768669" y="0"/>
                    </a:lnTo>
                    <a:cubicBezTo>
                      <a:pt x="1792768" y="0"/>
                      <a:pt x="1815880" y="9573"/>
                      <a:pt x="1832920" y="26614"/>
                    </a:cubicBezTo>
                    <a:cubicBezTo>
                      <a:pt x="1849961" y="43654"/>
                      <a:pt x="1859534" y="66766"/>
                      <a:pt x="1859534" y="90865"/>
                    </a:cubicBezTo>
                    <a:lnTo>
                      <a:pt x="1859534" y="295795"/>
                    </a:lnTo>
                    <a:cubicBezTo>
                      <a:pt x="1859534" y="319894"/>
                      <a:pt x="1849961" y="343006"/>
                      <a:pt x="1832920" y="360047"/>
                    </a:cubicBezTo>
                    <a:cubicBezTo>
                      <a:pt x="1815880" y="377087"/>
                      <a:pt x="1792768" y="386661"/>
                      <a:pt x="1768669" y="386661"/>
                    </a:cubicBezTo>
                    <a:lnTo>
                      <a:pt x="0" y="386661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0" y="3164665"/>
                <a:ext cx="1699461" cy="419783"/>
              </a:xfrm>
              <a:custGeom>
                <a:avLst/>
                <a:gdLst/>
                <a:ahLst/>
                <a:cxnLst/>
                <a:rect l="l" t="t" r="r" b="b"/>
                <a:pathLst>
                  <a:path w="1957070" h="386661">
                    <a:moveTo>
                      <a:pt x="0" y="0"/>
                    </a:moveTo>
                    <a:lnTo>
                      <a:pt x="1866205" y="0"/>
                    </a:lnTo>
                    <a:cubicBezTo>
                      <a:pt x="1890304" y="0"/>
                      <a:pt x="1913416" y="9574"/>
                      <a:pt x="1930456" y="26614"/>
                    </a:cubicBezTo>
                    <a:cubicBezTo>
                      <a:pt x="1947497" y="43655"/>
                      <a:pt x="1957070" y="66767"/>
                      <a:pt x="1957070" y="90866"/>
                    </a:cubicBezTo>
                    <a:lnTo>
                      <a:pt x="1957070" y="295796"/>
                    </a:lnTo>
                    <a:cubicBezTo>
                      <a:pt x="1957070" y="345979"/>
                      <a:pt x="1916388" y="386661"/>
                      <a:pt x="1866205" y="386661"/>
                    </a:cubicBezTo>
                    <a:lnTo>
                      <a:pt x="0" y="386661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0" y="3730752"/>
                <a:ext cx="1469390" cy="386661"/>
              </a:xfrm>
              <a:custGeom>
                <a:avLst/>
                <a:gdLst/>
                <a:ahLst/>
                <a:cxnLst/>
                <a:rect l="l" t="t" r="r" b="b"/>
                <a:pathLst>
                  <a:path w="1469390" h="386661">
                    <a:moveTo>
                      <a:pt x="0" y="0"/>
                    </a:moveTo>
                    <a:lnTo>
                      <a:pt x="1378525" y="0"/>
                    </a:lnTo>
                    <a:cubicBezTo>
                      <a:pt x="1428708" y="0"/>
                      <a:pt x="1469390" y="40682"/>
                      <a:pt x="1469390" y="90865"/>
                    </a:cubicBezTo>
                    <a:lnTo>
                      <a:pt x="1469390" y="295795"/>
                    </a:lnTo>
                    <a:cubicBezTo>
                      <a:pt x="1469390" y="319894"/>
                      <a:pt x="1459817" y="343006"/>
                      <a:pt x="1442776" y="360047"/>
                    </a:cubicBezTo>
                    <a:cubicBezTo>
                      <a:pt x="1425736" y="377087"/>
                      <a:pt x="1402624" y="386661"/>
                      <a:pt x="1378525" y="386661"/>
                    </a:cubicBezTo>
                    <a:lnTo>
                      <a:pt x="0" y="386661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</p:sp>
          <p:sp>
            <p:nvSpPr>
              <p:cNvPr id="32" name="Freeform 32"/>
              <p:cNvSpPr/>
              <p:nvPr/>
            </p:nvSpPr>
            <p:spPr>
              <a:xfrm>
                <a:off x="0" y="4263714"/>
                <a:ext cx="1371855" cy="386662"/>
              </a:xfrm>
              <a:custGeom>
                <a:avLst/>
                <a:gdLst/>
                <a:ahLst/>
                <a:cxnLst/>
                <a:rect l="l" t="t" r="r" b="b"/>
                <a:pathLst>
                  <a:path w="1176782" h="386661">
                    <a:moveTo>
                      <a:pt x="0" y="0"/>
                    </a:moveTo>
                    <a:lnTo>
                      <a:pt x="1085917" y="0"/>
                    </a:lnTo>
                    <a:cubicBezTo>
                      <a:pt x="1110016" y="0"/>
                      <a:pt x="1133128" y="9574"/>
                      <a:pt x="1150168" y="26614"/>
                    </a:cubicBezTo>
                    <a:cubicBezTo>
                      <a:pt x="1167209" y="43655"/>
                      <a:pt x="1176782" y="66767"/>
                      <a:pt x="1176782" y="90866"/>
                    </a:cubicBezTo>
                    <a:lnTo>
                      <a:pt x="1176782" y="295796"/>
                    </a:lnTo>
                    <a:cubicBezTo>
                      <a:pt x="1176782" y="345979"/>
                      <a:pt x="1136100" y="386661"/>
                      <a:pt x="1085917" y="386661"/>
                    </a:cubicBezTo>
                    <a:lnTo>
                      <a:pt x="0" y="386661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</p:sp>
          <p:sp>
            <p:nvSpPr>
              <p:cNvPr id="33" name="Freeform 33"/>
              <p:cNvSpPr/>
              <p:nvPr/>
            </p:nvSpPr>
            <p:spPr>
              <a:xfrm>
                <a:off x="0" y="4796678"/>
                <a:ext cx="1206349" cy="386664"/>
              </a:xfrm>
              <a:custGeom>
                <a:avLst/>
                <a:gdLst/>
                <a:ahLst/>
                <a:cxnLst/>
                <a:rect l="l" t="t" r="r" b="b"/>
                <a:pathLst>
                  <a:path w="1371854" h="386661">
                    <a:moveTo>
                      <a:pt x="0" y="0"/>
                    </a:moveTo>
                    <a:lnTo>
                      <a:pt x="1280989" y="0"/>
                    </a:lnTo>
                    <a:cubicBezTo>
                      <a:pt x="1331172" y="0"/>
                      <a:pt x="1371854" y="40682"/>
                      <a:pt x="1371854" y="90865"/>
                    </a:cubicBezTo>
                    <a:lnTo>
                      <a:pt x="1371854" y="295795"/>
                    </a:lnTo>
                    <a:cubicBezTo>
                      <a:pt x="1371854" y="319894"/>
                      <a:pt x="1362281" y="343006"/>
                      <a:pt x="1345240" y="360047"/>
                    </a:cubicBezTo>
                    <a:cubicBezTo>
                      <a:pt x="1328200" y="377087"/>
                      <a:pt x="1305088" y="386661"/>
                      <a:pt x="1280989" y="386661"/>
                    </a:cubicBezTo>
                    <a:lnTo>
                      <a:pt x="0" y="386661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0" y="5329646"/>
                <a:ext cx="786638" cy="386661"/>
              </a:xfrm>
              <a:custGeom>
                <a:avLst/>
                <a:gdLst/>
                <a:ahLst/>
                <a:cxnLst/>
                <a:rect l="l" t="t" r="r" b="b"/>
                <a:pathLst>
                  <a:path w="786638" h="386661">
                    <a:moveTo>
                      <a:pt x="0" y="0"/>
                    </a:moveTo>
                    <a:lnTo>
                      <a:pt x="695773" y="0"/>
                    </a:lnTo>
                    <a:cubicBezTo>
                      <a:pt x="719872" y="0"/>
                      <a:pt x="742984" y="9573"/>
                      <a:pt x="760024" y="26613"/>
                    </a:cubicBezTo>
                    <a:cubicBezTo>
                      <a:pt x="777065" y="43654"/>
                      <a:pt x="786638" y="66766"/>
                      <a:pt x="786638" y="90865"/>
                    </a:cubicBezTo>
                    <a:lnTo>
                      <a:pt x="786638" y="295795"/>
                    </a:lnTo>
                    <a:cubicBezTo>
                      <a:pt x="786638" y="345978"/>
                      <a:pt x="745956" y="386660"/>
                      <a:pt x="695773" y="386660"/>
                    </a:cubicBezTo>
                    <a:lnTo>
                      <a:pt x="0" y="38666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</p:sp>
          <p:sp>
            <p:nvSpPr>
              <p:cNvPr id="35" name="Freeform 35"/>
              <p:cNvSpPr/>
              <p:nvPr/>
            </p:nvSpPr>
            <p:spPr>
              <a:xfrm>
                <a:off x="0" y="5815554"/>
                <a:ext cx="786637" cy="433717"/>
              </a:xfrm>
              <a:custGeom>
                <a:avLst/>
                <a:gdLst/>
                <a:ahLst/>
                <a:cxnLst/>
                <a:rect l="l" t="t" r="r" b="b"/>
                <a:pathLst>
                  <a:path w="591566" h="386661">
                    <a:moveTo>
                      <a:pt x="0" y="0"/>
                    </a:moveTo>
                    <a:lnTo>
                      <a:pt x="500701" y="0"/>
                    </a:lnTo>
                    <a:cubicBezTo>
                      <a:pt x="550884" y="0"/>
                      <a:pt x="591566" y="40682"/>
                      <a:pt x="591566" y="90865"/>
                    </a:cubicBezTo>
                    <a:lnTo>
                      <a:pt x="591566" y="295795"/>
                    </a:lnTo>
                    <a:cubicBezTo>
                      <a:pt x="591566" y="319894"/>
                      <a:pt x="581993" y="343007"/>
                      <a:pt x="564952" y="360047"/>
                    </a:cubicBezTo>
                    <a:cubicBezTo>
                      <a:pt x="547912" y="377087"/>
                      <a:pt x="524800" y="386661"/>
                      <a:pt x="500701" y="386661"/>
                    </a:cubicBezTo>
                    <a:lnTo>
                      <a:pt x="0" y="386661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</p:sp>
          <p:sp>
            <p:nvSpPr>
              <p:cNvPr id="36" name="Freeform 36"/>
              <p:cNvSpPr/>
              <p:nvPr/>
            </p:nvSpPr>
            <p:spPr>
              <a:xfrm>
                <a:off x="0" y="6395573"/>
                <a:ext cx="591566" cy="386664"/>
              </a:xfrm>
              <a:custGeom>
                <a:avLst/>
                <a:gdLst/>
                <a:ahLst/>
                <a:cxnLst/>
                <a:rect l="l" t="t" r="r" b="b"/>
                <a:pathLst>
                  <a:path w="786638" h="386661">
                    <a:moveTo>
                      <a:pt x="0" y="0"/>
                    </a:moveTo>
                    <a:lnTo>
                      <a:pt x="695773" y="0"/>
                    </a:lnTo>
                    <a:cubicBezTo>
                      <a:pt x="719872" y="0"/>
                      <a:pt x="742984" y="9573"/>
                      <a:pt x="760024" y="26614"/>
                    </a:cubicBezTo>
                    <a:cubicBezTo>
                      <a:pt x="777065" y="43654"/>
                      <a:pt x="786638" y="66766"/>
                      <a:pt x="786638" y="90865"/>
                    </a:cubicBezTo>
                    <a:lnTo>
                      <a:pt x="786638" y="295795"/>
                    </a:lnTo>
                    <a:cubicBezTo>
                      <a:pt x="786638" y="319894"/>
                      <a:pt x="777065" y="343006"/>
                      <a:pt x="760024" y="360047"/>
                    </a:cubicBezTo>
                    <a:cubicBezTo>
                      <a:pt x="742984" y="377088"/>
                      <a:pt x="719872" y="386661"/>
                      <a:pt x="695773" y="386661"/>
                    </a:cubicBezTo>
                    <a:lnTo>
                      <a:pt x="0" y="386661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</p:sp>
          <p:sp>
            <p:nvSpPr>
              <p:cNvPr id="37" name="Freeform 37"/>
              <p:cNvSpPr/>
              <p:nvPr/>
            </p:nvSpPr>
            <p:spPr>
              <a:xfrm>
                <a:off x="0" y="6928539"/>
                <a:ext cx="5956046" cy="386661"/>
              </a:xfrm>
              <a:custGeom>
                <a:avLst/>
                <a:gdLst/>
                <a:ahLst/>
                <a:cxnLst/>
                <a:rect l="l" t="t" r="r" b="b"/>
                <a:pathLst>
                  <a:path w="5956046" h="386661">
                    <a:moveTo>
                      <a:pt x="0" y="0"/>
                    </a:moveTo>
                    <a:lnTo>
                      <a:pt x="5865181" y="0"/>
                    </a:lnTo>
                    <a:cubicBezTo>
                      <a:pt x="5889280" y="0"/>
                      <a:pt x="5912392" y="9573"/>
                      <a:pt x="5929433" y="26614"/>
                    </a:cubicBezTo>
                    <a:cubicBezTo>
                      <a:pt x="5946473" y="43655"/>
                      <a:pt x="5956046" y="66767"/>
                      <a:pt x="5956046" y="90866"/>
                    </a:cubicBezTo>
                    <a:lnTo>
                      <a:pt x="5956046" y="295796"/>
                    </a:lnTo>
                    <a:cubicBezTo>
                      <a:pt x="5956046" y="345980"/>
                      <a:pt x="5915364" y="386661"/>
                      <a:pt x="5865181" y="386661"/>
                    </a:cubicBezTo>
                    <a:lnTo>
                      <a:pt x="0" y="386661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</p:sp>
        </p:grpSp>
      </p:grpSp>
      <p:grpSp>
        <p:nvGrpSpPr>
          <p:cNvPr id="38" name="Group 38"/>
          <p:cNvGrpSpPr/>
          <p:nvPr/>
        </p:nvGrpSpPr>
        <p:grpSpPr>
          <a:xfrm>
            <a:off x="0" y="0"/>
            <a:ext cx="9753600" cy="850572"/>
            <a:chOff x="0" y="0"/>
            <a:chExt cx="4991954" cy="420036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4991954" cy="420036"/>
            </a:xfrm>
            <a:custGeom>
              <a:avLst/>
              <a:gdLst/>
              <a:ahLst/>
              <a:cxnLst/>
              <a:rect l="l" t="t" r="r" b="b"/>
              <a:pathLst>
                <a:path w="4991954" h="420036">
                  <a:moveTo>
                    <a:pt x="0" y="0"/>
                  </a:moveTo>
                  <a:lnTo>
                    <a:pt x="4991954" y="0"/>
                  </a:lnTo>
                  <a:lnTo>
                    <a:pt x="4991954" y="420036"/>
                  </a:lnTo>
                  <a:lnTo>
                    <a:pt x="0" y="420036"/>
                  </a:lnTo>
                  <a:close/>
                </a:path>
              </a:pathLst>
            </a:custGeom>
            <a:solidFill>
              <a:srgbClr val="073A81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7093" tIns="27093" rIns="27093" bIns="27093" rtlCol="0" anchor="ctr"/>
            <a:lstStyle/>
            <a:p>
              <a:pPr algn="ctr">
                <a:lnSpc>
                  <a:spcPts val="1418"/>
                </a:lnSpc>
              </a:pPr>
              <a:endParaRPr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340752" y="6449193"/>
            <a:ext cx="3046666" cy="301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63"/>
              </a:lnSpc>
              <a:spcBef>
                <a:spcPct val="0"/>
              </a:spcBef>
            </a:pPr>
            <a:r>
              <a:rPr lang="en-US" sz="1617" dirty="0">
                <a:solidFill>
                  <a:srgbClr val="083A80"/>
                </a:solidFill>
              </a:rPr>
              <a:t>330 FDI in Total</a:t>
            </a:r>
          </a:p>
        </p:txBody>
      </p:sp>
      <p:pic>
        <p:nvPicPr>
          <p:cNvPr id="43" name="Picture 43"/>
          <p:cNvPicPr>
            <a:picLocks noChangeAspect="1"/>
          </p:cNvPicPr>
          <p:nvPr/>
        </p:nvPicPr>
        <p:blipFill>
          <a:blip r:embed="rId4"/>
          <a:srcRect l="13720" t="14620" r="13720"/>
          <a:stretch>
            <a:fillRect/>
          </a:stretch>
        </p:blipFill>
        <p:spPr>
          <a:xfrm>
            <a:off x="0" y="6819835"/>
            <a:ext cx="9753600" cy="485056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712052" y="6813803"/>
            <a:ext cx="1880733" cy="501397"/>
          </a:xfrm>
          <a:prstGeom prst="rect">
            <a:avLst/>
          </a:prstGeom>
        </p:spPr>
      </p:pic>
      <p:sp>
        <p:nvSpPr>
          <p:cNvPr id="45" name="TextBox 45"/>
          <p:cNvSpPr txBox="1"/>
          <p:nvPr/>
        </p:nvSpPr>
        <p:spPr>
          <a:xfrm>
            <a:off x="7651291" y="977534"/>
            <a:ext cx="832589" cy="348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63"/>
              </a:lnSpc>
              <a:spcBef>
                <a:spcPct val="0"/>
              </a:spcBef>
            </a:pPr>
            <a:r>
              <a:rPr lang="en-US" sz="2045" dirty="0">
                <a:solidFill>
                  <a:schemeClr val="accent1">
                    <a:lumMod val="75000"/>
                  </a:schemeClr>
                </a:solidFill>
              </a:rPr>
              <a:t>68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4896482" y="1364913"/>
            <a:ext cx="832589" cy="348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63"/>
              </a:lnSpc>
              <a:spcBef>
                <a:spcPct val="0"/>
              </a:spcBef>
            </a:pPr>
            <a:r>
              <a:rPr lang="en-US" sz="2045" dirty="0">
                <a:solidFill>
                  <a:schemeClr val="accent1">
                    <a:lumMod val="75000"/>
                  </a:schemeClr>
                </a:solidFill>
              </a:rPr>
              <a:t>29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4622693" y="1747382"/>
            <a:ext cx="832589" cy="348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63"/>
              </a:lnSpc>
              <a:spcBef>
                <a:spcPct val="0"/>
              </a:spcBef>
            </a:pPr>
            <a:r>
              <a:rPr lang="en-US" sz="2045" dirty="0">
                <a:solidFill>
                  <a:schemeClr val="accent1">
                    <a:lumMod val="75000"/>
                  </a:schemeClr>
                </a:solidFill>
              </a:rPr>
              <a:t>25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622694" y="2153386"/>
            <a:ext cx="832589" cy="348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63"/>
              </a:lnSpc>
              <a:spcBef>
                <a:spcPct val="0"/>
              </a:spcBef>
            </a:pPr>
            <a:r>
              <a:rPr lang="en-US" sz="2045" dirty="0">
                <a:solidFill>
                  <a:schemeClr val="accent1">
                    <a:lumMod val="75000"/>
                  </a:schemeClr>
                </a:solidFill>
              </a:rPr>
              <a:t>25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4260534" y="2520964"/>
            <a:ext cx="832589" cy="348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63"/>
              </a:lnSpc>
              <a:spcBef>
                <a:spcPct val="0"/>
              </a:spcBef>
            </a:pPr>
            <a:r>
              <a:rPr lang="en-US" sz="2045" dirty="0">
                <a:solidFill>
                  <a:schemeClr val="accent1">
                    <a:lumMod val="75000"/>
                  </a:schemeClr>
                </a:solidFill>
              </a:rPr>
              <a:t>20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4242407" y="2917476"/>
            <a:ext cx="832589" cy="348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63"/>
              </a:lnSpc>
              <a:spcBef>
                <a:spcPct val="0"/>
              </a:spcBef>
            </a:pPr>
            <a:r>
              <a:rPr lang="tr-TR" sz="2045" dirty="0" smtClean="0">
                <a:solidFill>
                  <a:schemeClr val="accent1">
                    <a:lumMod val="75000"/>
                  </a:schemeClr>
                </a:solidFill>
              </a:rPr>
              <a:t>20</a:t>
            </a:r>
            <a:endParaRPr lang="en-US" sz="2045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4057829" y="3296618"/>
            <a:ext cx="832589" cy="348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63"/>
              </a:lnSpc>
              <a:spcBef>
                <a:spcPct val="0"/>
              </a:spcBef>
            </a:pPr>
            <a:r>
              <a:rPr lang="tr-TR" sz="2045" dirty="0" smtClean="0">
                <a:solidFill>
                  <a:schemeClr val="accent1">
                    <a:lumMod val="75000"/>
                  </a:schemeClr>
                </a:solidFill>
              </a:rPr>
              <a:t>19</a:t>
            </a:r>
            <a:endParaRPr lang="en-US" sz="2045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3906069" y="3699544"/>
            <a:ext cx="832589" cy="348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63"/>
              </a:lnSpc>
              <a:spcBef>
                <a:spcPct val="0"/>
              </a:spcBef>
            </a:pPr>
            <a:r>
              <a:rPr lang="en-US" sz="2045" dirty="0">
                <a:solidFill>
                  <a:schemeClr val="accent1">
                    <a:lumMod val="75000"/>
                  </a:schemeClr>
                </a:solidFill>
              </a:rPr>
              <a:t>15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3771762" y="4094590"/>
            <a:ext cx="832589" cy="348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63"/>
              </a:lnSpc>
              <a:spcBef>
                <a:spcPct val="0"/>
              </a:spcBef>
            </a:pPr>
            <a:r>
              <a:rPr lang="en-US" sz="2045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tr-TR" sz="2045" dirty="0" smtClean="0">
                <a:solidFill>
                  <a:schemeClr val="accent1">
                    <a:lumMod val="75000"/>
                  </a:schemeClr>
                </a:solidFill>
              </a:rPr>
              <a:t>4</a:t>
            </a:r>
            <a:endParaRPr lang="en-US" sz="2045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3714930" y="4459266"/>
            <a:ext cx="832589" cy="348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63"/>
              </a:lnSpc>
              <a:spcBef>
                <a:spcPct val="0"/>
              </a:spcBef>
            </a:pPr>
            <a:r>
              <a:rPr lang="en-US" sz="2045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tr-TR" sz="2045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en-US" sz="2045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3410052" y="4848302"/>
            <a:ext cx="832589" cy="348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63"/>
              </a:lnSpc>
              <a:spcBef>
                <a:spcPct val="0"/>
              </a:spcBef>
            </a:pPr>
            <a:r>
              <a:rPr lang="en-US" sz="2045" dirty="0">
                <a:solidFill>
                  <a:schemeClr val="accent1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3268034" y="5620620"/>
            <a:ext cx="832589" cy="348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63"/>
              </a:lnSpc>
              <a:spcBef>
                <a:spcPct val="0"/>
              </a:spcBef>
            </a:pPr>
            <a:r>
              <a:rPr lang="tr-TR" sz="2045" dirty="0">
                <a:solidFill>
                  <a:schemeClr val="accent1">
                    <a:lumMod val="75000"/>
                  </a:schemeClr>
                </a:solidFill>
              </a:rPr>
              <a:t>5</a:t>
            </a:r>
            <a:endParaRPr lang="en-US" sz="2045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3392128" y="5220656"/>
            <a:ext cx="832589" cy="348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63"/>
              </a:lnSpc>
              <a:spcBef>
                <a:spcPct val="0"/>
              </a:spcBef>
            </a:pPr>
            <a:r>
              <a:rPr lang="en-US" sz="2045" dirty="0">
                <a:solidFill>
                  <a:schemeClr val="accent1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7150426" y="6019264"/>
            <a:ext cx="832589" cy="348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63"/>
              </a:lnSpc>
              <a:spcBef>
                <a:spcPct val="0"/>
              </a:spcBef>
            </a:pPr>
            <a:r>
              <a:rPr lang="en-US" sz="2045" dirty="0" smtClean="0">
                <a:solidFill>
                  <a:schemeClr val="accent1">
                    <a:lumMod val="75000"/>
                  </a:schemeClr>
                </a:solidFill>
              </a:rPr>
              <a:t>6</a:t>
            </a:r>
            <a:r>
              <a:rPr lang="tr-TR" sz="2045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en-US" sz="2045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5" name="TextBox 26"/>
          <p:cNvSpPr txBox="1"/>
          <p:nvPr/>
        </p:nvSpPr>
        <p:spPr>
          <a:xfrm>
            <a:off x="0" y="76200"/>
            <a:ext cx="9753600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tr-TR" sz="3299" dirty="0" smtClean="0">
                <a:solidFill>
                  <a:srgbClr val="FFFFFF"/>
                </a:solidFill>
                <a:latin typeface="Calibri (MS) Bold"/>
              </a:rPr>
              <a:t>FOREIGN DIRECT INVESTMENTS</a:t>
            </a:r>
            <a:endParaRPr lang="en-US" sz="3299" dirty="0">
              <a:solidFill>
                <a:srgbClr val="FFFFFF"/>
              </a:solidFill>
              <a:latin typeface="Calibri (MS) Bold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42"/>
          <p:cNvSpPr/>
          <p:nvPr/>
        </p:nvSpPr>
        <p:spPr>
          <a:xfrm>
            <a:off x="0" y="0"/>
            <a:ext cx="9779098" cy="850572"/>
          </a:xfrm>
          <a:custGeom>
            <a:avLst/>
            <a:gdLst/>
            <a:ahLst/>
            <a:cxnLst/>
            <a:rect l="l" t="t" r="r" b="b"/>
            <a:pathLst>
              <a:path w="4991954" h="420036">
                <a:moveTo>
                  <a:pt x="0" y="0"/>
                </a:moveTo>
                <a:lnTo>
                  <a:pt x="4991954" y="0"/>
                </a:lnTo>
                <a:lnTo>
                  <a:pt x="4991954" y="420036"/>
                </a:lnTo>
                <a:lnTo>
                  <a:pt x="0" y="420036"/>
                </a:lnTo>
                <a:close/>
              </a:path>
            </a:pathLst>
          </a:custGeom>
          <a:solidFill>
            <a:srgbClr val="073A81"/>
          </a:solidFill>
        </p:spPr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36124" y="1811305"/>
            <a:ext cx="2838550" cy="108831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9753600" cy="850572"/>
            <a:chOff x="0" y="0"/>
            <a:chExt cx="4921809" cy="4200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1809" cy="420036"/>
            </a:xfrm>
            <a:custGeom>
              <a:avLst/>
              <a:gdLst/>
              <a:ahLst/>
              <a:cxnLst/>
              <a:rect l="l" t="t" r="r" b="b"/>
              <a:pathLst>
                <a:path w="4921809" h="420036">
                  <a:moveTo>
                    <a:pt x="0" y="0"/>
                  </a:moveTo>
                  <a:lnTo>
                    <a:pt x="4921809" y="0"/>
                  </a:lnTo>
                  <a:lnTo>
                    <a:pt x="4921809" y="420036"/>
                  </a:lnTo>
                  <a:lnTo>
                    <a:pt x="0" y="420036"/>
                  </a:lnTo>
                  <a:close/>
                </a:path>
              </a:pathLst>
            </a:custGeom>
            <a:solidFill>
              <a:srgbClr val="073A8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7093" tIns="27093" rIns="27093" bIns="27093" rtlCol="0" anchor="ctr"/>
            <a:lstStyle/>
            <a:p>
              <a:pPr algn="ctr">
                <a:lnSpc>
                  <a:spcPts val="1418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t="2402" b="2402"/>
          <a:stretch>
            <a:fillRect/>
          </a:stretch>
        </p:blipFill>
        <p:spPr>
          <a:xfrm>
            <a:off x="1218339" y="3472328"/>
            <a:ext cx="2756335" cy="15310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79621" y="1612061"/>
            <a:ext cx="3354947" cy="7737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r="1532"/>
          <a:stretch>
            <a:fillRect/>
          </a:stretch>
        </p:blipFill>
        <p:spPr>
          <a:xfrm>
            <a:off x="919033" y="5690994"/>
            <a:ext cx="3354947" cy="8926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820034" y="5792223"/>
            <a:ext cx="2674119" cy="6902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479621" y="2961323"/>
            <a:ext cx="3354947" cy="8243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479621" y="4361278"/>
            <a:ext cx="3354947" cy="7936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 l="13720" t="14620" r="13720"/>
          <a:stretch>
            <a:fillRect/>
          </a:stretch>
        </p:blipFill>
        <p:spPr>
          <a:xfrm>
            <a:off x="0" y="6819835"/>
            <a:ext cx="9753600" cy="49536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712052" y="6813803"/>
            <a:ext cx="1880733" cy="501397"/>
          </a:xfrm>
          <a:prstGeom prst="rect">
            <a:avLst/>
          </a:prstGeom>
        </p:spPr>
      </p:pic>
      <p:sp>
        <p:nvSpPr>
          <p:cNvPr id="25" name="TextBox 26"/>
          <p:cNvSpPr txBox="1"/>
          <p:nvPr/>
        </p:nvSpPr>
        <p:spPr>
          <a:xfrm>
            <a:off x="-25498" y="76200"/>
            <a:ext cx="9779098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tr-TR" sz="3299" dirty="0" smtClean="0">
                <a:solidFill>
                  <a:srgbClr val="FFFFFF"/>
                </a:solidFill>
                <a:latin typeface="Calibri (MS) Bold"/>
              </a:rPr>
              <a:t>LEADING COMPANIES</a:t>
            </a:r>
            <a:endParaRPr lang="en-US" sz="3299" dirty="0">
              <a:solidFill>
                <a:srgbClr val="FFFFFF"/>
              </a:solidFill>
              <a:latin typeface="Calibri (MS)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2826" t="2936" r="1282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3720" t="14620" r="13720"/>
          <a:stretch>
            <a:fillRect/>
          </a:stretch>
        </p:blipFill>
        <p:spPr>
          <a:xfrm>
            <a:off x="0" y="6707189"/>
            <a:ext cx="9753600" cy="6080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3157955" y="1619250"/>
            <a:ext cx="7315200" cy="40767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33924" y="436696"/>
            <a:ext cx="4311443" cy="1012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84"/>
              </a:lnSpc>
            </a:pPr>
            <a:r>
              <a:rPr lang="en-US" sz="4046" b="1" dirty="0">
                <a:solidFill>
                  <a:srgbClr val="FFFFFF"/>
                </a:solidFill>
                <a:latin typeface="+mj-lt"/>
              </a:rPr>
              <a:t>INDUSTRIAL HIGH POTENTIAL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76800" y="436696"/>
            <a:ext cx="3567108" cy="653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6999" b="1" dirty="0">
                <a:solidFill>
                  <a:srgbClr val="FFFFFF"/>
                </a:solidFill>
              </a:rPr>
              <a:t>14</a:t>
            </a:r>
          </a:p>
          <a:p>
            <a:pPr>
              <a:lnSpc>
                <a:spcPts val="6719"/>
              </a:lnSpc>
            </a:pPr>
            <a:endParaRPr lang="en-US" sz="6999" b="1" dirty="0">
              <a:solidFill>
                <a:srgbClr val="FFFFFF"/>
              </a:solidFill>
            </a:endParaRPr>
          </a:p>
          <a:p>
            <a:pPr>
              <a:lnSpc>
                <a:spcPts val="6719"/>
              </a:lnSpc>
            </a:pPr>
            <a:r>
              <a:rPr lang="tr-TR" sz="6999" b="1" dirty="0" smtClean="0">
                <a:solidFill>
                  <a:srgbClr val="FFFFFF"/>
                </a:solidFill>
              </a:rPr>
              <a:t> </a:t>
            </a:r>
            <a:r>
              <a:rPr lang="en-US" sz="6999" b="1" dirty="0" smtClean="0">
                <a:solidFill>
                  <a:srgbClr val="FFFFFF"/>
                </a:solidFill>
              </a:rPr>
              <a:t>2</a:t>
            </a:r>
            <a:endParaRPr lang="en-US" sz="6999" b="1" dirty="0">
              <a:solidFill>
                <a:srgbClr val="FFFFFF"/>
              </a:solidFill>
            </a:endParaRPr>
          </a:p>
          <a:p>
            <a:pPr>
              <a:lnSpc>
                <a:spcPts val="6719"/>
              </a:lnSpc>
            </a:pPr>
            <a:endParaRPr lang="en-US" sz="6999" b="1" dirty="0">
              <a:solidFill>
                <a:srgbClr val="FFFFFF"/>
              </a:solidFill>
            </a:endParaRPr>
          </a:p>
          <a:p>
            <a:pPr>
              <a:lnSpc>
                <a:spcPts val="6719"/>
              </a:lnSpc>
            </a:pPr>
            <a:r>
              <a:rPr lang="tr-TR" sz="6999" b="1" dirty="0" smtClean="0">
                <a:solidFill>
                  <a:srgbClr val="FFFFFF"/>
                </a:solidFill>
              </a:rPr>
              <a:t> </a:t>
            </a:r>
            <a:r>
              <a:rPr lang="en-US" sz="6999" b="1" dirty="0" smtClean="0">
                <a:solidFill>
                  <a:srgbClr val="FFFFFF"/>
                </a:solidFill>
              </a:rPr>
              <a:t>5</a:t>
            </a:r>
            <a:endParaRPr lang="en-US" sz="6999" b="1" dirty="0">
              <a:solidFill>
                <a:srgbClr val="FFFFFF"/>
              </a:solidFill>
            </a:endParaRPr>
          </a:p>
          <a:p>
            <a:pPr>
              <a:lnSpc>
                <a:spcPts val="6719"/>
              </a:lnSpc>
            </a:pPr>
            <a:endParaRPr lang="en-US" sz="6999" b="1" dirty="0">
              <a:solidFill>
                <a:srgbClr val="FFFFFF"/>
              </a:solidFill>
            </a:endParaRPr>
          </a:p>
          <a:p>
            <a:pPr>
              <a:lnSpc>
                <a:spcPts val="6719"/>
              </a:lnSpc>
            </a:pPr>
            <a:r>
              <a:rPr lang="tr-TR" sz="6999" b="1" dirty="0" smtClean="0">
                <a:solidFill>
                  <a:srgbClr val="FFFFFF"/>
                </a:solidFill>
              </a:rPr>
              <a:t> </a:t>
            </a:r>
            <a:r>
              <a:rPr lang="en-US" sz="6999" b="1" dirty="0" smtClean="0">
                <a:solidFill>
                  <a:srgbClr val="FFFFFF"/>
                </a:solidFill>
              </a:rPr>
              <a:t>2</a:t>
            </a:r>
            <a:endParaRPr lang="en-US" sz="6999" b="1" dirty="0">
              <a:solidFill>
                <a:srgbClr val="FFFFFF"/>
              </a:solidFill>
            </a:endParaRPr>
          </a:p>
          <a:p>
            <a:pPr>
              <a:lnSpc>
                <a:spcPts val="3592"/>
              </a:lnSpc>
            </a:pPr>
            <a:endParaRPr lang="en-US" sz="6999" b="1" dirty="0">
              <a:solidFill>
                <a:srgbClr val="FFFFFF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828451" y="539444"/>
            <a:ext cx="3286415" cy="650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40"/>
              </a:lnSpc>
            </a:pPr>
            <a:r>
              <a:rPr lang="en-US" sz="2646" b="1" dirty="0">
                <a:solidFill>
                  <a:srgbClr val="FFFFFF"/>
                </a:solidFill>
              </a:rPr>
              <a:t>Organized Industrial Zones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97970" y="2331825"/>
            <a:ext cx="3286415" cy="330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40"/>
              </a:lnSpc>
            </a:pPr>
            <a:r>
              <a:rPr lang="en-US" sz="2646" b="1" dirty="0">
                <a:solidFill>
                  <a:srgbClr val="FFFFFF"/>
                </a:solidFill>
              </a:rPr>
              <a:t>Free Trade Zones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711544" y="3895094"/>
            <a:ext cx="3286415" cy="971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40"/>
              </a:lnSpc>
            </a:pPr>
            <a:r>
              <a:rPr lang="en-US" sz="2646" b="1" dirty="0" err="1">
                <a:solidFill>
                  <a:srgbClr val="FFFFFF"/>
                </a:solidFill>
              </a:rPr>
              <a:t>Technoparks</a:t>
            </a:r>
            <a:endParaRPr lang="en-US" sz="2646" b="1" dirty="0">
              <a:solidFill>
                <a:srgbClr val="FFFFFF"/>
              </a:solidFill>
            </a:endParaRPr>
          </a:p>
          <a:p>
            <a:pPr>
              <a:lnSpc>
                <a:spcPts val="2540"/>
              </a:lnSpc>
            </a:pPr>
            <a:r>
              <a:rPr lang="en-US" sz="1700" dirty="0">
                <a:solidFill>
                  <a:srgbClr val="FFFFFF"/>
                </a:solidFill>
              </a:rPr>
              <a:t>-415 companies </a:t>
            </a:r>
          </a:p>
          <a:p>
            <a:pPr>
              <a:lnSpc>
                <a:spcPts val="2540"/>
              </a:lnSpc>
            </a:pPr>
            <a:r>
              <a:rPr lang="en-US" sz="1700" dirty="0">
                <a:solidFill>
                  <a:srgbClr val="FFFFFF"/>
                </a:solidFill>
              </a:rPr>
              <a:t>-6752 employees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11544" y="5626455"/>
            <a:ext cx="3118241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40"/>
              </a:lnSpc>
            </a:pPr>
            <a:r>
              <a:rPr lang="en-US" sz="2646" b="1" dirty="0">
                <a:solidFill>
                  <a:srgbClr val="FFFFFF"/>
                </a:solidFill>
              </a:rPr>
              <a:t>Research Institutes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711545" y="5913477"/>
            <a:ext cx="2964201" cy="614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69"/>
              </a:lnSpc>
              <a:spcBef>
                <a:spcPct val="0"/>
              </a:spcBef>
            </a:pPr>
            <a:r>
              <a:rPr lang="en-US" sz="1700" b="1" dirty="0" err="1">
                <a:solidFill>
                  <a:srgbClr val="FFFFFF"/>
                </a:solidFill>
              </a:rPr>
              <a:t>Turkiye's</a:t>
            </a:r>
            <a:r>
              <a:rPr lang="en-US" sz="1700" b="1" dirty="0">
                <a:solidFill>
                  <a:srgbClr val="FFFFFF"/>
                </a:solidFill>
              </a:rPr>
              <a:t> Largest Research Campus TUBITAK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519</TotalTime>
  <Words>333</Words>
  <Application>Microsoft Office PowerPoint</Application>
  <PresentationFormat>Özel</PresentationFormat>
  <Paragraphs>130</Paragraphs>
  <Slides>14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19" baseType="lpstr">
      <vt:lpstr>Calibri (MS)</vt:lpstr>
      <vt:lpstr>Arial</vt:lpstr>
      <vt:lpstr>Calibri (MS) Bold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Kocaeli Sanayi Odası İngilizce Sunum</dc:title>
  <dc:creator>Aynur Hacıfettahoğlu</dc:creator>
  <cp:lastModifiedBy>Hümeyra Pir</cp:lastModifiedBy>
  <cp:revision>39</cp:revision>
  <cp:lastPrinted>2023-06-07T08:15:44Z</cp:lastPrinted>
  <dcterms:created xsi:type="dcterms:W3CDTF">2006-08-16T00:00:00Z</dcterms:created>
  <dcterms:modified xsi:type="dcterms:W3CDTF">2023-06-07T12:03:05Z</dcterms:modified>
  <dc:identifier>DAFhAEHz45c</dc:identifier>
</cp:coreProperties>
</file>