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806" r:id="rId3"/>
  </p:sldMasterIdLst>
  <p:notesMasterIdLst>
    <p:notesMasterId r:id="rId29"/>
  </p:notesMasterIdLst>
  <p:handoutMasterIdLst>
    <p:handoutMasterId r:id="rId30"/>
  </p:handoutMasterIdLst>
  <p:sldIdLst>
    <p:sldId id="584" r:id="rId4"/>
    <p:sldId id="508" r:id="rId5"/>
    <p:sldId id="557" r:id="rId6"/>
    <p:sldId id="579" r:id="rId7"/>
    <p:sldId id="585" r:id="rId8"/>
    <p:sldId id="617" r:id="rId9"/>
    <p:sldId id="618" r:id="rId10"/>
    <p:sldId id="565" r:id="rId11"/>
    <p:sldId id="545" r:id="rId12"/>
    <p:sldId id="593" r:id="rId13"/>
    <p:sldId id="600" r:id="rId14"/>
    <p:sldId id="594" r:id="rId15"/>
    <p:sldId id="616" r:id="rId16"/>
    <p:sldId id="601" r:id="rId17"/>
    <p:sldId id="602" r:id="rId18"/>
    <p:sldId id="599" r:id="rId19"/>
    <p:sldId id="606" r:id="rId20"/>
    <p:sldId id="522" r:id="rId21"/>
    <p:sldId id="521" r:id="rId22"/>
    <p:sldId id="583" r:id="rId23"/>
    <p:sldId id="610" r:id="rId24"/>
    <p:sldId id="608" r:id="rId25"/>
    <p:sldId id="612" r:id="rId26"/>
    <p:sldId id="609" r:id="rId27"/>
    <p:sldId id="607" r:id="rId28"/>
  </p:sldIdLst>
  <p:sldSz cx="24377650" cy="13716000"/>
  <p:notesSz cx="9947275" cy="6858000"/>
  <p:defaultTextStyle>
    <a:defPPr>
      <a:defRPr lang="en-US"/>
    </a:defPPr>
    <a:lvl1pPr marL="0" algn="l" defTabSz="456279" rtl="0" eaLnBrk="1" latinLnBrk="0" hangingPunct="1">
      <a:defRPr sz="2000" kern="1200">
        <a:solidFill>
          <a:schemeClr val="tx1"/>
        </a:solidFill>
        <a:latin typeface="+mn-lt"/>
        <a:ea typeface="+mn-ea"/>
        <a:cs typeface="+mn-cs"/>
      </a:defRPr>
    </a:lvl1pPr>
    <a:lvl2pPr marL="456279" algn="l" defTabSz="456279" rtl="0" eaLnBrk="1" latinLnBrk="0" hangingPunct="1">
      <a:defRPr sz="2000" kern="1200">
        <a:solidFill>
          <a:schemeClr val="tx1"/>
        </a:solidFill>
        <a:latin typeface="+mn-lt"/>
        <a:ea typeface="+mn-ea"/>
        <a:cs typeface="+mn-cs"/>
      </a:defRPr>
    </a:lvl2pPr>
    <a:lvl3pPr marL="912551" algn="l" defTabSz="456279" rtl="0" eaLnBrk="1" latinLnBrk="0" hangingPunct="1">
      <a:defRPr sz="2000" kern="1200">
        <a:solidFill>
          <a:schemeClr val="tx1"/>
        </a:solidFill>
        <a:latin typeface="+mn-lt"/>
        <a:ea typeface="+mn-ea"/>
        <a:cs typeface="+mn-cs"/>
      </a:defRPr>
    </a:lvl3pPr>
    <a:lvl4pPr marL="1368824" algn="l" defTabSz="456279" rtl="0" eaLnBrk="1" latinLnBrk="0" hangingPunct="1">
      <a:defRPr sz="2000" kern="1200">
        <a:solidFill>
          <a:schemeClr val="tx1"/>
        </a:solidFill>
        <a:latin typeface="+mn-lt"/>
        <a:ea typeface="+mn-ea"/>
        <a:cs typeface="+mn-cs"/>
      </a:defRPr>
    </a:lvl4pPr>
    <a:lvl5pPr marL="1825103" algn="l" defTabSz="456279" rtl="0" eaLnBrk="1" latinLnBrk="0" hangingPunct="1">
      <a:defRPr sz="2000" kern="1200">
        <a:solidFill>
          <a:schemeClr val="tx1"/>
        </a:solidFill>
        <a:latin typeface="+mn-lt"/>
        <a:ea typeface="+mn-ea"/>
        <a:cs typeface="+mn-cs"/>
      </a:defRPr>
    </a:lvl5pPr>
    <a:lvl6pPr marL="2281376" algn="l" defTabSz="456279" rtl="0" eaLnBrk="1" latinLnBrk="0" hangingPunct="1">
      <a:defRPr sz="2000" kern="1200">
        <a:solidFill>
          <a:schemeClr val="tx1"/>
        </a:solidFill>
        <a:latin typeface="+mn-lt"/>
        <a:ea typeface="+mn-ea"/>
        <a:cs typeface="+mn-cs"/>
      </a:defRPr>
    </a:lvl6pPr>
    <a:lvl7pPr marL="2737648" algn="l" defTabSz="456279" rtl="0" eaLnBrk="1" latinLnBrk="0" hangingPunct="1">
      <a:defRPr sz="2000" kern="1200">
        <a:solidFill>
          <a:schemeClr val="tx1"/>
        </a:solidFill>
        <a:latin typeface="+mn-lt"/>
        <a:ea typeface="+mn-ea"/>
        <a:cs typeface="+mn-cs"/>
      </a:defRPr>
    </a:lvl7pPr>
    <a:lvl8pPr marL="3193929" algn="l" defTabSz="456279" rtl="0" eaLnBrk="1" latinLnBrk="0" hangingPunct="1">
      <a:defRPr sz="2000" kern="1200">
        <a:solidFill>
          <a:schemeClr val="tx1"/>
        </a:solidFill>
        <a:latin typeface="+mn-lt"/>
        <a:ea typeface="+mn-ea"/>
        <a:cs typeface="+mn-cs"/>
      </a:defRPr>
    </a:lvl8pPr>
    <a:lvl9pPr marL="3650202" algn="l" defTabSz="45627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FF9900"/>
    <a:srgbClr val="FFFF66"/>
    <a:srgbClr val="EDAF13"/>
    <a:srgbClr val="FF5050"/>
    <a:srgbClr val="020262"/>
    <a:srgbClr val="000000"/>
    <a:srgbClr val="0202B4"/>
    <a:srgbClr val="0066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7" autoAdjust="0"/>
    <p:restoredTop sz="91748" autoAdjust="0"/>
  </p:normalViewPr>
  <p:slideViewPr>
    <p:cSldViewPr snapToGrid="0">
      <p:cViewPr>
        <p:scale>
          <a:sx n="80" d="100"/>
          <a:sy n="80" d="100"/>
        </p:scale>
        <p:origin x="-5876" y="-4012"/>
      </p:cViewPr>
      <p:guideLst>
        <p:guide orient="horz" pos="4320"/>
        <p:guide pos="767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sz="2600">
                <a:solidFill>
                  <a:schemeClr val="tx1"/>
                </a:solidFill>
                <a:latin typeface="+mj-lt"/>
                <a:cs typeface="Calibri" pitchFamily="34" charset="0"/>
              </a:defRPr>
            </a:pPr>
            <a:r>
              <a:rPr lang="en-US" b="0" dirty="0">
                <a:effectLst>
                  <a:outerShdw blurRad="38100" dist="38100" dir="2700000" algn="tl">
                    <a:srgbClr val="000000">
                      <a:alpha val="43137"/>
                    </a:srgbClr>
                  </a:outerShdw>
                </a:effectLst>
                <a:latin typeface="Raleway SemiBold"/>
              </a:rPr>
              <a:t>GDP GROWTH (%)</a:t>
            </a:r>
          </a:p>
        </c:rich>
      </c:tx>
      <c:layout>
        <c:manualLayout>
          <c:xMode val="edge"/>
          <c:yMode val="edge"/>
          <c:x val="0.37922022322609567"/>
          <c:y val="2.845534613954491E-2"/>
        </c:manualLayout>
      </c:layout>
      <c:overlay val="0"/>
    </c:title>
    <c:autoTitleDeleted val="0"/>
    <c:plotArea>
      <c:layout>
        <c:manualLayout>
          <c:layoutTarget val="inner"/>
          <c:xMode val="edge"/>
          <c:yMode val="edge"/>
          <c:x val="5.4477435942343062E-2"/>
          <c:y val="0.26909839532053981"/>
          <c:w val="0.9342162959500252"/>
          <c:h val="0.64813795975293709"/>
        </c:manualLayout>
      </c:layout>
      <c:lineChart>
        <c:grouping val="stacked"/>
        <c:varyColors val="0"/>
        <c:ser>
          <c:idx val="0"/>
          <c:order val="0"/>
          <c:tx>
            <c:strRef>
              <c:f>Sheet1!$B$2:$B$9</c:f>
              <c:strCache>
                <c:ptCount val="8"/>
                <c:pt idx="0">
                  <c:v>3,9</c:v>
                </c:pt>
                <c:pt idx="1">
                  <c:v>2,8</c:v>
                </c:pt>
                <c:pt idx="2">
                  <c:v>1,1</c:v>
                </c:pt>
                <c:pt idx="3">
                  <c:v>2,9</c:v>
                </c:pt>
                <c:pt idx="4">
                  <c:v>3,9</c:v>
                </c:pt>
                <c:pt idx="5">
                  <c:v>-4,7</c:v>
                </c:pt>
                <c:pt idx="6">
                  <c:v>3,9</c:v>
                </c:pt>
                <c:pt idx="7">
                  <c:v>2,7</c:v>
                </c:pt>
              </c:strCache>
            </c:strRef>
          </c:tx>
          <c:spPr>
            <a:ln>
              <a:solidFill>
                <a:schemeClr val="accent6">
                  <a:lumMod val="50000"/>
                </a:schemeClr>
              </a:solidFill>
            </a:ln>
          </c:spPr>
          <c:marker>
            <c:spPr>
              <a:ln>
                <a:solidFill>
                  <a:schemeClr val="accent6">
                    <a:lumMod val="50000"/>
                  </a:schemeClr>
                </a:solidFill>
              </a:ln>
            </c:spPr>
          </c:marker>
          <c:dLbls>
            <c:dLbl>
              <c:idx val="0"/>
              <c:layout>
                <c:manualLayout>
                  <c:x val="-4.121413942303883E-2"/>
                  <c:y val="-0.1167536688575176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B71-49A3-A06A-02C13F1C3310}"/>
                </c:ext>
              </c:extLst>
            </c:dLbl>
            <c:dLbl>
              <c:idx val="1"/>
              <c:layout>
                <c:manualLayout>
                  <c:x val="-2.9070786626521995E-2"/>
                  <c:y val="-7.28305091003064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88E-405C-A27A-89A66479276A}"/>
                </c:ext>
              </c:extLst>
            </c:dLbl>
            <c:dLbl>
              <c:idx val="2"/>
              <c:layout>
                <c:manualLayout>
                  <c:x val="-3.7516253266232674E-2"/>
                  <c:y val="-0.1360261363682416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88E-405C-A27A-89A66479276A}"/>
                </c:ext>
              </c:extLst>
            </c:dLbl>
            <c:dLbl>
              <c:idx val="3"/>
              <c:layout>
                <c:manualLayout>
                  <c:x val="-3.0835276657177679E-2"/>
                  <c:y val="-0.1015296390642497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88E-405C-A27A-89A66479276A}"/>
                </c:ext>
              </c:extLst>
            </c:dLbl>
            <c:dLbl>
              <c:idx val="4"/>
              <c:layout>
                <c:manualLayout>
                  <c:x val="-3.7002251056128609E-2"/>
                  <c:y val="-0.1083179196781551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5BE-4E9F-813F-7834BF0FFFF4}"/>
                </c:ext>
              </c:extLst>
            </c:dLbl>
            <c:dLbl>
              <c:idx val="5"/>
              <c:layout>
                <c:manualLayout>
                  <c:x val="-7.5498886292819159E-2"/>
                  <c:y val="3.1074188559251419E-2"/>
                </c:manualLayout>
              </c:layout>
              <c:tx>
                <c:rich>
                  <a:bodyPr/>
                  <a:lstStyle/>
                  <a:p>
                    <a:r>
                      <a:rPr lang="en-US" dirty="0" smtClean="0"/>
                      <a:t>-6,1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5BE-4E9F-813F-7834BF0FFFF4}"/>
                </c:ext>
              </c:extLst>
            </c:dLbl>
            <c:dLbl>
              <c:idx val="6"/>
              <c:layout>
                <c:manualLayout>
                  <c:x val="-1.4994392729183463E-16"/>
                  <c:y val="-0.1099480949761079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DFB-4CAD-96A7-D2C8E12B5198}"/>
                </c:ext>
              </c:extLst>
            </c:dLbl>
            <c:dLbl>
              <c:idx val="7"/>
              <c:layout>
                <c:manualLayout>
                  <c:x val="-2.5625493166390255E-2"/>
                  <c:y val="-0.12517201033165801"/>
                </c:manualLayout>
              </c:layout>
              <c:tx>
                <c:rich>
                  <a:bodyPr/>
                  <a:lstStyle/>
                  <a:p>
                    <a:r>
                      <a:rPr lang="en-US" dirty="0" smtClean="0"/>
                      <a:t>2,6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2FB-4968-825A-9119DC68EFE2}"/>
                </c:ext>
              </c:extLst>
            </c:dLbl>
            <c:spPr>
              <a:noFill/>
              <a:ln>
                <a:noFill/>
              </a:ln>
              <a:effectLst/>
            </c:spPr>
            <c:txPr>
              <a:bodyPr/>
              <a:lstStyle/>
              <a:p>
                <a:pPr>
                  <a:defRPr sz="2400" b="1">
                    <a:latin typeface="Raleway SemiBold"/>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2015</c:v>
                </c:pt>
                <c:pt idx="1">
                  <c:v>2016</c:v>
                </c:pt>
                <c:pt idx="2">
                  <c:v>2017</c:v>
                </c:pt>
                <c:pt idx="3">
                  <c:v>2018</c:v>
                </c:pt>
                <c:pt idx="4">
                  <c:v>2019</c:v>
                </c:pt>
                <c:pt idx="5">
                  <c:v>2020</c:v>
                </c:pt>
                <c:pt idx="6">
                  <c:v>2021</c:v>
                </c:pt>
                <c:pt idx="7">
                  <c:v>2022</c:v>
                </c:pt>
                <c:pt idx="8">
                  <c:v>Q1 2023</c:v>
                </c:pt>
              </c:strCache>
            </c:strRef>
          </c:cat>
          <c:val>
            <c:numRef>
              <c:f>Sheet1!$B$2:$B$10</c:f>
              <c:numCache>
                <c:formatCode>#,##0.0</c:formatCode>
                <c:ptCount val="9"/>
                <c:pt idx="0">
                  <c:v>3.9</c:v>
                </c:pt>
                <c:pt idx="1">
                  <c:v>2.8</c:v>
                </c:pt>
                <c:pt idx="2">
                  <c:v>1.1000000000000001</c:v>
                </c:pt>
                <c:pt idx="3">
                  <c:v>2.9</c:v>
                </c:pt>
                <c:pt idx="4">
                  <c:v>3.9</c:v>
                </c:pt>
                <c:pt idx="5">
                  <c:v>-4.7</c:v>
                </c:pt>
                <c:pt idx="6">
                  <c:v>3.9</c:v>
                </c:pt>
                <c:pt idx="7">
                  <c:v>2.7</c:v>
                </c:pt>
                <c:pt idx="8">
                  <c:v>2.1</c:v>
                </c:pt>
              </c:numCache>
            </c:numRef>
          </c:val>
          <c:smooth val="0"/>
          <c:extLst>
            <c:ext xmlns:c16="http://schemas.microsoft.com/office/drawing/2014/chart" uri="{C3380CC4-5D6E-409C-BE32-E72D297353CC}">
              <c16:uniqueId val="{00000004-D88E-405C-A27A-89A66479276A}"/>
            </c:ext>
          </c:extLst>
        </c:ser>
        <c:dLbls>
          <c:showLegendKey val="0"/>
          <c:showVal val="1"/>
          <c:showCatName val="0"/>
          <c:showSerName val="0"/>
          <c:showPercent val="0"/>
          <c:showBubbleSize val="0"/>
        </c:dLbls>
        <c:marker val="1"/>
        <c:smooth val="0"/>
        <c:axId val="289610736"/>
        <c:axId val="289596048"/>
      </c:lineChart>
      <c:catAx>
        <c:axId val="289610736"/>
        <c:scaling>
          <c:orientation val="minMax"/>
        </c:scaling>
        <c:delete val="0"/>
        <c:axPos val="b"/>
        <c:numFmt formatCode="General" sourceLinked="1"/>
        <c:majorTickMark val="none"/>
        <c:minorTickMark val="none"/>
        <c:tickLblPos val="nextTo"/>
        <c:txPr>
          <a:bodyPr/>
          <a:lstStyle/>
          <a:p>
            <a:pPr>
              <a:defRPr>
                <a:latin typeface="Raleway SemiBold"/>
              </a:defRPr>
            </a:pPr>
            <a:endParaRPr lang="en-US"/>
          </a:p>
        </c:txPr>
        <c:crossAx val="289596048"/>
        <c:crosses val="autoZero"/>
        <c:auto val="1"/>
        <c:lblAlgn val="ctr"/>
        <c:lblOffset val="100"/>
        <c:noMultiLvlLbl val="0"/>
      </c:catAx>
      <c:valAx>
        <c:axId val="289596048"/>
        <c:scaling>
          <c:orientation val="minMax"/>
        </c:scaling>
        <c:delete val="0"/>
        <c:axPos val="l"/>
        <c:majorGridlines/>
        <c:numFmt formatCode="#,##0.0" sourceLinked="1"/>
        <c:majorTickMark val="none"/>
        <c:minorTickMark val="none"/>
        <c:tickLblPos val="nextTo"/>
        <c:crossAx val="289610736"/>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9.6185736930116075E-2"/>
          <c:y val="4.6894488364435515E-2"/>
          <c:w val="0.63024788970449719"/>
          <c:h val="0.80959103864147564"/>
        </c:manualLayout>
      </c:layout>
      <c:barChart>
        <c:barDir val="col"/>
        <c:grouping val="clustered"/>
        <c:varyColors val="0"/>
        <c:ser>
          <c:idx val="0"/>
          <c:order val="0"/>
          <c:tx>
            <c:strRef>
              <c:f>Sheet1!$B$1</c:f>
              <c:strCache>
                <c:ptCount val="1"/>
                <c:pt idx="0">
                  <c:v>Pension Insurance</c:v>
                </c:pt>
              </c:strCache>
            </c:strRef>
          </c:tx>
          <c:spPr>
            <a:solidFill>
              <a:schemeClr val="tx1">
                <a:lumMod val="90000"/>
                <a:lumOff val="10000"/>
              </a:schemeClr>
            </a:solidFill>
          </c:spPr>
          <c:invertIfNegative val="0"/>
          <c:dLbls>
            <c:dLbl>
              <c:idx val="0"/>
              <c:layout/>
              <c:tx>
                <c:rich>
                  <a:bodyPr/>
                  <a:lstStyle/>
                  <a:p>
                    <a:r>
                      <a:rPr lang="en-US"/>
                      <a:t>18.8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FBF-40ED-88B3-DCDD32B21B1D}"/>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Social Security Contributions</c:v>
                </c:pt>
              </c:strCache>
            </c:strRef>
          </c:cat>
          <c:val>
            <c:numRef>
              <c:f>Sheet1!$B$2</c:f>
              <c:numCache>
                <c:formatCode>General</c:formatCode>
                <c:ptCount val="1"/>
                <c:pt idx="0">
                  <c:v>18.399999999999999</c:v>
                </c:pt>
              </c:numCache>
            </c:numRef>
          </c:val>
          <c:extLst>
            <c:ext xmlns:c16="http://schemas.microsoft.com/office/drawing/2014/chart" uri="{C3380CC4-5D6E-409C-BE32-E72D297353CC}">
              <c16:uniqueId val="{00000000-1A58-4B28-8E8D-61DE32822727}"/>
            </c:ext>
          </c:extLst>
        </c:ser>
        <c:ser>
          <c:idx val="1"/>
          <c:order val="1"/>
          <c:tx>
            <c:strRef>
              <c:f>Sheet1!$C$1</c:f>
              <c:strCache>
                <c:ptCount val="1"/>
                <c:pt idx="0">
                  <c:v>Health Insurance</c:v>
                </c:pt>
              </c:strCache>
            </c:strRef>
          </c:tx>
          <c:spPr>
            <a:solidFill>
              <a:schemeClr val="tx1">
                <a:lumMod val="75000"/>
                <a:lumOff val="25000"/>
              </a:schemeClr>
            </a:solidFill>
          </c:spPr>
          <c:invertIfNegative val="0"/>
          <c:dLbls>
            <c:dLbl>
              <c:idx val="0"/>
              <c:layout/>
              <c:tx>
                <c:rich>
                  <a:bodyPr/>
                  <a:lstStyle/>
                  <a:p>
                    <a:r>
                      <a:rPr lang="en-US"/>
                      <a:t>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FBF-40ED-88B3-DCDD32B21B1D}"/>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Social Security Contributions</c:v>
                </c:pt>
              </c:strCache>
            </c:strRef>
          </c:cat>
          <c:val>
            <c:numRef>
              <c:f>Sheet1!$C$2</c:f>
              <c:numCache>
                <c:formatCode>General</c:formatCode>
                <c:ptCount val="1"/>
                <c:pt idx="0">
                  <c:v>7.4</c:v>
                </c:pt>
              </c:numCache>
            </c:numRef>
          </c:val>
          <c:extLst>
            <c:ext xmlns:c16="http://schemas.microsoft.com/office/drawing/2014/chart" uri="{C3380CC4-5D6E-409C-BE32-E72D297353CC}">
              <c16:uniqueId val="{00000001-1A58-4B28-8E8D-61DE32822727}"/>
            </c:ext>
          </c:extLst>
        </c:ser>
        <c:ser>
          <c:idx val="2"/>
          <c:order val="2"/>
          <c:tx>
            <c:strRef>
              <c:f>Sheet1!$D$1</c:f>
              <c:strCache>
                <c:ptCount val="1"/>
                <c:pt idx="0">
                  <c:v>Employment Insurance</c:v>
                </c:pt>
              </c:strCache>
            </c:strRef>
          </c:tx>
          <c:spPr>
            <a:solidFill>
              <a:schemeClr val="bg1">
                <a:lumMod val="85000"/>
              </a:schemeClr>
            </a:solidFill>
          </c:spPr>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Social Security Contributions</c:v>
                </c:pt>
              </c:strCache>
            </c:strRef>
          </c:cat>
          <c:val>
            <c:numRef>
              <c:f>Sheet1!$D$2</c:f>
              <c:numCache>
                <c:formatCode>General</c:formatCode>
                <c:ptCount val="1"/>
                <c:pt idx="0">
                  <c:v>1.2</c:v>
                </c:pt>
              </c:numCache>
            </c:numRef>
          </c:val>
          <c:extLst>
            <c:ext xmlns:c16="http://schemas.microsoft.com/office/drawing/2014/chart" uri="{C3380CC4-5D6E-409C-BE32-E72D297353CC}">
              <c16:uniqueId val="{00000002-1A58-4B28-8E8D-61DE32822727}"/>
            </c:ext>
          </c:extLst>
        </c:ser>
        <c:ser>
          <c:idx val="3"/>
          <c:order val="3"/>
          <c:tx>
            <c:strRef>
              <c:f>Sheet1!$E$1</c:f>
              <c:strCache>
                <c:ptCount val="1"/>
                <c:pt idx="0">
                  <c:v>Aditional Health Insurance</c:v>
                </c:pt>
              </c:strCache>
            </c:strRef>
          </c:tx>
          <c:spPr>
            <a:solidFill>
              <a:schemeClr val="tx2">
                <a:lumMod val="50000"/>
              </a:schemeClr>
            </a:solidFill>
          </c:spPr>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Social Security Contributions</c:v>
                </c:pt>
              </c:strCache>
            </c:strRef>
          </c:cat>
          <c:val>
            <c:numRef>
              <c:f>Sheet1!$E$2</c:f>
              <c:numCache>
                <c:formatCode>General</c:formatCode>
                <c:ptCount val="1"/>
                <c:pt idx="0">
                  <c:v>0.5</c:v>
                </c:pt>
              </c:numCache>
            </c:numRef>
          </c:val>
          <c:extLst>
            <c:ext xmlns:c16="http://schemas.microsoft.com/office/drawing/2014/chart" uri="{C3380CC4-5D6E-409C-BE32-E72D297353CC}">
              <c16:uniqueId val="{00000003-1A58-4B28-8E8D-61DE32822727}"/>
            </c:ext>
          </c:extLst>
        </c:ser>
        <c:dLbls>
          <c:showLegendKey val="0"/>
          <c:showVal val="0"/>
          <c:showCatName val="0"/>
          <c:showSerName val="0"/>
          <c:showPercent val="0"/>
          <c:showBubbleSize val="0"/>
        </c:dLbls>
        <c:gapWidth val="95"/>
        <c:axId val="98400128"/>
        <c:axId val="98398592"/>
      </c:barChart>
      <c:valAx>
        <c:axId val="98398592"/>
        <c:scaling>
          <c:orientation val="minMax"/>
        </c:scaling>
        <c:delete val="1"/>
        <c:axPos val="r"/>
        <c:numFmt formatCode="General" sourceLinked="1"/>
        <c:majorTickMark val="out"/>
        <c:minorTickMark val="none"/>
        <c:tickLblPos val="nextTo"/>
        <c:crossAx val="98400128"/>
        <c:crosses val="autoZero"/>
        <c:crossBetween val="between"/>
      </c:valAx>
      <c:catAx>
        <c:axId val="98400128"/>
        <c:scaling>
          <c:orientation val="maxMin"/>
        </c:scaling>
        <c:delete val="0"/>
        <c:axPos val="b"/>
        <c:numFmt formatCode="General" sourceLinked="0"/>
        <c:majorTickMark val="none"/>
        <c:minorTickMark val="none"/>
        <c:tickLblPos val="nextTo"/>
        <c:txPr>
          <a:bodyPr/>
          <a:lstStyle/>
          <a:p>
            <a:pPr>
              <a:defRPr sz="2400" b="1">
                <a:latin typeface="Raleway SemiBold"/>
              </a:defRPr>
            </a:pPr>
            <a:endParaRPr lang="en-US"/>
          </a:p>
        </c:txPr>
        <c:crossAx val="98398592"/>
        <c:crosses val="autoZero"/>
        <c:auto val="1"/>
        <c:lblAlgn val="ctr"/>
        <c:lblOffset val="100"/>
        <c:noMultiLvlLbl val="0"/>
      </c:catAx>
    </c:plotArea>
    <c:legend>
      <c:legendPos val="r"/>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4701956336025888E-2"/>
          <c:y val="9.7570291969759151E-3"/>
          <c:w val="0.9752980436639741"/>
          <c:h val="0.81903248373943049"/>
        </c:manualLayout>
      </c:layout>
      <c:barChart>
        <c:barDir val="col"/>
        <c:grouping val="clustered"/>
        <c:varyColors val="0"/>
        <c:ser>
          <c:idx val="0"/>
          <c:order val="0"/>
          <c:tx>
            <c:strRef>
              <c:f>Sheet1!$B$1</c:f>
              <c:strCache>
                <c:ptCount val="1"/>
                <c:pt idx="0">
                  <c:v>Series 1</c:v>
                </c:pt>
              </c:strCache>
            </c:strRef>
          </c:tx>
          <c:spPr>
            <a:gradFill>
              <a:gsLst>
                <a:gs pos="0">
                  <a:schemeClr val="accent5">
                    <a:lumMod val="60000"/>
                    <a:lumOff val="40000"/>
                  </a:schemeClr>
                </a:gs>
                <a:gs pos="100000">
                  <a:schemeClr val="accent2"/>
                </a:gs>
              </a:gsLst>
              <a:lin ang="16200000" scaled="1"/>
            </a:gradFill>
            <a:ln>
              <a:noFill/>
            </a:ln>
            <a:effectLst/>
          </c:spPr>
          <c:invertIfNegative val="0"/>
          <c:dLbls>
            <c:dLbl>
              <c:idx val="0"/>
              <c:layout>
                <c:manualLayout>
                  <c:x val="0"/>
                  <c:y val="2.4447228635762156E-2"/>
                </c:manualLayout>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9D3-4E1F-AA1D-12CC4188890A}"/>
                </c:ext>
              </c:extLst>
            </c:dLbl>
            <c:spPr>
              <a:noFill/>
              <a:ln>
                <a:noFill/>
              </a:ln>
              <a:effectLst/>
            </c:spPr>
            <c:txPr>
              <a:bodyPr rot="0" spcFirstLastPara="1" vertOverflow="ellipsis" vert="horz" wrap="square" anchor="ctr" anchorCtr="1"/>
              <a:lstStyle/>
              <a:p>
                <a:pPr>
                  <a:defRPr sz="6600" b="1" i="0" u="none" strike="noStrike" kern="1200" baseline="0">
                    <a:solidFill>
                      <a:srgbClr val="B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North Macedonia</c:v>
                </c:pt>
                <c:pt idx="1">
                  <c:v>Slovenia</c:v>
                </c:pt>
                <c:pt idx="2">
                  <c:v>Poland</c:v>
                </c:pt>
                <c:pt idx="3">
                  <c:v>Czech.Rep.</c:v>
                </c:pt>
                <c:pt idx="4">
                  <c:v>Serbia</c:v>
                </c:pt>
                <c:pt idx="5">
                  <c:v>Montenegro</c:v>
                </c:pt>
                <c:pt idx="6">
                  <c:v>Croatia</c:v>
                </c:pt>
                <c:pt idx="7">
                  <c:v>Kosovo</c:v>
                </c:pt>
                <c:pt idx="8">
                  <c:v>Bulgaria</c:v>
                </c:pt>
                <c:pt idx="9">
                  <c:v>Albania </c:v>
                </c:pt>
                <c:pt idx="10">
                  <c:v>BiH </c:v>
                </c:pt>
              </c:strCache>
            </c:strRef>
          </c:cat>
          <c:val>
            <c:numRef>
              <c:f>Sheet1!$B$2:$B$12</c:f>
              <c:numCache>
                <c:formatCode>General</c:formatCode>
                <c:ptCount val="11"/>
                <c:pt idx="0">
                  <c:v>17</c:v>
                </c:pt>
                <c:pt idx="1">
                  <c:v>37</c:v>
                </c:pt>
                <c:pt idx="2">
                  <c:v>40</c:v>
                </c:pt>
                <c:pt idx="3">
                  <c:v>41</c:v>
                </c:pt>
                <c:pt idx="4">
                  <c:v>44</c:v>
                </c:pt>
                <c:pt idx="5">
                  <c:v>50</c:v>
                </c:pt>
                <c:pt idx="6">
                  <c:v>51</c:v>
                </c:pt>
                <c:pt idx="7">
                  <c:v>57</c:v>
                </c:pt>
                <c:pt idx="8">
                  <c:v>61</c:v>
                </c:pt>
                <c:pt idx="9">
                  <c:v>82</c:v>
                </c:pt>
                <c:pt idx="10">
                  <c:v>90</c:v>
                </c:pt>
              </c:numCache>
            </c:numRef>
          </c:val>
          <c:extLst>
            <c:ext xmlns:c16="http://schemas.microsoft.com/office/drawing/2014/chart" uri="{C3380CC4-5D6E-409C-BE32-E72D297353CC}">
              <c16:uniqueId val="{00000000-A1E0-4DB6-B0D6-BA3B2F3A8A5B}"/>
            </c:ext>
          </c:extLst>
        </c:ser>
        <c:dLbls>
          <c:showLegendKey val="0"/>
          <c:showVal val="0"/>
          <c:showCatName val="0"/>
          <c:showSerName val="0"/>
          <c:showPercent val="0"/>
          <c:showBubbleSize val="0"/>
        </c:dLbls>
        <c:gapWidth val="75"/>
        <c:overlap val="40"/>
        <c:axId val="244638080"/>
        <c:axId val="244639616"/>
      </c:barChart>
      <c:catAx>
        <c:axId val="244638080"/>
        <c:scaling>
          <c:orientation val="minMax"/>
        </c:scaling>
        <c:delete val="0"/>
        <c:axPos val="b"/>
        <c:numFmt formatCode="General" sourceLinked="1"/>
        <c:majorTickMark val="none"/>
        <c:minorTickMark val="none"/>
        <c:tickLblPos val="nextTo"/>
        <c:spPr>
          <a:noFill/>
          <a:ln w="9525" cap="flat" cmpd="sng" algn="ctr">
            <a:solidFill>
              <a:schemeClr val="tx2"/>
            </a:solidFill>
            <a:prstDash val="solid"/>
            <a:round/>
          </a:ln>
          <a:effectLst/>
        </c:spPr>
        <c:txPr>
          <a:bodyPr rot="-60000000" spcFirstLastPara="1" vertOverflow="ellipsis" vert="horz" wrap="square" anchor="ctr" anchorCtr="1"/>
          <a:lstStyle/>
          <a:p>
            <a:pPr>
              <a:defRPr sz="2800" b="1" i="0" u="none" strike="noStrike" kern="1200" baseline="0">
                <a:solidFill>
                  <a:schemeClr val="accent6">
                    <a:lumMod val="50000"/>
                  </a:schemeClr>
                </a:solidFill>
                <a:latin typeface="Calibri" pitchFamily="34" charset="0"/>
                <a:ea typeface="+mn-ea"/>
                <a:cs typeface="Calibri" pitchFamily="34" charset="0"/>
              </a:defRPr>
            </a:pPr>
            <a:endParaRPr lang="en-US"/>
          </a:p>
        </c:txPr>
        <c:crossAx val="244639616"/>
        <c:crosses val="autoZero"/>
        <c:auto val="1"/>
        <c:lblAlgn val="ctr"/>
        <c:lblOffset val="100"/>
        <c:noMultiLvlLbl val="0"/>
      </c:catAx>
      <c:valAx>
        <c:axId val="244639616"/>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4463808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1" i="0" u="none" strike="noStrike" kern="1200" cap="all" spc="50" baseline="0">
                <a:solidFill>
                  <a:schemeClr val="tx1">
                    <a:lumMod val="65000"/>
                    <a:lumOff val="35000"/>
                  </a:schemeClr>
                </a:solidFill>
                <a:latin typeface="+mn-lt"/>
                <a:ea typeface="+mn-ea"/>
                <a:cs typeface="+mn-cs"/>
              </a:defRPr>
            </a:pPr>
            <a:r>
              <a:rPr lang="en-US" sz="2800" dirty="0"/>
              <a:t>export (in million</a:t>
            </a:r>
            <a:r>
              <a:rPr lang="en-US" sz="2800" baseline="0" dirty="0"/>
              <a:t> </a:t>
            </a:r>
            <a:r>
              <a:rPr lang="en-US" sz="2800" dirty="0"/>
              <a:t>€)</a:t>
            </a:r>
          </a:p>
        </c:rich>
      </c:tx>
      <c:layout>
        <c:manualLayout>
          <c:xMode val="edge"/>
          <c:yMode val="edge"/>
          <c:x val="0.37275765874097616"/>
          <c:y val="2.9732408504786371E-2"/>
        </c:manualLayout>
      </c:layout>
      <c:overlay val="0"/>
      <c:spPr>
        <a:noFill/>
        <a:ln>
          <a:noFill/>
        </a:ln>
        <a:effectLst/>
      </c:spPr>
      <c:txPr>
        <a:bodyPr rot="0" spcFirstLastPara="1" vertOverflow="ellipsis" vert="horz" wrap="square" anchor="ctr" anchorCtr="1"/>
        <a:lstStyle/>
        <a:p>
          <a:pPr>
            <a:defRPr sz="336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6.3277450014723957E-2"/>
          <c:w val="1"/>
          <c:h val="0.67170502630727658"/>
        </c:manualLayout>
      </c:layout>
      <c:barChart>
        <c:barDir val="col"/>
        <c:grouping val="clustered"/>
        <c:varyColors val="0"/>
        <c:ser>
          <c:idx val="0"/>
          <c:order val="0"/>
          <c:tx>
            <c:strRef>
              <c:f>Sheet1!$B$1</c:f>
              <c:strCache>
                <c:ptCount val="1"/>
                <c:pt idx="0">
                  <c:v>ICT</c:v>
                </c:pt>
              </c:strCache>
            </c:strRef>
          </c:tx>
          <c:spPr>
            <a:gradFill flip="none" rotWithShape="1">
              <a:gsLst>
                <a:gs pos="0">
                  <a:schemeClr val="bg2">
                    <a:lumMod val="90000"/>
                  </a:schemeClr>
                </a:gs>
                <a:gs pos="100000">
                  <a:srgbClr val="C00000"/>
                </a:gs>
                <a:gs pos="63000">
                  <a:srgbClr val="CC0000">
                    <a:tint val="44500"/>
                    <a:satMod val="160000"/>
                  </a:srgbClr>
                </a:gs>
                <a:gs pos="100000">
                  <a:srgbClr val="CC0000">
                    <a:tint val="23500"/>
                    <a:satMod val="160000"/>
                  </a:srgbClr>
                </a:gs>
              </a:gsLst>
              <a:lin ang="5400000" scaled="1"/>
            </a:gra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General</c:formatCode>
                <c:ptCount val="6"/>
                <c:pt idx="0">
                  <c:v>147.5</c:v>
                </c:pt>
                <c:pt idx="1">
                  <c:v>183.9</c:v>
                </c:pt>
                <c:pt idx="2">
                  <c:v>218.1</c:v>
                </c:pt>
                <c:pt idx="3">
                  <c:v>241.8</c:v>
                </c:pt>
                <c:pt idx="4">
                  <c:v>330.7</c:v>
                </c:pt>
                <c:pt idx="5">
                  <c:v>467.9</c:v>
                </c:pt>
              </c:numCache>
            </c:numRef>
          </c:val>
          <c:extLst>
            <c:ext xmlns:c16="http://schemas.microsoft.com/office/drawing/2014/chart" uri="{C3380CC4-5D6E-409C-BE32-E72D297353CC}">
              <c16:uniqueId val="{00000000-ECAD-4771-90D5-A6B0B1DD29A6}"/>
            </c:ext>
          </c:extLst>
        </c:ser>
        <c:ser>
          <c:idx val="1"/>
          <c:order val="1"/>
          <c:tx>
            <c:strRef>
              <c:f>Sheet1!$C$1</c:f>
              <c:strCache>
                <c:ptCount val="1"/>
                <c:pt idx="0">
                  <c:v>Telecommunication</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General</c:formatCode>
                <c:ptCount val="6"/>
                <c:pt idx="0">
                  <c:v>19.7</c:v>
                </c:pt>
                <c:pt idx="1">
                  <c:v>22.6</c:v>
                </c:pt>
                <c:pt idx="2">
                  <c:v>21.3</c:v>
                </c:pt>
                <c:pt idx="3">
                  <c:v>16.2</c:v>
                </c:pt>
                <c:pt idx="4">
                  <c:v>20.6</c:v>
                </c:pt>
                <c:pt idx="5">
                  <c:v>25.5</c:v>
                </c:pt>
              </c:numCache>
            </c:numRef>
          </c:val>
          <c:extLst>
            <c:ext xmlns:c16="http://schemas.microsoft.com/office/drawing/2014/chart" uri="{C3380CC4-5D6E-409C-BE32-E72D297353CC}">
              <c16:uniqueId val="{00000001-ECAD-4771-90D5-A6B0B1DD29A6}"/>
            </c:ext>
          </c:extLst>
        </c:ser>
        <c:ser>
          <c:idx val="2"/>
          <c:order val="2"/>
          <c:tx>
            <c:strRef>
              <c:f>Sheet1!$D$1</c:f>
              <c:strCache>
                <c:ptCount val="1"/>
                <c:pt idx="0">
                  <c:v>IT</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Sheet1!$D$2:$D$7</c:f>
              <c:numCache>
                <c:formatCode>General</c:formatCode>
                <c:ptCount val="6"/>
                <c:pt idx="0">
                  <c:v>127.8</c:v>
                </c:pt>
                <c:pt idx="1">
                  <c:v>161.19999999999999</c:v>
                </c:pt>
                <c:pt idx="2">
                  <c:v>196.4</c:v>
                </c:pt>
                <c:pt idx="3">
                  <c:v>225.6</c:v>
                </c:pt>
                <c:pt idx="4">
                  <c:v>310.10000000000002</c:v>
                </c:pt>
                <c:pt idx="5">
                  <c:v>442.4</c:v>
                </c:pt>
              </c:numCache>
            </c:numRef>
          </c:val>
          <c:extLst>
            <c:ext xmlns:c16="http://schemas.microsoft.com/office/drawing/2014/chart" uri="{C3380CC4-5D6E-409C-BE32-E72D297353CC}">
              <c16:uniqueId val="{00000002-ECAD-4771-90D5-A6B0B1DD29A6}"/>
            </c:ext>
          </c:extLst>
        </c:ser>
        <c:dLbls>
          <c:dLblPos val="outEnd"/>
          <c:showLegendKey val="0"/>
          <c:showVal val="1"/>
          <c:showCatName val="0"/>
          <c:showSerName val="0"/>
          <c:showPercent val="0"/>
          <c:showBubbleSize val="0"/>
        </c:dLbls>
        <c:gapWidth val="355"/>
        <c:overlap val="-70"/>
        <c:axId val="283113880"/>
        <c:axId val="283107760"/>
      </c:barChart>
      <c:catAx>
        <c:axId val="28311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83107760"/>
        <c:crosses val="autoZero"/>
        <c:auto val="1"/>
        <c:lblAlgn val="ctr"/>
        <c:lblOffset val="100"/>
        <c:noMultiLvlLbl val="0"/>
      </c:catAx>
      <c:valAx>
        <c:axId val="283107760"/>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283113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800"/>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tx2"/>
                </a:solidFill>
                <a:latin typeface="+mn-lt"/>
                <a:ea typeface="+mn-ea"/>
                <a:cs typeface="+mn-cs"/>
              </a:defRPr>
            </a:pPr>
            <a:r>
              <a:rPr lang="en-US" sz="2800" b="0" dirty="0">
                <a:solidFill>
                  <a:srgbClr val="C00000"/>
                </a:solidFill>
                <a:effectLst>
                  <a:outerShdw blurRad="38100" dist="38100" dir="2700000" algn="tl">
                    <a:srgbClr val="000000">
                      <a:alpha val="43137"/>
                    </a:srgbClr>
                  </a:outerShdw>
                </a:effectLst>
              </a:rPr>
              <a:t>Export</a:t>
            </a:r>
            <a:r>
              <a:rPr lang="en-US" sz="2800" b="0" baseline="0" dirty="0">
                <a:solidFill>
                  <a:srgbClr val="C00000"/>
                </a:solidFill>
                <a:effectLst>
                  <a:outerShdw blurRad="38100" dist="38100" dir="2700000" algn="tl">
                    <a:srgbClr val="000000">
                      <a:alpha val="43137"/>
                    </a:srgbClr>
                  </a:outerShdw>
                </a:effectLst>
              </a:rPr>
              <a:t> of fruit and vegetable processing products </a:t>
            </a:r>
          </a:p>
          <a:p>
            <a:pPr>
              <a:defRPr sz="2800" b="1" i="0" u="none" strike="noStrike" kern="1200" baseline="0">
                <a:solidFill>
                  <a:schemeClr val="tx2"/>
                </a:solidFill>
                <a:latin typeface="+mn-lt"/>
                <a:ea typeface="+mn-ea"/>
                <a:cs typeface="+mn-cs"/>
              </a:defRPr>
            </a:pPr>
            <a:r>
              <a:rPr lang="mk-MK" sz="2800" b="0" dirty="0">
                <a:solidFill>
                  <a:srgbClr val="C00000"/>
                </a:solidFill>
                <a:effectLst>
                  <a:outerShdw blurRad="38100" dist="38100" dir="2700000" algn="tl">
                    <a:srgbClr val="000000">
                      <a:alpha val="43137"/>
                    </a:srgbClr>
                  </a:outerShdw>
                </a:effectLst>
              </a:rPr>
              <a:t> 2016-202</a:t>
            </a:r>
            <a:r>
              <a:rPr lang="en-US" sz="2800" b="0" dirty="0">
                <a:solidFill>
                  <a:srgbClr val="C00000"/>
                </a:solidFill>
                <a:effectLst>
                  <a:outerShdw blurRad="38100" dist="38100" dir="2700000" algn="tl">
                    <a:srgbClr val="000000">
                      <a:alpha val="43137"/>
                    </a:srgbClr>
                  </a:outerShdw>
                </a:effectLst>
              </a:rPr>
              <a:t>2</a:t>
            </a:r>
            <a:r>
              <a:rPr lang="en-US" sz="2800" b="0" baseline="0" dirty="0">
                <a:solidFill>
                  <a:srgbClr val="C00000"/>
                </a:solidFill>
                <a:effectLst>
                  <a:outerShdw blurRad="38100" dist="38100" dir="2700000" algn="tl">
                    <a:srgbClr val="000000">
                      <a:alpha val="43137"/>
                    </a:srgbClr>
                  </a:outerShdw>
                </a:effectLst>
              </a:rPr>
              <a:t> € million</a:t>
            </a:r>
            <a:endParaRPr lang="en-US" sz="2800" b="0" dirty="0">
              <a:solidFill>
                <a:srgbClr val="C00000"/>
              </a:solidFill>
              <a:effectLst>
                <a:outerShdw blurRad="38100" dist="38100" dir="2700000" algn="tl">
                  <a:srgbClr val="000000">
                    <a:alpha val="43137"/>
                  </a:srgbClr>
                </a:outerShdw>
              </a:effectLst>
            </a:endParaRPr>
          </a:p>
        </c:rich>
      </c:tx>
      <c:layout>
        <c:manualLayout>
          <c:xMode val="edge"/>
          <c:yMode val="edge"/>
          <c:x val="0.24954562468134672"/>
          <c:y val="9.7750614322477183E-2"/>
        </c:manualLayout>
      </c:layout>
      <c:overlay val="0"/>
      <c:spPr>
        <a:noFill/>
        <a:ln>
          <a:noFill/>
        </a:ln>
        <a:effectLst/>
      </c:spPr>
    </c:title>
    <c:autoTitleDeleted val="0"/>
    <c:plotArea>
      <c:layout>
        <c:manualLayout>
          <c:layoutTarget val="inner"/>
          <c:xMode val="edge"/>
          <c:yMode val="edge"/>
          <c:x val="9.5641680875122783E-3"/>
          <c:y val="0.1874700465310756"/>
          <c:w val="0.98025033303706477"/>
          <c:h val="0.5448787173270071"/>
        </c:manualLayout>
      </c:layout>
      <c:barChart>
        <c:barDir val="col"/>
        <c:grouping val="clustered"/>
        <c:varyColors val="0"/>
        <c:ser>
          <c:idx val="0"/>
          <c:order val="0"/>
          <c:tx>
            <c:strRef>
              <c:f>Sheet1!$B$1</c:f>
              <c:strCache>
                <c:ptCount val="1"/>
                <c:pt idx="0">
                  <c:v>Fruit</c:v>
                </c:pt>
              </c:strCache>
            </c:strRef>
          </c:tx>
          <c:spPr>
            <a:solidFill>
              <a:srgbClr val="FF5050"/>
            </a:solidFill>
            <a:ln>
              <a:noFill/>
            </a:ln>
            <a:effectLst/>
          </c:spPr>
          <c:invertIfNegative val="0"/>
          <c:dLbls>
            <c:dLbl>
              <c:idx val="1"/>
              <c:layout>
                <c:manualLayout>
                  <c:x val="-1.4285790615866619E-2"/>
                  <c:y val="-8.288531391888174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E92-43C4-8B76-5F671F6957E5}"/>
                </c:ext>
              </c:extLst>
            </c:dLbl>
            <c:dLbl>
              <c:idx val="3"/>
              <c:layout>
                <c:manualLayout>
                  <c:x val="-6.2500333944417114E-3"/>
                  <c:y val="-2.762843797296024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E92-43C4-8B76-5F671F6957E5}"/>
                </c:ext>
              </c:extLst>
            </c:dLbl>
            <c:dLbl>
              <c:idx val="4"/>
              <c:layout>
                <c:manualLayout>
                  <c:x val="-8.035757221425105E-3"/>
                  <c:y val="-2.762843797296125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E92-43C4-8B76-5F671F6957E5}"/>
                </c:ext>
              </c:extLst>
            </c:dLbl>
            <c:dLbl>
              <c:idx val="5"/>
              <c:layout>
                <c:manualLayout>
                  <c:x val="-1.0714342961900096E-2"/>
                  <c:y val="-1.105137518918404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E92-43C4-8B76-5F671F6957E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C00000"/>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Sheet1!$A$7:$A$12</c:f>
              <c:numCache>
                <c:formatCode>General</c:formatCode>
                <c:ptCount val="6"/>
                <c:pt idx="0">
                  <c:v>2017</c:v>
                </c:pt>
                <c:pt idx="1">
                  <c:v>2018</c:v>
                </c:pt>
                <c:pt idx="2">
                  <c:v>2019</c:v>
                </c:pt>
                <c:pt idx="3">
                  <c:v>2020</c:v>
                </c:pt>
                <c:pt idx="4">
                  <c:v>2021</c:v>
                </c:pt>
                <c:pt idx="5">
                  <c:v>2022</c:v>
                </c:pt>
              </c:numCache>
            </c:numRef>
          </c:cat>
          <c:val>
            <c:numRef>
              <c:f>Sheet1!$B$7:$B$12</c:f>
              <c:numCache>
                <c:formatCode>General</c:formatCode>
                <c:ptCount val="6"/>
                <c:pt idx="0">
                  <c:v>9.1</c:v>
                </c:pt>
                <c:pt idx="1">
                  <c:v>10.199999999999999</c:v>
                </c:pt>
                <c:pt idx="2">
                  <c:v>9</c:v>
                </c:pt>
                <c:pt idx="3">
                  <c:v>9.3000000000000007</c:v>
                </c:pt>
                <c:pt idx="4">
                  <c:v>11.1</c:v>
                </c:pt>
                <c:pt idx="5">
                  <c:v>50.5</c:v>
                </c:pt>
              </c:numCache>
            </c:numRef>
          </c:val>
          <c:extLst>
            <c:ext xmlns:c16="http://schemas.microsoft.com/office/drawing/2014/chart" uri="{C3380CC4-5D6E-409C-BE32-E72D297353CC}">
              <c16:uniqueId val="{00000000-A58F-4EC8-A219-0E7D3EE20592}"/>
            </c:ext>
          </c:extLst>
        </c:ser>
        <c:ser>
          <c:idx val="1"/>
          <c:order val="1"/>
          <c:tx>
            <c:strRef>
              <c:f>Sheet1!$C$1</c:f>
              <c:strCache>
                <c:ptCount val="1"/>
                <c:pt idx="0">
                  <c:v>Vegetables</c:v>
                </c:pt>
              </c:strCache>
            </c:strRef>
          </c:tx>
          <c:spPr>
            <a:gradFill>
              <a:gsLst>
                <a:gs pos="0">
                  <a:schemeClr val="accent1">
                    <a:lumMod val="5000"/>
                    <a:lumOff val="95000"/>
                  </a:schemeClr>
                </a:gs>
                <a:gs pos="0">
                  <a:srgbClr val="B00000"/>
                </a:gs>
                <a:gs pos="100000">
                  <a:schemeClr val="accent1">
                    <a:lumMod val="45000"/>
                    <a:lumOff val="55000"/>
                  </a:schemeClr>
                </a:gs>
                <a:gs pos="100000">
                  <a:schemeClr val="accent1">
                    <a:lumMod val="30000"/>
                    <a:lumOff val="70000"/>
                  </a:schemeClr>
                </a:gs>
              </a:gsLst>
              <a:lin ang="5400000" scaled="1"/>
            </a:gradFill>
            <a:ln>
              <a:noFill/>
            </a:ln>
            <a:effectLst/>
          </c:spPr>
          <c:invertIfNegative val="0"/>
          <c:dLbls>
            <c:dLbl>
              <c:idx val="0"/>
              <c:layout>
                <c:manualLayout>
                  <c:x val="4.3750233761091523E-2"/>
                  <c:y val="9.343894213104005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58F-4EC8-A219-0E7D3EE20592}"/>
                </c:ext>
              </c:extLst>
            </c:dLbl>
            <c:dLbl>
              <c:idx val="1"/>
              <c:layout>
                <c:manualLayout>
                  <c:x val="4.3879663586503977E-2"/>
                  <c:y val="9.017421796836119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58F-4EC8-A219-0E7D3EE20592}"/>
                </c:ext>
              </c:extLst>
            </c:dLbl>
            <c:dLbl>
              <c:idx val="2"/>
              <c:layout>
                <c:manualLayout>
                  <c:x val="4.7897542197216467E-2"/>
                  <c:y val="6.7736771906359947E-2"/>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595980405969548E-2"/>
                      <c:h val="8.9493731716554836E-2"/>
                    </c:manualLayout>
                  </c15:layout>
                </c:ext>
                <c:ext xmlns:c16="http://schemas.microsoft.com/office/drawing/2014/chart" uri="{C3380CC4-5D6E-409C-BE32-E72D297353CC}">
                  <c16:uniqueId val="{00000003-A58F-4EC8-A219-0E7D3EE20592}"/>
                </c:ext>
              </c:extLst>
            </c:dLbl>
            <c:dLbl>
              <c:idx val="3"/>
              <c:layout>
                <c:manualLayout>
                  <c:x val="4.7580470761795411E-2"/>
                  <c:y val="7.619270552675357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58F-4EC8-A219-0E7D3EE20592}"/>
                </c:ext>
              </c:extLst>
            </c:dLbl>
            <c:dLbl>
              <c:idx val="4"/>
              <c:layout>
                <c:manualLayout>
                  <c:x val="4.0812858673879307E-2"/>
                  <c:y val="5.408995514838537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58F-4EC8-A219-0E7D3EE20592}"/>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Sheet1!$A$7:$A$12</c:f>
              <c:numCache>
                <c:formatCode>General</c:formatCode>
                <c:ptCount val="6"/>
                <c:pt idx="0">
                  <c:v>2017</c:v>
                </c:pt>
                <c:pt idx="1">
                  <c:v>2018</c:v>
                </c:pt>
                <c:pt idx="2">
                  <c:v>2019</c:v>
                </c:pt>
                <c:pt idx="3">
                  <c:v>2020</c:v>
                </c:pt>
                <c:pt idx="4">
                  <c:v>2021</c:v>
                </c:pt>
                <c:pt idx="5">
                  <c:v>2022</c:v>
                </c:pt>
              </c:numCache>
            </c:numRef>
          </c:cat>
          <c:val>
            <c:numRef>
              <c:f>Sheet1!$C$7:$C$12</c:f>
              <c:numCache>
                <c:formatCode>General</c:formatCode>
                <c:ptCount val="6"/>
                <c:pt idx="0">
                  <c:v>46.6</c:v>
                </c:pt>
                <c:pt idx="1">
                  <c:v>48.4</c:v>
                </c:pt>
                <c:pt idx="2">
                  <c:v>50.7</c:v>
                </c:pt>
                <c:pt idx="3">
                  <c:v>59.1</c:v>
                </c:pt>
                <c:pt idx="4">
                  <c:v>62.7</c:v>
                </c:pt>
                <c:pt idx="5">
                  <c:v>80.900000000000006</c:v>
                </c:pt>
              </c:numCache>
            </c:numRef>
          </c:val>
          <c:extLst>
            <c:ext xmlns:c16="http://schemas.microsoft.com/office/drawing/2014/chart" uri="{C3380CC4-5D6E-409C-BE32-E72D297353CC}">
              <c16:uniqueId val="{00000007-A58F-4EC8-A219-0E7D3EE20592}"/>
            </c:ext>
          </c:extLst>
        </c:ser>
        <c:dLbls>
          <c:dLblPos val="outEnd"/>
          <c:showLegendKey val="0"/>
          <c:showVal val="1"/>
          <c:showCatName val="0"/>
          <c:showSerName val="0"/>
          <c:showPercent val="0"/>
          <c:showBubbleSize val="0"/>
        </c:dLbls>
        <c:gapWidth val="269"/>
        <c:axId val="248492800"/>
        <c:axId val="248494336"/>
      </c:barChart>
      <c:lineChart>
        <c:grouping val="standard"/>
        <c:varyColors val="0"/>
        <c:ser>
          <c:idx val="2"/>
          <c:order val="2"/>
          <c:tx>
            <c:strRef>
              <c:f>Sheet1!$D$1</c:f>
              <c:strCache>
                <c:ptCount val="1"/>
                <c:pt idx="0">
                  <c:v>Total</c:v>
                </c:pt>
              </c:strCache>
            </c:strRef>
          </c:tx>
          <c:spPr>
            <a:ln w="31750" cap="rnd">
              <a:solidFill>
                <a:schemeClr val="accent3"/>
              </a:solidFill>
              <a:round/>
            </a:ln>
            <a:effectLst/>
          </c:spPr>
          <c:marker>
            <c:symbol val="none"/>
          </c:marker>
          <c:dLbls>
            <c:dLbl>
              <c:idx val="0"/>
              <c:layout>
                <c:manualLayout>
                  <c:x val="-1.0688503114213838E-2"/>
                  <c:y val="-7.00792473868963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58F-4EC8-A219-0E7D3EE20592}"/>
                </c:ext>
              </c:extLst>
            </c:dLbl>
            <c:dLbl>
              <c:idx val="1"/>
              <c:layout>
                <c:manualLayout>
                  <c:x val="-9.1615740978975516E-3"/>
                  <c:y val="-5.19105536199231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58F-4EC8-A219-0E7D3EE20592}"/>
                </c:ext>
              </c:extLst>
            </c:dLbl>
            <c:dLbl>
              <c:idx val="2"/>
              <c:layout>
                <c:manualLayout>
                  <c:x val="-7.6346450815812927E-3"/>
                  <c:y val="-8.30568857918771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58F-4EC8-A219-0E7D3EE20592}"/>
                </c:ext>
              </c:extLst>
            </c:dLbl>
            <c:dLbl>
              <c:idx val="3"/>
              <c:layout>
                <c:manualLayout>
                  <c:x val="-9.1615740978975516E-3"/>
                  <c:y val="-6.22926643439078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58F-4EC8-A219-0E7D3EE20592}"/>
                </c:ext>
              </c:extLst>
            </c:dLbl>
            <c:dLbl>
              <c:idx val="4"/>
              <c:layout>
                <c:manualLayout>
                  <c:x val="-2.9464443145224905E-2"/>
                  <c:y val="-6.63082511351046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E92-43C4-8B76-5F671F6957E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Sheet1!$A$7:$A$12</c:f>
              <c:numCache>
                <c:formatCode>General</c:formatCode>
                <c:ptCount val="6"/>
                <c:pt idx="0">
                  <c:v>2017</c:v>
                </c:pt>
                <c:pt idx="1">
                  <c:v>2018</c:v>
                </c:pt>
                <c:pt idx="2">
                  <c:v>2019</c:v>
                </c:pt>
                <c:pt idx="3">
                  <c:v>2020</c:v>
                </c:pt>
                <c:pt idx="4">
                  <c:v>2021</c:v>
                </c:pt>
                <c:pt idx="5">
                  <c:v>2022</c:v>
                </c:pt>
              </c:numCache>
            </c:numRef>
          </c:cat>
          <c:val>
            <c:numRef>
              <c:f>Sheet1!$D$7:$D$12</c:f>
              <c:numCache>
                <c:formatCode>General</c:formatCode>
                <c:ptCount val="6"/>
                <c:pt idx="0">
                  <c:v>55.7</c:v>
                </c:pt>
                <c:pt idx="1">
                  <c:v>58.5</c:v>
                </c:pt>
                <c:pt idx="2">
                  <c:v>59.7</c:v>
                </c:pt>
                <c:pt idx="3">
                  <c:v>68.5</c:v>
                </c:pt>
                <c:pt idx="4">
                  <c:v>73.8</c:v>
                </c:pt>
                <c:pt idx="5">
                  <c:v>131.4</c:v>
                </c:pt>
              </c:numCache>
            </c:numRef>
          </c:val>
          <c:smooth val="0"/>
          <c:extLst>
            <c:ext xmlns:c16="http://schemas.microsoft.com/office/drawing/2014/chart" uri="{C3380CC4-5D6E-409C-BE32-E72D297353CC}">
              <c16:uniqueId val="{0000000C-A58F-4EC8-A219-0E7D3EE20592}"/>
            </c:ext>
          </c:extLst>
        </c:ser>
        <c:dLbls>
          <c:showLegendKey val="0"/>
          <c:showVal val="0"/>
          <c:showCatName val="0"/>
          <c:showSerName val="0"/>
          <c:showPercent val="0"/>
          <c:showBubbleSize val="0"/>
        </c:dLbls>
        <c:marker val="1"/>
        <c:smooth val="0"/>
        <c:axId val="248492800"/>
        <c:axId val="248494336"/>
      </c:lineChart>
      <c:catAx>
        <c:axId val="2484928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crossAx val="248494336"/>
        <c:crosses val="autoZero"/>
        <c:auto val="1"/>
        <c:lblAlgn val="ctr"/>
        <c:lblOffset val="100"/>
        <c:noMultiLvlLbl val="0"/>
      </c:catAx>
      <c:valAx>
        <c:axId val="248494336"/>
        <c:scaling>
          <c:orientation val="minMax"/>
        </c:scaling>
        <c:delete val="1"/>
        <c:axPos val="l"/>
        <c:numFmt formatCode="General" sourceLinked="1"/>
        <c:majorTickMark val="none"/>
        <c:minorTickMark val="none"/>
        <c:tickLblPos val="nextTo"/>
        <c:crossAx val="248492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0">
                <a:solidFill>
                  <a:srgbClr val="C00000"/>
                </a:solidFill>
                <a:effectLst>
                  <a:outerShdw blurRad="38100" dist="38100" dir="2700000" algn="tl">
                    <a:srgbClr val="000000">
                      <a:alpha val="43137"/>
                    </a:srgbClr>
                  </a:outerShdw>
                </a:effectLst>
              </a:defRPr>
            </a:pPr>
            <a:r>
              <a:rPr lang="en-US" sz="2800" b="0" dirty="0">
                <a:solidFill>
                  <a:srgbClr val="C00000"/>
                </a:solidFill>
                <a:effectLst>
                  <a:outerShdw blurRad="38100" dist="38100" dir="2700000" algn="tl">
                    <a:srgbClr val="000000">
                      <a:alpha val="43137"/>
                    </a:srgbClr>
                  </a:outerShdw>
                </a:effectLst>
                <a:latin typeface="+mn-lt"/>
              </a:rPr>
              <a:t>Export (in Million €) </a:t>
            </a:r>
          </a:p>
        </c:rich>
      </c:tx>
      <c:layout/>
      <c:overlay val="0"/>
    </c:title>
    <c:autoTitleDeleted val="0"/>
    <c:plotArea>
      <c:layout/>
      <c:barChart>
        <c:barDir val="col"/>
        <c:grouping val="clustered"/>
        <c:varyColors val="0"/>
        <c:ser>
          <c:idx val="0"/>
          <c:order val="0"/>
          <c:tx>
            <c:strRef>
              <c:f>Sheet1!$B$1</c:f>
              <c:strCache>
                <c:ptCount val="1"/>
                <c:pt idx="0">
                  <c:v>Apparel</c:v>
                </c:pt>
              </c:strCache>
            </c:strRef>
          </c:tx>
          <c:spPr>
            <a:solidFill>
              <a:srgbClr val="B00000"/>
            </a:solidFill>
          </c:spPr>
          <c:invertIfNegative val="0"/>
          <c:dLbls>
            <c:spPr>
              <a:noFill/>
              <a:ln>
                <a:noFill/>
              </a:ln>
              <a:effectLst/>
            </c:spPr>
            <c:txPr>
              <a:bodyPr wrap="square" lIns="38100" tIns="19050" rIns="38100" bIns="19050" anchor="ctr">
                <a:spAutoFit/>
              </a:bodyPr>
              <a:lstStyle/>
              <a:p>
                <a:pPr>
                  <a:defRPr sz="2400" b="1">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Sheet1!$A$3:$A$7</c:f>
              <c:numCache>
                <c:formatCode>General</c:formatCode>
                <c:ptCount val="5"/>
                <c:pt idx="0">
                  <c:v>2018</c:v>
                </c:pt>
                <c:pt idx="1">
                  <c:v>2019</c:v>
                </c:pt>
                <c:pt idx="2">
                  <c:v>2020</c:v>
                </c:pt>
                <c:pt idx="3">
                  <c:v>2021</c:v>
                </c:pt>
                <c:pt idx="4">
                  <c:v>2022</c:v>
                </c:pt>
              </c:numCache>
            </c:numRef>
          </c:cat>
          <c:val>
            <c:numRef>
              <c:f>Sheet1!$B$3:$B$7</c:f>
              <c:numCache>
                <c:formatCode>General</c:formatCode>
                <c:ptCount val="5"/>
                <c:pt idx="0">
                  <c:v>453.2</c:v>
                </c:pt>
                <c:pt idx="1">
                  <c:v>432.4</c:v>
                </c:pt>
                <c:pt idx="2">
                  <c:v>354.6</c:v>
                </c:pt>
                <c:pt idx="3">
                  <c:v>339.7</c:v>
                </c:pt>
                <c:pt idx="4">
                  <c:v>406.7</c:v>
                </c:pt>
              </c:numCache>
            </c:numRef>
          </c:val>
          <c:extLst>
            <c:ext xmlns:c16="http://schemas.microsoft.com/office/drawing/2014/chart" uri="{C3380CC4-5D6E-409C-BE32-E72D297353CC}">
              <c16:uniqueId val="{00000000-377F-4236-9030-07CC5DD99764}"/>
            </c:ext>
          </c:extLst>
        </c:ser>
        <c:ser>
          <c:idx val="1"/>
          <c:order val="1"/>
          <c:tx>
            <c:strRef>
              <c:f>Sheet1!$C$1</c:f>
              <c:strCache>
                <c:ptCount val="1"/>
                <c:pt idx="0">
                  <c:v>Textile</c:v>
                </c:pt>
              </c:strCache>
            </c:strRef>
          </c:tx>
          <c:spPr>
            <a:gradFill flip="none" rotWithShape="1">
              <a:gsLst>
                <a:gs pos="0">
                  <a:srgbClr val="B00000">
                    <a:tint val="66000"/>
                    <a:satMod val="160000"/>
                  </a:srgbClr>
                </a:gs>
                <a:gs pos="83000">
                  <a:srgbClr val="B00000">
                    <a:tint val="44500"/>
                    <a:satMod val="160000"/>
                  </a:srgbClr>
                </a:gs>
                <a:gs pos="100000">
                  <a:srgbClr val="B00000">
                    <a:tint val="23500"/>
                    <a:satMod val="160000"/>
                  </a:srgbClr>
                </a:gs>
              </a:gsLst>
              <a:lin ang="5400000" scaled="1"/>
              <a:tileRect/>
            </a:gradFill>
          </c:spPr>
          <c:invertIfNegative val="0"/>
          <c:dLbls>
            <c:spPr>
              <a:noFill/>
              <a:ln>
                <a:noFill/>
              </a:ln>
              <a:effectLst/>
            </c:spPr>
            <c:txPr>
              <a:bodyPr wrap="square" lIns="38100" tIns="19050" rIns="38100" bIns="19050" anchor="ctr">
                <a:spAutoFit/>
              </a:bodyPr>
              <a:lstStyle/>
              <a:p>
                <a:pPr>
                  <a:defRPr sz="2400" b="1">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Sheet1!$A$3:$A$7</c:f>
              <c:numCache>
                <c:formatCode>General</c:formatCode>
                <c:ptCount val="5"/>
                <c:pt idx="0">
                  <c:v>2018</c:v>
                </c:pt>
                <c:pt idx="1">
                  <c:v>2019</c:v>
                </c:pt>
                <c:pt idx="2">
                  <c:v>2020</c:v>
                </c:pt>
                <c:pt idx="3">
                  <c:v>2021</c:v>
                </c:pt>
                <c:pt idx="4">
                  <c:v>2022</c:v>
                </c:pt>
              </c:numCache>
            </c:numRef>
          </c:cat>
          <c:val>
            <c:numRef>
              <c:f>Sheet1!$C$3:$C$7</c:f>
              <c:numCache>
                <c:formatCode>General</c:formatCode>
                <c:ptCount val="5"/>
                <c:pt idx="0">
                  <c:v>106.2</c:v>
                </c:pt>
                <c:pt idx="1">
                  <c:v>106</c:v>
                </c:pt>
                <c:pt idx="2">
                  <c:v>139.69999999999999</c:v>
                </c:pt>
                <c:pt idx="3">
                  <c:v>149.30000000000001</c:v>
                </c:pt>
                <c:pt idx="4">
                  <c:v>197.7</c:v>
                </c:pt>
              </c:numCache>
            </c:numRef>
          </c:val>
          <c:extLst>
            <c:ext xmlns:c16="http://schemas.microsoft.com/office/drawing/2014/chart" uri="{C3380CC4-5D6E-409C-BE32-E72D297353CC}">
              <c16:uniqueId val="{00000001-377F-4236-9030-07CC5DD99764}"/>
            </c:ext>
          </c:extLst>
        </c:ser>
        <c:dLbls>
          <c:showLegendKey val="0"/>
          <c:showVal val="1"/>
          <c:showCatName val="0"/>
          <c:showSerName val="0"/>
          <c:showPercent val="0"/>
          <c:showBubbleSize val="0"/>
        </c:dLbls>
        <c:gapWidth val="150"/>
        <c:overlap val="-25"/>
        <c:axId val="249349248"/>
        <c:axId val="249350784"/>
      </c:barChart>
      <c:catAx>
        <c:axId val="249349248"/>
        <c:scaling>
          <c:orientation val="minMax"/>
        </c:scaling>
        <c:delete val="0"/>
        <c:axPos val="b"/>
        <c:numFmt formatCode="General" sourceLinked="1"/>
        <c:majorTickMark val="none"/>
        <c:minorTickMark val="none"/>
        <c:tickLblPos val="nextTo"/>
        <c:txPr>
          <a:bodyPr/>
          <a:lstStyle/>
          <a:p>
            <a:pPr>
              <a:defRPr sz="2400" b="1">
                <a:latin typeface="+mj-lt"/>
              </a:defRPr>
            </a:pPr>
            <a:endParaRPr lang="en-US"/>
          </a:p>
        </c:txPr>
        <c:crossAx val="249350784"/>
        <c:crosses val="autoZero"/>
        <c:auto val="1"/>
        <c:lblAlgn val="ctr"/>
        <c:lblOffset val="100"/>
        <c:noMultiLvlLbl val="0"/>
      </c:catAx>
      <c:valAx>
        <c:axId val="249350784"/>
        <c:scaling>
          <c:orientation val="minMax"/>
        </c:scaling>
        <c:delete val="1"/>
        <c:axPos val="l"/>
        <c:numFmt formatCode="General" sourceLinked="1"/>
        <c:majorTickMark val="out"/>
        <c:minorTickMark val="none"/>
        <c:tickLblPos val="nextTo"/>
        <c:crossAx val="249349248"/>
        <c:crosses val="autoZero"/>
        <c:crossBetween val="between"/>
      </c:valAx>
      <c:spPr>
        <a:noFill/>
        <a:ln w="25400">
          <a:noFill/>
        </a:ln>
      </c:spPr>
    </c:plotArea>
    <c:legend>
      <c:legendPos val="b"/>
      <c:layout/>
      <c:overlay val="0"/>
      <c:txPr>
        <a:bodyPr/>
        <a:lstStyle/>
        <a:p>
          <a:pPr>
            <a:defRPr sz="24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50" baseline="0">
                <a:solidFill>
                  <a:srgbClr val="C00000"/>
                </a:solidFill>
                <a:latin typeface="+mn-lt"/>
                <a:ea typeface="+mn-ea"/>
                <a:cs typeface="+mn-cs"/>
              </a:defRPr>
            </a:pPr>
            <a:r>
              <a:rPr lang="en-US" sz="2800" b="0" dirty="0">
                <a:solidFill>
                  <a:srgbClr val="C00000"/>
                </a:solidFill>
                <a:effectLst>
                  <a:outerShdw blurRad="38100" dist="38100" dir="2700000" algn="tl">
                    <a:srgbClr val="000000">
                      <a:alpha val="43137"/>
                    </a:srgbClr>
                  </a:outerShdw>
                </a:effectLst>
                <a:latin typeface="StobiSerif Regular" panose="02000503060000020004" pitchFamily="50" charset="0"/>
              </a:rPr>
              <a:t>Wine</a:t>
            </a:r>
            <a:r>
              <a:rPr lang="en-US" sz="2800" b="0" baseline="0" dirty="0">
                <a:solidFill>
                  <a:srgbClr val="C00000"/>
                </a:solidFill>
                <a:effectLst>
                  <a:outerShdw blurRad="38100" dist="38100" dir="2700000" algn="tl">
                    <a:srgbClr val="000000">
                      <a:alpha val="43137"/>
                    </a:srgbClr>
                  </a:outerShdw>
                </a:effectLst>
                <a:latin typeface="StobiSerif Regular" panose="02000503060000020004" pitchFamily="50" charset="0"/>
              </a:rPr>
              <a:t> export in the region 2022</a:t>
            </a:r>
          </a:p>
          <a:p>
            <a:pPr>
              <a:defRPr sz="2800">
                <a:solidFill>
                  <a:srgbClr val="C00000"/>
                </a:solidFill>
              </a:defRPr>
            </a:pPr>
            <a:r>
              <a:rPr lang="en-US" sz="2800" b="0" baseline="0" dirty="0">
                <a:solidFill>
                  <a:srgbClr val="C00000"/>
                </a:solidFill>
                <a:effectLst>
                  <a:outerShdw blurRad="38100" dist="38100" dir="2700000" algn="tl">
                    <a:srgbClr val="000000">
                      <a:alpha val="43137"/>
                    </a:srgbClr>
                  </a:outerShdw>
                </a:effectLst>
                <a:latin typeface="StobiSerif Regular" panose="02000503060000020004" pitchFamily="50" charset="0"/>
              </a:rPr>
              <a:t>(in million €)</a:t>
            </a:r>
            <a:endParaRPr lang="en-US" sz="2800" b="0" dirty="0">
              <a:solidFill>
                <a:srgbClr val="C00000"/>
              </a:solidFill>
              <a:effectLst>
                <a:outerShdw blurRad="38100" dist="38100" dir="2700000" algn="tl">
                  <a:srgbClr val="000000">
                    <a:alpha val="43137"/>
                  </a:srgbClr>
                </a:outerShdw>
              </a:effectLst>
              <a:latin typeface="StobiSerif Regular" panose="02000503060000020004" pitchFamily="50" charset="0"/>
            </a:endParaRPr>
          </a:p>
        </c:rich>
      </c:tx>
      <c:layout>
        <c:manualLayout>
          <c:xMode val="edge"/>
          <c:yMode val="edge"/>
          <c:x val="0.28958541352239769"/>
          <c:y val="8.0185580615982327E-2"/>
        </c:manualLayout>
      </c:layout>
      <c:overlay val="0"/>
      <c:spPr>
        <a:noFill/>
        <a:ln>
          <a:noFill/>
        </a:ln>
        <a:effectLst/>
      </c:spPr>
      <c:txPr>
        <a:bodyPr rot="0" spcFirstLastPara="1" vertOverflow="ellipsis" vert="horz" wrap="square" anchor="ctr" anchorCtr="1"/>
        <a:lstStyle/>
        <a:p>
          <a:pPr>
            <a:defRPr sz="2800" b="1" i="0" u="none" strike="noStrike" kern="1200" cap="all" spc="50" baseline="0">
              <a:solidFill>
                <a:srgbClr val="C00000"/>
              </a:solidFill>
              <a:latin typeface="+mn-lt"/>
              <a:ea typeface="+mn-ea"/>
              <a:cs typeface="+mn-cs"/>
            </a:defRPr>
          </a:pPr>
          <a:endParaRPr lang="en-US"/>
        </a:p>
      </c:txPr>
    </c:title>
    <c:autoTitleDeleted val="0"/>
    <c:plotArea>
      <c:layout>
        <c:manualLayout>
          <c:layoutTarget val="inner"/>
          <c:xMode val="edge"/>
          <c:yMode val="edge"/>
          <c:x val="0"/>
          <c:y val="0.15587477660728399"/>
          <c:w val="0.99351657836547558"/>
          <c:h val="0.71028887593039647"/>
        </c:manualLayout>
      </c:layout>
      <c:lineChart>
        <c:grouping val="standard"/>
        <c:varyColors val="0"/>
        <c:ser>
          <c:idx val="0"/>
          <c:order val="0"/>
          <c:tx>
            <c:strRef>
              <c:f>Sheet1!$B$1</c:f>
              <c:strCache>
                <c:ptCount val="1"/>
                <c:pt idx="0">
                  <c:v>Series 1</c:v>
                </c:pt>
              </c:strCache>
            </c:strRef>
          </c:tx>
          <c:spPr>
            <a:ln w="57150" cap="flat" cmpd="dbl">
              <a:solidFill>
                <a:schemeClr val="accent1"/>
              </a:solidFill>
              <a:prstDash val="sysDash"/>
              <a:bevel/>
              <a:headEnd type="stealth" w="lg" len="lg"/>
              <a:tailEnd type="triangle"/>
            </a:ln>
            <a:effectLst/>
          </c:spPr>
          <c:marker>
            <c:symbol val="none"/>
          </c:marker>
          <c:cat>
            <c:strRef>
              <c:f>Sheet1!$A$2:$A$6</c:f>
              <c:strCache>
                <c:ptCount val="5"/>
                <c:pt idx="0">
                  <c:v>Serbia </c:v>
                </c:pt>
                <c:pt idx="1">
                  <c:v>Bosnia and Herzegovina</c:v>
                </c:pt>
                <c:pt idx="2">
                  <c:v>Kosovo</c:v>
                </c:pt>
                <c:pt idx="3">
                  <c:v>Montenegro </c:v>
                </c:pt>
                <c:pt idx="4">
                  <c:v>Albania</c:v>
                </c:pt>
              </c:strCache>
            </c:strRef>
          </c:cat>
          <c:val>
            <c:numRef>
              <c:f>Sheet1!$B$2:$B$6</c:f>
              <c:numCache>
                <c:formatCode>General</c:formatCode>
                <c:ptCount val="5"/>
                <c:pt idx="0">
                  <c:v>20.2</c:v>
                </c:pt>
                <c:pt idx="1">
                  <c:v>4.7</c:v>
                </c:pt>
                <c:pt idx="2">
                  <c:v>1.5</c:v>
                </c:pt>
                <c:pt idx="3">
                  <c:v>1.4</c:v>
                </c:pt>
                <c:pt idx="4">
                  <c:v>0.6</c:v>
                </c:pt>
              </c:numCache>
            </c:numRef>
          </c:val>
          <c:smooth val="0"/>
          <c:extLst>
            <c:ext xmlns:c16="http://schemas.microsoft.com/office/drawing/2014/chart" uri="{C3380CC4-5D6E-409C-BE32-E72D297353CC}">
              <c16:uniqueId val="{00000000-D6B4-4CD5-A2F0-A2B0F60997B7}"/>
            </c:ext>
          </c:extLst>
        </c:ser>
        <c:dLbls>
          <c:showLegendKey val="0"/>
          <c:showVal val="0"/>
          <c:showCatName val="0"/>
          <c:showSerName val="0"/>
          <c:showPercent val="0"/>
          <c:showBubbleSize val="0"/>
        </c:dLbls>
        <c:smooth val="0"/>
        <c:axId val="718612528"/>
        <c:axId val="718612856"/>
      </c:lineChart>
      <c:catAx>
        <c:axId val="71861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StobiSerif Regular" panose="02000503060000020004" pitchFamily="50" charset="0"/>
                <a:ea typeface="+mn-ea"/>
                <a:cs typeface="+mn-cs"/>
              </a:defRPr>
            </a:pPr>
            <a:endParaRPr lang="en-US"/>
          </a:p>
        </c:txPr>
        <c:crossAx val="718612856"/>
        <c:crosses val="autoZero"/>
        <c:auto val="1"/>
        <c:lblAlgn val="ctr"/>
        <c:lblOffset val="100"/>
        <c:noMultiLvlLbl val="0"/>
      </c:catAx>
      <c:valAx>
        <c:axId val="718612856"/>
        <c:scaling>
          <c:orientation val="minMax"/>
        </c:scaling>
        <c:delete val="1"/>
        <c:axPos val="l"/>
        <c:numFmt formatCode="General" sourceLinked="1"/>
        <c:majorTickMark val="none"/>
        <c:minorTickMark val="none"/>
        <c:tickLblPos val="nextTo"/>
        <c:crossAx val="718612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softEdge rad="0"/>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2600">
                <a:latin typeface="+mj-lt"/>
              </a:defRPr>
            </a:pPr>
            <a:r>
              <a:rPr lang="en-US" sz="2600" b="0" dirty="0">
                <a:effectLst>
                  <a:outerShdw blurRad="38100" dist="38100" dir="2700000" algn="tl">
                    <a:srgbClr val="000000">
                      <a:alpha val="43137"/>
                    </a:srgbClr>
                  </a:outerShdw>
                </a:effectLst>
                <a:latin typeface="+mj-lt"/>
                <a:cs typeface="Calibri" pitchFamily="34" charset="0"/>
              </a:rPr>
              <a:t>EXPORT BY YEAR (</a:t>
            </a:r>
            <a:r>
              <a:rPr lang="en-US" sz="2600" b="0" dirty="0" err="1">
                <a:effectLst>
                  <a:outerShdw blurRad="38100" dist="38100" dir="2700000" algn="tl">
                    <a:srgbClr val="000000">
                      <a:alpha val="43137"/>
                    </a:srgbClr>
                  </a:outerShdw>
                </a:effectLst>
                <a:latin typeface="+mj-lt"/>
                <a:cs typeface="Calibri" pitchFamily="34" charset="0"/>
              </a:rPr>
              <a:t>bn</a:t>
            </a:r>
            <a:r>
              <a:rPr lang="en-US" sz="2600" b="0" dirty="0">
                <a:effectLst>
                  <a:outerShdw blurRad="38100" dist="38100" dir="2700000" algn="tl">
                    <a:srgbClr val="000000">
                      <a:alpha val="43137"/>
                    </a:srgbClr>
                  </a:outerShdw>
                </a:effectLst>
                <a:latin typeface="+mj-lt"/>
                <a:cs typeface="Calibri" pitchFamily="34" charset="0"/>
              </a:rPr>
              <a:t> </a:t>
            </a:r>
            <a:r>
              <a:rPr lang="en-US" sz="2600" b="0" dirty="0" smtClean="0">
                <a:effectLst>
                  <a:outerShdw blurRad="38100" dist="38100" dir="2700000" algn="tl">
                    <a:srgbClr val="000000">
                      <a:alpha val="43137"/>
                    </a:srgbClr>
                  </a:outerShdw>
                </a:effectLst>
                <a:latin typeface="+mj-lt"/>
                <a:cs typeface="Calibri" pitchFamily="34" charset="0"/>
              </a:rPr>
              <a:t>€)</a:t>
            </a:r>
            <a:endParaRPr lang="en-US" sz="2600" b="0" dirty="0">
              <a:effectLst>
                <a:outerShdw blurRad="38100" dist="38100" dir="2700000" algn="tl">
                  <a:srgbClr val="000000">
                    <a:alpha val="43137"/>
                  </a:srgbClr>
                </a:outerShdw>
              </a:effectLst>
              <a:latin typeface="+mj-lt"/>
              <a:cs typeface="Calibri" pitchFamily="34" charset="0"/>
            </a:endParaRPr>
          </a:p>
        </c:rich>
      </c:tx>
      <c:layout>
        <c:manualLayout>
          <c:xMode val="edge"/>
          <c:yMode val="edge"/>
          <c:x val="0.34275849971128181"/>
          <c:y val="5.2344519260928406E-3"/>
        </c:manualLayout>
      </c:layout>
      <c:overlay val="0"/>
    </c:title>
    <c:autoTitleDeleted val="0"/>
    <c:plotArea>
      <c:layout>
        <c:manualLayout>
          <c:layoutTarget val="inner"/>
          <c:xMode val="edge"/>
          <c:yMode val="edge"/>
          <c:x val="4.3165384385407568E-2"/>
          <c:y val="0.33037306448061293"/>
          <c:w val="0.94553119715176515"/>
          <c:h val="0.48763681406525594"/>
        </c:manualLayout>
      </c:layout>
      <c:lineChart>
        <c:grouping val="stacked"/>
        <c:varyColors val="0"/>
        <c:ser>
          <c:idx val="0"/>
          <c:order val="0"/>
          <c:tx>
            <c:strRef>
              <c:f>Sheet1!$B$1</c:f>
              <c:strCache>
                <c:ptCount val="1"/>
                <c:pt idx="0">
                  <c:v>Series 1</c:v>
                </c:pt>
              </c:strCache>
            </c:strRef>
          </c:tx>
          <c:spPr>
            <a:ln w="28575">
              <a:solidFill>
                <a:schemeClr val="accent6">
                  <a:lumMod val="50000"/>
                </a:schemeClr>
              </a:solidFill>
            </a:ln>
          </c:spPr>
          <c:marker>
            <c:spPr>
              <a:solidFill>
                <a:schemeClr val="accent5">
                  <a:lumMod val="50000"/>
                </a:schemeClr>
              </a:solidFill>
              <a:ln w="28575">
                <a:solidFill>
                  <a:schemeClr val="accent6">
                    <a:lumMod val="50000"/>
                  </a:schemeClr>
                </a:solidFill>
              </a:ln>
            </c:spPr>
          </c:marker>
          <c:dLbls>
            <c:dLbl>
              <c:idx val="0"/>
              <c:layout>
                <c:manualLayout>
                  <c:x val="-1.484156338453518E-2"/>
                  <c:y val="0.1393575967353506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FCC-444B-961D-F972BE99F3E4}"/>
                </c:ext>
              </c:extLst>
            </c:dLbl>
            <c:dLbl>
              <c:idx val="1"/>
              <c:layout>
                <c:manualLayout>
                  <c:x val="-3.2473921916020401E-2"/>
                  <c:y val="0.1643885809812989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FCC-444B-961D-F972BE99F3E4}"/>
                </c:ext>
              </c:extLst>
            </c:dLbl>
            <c:dLbl>
              <c:idx val="2"/>
              <c:layout>
                <c:manualLayout>
                  <c:x val="-1.385706841002184E-2"/>
                  <c:y val="0.1134952054978151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FCC-444B-961D-F972BE99F3E4}"/>
                </c:ext>
              </c:extLst>
            </c:dLbl>
            <c:dLbl>
              <c:idx val="3"/>
              <c:layout>
                <c:manualLayout>
                  <c:x val="-2.9731562657189594E-2"/>
                  <c:y val="0.1622680097088779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FCC-444B-961D-F972BE99F3E4}"/>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FCC-444B-961D-F972BE99F3E4}"/>
                </c:ext>
              </c:extLst>
            </c:dLbl>
            <c:dLbl>
              <c:idx val="5"/>
              <c:layout>
                <c:manualLayout>
                  <c:x val="-3.0827504898620741E-3"/>
                  <c:y val="-0.1120857076160473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C31-4254-A96B-A97DF5310C28}"/>
                </c:ext>
              </c:extLst>
            </c:dLbl>
            <c:dLbl>
              <c:idx val="6"/>
              <c:layout>
                <c:manualLayout>
                  <c:x val="-7.1930844763448149E-3"/>
                  <c:y val="-0.134502849139256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DE1-4E82-A342-9A314F6DBFD8}"/>
                </c:ext>
              </c:extLst>
            </c:dLbl>
            <c:dLbl>
              <c:idx val="7"/>
              <c:layout>
                <c:manualLayout>
                  <c:x val="1.1303418462827329E-2"/>
                  <c:y val="-6.7251424569628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B34-4C62-B77D-AEE6ACEE5339}"/>
                </c:ext>
              </c:extLst>
            </c:dLbl>
            <c:spPr>
              <a:noFill/>
              <a:ln>
                <a:noFill/>
              </a:ln>
              <a:effectLst/>
            </c:spPr>
            <c:txPr>
              <a:bodyPr/>
              <a:lstStyle/>
              <a:p>
                <a:pPr>
                  <a:defRPr sz="2400" b="1">
                    <a:latin typeface="Raleway SemiBold"/>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2015</c:v>
                </c:pt>
                <c:pt idx="1">
                  <c:v>2016</c:v>
                </c:pt>
                <c:pt idx="2">
                  <c:v>2017</c:v>
                </c:pt>
                <c:pt idx="3">
                  <c:v>2018</c:v>
                </c:pt>
                <c:pt idx="4">
                  <c:v>2019</c:v>
                </c:pt>
                <c:pt idx="5">
                  <c:v>2020</c:v>
                </c:pt>
                <c:pt idx="6">
                  <c:v>2021</c:v>
                </c:pt>
                <c:pt idx="7">
                  <c:v>2022</c:v>
                </c:pt>
                <c:pt idx="8">
                  <c:v>Q1 2023</c:v>
                </c:pt>
              </c:strCache>
            </c:strRef>
          </c:cat>
          <c:val>
            <c:numRef>
              <c:f>Sheet1!$B$2:$B$10</c:f>
              <c:numCache>
                <c:formatCode>General</c:formatCode>
                <c:ptCount val="9"/>
                <c:pt idx="0">
                  <c:v>4.0999999999999996</c:v>
                </c:pt>
                <c:pt idx="1">
                  <c:v>4.4000000000000004</c:v>
                </c:pt>
                <c:pt idx="2">
                  <c:v>5.0199999999999996</c:v>
                </c:pt>
                <c:pt idx="3">
                  <c:v>5.9</c:v>
                </c:pt>
                <c:pt idx="4">
                  <c:v>6.4</c:v>
                </c:pt>
                <c:pt idx="5">
                  <c:v>5.8</c:v>
                </c:pt>
                <c:pt idx="6">
                  <c:v>6.9</c:v>
                </c:pt>
                <c:pt idx="7">
                  <c:v>8.1</c:v>
                </c:pt>
                <c:pt idx="8">
                  <c:v>2.1</c:v>
                </c:pt>
              </c:numCache>
            </c:numRef>
          </c:val>
          <c:smooth val="0"/>
          <c:extLst>
            <c:ext xmlns:c16="http://schemas.microsoft.com/office/drawing/2014/chart" uri="{C3380CC4-5D6E-409C-BE32-E72D297353CC}">
              <c16:uniqueId val="{00000005-0FCC-444B-961D-F972BE99F3E4}"/>
            </c:ext>
          </c:extLst>
        </c:ser>
        <c:dLbls>
          <c:showLegendKey val="0"/>
          <c:showVal val="1"/>
          <c:showCatName val="0"/>
          <c:showSerName val="0"/>
          <c:showPercent val="0"/>
          <c:showBubbleSize val="0"/>
        </c:dLbls>
        <c:marker val="1"/>
        <c:smooth val="0"/>
        <c:axId val="289597680"/>
        <c:axId val="289609104"/>
      </c:lineChart>
      <c:catAx>
        <c:axId val="289597680"/>
        <c:scaling>
          <c:orientation val="minMax"/>
        </c:scaling>
        <c:delete val="0"/>
        <c:axPos val="b"/>
        <c:numFmt formatCode="General" sourceLinked="1"/>
        <c:majorTickMark val="none"/>
        <c:minorTickMark val="none"/>
        <c:tickLblPos val="nextTo"/>
        <c:txPr>
          <a:bodyPr/>
          <a:lstStyle/>
          <a:p>
            <a:pPr>
              <a:defRPr>
                <a:latin typeface="Raleway SemiBold"/>
              </a:defRPr>
            </a:pPr>
            <a:endParaRPr lang="en-US"/>
          </a:p>
        </c:txPr>
        <c:crossAx val="289609104"/>
        <c:crosses val="autoZero"/>
        <c:auto val="1"/>
        <c:lblAlgn val="ctr"/>
        <c:lblOffset val="100"/>
        <c:noMultiLvlLbl val="0"/>
      </c:catAx>
      <c:valAx>
        <c:axId val="289609104"/>
        <c:scaling>
          <c:orientation val="minMax"/>
        </c:scaling>
        <c:delete val="0"/>
        <c:axPos val="l"/>
        <c:majorGridlines/>
        <c:numFmt formatCode="General" sourceLinked="1"/>
        <c:majorTickMark val="none"/>
        <c:minorTickMark val="none"/>
        <c:tickLblPos val="nextTo"/>
        <c:crossAx val="289597680"/>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94664860560257E-2"/>
          <c:y val="3.7869392572558953E-2"/>
          <c:w val="0.93264869935168648"/>
          <c:h val="0.67473703252285899"/>
        </c:manualLayout>
      </c:layout>
      <c:lineChart>
        <c:grouping val="stacked"/>
        <c:varyColors val="0"/>
        <c:ser>
          <c:idx val="0"/>
          <c:order val="0"/>
          <c:tx>
            <c:strRef>
              <c:f>Sheet1!$B$1</c:f>
              <c:strCache>
                <c:ptCount val="1"/>
                <c:pt idx="0">
                  <c:v>Series 1</c:v>
                </c:pt>
              </c:strCache>
            </c:strRef>
          </c:tx>
          <c:spPr>
            <a:ln w="38100">
              <a:solidFill>
                <a:schemeClr val="accent3">
                  <a:lumMod val="50000"/>
                </a:schemeClr>
              </a:solidFill>
            </a:ln>
          </c:spPr>
          <c:marker>
            <c:spPr>
              <a:solidFill>
                <a:schemeClr val="bg2">
                  <a:lumMod val="10000"/>
                </a:schemeClr>
              </a:solidFill>
              <a:ln w="38100">
                <a:solidFill>
                  <a:schemeClr val="accent3">
                    <a:lumMod val="50000"/>
                  </a:schemeClr>
                </a:solidFill>
              </a:ln>
            </c:spPr>
          </c:marker>
          <c:dLbls>
            <c:dLbl>
              <c:idx val="0"/>
              <c:layout>
                <c:manualLayout>
                  <c:x val="0"/>
                  <c:y val="-0.1370077022381920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3AB-4472-B428-91C4CB1B833C}"/>
                </c:ext>
              </c:extLst>
            </c:dLbl>
            <c:dLbl>
              <c:idx val="1"/>
              <c:layout>
                <c:manualLayout>
                  <c:x val="-5.1808159500787813E-2"/>
                  <c:y val="0.1801029975079701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3AB-4472-B428-91C4CB1B833C}"/>
                </c:ext>
              </c:extLst>
            </c:dLbl>
            <c:dLbl>
              <c:idx val="2"/>
              <c:layout>
                <c:manualLayout>
                  <c:x val="-5.9929275257988357E-2"/>
                  <c:y val="0.1483486955899821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3AB-4472-B428-91C4CB1B833C}"/>
                </c:ext>
              </c:extLst>
            </c:dLbl>
            <c:dLbl>
              <c:idx val="3"/>
              <c:layout>
                <c:manualLayout>
                  <c:x val="-6.9930304351612044E-2"/>
                  <c:y val="0.1627383001056025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3AB-4472-B428-91C4CB1B833C}"/>
                </c:ext>
              </c:extLst>
            </c:dLbl>
            <c:dLbl>
              <c:idx val="4"/>
              <c:layout>
                <c:manualLayout>
                  <c:x val="-5.2318990590013291E-2"/>
                  <c:y val="0.1471564209225025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3AB-4472-B428-91C4CB1B833C}"/>
                </c:ext>
              </c:extLst>
            </c:dLbl>
            <c:dLbl>
              <c:idx val="5"/>
              <c:layout>
                <c:manualLayout>
                  <c:x val="9.2327630452964365E-3"/>
                  <c:y val="8.11897494744841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3AB-4472-B428-91C4CB1B833C}"/>
                </c:ext>
              </c:extLst>
            </c:dLbl>
            <c:dLbl>
              <c:idx val="6"/>
              <c:layout>
                <c:manualLayout>
                  <c:x val="3.0775876817654788E-3"/>
                  <c:y val="0.111635905527415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5AD-4D7B-A4FF-58D49C59B9A0}"/>
                </c:ext>
              </c:extLst>
            </c:dLbl>
            <c:spPr>
              <a:noFill/>
              <a:ln>
                <a:noFill/>
              </a:ln>
              <a:effectLst/>
            </c:spPr>
            <c:txPr>
              <a:bodyPr/>
              <a:lstStyle/>
              <a:p>
                <a:pPr>
                  <a:defRPr sz="2400" b="1">
                    <a:latin typeface="Raleway SemiBold"/>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4382</c:v>
                </c:pt>
                <c:pt idx="1">
                  <c:v>4659</c:v>
                </c:pt>
                <c:pt idx="2">
                  <c:v>4839</c:v>
                </c:pt>
                <c:pt idx="3">
                  <c:v>5175</c:v>
                </c:pt>
                <c:pt idx="4">
                  <c:v>5423</c:v>
                </c:pt>
                <c:pt idx="5">
                  <c:v>5236</c:v>
                </c:pt>
                <c:pt idx="6">
                  <c:v>6365</c:v>
                </c:pt>
                <c:pt idx="7">
                  <c:v>6366</c:v>
                </c:pt>
              </c:numCache>
            </c:numRef>
          </c:val>
          <c:smooth val="0"/>
          <c:extLst>
            <c:ext xmlns:c16="http://schemas.microsoft.com/office/drawing/2014/chart" uri="{C3380CC4-5D6E-409C-BE32-E72D297353CC}">
              <c16:uniqueId val="{00000006-B3AB-4472-B428-91C4CB1B833C}"/>
            </c:ext>
          </c:extLst>
        </c:ser>
        <c:dLbls>
          <c:showLegendKey val="0"/>
          <c:showVal val="1"/>
          <c:showCatName val="0"/>
          <c:showSerName val="0"/>
          <c:showPercent val="0"/>
          <c:showBubbleSize val="0"/>
        </c:dLbls>
        <c:marker val="1"/>
        <c:smooth val="0"/>
        <c:axId val="289600400"/>
        <c:axId val="289606928"/>
      </c:lineChart>
      <c:catAx>
        <c:axId val="289600400"/>
        <c:scaling>
          <c:orientation val="minMax"/>
        </c:scaling>
        <c:delete val="0"/>
        <c:axPos val="b"/>
        <c:numFmt formatCode="General" sourceLinked="1"/>
        <c:majorTickMark val="none"/>
        <c:minorTickMark val="none"/>
        <c:tickLblPos val="nextTo"/>
        <c:txPr>
          <a:bodyPr/>
          <a:lstStyle/>
          <a:p>
            <a:pPr>
              <a:defRPr>
                <a:latin typeface="Raleway SemiBold"/>
              </a:defRPr>
            </a:pPr>
            <a:endParaRPr lang="en-US"/>
          </a:p>
        </c:txPr>
        <c:crossAx val="289606928"/>
        <c:crosses val="autoZero"/>
        <c:auto val="1"/>
        <c:lblAlgn val="ctr"/>
        <c:lblOffset val="100"/>
        <c:noMultiLvlLbl val="0"/>
      </c:catAx>
      <c:valAx>
        <c:axId val="289606928"/>
        <c:scaling>
          <c:orientation val="minMax"/>
        </c:scaling>
        <c:delete val="0"/>
        <c:axPos val="l"/>
        <c:majorGridlines/>
        <c:numFmt formatCode="General" sourceLinked="1"/>
        <c:majorTickMark val="none"/>
        <c:minorTickMark val="none"/>
        <c:tickLblPos val="nextTo"/>
        <c:txPr>
          <a:bodyPr/>
          <a:lstStyle/>
          <a:p>
            <a:pPr>
              <a:defRPr>
                <a:latin typeface="Raleway SemiBold"/>
              </a:defRPr>
            </a:pPr>
            <a:endParaRPr lang="en-US"/>
          </a:p>
        </c:txPr>
        <c:crossAx val="289600400"/>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40267250419944E-2"/>
          <c:y val="6.9100863049451719E-2"/>
          <c:w val="0.93264869935168648"/>
          <c:h val="0.67473703252285899"/>
        </c:manualLayout>
      </c:layout>
      <c:lineChart>
        <c:grouping val="stacked"/>
        <c:varyColors val="0"/>
        <c:ser>
          <c:idx val="0"/>
          <c:order val="0"/>
          <c:tx>
            <c:strRef>
              <c:f>Sheet1!$B$1:$B$9</c:f>
              <c:strCache>
                <c:ptCount val="9"/>
                <c:pt idx="0">
                  <c:v>Series 1</c:v>
                </c:pt>
                <c:pt idx="1">
                  <c:v>202,8</c:v>
                </c:pt>
                <c:pt idx="2">
                  <c:v>316,9</c:v>
                </c:pt>
                <c:pt idx="3">
                  <c:v>180</c:v>
                </c:pt>
                <c:pt idx="4">
                  <c:v>603,7</c:v>
                </c:pt>
                <c:pt idx="5">
                  <c:v>363,3</c:v>
                </c:pt>
                <c:pt idx="6">
                  <c:v>154,7</c:v>
                </c:pt>
                <c:pt idx="7">
                  <c:v>387,5</c:v>
                </c:pt>
                <c:pt idx="8">
                  <c:v>670,2</c:v>
                </c:pt>
              </c:strCache>
            </c:strRef>
          </c:tx>
          <c:spPr>
            <a:ln w="38100">
              <a:solidFill>
                <a:schemeClr val="accent3">
                  <a:lumMod val="50000"/>
                </a:schemeClr>
              </a:solidFill>
            </a:ln>
          </c:spPr>
          <c:marker>
            <c:spPr>
              <a:solidFill>
                <a:schemeClr val="bg2">
                  <a:lumMod val="10000"/>
                </a:schemeClr>
              </a:solidFill>
              <a:ln w="38100">
                <a:solidFill>
                  <a:schemeClr val="accent3">
                    <a:lumMod val="50000"/>
                  </a:schemeClr>
                </a:solidFill>
              </a:ln>
            </c:spPr>
          </c:marker>
          <c:dLbls>
            <c:dLbl>
              <c:idx val="0"/>
              <c:layout>
                <c:manualLayout>
                  <c:x val="-5.245766368653338E-2"/>
                  <c:y val="0.1050482237688170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BE8-4301-BF7A-3158FB741D6D}"/>
                </c:ext>
              </c:extLst>
            </c:dLbl>
            <c:dLbl>
              <c:idx val="1"/>
              <c:layout>
                <c:manualLayout>
                  <c:x val="-5.7571571760854652E-2"/>
                  <c:y val="0.1050482237688170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BE8-4301-BF7A-3158FB741D6D}"/>
                </c:ext>
              </c:extLst>
            </c:dLbl>
            <c:dLbl>
              <c:idx val="2"/>
              <c:layout>
                <c:manualLayout>
                  <c:x val="-4.9462363166718794E-2"/>
                  <c:y val="8.7710391047265163E-2"/>
                </c:manualLayout>
              </c:layout>
              <c:tx>
                <c:rich>
                  <a:bodyPr/>
                  <a:lstStyle/>
                  <a:p>
                    <a:r>
                      <a:rPr lang="en-US" dirty="0" smtClean="0"/>
                      <a:t>198.5</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7.0275324757322913E-2"/>
                      <c:h val="0.16814250419833643"/>
                    </c:manualLayout>
                  </c15:layout>
                </c:ext>
                <c:ext xmlns:c16="http://schemas.microsoft.com/office/drawing/2014/chart" uri="{C3380CC4-5D6E-409C-BE32-E72D297353CC}">
                  <c16:uniqueId val="{00000002-1BE8-4301-BF7A-3158FB741D6D}"/>
                </c:ext>
              </c:extLst>
            </c:dLbl>
            <c:dLbl>
              <c:idx val="3"/>
              <c:layout>
                <c:manualLayout>
                  <c:x val="-2.244448650389547E-2"/>
                  <c:y val="0.1167525184677752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BE8-4301-BF7A-3158FB741D6D}"/>
                </c:ext>
              </c:extLst>
            </c:dLbl>
            <c:dLbl>
              <c:idx val="4"/>
              <c:layout>
                <c:manualLayout>
                  <c:x val="-3.7618793668546924E-2"/>
                  <c:y val="0.1214556091246168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BE8-4301-BF7A-3158FB741D6D}"/>
                </c:ext>
              </c:extLst>
            </c:dLbl>
            <c:dLbl>
              <c:idx val="5"/>
              <c:layout>
                <c:manualLayout>
                  <c:x val="-1.0687850716140727E-2"/>
                  <c:y val="0.1280511492872372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BE8-4301-BF7A-3158FB741D6D}"/>
                </c:ext>
              </c:extLst>
            </c:dLbl>
            <c:dLbl>
              <c:idx val="7"/>
              <c:layout>
                <c:manualLayout>
                  <c:x val="-3.0683448445927631E-3"/>
                  <c:y val="9.3412502332409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2F9-4FF3-AE37-F33556B90B55}"/>
                </c:ext>
              </c:extLst>
            </c:dLbl>
            <c:spPr>
              <a:noFill/>
              <a:ln>
                <a:noFill/>
              </a:ln>
              <a:effectLst/>
            </c:spPr>
            <c:txPr>
              <a:bodyPr/>
              <a:lstStyle/>
              <a:p>
                <a:pPr>
                  <a:defRPr sz="2400" b="1">
                    <a:latin typeface="Raleway SemiBold"/>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2015</c:v>
                </c:pt>
                <c:pt idx="1">
                  <c:v>2016</c:v>
                </c:pt>
                <c:pt idx="2">
                  <c:v>2017</c:v>
                </c:pt>
                <c:pt idx="3">
                  <c:v>2018</c:v>
                </c:pt>
                <c:pt idx="4">
                  <c:v>2019</c:v>
                </c:pt>
                <c:pt idx="5">
                  <c:v>2020</c:v>
                </c:pt>
                <c:pt idx="6">
                  <c:v>2021</c:v>
                </c:pt>
                <c:pt idx="7">
                  <c:v>2022</c:v>
                </c:pt>
                <c:pt idx="8">
                  <c:v>Q1 2023</c:v>
                </c:pt>
              </c:strCache>
            </c:strRef>
          </c:cat>
          <c:val>
            <c:numRef>
              <c:f>Sheet1!$B$2:$B$10</c:f>
              <c:numCache>
                <c:formatCode>General</c:formatCode>
                <c:ptCount val="9"/>
                <c:pt idx="0">
                  <c:v>202.8</c:v>
                </c:pt>
                <c:pt idx="1">
                  <c:v>316.89999999999998</c:v>
                </c:pt>
                <c:pt idx="2">
                  <c:v>180</c:v>
                </c:pt>
                <c:pt idx="3">
                  <c:v>603.70000000000005</c:v>
                </c:pt>
                <c:pt idx="4">
                  <c:v>363.3</c:v>
                </c:pt>
                <c:pt idx="5">
                  <c:v>154.69999999999999</c:v>
                </c:pt>
                <c:pt idx="6">
                  <c:v>387.5</c:v>
                </c:pt>
                <c:pt idx="7">
                  <c:v>670.2</c:v>
                </c:pt>
                <c:pt idx="8">
                  <c:v>113.7</c:v>
                </c:pt>
              </c:numCache>
            </c:numRef>
          </c:val>
          <c:smooth val="0"/>
          <c:extLst>
            <c:ext xmlns:c16="http://schemas.microsoft.com/office/drawing/2014/chart" uri="{C3380CC4-5D6E-409C-BE32-E72D297353CC}">
              <c16:uniqueId val="{00000006-1BE8-4301-BF7A-3158FB741D6D}"/>
            </c:ext>
          </c:extLst>
        </c:ser>
        <c:dLbls>
          <c:showLegendKey val="0"/>
          <c:showVal val="1"/>
          <c:showCatName val="0"/>
          <c:showSerName val="0"/>
          <c:showPercent val="0"/>
          <c:showBubbleSize val="0"/>
        </c:dLbls>
        <c:marker val="1"/>
        <c:smooth val="0"/>
        <c:axId val="289609648"/>
        <c:axId val="289610192"/>
      </c:lineChart>
      <c:catAx>
        <c:axId val="289609648"/>
        <c:scaling>
          <c:orientation val="minMax"/>
        </c:scaling>
        <c:delete val="0"/>
        <c:axPos val="b"/>
        <c:numFmt formatCode="General" sourceLinked="1"/>
        <c:majorTickMark val="none"/>
        <c:minorTickMark val="none"/>
        <c:tickLblPos val="nextTo"/>
        <c:txPr>
          <a:bodyPr/>
          <a:lstStyle/>
          <a:p>
            <a:pPr>
              <a:defRPr>
                <a:latin typeface="Raleway SemiBold"/>
              </a:defRPr>
            </a:pPr>
            <a:endParaRPr lang="en-US"/>
          </a:p>
        </c:txPr>
        <c:crossAx val="289610192"/>
        <c:crosses val="autoZero"/>
        <c:auto val="1"/>
        <c:lblAlgn val="ctr"/>
        <c:lblOffset val="100"/>
        <c:noMultiLvlLbl val="0"/>
      </c:catAx>
      <c:valAx>
        <c:axId val="289610192"/>
        <c:scaling>
          <c:orientation val="minMax"/>
        </c:scaling>
        <c:delete val="0"/>
        <c:axPos val="l"/>
        <c:majorGridlines/>
        <c:numFmt formatCode="General" sourceLinked="1"/>
        <c:majorTickMark val="none"/>
        <c:minorTickMark val="none"/>
        <c:tickLblPos val="nextTo"/>
        <c:txPr>
          <a:bodyPr/>
          <a:lstStyle/>
          <a:p>
            <a:pPr>
              <a:defRPr>
                <a:latin typeface="Raleway SemiBold"/>
              </a:defRPr>
            </a:pPr>
            <a:endParaRPr lang="en-US"/>
          </a:p>
        </c:txPr>
        <c:crossAx val="289609648"/>
        <c:crosses val="autoZero"/>
        <c:crossBetween val="between"/>
      </c:valAx>
    </c:plotArea>
    <c:plotVisOnly val="1"/>
    <c:dispBlanksAs val="zero"/>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27982210379691"/>
          <c:y val="8.1740461927088851E-2"/>
          <c:w val="0.84869918024950819"/>
          <c:h val="0.91436713512400214"/>
        </c:manualLayout>
      </c:layout>
      <c:barChart>
        <c:barDir val="bar"/>
        <c:grouping val="clustered"/>
        <c:varyColors val="0"/>
        <c:ser>
          <c:idx val="0"/>
          <c:order val="0"/>
          <c:tx>
            <c:strRef>
              <c:f>Sheet1!$B$1</c:f>
              <c:strCache>
                <c:ptCount val="1"/>
                <c:pt idx="0">
                  <c:v>Series 1</c:v>
                </c:pt>
              </c:strCache>
            </c:strRef>
          </c:tx>
          <c:spPr>
            <a:solidFill>
              <a:srgbClr val="002060"/>
            </a:solidFill>
          </c:spPr>
          <c:invertIfNegative val="0"/>
          <c:dPt>
            <c:idx val="0"/>
            <c:invertIfNegative val="0"/>
            <c:bubble3D val="0"/>
            <c:spPr>
              <a:solidFill>
                <a:srgbClr val="B00000"/>
              </a:solidFill>
            </c:spPr>
            <c:extLst>
              <c:ext xmlns:c16="http://schemas.microsoft.com/office/drawing/2014/chart" uri="{C3380CC4-5D6E-409C-BE32-E72D297353CC}">
                <c16:uniqueId val="{00000007-53E3-4B0C-BF01-F131AE71B359}"/>
              </c:ext>
            </c:extLst>
          </c:dPt>
          <c:dPt>
            <c:idx val="1"/>
            <c:invertIfNegative val="0"/>
            <c:bubble3D val="0"/>
            <c:spPr>
              <a:solidFill>
                <a:srgbClr val="B00000"/>
              </a:solidFill>
            </c:spPr>
            <c:extLst>
              <c:ext xmlns:c16="http://schemas.microsoft.com/office/drawing/2014/chart" uri="{C3380CC4-5D6E-409C-BE32-E72D297353CC}">
                <c16:uniqueId val="{00000004-53E3-4B0C-BF01-F131AE71B359}"/>
              </c:ext>
            </c:extLst>
          </c:dPt>
          <c:dPt>
            <c:idx val="2"/>
            <c:invertIfNegative val="0"/>
            <c:bubble3D val="0"/>
            <c:spPr>
              <a:solidFill>
                <a:srgbClr val="C00000"/>
              </a:solidFill>
            </c:spPr>
            <c:extLst>
              <c:ext xmlns:c16="http://schemas.microsoft.com/office/drawing/2014/chart" uri="{C3380CC4-5D6E-409C-BE32-E72D297353CC}">
                <c16:uniqueId val="{00000005-53E3-4B0C-BF01-F131AE71B359}"/>
              </c:ext>
            </c:extLst>
          </c:dPt>
          <c:dPt>
            <c:idx val="3"/>
            <c:invertIfNegative val="0"/>
            <c:bubble3D val="0"/>
            <c:spPr>
              <a:solidFill>
                <a:srgbClr val="B00000"/>
              </a:solidFill>
            </c:spPr>
            <c:extLst>
              <c:ext xmlns:c16="http://schemas.microsoft.com/office/drawing/2014/chart" uri="{C3380CC4-5D6E-409C-BE32-E72D297353CC}">
                <c16:uniqueId val="{00000006-53E3-4B0C-BF01-F131AE71B359}"/>
              </c:ext>
            </c:extLst>
          </c:dPt>
          <c:dPt>
            <c:idx val="4"/>
            <c:invertIfNegative val="0"/>
            <c:bubble3D val="0"/>
            <c:spPr>
              <a:solidFill>
                <a:srgbClr val="B00000"/>
              </a:solidFill>
            </c:spPr>
            <c:extLst>
              <c:ext xmlns:c16="http://schemas.microsoft.com/office/drawing/2014/chart" uri="{C3380CC4-5D6E-409C-BE32-E72D297353CC}">
                <c16:uniqueId val="{00000003-53E3-4B0C-BF01-F131AE71B359}"/>
              </c:ext>
            </c:extLst>
          </c:dPt>
          <c:dPt>
            <c:idx val="5"/>
            <c:invertIfNegative val="0"/>
            <c:bubble3D val="0"/>
            <c:spPr>
              <a:solidFill>
                <a:srgbClr val="B00000"/>
              </a:solidFill>
            </c:spPr>
            <c:extLst>
              <c:ext xmlns:c16="http://schemas.microsoft.com/office/drawing/2014/chart" uri="{C3380CC4-5D6E-409C-BE32-E72D297353CC}">
                <c16:uniqueId val="{00000002-53E3-4B0C-BF01-F131AE71B359}"/>
              </c:ext>
            </c:extLst>
          </c:dPt>
          <c:dPt>
            <c:idx val="6"/>
            <c:invertIfNegative val="0"/>
            <c:bubble3D val="0"/>
            <c:spPr>
              <a:solidFill>
                <a:srgbClr val="FFC000"/>
              </a:solidFill>
              <a:ln>
                <a:noFill/>
              </a:ln>
            </c:spPr>
            <c:extLst>
              <c:ext xmlns:c16="http://schemas.microsoft.com/office/drawing/2014/chart" uri="{C3380CC4-5D6E-409C-BE32-E72D297353CC}">
                <c16:uniqueId val="{00000001-A2E0-4D38-9DE2-A69F02237883}"/>
              </c:ext>
            </c:extLst>
          </c:dPt>
          <c:dLbls>
            <c:dLbl>
              <c:idx val="4"/>
              <c:layout/>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3E3-4B0C-BF01-F131AE71B359}"/>
                </c:ext>
              </c:extLst>
            </c:dLbl>
            <c:dLbl>
              <c:idx val="6"/>
              <c:layout/>
              <c:tx>
                <c:rich>
                  <a:bodyPr/>
                  <a:lstStyle/>
                  <a:p>
                    <a:r>
                      <a:rPr lang="en-US" dirty="0"/>
                      <a:t>10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2E0-4D38-9DE2-A69F02237883}"/>
                </c:ext>
              </c:extLst>
            </c:dLbl>
            <c:spPr>
              <a:noFill/>
              <a:ln>
                <a:noFill/>
              </a:ln>
              <a:effectLst/>
            </c:spPr>
            <c:txPr>
              <a:bodyPr/>
              <a:lstStyle/>
              <a:p>
                <a:pPr>
                  <a:defRPr sz="2800" b="1">
                    <a:solidFill>
                      <a:schemeClr val="tx1">
                        <a:lumMod val="90000"/>
                        <a:lumOff val="1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Slovenia</c:v>
                </c:pt>
                <c:pt idx="1">
                  <c:v>Poland </c:v>
                </c:pt>
                <c:pt idx="2">
                  <c:v>Croatia </c:v>
                </c:pt>
                <c:pt idx="3">
                  <c:v>Slovakia</c:v>
                </c:pt>
                <c:pt idx="4">
                  <c:v>Czech Rep.</c:v>
                </c:pt>
                <c:pt idx="5">
                  <c:v>Serbia</c:v>
                </c:pt>
                <c:pt idx="6">
                  <c:v>N. Macedonia</c:v>
                </c:pt>
              </c:strCache>
            </c:strRef>
          </c:cat>
          <c:val>
            <c:numRef>
              <c:f>Sheet1!$B$2:$B$8</c:f>
              <c:numCache>
                <c:formatCode>General</c:formatCode>
                <c:ptCount val="7"/>
                <c:pt idx="0">
                  <c:v>45</c:v>
                </c:pt>
                <c:pt idx="1">
                  <c:v>32</c:v>
                </c:pt>
                <c:pt idx="2">
                  <c:v>30</c:v>
                </c:pt>
                <c:pt idx="3">
                  <c:v>25</c:v>
                </c:pt>
                <c:pt idx="4">
                  <c:v>23</c:v>
                </c:pt>
                <c:pt idx="5">
                  <c:v>10</c:v>
                </c:pt>
                <c:pt idx="6">
                  <c:v>10</c:v>
                </c:pt>
              </c:numCache>
            </c:numRef>
          </c:val>
          <c:extLst>
            <c:ext xmlns:c16="http://schemas.microsoft.com/office/drawing/2014/chart" uri="{C3380CC4-5D6E-409C-BE32-E72D297353CC}">
              <c16:uniqueId val="{00000002-A2E0-4D38-9DE2-A69F02237883}"/>
            </c:ext>
          </c:extLst>
        </c:ser>
        <c:dLbls>
          <c:showLegendKey val="0"/>
          <c:showVal val="1"/>
          <c:showCatName val="0"/>
          <c:showSerName val="0"/>
          <c:showPercent val="0"/>
          <c:showBubbleSize val="0"/>
        </c:dLbls>
        <c:gapWidth val="75"/>
        <c:axId val="243821952"/>
        <c:axId val="243856512"/>
      </c:barChart>
      <c:catAx>
        <c:axId val="243821952"/>
        <c:scaling>
          <c:orientation val="minMax"/>
        </c:scaling>
        <c:delete val="0"/>
        <c:axPos val="l"/>
        <c:numFmt formatCode="General" sourceLinked="0"/>
        <c:majorTickMark val="none"/>
        <c:minorTickMark val="none"/>
        <c:tickLblPos val="nextTo"/>
        <c:txPr>
          <a:bodyPr/>
          <a:lstStyle/>
          <a:p>
            <a:pPr>
              <a:defRPr sz="2000" b="1">
                <a:solidFill>
                  <a:schemeClr val="tx1">
                    <a:lumMod val="90000"/>
                    <a:lumOff val="10000"/>
                  </a:schemeClr>
                </a:solidFill>
              </a:defRPr>
            </a:pPr>
            <a:endParaRPr lang="en-US"/>
          </a:p>
        </c:txPr>
        <c:crossAx val="243856512"/>
        <c:crosses val="autoZero"/>
        <c:auto val="1"/>
        <c:lblAlgn val="ctr"/>
        <c:lblOffset val="100"/>
        <c:noMultiLvlLbl val="0"/>
      </c:catAx>
      <c:valAx>
        <c:axId val="243856512"/>
        <c:scaling>
          <c:orientation val="minMax"/>
        </c:scaling>
        <c:delete val="1"/>
        <c:axPos val="b"/>
        <c:numFmt formatCode="General" sourceLinked="1"/>
        <c:majorTickMark val="none"/>
        <c:minorTickMark val="none"/>
        <c:tickLblPos val="nextTo"/>
        <c:crossAx val="2438219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4157013753157"/>
          <c:y val="4.7743130007419657E-2"/>
          <c:w val="0.88334114452188894"/>
          <c:h val="0.90451388888888851"/>
        </c:manualLayout>
      </c:layout>
      <c:barChart>
        <c:barDir val="bar"/>
        <c:grouping val="clustered"/>
        <c:varyColors val="0"/>
        <c:ser>
          <c:idx val="0"/>
          <c:order val="0"/>
          <c:tx>
            <c:strRef>
              <c:f>Sheet1!$B$1</c:f>
              <c:strCache>
                <c:ptCount val="1"/>
                <c:pt idx="0">
                  <c:v>Series 1</c:v>
                </c:pt>
              </c:strCache>
            </c:strRef>
          </c:tx>
          <c:spPr>
            <a:solidFill>
              <a:srgbClr val="002060"/>
            </a:solidFill>
            <a:ln>
              <a:solidFill>
                <a:schemeClr val="bg2">
                  <a:lumMod val="10000"/>
                </a:schemeClr>
              </a:solidFill>
            </a:ln>
          </c:spPr>
          <c:invertIfNegative val="0"/>
          <c:dPt>
            <c:idx val="0"/>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7-478E-42B4-B918-884CD2750FF0}"/>
              </c:ext>
            </c:extLst>
          </c:dPt>
          <c:dPt>
            <c:idx val="1"/>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6-478E-42B4-B918-884CD2750FF0}"/>
              </c:ext>
            </c:extLst>
          </c:dPt>
          <c:dPt>
            <c:idx val="2"/>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5-478E-42B4-B918-884CD2750FF0}"/>
              </c:ext>
            </c:extLst>
          </c:dPt>
          <c:dPt>
            <c:idx val="3"/>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4-478E-42B4-B918-884CD2750FF0}"/>
              </c:ext>
            </c:extLst>
          </c:dPt>
          <c:dPt>
            <c:idx val="4"/>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3-478E-42B4-B918-884CD2750FF0}"/>
              </c:ext>
            </c:extLst>
          </c:dPt>
          <c:dPt>
            <c:idx val="5"/>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2-478E-42B4-B918-884CD2750FF0}"/>
              </c:ext>
            </c:extLst>
          </c:dPt>
          <c:dPt>
            <c:idx val="6"/>
            <c:invertIfNegative val="0"/>
            <c:bubble3D val="0"/>
            <c:spPr>
              <a:solidFill>
                <a:srgbClr val="FFC000"/>
              </a:solidFill>
              <a:ln>
                <a:noFill/>
              </a:ln>
            </c:spPr>
            <c:extLst>
              <c:ext xmlns:c16="http://schemas.microsoft.com/office/drawing/2014/chart" uri="{C3380CC4-5D6E-409C-BE32-E72D297353CC}">
                <c16:uniqueId val="{00000001-EB5F-462D-AF1E-A00D1ECB79CE}"/>
              </c:ext>
            </c:extLst>
          </c:dPt>
          <c:dLbls>
            <c:spPr>
              <a:noFill/>
              <a:ln>
                <a:noFill/>
              </a:ln>
              <a:effectLst/>
            </c:spPr>
            <c:txPr>
              <a:bodyPr/>
              <a:lstStyle/>
              <a:p>
                <a:pPr>
                  <a:defRPr sz="2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Slovakia</c:v>
                </c:pt>
                <c:pt idx="1">
                  <c:v>Slovenia</c:v>
                </c:pt>
                <c:pt idx="2">
                  <c:v>Poland</c:v>
                </c:pt>
                <c:pt idx="3">
                  <c:v>Czech Rep.</c:v>
                </c:pt>
                <c:pt idx="4">
                  <c:v>Croatia</c:v>
                </c:pt>
                <c:pt idx="5">
                  <c:v>Serbia</c:v>
                </c:pt>
                <c:pt idx="6">
                  <c:v>N. Macedonia</c:v>
                </c:pt>
              </c:strCache>
            </c:strRef>
          </c:cat>
          <c:val>
            <c:numRef>
              <c:f>Sheet1!$B$2:$B$8</c:f>
              <c:numCache>
                <c:formatCode>General</c:formatCode>
                <c:ptCount val="7"/>
                <c:pt idx="0">
                  <c:v>21</c:v>
                </c:pt>
                <c:pt idx="1">
                  <c:v>19</c:v>
                </c:pt>
                <c:pt idx="2">
                  <c:v>19</c:v>
                </c:pt>
                <c:pt idx="3">
                  <c:v>19</c:v>
                </c:pt>
                <c:pt idx="4">
                  <c:v>18</c:v>
                </c:pt>
                <c:pt idx="5">
                  <c:v>15</c:v>
                </c:pt>
                <c:pt idx="6">
                  <c:v>10</c:v>
                </c:pt>
              </c:numCache>
            </c:numRef>
          </c:val>
          <c:extLst>
            <c:ext xmlns:c16="http://schemas.microsoft.com/office/drawing/2014/chart" uri="{C3380CC4-5D6E-409C-BE32-E72D297353CC}">
              <c16:uniqueId val="{00000002-EB5F-462D-AF1E-A00D1ECB79CE}"/>
            </c:ext>
          </c:extLst>
        </c:ser>
        <c:dLbls>
          <c:showLegendKey val="0"/>
          <c:showVal val="1"/>
          <c:showCatName val="0"/>
          <c:showSerName val="0"/>
          <c:showPercent val="0"/>
          <c:showBubbleSize val="0"/>
        </c:dLbls>
        <c:gapWidth val="75"/>
        <c:axId val="245005312"/>
        <c:axId val="245027584"/>
      </c:barChart>
      <c:catAx>
        <c:axId val="245005312"/>
        <c:scaling>
          <c:orientation val="minMax"/>
        </c:scaling>
        <c:delete val="0"/>
        <c:axPos val="l"/>
        <c:numFmt formatCode="General" sourceLinked="0"/>
        <c:majorTickMark val="none"/>
        <c:minorTickMark val="none"/>
        <c:tickLblPos val="nextTo"/>
        <c:txPr>
          <a:bodyPr/>
          <a:lstStyle/>
          <a:p>
            <a:pPr>
              <a:defRPr sz="2000" b="1"/>
            </a:pPr>
            <a:endParaRPr lang="en-US"/>
          </a:p>
        </c:txPr>
        <c:crossAx val="245027584"/>
        <c:crosses val="autoZero"/>
        <c:auto val="1"/>
        <c:lblAlgn val="ctr"/>
        <c:lblOffset val="100"/>
        <c:noMultiLvlLbl val="0"/>
      </c:catAx>
      <c:valAx>
        <c:axId val="245027584"/>
        <c:scaling>
          <c:orientation val="minMax"/>
        </c:scaling>
        <c:delete val="1"/>
        <c:axPos val="b"/>
        <c:numFmt formatCode="General" sourceLinked="1"/>
        <c:majorTickMark val="none"/>
        <c:minorTickMark val="none"/>
        <c:tickLblPos val="nextTo"/>
        <c:crossAx val="2450053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002060"/>
            </a:solidFill>
            <a:ln>
              <a:solidFill>
                <a:schemeClr val="bg2">
                  <a:lumMod val="10000"/>
                </a:schemeClr>
              </a:solidFill>
            </a:ln>
          </c:spPr>
          <c:invertIfNegative val="0"/>
          <c:dPt>
            <c:idx val="0"/>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7-DE23-44FE-A5F6-5834A71C9DF8}"/>
              </c:ext>
            </c:extLst>
          </c:dPt>
          <c:dPt>
            <c:idx val="1"/>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6-DE23-44FE-A5F6-5834A71C9DF8}"/>
              </c:ext>
            </c:extLst>
          </c:dPt>
          <c:dPt>
            <c:idx val="2"/>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5-DE23-44FE-A5F6-5834A71C9DF8}"/>
              </c:ext>
            </c:extLst>
          </c:dPt>
          <c:dPt>
            <c:idx val="3"/>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4-DE23-44FE-A5F6-5834A71C9DF8}"/>
              </c:ext>
            </c:extLst>
          </c:dPt>
          <c:dPt>
            <c:idx val="4"/>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3-DE23-44FE-A5F6-5834A71C9DF8}"/>
              </c:ext>
            </c:extLst>
          </c:dPt>
          <c:dPt>
            <c:idx val="5"/>
            <c:invertIfNegative val="0"/>
            <c:bubble3D val="0"/>
            <c:spPr>
              <a:solidFill>
                <a:srgbClr val="B00000"/>
              </a:solidFill>
              <a:ln>
                <a:solidFill>
                  <a:schemeClr val="bg2">
                    <a:lumMod val="10000"/>
                  </a:schemeClr>
                </a:solidFill>
              </a:ln>
            </c:spPr>
            <c:extLst>
              <c:ext xmlns:c16="http://schemas.microsoft.com/office/drawing/2014/chart" uri="{C3380CC4-5D6E-409C-BE32-E72D297353CC}">
                <c16:uniqueId val="{00000002-DE23-44FE-A5F6-5834A71C9DF8}"/>
              </c:ext>
            </c:extLst>
          </c:dPt>
          <c:dPt>
            <c:idx val="6"/>
            <c:invertIfNegative val="0"/>
            <c:bubble3D val="0"/>
            <c:spPr>
              <a:solidFill>
                <a:srgbClr val="FFC000"/>
              </a:solidFill>
              <a:ln>
                <a:noFill/>
              </a:ln>
            </c:spPr>
            <c:extLst>
              <c:ext xmlns:c16="http://schemas.microsoft.com/office/drawing/2014/chart" uri="{C3380CC4-5D6E-409C-BE32-E72D297353CC}">
                <c16:uniqueId val="{00000001-10AF-4908-A0BE-A6DDA1915574}"/>
              </c:ext>
            </c:extLst>
          </c:dPt>
          <c:dLbls>
            <c:spPr>
              <a:noFill/>
              <a:ln>
                <a:noFill/>
              </a:ln>
              <a:effectLst/>
            </c:spPr>
            <c:txPr>
              <a:bodyPr/>
              <a:lstStyle/>
              <a:p>
                <a:pPr>
                  <a:defRPr sz="280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Croatia</c:v>
                </c:pt>
                <c:pt idx="1">
                  <c:v>Poland</c:v>
                </c:pt>
                <c:pt idx="2">
                  <c:v>Slovenia</c:v>
                </c:pt>
                <c:pt idx="3">
                  <c:v>Czech Rep.</c:v>
                </c:pt>
                <c:pt idx="4">
                  <c:v>Slovakia</c:v>
                </c:pt>
                <c:pt idx="5">
                  <c:v>Serbia</c:v>
                </c:pt>
                <c:pt idx="6">
                  <c:v>N. Macedonia</c:v>
                </c:pt>
              </c:strCache>
            </c:strRef>
          </c:cat>
          <c:val>
            <c:numRef>
              <c:f>Sheet1!$B$2:$B$8</c:f>
              <c:numCache>
                <c:formatCode>General</c:formatCode>
                <c:ptCount val="7"/>
                <c:pt idx="0">
                  <c:v>25</c:v>
                </c:pt>
                <c:pt idx="1">
                  <c:v>23</c:v>
                </c:pt>
                <c:pt idx="2">
                  <c:v>22</c:v>
                </c:pt>
                <c:pt idx="3">
                  <c:v>21</c:v>
                </c:pt>
                <c:pt idx="4">
                  <c:v>20</c:v>
                </c:pt>
                <c:pt idx="5">
                  <c:v>20</c:v>
                </c:pt>
                <c:pt idx="6">
                  <c:v>18</c:v>
                </c:pt>
              </c:numCache>
            </c:numRef>
          </c:val>
          <c:extLst>
            <c:ext xmlns:c16="http://schemas.microsoft.com/office/drawing/2014/chart" uri="{C3380CC4-5D6E-409C-BE32-E72D297353CC}">
              <c16:uniqueId val="{00000002-10AF-4908-A0BE-A6DDA1915574}"/>
            </c:ext>
          </c:extLst>
        </c:ser>
        <c:dLbls>
          <c:showLegendKey val="0"/>
          <c:showVal val="1"/>
          <c:showCatName val="0"/>
          <c:showSerName val="0"/>
          <c:showPercent val="0"/>
          <c:showBubbleSize val="0"/>
        </c:dLbls>
        <c:gapWidth val="75"/>
        <c:axId val="245557888"/>
        <c:axId val="245576064"/>
      </c:barChart>
      <c:catAx>
        <c:axId val="245557888"/>
        <c:scaling>
          <c:orientation val="minMax"/>
        </c:scaling>
        <c:delete val="0"/>
        <c:axPos val="l"/>
        <c:numFmt formatCode="General" sourceLinked="0"/>
        <c:majorTickMark val="none"/>
        <c:minorTickMark val="none"/>
        <c:tickLblPos val="nextTo"/>
        <c:txPr>
          <a:bodyPr/>
          <a:lstStyle/>
          <a:p>
            <a:pPr>
              <a:defRPr sz="2000"/>
            </a:pPr>
            <a:endParaRPr lang="en-US"/>
          </a:p>
        </c:txPr>
        <c:crossAx val="245576064"/>
        <c:crosses val="autoZero"/>
        <c:auto val="1"/>
        <c:lblAlgn val="ctr"/>
        <c:lblOffset val="100"/>
        <c:noMultiLvlLbl val="0"/>
      </c:catAx>
      <c:valAx>
        <c:axId val="245576064"/>
        <c:scaling>
          <c:orientation val="minMax"/>
        </c:scaling>
        <c:delete val="1"/>
        <c:axPos val="b"/>
        <c:numFmt formatCode="General" sourceLinked="1"/>
        <c:majorTickMark val="none"/>
        <c:minorTickMark val="none"/>
        <c:tickLblPos val="nextTo"/>
        <c:crossAx val="245557888"/>
        <c:crosses val="autoZero"/>
        <c:crossBetween val="between"/>
      </c:valAx>
    </c:plotArea>
    <c:plotVisOnly val="1"/>
    <c:dispBlanksAs val="zero"/>
    <c:showDLblsOverMax val="0"/>
  </c:chart>
  <c:txPr>
    <a:bodyPr/>
    <a:lstStyle/>
    <a:p>
      <a:pPr>
        <a:defRPr sz="2400"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35852857119326"/>
          <c:y val="7.7781699843075147E-2"/>
          <c:w val="0.8580726034908368"/>
          <c:h val="0.87517126383810084"/>
        </c:manualLayout>
      </c:layout>
      <c:barChart>
        <c:barDir val="bar"/>
        <c:grouping val="clustered"/>
        <c:varyColors val="0"/>
        <c:ser>
          <c:idx val="0"/>
          <c:order val="0"/>
          <c:tx>
            <c:strRef>
              <c:f>Sheet1!$B$1</c:f>
              <c:strCache>
                <c:ptCount val="1"/>
                <c:pt idx="0">
                  <c:v>Series 1</c:v>
                </c:pt>
              </c:strCache>
            </c:strRef>
          </c:tx>
          <c:spPr>
            <a:solidFill>
              <a:srgbClr val="002060"/>
            </a:solidFill>
          </c:spPr>
          <c:invertIfNegative val="0"/>
          <c:dPt>
            <c:idx val="0"/>
            <c:invertIfNegative val="0"/>
            <c:bubble3D val="0"/>
            <c:spPr>
              <a:solidFill>
                <a:srgbClr val="B00000"/>
              </a:solidFill>
            </c:spPr>
            <c:extLst>
              <c:ext xmlns:c16="http://schemas.microsoft.com/office/drawing/2014/chart" uri="{C3380CC4-5D6E-409C-BE32-E72D297353CC}">
                <c16:uniqueId val="{00000007-6128-4A2C-8BE1-78430021276B}"/>
              </c:ext>
            </c:extLst>
          </c:dPt>
          <c:dPt>
            <c:idx val="1"/>
            <c:invertIfNegative val="0"/>
            <c:bubble3D val="0"/>
            <c:spPr>
              <a:solidFill>
                <a:srgbClr val="C00000"/>
              </a:solidFill>
            </c:spPr>
            <c:extLst>
              <c:ext xmlns:c16="http://schemas.microsoft.com/office/drawing/2014/chart" uri="{C3380CC4-5D6E-409C-BE32-E72D297353CC}">
                <c16:uniqueId val="{00000006-6128-4A2C-8BE1-78430021276B}"/>
              </c:ext>
            </c:extLst>
          </c:dPt>
          <c:dPt>
            <c:idx val="2"/>
            <c:invertIfNegative val="0"/>
            <c:bubble3D val="0"/>
            <c:spPr>
              <a:solidFill>
                <a:srgbClr val="B00000"/>
              </a:solidFill>
            </c:spPr>
            <c:extLst>
              <c:ext xmlns:c16="http://schemas.microsoft.com/office/drawing/2014/chart" uri="{C3380CC4-5D6E-409C-BE32-E72D297353CC}">
                <c16:uniqueId val="{00000005-6128-4A2C-8BE1-78430021276B}"/>
              </c:ext>
            </c:extLst>
          </c:dPt>
          <c:dPt>
            <c:idx val="3"/>
            <c:invertIfNegative val="0"/>
            <c:bubble3D val="0"/>
            <c:spPr>
              <a:solidFill>
                <a:srgbClr val="B00000"/>
              </a:solidFill>
            </c:spPr>
            <c:extLst>
              <c:ext xmlns:c16="http://schemas.microsoft.com/office/drawing/2014/chart" uri="{C3380CC4-5D6E-409C-BE32-E72D297353CC}">
                <c16:uniqueId val="{00000004-6128-4A2C-8BE1-78430021276B}"/>
              </c:ext>
            </c:extLst>
          </c:dPt>
          <c:dPt>
            <c:idx val="4"/>
            <c:invertIfNegative val="0"/>
            <c:bubble3D val="0"/>
            <c:spPr>
              <a:solidFill>
                <a:srgbClr val="B00000"/>
              </a:solidFill>
            </c:spPr>
            <c:extLst>
              <c:ext xmlns:c16="http://schemas.microsoft.com/office/drawing/2014/chart" uri="{C3380CC4-5D6E-409C-BE32-E72D297353CC}">
                <c16:uniqueId val="{00000002-6128-4A2C-8BE1-78430021276B}"/>
              </c:ext>
            </c:extLst>
          </c:dPt>
          <c:dPt>
            <c:idx val="5"/>
            <c:invertIfNegative val="0"/>
            <c:bubble3D val="0"/>
            <c:spPr>
              <a:solidFill>
                <a:srgbClr val="B00000"/>
              </a:solidFill>
            </c:spPr>
            <c:extLst>
              <c:ext xmlns:c16="http://schemas.microsoft.com/office/drawing/2014/chart" uri="{C3380CC4-5D6E-409C-BE32-E72D297353CC}">
                <c16:uniqueId val="{00000003-6128-4A2C-8BE1-78430021276B}"/>
              </c:ext>
            </c:extLst>
          </c:dPt>
          <c:dPt>
            <c:idx val="6"/>
            <c:invertIfNegative val="0"/>
            <c:bubble3D val="0"/>
            <c:spPr>
              <a:solidFill>
                <a:srgbClr val="FFC000"/>
              </a:solidFill>
              <a:ln>
                <a:noFill/>
              </a:ln>
            </c:spPr>
            <c:extLst>
              <c:ext xmlns:c16="http://schemas.microsoft.com/office/drawing/2014/chart" uri="{C3380CC4-5D6E-409C-BE32-E72D297353CC}">
                <c16:uniqueId val="{00000001-2492-4550-A5AF-67E55507BD34}"/>
              </c:ext>
            </c:extLst>
          </c:dPt>
          <c:dLbls>
            <c:dLbl>
              <c:idx val="3"/>
              <c:layout>
                <c:manualLayout>
                  <c:x val="-1.2626203212079193E-16"/>
                  <c:y val="-7.841049823308953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128-4A2C-8BE1-78430021276B}"/>
                </c:ext>
              </c:extLst>
            </c:dLbl>
            <c:dLbl>
              <c:idx val="4"/>
              <c:layout>
                <c:manualLayout>
                  <c:x val="0"/>
                  <c:y val="-7.841049823308953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128-4A2C-8BE1-78430021276B}"/>
                </c:ext>
              </c:extLst>
            </c:dLbl>
            <c:dLbl>
              <c:idx val="5"/>
              <c:layout>
                <c:manualLayout>
                  <c:x val="-6.3131016060395967E-17"/>
                  <c:y val="-1.960262455827238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128-4A2C-8BE1-78430021276B}"/>
                </c:ext>
              </c:extLst>
            </c:dLbl>
            <c:spPr>
              <a:noFill/>
              <a:ln>
                <a:noFill/>
              </a:ln>
              <a:effectLst/>
            </c:spPr>
            <c:txPr>
              <a:bodyPr/>
              <a:lstStyle/>
              <a:p>
                <a:pPr>
                  <a:defRPr sz="2800" b="1">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Slovenia</c:v>
                </c:pt>
                <c:pt idx="1">
                  <c:v>Slovakia</c:v>
                </c:pt>
                <c:pt idx="2">
                  <c:v>Czech Rep.</c:v>
                </c:pt>
                <c:pt idx="3">
                  <c:v>Poland </c:v>
                </c:pt>
                <c:pt idx="4">
                  <c:v>Croatia</c:v>
                </c:pt>
                <c:pt idx="5">
                  <c:v>Serbia</c:v>
                </c:pt>
                <c:pt idx="6">
                  <c:v>North Macedonia</c:v>
                </c:pt>
              </c:strCache>
            </c:strRef>
          </c:cat>
          <c:val>
            <c:numRef>
              <c:f>Sheet1!$B$2:$B$8</c:f>
              <c:numCache>
                <c:formatCode>General</c:formatCode>
                <c:ptCount val="7"/>
                <c:pt idx="0">
                  <c:v>2192</c:v>
                </c:pt>
                <c:pt idx="1">
                  <c:v>1432</c:v>
                </c:pt>
                <c:pt idx="2">
                  <c:v>1834</c:v>
                </c:pt>
                <c:pt idx="3">
                  <c:v>1565</c:v>
                </c:pt>
                <c:pt idx="4">
                  <c:v>1556</c:v>
                </c:pt>
                <c:pt idx="5">
                  <c:v>957</c:v>
                </c:pt>
                <c:pt idx="6">
                  <c:v>851</c:v>
                </c:pt>
              </c:numCache>
            </c:numRef>
          </c:val>
          <c:extLst>
            <c:ext xmlns:c16="http://schemas.microsoft.com/office/drawing/2014/chart" uri="{C3380CC4-5D6E-409C-BE32-E72D297353CC}">
              <c16:uniqueId val="{00000002-2492-4550-A5AF-67E55507BD34}"/>
            </c:ext>
          </c:extLst>
        </c:ser>
        <c:dLbls>
          <c:showLegendKey val="0"/>
          <c:showVal val="1"/>
          <c:showCatName val="0"/>
          <c:showSerName val="0"/>
          <c:showPercent val="0"/>
          <c:showBubbleSize val="0"/>
        </c:dLbls>
        <c:gapWidth val="75"/>
        <c:axId val="245602944"/>
        <c:axId val="245641600"/>
      </c:barChart>
      <c:catAx>
        <c:axId val="245602944"/>
        <c:scaling>
          <c:orientation val="minMax"/>
        </c:scaling>
        <c:delete val="0"/>
        <c:axPos val="l"/>
        <c:numFmt formatCode="General" sourceLinked="0"/>
        <c:majorTickMark val="none"/>
        <c:minorTickMark val="none"/>
        <c:tickLblPos val="nextTo"/>
        <c:txPr>
          <a:bodyPr/>
          <a:lstStyle/>
          <a:p>
            <a:pPr>
              <a:defRPr sz="2000" b="1">
                <a:solidFill>
                  <a:schemeClr val="tx1">
                    <a:lumMod val="90000"/>
                    <a:lumOff val="10000"/>
                  </a:schemeClr>
                </a:solidFill>
              </a:defRPr>
            </a:pPr>
            <a:endParaRPr lang="en-US"/>
          </a:p>
        </c:txPr>
        <c:crossAx val="245641600"/>
        <c:crosses val="autoZero"/>
        <c:auto val="1"/>
        <c:lblAlgn val="ctr"/>
        <c:lblOffset val="100"/>
        <c:noMultiLvlLbl val="0"/>
      </c:catAx>
      <c:valAx>
        <c:axId val="245641600"/>
        <c:scaling>
          <c:orientation val="minMax"/>
        </c:scaling>
        <c:delete val="1"/>
        <c:axPos val="b"/>
        <c:numFmt formatCode="General" sourceLinked="1"/>
        <c:majorTickMark val="none"/>
        <c:minorTickMark val="none"/>
        <c:tickLblPos val="nextTo"/>
        <c:crossAx val="2456029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2122257456592095"/>
          <c:y val="1.1013255425448077E-2"/>
          <c:w val="0.76818428372536751"/>
          <c:h val="0.86260414283669762"/>
        </c:manualLayout>
      </c:layout>
      <c:barChart>
        <c:barDir val="bar"/>
        <c:grouping val="clustered"/>
        <c:varyColors val="0"/>
        <c:ser>
          <c:idx val="0"/>
          <c:order val="0"/>
          <c:tx>
            <c:strRef>
              <c:f>Sheet1!$B$1</c:f>
              <c:strCache>
                <c:ptCount val="1"/>
                <c:pt idx="0">
                  <c:v>Series 1</c:v>
                </c:pt>
              </c:strCache>
            </c:strRef>
          </c:tx>
          <c:spPr>
            <a:solidFill>
              <a:schemeClr val="tx1">
                <a:lumMod val="90000"/>
                <a:lumOff val="10000"/>
              </a:schemeClr>
            </a:solidFill>
          </c:spPr>
          <c:invertIfNegative val="0"/>
          <c:dPt>
            <c:idx val="0"/>
            <c:invertIfNegative val="0"/>
            <c:bubble3D val="0"/>
            <c:spPr>
              <a:solidFill>
                <a:srgbClr val="B00000"/>
              </a:solidFill>
            </c:spPr>
            <c:extLst>
              <c:ext xmlns:c16="http://schemas.microsoft.com/office/drawing/2014/chart" uri="{C3380CC4-5D6E-409C-BE32-E72D297353CC}">
                <c16:uniqueId val="{0000000A-5C91-4669-A966-BF86C4DE33C4}"/>
              </c:ext>
            </c:extLst>
          </c:dPt>
          <c:dPt>
            <c:idx val="1"/>
            <c:invertIfNegative val="0"/>
            <c:bubble3D val="0"/>
            <c:spPr>
              <a:solidFill>
                <a:srgbClr val="B00000"/>
              </a:solidFill>
            </c:spPr>
            <c:extLst>
              <c:ext xmlns:c16="http://schemas.microsoft.com/office/drawing/2014/chart" uri="{C3380CC4-5D6E-409C-BE32-E72D297353CC}">
                <c16:uniqueId val="{00000008-5C91-4669-A966-BF86C4DE33C4}"/>
              </c:ext>
            </c:extLst>
          </c:dPt>
          <c:dPt>
            <c:idx val="2"/>
            <c:invertIfNegative val="0"/>
            <c:bubble3D val="0"/>
            <c:spPr>
              <a:solidFill>
                <a:srgbClr val="B00000"/>
              </a:solidFill>
            </c:spPr>
            <c:extLst>
              <c:ext xmlns:c16="http://schemas.microsoft.com/office/drawing/2014/chart" uri="{C3380CC4-5D6E-409C-BE32-E72D297353CC}">
                <c16:uniqueId val="{00000002-2E61-496C-B6AB-C621017156A9}"/>
              </c:ext>
            </c:extLst>
          </c:dPt>
          <c:dPt>
            <c:idx val="3"/>
            <c:invertIfNegative val="0"/>
            <c:bubble3D val="0"/>
            <c:spPr>
              <a:solidFill>
                <a:srgbClr val="B00000"/>
              </a:solidFill>
            </c:spPr>
            <c:extLst>
              <c:ext xmlns:c16="http://schemas.microsoft.com/office/drawing/2014/chart" uri="{C3380CC4-5D6E-409C-BE32-E72D297353CC}">
                <c16:uniqueId val="{00000007-5C91-4669-A966-BF86C4DE33C4}"/>
              </c:ext>
            </c:extLst>
          </c:dPt>
          <c:dPt>
            <c:idx val="4"/>
            <c:invertIfNegative val="0"/>
            <c:bubble3D val="0"/>
            <c:spPr>
              <a:solidFill>
                <a:srgbClr val="B00000"/>
              </a:solidFill>
            </c:spPr>
            <c:extLst>
              <c:ext xmlns:c16="http://schemas.microsoft.com/office/drawing/2014/chart" uri="{C3380CC4-5D6E-409C-BE32-E72D297353CC}">
                <c16:uniqueId val="{00000006-5C91-4669-A966-BF86C4DE33C4}"/>
              </c:ext>
            </c:extLst>
          </c:dPt>
          <c:dPt>
            <c:idx val="5"/>
            <c:invertIfNegative val="0"/>
            <c:bubble3D val="0"/>
            <c:spPr>
              <a:solidFill>
                <a:srgbClr val="B00000"/>
              </a:solidFill>
            </c:spPr>
            <c:extLst>
              <c:ext xmlns:c16="http://schemas.microsoft.com/office/drawing/2014/chart" uri="{C3380CC4-5D6E-409C-BE32-E72D297353CC}">
                <c16:uniqueId val="{00000005-5C91-4669-A966-BF86C4DE33C4}"/>
              </c:ext>
            </c:extLst>
          </c:dPt>
          <c:dPt>
            <c:idx val="6"/>
            <c:invertIfNegative val="0"/>
            <c:bubble3D val="0"/>
            <c:spPr>
              <a:solidFill>
                <a:srgbClr val="B00000"/>
              </a:solidFill>
            </c:spPr>
            <c:extLst>
              <c:ext xmlns:c16="http://schemas.microsoft.com/office/drawing/2014/chart" uri="{C3380CC4-5D6E-409C-BE32-E72D297353CC}">
                <c16:uniqueId val="{00000004-5C91-4669-A966-BF86C4DE33C4}"/>
              </c:ext>
            </c:extLst>
          </c:dPt>
          <c:dPt>
            <c:idx val="7"/>
            <c:invertIfNegative val="0"/>
            <c:bubble3D val="0"/>
            <c:spPr>
              <a:solidFill>
                <a:srgbClr val="B00000"/>
              </a:solidFill>
            </c:spPr>
            <c:extLst>
              <c:ext xmlns:c16="http://schemas.microsoft.com/office/drawing/2014/chart" uri="{C3380CC4-5D6E-409C-BE32-E72D297353CC}">
                <c16:uniqueId val="{00000003-5C91-4669-A966-BF86C4DE33C4}"/>
              </c:ext>
            </c:extLst>
          </c:dPt>
          <c:dPt>
            <c:idx val="8"/>
            <c:invertIfNegative val="0"/>
            <c:bubble3D val="0"/>
            <c:spPr>
              <a:solidFill>
                <a:srgbClr val="B00000"/>
              </a:solidFill>
            </c:spPr>
            <c:extLst>
              <c:ext xmlns:c16="http://schemas.microsoft.com/office/drawing/2014/chart" uri="{C3380CC4-5D6E-409C-BE32-E72D297353CC}">
                <c16:uniqueId val="{00000002-5C91-4669-A966-BF86C4DE33C4}"/>
              </c:ext>
            </c:extLst>
          </c:dPt>
          <c:dLbls>
            <c:dLbl>
              <c:idx val="2"/>
              <c:layout/>
              <c:tx>
                <c:rich>
                  <a:bodyPr/>
                  <a:lstStyle/>
                  <a:p>
                    <a:r>
                      <a:rPr lang="en-US" dirty="0"/>
                      <a:t>41.5%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E61-496C-B6AB-C621017156A9}"/>
                </c:ext>
              </c:extLst>
            </c:dLbl>
            <c:spPr>
              <a:noFill/>
              <a:ln>
                <a:noFill/>
              </a:ln>
              <a:effectLst/>
            </c:spPr>
            <c:txPr>
              <a:bodyPr/>
              <a:lstStyle/>
              <a:p>
                <a:pPr>
                  <a:defRPr sz="2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Slovakia</c:v>
                </c:pt>
                <c:pt idx="1">
                  <c:v>Czech Rep.</c:v>
                </c:pt>
                <c:pt idx="2">
                  <c:v>BiH</c:v>
                </c:pt>
                <c:pt idx="3">
                  <c:v>Romania </c:v>
                </c:pt>
                <c:pt idx="4">
                  <c:v>Croatia</c:v>
                </c:pt>
                <c:pt idx="5">
                  <c:v>Serbia </c:v>
                </c:pt>
                <c:pt idx="6">
                  <c:v>Poland</c:v>
                </c:pt>
                <c:pt idx="7">
                  <c:v>Bulgaria</c:v>
                </c:pt>
                <c:pt idx="8">
                  <c:v>N.Macedonia</c:v>
                </c:pt>
              </c:strCache>
            </c:strRef>
          </c:cat>
          <c:val>
            <c:numRef>
              <c:f>Sheet1!$B$2:$B$10</c:f>
              <c:numCache>
                <c:formatCode>0.00%</c:formatCode>
                <c:ptCount val="9"/>
                <c:pt idx="0">
                  <c:v>0.48599999999999999</c:v>
                </c:pt>
                <c:pt idx="1">
                  <c:v>0.44800000000000001</c:v>
                </c:pt>
                <c:pt idx="2">
                  <c:v>0.41049999999999998</c:v>
                </c:pt>
                <c:pt idx="3">
                  <c:v>0.3725</c:v>
                </c:pt>
                <c:pt idx="4">
                  <c:v>0.36499999999999999</c:v>
                </c:pt>
                <c:pt idx="5">
                  <c:v>0.36049999999999999</c:v>
                </c:pt>
                <c:pt idx="6">
                  <c:v>0.35849999999999999</c:v>
                </c:pt>
                <c:pt idx="7">
                  <c:v>0.33400000000000002</c:v>
                </c:pt>
                <c:pt idx="8">
                  <c:v>0.28000000000000003</c:v>
                </c:pt>
              </c:numCache>
            </c:numRef>
          </c:val>
          <c:extLst>
            <c:ext xmlns:c16="http://schemas.microsoft.com/office/drawing/2014/chart" uri="{C3380CC4-5D6E-409C-BE32-E72D297353CC}">
              <c16:uniqueId val="{00000002-74D0-4322-BEDD-C2BD37B6E43C}"/>
            </c:ext>
          </c:extLst>
        </c:ser>
        <c:dLbls>
          <c:showLegendKey val="0"/>
          <c:showVal val="1"/>
          <c:showCatName val="0"/>
          <c:showSerName val="0"/>
          <c:showPercent val="0"/>
          <c:showBubbleSize val="0"/>
        </c:dLbls>
        <c:gapWidth val="150"/>
        <c:axId val="245784576"/>
        <c:axId val="245791360"/>
      </c:barChart>
      <c:catAx>
        <c:axId val="245784576"/>
        <c:scaling>
          <c:orientation val="minMax"/>
        </c:scaling>
        <c:delete val="0"/>
        <c:axPos val="l"/>
        <c:numFmt formatCode="General" sourceLinked="0"/>
        <c:majorTickMark val="none"/>
        <c:minorTickMark val="none"/>
        <c:tickLblPos val="nextTo"/>
        <c:txPr>
          <a:bodyPr/>
          <a:lstStyle/>
          <a:p>
            <a:pPr>
              <a:defRPr sz="2000" b="1">
                <a:latin typeface="Raleway SemiBold"/>
              </a:defRPr>
            </a:pPr>
            <a:endParaRPr lang="en-US"/>
          </a:p>
        </c:txPr>
        <c:crossAx val="245791360"/>
        <c:crosses val="autoZero"/>
        <c:auto val="1"/>
        <c:lblAlgn val="ctr"/>
        <c:lblOffset val="100"/>
        <c:noMultiLvlLbl val="0"/>
      </c:catAx>
      <c:valAx>
        <c:axId val="245791360"/>
        <c:scaling>
          <c:orientation val="minMax"/>
        </c:scaling>
        <c:delete val="1"/>
        <c:axPos val="b"/>
        <c:numFmt formatCode="0.00%" sourceLinked="1"/>
        <c:majorTickMark val="out"/>
        <c:minorTickMark val="none"/>
        <c:tickLblPos val="nextTo"/>
        <c:crossAx val="245784576"/>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A9D61-5C36-4CA2-889A-4484D39EC510}" type="doc">
      <dgm:prSet loTypeId="urn:microsoft.com/office/officeart/2008/layout/AlternatingHexagons" loCatId="list" qsTypeId="urn:microsoft.com/office/officeart/2005/8/quickstyle/simple1" qsCatId="simple" csTypeId="urn:microsoft.com/office/officeart/2005/8/colors/accent0_2" csCatId="mainScheme" phldr="1"/>
      <dgm:spPr/>
      <dgm:t>
        <a:bodyPr/>
        <a:lstStyle/>
        <a:p>
          <a:endParaRPr lang="en-US"/>
        </a:p>
      </dgm:t>
    </dgm:pt>
    <dgm:pt modelId="{CCD36728-EEE4-451F-8DE8-F44A05722638}">
      <dgm:prSet phldrT="[Text]"/>
      <dgm:spPr>
        <a:solidFill>
          <a:srgbClr val="FF5050"/>
        </a:solidFill>
      </dgm:spPr>
      <dgm:t>
        <a:bodyPr/>
        <a:lstStyle/>
        <a:p>
          <a:endParaRPr lang="en-US" dirty="0"/>
        </a:p>
      </dgm:t>
    </dgm:pt>
    <dgm:pt modelId="{EA04AF57-4060-4E89-A915-DDFDBDCF68EB}" type="parTrans" cxnId="{76C5AC75-DE5A-4562-9378-7A60E756B56B}">
      <dgm:prSet/>
      <dgm:spPr/>
      <dgm:t>
        <a:bodyPr/>
        <a:lstStyle/>
        <a:p>
          <a:endParaRPr lang="en-US"/>
        </a:p>
      </dgm:t>
    </dgm:pt>
    <dgm:pt modelId="{86AFFFBD-4FA1-4862-AB1A-A51BE4B28A4F}" type="sibTrans" cxnId="{76C5AC75-DE5A-4562-9378-7A60E756B56B}">
      <dgm:prSet/>
      <dgm:spPr>
        <a:solidFill>
          <a:srgbClr val="B00000"/>
        </a:solidFill>
      </dgm:spPr>
      <dgm:t>
        <a:bodyPr/>
        <a:lstStyle/>
        <a:p>
          <a:endParaRPr lang="en-US"/>
        </a:p>
      </dgm:t>
    </dgm:pt>
    <dgm:pt modelId="{B4BAD526-A837-4F52-AB88-11105B9B522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ko-KR" sz="3200" b="1" dirty="0" smtClean="0">
              <a:solidFill>
                <a:srgbClr val="C00000"/>
              </a:solidFill>
              <a:latin typeface="+mj-lt"/>
              <a:cs typeface="Calibri" pitchFamily="34" charset="0"/>
            </a:rPr>
            <a:t>Low operational costs</a:t>
          </a:r>
          <a:endParaRPr lang="en-US" sz="3200" dirty="0">
            <a:solidFill>
              <a:srgbClr val="C00000"/>
            </a:solidFill>
          </a:endParaRPr>
        </a:p>
      </dgm:t>
    </dgm:pt>
    <dgm:pt modelId="{100B796E-EC59-44C9-AEBE-CBE3EAFD8EB3}" type="parTrans" cxnId="{F317546E-6C2A-4C9B-9640-8652D2407DE6}">
      <dgm:prSet/>
      <dgm:spPr/>
      <dgm:t>
        <a:bodyPr/>
        <a:lstStyle/>
        <a:p>
          <a:endParaRPr lang="en-US"/>
        </a:p>
      </dgm:t>
    </dgm:pt>
    <dgm:pt modelId="{DB849FBE-4AD4-4D3B-8EF5-064861E43111}" type="sibTrans" cxnId="{F317546E-6C2A-4C9B-9640-8652D2407DE6}">
      <dgm:prSet/>
      <dgm:spPr/>
      <dgm:t>
        <a:bodyPr/>
        <a:lstStyle/>
        <a:p>
          <a:endParaRPr lang="en-US"/>
        </a:p>
      </dgm:t>
    </dgm:pt>
    <dgm:pt modelId="{FEC55236-02BA-4A70-B376-69CBBCEA3B2B}">
      <dgm:prSet phldrT="[Text]"/>
      <dgm:spPr>
        <a:solidFill>
          <a:srgbClr val="FF5050"/>
        </a:solidFill>
      </dgm:spPr>
      <dgm:t>
        <a:bodyPr/>
        <a:lstStyle/>
        <a:p>
          <a:endParaRPr lang="en-US" dirty="0"/>
        </a:p>
      </dgm:t>
    </dgm:pt>
    <dgm:pt modelId="{25217F3B-9AC6-4B3F-A306-B1389EDA293D}" type="parTrans" cxnId="{41CF2A0C-82C2-4901-87C8-AF6A442C83C1}">
      <dgm:prSet/>
      <dgm:spPr/>
      <dgm:t>
        <a:bodyPr/>
        <a:lstStyle/>
        <a:p>
          <a:endParaRPr lang="en-US"/>
        </a:p>
      </dgm:t>
    </dgm:pt>
    <dgm:pt modelId="{2A878E2F-C1F6-4F7D-8581-3C34B8397FC3}" type="sibTrans" cxnId="{41CF2A0C-82C2-4901-87C8-AF6A442C83C1}">
      <dgm:prSet/>
      <dgm:spPr>
        <a:solidFill>
          <a:srgbClr val="B00000"/>
        </a:solidFill>
      </dgm:spPr>
      <dgm:t>
        <a:bodyPr/>
        <a:lstStyle/>
        <a:p>
          <a:endParaRPr lang="en-US"/>
        </a:p>
      </dgm:t>
    </dgm:pt>
    <dgm:pt modelId="{9338645D-79A0-4DE9-AA61-99BF53B860EF}">
      <dgm:prSet phldrT="[Text]" custT="1"/>
      <dgm:spPr/>
      <dgm:t>
        <a:bodyPr/>
        <a:lstStyle/>
        <a:p>
          <a:r>
            <a:rPr lang="en-US" sz="3200" b="1" dirty="0" smtClean="0">
              <a:solidFill>
                <a:srgbClr val="C00000"/>
              </a:solidFill>
              <a:latin typeface="+mj-lt"/>
              <a:cs typeface="Calibri" pitchFamily="34" charset="0"/>
            </a:rPr>
            <a:t>Excellent geostrategic location</a:t>
          </a:r>
          <a:endParaRPr lang="en-US" sz="3200" b="1" dirty="0">
            <a:solidFill>
              <a:srgbClr val="C00000"/>
            </a:solidFill>
            <a:latin typeface="+mj-lt"/>
            <a:cs typeface="Calibri" pitchFamily="34" charset="0"/>
          </a:endParaRPr>
        </a:p>
      </dgm:t>
    </dgm:pt>
    <dgm:pt modelId="{97FCD3BD-61A3-4493-AD08-A47E440DA622}" type="parTrans" cxnId="{EF47B29A-2BD6-44C1-A7AA-0F0E7EB237E2}">
      <dgm:prSet/>
      <dgm:spPr/>
      <dgm:t>
        <a:bodyPr/>
        <a:lstStyle/>
        <a:p>
          <a:endParaRPr lang="en-US"/>
        </a:p>
      </dgm:t>
    </dgm:pt>
    <dgm:pt modelId="{4A5695F9-2C2A-4840-A0F8-29A5D6CFA27A}" type="sibTrans" cxnId="{EF47B29A-2BD6-44C1-A7AA-0F0E7EB237E2}">
      <dgm:prSet/>
      <dgm:spPr/>
      <dgm:t>
        <a:bodyPr/>
        <a:lstStyle/>
        <a:p>
          <a:endParaRPr lang="en-US"/>
        </a:p>
      </dgm:t>
    </dgm:pt>
    <dgm:pt modelId="{809E219E-43D5-4F1B-8504-0B68DE38A8DC}">
      <dgm:prSet phldrT="[Text]"/>
      <dgm:spPr>
        <a:solidFill>
          <a:srgbClr val="FF5050"/>
        </a:solidFill>
      </dgm:spPr>
      <dgm:t>
        <a:bodyPr/>
        <a:lstStyle/>
        <a:p>
          <a:endParaRPr lang="en-US" dirty="0"/>
        </a:p>
      </dgm:t>
    </dgm:pt>
    <dgm:pt modelId="{3A02B398-381A-4734-B76A-0B58B2BA8288}" type="parTrans" cxnId="{6EE98476-E7B2-47A1-81B7-6EC9800B626D}">
      <dgm:prSet/>
      <dgm:spPr/>
      <dgm:t>
        <a:bodyPr/>
        <a:lstStyle/>
        <a:p>
          <a:endParaRPr lang="en-US"/>
        </a:p>
      </dgm:t>
    </dgm:pt>
    <dgm:pt modelId="{AD4FCE58-1785-494A-B1DB-A293C49BD676}" type="sibTrans" cxnId="{6EE98476-E7B2-47A1-81B7-6EC9800B626D}">
      <dgm:prSet/>
      <dgm:spPr>
        <a:solidFill>
          <a:srgbClr val="B00000"/>
        </a:solidFill>
      </dgm:spPr>
      <dgm:t>
        <a:bodyPr/>
        <a:lstStyle/>
        <a:p>
          <a:endParaRPr lang="en-US"/>
        </a:p>
      </dgm:t>
    </dgm:pt>
    <dgm:pt modelId="{EEB871EA-53A6-4656-AC08-8EF670D7BA29}">
      <dgm:prSet phldrT="[Text]" custT="1"/>
      <dgm:spPr/>
      <dgm:t>
        <a:bodyPr/>
        <a:lstStyle/>
        <a:p>
          <a:r>
            <a:rPr lang="en-US" altLang="ko-KR" sz="3200" b="1" dirty="0" smtClean="0">
              <a:solidFill>
                <a:srgbClr val="C00000"/>
              </a:solidFill>
              <a:latin typeface="+mj-lt"/>
              <a:cs typeface="Calibri" pitchFamily="34" charset="0"/>
            </a:rPr>
            <a:t>Available competitive workforce</a:t>
          </a:r>
          <a:endParaRPr lang="en-US" sz="3200" dirty="0">
            <a:solidFill>
              <a:srgbClr val="C00000"/>
            </a:solidFill>
          </a:endParaRPr>
        </a:p>
      </dgm:t>
    </dgm:pt>
    <dgm:pt modelId="{424FE5E1-ED55-4534-A6F3-DCED965AE6F9}" type="parTrans" cxnId="{1049C389-C0EF-4DCB-8940-408F18E2625A}">
      <dgm:prSet/>
      <dgm:spPr/>
      <dgm:t>
        <a:bodyPr/>
        <a:lstStyle/>
        <a:p>
          <a:endParaRPr lang="en-US"/>
        </a:p>
      </dgm:t>
    </dgm:pt>
    <dgm:pt modelId="{D19C9FE1-356D-4665-989E-14810FA4F11B}" type="sibTrans" cxnId="{1049C389-C0EF-4DCB-8940-408F18E2625A}">
      <dgm:prSet/>
      <dgm:spPr/>
      <dgm:t>
        <a:bodyPr/>
        <a:lstStyle/>
        <a:p>
          <a:endParaRPr lang="en-US"/>
        </a:p>
      </dgm:t>
    </dgm:pt>
    <dgm:pt modelId="{1E9A53DD-1512-4CC5-8F45-A4E9BF0C2E42}" type="pres">
      <dgm:prSet presAssocID="{892A9D61-5C36-4CA2-889A-4484D39EC510}" presName="Name0" presStyleCnt="0">
        <dgm:presLayoutVars>
          <dgm:chMax/>
          <dgm:chPref/>
          <dgm:dir/>
          <dgm:animLvl val="lvl"/>
        </dgm:presLayoutVars>
      </dgm:prSet>
      <dgm:spPr/>
      <dgm:t>
        <a:bodyPr/>
        <a:lstStyle/>
        <a:p>
          <a:endParaRPr lang="en-US"/>
        </a:p>
      </dgm:t>
    </dgm:pt>
    <dgm:pt modelId="{C8907739-3757-4CB9-BE34-D477415840ED}" type="pres">
      <dgm:prSet presAssocID="{CCD36728-EEE4-451F-8DE8-F44A05722638}" presName="composite" presStyleCnt="0"/>
      <dgm:spPr/>
    </dgm:pt>
    <dgm:pt modelId="{D03EA134-5E00-4E13-8337-7DB66EED7AF3}" type="pres">
      <dgm:prSet presAssocID="{CCD36728-EEE4-451F-8DE8-F44A05722638}" presName="Parent1" presStyleLbl="node1" presStyleIdx="0" presStyleCnt="6">
        <dgm:presLayoutVars>
          <dgm:chMax val="1"/>
          <dgm:chPref val="1"/>
          <dgm:bulletEnabled val="1"/>
        </dgm:presLayoutVars>
      </dgm:prSet>
      <dgm:spPr/>
      <dgm:t>
        <a:bodyPr/>
        <a:lstStyle/>
        <a:p>
          <a:endParaRPr lang="en-US"/>
        </a:p>
      </dgm:t>
    </dgm:pt>
    <dgm:pt modelId="{097C66AA-6EDF-4070-BFA3-159AD46555F6}" type="pres">
      <dgm:prSet presAssocID="{CCD36728-EEE4-451F-8DE8-F44A05722638}" presName="Childtext1" presStyleLbl="revTx" presStyleIdx="0" presStyleCnt="3">
        <dgm:presLayoutVars>
          <dgm:chMax val="0"/>
          <dgm:chPref val="0"/>
          <dgm:bulletEnabled val="1"/>
        </dgm:presLayoutVars>
      </dgm:prSet>
      <dgm:spPr/>
      <dgm:t>
        <a:bodyPr/>
        <a:lstStyle/>
        <a:p>
          <a:endParaRPr lang="en-US"/>
        </a:p>
      </dgm:t>
    </dgm:pt>
    <dgm:pt modelId="{6B1A9089-A05A-432A-B270-5926423D7BC5}" type="pres">
      <dgm:prSet presAssocID="{CCD36728-EEE4-451F-8DE8-F44A05722638}" presName="BalanceSpacing" presStyleCnt="0"/>
      <dgm:spPr/>
    </dgm:pt>
    <dgm:pt modelId="{3F09E27A-2118-46D4-A0B1-94DC1AB65B05}" type="pres">
      <dgm:prSet presAssocID="{CCD36728-EEE4-451F-8DE8-F44A05722638}" presName="BalanceSpacing1" presStyleCnt="0"/>
      <dgm:spPr/>
    </dgm:pt>
    <dgm:pt modelId="{A17C0200-2535-4312-8F9B-241F627BCC4D}" type="pres">
      <dgm:prSet presAssocID="{86AFFFBD-4FA1-4862-AB1A-A51BE4B28A4F}" presName="Accent1Text" presStyleLbl="node1" presStyleIdx="1" presStyleCnt="6"/>
      <dgm:spPr/>
      <dgm:t>
        <a:bodyPr/>
        <a:lstStyle/>
        <a:p>
          <a:endParaRPr lang="en-US"/>
        </a:p>
      </dgm:t>
    </dgm:pt>
    <dgm:pt modelId="{3335BABE-0024-4B85-A096-45C75CC7CCB5}" type="pres">
      <dgm:prSet presAssocID="{86AFFFBD-4FA1-4862-AB1A-A51BE4B28A4F}" presName="spaceBetweenRectangles" presStyleCnt="0"/>
      <dgm:spPr/>
    </dgm:pt>
    <dgm:pt modelId="{E6CD5EFC-0385-4DBE-A2C0-C51227DF774D}" type="pres">
      <dgm:prSet presAssocID="{FEC55236-02BA-4A70-B376-69CBBCEA3B2B}" presName="composite" presStyleCnt="0"/>
      <dgm:spPr/>
    </dgm:pt>
    <dgm:pt modelId="{67249E55-027E-40A2-AB56-E663C1F2C0FD}" type="pres">
      <dgm:prSet presAssocID="{FEC55236-02BA-4A70-B376-69CBBCEA3B2B}" presName="Parent1" presStyleLbl="node1" presStyleIdx="2" presStyleCnt="6">
        <dgm:presLayoutVars>
          <dgm:chMax val="1"/>
          <dgm:chPref val="1"/>
          <dgm:bulletEnabled val="1"/>
        </dgm:presLayoutVars>
      </dgm:prSet>
      <dgm:spPr/>
      <dgm:t>
        <a:bodyPr/>
        <a:lstStyle/>
        <a:p>
          <a:endParaRPr lang="en-US"/>
        </a:p>
      </dgm:t>
    </dgm:pt>
    <dgm:pt modelId="{31446199-798D-4342-A271-1A0426BA9C44}" type="pres">
      <dgm:prSet presAssocID="{FEC55236-02BA-4A70-B376-69CBBCEA3B2B}" presName="Childtext1" presStyleLbl="revTx" presStyleIdx="1" presStyleCnt="3">
        <dgm:presLayoutVars>
          <dgm:chMax val="0"/>
          <dgm:chPref val="0"/>
          <dgm:bulletEnabled val="1"/>
        </dgm:presLayoutVars>
      </dgm:prSet>
      <dgm:spPr/>
      <dgm:t>
        <a:bodyPr/>
        <a:lstStyle/>
        <a:p>
          <a:endParaRPr lang="en-US"/>
        </a:p>
      </dgm:t>
    </dgm:pt>
    <dgm:pt modelId="{D24EAD97-C54E-423D-89C0-36D6CFE7C9CB}" type="pres">
      <dgm:prSet presAssocID="{FEC55236-02BA-4A70-B376-69CBBCEA3B2B}" presName="BalanceSpacing" presStyleCnt="0"/>
      <dgm:spPr/>
    </dgm:pt>
    <dgm:pt modelId="{897DA6F8-D230-4CDB-A2E4-089B9A85D96E}" type="pres">
      <dgm:prSet presAssocID="{FEC55236-02BA-4A70-B376-69CBBCEA3B2B}" presName="BalanceSpacing1" presStyleCnt="0"/>
      <dgm:spPr/>
    </dgm:pt>
    <dgm:pt modelId="{8EC4B71C-D2EE-4519-89F8-ADEEE0C8D1FA}" type="pres">
      <dgm:prSet presAssocID="{2A878E2F-C1F6-4F7D-8581-3C34B8397FC3}" presName="Accent1Text" presStyleLbl="node1" presStyleIdx="3" presStyleCnt="6" custLinFactNeighborX="-1013" custLinFactNeighborY="192"/>
      <dgm:spPr/>
      <dgm:t>
        <a:bodyPr/>
        <a:lstStyle/>
        <a:p>
          <a:endParaRPr lang="en-US"/>
        </a:p>
      </dgm:t>
    </dgm:pt>
    <dgm:pt modelId="{985FAE4D-463C-481F-80E6-8EE659958E30}" type="pres">
      <dgm:prSet presAssocID="{2A878E2F-C1F6-4F7D-8581-3C34B8397FC3}" presName="spaceBetweenRectangles" presStyleCnt="0"/>
      <dgm:spPr/>
    </dgm:pt>
    <dgm:pt modelId="{0AE25D4E-363B-46E9-B3FC-6D88795BA67E}" type="pres">
      <dgm:prSet presAssocID="{809E219E-43D5-4F1B-8504-0B68DE38A8DC}" presName="composite" presStyleCnt="0"/>
      <dgm:spPr/>
    </dgm:pt>
    <dgm:pt modelId="{2B2C97CB-A998-481A-9AB1-DCCF3E71A71F}" type="pres">
      <dgm:prSet presAssocID="{809E219E-43D5-4F1B-8504-0B68DE38A8DC}" presName="Parent1" presStyleLbl="node1" presStyleIdx="4" presStyleCnt="6">
        <dgm:presLayoutVars>
          <dgm:chMax val="1"/>
          <dgm:chPref val="1"/>
          <dgm:bulletEnabled val="1"/>
        </dgm:presLayoutVars>
      </dgm:prSet>
      <dgm:spPr/>
      <dgm:t>
        <a:bodyPr/>
        <a:lstStyle/>
        <a:p>
          <a:endParaRPr lang="en-US"/>
        </a:p>
      </dgm:t>
    </dgm:pt>
    <dgm:pt modelId="{D603F0EF-43F0-465D-8803-3BE2675A49E5}" type="pres">
      <dgm:prSet presAssocID="{809E219E-43D5-4F1B-8504-0B68DE38A8DC}" presName="Childtext1" presStyleLbl="revTx" presStyleIdx="2" presStyleCnt="3" custScaleX="101176" custLinFactNeighborX="742" custLinFactNeighborY="-3576">
        <dgm:presLayoutVars>
          <dgm:chMax val="0"/>
          <dgm:chPref val="0"/>
          <dgm:bulletEnabled val="1"/>
        </dgm:presLayoutVars>
      </dgm:prSet>
      <dgm:spPr/>
      <dgm:t>
        <a:bodyPr/>
        <a:lstStyle/>
        <a:p>
          <a:endParaRPr lang="en-US"/>
        </a:p>
      </dgm:t>
    </dgm:pt>
    <dgm:pt modelId="{F0435DC6-3036-4BF3-835D-0A5E7843AFCC}" type="pres">
      <dgm:prSet presAssocID="{809E219E-43D5-4F1B-8504-0B68DE38A8DC}" presName="BalanceSpacing" presStyleCnt="0"/>
      <dgm:spPr/>
    </dgm:pt>
    <dgm:pt modelId="{92B8D957-405D-40C3-AA1E-5B5AA3E104DE}" type="pres">
      <dgm:prSet presAssocID="{809E219E-43D5-4F1B-8504-0B68DE38A8DC}" presName="BalanceSpacing1" presStyleCnt="0"/>
      <dgm:spPr/>
    </dgm:pt>
    <dgm:pt modelId="{DA0D0FDA-6711-4D02-96F6-775C208A6727}" type="pres">
      <dgm:prSet presAssocID="{AD4FCE58-1785-494A-B1DB-A293C49BD676}" presName="Accent1Text" presStyleLbl="node1" presStyleIdx="5" presStyleCnt="6"/>
      <dgm:spPr/>
      <dgm:t>
        <a:bodyPr/>
        <a:lstStyle/>
        <a:p>
          <a:endParaRPr lang="en-US"/>
        </a:p>
      </dgm:t>
    </dgm:pt>
  </dgm:ptLst>
  <dgm:cxnLst>
    <dgm:cxn modelId="{76C5AC75-DE5A-4562-9378-7A60E756B56B}" srcId="{892A9D61-5C36-4CA2-889A-4484D39EC510}" destId="{CCD36728-EEE4-451F-8DE8-F44A05722638}" srcOrd="0" destOrd="0" parTransId="{EA04AF57-4060-4E89-A915-DDFDBDCF68EB}" sibTransId="{86AFFFBD-4FA1-4862-AB1A-A51BE4B28A4F}"/>
    <dgm:cxn modelId="{770AE1F9-5969-43B6-AEEF-05727CD6CD68}" type="presOf" srcId="{CCD36728-EEE4-451F-8DE8-F44A05722638}" destId="{D03EA134-5E00-4E13-8337-7DB66EED7AF3}" srcOrd="0" destOrd="0" presId="urn:microsoft.com/office/officeart/2008/layout/AlternatingHexagons"/>
    <dgm:cxn modelId="{702BDD8D-8461-4A5E-95F1-5DDACC8D5016}" type="presOf" srcId="{FEC55236-02BA-4A70-B376-69CBBCEA3B2B}" destId="{67249E55-027E-40A2-AB56-E663C1F2C0FD}" srcOrd="0" destOrd="0" presId="urn:microsoft.com/office/officeart/2008/layout/AlternatingHexagons"/>
    <dgm:cxn modelId="{E8D5775B-629E-4E26-B7BA-8B395DF27EB4}" type="presOf" srcId="{EEB871EA-53A6-4656-AC08-8EF670D7BA29}" destId="{D603F0EF-43F0-465D-8803-3BE2675A49E5}" srcOrd="0" destOrd="0" presId="urn:microsoft.com/office/officeart/2008/layout/AlternatingHexagons"/>
    <dgm:cxn modelId="{92CE1C42-4390-4281-A831-0DE95EAAAABC}" type="presOf" srcId="{AD4FCE58-1785-494A-B1DB-A293C49BD676}" destId="{DA0D0FDA-6711-4D02-96F6-775C208A6727}" srcOrd="0" destOrd="0" presId="urn:microsoft.com/office/officeart/2008/layout/AlternatingHexagons"/>
    <dgm:cxn modelId="{617E78BB-40FC-4181-AB3B-F4E0193C4C16}" type="presOf" srcId="{809E219E-43D5-4F1B-8504-0B68DE38A8DC}" destId="{2B2C97CB-A998-481A-9AB1-DCCF3E71A71F}" srcOrd="0" destOrd="0" presId="urn:microsoft.com/office/officeart/2008/layout/AlternatingHexagons"/>
    <dgm:cxn modelId="{EF47B29A-2BD6-44C1-A7AA-0F0E7EB237E2}" srcId="{FEC55236-02BA-4A70-B376-69CBBCEA3B2B}" destId="{9338645D-79A0-4DE9-AA61-99BF53B860EF}" srcOrd="0" destOrd="0" parTransId="{97FCD3BD-61A3-4493-AD08-A47E440DA622}" sibTransId="{4A5695F9-2C2A-4840-A0F8-29A5D6CFA27A}"/>
    <dgm:cxn modelId="{41CF2A0C-82C2-4901-87C8-AF6A442C83C1}" srcId="{892A9D61-5C36-4CA2-889A-4484D39EC510}" destId="{FEC55236-02BA-4A70-B376-69CBBCEA3B2B}" srcOrd="1" destOrd="0" parTransId="{25217F3B-9AC6-4B3F-A306-B1389EDA293D}" sibTransId="{2A878E2F-C1F6-4F7D-8581-3C34B8397FC3}"/>
    <dgm:cxn modelId="{2AFB6C2C-C7FD-4260-84EB-ABB2097493F0}" type="presOf" srcId="{9338645D-79A0-4DE9-AA61-99BF53B860EF}" destId="{31446199-798D-4342-A271-1A0426BA9C44}" srcOrd="0" destOrd="0" presId="urn:microsoft.com/office/officeart/2008/layout/AlternatingHexagons"/>
    <dgm:cxn modelId="{F317546E-6C2A-4C9B-9640-8652D2407DE6}" srcId="{CCD36728-EEE4-451F-8DE8-F44A05722638}" destId="{B4BAD526-A837-4F52-AB88-11105B9B5225}" srcOrd="0" destOrd="0" parTransId="{100B796E-EC59-44C9-AEBE-CBE3EAFD8EB3}" sibTransId="{DB849FBE-4AD4-4D3B-8EF5-064861E43111}"/>
    <dgm:cxn modelId="{928D58A6-0431-4AD4-9F59-160C7E9D7EDA}" type="presOf" srcId="{2A878E2F-C1F6-4F7D-8581-3C34B8397FC3}" destId="{8EC4B71C-D2EE-4519-89F8-ADEEE0C8D1FA}" srcOrd="0" destOrd="0" presId="urn:microsoft.com/office/officeart/2008/layout/AlternatingHexagons"/>
    <dgm:cxn modelId="{57D14EDD-09C1-47ED-AFAB-9558335927D4}" type="presOf" srcId="{892A9D61-5C36-4CA2-889A-4484D39EC510}" destId="{1E9A53DD-1512-4CC5-8F45-A4E9BF0C2E42}" srcOrd="0" destOrd="0" presId="urn:microsoft.com/office/officeart/2008/layout/AlternatingHexagons"/>
    <dgm:cxn modelId="{6EE98476-E7B2-47A1-81B7-6EC9800B626D}" srcId="{892A9D61-5C36-4CA2-889A-4484D39EC510}" destId="{809E219E-43D5-4F1B-8504-0B68DE38A8DC}" srcOrd="2" destOrd="0" parTransId="{3A02B398-381A-4734-B76A-0B58B2BA8288}" sibTransId="{AD4FCE58-1785-494A-B1DB-A293C49BD676}"/>
    <dgm:cxn modelId="{1049C389-C0EF-4DCB-8940-408F18E2625A}" srcId="{809E219E-43D5-4F1B-8504-0B68DE38A8DC}" destId="{EEB871EA-53A6-4656-AC08-8EF670D7BA29}" srcOrd="0" destOrd="0" parTransId="{424FE5E1-ED55-4534-A6F3-DCED965AE6F9}" sibTransId="{D19C9FE1-356D-4665-989E-14810FA4F11B}"/>
    <dgm:cxn modelId="{7101A81D-900C-445D-B512-36DCE2E56ACD}" type="presOf" srcId="{B4BAD526-A837-4F52-AB88-11105B9B5225}" destId="{097C66AA-6EDF-4070-BFA3-159AD46555F6}" srcOrd="0" destOrd="0" presId="urn:microsoft.com/office/officeart/2008/layout/AlternatingHexagons"/>
    <dgm:cxn modelId="{9D1A7B6A-CF58-44D6-96C4-3AC808FFCDB1}" type="presOf" srcId="{86AFFFBD-4FA1-4862-AB1A-A51BE4B28A4F}" destId="{A17C0200-2535-4312-8F9B-241F627BCC4D}" srcOrd="0" destOrd="0" presId="urn:microsoft.com/office/officeart/2008/layout/AlternatingHexagons"/>
    <dgm:cxn modelId="{87133441-35FC-471D-A9A2-38B4F51274EF}" type="presParOf" srcId="{1E9A53DD-1512-4CC5-8F45-A4E9BF0C2E42}" destId="{C8907739-3757-4CB9-BE34-D477415840ED}" srcOrd="0" destOrd="0" presId="urn:microsoft.com/office/officeart/2008/layout/AlternatingHexagons"/>
    <dgm:cxn modelId="{4BED58A5-1C97-4D6C-A311-4885633E6AEF}" type="presParOf" srcId="{C8907739-3757-4CB9-BE34-D477415840ED}" destId="{D03EA134-5E00-4E13-8337-7DB66EED7AF3}" srcOrd="0" destOrd="0" presId="urn:microsoft.com/office/officeart/2008/layout/AlternatingHexagons"/>
    <dgm:cxn modelId="{95985F07-3116-402E-8101-4B88687FB7E3}" type="presParOf" srcId="{C8907739-3757-4CB9-BE34-D477415840ED}" destId="{097C66AA-6EDF-4070-BFA3-159AD46555F6}" srcOrd="1" destOrd="0" presId="urn:microsoft.com/office/officeart/2008/layout/AlternatingHexagons"/>
    <dgm:cxn modelId="{B3F4A8F7-5309-4FB9-B267-9CC78865A46A}" type="presParOf" srcId="{C8907739-3757-4CB9-BE34-D477415840ED}" destId="{6B1A9089-A05A-432A-B270-5926423D7BC5}" srcOrd="2" destOrd="0" presId="urn:microsoft.com/office/officeart/2008/layout/AlternatingHexagons"/>
    <dgm:cxn modelId="{453809C0-BAC8-4FC3-A9AE-EB546F34B47C}" type="presParOf" srcId="{C8907739-3757-4CB9-BE34-D477415840ED}" destId="{3F09E27A-2118-46D4-A0B1-94DC1AB65B05}" srcOrd="3" destOrd="0" presId="urn:microsoft.com/office/officeart/2008/layout/AlternatingHexagons"/>
    <dgm:cxn modelId="{8BFF12C4-C2C0-4083-AE2F-02DBDBA955EE}" type="presParOf" srcId="{C8907739-3757-4CB9-BE34-D477415840ED}" destId="{A17C0200-2535-4312-8F9B-241F627BCC4D}" srcOrd="4" destOrd="0" presId="urn:microsoft.com/office/officeart/2008/layout/AlternatingHexagons"/>
    <dgm:cxn modelId="{3BEFED03-3849-4BED-A4B8-9F788291878B}" type="presParOf" srcId="{1E9A53DD-1512-4CC5-8F45-A4E9BF0C2E42}" destId="{3335BABE-0024-4B85-A096-45C75CC7CCB5}" srcOrd="1" destOrd="0" presId="urn:microsoft.com/office/officeart/2008/layout/AlternatingHexagons"/>
    <dgm:cxn modelId="{AB2C6513-8FFF-4648-A171-18082D337659}" type="presParOf" srcId="{1E9A53DD-1512-4CC5-8F45-A4E9BF0C2E42}" destId="{E6CD5EFC-0385-4DBE-A2C0-C51227DF774D}" srcOrd="2" destOrd="0" presId="urn:microsoft.com/office/officeart/2008/layout/AlternatingHexagons"/>
    <dgm:cxn modelId="{9598F2B7-7AC3-44C1-9E97-1DA0FECEAA64}" type="presParOf" srcId="{E6CD5EFC-0385-4DBE-A2C0-C51227DF774D}" destId="{67249E55-027E-40A2-AB56-E663C1F2C0FD}" srcOrd="0" destOrd="0" presId="urn:microsoft.com/office/officeart/2008/layout/AlternatingHexagons"/>
    <dgm:cxn modelId="{C1291656-A853-4C8F-8EAE-129B5E39B2DE}" type="presParOf" srcId="{E6CD5EFC-0385-4DBE-A2C0-C51227DF774D}" destId="{31446199-798D-4342-A271-1A0426BA9C44}" srcOrd="1" destOrd="0" presId="urn:microsoft.com/office/officeart/2008/layout/AlternatingHexagons"/>
    <dgm:cxn modelId="{92BCA9DC-915B-4AE6-8BB5-3496BFE10BE2}" type="presParOf" srcId="{E6CD5EFC-0385-4DBE-A2C0-C51227DF774D}" destId="{D24EAD97-C54E-423D-89C0-36D6CFE7C9CB}" srcOrd="2" destOrd="0" presId="urn:microsoft.com/office/officeart/2008/layout/AlternatingHexagons"/>
    <dgm:cxn modelId="{D226D799-31B7-4DC3-9D12-939E8CC2DCC5}" type="presParOf" srcId="{E6CD5EFC-0385-4DBE-A2C0-C51227DF774D}" destId="{897DA6F8-D230-4CDB-A2E4-089B9A85D96E}" srcOrd="3" destOrd="0" presId="urn:microsoft.com/office/officeart/2008/layout/AlternatingHexagons"/>
    <dgm:cxn modelId="{D6D7A497-D86F-49E6-AD0A-570AE5960DB3}" type="presParOf" srcId="{E6CD5EFC-0385-4DBE-A2C0-C51227DF774D}" destId="{8EC4B71C-D2EE-4519-89F8-ADEEE0C8D1FA}" srcOrd="4" destOrd="0" presId="urn:microsoft.com/office/officeart/2008/layout/AlternatingHexagons"/>
    <dgm:cxn modelId="{9F982D21-E993-4CD1-B981-04B6CE60500A}" type="presParOf" srcId="{1E9A53DD-1512-4CC5-8F45-A4E9BF0C2E42}" destId="{985FAE4D-463C-481F-80E6-8EE659958E30}" srcOrd="3" destOrd="0" presId="urn:microsoft.com/office/officeart/2008/layout/AlternatingHexagons"/>
    <dgm:cxn modelId="{895DB1A3-F8ED-4A81-B886-5D7CAFF70DBB}" type="presParOf" srcId="{1E9A53DD-1512-4CC5-8F45-A4E9BF0C2E42}" destId="{0AE25D4E-363B-46E9-B3FC-6D88795BA67E}" srcOrd="4" destOrd="0" presId="urn:microsoft.com/office/officeart/2008/layout/AlternatingHexagons"/>
    <dgm:cxn modelId="{BB89A217-A234-4689-B7F8-CAEB21465AC6}" type="presParOf" srcId="{0AE25D4E-363B-46E9-B3FC-6D88795BA67E}" destId="{2B2C97CB-A998-481A-9AB1-DCCF3E71A71F}" srcOrd="0" destOrd="0" presId="urn:microsoft.com/office/officeart/2008/layout/AlternatingHexagons"/>
    <dgm:cxn modelId="{6E3882A5-ED62-404D-B782-27A1024DB110}" type="presParOf" srcId="{0AE25D4E-363B-46E9-B3FC-6D88795BA67E}" destId="{D603F0EF-43F0-465D-8803-3BE2675A49E5}" srcOrd="1" destOrd="0" presId="urn:microsoft.com/office/officeart/2008/layout/AlternatingHexagons"/>
    <dgm:cxn modelId="{27265CA9-5182-45D2-8DD6-EABDCA36C94E}" type="presParOf" srcId="{0AE25D4E-363B-46E9-B3FC-6D88795BA67E}" destId="{F0435DC6-3036-4BF3-835D-0A5E7843AFCC}" srcOrd="2" destOrd="0" presId="urn:microsoft.com/office/officeart/2008/layout/AlternatingHexagons"/>
    <dgm:cxn modelId="{02B4D89E-7267-482F-B0E9-0F718756C401}" type="presParOf" srcId="{0AE25D4E-363B-46E9-B3FC-6D88795BA67E}" destId="{92B8D957-405D-40C3-AA1E-5B5AA3E104DE}" srcOrd="3" destOrd="0" presId="urn:microsoft.com/office/officeart/2008/layout/AlternatingHexagons"/>
    <dgm:cxn modelId="{A8475D7C-3CA2-4E23-91D1-AB2891E255EC}" type="presParOf" srcId="{0AE25D4E-363B-46E9-B3FC-6D88795BA67E}" destId="{DA0D0FDA-6711-4D02-96F6-775C208A672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A9D61-5C36-4CA2-889A-4484D39EC510}" type="doc">
      <dgm:prSet loTypeId="urn:microsoft.com/office/officeart/2008/layout/AlternatingHexagons" loCatId="list" qsTypeId="urn:microsoft.com/office/officeart/2005/8/quickstyle/simple1" qsCatId="simple" csTypeId="urn:microsoft.com/office/officeart/2005/8/colors/accent0_2" csCatId="mainScheme" phldr="1"/>
      <dgm:spPr/>
      <dgm:t>
        <a:bodyPr/>
        <a:lstStyle/>
        <a:p>
          <a:endParaRPr lang="en-US"/>
        </a:p>
      </dgm:t>
    </dgm:pt>
    <dgm:pt modelId="{B4BAD526-A837-4F52-AB88-11105B9B5225}">
      <dgm:prSet phldrT="[Text]" custT="1"/>
      <dgm:spPr/>
      <dgm:t>
        <a:bodyPr/>
        <a:lstStyle/>
        <a:p>
          <a:r>
            <a:rPr lang="en-US" sz="3200" b="1" dirty="0" smtClean="0">
              <a:solidFill>
                <a:srgbClr val="C00000"/>
              </a:solidFill>
              <a:latin typeface="+mj-lt"/>
              <a:cs typeface="Calibri" pitchFamily="34" charset="0"/>
            </a:rPr>
            <a:t>Fiscal benefits &amp; Incentives</a:t>
          </a:r>
          <a:endParaRPr lang="en-US" sz="3200" b="1" dirty="0">
            <a:solidFill>
              <a:srgbClr val="C00000"/>
            </a:solidFill>
            <a:latin typeface="+mj-lt"/>
            <a:cs typeface="Calibri" pitchFamily="34" charset="0"/>
          </a:endParaRPr>
        </a:p>
      </dgm:t>
    </dgm:pt>
    <dgm:pt modelId="{100B796E-EC59-44C9-AEBE-CBE3EAFD8EB3}" type="parTrans" cxnId="{F317546E-6C2A-4C9B-9640-8652D2407DE6}">
      <dgm:prSet/>
      <dgm:spPr/>
      <dgm:t>
        <a:bodyPr/>
        <a:lstStyle/>
        <a:p>
          <a:endParaRPr lang="en-US"/>
        </a:p>
      </dgm:t>
    </dgm:pt>
    <dgm:pt modelId="{DB849FBE-4AD4-4D3B-8EF5-064861E43111}" type="sibTrans" cxnId="{F317546E-6C2A-4C9B-9640-8652D2407DE6}">
      <dgm:prSet/>
      <dgm:spPr/>
      <dgm:t>
        <a:bodyPr/>
        <a:lstStyle/>
        <a:p>
          <a:endParaRPr lang="en-US"/>
        </a:p>
      </dgm:t>
    </dgm:pt>
    <dgm:pt modelId="{809E219E-43D5-4F1B-8504-0B68DE38A8DC}">
      <dgm:prSet phldrT="[Text]"/>
      <dgm:spPr>
        <a:solidFill>
          <a:srgbClr val="FF5050"/>
        </a:solidFill>
      </dgm:spPr>
      <dgm:t>
        <a:bodyPr/>
        <a:lstStyle/>
        <a:p>
          <a:endParaRPr lang="en-US" dirty="0"/>
        </a:p>
      </dgm:t>
    </dgm:pt>
    <dgm:pt modelId="{3A02B398-381A-4734-B76A-0B58B2BA8288}" type="parTrans" cxnId="{6EE98476-E7B2-47A1-81B7-6EC9800B626D}">
      <dgm:prSet/>
      <dgm:spPr/>
      <dgm:t>
        <a:bodyPr/>
        <a:lstStyle/>
        <a:p>
          <a:endParaRPr lang="en-US"/>
        </a:p>
      </dgm:t>
    </dgm:pt>
    <dgm:pt modelId="{AD4FCE58-1785-494A-B1DB-A293C49BD676}" type="sibTrans" cxnId="{6EE98476-E7B2-47A1-81B7-6EC9800B626D}">
      <dgm:prSet/>
      <dgm:spPr>
        <a:solidFill>
          <a:srgbClr val="B00000"/>
        </a:solidFill>
      </dgm:spPr>
      <dgm:t>
        <a:bodyPr/>
        <a:lstStyle/>
        <a:p>
          <a:endParaRPr lang="en-US"/>
        </a:p>
      </dgm:t>
    </dgm:pt>
    <dgm:pt modelId="{EEB871EA-53A6-4656-AC08-8EF670D7BA29}">
      <dgm:prSet phldrT="[Text]" custT="1"/>
      <dgm:spPr/>
      <dgm:t>
        <a:bodyPr/>
        <a:lstStyle/>
        <a:p>
          <a:r>
            <a:rPr lang="en-US" sz="3200" b="1" dirty="0" smtClean="0">
              <a:solidFill>
                <a:srgbClr val="C00000"/>
              </a:solidFill>
              <a:latin typeface="+mj-lt"/>
              <a:cs typeface="Calibri" pitchFamily="34" charset="0"/>
            </a:rPr>
            <a:t>Investment</a:t>
          </a:r>
          <a:r>
            <a:rPr lang="en-US" sz="3200" b="1" dirty="0" smtClean="0">
              <a:solidFill>
                <a:srgbClr val="C00000"/>
              </a:solidFill>
            </a:rPr>
            <a:t> friendly environment</a:t>
          </a:r>
          <a:endParaRPr lang="en-US" sz="3200" b="1" dirty="0">
            <a:solidFill>
              <a:srgbClr val="C00000"/>
            </a:solidFill>
            <a:latin typeface="+mj-lt"/>
            <a:cs typeface="Calibri" pitchFamily="34" charset="0"/>
          </a:endParaRPr>
        </a:p>
      </dgm:t>
    </dgm:pt>
    <dgm:pt modelId="{424FE5E1-ED55-4534-A6F3-DCED965AE6F9}" type="parTrans" cxnId="{1049C389-C0EF-4DCB-8940-408F18E2625A}">
      <dgm:prSet/>
      <dgm:spPr/>
      <dgm:t>
        <a:bodyPr/>
        <a:lstStyle/>
        <a:p>
          <a:endParaRPr lang="en-US"/>
        </a:p>
      </dgm:t>
    </dgm:pt>
    <dgm:pt modelId="{D19C9FE1-356D-4665-989E-14810FA4F11B}" type="sibTrans" cxnId="{1049C389-C0EF-4DCB-8940-408F18E2625A}">
      <dgm:prSet/>
      <dgm:spPr/>
      <dgm:t>
        <a:bodyPr/>
        <a:lstStyle/>
        <a:p>
          <a:endParaRPr lang="en-US"/>
        </a:p>
      </dgm:t>
    </dgm:pt>
    <dgm:pt modelId="{FEC55236-02BA-4A70-B376-69CBBCEA3B2B}">
      <dgm:prSet phldrT="[Text]"/>
      <dgm:spPr>
        <a:solidFill>
          <a:srgbClr val="FF5050"/>
        </a:solidFill>
      </dgm:spPr>
      <dgm:t>
        <a:bodyPr/>
        <a:lstStyle/>
        <a:p>
          <a:endParaRPr lang="en-US" dirty="0"/>
        </a:p>
      </dgm:t>
    </dgm:pt>
    <dgm:pt modelId="{2A878E2F-C1F6-4F7D-8581-3C34B8397FC3}" type="sibTrans" cxnId="{41CF2A0C-82C2-4901-87C8-AF6A442C83C1}">
      <dgm:prSet/>
      <dgm:spPr>
        <a:solidFill>
          <a:srgbClr val="B00000"/>
        </a:solidFill>
      </dgm:spPr>
      <dgm:t>
        <a:bodyPr/>
        <a:lstStyle/>
        <a:p>
          <a:endParaRPr lang="en-US"/>
        </a:p>
      </dgm:t>
    </dgm:pt>
    <dgm:pt modelId="{25217F3B-9AC6-4B3F-A306-B1389EDA293D}" type="parTrans" cxnId="{41CF2A0C-82C2-4901-87C8-AF6A442C83C1}">
      <dgm:prSet/>
      <dgm:spPr/>
      <dgm:t>
        <a:bodyPr/>
        <a:lstStyle/>
        <a:p>
          <a:endParaRPr lang="en-US"/>
        </a:p>
      </dgm:t>
    </dgm:pt>
    <dgm:pt modelId="{CCD36728-EEE4-451F-8DE8-F44A05722638}">
      <dgm:prSet phldrT="[Text]"/>
      <dgm:spPr>
        <a:solidFill>
          <a:srgbClr val="FF5050"/>
        </a:solidFill>
      </dgm:spPr>
      <dgm:t>
        <a:bodyPr/>
        <a:lstStyle/>
        <a:p>
          <a:endParaRPr lang="en-US" dirty="0"/>
        </a:p>
      </dgm:t>
    </dgm:pt>
    <dgm:pt modelId="{86AFFFBD-4FA1-4862-AB1A-A51BE4B28A4F}" type="sibTrans" cxnId="{76C5AC75-DE5A-4562-9378-7A60E756B56B}">
      <dgm:prSet/>
      <dgm:spPr>
        <a:solidFill>
          <a:srgbClr val="B00000"/>
        </a:solidFill>
      </dgm:spPr>
      <dgm:t>
        <a:bodyPr/>
        <a:lstStyle/>
        <a:p>
          <a:endParaRPr lang="en-US"/>
        </a:p>
      </dgm:t>
    </dgm:pt>
    <dgm:pt modelId="{EA04AF57-4060-4E89-A915-DDFDBDCF68EB}" type="parTrans" cxnId="{76C5AC75-DE5A-4562-9378-7A60E756B56B}">
      <dgm:prSet/>
      <dgm:spPr/>
      <dgm:t>
        <a:bodyPr/>
        <a:lstStyle/>
        <a:p>
          <a:endParaRPr lang="en-US"/>
        </a:p>
      </dgm:t>
    </dgm:pt>
    <dgm:pt modelId="{1E9A53DD-1512-4CC5-8F45-A4E9BF0C2E42}" type="pres">
      <dgm:prSet presAssocID="{892A9D61-5C36-4CA2-889A-4484D39EC510}" presName="Name0" presStyleCnt="0">
        <dgm:presLayoutVars>
          <dgm:chMax/>
          <dgm:chPref/>
          <dgm:dir/>
          <dgm:animLvl val="lvl"/>
        </dgm:presLayoutVars>
      </dgm:prSet>
      <dgm:spPr/>
      <dgm:t>
        <a:bodyPr/>
        <a:lstStyle/>
        <a:p>
          <a:endParaRPr lang="en-US"/>
        </a:p>
      </dgm:t>
    </dgm:pt>
    <dgm:pt modelId="{C8907739-3757-4CB9-BE34-D477415840ED}" type="pres">
      <dgm:prSet presAssocID="{CCD36728-EEE4-451F-8DE8-F44A05722638}" presName="composite" presStyleCnt="0"/>
      <dgm:spPr/>
    </dgm:pt>
    <dgm:pt modelId="{D03EA134-5E00-4E13-8337-7DB66EED7AF3}" type="pres">
      <dgm:prSet presAssocID="{CCD36728-EEE4-451F-8DE8-F44A05722638}" presName="Parent1" presStyleLbl="node1" presStyleIdx="0" presStyleCnt="6" custLinFactNeighborX="681">
        <dgm:presLayoutVars>
          <dgm:chMax val="1"/>
          <dgm:chPref val="1"/>
          <dgm:bulletEnabled val="1"/>
        </dgm:presLayoutVars>
      </dgm:prSet>
      <dgm:spPr/>
      <dgm:t>
        <a:bodyPr/>
        <a:lstStyle/>
        <a:p>
          <a:endParaRPr lang="en-US"/>
        </a:p>
      </dgm:t>
    </dgm:pt>
    <dgm:pt modelId="{097C66AA-6EDF-4070-BFA3-159AD46555F6}" type="pres">
      <dgm:prSet presAssocID="{CCD36728-EEE4-451F-8DE8-F44A05722638}" presName="Childtext1" presStyleLbl="revTx" presStyleIdx="0" presStyleCnt="3">
        <dgm:presLayoutVars>
          <dgm:chMax val="0"/>
          <dgm:chPref val="0"/>
          <dgm:bulletEnabled val="1"/>
        </dgm:presLayoutVars>
      </dgm:prSet>
      <dgm:spPr/>
      <dgm:t>
        <a:bodyPr/>
        <a:lstStyle/>
        <a:p>
          <a:endParaRPr lang="en-US"/>
        </a:p>
      </dgm:t>
    </dgm:pt>
    <dgm:pt modelId="{6B1A9089-A05A-432A-B270-5926423D7BC5}" type="pres">
      <dgm:prSet presAssocID="{CCD36728-EEE4-451F-8DE8-F44A05722638}" presName="BalanceSpacing" presStyleCnt="0"/>
      <dgm:spPr/>
    </dgm:pt>
    <dgm:pt modelId="{3F09E27A-2118-46D4-A0B1-94DC1AB65B05}" type="pres">
      <dgm:prSet presAssocID="{CCD36728-EEE4-451F-8DE8-F44A05722638}" presName="BalanceSpacing1" presStyleCnt="0"/>
      <dgm:spPr/>
    </dgm:pt>
    <dgm:pt modelId="{A17C0200-2535-4312-8F9B-241F627BCC4D}" type="pres">
      <dgm:prSet presAssocID="{86AFFFBD-4FA1-4862-AB1A-A51BE4B28A4F}" presName="Accent1Text" presStyleLbl="node1" presStyleIdx="1" presStyleCnt="6" custLinFactNeighborY="0"/>
      <dgm:spPr/>
      <dgm:t>
        <a:bodyPr/>
        <a:lstStyle/>
        <a:p>
          <a:endParaRPr lang="en-US"/>
        </a:p>
      </dgm:t>
    </dgm:pt>
    <dgm:pt modelId="{3335BABE-0024-4B85-A096-45C75CC7CCB5}" type="pres">
      <dgm:prSet presAssocID="{86AFFFBD-4FA1-4862-AB1A-A51BE4B28A4F}" presName="spaceBetweenRectangles" presStyleCnt="0"/>
      <dgm:spPr/>
    </dgm:pt>
    <dgm:pt modelId="{E6CD5EFC-0385-4DBE-A2C0-C51227DF774D}" type="pres">
      <dgm:prSet presAssocID="{FEC55236-02BA-4A70-B376-69CBBCEA3B2B}" presName="composite" presStyleCnt="0"/>
      <dgm:spPr/>
    </dgm:pt>
    <dgm:pt modelId="{67249E55-027E-40A2-AB56-E663C1F2C0FD}" type="pres">
      <dgm:prSet presAssocID="{FEC55236-02BA-4A70-B376-69CBBCEA3B2B}" presName="Parent1" presStyleLbl="node1" presStyleIdx="2" presStyleCnt="6">
        <dgm:presLayoutVars>
          <dgm:chMax val="1"/>
          <dgm:chPref val="1"/>
          <dgm:bulletEnabled val="1"/>
        </dgm:presLayoutVars>
      </dgm:prSet>
      <dgm:spPr/>
      <dgm:t>
        <a:bodyPr/>
        <a:lstStyle/>
        <a:p>
          <a:endParaRPr lang="en-US"/>
        </a:p>
      </dgm:t>
    </dgm:pt>
    <dgm:pt modelId="{31446199-798D-4342-A271-1A0426BA9C44}" type="pres">
      <dgm:prSet presAssocID="{FEC55236-02BA-4A70-B376-69CBBCEA3B2B}" presName="Childtext1" presStyleLbl="revTx" presStyleIdx="1" presStyleCnt="3">
        <dgm:presLayoutVars>
          <dgm:chMax val="0"/>
          <dgm:chPref val="0"/>
          <dgm:bulletEnabled val="1"/>
        </dgm:presLayoutVars>
      </dgm:prSet>
      <dgm:spPr/>
      <dgm:t>
        <a:bodyPr/>
        <a:lstStyle/>
        <a:p>
          <a:endParaRPr lang="en-US"/>
        </a:p>
      </dgm:t>
    </dgm:pt>
    <dgm:pt modelId="{D24EAD97-C54E-423D-89C0-36D6CFE7C9CB}" type="pres">
      <dgm:prSet presAssocID="{FEC55236-02BA-4A70-B376-69CBBCEA3B2B}" presName="BalanceSpacing" presStyleCnt="0"/>
      <dgm:spPr/>
    </dgm:pt>
    <dgm:pt modelId="{897DA6F8-D230-4CDB-A2E4-089B9A85D96E}" type="pres">
      <dgm:prSet presAssocID="{FEC55236-02BA-4A70-B376-69CBBCEA3B2B}" presName="BalanceSpacing1" presStyleCnt="0"/>
      <dgm:spPr/>
    </dgm:pt>
    <dgm:pt modelId="{8EC4B71C-D2EE-4519-89F8-ADEEE0C8D1FA}" type="pres">
      <dgm:prSet presAssocID="{2A878E2F-C1F6-4F7D-8581-3C34B8397FC3}" presName="Accent1Text" presStyleLbl="node1" presStyleIdx="3" presStyleCnt="6"/>
      <dgm:spPr/>
      <dgm:t>
        <a:bodyPr/>
        <a:lstStyle/>
        <a:p>
          <a:endParaRPr lang="en-US"/>
        </a:p>
      </dgm:t>
    </dgm:pt>
    <dgm:pt modelId="{985FAE4D-463C-481F-80E6-8EE659958E30}" type="pres">
      <dgm:prSet presAssocID="{2A878E2F-C1F6-4F7D-8581-3C34B8397FC3}" presName="spaceBetweenRectangles" presStyleCnt="0"/>
      <dgm:spPr/>
    </dgm:pt>
    <dgm:pt modelId="{0AE25D4E-363B-46E9-B3FC-6D88795BA67E}" type="pres">
      <dgm:prSet presAssocID="{809E219E-43D5-4F1B-8504-0B68DE38A8DC}" presName="composite" presStyleCnt="0"/>
      <dgm:spPr/>
    </dgm:pt>
    <dgm:pt modelId="{2B2C97CB-A998-481A-9AB1-DCCF3E71A71F}" type="pres">
      <dgm:prSet presAssocID="{809E219E-43D5-4F1B-8504-0B68DE38A8DC}" presName="Parent1" presStyleLbl="node1" presStyleIdx="4" presStyleCnt="6">
        <dgm:presLayoutVars>
          <dgm:chMax val="1"/>
          <dgm:chPref val="1"/>
          <dgm:bulletEnabled val="1"/>
        </dgm:presLayoutVars>
      </dgm:prSet>
      <dgm:spPr/>
      <dgm:t>
        <a:bodyPr/>
        <a:lstStyle/>
        <a:p>
          <a:endParaRPr lang="en-US"/>
        </a:p>
      </dgm:t>
    </dgm:pt>
    <dgm:pt modelId="{D603F0EF-43F0-465D-8803-3BE2675A49E5}" type="pres">
      <dgm:prSet presAssocID="{809E219E-43D5-4F1B-8504-0B68DE38A8DC}" presName="Childtext1" presStyleLbl="revTx" presStyleIdx="2" presStyleCnt="3">
        <dgm:presLayoutVars>
          <dgm:chMax val="0"/>
          <dgm:chPref val="0"/>
          <dgm:bulletEnabled val="1"/>
        </dgm:presLayoutVars>
      </dgm:prSet>
      <dgm:spPr/>
      <dgm:t>
        <a:bodyPr/>
        <a:lstStyle/>
        <a:p>
          <a:endParaRPr lang="en-US"/>
        </a:p>
      </dgm:t>
    </dgm:pt>
    <dgm:pt modelId="{F0435DC6-3036-4BF3-835D-0A5E7843AFCC}" type="pres">
      <dgm:prSet presAssocID="{809E219E-43D5-4F1B-8504-0B68DE38A8DC}" presName="BalanceSpacing" presStyleCnt="0"/>
      <dgm:spPr/>
    </dgm:pt>
    <dgm:pt modelId="{92B8D957-405D-40C3-AA1E-5B5AA3E104DE}" type="pres">
      <dgm:prSet presAssocID="{809E219E-43D5-4F1B-8504-0B68DE38A8DC}" presName="BalanceSpacing1" presStyleCnt="0"/>
      <dgm:spPr/>
    </dgm:pt>
    <dgm:pt modelId="{DA0D0FDA-6711-4D02-96F6-775C208A6727}" type="pres">
      <dgm:prSet presAssocID="{AD4FCE58-1785-494A-B1DB-A293C49BD676}" presName="Accent1Text" presStyleLbl="node1" presStyleIdx="5" presStyleCnt="6"/>
      <dgm:spPr/>
      <dgm:t>
        <a:bodyPr/>
        <a:lstStyle/>
        <a:p>
          <a:endParaRPr lang="en-US"/>
        </a:p>
      </dgm:t>
    </dgm:pt>
  </dgm:ptLst>
  <dgm:cxnLst>
    <dgm:cxn modelId="{97D59E47-A5EE-4D29-BADD-AB7822B4FD93}" type="presOf" srcId="{892A9D61-5C36-4CA2-889A-4484D39EC510}" destId="{1E9A53DD-1512-4CC5-8F45-A4E9BF0C2E42}" srcOrd="0" destOrd="0" presId="urn:microsoft.com/office/officeart/2008/layout/AlternatingHexagons"/>
    <dgm:cxn modelId="{76C5AC75-DE5A-4562-9378-7A60E756B56B}" srcId="{892A9D61-5C36-4CA2-889A-4484D39EC510}" destId="{CCD36728-EEE4-451F-8DE8-F44A05722638}" srcOrd="0" destOrd="0" parTransId="{EA04AF57-4060-4E89-A915-DDFDBDCF68EB}" sibTransId="{86AFFFBD-4FA1-4862-AB1A-A51BE4B28A4F}"/>
    <dgm:cxn modelId="{C07EB79B-53FF-486A-94E7-F6F23F80887A}" type="presOf" srcId="{B4BAD526-A837-4F52-AB88-11105B9B5225}" destId="{097C66AA-6EDF-4070-BFA3-159AD46555F6}" srcOrd="0" destOrd="0" presId="urn:microsoft.com/office/officeart/2008/layout/AlternatingHexagons"/>
    <dgm:cxn modelId="{DC28AA36-93FF-4581-95C7-8C3198813C78}" type="presOf" srcId="{86AFFFBD-4FA1-4862-AB1A-A51BE4B28A4F}" destId="{A17C0200-2535-4312-8F9B-241F627BCC4D}" srcOrd="0" destOrd="0" presId="urn:microsoft.com/office/officeart/2008/layout/AlternatingHexagons"/>
    <dgm:cxn modelId="{3742AAE1-F6F0-4E86-B496-4D4396C92854}" type="presOf" srcId="{2A878E2F-C1F6-4F7D-8581-3C34B8397FC3}" destId="{8EC4B71C-D2EE-4519-89F8-ADEEE0C8D1FA}" srcOrd="0" destOrd="0" presId="urn:microsoft.com/office/officeart/2008/layout/AlternatingHexagons"/>
    <dgm:cxn modelId="{4E4B722F-3A19-4EEB-B352-B36EE63C41CC}" type="presOf" srcId="{AD4FCE58-1785-494A-B1DB-A293C49BD676}" destId="{DA0D0FDA-6711-4D02-96F6-775C208A6727}" srcOrd="0" destOrd="0" presId="urn:microsoft.com/office/officeart/2008/layout/AlternatingHexagons"/>
    <dgm:cxn modelId="{41CF2A0C-82C2-4901-87C8-AF6A442C83C1}" srcId="{892A9D61-5C36-4CA2-889A-4484D39EC510}" destId="{FEC55236-02BA-4A70-B376-69CBBCEA3B2B}" srcOrd="1" destOrd="0" parTransId="{25217F3B-9AC6-4B3F-A306-B1389EDA293D}" sibTransId="{2A878E2F-C1F6-4F7D-8581-3C34B8397FC3}"/>
    <dgm:cxn modelId="{85018E4C-D423-49B9-A935-B98B0631F563}" type="presOf" srcId="{EEB871EA-53A6-4656-AC08-8EF670D7BA29}" destId="{D603F0EF-43F0-465D-8803-3BE2675A49E5}" srcOrd="0" destOrd="0" presId="urn:microsoft.com/office/officeart/2008/layout/AlternatingHexagons"/>
    <dgm:cxn modelId="{194B2C8C-07D0-4E06-9472-8C96E4500E30}" type="presOf" srcId="{CCD36728-EEE4-451F-8DE8-F44A05722638}" destId="{D03EA134-5E00-4E13-8337-7DB66EED7AF3}" srcOrd="0" destOrd="0" presId="urn:microsoft.com/office/officeart/2008/layout/AlternatingHexagons"/>
    <dgm:cxn modelId="{F317546E-6C2A-4C9B-9640-8652D2407DE6}" srcId="{CCD36728-EEE4-451F-8DE8-F44A05722638}" destId="{B4BAD526-A837-4F52-AB88-11105B9B5225}" srcOrd="0" destOrd="0" parTransId="{100B796E-EC59-44C9-AEBE-CBE3EAFD8EB3}" sibTransId="{DB849FBE-4AD4-4D3B-8EF5-064861E43111}"/>
    <dgm:cxn modelId="{CEBFB1C0-0430-46C1-A03A-EB76B687F872}" type="presOf" srcId="{809E219E-43D5-4F1B-8504-0B68DE38A8DC}" destId="{2B2C97CB-A998-481A-9AB1-DCCF3E71A71F}" srcOrd="0" destOrd="0" presId="urn:microsoft.com/office/officeart/2008/layout/AlternatingHexagons"/>
    <dgm:cxn modelId="{6EE98476-E7B2-47A1-81B7-6EC9800B626D}" srcId="{892A9D61-5C36-4CA2-889A-4484D39EC510}" destId="{809E219E-43D5-4F1B-8504-0B68DE38A8DC}" srcOrd="2" destOrd="0" parTransId="{3A02B398-381A-4734-B76A-0B58B2BA8288}" sibTransId="{AD4FCE58-1785-494A-B1DB-A293C49BD676}"/>
    <dgm:cxn modelId="{FC734538-BB1F-40CD-AD29-EEA193D07BD1}" type="presOf" srcId="{FEC55236-02BA-4A70-B376-69CBBCEA3B2B}" destId="{67249E55-027E-40A2-AB56-E663C1F2C0FD}" srcOrd="0" destOrd="0" presId="urn:microsoft.com/office/officeart/2008/layout/AlternatingHexagons"/>
    <dgm:cxn modelId="{1049C389-C0EF-4DCB-8940-408F18E2625A}" srcId="{809E219E-43D5-4F1B-8504-0B68DE38A8DC}" destId="{EEB871EA-53A6-4656-AC08-8EF670D7BA29}" srcOrd="0" destOrd="0" parTransId="{424FE5E1-ED55-4534-A6F3-DCED965AE6F9}" sibTransId="{D19C9FE1-356D-4665-989E-14810FA4F11B}"/>
    <dgm:cxn modelId="{31260FE3-8626-4B5B-A0F1-B9224E2A7F84}" type="presParOf" srcId="{1E9A53DD-1512-4CC5-8F45-A4E9BF0C2E42}" destId="{C8907739-3757-4CB9-BE34-D477415840ED}" srcOrd="0" destOrd="0" presId="urn:microsoft.com/office/officeart/2008/layout/AlternatingHexagons"/>
    <dgm:cxn modelId="{5F9A6B73-5B19-46C5-A5B1-A2039C1A9644}" type="presParOf" srcId="{C8907739-3757-4CB9-BE34-D477415840ED}" destId="{D03EA134-5E00-4E13-8337-7DB66EED7AF3}" srcOrd="0" destOrd="0" presId="urn:microsoft.com/office/officeart/2008/layout/AlternatingHexagons"/>
    <dgm:cxn modelId="{CF5168F7-4121-4564-BA20-E99CC3926FD3}" type="presParOf" srcId="{C8907739-3757-4CB9-BE34-D477415840ED}" destId="{097C66AA-6EDF-4070-BFA3-159AD46555F6}" srcOrd="1" destOrd="0" presId="urn:microsoft.com/office/officeart/2008/layout/AlternatingHexagons"/>
    <dgm:cxn modelId="{70336EF3-89AE-4AD7-BDFC-D74EF41C2376}" type="presParOf" srcId="{C8907739-3757-4CB9-BE34-D477415840ED}" destId="{6B1A9089-A05A-432A-B270-5926423D7BC5}" srcOrd="2" destOrd="0" presId="urn:microsoft.com/office/officeart/2008/layout/AlternatingHexagons"/>
    <dgm:cxn modelId="{4604CA3A-8FE4-46C1-9CAF-8BAFC5752D38}" type="presParOf" srcId="{C8907739-3757-4CB9-BE34-D477415840ED}" destId="{3F09E27A-2118-46D4-A0B1-94DC1AB65B05}" srcOrd="3" destOrd="0" presId="urn:microsoft.com/office/officeart/2008/layout/AlternatingHexagons"/>
    <dgm:cxn modelId="{22CFA94D-075F-4FA8-A12E-1464A921156B}" type="presParOf" srcId="{C8907739-3757-4CB9-BE34-D477415840ED}" destId="{A17C0200-2535-4312-8F9B-241F627BCC4D}" srcOrd="4" destOrd="0" presId="urn:microsoft.com/office/officeart/2008/layout/AlternatingHexagons"/>
    <dgm:cxn modelId="{74E3215F-C310-4847-AD0D-A1940E421C91}" type="presParOf" srcId="{1E9A53DD-1512-4CC5-8F45-A4E9BF0C2E42}" destId="{3335BABE-0024-4B85-A096-45C75CC7CCB5}" srcOrd="1" destOrd="0" presId="urn:microsoft.com/office/officeart/2008/layout/AlternatingHexagons"/>
    <dgm:cxn modelId="{6A5B7DD3-74B8-4741-AB95-7C4A1638CB35}" type="presParOf" srcId="{1E9A53DD-1512-4CC5-8F45-A4E9BF0C2E42}" destId="{E6CD5EFC-0385-4DBE-A2C0-C51227DF774D}" srcOrd="2" destOrd="0" presId="urn:microsoft.com/office/officeart/2008/layout/AlternatingHexagons"/>
    <dgm:cxn modelId="{1319B348-B4C4-4133-841F-381BC5DD6804}" type="presParOf" srcId="{E6CD5EFC-0385-4DBE-A2C0-C51227DF774D}" destId="{67249E55-027E-40A2-AB56-E663C1F2C0FD}" srcOrd="0" destOrd="0" presId="urn:microsoft.com/office/officeart/2008/layout/AlternatingHexagons"/>
    <dgm:cxn modelId="{081731B5-2894-498C-BCCF-FA5C38CEDA59}" type="presParOf" srcId="{E6CD5EFC-0385-4DBE-A2C0-C51227DF774D}" destId="{31446199-798D-4342-A271-1A0426BA9C44}" srcOrd="1" destOrd="0" presId="urn:microsoft.com/office/officeart/2008/layout/AlternatingHexagons"/>
    <dgm:cxn modelId="{A0E40987-2D43-47F7-A0BD-1DE0AE824A30}" type="presParOf" srcId="{E6CD5EFC-0385-4DBE-A2C0-C51227DF774D}" destId="{D24EAD97-C54E-423D-89C0-36D6CFE7C9CB}" srcOrd="2" destOrd="0" presId="urn:microsoft.com/office/officeart/2008/layout/AlternatingHexagons"/>
    <dgm:cxn modelId="{96B385B2-837B-4019-AC60-3CF1B58F9AC4}" type="presParOf" srcId="{E6CD5EFC-0385-4DBE-A2C0-C51227DF774D}" destId="{897DA6F8-D230-4CDB-A2E4-089B9A85D96E}" srcOrd="3" destOrd="0" presId="urn:microsoft.com/office/officeart/2008/layout/AlternatingHexagons"/>
    <dgm:cxn modelId="{D0183036-A858-486D-8907-91B36CE055FA}" type="presParOf" srcId="{E6CD5EFC-0385-4DBE-A2C0-C51227DF774D}" destId="{8EC4B71C-D2EE-4519-89F8-ADEEE0C8D1FA}" srcOrd="4" destOrd="0" presId="urn:microsoft.com/office/officeart/2008/layout/AlternatingHexagons"/>
    <dgm:cxn modelId="{876750B8-B998-4AE4-B90E-55919407DC29}" type="presParOf" srcId="{1E9A53DD-1512-4CC5-8F45-A4E9BF0C2E42}" destId="{985FAE4D-463C-481F-80E6-8EE659958E30}" srcOrd="3" destOrd="0" presId="urn:microsoft.com/office/officeart/2008/layout/AlternatingHexagons"/>
    <dgm:cxn modelId="{15F42867-BE1F-49ED-992C-DEA398617949}" type="presParOf" srcId="{1E9A53DD-1512-4CC5-8F45-A4E9BF0C2E42}" destId="{0AE25D4E-363B-46E9-B3FC-6D88795BA67E}" srcOrd="4" destOrd="0" presId="urn:microsoft.com/office/officeart/2008/layout/AlternatingHexagons"/>
    <dgm:cxn modelId="{541C2D82-EFE8-4D6D-8D51-7F89020BADE6}" type="presParOf" srcId="{0AE25D4E-363B-46E9-B3FC-6D88795BA67E}" destId="{2B2C97CB-A998-481A-9AB1-DCCF3E71A71F}" srcOrd="0" destOrd="0" presId="urn:microsoft.com/office/officeart/2008/layout/AlternatingHexagons"/>
    <dgm:cxn modelId="{5B171A23-D491-4D71-B217-5DDE4993A5F6}" type="presParOf" srcId="{0AE25D4E-363B-46E9-B3FC-6D88795BA67E}" destId="{D603F0EF-43F0-465D-8803-3BE2675A49E5}" srcOrd="1" destOrd="0" presId="urn:microsoft.com/office/officeart/2008/layout/AlternatingHexagons"/>
    <dgm:cxn modelId="{ABC608A7-6BB9-4984-8AFE-9285869A58D1}" type="presParOf" srcId="{0AE25D4E-363B-46E9-B3FC-6D88795BA67E}" destId="{F0435DC6-3036-4BF3-835D-0A5E7843AFCC}" srcOrd="2" destOrd="0" presId="urn:microsoft.com/office/officeart/2008/layout/AlternatingHexagons"/>
    <dgm:cxn modelId="{831C89E0-3D27-4744-95BF-5584A858A5F4}" type="presParOf" srcId="{0AE25D4E-363B-46E9-B3FC-6D88795BA67E}" destId="{92B8D957-405D-40C3-AA1E-5B5AA3E104DE}" srcOrd="3" destOrd="0" presId="urn:microsoft.com/office/officeart/2008/layout/AlternatingHexagons"/>
    <dgm:cxn modelId="{77D0516D-49A4-455D-A74C-186A1F8CEEA5}" type="presParOf" srcId="{0AE25D4E-363B-46E9-B3FC-6D88795BA67E}" destId="{DA0D0FDA-6711-4D02-96F6-775C208A6727}"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EA134-5E00-4E13-8337-7DB66EED7AF3}">
      <dsp:nvSpPr>
        <dsp:cNvPr id="0" name=""/>
        <dsp:cNvSpPr/>
      </dsp:nvSpPr>
      <dsp:spPr>
        <a:xfrm rot="5400000">
          <a:off x="6169270" y="208893"/>
          <a:ext cx="3148400" cy="2739108"/>
        </a:xfrm>
        <a:prstGeom prst="hexagon">
          <a:avLst>
            <a:gd name="adj" fmla="val 25000"/>
            <a:gd name="vf" fmla="val 115470"/>
          </a:avLst>
        </a:prstGeom>
        <a:solidFill>
          <a:srgbClr val="FF505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6800760" y="494873"/>
        <a:ext cx="1885420" cy="2167148"/>
      </dsp:txXfrm>
    </dsp:sp>
    <dsp:sp modelId="{097C66AA-6EDF-4070-BFA3-159AD46555F6}">
      <dsp:nvSpPr>
        <dsp:cNvPr id="0" name=""/>
        <dsp:cNvSpPr/>
      </dsp:nvSpPr>
      <dsp:spPr>
        <a:xfrm>
          <a:off x="9196142" y="633928"/>
          <a:ext cx="3513615" cy="188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altLang="ko-KR" sz="3200" b="1" kern="1200" dirty="0" smtClean="0">
              <a:solidFill>
                <a:srgbClr val="C00000"/>
              </a:solidFill>
              <a:latin typeface="+mj-lt"/>
              <a:cs typeface="Calibri" pitchFamily="34" charset="0"/>
            </a:rPr>
            <a:t>Low operational costs</a:t>
          </a:r>
          <a:endParaRPr lang="en-US" sz="3200" kern="1200" dirty="0">
            <a:solidFill>
              <a:srgbClr val="C00000"/>
            </a:solidFill>
          </a:endParaRPr>
        </a:p>
      </dsp:txBody>
      <dsp:txXfrm>
        <a:off x="9196142" y="633928"/>
        <a:ext cx="3513615" cy="1889040"/>
      </dsp:txXfrm>
    </dsp:sp>
    <dsp:sp modelId="{A17C0200-2535-4312-8F9B-241F627BCC4D}">
      <dsp:nvSpPr>
        <dsp:cNvPr id="0" name=""/>
        <dsp:cNvSpPr/>
      </dsp:nvSpPr>
      <dsp:spPr>
        <a:xfrm rot="5400000">
          <a:off x="3211032" y="208893"/>
          <a:ext cx="3148400" cy="2739108"/>
        </a:xfrm>
        <a:prstGeom prst="hexagon">
          <a:avLst>
            <a:gd name="adj" fmla="val 25000"/>
            <a:gd name="vf" fmla="val 115470"/>
          </a:avLst>
        </a:prstGeom>
        <a:solidFill>
          <a:srgbClr val="B00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842522" y="494873"/>
        <a:ext cx="1885420" cy="2167148"/>
      </dsp:txXfrm>
    </dsp:sp>
    <dsp:sp modelId="{67249E55-027E-40A2-AB56-E663C1F2C0FD}">
      <dsp:nvSpPr>
        <dsp:cNvPr id="0" name=""/>
        <dsp:cNvSpPr/>
      </dsp:nvSpPr>
      <dsp:spPr>
        <a:xfrm rot="5400000">
          <a:off x="4684484" y="2881256"/>
          <a:ext cx="3148400" cy="2739108"/>
        </a:xfrm>
        <a:prstGeom prst="hexagon">
          <a:avLst>
            <a:gd name="adj" fmla="val 25000"/>
            <a:gd name="vf" fmla="val 115470"/>
          </a:avLst>
        </a:prstGeom>
        <a:solidFill>
          <a:srgbClr val="FF505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5315974" y="3167236"/>
        <a:ext cx="1885420" cy="2167148"/>
      </dsp:txXfrm>
    </dsp:sp>
    <dsp:sp modelId="{31446199-798D-4342-A271-1A0426BA9C44}">
      <dsp:nvSpPr>
        <dsp:cNvPr id="0" name=""/>
        <dsp:cNvSpPr/>
      </dsp:nvSpPr>
      <dsp:spPr>
        <a:xfrm>
          <a:off x="1375514" y="3306290"/>
          <a:ext cx="3400272" cy="188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r>
            <a:rPr lang="en-US" sz="3200" b="1" kern="1200" dirty="0" smtClean="0">
              <a:solidFill>
                <a:srgbClr val="C00000"/>
              </a:solidFill>
              <a:latin typeface="+mj-lt"/>
              <a:cs typeface="Calibri" pitchFamily="34" charset="0"/>
            </a:rPr>
            <a:t>Excellent geostrategic location</a:t>
          </a:r>
          <a:endParaRPr lang="en-US" sz="3200" b="1" kern="1200" dirty="0">
            <a:solidFill>
              <a:srgbClr val="C00000"/>
            </a:solidFill>
            <a:latin typeface="+mj-lt"/>
            <a:cs typeface="Calibri" pitchFamily="34" charset="0"/>
          </a:endParaRPr>
        </a:p>
      </dsp:txBody>
      <dsp:txXfrm>
        <a:off x="1375514" y="3306290"/>
        <a:ext cx="3400272" cy="1889040"/>
      </dsp:txXfrm>
    </dsp:sp>
    <dsp:sp modelId="{8EC4B71C-D2EE-4519-89F8-ADEEE0C8D1FA}">
      <dsp:nvSpPr>
        <dsp:cNvPr id="0" name=""/>
        <dsp:cNvSpPr/>
      </dsp:nvSpPr>
      <dsp:spPr>
        <a:xfrm rot="5400000">
          <a:off x="7614974" y="2887301"/>
          <a:ext cx="3148400" cy="2739108"/>
        </a:xfrm>
        <a:prstGeom prst="hexagon">
          <a:avLst>
            <a:gd name="adj" fmla="val 25000"/>
            <a:gd name="vf" fmla="val 115470"/>
          </a:avLst>
        </a:prstGeom>
        <a:solidFill>
          <a:srgbClr val="B00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8246464" y="3173281"/>
        <a:ext cx="1885420" cy="2167148"/>
      </dsp:txXfrm>
    </dsp:sp>
    <dsp:sp modelId="{2B2C97CB-A998-481A-9AB1-DCCF3E71A71F}">
      <dsp:nvSpPr>
        <dsp:cNvPr id="0" name=""/>
        <dsp:cNvSpPr/>
      </dsp:nvSpPr>
      <dsp:spPr>
        <a:xfrm rot="5400000">
          <a:off x="6158940" y="5553619"/>
          <a:ext cx="3148400" cy="2739108"/>
        </a:xfrm>
        <a:prstGeom prst="hexagon">
          <a:avLst>
            <a:gd name="adj" fmla="val 25000"/>
            <a:gd name="vf" fmla="val 115470"/>
          </a:avLst>
        </a:prstGeom>
        <a:solidFill>
          <a:srgbClr val="FF505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6790430" y="5839599"/>
        <a:ext cx="1885420" cy="2167148"/>
      </dsp:txXfrm>
    </dsp:sp>
    <dsp:sp modelId="{D603F0EF-43F0-465D-8803-3BE2675A49E5}">
      <dsp:nvSpPr>
        <dsp:cNvPr id="0" name=""/>
        <dsp:cNvSpPr/>
      </dsp:nvSpPr>
      <dsp:spPr>
        <a:xfrm>
          <a:off x="9191223" y="5911101"/>
          <a:ext cx="3554935" cy="188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altLang="ko-KR" sz="3200" b="1" kern="1200" dirty="0" smtClean="0">
              <a:solidFill>
                <a:srgbClr val="C00000"/>
              </a:solidFill>
              <a:latin typeface="+mj-lt"/>
              <a:cs typeface="Calibri" pitchFamily="34" charset="0"/>
            </a:rPr>
            <a:t>Available competitive workforce</a:t>
          </a:r>
          <a:endParaRPr lang="en-US" sz="3200" kern="1200" dirty="0">
            <a:solidFill>
              <a:srgbClr val="C00000"/>
            </a:solidFill>
          </a:endParaRPr>
        </a:p>
      </dsp:txBody>
      <dsp:txXfrm>
        <a:off x="9191223" y="5911101"/>
        <a:ext cx="3554935" cy="1889040"/>
      </dsp:txXfrm>
    </dsp:sp>
    <dsp:sp modelId="{DA0D0FDA-6711-4D02-96F6-775C208A6727}">
      <dsp:nvSpPr>
        <dsp:cNvPr id="0" name=""/>
        <dsp:cNvSpPr/>
      </dsp:nvSpPr>
      <dsp:spPr>
        <a:xfrm rot="5400000">
          <a:off x="3200702" y="5553619"/>
          <a:ext cx="3148400" cy="2739108"/>
        </a:xfrm>
        <a:prstGeom prst="hexagon">
          <a:avLst>
            <a:gd name="adj" fmla="val 25000"/>
            <a:gd name="vf" fmla="val 115470"/>
          </a:avLst>
        </a:prstGeom>
        <a:solidFill>
          <a:srgbClr val="B00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832192" y="5839599"/>
        <a:ext cx="1885420" cy="2167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EA134-5E00-4E13-8337-7DB66EED7AF3}">
      <dsp:nvSpPr>
        <dsp:cNvPr id="0" name=""/>
        <dsp:cNvSpPr/>
      </dsp:nvSpPr>
      <dsp:spPr>
        <a:xfrm rot="5400000">
          <a:off x="6091789" y="205602"/>
          <a:ext cx="3150964" cy="2741339"/>
        </a:xfrm>
        <a:prstGeom prst="hexagon">
          <a:avLst>
            <a:gd name="adj" fmla="val 25000"/>
            <a:gd name="vf" fmla="val 115470"/>
          </a:avLst>
        </a:prstGeom>
        <a:solidFill>
          <a:srgbClr val="FF505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6723793" y="491815"/>
        <a:ext cx="1886955" cy="2168914"/>
      </dsp:txXfrm>
    </dsp:sp>
    <dsp:sp modelId="{097C66AA-6EDF-4070-BFA3-159AD46555F6}">
      <dsp:nvSpPr>
        <dsp:cNvPr id="0" name=""/>
        <dsp:cNvSpPr/>
      </dsp:nvSpPr>
      <dsp:spPr>
        <a:xfrm>
          <a:off x="9102458" y="630982"/>
          <a:ext cx="3516476" cy="1890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solidFill>
                <a:srgbClr val="C00000"/>
              </a:solidFill>
              <a:latin typeface="+mj-lt"/>
              <a:cs typeface="Calibri" pitchFamily="34" charset="0"/>
            </a:rPr>
            <a:t>Fiscal benefits &amp; Incentives</a:t>
          </a:r>
          <a:endParaRPr lang="en-US" sz="3200" b="1" kern="1200" dirty="0">
            <a:solidFill>
              <a:srgbClr val="C00000"/>
            </a:solidFill>
            <a:latin typeface="+mj-lt"/>
            <a:cs typeface="Calibri" pitchFamily="34" charset="0"/>
          </a:endParaRPr>
        </a:p>
      </dsp:txBody>
      <dsp:txXfrm>
        <a:off x="9102458" y="630982"/>
        <a:ext cx="3516476" cy="1890578"/>
      </dsp:txXfrm>
    </dsp:sp>
    <dsp:sp modelId="{A17C0200-2535-4312-8F9B-241F627BCC4D}">
      <dsp:nvSpPr>
        <dsp:cNvPr id="0" name=""/>
        <dsp:cNvSpPr/>
      </dsp:nvSpPr>
      <dsp:spPr>
        <a:xfrm rot="5400000">
          <a:off x="3112474" y="205602"/>
          <a:ext cx="3150964" cy="2741339"/>
        </a:xfrm>
        <a:prstGeom prst="hexagon">
          <a:avLst>
            <a:gd name="adj" fmla="val 25000"/>
            <a:gd name="vf" fmla="val 115470"/>
          </a:avLst>
        </a:prstGeom>
        <a:solidFill>
          <a:srgbClr val="B00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744478" y="491815"/>
        <a:ext cx="1886955" cy="2168914"/>
      </dsp:txXfrm>
    </dsp:sp>
    <dsp:sp modelId="{67249E55-027E-40A2-AB56-E663C1F2C0FD}">
      <dsp:nvSpPr>
        <dsp:cNvPr id="0" name=""/>
        <dsp:cNvSpPr/>
      </dsp:nvSpPr>
      <dsp:spPr>
        <a:xfrm rot="5400000">
          <a:off x="4587126" y="2880141"/>
          <a:ext cx="3150964" cy="2741339"/>
        </a:xfrm>
        <a:prstGeom prst="hexagon">
          <a:avLst>
            <a:gd name="adj" fmla="val 25000"/>
            <a:gd name="vf" fmla="val 115470"/>
          </a:avLst>
        </a:prstGeom>
        <a:solidFill>
          <a:srgbClr val="FF505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5219130" y="3166354"/>
        <a:ext cx="1886955" cy="2168914"/>
      </dsp:txXfrm>
    </dsp:sp>
    <dsp:sp modelId="{31446199-798D-4342-A271-1A0426BA9C44}">
      <dsp:nvSpPr>
        <dsp:cNvPr id="0" name=""/>
        <dsp:cNvSpPr/>
      </dsp:nvSpPr>
      <dsp:spPr>
        <a:xfrm>
          <a:off x="1275462" y="3305521"/>
          <a:ext cx="3403041" cy="1890578"/>
        </a:xfrm>
        <a:prstGeom prst="rect">
          <a:avLst/>
        </a:prstGeom>
        <a:noFill/>
        <a:ln>
          <a:noFill/>
        </a:ln>
        <a:effectLst/>
      </dsp:spPr>
      <dsp:style>
        <a:lnRef idx="0">
          <a:scrgbClr r="0" g="0" b="0"/>
        </a:lnRef>
        <a:fillRef idx="0">
          <a:scrgbClr r="0" g="0" b="0"/>
        </a:fillRef>
        <a:effectRef idx="0">
          <a:scrgbClr r="0" g="0" b="0"/>
        </a:effectRef>
        <a:fontRef idx="minor"/>
      </dsp:style>
    </dsp:sp>
    <dsp:sp modelId="{8EC4B71C-D2EE-4519-89F8-ADEEE0C8D1FA}">
      <dsp:nvSpPr>
        <dsp:cNvPr id="0" name=""/>
        <dsp:cNvSpPr/>
      </dsp:nvSpPr>
      <dsp:spPr>
        <a:xfrm rot="5400000">
          <a:off x="7547772" y="2880141"/>
          <a:ext cx="3150964" cy="2741339"/>
        </a:xfrm>
        <a:prstGeom prst="hexagon">
          <a:avLst>
            <a:gd name="adj" fmla="val 25000"/>
            <a:gd name="vf" fmla="val 115470"/>
          </a:avLst>
        </a:prstGeom>
        <a:solidFill>
          <a:srgbClr val="B00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8179776" y="3166354"/>
        <a:ext cx="1886955" cy="2168914"/>
      </dsp:txXfrm>
    </dsp:sp>
    <dsp:sp modelId="{2B2C97CB-A998-481A-9AB1-DCCF3E71A71F}">
      <dsp:nvSpPr>
        <dsp:cNvPr id="0" name=""/>
        <dsp:cNvSpPr/>
      </dsp:nvSpPr>
      <dsp:spPr>
        <a:xfrm rot="5400000">
          <a:off x="6073120" y="5554680"/>
          <a:ext cx="3150964" cy="2741339"/>
        </a:xfrm>
        <a:prstGeom prst="hexagon">
          <a:avLst>
            <a:gd name="adj" fmla="val 25000"/>
            <a:gd name="vf" fmla="val 115470"/>
          </a:avLst>
        </a:prstGeom>
        <a:solidFill>
          <a:srgbClr val="FF505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rot="-5400000">
        <a:off x="6705124" y="5840893"/>
        <a:ext cx="1886955" cy="2168914"/>
      </dsp:txXfrm>
    </dsp:sp>
    <dsp:sp modelId="{D603F0EF-43F0-465D-8803-3BE2675A49E5}">
      <dsp:nvSpPr>
        <dsp:cNvPr id="0" name=""/>
        <dsp:cNvSpPr/>
      </dsp:nvSpPr>
      <dsp:spPr>
        <a:xfrm>
          <a:off x="9102458" y="5980060"/>
          <a:ext cx="3516476" cy="1890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solidFill>
                <a:srgbClr val="C00000"/>
              </a:solidFill>
              <a:latin typeface="+mj-lt"/>
              <a:cs typeface="Calibri" pitchFamily="34" charset="0"/>
            </a:rPr>
            <a:t>Investment</a:t>
          </a:r>
          <a:r>
            <a:rPr lang="en-US" sz="3200" b="1" kern="1200" dirty="0" smtClean="0">
              <a:solidFill>
                <a:srgbClr val="C00000"/>
              </a:solidFill>
            </a:rPr>
            <a:t> friendly environment</a:t>
          </a:r>
          <a:endParaRPr lang="en-US" sz="3200" b="1" kern="1200" dirty="0">
            <a:solidFill>
              <a:srgbClr val="C00000"/>
            </a:solidFill>
            <a:latin typeface="+mj-lt"/>
            <a:cs typeface="Calibri" pitchFamily="34" charset="0"/>
          </a:endParaRPr>
        </a:p>
      </dsp:txBody>
      <dsp:txXfrm>
        <a:off x="9102458" y="5980060"/>
        <a:ext cx="3516476" cy="1890578"/>
      </dsp:txXfrm>
    </dsp:sp>
    <dsp:sp modelId="{DA0D0FDA-6711-4D02-96F6-775C208A6727}">
      <dsp:nvSpPr>
        <dsp:cNvPr id="0" name=""/>
        <dsp:cNvSpPr/>
      </dsp:nvSpPr>
      <dsp:spPr>
        <a:xfrm rot="5400000">
          <a:off x="3112474" y="5554680"/>
          <a:ext cx="3150964" cy="2741339"/>
        </a:xfrm>
        <a:prstGeom prst="hexagon">
          <a:avLst>
            <a:gd name="adj" fmla="val 25000"/>
            <a:gd name="vf" fmla="val 115470"/>
          </a:avLst>
        </a:prstGeom>
        <a:solidFill>
          <a:srgbClr val="B00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744478" y="5840893"/>
        <a:ext cx="1886955" cy="216891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0.88703</cdr:x>
      <cdr:y>0.57442</cdr:y>
    </cdr:from>
    <cdr:to>
      <cdr:x>0.97811</cdr:x>
      <cdr:y>1</cdr:y>
    </cdr:to>
    <cdr:sp macro="" textlink="">
      <cdr:nvSpPr>
        <cdr:cNvPr id="4" name="TextBox 3"/>
        <cdr:cNvSpPr txBox="1"/>
      </cdr:nvSpPr>
      <cdr:spPr>
        <a:xfrm xmlns:a="http://schemas.openxmlformats.org/drawingml/2006/main">
          <a:off x="11014315" y="1483822"/>
          <a:ext cx="1130951" cy="10993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0.46837</cdr:x>
      <cdr:y>0.4171</cdr:y>
    </cdr:from>
    <cdr:to>
      <cdr:x>0.53163</cdr:x>
      <cdr:y>0.5829</cdr:y>
    </cdr:to>
    <cdr:sp macro="" textlink="">
      <cdr:nvSpPr>
        <cdr:cNvPr id="2" name="TextBox 1">
          <a:extLst xmlns:a="http://schemas.openxmlformats.org/drawingml/2006/main">
            <a:ext uri="{FF2B5EF4-FFF2-40B4-BE49-F238E27FC236}">
              <a16:creationId xmlns:a16="http://schemas.microsoft.com/office/drawing/2014/main" id="{A2C161EC-4D72-E440-65FC-2784DBC7B433}"/>
            </a:ext>
          </a:extLst>
        </cdr:cNvPr>
        <cdr:cNvSpPr txBox="1"/>
      </cdr:nvSpPr>
      <cdr:spPr>
        <a:xfrm xmlns:a="http://schemas.openxmlformats.org/drawingml/2006/main">
          <a:off x="6769510" y="2300212"/>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0.27786</cdr:x>
      <cdr:y>0.59917</cdr:y>
    </cdr:from>
    <cdr:to>
      <cdr:x>0.49603</cdr:x>
      <cdr:y>0.69147</cdr:y>
    </cdr:to>
    <cdr:sp macro="" textlink="">
      <cdr:nvSpPr>
        <cdr:cNvPr id="2" name="TextBox 1">
          <a:extLst xmlns:a="http://schemas.openxmlformats.org/drawingml/2006/main">
            <a:ext uri="{FF2B5EF4-FFF2-40B4-BE49-F238E27FC236}">
              <a16:creationId xmlns:a16="http://schemas.microsoft.com/office/drawing/2014/main" id="{74D2BF07-267F-7BE0-65B1-8179763876B9}"/>
            </a:ext>
          </a:extLst>
        </cdr:cNvPr>
        <cdr:cNvSpPr txBox="1"/>
      </cdr:nvSpPr>
      <cdr:spPr>
        <a:xfrm xmlns:a="http://schemas.openxmlformats.org/drawingml/2006/main">
          <a:off x="3982256" y="3232508"/>
          <a:ext cx="3126732" cy="4979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b="1" dirty="0">
              <a:solidFill>
                <a:srgbClr val="B00000"/>
              </a:solidFill>
              <a:effectLst>
                <a:outerShdw blurRad="38100" dist="38100" dir="2700000" algn="tl">
                  <a:srgbClr val="000000">
                    <a:alpha val="43137"/>
                  </a:srgbClr>
                </a:outerShdw>
              </a:effectLst>
            </a:rPr>
            <a:t> </a:t>
          </a:r>
          <a:r>
            <a:rPr lang="en-US" sz="2800" b="1" dirty="0">
              <a:solidFill>
                <a:srgbClr val="B00000"/>
              </a:solidFill>
              <a:effectLst>
                <a:outerShdw blurRad="38100" dist="38100" dir="2700000" algn="tl">
                  <a:srgbClr val="000000">
                    <a:alpha val="43137"/>
                  </a:srgbClr>
                </a:outerShdw>
              </a:effectLst>
            </a:rPr>
            <a:t>4.7</a:t>
          </a:r>
        </a:p>
      </cdr:txBody>
    </cdr:sp>
  </cdr:relSizeAnchor>
  <cdr:relSizeAnchor xmlns:cdr="http://schemas.openxmlformats.org/drawingml/2006/chartDrawing">
    <cdr:from>
      <cdr:x>0.46888</cdr:x>
      <cdr:y>0.71323</cdr:y>
    </cdr:from>
    <cdr:to>
      <cdr:x>0.62118</cdr:x>
      <cdr:y>0.8123</cdr:y>
    </cdr:to>
    <cdr:sp macro="" textlink="">
      <cdr:nvSpPr>
        <cdr:cNvPr id="3" name="TextBox 2">
          <a:extLst xmlns:a="http://schemas.openxmlformats.org/drawingml/2006/main">
            <a:ext uri="{FF2B5EF4-FFF2-40B4-BE49-F238E27FC236}">
              <a16:creationId xmlns:a16="http://schemas.microsoft.com/office/drawing/2014/main" id="{ED58957A-0603-0C9D-BAD1-A0B23B5A4A7F}"/>
            </a:ext>
          </a:extLst>
        </cdr:cNvPr>
        <cdr:cNvSpPr txBox="1"/>
      </cdr:nvSpPr>
      <cdr:spPr>
        <a:xfrm xmlns:a="http://schemas.openxmlformats.org/drawingml/2006/main">
          <a:off x="6719746" y="4459413"/>
          <a:ext cx="2182761" cy="6194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solidFill>
                <a:srgbClr val="B00000"/>
              </a:solidFill>
              <a:effectLst>
                <a:outerShdw blurRad="38100" dist="38100" dir="2700000" algn="tl">
                  <a:srgbClr val="000000">
                    <a:alpha val="43137"/>
                  </a:srgbClr>
                </a:outerShdw>
              </a:effectLst>
              <a:latin typeface="StobiSerif Regular" panose="02000503060000020004" pitchFamily="50" charset="0"/>
            </a:rPr>
            <a:t>1.5</a:t>
          </a:r>
        </a:p>
      </cdr:txBody>
    </cdr:sp>
  </cdr:relSizeAnchor>
  <cdr:relSizeAnchor xmlns:cdr="http://schemas.openxmlformats.org/drawingml/2006/chartDrawing">
    <cdr:from>
      <cdr:x>0.67469</cdr:x>
      <cdr:y>0.69436</cdr:y>
    </cdr:from>
    <cdr:to>
      <cdr:x>0.79818</cdr:x>
      <cdr:y>0.8123</cdr:y>
    </cdr:to>
    <cdr:sp macro="" textlink="">
      <cdr:nvSpPr>
        <cdr:cNvPr id="4" name="TextBox 3">
          <a:extLst xmlns:a="http://schemas.openxmlformats.org/drawingml/2006/main">
            <a:ext uri="{FF2B5EF4-FFF2-40B4-BE49-F238E27FC236}">
              <a16:creationId xmlns:a16="http://schemas.microsoft.com/office/drawing/2014/main" id="{0FB30B0A-535C-F2B9-E4ED-98690BDC2792}"/>
            </a:ext>
          </a:extLst>
        </cdr:cNvPr>
        <cdr:cNvSpPr txBox="1"/>
      </cdr:nvSpPr>
      <cdr:spPr>
        <a:xfrm xmlns:a="http://schemas.openxmlformats.org/drawingml/2006/main">
          <a:off x="9669423" y="4341425"/>
          <a:ext cx="1769807" cy="7374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solidFill>
                <a:srgbClr val="B00000"/>
              </a:solidFill>
              <a:effectLst>
                <a:outerShdw blurRad="38100" dist="38100" dir="2700000" algn="tl">
                  <a:srgbClr val="000000">
                    <a:alpha val="43137"/>
                  </a:srgbClr>
                </a:outerShdw>
              </a:effectLst>
              <a:latin typeface="StobiSerif Regular" panose="02000503060000020004" pitchFamily="50" charset="0"/>
            </a:rPr>
            <a:t>1.4</a:t>
          </a:r>
        </a:p>
      </cdr:txBody>
    </cdr:sp>
  </cdr:relSizeAnchor>
  <cdr:relSizeAnchor xmlns:cdr="http://schemas.openxmlformats.org/drawingml/2006/chartDrawing">
    <cdr:from>
      <cdr:x>0.85993</cdr:x>
      <cdr:y>0.73682</cdr:y>
    </cdr:from>
    <cdr:to>
      <cdr:x>0.94225</cdr:x>
      <cdr:y>0.85187</cdr:y>
    </cdr:to>
    <cdr:sp macro="" textlink="">
      <cdr:nvSpPr>
        <cdr:cNvPr id="5" name="TextBox 4">
          <a:extLst xmlns:a="http://schemas.openxmlformats.org/drawingml/2006/main">
            <a:ext uri="{FF2B5EF4-FFF2-40B4-BE49-F238E27FC236}">
              <a16:creationId xmlns:a16="http://schemas.microsoft.com/office/drawing/2014/main" id="{17C2E77F-52C1-800E-A156-11D982C61A30}"/>
            </a:ext>
          </a:extLst>
        </cdr:cNvPr>
        <cdr:cNvSpPr txBox="1"/>
      </cdr:nvSpPr>
      <cdr:spPr>
        <a:xfrm xmlns:a="http://schemas.openxmlformats.org/drawingml/2006/main">
          <a:off x="12324134" y="4606897"/>
          <a:ext cx="1179871" cy="7193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solidFill>
                <a:srgbClr val="B00000"/>
              </a:solidFill>
              <a:effectLst>
                <a:outerShdw blurRad="38100" dist="38100" dir="2700000" algn="tl">
                  <a:srgbClr val="000000">
                    <a:alpha val="43137"/>
                  </a:srgbClr>
                </a:outerShdw>
              </a:effectLst>
              <a:latin typeface="StobiSerif Regular" panose="02000503060000020004" pitchFamily="50" charset="0"/>
            </a:rPr>
            <a:t>0.6</a:t>
          </a:r>
        </a:p>
      </cdr:txBody>
    </cdr:sp>
  </cdr:relSizeAnchor>
  <cdr:relSizeAnchor xmlns:cdr="http://schemas.openxmlformats.org/drawingml/2006/chartDrawing">
    <cdr:from>
      <cdr:x>0.87639</cdr:x>
      <cdr:y>0.63508</cdr:y>
    </cdr:from>
    <cdr:to>
      <cdr:x>0.9793</cdr:x>
      <cdr:y>0.72738</cdr:y>
    </cdr:to>
    <cdr:sp macro="" textlink="">
      <cdr:nvSpPr>
        <cdr:cNvPr id="6" name="TextBox 5">
          <a:extLst xmlns:a="http://schemas.openxmlformats.org/drawingml/2006/main">
            <a:ext uri="{FF2B5EF4-FFF2-40B4-BE49-F238E27FC236}">
              <a16:creationId xmlns:a16="http://schemas.microsoft.com/office/drawing/2014/main" id="{7AED8A19-FD1C-3D4A-6CF5-46640D6043CC}"/>
            </a:ext>
          </a:extLst>
        </cdr:cNvPr>
        <cdr:cNvSpPr txBox="1"/>
      </cdr:nvSpPr>
      <cdr:spPr>
        <a:xfrm xmlns:a="http://schemas.openxmlformats.org/drawingml/2006/main">
          <a:off x="12560097" y="3970786"/>
          <a:ext cx="1474868" cy="5771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3200" b="1" dirty="0">
            <a:solidFill>
              <a:srgbClr val="B00000"/>
            </a:solidFill>
            <a:effectLst>
              <a:outerShdw blurRad="38100" dist="38100" dir="2700000" algn="tl">
                <a:srgbClr val="000000">
                  <a:alpha val="43137"/>
                </a:srgb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10486" cy="34290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634487" y="0"/>
            <a:ext cx="4310486" cy="342900"/>
          </a:xfrm>
          <a:prstGeom prst="rect">
            <a:avLst/>
          </a:prstGeom>
        </p:spPr>
        <p:txBody>
          <a:bodyPr vert="horz" lIns="93177" tIns="46589" rIns="93177" bIns="46589" rtlCol="0"/>
          <a:lstStyle>
            <a:lvl1pPr algn="r">
              <a:defRPr sz="1200"/>
            </a:lvl1pPr>
          </a:lstStyle>
          <a:p>
            <a:fld id="{AD5A619D-EBF9-4D01-9AAF-B8300AEC6FCD}" type="datetimeFigureOut">
              <a:rPr lang="en-US" smtClean="0"/>
              <a:pPr/>
              <a:t>9/23/2023</a:t>
            </a:fld>
            <a:endParaRPr lang="en-US"/>
          </a:p>
        </p:txBody>
      </p:sp>
      <p:sp>
        <p:nvSpPr>
          <p:cNvPr id="4" name="Footer Placeholder 3"/>
          <p:cNvSpPr>
            <a:spLocks noGrp="1"/>
          </p:cNvSpPr>
          <p:nvPr>
            <p:ph type="ftr" sz="quarter" idx="2"/>
          </p:nvPr>
        </p:nvSpPr>
        <p:spPr>
          <a:xfrm>
            <a:off x="0" y="6513910"/>
            <a:ext cx="4310486" cy="34290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634487" y="6513910"/>
            <a:ext cx="4310486" cy="342900"/>
          </a:xfrm>
          <a:prstGeom prst="rect">
            <a:avLst/>
          </a:prstGeom>
        </p:spPr>
        <p:txBody>
          <a:bodyPr vert="horz" lIns="93177" tIns="46589" rIns="93177" bIns="46589" rtlCol="0" anchor="b"/>
          <a:lstStyle>
            <a:lvl1pPr algn="r">
              <a:defRPr sz="1200"/>
            </a:lvl1pPr>
          </a:lstStyle>
          <a:p>
            <a:fld id="{E47A59AA-846E-4CC3-8158-CFFF989BF099}" type="slidenum">
              <a:rPr lang="en-US" smtClean="0"/>
              <a:pPr/>
              <a:t>‹#›</a:t>
            </a:fld>
            <a:endParaRPr lang="en-US"/>
          </a:p>
        </p:txBody>
      </p:sp>
    </p:spTree>
    <p:extLst>
      <p:ext uri="{BB962C8B-B14F-4D97-AF65-F5344CB8AC3E}">
        <p14:creationId xmlns:p14="http://schemas.microsoft.com/office/powerpoint/2010/main" val="2026759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10486" cy="34409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634487" y="2"/>
            <a:ext cx="4310486" cy="344091"/>
          </a:xfrm>
          <a:prstGeom prst="rect">
            <a:avLst/>
          </a:prstGeom>
        </p:spPr>
        <p:txBody>
          <a:bodyPr vert="horz" lIns="93177" tIns="46589" rIns="93177" bIns="46589" rtlCol="0"/>
          <a:lstStyle>
            <a:lvl1pPr algn="r">
              <a:defRPr sz="1200"/>
            </a:lvl1pPr>
          </a:lstStyle>
          <a:p>
            <a:fld id="{386ECEDD-3BD4-4C3E-B823-475923AE3895}" type="datetimeFigureOut">
              <a:rPr lang="en-US" smtClean="0"/>
              <a:pPr/>
              <a:t>9/23/2023</a:t>
            </a:fld>
            <a:endParaRPr lang="en-US"/>
          </a:p>
        </p:txBody>
      </p:sp>
      <p:sp>
        <p:nvSpPr>
          <p:cNvPr id="4" name="Slide Image Placeholder 3"/>
          <p:cNvSpPr>
            <a:spLocks noGrp="1" noRot="1" noChangeAspect="1"/>
          </p:cNvSpPr>
          <p:nvPr>
            <p:ph type="sldImg" idx="2"/>
          </p:nvPr>
        </p:nvSpPr>
        <p:spPr>
          <a:xfrm>
            <a:off x="2916238" y="857250"/>
            <a:ext cx="4114800" cy="23145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94728" y="3300414"/>
            <a:ext cx="7957820" cy="270033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4310486" cy="34409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634487" y="6513910"/>
            <a:ext cx="4310486" cy="344090"/>
          </a:xfrm>
          <a:prstGeom prst="rect">
            <a:avLst/>
          </a:prstGeom>
        </p:spPr>
        <p:txBody>
          <a:bodyPr vert="horz" lIns="93177" tIns="46589" rIns="93177" bIns="46589" rtlCol="0" anchor="b"/>
          <a:lstStyle>
            <a:lvl1pPr algn="r">
              <a:defRPr sz="1200"/>
            </a:lvl1pPr>
          </a:lstStyle>
          <a:p>
            <a:fld id="{8F06452B-B6B8-4D1A-A5DB-EC63412EC8C4}" type="slidenum">
              <a:rPr lang="en-US" smtClean="0"/>
              <a:pPr/>
              <a:t>‹#›</a:t>
            </a:fld>
            <a:endParaRPr lang="en-US"/>
          </a:p>
        </p:txBody>
      </p:sp>
    </p:spTree>
    <p:extLst>
      <p:ext uri="{BB962C8B-B14F-4D97-AF65-F5344CB8AC3E}">
        <p14:creationId xmlns:p14="http://schemas.microsoft.com/office/powerpoint/2010/main" val="3966681514"/>
      </p:ext>
    </p:extLst>
  </p:cSld>
  <p:clrMap bg1="lt1" tx1="dk1" bg2="lt2" tx2="dk2" accent1="accent1" accent2="accent2" accent3="accent3" accent4="accent4" accent5="accent5" accent6="accent6" hlink="hlink" folHlink="folHlink"/>
  <p:notesStyle>
    <a:lvl1pPr marL="0" algn="l" defTabSz="1824739" rtl="0" eaLnBrk="1" latinLnBrk="0" hangingPunct="1">
      <a:defRPr sz="2400" kern="1200">
        <a:solidFill>
          <a:schemeClr val="tx1"/>
        </a:solidFill>
        <a:latin typeface="+mn-lt"/>
        <a:ea typeface="+mn-ea"/>
        <a:cs typeface="+mn-cs"/>
      </a:defRPr>
    </a:lvl1pPr>
    <a:lvl2pPr marL="912367" algn="l" defTabSz="1824739" rtl="0" eaLnBrk="1" latinLnBrk="0" hangingPunct="1">
      <a:defRPr sz="2400" kern="1200">
        <a:solidFill>
          <a:schemeClr val="tx1"/>
        </a:solidFill>
        <a:latin typeface="+mn-lt"/>
        <a:ea typeface="+mn-ea"/>
        <a:cs typeface="+mn-cs"/>
      </a:defRPr>
    </a:lvl2pPr>
    <a:lvl3pPr marL="1824739" algn="l" defTabSz="1824739" rtl="0" eaLnBrk="1" latinLnBrk="0" hangingPunct="1">
      <a:defRPr sz="2400" kern="1200">
        <a:solidFill>
          <a:schemeClr val="tx1"/>
        </a:solidFill>
        <a:latin typeface="+mn-lt"/>
        <a:ea typeface="+mn-ea"/>
        <a:cs typeface="+mn-cs"/>
      </a:defRPr>
    </a:lvl3pPr>
    <a:lvl4pPr marL="2737100" algn="l" defTabSz="1824739" rtl="0" eaLnBrk="1" latinLnBrk="0" hangingPunct="1">
      <a:defRPr sz="2400" kern="1200">
        <a:solidFill>
          <a:schemeClr val="tx1"/>
        </a:solidFill>
        <a:latin typeface="+mn-lt"/>
        <a:ea typeface="+mn-ea"/>
        <a:cs typeface="+mn-cs"/>
      </a:defRPr>
    </a:lvl4pPr>
    <a:lvl5pPr marL="3649470" algn="l" defTabSz="1824739" rtl="0" eaLnBrk="1" latinLnBrk="0" hangingPunct="1">
      <a:defRPr sz="2400" kern="1200">
        <a:solidFill>
          <a:schemeClr val="tx1"/>
        </a:solidFill>
        <a:latin typeface="+mn-lt"/>
        <a:ea typeface="+mn-ea"/>
        <a:cs typeface="+mn-cs"/>
      </a:defRPr>
    </a:lvl5pPr>
    <a:lvl6pPr marL="4561837" algn="l" defTabSz="1824739" rtl="0" eaLnBrk="1" latinLnBrk="0" hangingPunct="1">
      <a:defRPr sz="2400" kern="1200">
        <a:solidFill>
          <a:schemeClr val="tx1"/>
        </a:solidFill>
        <a:latin typeface="+mn-lt"/>
        <a:ea typeface="+mn-ea"/>
        <a:cs typeface="+mn-cs"/>
      </a:defRPr>
    </a:lvl6pPr>
    <a:lvl7pPr marL="5474207" algn="l" defTabSz="1824739" rtl="0" eaLnBrk="1" latinLnBrk="0" hangingPunct="1">
      <a:defRPr sz="2400" kern="1200">
        <a:solidFill>
          <a:schemeClr val="tx1"/>
        </a:solidFill>
        <a:latin typeface="+mn-lt"/>
        <a:ea typeface="+mn-ea"/>
        <a:cs typeface="+mn-cs"/>
      </a:defRPr>
    </a:lvl7pPr>
    <a:lvl8pPr marL="6386570" algn="l" defTabSz="1824739" rtl="0" eaLnBrk="1" latinLnBrk="0" hangingPunct="1">
      <a:defRPr sz="2400" kern="1200">
        <a:solidFill>
          <a:schemeClr val="tx1"/>
        </a:solidFill>
        <a:latin typeface="+mn-lt"/>
        <a:ea typeface="+mn-ea"/>
        <a:cs typeface="+mn-cs"/>
      </a:defRPr>
    </a:lvl8pPr>
    <a:lvl9pPr marL="7298938" algn="l" defTabSz="182473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alzburg"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Greece" TargetMode="External"/><Relationship Id="rId5" Type="http://schemas.openxmlformats.org/officeDocument/2006/relationships/hyperlink" Target="https://en.wikipedia.org/wiki/Thessaloniki" TargetMode="External"/><Relationship Id="rId4" Type="http://schemas.openxmlformats.org/officeDocument/2006/relationships/hyperlink" Target="https://en.wikipedia.org/wiki/Austri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rgbClr val="FF0000"/>
                </a:solidFill>
                <a:effectLst/>
                <a:latin typeface="+mn-lt"/>
                <a:ea typeface="+mn-ea"/>
                <a:cs typeface="+mn-cs"/>
              </a:rPr>
              <a:t>Your </a:t>
            </a:r>
            <a:r>
              <a:rPr lang="en-US" sz="1200" u="sng" kern="1200" dirty="0" err="1" smtClean="0">
                <a:solidFill>
                  <a:srgbClr val="FF0000"/>
                </a:solidFill>
                <a:effectLst/>
                <a:latin typeface="+mn-lt"/>
                <a:ea typeface="+mn-ea"/>
                <a:cs typeface="+mn-cs"/>
              </a:rPr>
              <a:t>Excellencies</a:t>
            </a:r>
            <a:r>
              <a:rPr lang="en-US" sz="1200" u="sng" kern="1200" dirty="0" smtClean="0">
                <a:solidFill>
                  <a:srgbClr val="FF0000"/>
                </a:solidFill>
                <a:effectLst/>
                <a:latin typeface="+mn-lt"/>
                <a:ea typeface="+mn-ea"/>
                <a:cs typeface="+mn-cs"/>
              </a:rPr>
              <a:t>,</a:t>
            </a:r>
            <a:r>
              <a:rPr lang="en-US" sz="1200" u="sng" kern="1200" baseline="0" dirty="0" smtClean="0">
                <a:solidFill>
                  <a:srgbClr val="FF0000"/>
                </a:solidFill>
                <a:effectLst/>
                <a:latin typeface="+mn-lt"/>
                <a:ea typeface="+mn-ea"/>
                <a:cs typeface="+mn-cs"/>
              </a:rPr>
              <a:t> </a:t>
            </a:r>
            <a:r>
              <a:rPr lang="en-US" sz="1200" b="1" i="0" u="none" strike="noStrike" kern="1200" baseline="0" dirty="0" smtClean="0">
                <a:solidFill>
                  <a:schemeClr val="tx1"/>
                </a:solidFill>
                <a:latin typeface="+mn-lt"/>
                <a:ea typeface="+mn-ea"/>
                <a:cs typeface="+mn-cs"/>
              </a:rPr>
              <a:t>	</a:t>
            </a:r>
          </a:p>
          <a:p>
            <a:endParaRPr lang="mk-MK" sz="1200" b="1" kern="1200" dirty="0" smtClean="0">
              <a:solidFill>
                <a:schemeClr val="tx1"/>
              </a:solidFill>
              <a:effectLst/>
              <a:latin typeface="+mn-lt"/>
              <a:ea typeface="+mn-ea"/>
              <a:cs typeface="+mn-cs"/>
            </a:endParaRPr>
          </a:p>
          <a:p>
            <a:pPr lvl="0"/>
            <a:r>
              <a:rPr lang="en-US" sz="1200" u="sng" kern="1200" dirty="0" smtClean="0">
                <a:solidFill>
                  <a:srgbClr val="FF0000"/>
                </a:solidFill>
                <a:effectLst/>
                <a:latin typeface="+mn-lt"/>
                <a:ea typeface="+mn-ea"/>
                <a:cs typeface="+mn-cs"/>
              </a:rPr>
              <a:t>Dear participants,</a:t>
            </a:r>
          </a:p>
          <a:p>
            <a:endParaRPr lang="en-US" sz="1200" u="sng" kern="1200" dirty="0" smtClean="0">
              <a:solidFill>
                <a:srgbClr val="FF0000"/>
              </a:solidFill>
              <a:effectLst/>
              <a:latin typeface="+mn-lt"/>
              <a:ea typeface="+mn-ea"/>
              <a:cs typeface="+mn-cs"/>
            </a:endParaRPr>
          </a:p>
          <a:p>
            <a:r>
              <a:rPr lang="en-US" sz="1200" u="sng" kern="1200" dirty="0" smtClean="0">
                <a:solidFill>
                  <a:srgbClr val="FF0000"/>
                </a:solidFill>
                <a:effectLst/>
                <a:latin typeface="+mn-lt"/>
                <a:ea typeface="+mn-ea"/>
                <a:cs typeface="+mn-cs"/>
              </a:rPr>
              <a:t>I would like to thank you for allowing us to present the business potential and opportunities in our country, in the next 15 minutes.</a:t>
            </a:r>
          </a:p>
          <a:p>
            <a:endParaRPr lang="en-US" sz="1200" u="sng" kern="1200" dirty="0" smtClean="0">
              <a:solidFill>
                <a:srgbClr val="FF0000"/>
              </a:solidFill>
              <a:effectLst/>
              <a:latin typeface="+mn-lt"/>
              <a:ea typeface="+mn-ea"/>
              <a:cs typeface="+mn-cs"/>
            </a:endParaRPr>
          </a:p>
          <a:p>
            <a:r>
              <a:rPr lang="en-US" sz="1200" u="sng" kern="1200" dirty="0" smtClean="0">
                <a:solidFill>
                  <a:srgbClr val="FF0000"/>
                </a:solidFill>
                <a:effectLst/>
                <a:latin typeface="+mn-lt"/>
                <a:ea typeface="+mn-ea"/>
                <a:cs typeface="+mn-cs"/>
              </a:rPr>
              <a:t>Invest North Macedonia is an official Governmental investment and export promotion agency which is established in 2005.</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Our mission is to encourage and support new FDI to the country, establish and enhance business cooperation with local suppliers and promote the export potential of local companies to foreign markets.</a:t>
            </a:r>
          </a:p>
          <a:p>
            <a:pPr marL="0" marR="0" indent="0" algn="l" defTabSz="1824739" rtl="0" eaLnBrk="1" fontAlgn="auto" latinLnBrk="0" hangingPunct="1">
              <a:lnSpc>
                <a:spcPct val="100000"/>
              </a:lnSpc>
              <a:spcBef>
                <a:spcPts val="0"/>
              </a:spcBef>
              <a:spcAft>
                <a:spcPts val="0"/>
              </a:spcAft>
              <a:buClrTx/>
              <a:buSzTx/>
              <a:buFontTx/>
              <a:buNone/>
              <a:tabLst/>
              <a:defRPr/>
            </a:pPr>
            <a:endParaRPr lang="en-US" sz="1200" u="sng" dirty="0"/>
          </a:p>
        </p:txBody>
      </p:sp>
      <p:sp>
        <p:nvSpPr>
          <p:cNvPr id="4" name="Slide Number Placeholder 3"/>
          <p:cNvSpPr>
            <a:spLocks noGrp="1"/>
          </p:cNvSpPr>
          <p:nvPr>
            <p:ph type="sldNum" sz="quarter" idx="10"/>
          </p:nvPr>
        </p:nvSpPr>
        <p:spPr/>
        <p:txBody>
          <a:bodyPr/>
          <a:lstStyle/>
          <a:p>
            <a:fld id="{B22B48FC-AB47-4F5D-9725-BF22E783BCCD}" type="slidenum">
              <a:rPr lang="en-GB" smtClean="0"/>
              <a:pPr/>
              <a:t>1</a:t>
            </a:fld>
            <a:endParaRPr lang="en-GB" dirty="0"/>
          </a:p>
        </p:txBody>
      </p:sp>
    </p:spTree>
    <p:extLst>
      <p:ext uri="{BB962C8B-B14F-4D97-AF65-F5344CB8AC3E}">
        <p14:creationId xmlns:p14="http://schemas.microsoft.com/office/powerpoint/2010/main" val="1924964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0"/>
              </a:spcAft>
            </a:pPr>
            <a:r>
              <a:rPr lang="en-US" sz="1200" b="1" u="sng" kern="1200" baseline="0" dirty="0" smtClean="0">
                <a:solidFill>
                  <a:schemeClr val="tx1"/>
                </a:solidFill>
                <a:effectLst/>
                <a:latin typeface="+mn-lt"/>
                <a:ea typeface="+mn-ea"/>
                <a:cs typeface="+mn-cs"/>
              </a:rPr>
              <a:t>The average salary of different profiles in the ICT sector in the country is about 60% lower compared to the EU average</a:t>
            </a:r>
            <a:r>
              <a:rPr lang="en-US" sz="1200" b="1" kern="1200" baseline="0" dirty="0" smtClean="0">
                <a:solidFill>
                  <a:schemeClr val="tx1"/>
                </a:solidFill>
                <a:effectLst/>
                <a:latin typeface="+mn-lt"/>
                <a:ea typeface="+mn-ea"/>
                <a:cs typeface="+mn-cs"/>
              </a:rPr>
              <a:t>, </a:t>
            </a:r>
          </a:p>
          <a:p>
            <a:pPr marL="0" marR="0" lvl="0" indent="0" algn="l" defTabSz="1824739"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56% of the companies are concentrated within the “Software and IT Services” sub-segment and 27% in “ICT Trade and Manufacturing”</a:t>
            </a:r>
          </a:p>
          <a:p>
            <a:pPr marL="0" marR="0" lvl="0" indent="0" algn="l" defTabSz="1824739"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The Macedonian ICT industry operates in 60 countries worldwide.</a:t>
            </a:r>
          </a:p>
          <a:p>
            <a:pPr marL="0" marR="0" lvl="0" indent="0" algn="l" defTabSz="1824739"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2022 is the first time so far that the export of ICT services exceed the value of the export of food and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Agricultural products from Macedonia, which is traditionally agricultural land and land with great potential for food production.</a:t>
            </a:r>
          </a:p>
          <a:p>
            <a:pPr marL="0" marR="0" lvl="0" indent="0" algn="l" defTabSz="1824739"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lvl="0" indent="0" algn="l" defTabSz="1824739" rtl="0" eaLnBrk="1" fontAlgn="auto" latinLnBrk="0" hangingPunct="1">
              <a:lnSpc>
                <a:spcPct val="100000"/>
              </a:lnSpc>
              <a:spcBef>
                <a:spcPts val="0"/>
              </a:spcBef>
              <a:spcAft>
                <a:spcPts val="0"/>
              </a:spcAft>
              <a:buClrTx/>
              <a:buSzTx/>
              <a:buFontTx/>
              <a:buNone/>
              <a:tabLst/>
              <a:defRPr/>
            </a:pPr>
            <a:r>
              <a:rPr lang="en-US" sz="1200" u="sng" kern="1200" baseline="0" dirty="0" smtClean="0">
                <a:solidFill>
                  <a:schemeClr val="tx1"/>
                </a:solidFill>
                <a:effectLst/>
                <a:latin typeface="+mn-lt"/>
                <a:ea typeface="+mn-ea"/>
                <a:cs typeface="+mn-cs"/>
              </a:rPr>
              <a:t>The export is growing continuously from 150 million euros in 2016 to 308,5 million euros in 2020, but more impressive is the growth of export in “Software and IT </a:t>
            </a:r>
            <a:r>
              <a:rPr lang="en-US" sz="1200" u="sng" kern="1200" baseline="0" dirty="0" err="1" smtClean="0">
                <a:solidFill>
                  <a:schemeClr val="tx1"/>
                </a:solidFill>
                <a:effectLst/>
                <a:latin typeface="+mn-lt"/>
                <a:ea typeface="+mn-ea"/>
                <a:cs typeface="+mn-cs"/>
              </a:rPr>
              <a:t>Services”sub</a:t>
            </a:r>
            <a:r>
              <a:rPr lang="en-US" sz="1200" u="sng" kern="1200" baseline="0" dirty="0" smtClean="0">
                <a:solidFill>
                  <a:schemeClr val="tx1"/>
                </a:solidFill>
                <a:effectLst/>
                <a:latin typeface="+mn-lt"/>
                <a:ea typeface="+mn-ea"/>
                <a:cs typeface="+mn-cs"/>
              </a:rPr>
              <a:t>-division from 96,6 million euros to almost 300 million euros in the same period. </a:t>
            </a:r>
          </a:p>
          <a:p>
            <a:pPr>
              <a:spcAft>
                <a:spcPts val="0"/>
              </a:spcAft>
            </a:pPr>
            <a:endParaRPr lang="en-US" sz="1200" u="sng" kern="1200" baseline="0" dirty="0" smtClean="0">
              <a:solidFill>
                <a:schemeClr val="tx1"/>
              </a:solidFill>
              <a:effectLst/>
              <a:latin typeface="+mn-lt"/>
              <a:ea typeface="+mn-ea"/>
              <a:cs typeface="+mn-cs"/>
            </a:endParaRPr>
          </a:p>
          <a:p>
            <a:pPr>
              <a:spcAft>
                <a:spcPts val="0"/>
              </a:spcAft>
            </a:pPr>
            <a:r>
              <a:rPr lang="en-US" sz="1200" u="sng" kern="1200" baseline="0" dirty="0" smtClean="0">
                <a:solidFill>
                  <a:schemeClr val="tx1"/>
                </a:solidFill>
                <a:effectLst/>
                <a:latin typeface="+mn-lt"/>
                <a:ea typeface="+mn-ea"/>
                <a:cs typeface="+mn-cs"/>
              </a:rPr>
              <a:t>Currently, about 2020  </a:t>
            </a:r>
            <a:r>
              <a:rPr lang="en-US" sz="1200" u="none" kern="1200" baseline="0" dirty="0" smtClean="0">
                <a:solidFill>
                  <a:schemeClr val="tx1"/>
                </a:solidFill>
                <a:effectLst/>
                <a:latin typeface="+mn-lt"/>
                <a:ea typeface="+mn-ea"/>
                <a:cs typeface="+mn-cs"/>
              </a:rPr>
              <a:t>2183 (2021 y.) </a:t>
            </a:r>
            <a:r>
              <a:rPr lang="en-US" sz="1200" u="sng" kern="1200" baseline="0" dirty="0" smtClean="0">
                <a:solidFill>
                  <a:schemeClr val="tx1"/>
                </a:solidFill>
                <a:effectLst/>
                <a:latin typeface="+mn-lt"/>
                <a:ea typeface="+mn-ea"/>
                <a:cs typeface="+mn-cs"/>
              </a:rPr>
              <a:t>companies operating in the ICT Industry, which generate a total of 879,65 million euros in revenue. There is a high probability that in the next 2 years the revenue will reach nearly 1 billion euros</a:t>
            </a:r>
            <a:r>
              <a:rPr lang="en-US" sz="1200" u="none" kern="1200" baseline="0" dirty="0" smtClean="0">
                <a:solidFill>
                  <a:schemeClr val="tx1"/>
                </a:solidFill>
                <a:effectLst/>
                <a:latin typeface="+mn-lt"/>
                <a:ea typeface="+mn-ea"/>
                <a:cs typeface="+mn-cs"/>
              </a:rPr>
              <a:t> with 134 million net profit</a:t>
            </a:r>
            <a:r>
              <a:rPr lang="en-US" sz="1200" u="sng"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p>
          <a:p>
            <a:pPr>
              <a:spcAft>
                <a:spcPts val="0"/>
              </a:spcAft>
            </a:pPr>
            <a:r>
              <a:rPr lang="en-US" sz="1200" kern="1200" baseline="0" dirty="0" smtClean="0">
                <a:solidFill>
                  <a:schemeClr val="tx1"/>
                </a:solidFill>
                <a:effectLst/>
                <a:latin typeface="+mn-lt"/>
                <a:ea typeface="+mn-ea"/>
                <a:cs typeface="+mn-cs"/>
              </a:rPr>
              <a:t>56% of the companies are concentrated within the “Software and IT Services” sub-segment and 27% in “ICT Trade and Manufacturing”</a:t>
            </a:r>
          </a:p>
          <a:p>
            <a:pPr>
              <a:spcAft>
                <a:spcPts val="0"/>
              </a:spcAft>
            </a:pPr>
            <a:endParaRPr lang="en-US" sz="1200" kern="1200" baseline="0" dirty="0" smtClean="0">
              <a:solidFill>
                <a:schemeClr val="tx1"/>
              </a:solidFill>
              <a:effectLst/>
              <a:latin typeface="+mn-lt"/>
              <a:ea typeface="+mn-ea"/>
              <a:cs typeface="+mn-cs"/>
            </a:endParaRPr>
          </a:p>
          <a:p>
            <a:pPr>
              <a:spcAft>
                <a:spcPts val="0"/>
              </a:spcAft>
            </a:pPr>
            <a:endParaRPr lang="en-US" sz="1200" u="sng" kern="1200" baseline="0" dirty="0" smtClean="0">
              <a:solidFill>
                <a:schemeClr val="tx1"/>
              </a:solidFill>
              <a:effectLst/>
              <a:latin typeface="+mn-lt"/>
              <a:ea typeface="+mn-ea"/>
              <a:cs typeface="+mn-cs"/>
            </a:endParaRPr>
          </a:p>
          <a:p>
            <a:pPr>
              <a:spcAft>
                <a:spcPts val="0"/>
              </a:spcAft>
            </a:pPr>
            <a:endParaRPr lang="en-US"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208544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When talking about the industry of automotive components we must mention that the relevant engineering and manufacturing capabilities are a legacy leading us back to the 1960s. </a:t>
            </a:r>
            <a:endParaRPr lang="en-US" sz="1200"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North Macedonia had a developed automotive supplier network for the </a:t>
            </a:r>
            <a:r>
              <a:rPr lang="en-US" sz="1200" u="sng" kern="1200" dirty="0" err="1" smtClean="0">
                <a:solidFill>
                  <a:schemeClr val="tx1"/>
                </a:solidFill>
                <a:effectLst/>
                <a:latin typeface="+mn-lt"/>
                <a:ea typeface="+mn-ea"/>
                <a:cs typeface="+mn-cs"/>
              </a:rPr>
              <a:t>Zastava</a:t>
            </a:r>
            <a:r>
              <a:rPr lang="en-US" sz="1200" u="sng" kern="1200" dirty="0" smtClean="0">
                <a:solidFill>
                  <a:schemeClr val="tx1"/>
                </a:solidFill>
                <a:effectLst/>
                <a:latin typeface="+mn-lt"/>
                <a:ea typeface="+mn-ea"/>
                <a:cs typeface="+mn-cs"/>
              </a:rPr>
              <a:t> plant in Serbia (which made and still makes vehicles under FIAT license)</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This is now modernized and supported via a well-organized educational system, thus making our country attractive destination for high-value-added products with labor-intensive manufacturing. </a:t>
            </a:r>
            <a:endParaRPr lang="en-US" sz="1200"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As a result of this, most of the FDI’s in the Free economic zones are coming from the automotive sector.</a:t>
            </a:r>
            <a:endParaRPr lang="en-US" sz="1200" kern="1200" dirty="0" smtClean="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B22B48FC-AB47-4F5D-9725-BF22E783BCCD}"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918499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The Agriculture, Forestry, and Fisheries sector participated in the GDP structure </a:t>
            </a:r>
            <a:r>
              <a:rPr lang="en-US" sz="1200" u="none" kern="1200" dirty="0" smtClean="0">
                <a:solidFill>
                  <a:schemeClr val="tx1"/>
                </a:solidFill>
                <a:effectLst/>
                <a:latin typeface="+mn-lt"/>
                <a:ea typeface="+mn-ea"/>
                <a:cs typeface="+mn-cs"/>
              </a:rPr>
              <a:t>with 8.1% in 2019</a:t>
            </a:r>
            <a:r>
              <a:rPr lang="en-US" sz="1200" u="sng" kern="1200" dirty="0" smtClean="0">
                <a:solidFill>
                  <a:schemeClr val="tx1"/>
                </a:solidFill>
                <a:effectLst/>
                <a:latin typeface="+mn-lt"/>
                <a:ea typeface="+mn-ea"/>
                <a:cs typeface="+mn-cs"/>
              </a:rPr>
              <a:t> and </a:t>
            </a:r>
            <a:r>
              <a:rPr lang="en-US" sz="1200" b="1" u="sng" kern="1200" dirty="0" smtClean="0">
                <a:solidFill>
                  <a:schemeClr val="tx1"/>
                </a:solidFill>
                <a:effectLst/>
                <a:latin typeface="+mn-lt"/>
                <a:ea typeface="+mn-ea"/>
                <a:cs typeface="+mn-cs"/>
              </a:rPr>
              <a:t>8.6% in 2020.</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It involves 11.5 % of the active working population.</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The great natural preconditions and an existing tradition enriched with newly developed skills create a variety of opportunities in agriculture.</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The agribusiness industry in North Macedonia is one of the fastest-growing industries with an over 10% increase in the last years</a:t>
            </a:r>
            <a:endParaRPr lang="en-US" sz="1200"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The Government considers agriculture a target area for future investment, growth, and development, including increased foreign direct investment.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Fresh fruit and vegetable production comprises 45.8 percent of agriculture output in the country and is export-oriented.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The food processing industry in North Macedonia consists of about 50 companies with a processing capacity of approximately 180,000 tons of fruits and vegetables per year.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The industry is export-oriented, with over 80 percent of production going to the EU and neighboring markets as fresh semi-product for further processing. </a:t>
            </a:r>
            <a:endParaRPr lang="en-US" sz="1200" kern="1200" dirty="0" smtClean="0">
              <a:solidFill>
                <a:schemeClr val="tx1"/>
              </a:solidFill>
              <a:effectLst/>
              <a:latin typeface="+mn-lt"/>
              <a:ea typeface="+mn-ea"/>
              <a:cs typeface="+mn-cs"/>
            </a:endParaRPr>
          </a:p>
          <a:p>
            <a:endParaRPr lang="en-US" sz="1200" dirty="0" smtClean="0"/>
          </a:p>
          <a:p>
            <a:endParaRPr lang="en-US" sz="1200" b="1" dirty="0"/>
          </a:p>
        </p:txBody>
      </p:sp>
      <p:sp>
        <p:nvSpPr>
          <p:cNvPr id="4" name="Slide Number Placeholder 3"/>
          <p:cNvSpPr>
            <a:spLocks noGrp="1"/>
          </p:cNvSpPr>
          <p:nvPr>
            <p:ph type="sldNum" sz="quarter" idx="10"/>
          </p:nvPr>
        </p:nvSpPr>
        <p:spPr/>
        <p:txBody>
          <a:bodyPr/>
          <a:lstStyle/>
          <a:p>
            <a:fld id="{8F06452B-B6B8-4D1A-A5DB-EC63412EC8C4}" type="slidenum">
              <a:rPr lang="en-US" smtClean="0"/>
              <a:pPr/>
              <a:t>12</a:t>
            </a:fld>
            <a:endParaRPr lang="en-US"/>
          </a:p>
        </p:txBody>
      </p:sp>
    </p:spTree>
    <p:extLst>
      <p:ext uri="{BB962C8B-B14F-4D97-AF65-F5344CB8AC3E}">
        <p14:creationId xmlns:p14="http://schemas.microsoft.com/office/powerpoint/2010/main" val="1627325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There is a long tradition in the pharmaceutical sector in the country. The biggest domestic pharma company Alkaloid has more than 80 years of tradition</a:t>
            </a:r>
            <a:r>
              <a:rPr lang="en-US" sz="1200" u="none" kern="1200" dirty="0" smtClean="0">
                <a:solidFill>
                  <a:schemeClr val="tx1"/>
                </a:solidFill>
                <a:effectLst/>
                <a:latin typeface="+mn-lt"/>
                <a:ea typeface="+mn-ea"/>
                <a:cs typeface="+mn-cs"/>
              </a:rPr>
              <a:t>. With 18 subsidiaries and 2 rep-office…all around the world.</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The Republic of North Macedonia is one of the few places in the world where the cultivation and export of medical cannabis are allowed, </a:t>
            </a:r>
            <a:r>
              <a:rPr lang="en-US" sz="1200" u="none" kern="1200" dirty="0" smtClean="0">
                <a:solidFill>
                  <a:schemeClr val="tx1"/>
                </a:solidFill>
                <a:effectLst/>
                <a:latin typeface="+mn-lt"/>
                <a:ea typeface="+mn-ea"/>
                <a:cs typeface="+mn-cs"/>
              </a:rPr>
              <a:t>thus, opening its doors to investors.</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North Macedonia legalized the growth of marijuana for medicinal purposes on February 9, </a:t>
            </a:r>
            <a:r>
              <a:rPr lang="en-US" sz="1200" b="1" u="sng" kern="1200" dirty="0" smtClean="0">
                <a:solidFill>
                  <a:schemeClr val="tx1"/>
                </a:solidFill>
                <a:effectLst/>
                <a:latin typeface="+mn-lt"/>
                <a:ea typeface="+mn-ea"/>
                <a:cs typeface="+mn-cs"/>
              </a:rPr>
              <a:t>2016</a:t>
            </a:r>
            <a:r>
              <a:rPr lang="en-US" sz="1200" u="sng"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The Macedonian pharmaceutical market is currently valued at over €145.6m per annum and we import over 50% of the medical products.</a:t>
            </a:r>
            <a:endParaRPr lang="en-US" sz="1200" kern="1200" dirty="0" smtClean="0">
              <a:solidFill>
                <a:schemeClr val="tx1"/>
              </a:solidFill>
              <a:effectLst/>
              <a:latin typeface="+mn-lt"/>
              <a:ea typeface="+mn-ea"/>
              <a:cs typeface="+mn-cs"/>
            </a:endParaRPr>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8F06452B-B6B8-4D1A-A5DB-EC63412EC8C4}" type="slidenum">
              <a:rPr lang="en-US" smtClean="0"/>
              <a:pPr/>
              <a:t>13</a:t>
            </a:fld>
            <a:endParaRPr lang="en-US"/>
          </a:p>
        </p:txBody>
      </p:sp>
    </p:spTree>
    <p:extLst>
      <p:ext uri="{BB962C8B-B14F-4D97-AF65-F5344CB8AC3E}">
        <p14:creationId xmlns:p14="http://schemas.microsoft.com/office/powerpoint/2010/main" val="3448125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u="sng" kern="1200" dirty="0" smtClean="0">
                <a:solidFill>
                  <a:schemeClr val="tx1"/>
                </a:solidFill>
                <a:effectLst/>
                <a:latin typeface="+mn-lt"/>
                <a:ea typeface="+mn-ea"/>
                <a:cs typeface="+mn-cs"/>
              </a:rPr>
              <a:t>The textile industry participates with about 13% of the total </a:t>
            </a:r>
            <a:r>
              <a:rPr lang="en-US" sz="1200" u="none" kern="1200" dirty="0" smtClean="0">
                <a:solidFill>
                  <a:schemeClr val="tx1"/>
                </a:solidFill>
                <a:effectLst/>
                <a:latin typeface="+mn-lt"/>
                <a:ea typeface="+mn-ea"/>
                <a:cs typeface="+mn-cs"/>
              </a:rPr>
              <a:t>domestic gross product </a:t>
            </a:r>
            <a:r>
              <a:rPr lang="en-US" sz="1200" u="sng" kern="1200" dirty="0" smtClean="0">
                <a:solidFill>
                  <a:schemeClr val="tx1"/>
                </a:solidFill>
                <a:effectLst/>
                <a:latin typeface="+mn-lt"/>
                <a:ea typeface="+mn-ea"/>
                <a:cs typeface="+mn-cs"/>
              </a:rPr>
              <a:t>(GDP), is export-oriented, and participates with 27% of the Macedonian exports. </a:t>
            </a:r>
          </a:p>
          <a:p>
            <a:r>
              <a:rPr lang="en-US" sz="1200" u="sng" kern="1200" dirty="0" smtClean="0">
                <a:solidFill>
                  <a:schemeClr val="tx1"/>
                </a:solidFill>
                <a:effectLst/>
                <a:latin typeface="+mn-lt"/>
                <a:ea typeface="+mn-ea"/>
                <a:cs typeface="+mn-cs"/>
              </a:rPr>
              <a:t>Over 90% of exports go to countries in Western Europe such as Germany, Holland, Great Britain, and Greece.</a:t>
            </a:r>
          </a:p>
          <a:p>
            <a:endParaRPr lang="en-US" sz="1200"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About 35,000 workers are employed in this industrial branch, which represents approximately 27% of all employees in the manufacturing sector or about 6.7% of the total number of employees in the country.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The biggest part of the companies (over 90%) work according to the Lon production system, while only 10% can offer a full package of services.</a:t>
            </a:r>
            <a:endParaRPr lang="en-US" sz="1200" kern="1200" dirty="0">
              <a:solidFill>
                <a:schemeClr val="tx1"/>
              </a:solidFill>
              <a:effectLst/>
              <a:latin typeface="+mn-lt"/>
              <a:ea typeface="+mn-ea"/>
              <a:cs typeface="+mn-cs"/>
            </a:endParaRPr>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a:defRPr sz="1200">
                <a:solidFill>
                  <a:schemeClr val="tx1"/>
                </a:solidFill>
                <a:latin typeface="Arial" pitchFamily="34" charset="0"/>
                <a:ea typeface="ＭＳ Ｐゴシック" pitchFamily="34" charset="-128"/>
              </a:defRPr>
            </a:lvl1pPr>
            <a:lvl2pPr marL="757596" indent="-291383" defTabSz="909763">
              <a:defRPr sz="1200">
                <a:solidFill>
                  <a:schemeClr val="tx1"/>
                </a:solidFill>
                <a:latin typeface="Arial" pitchFamily="34" charset="0"/>
                <a:ea typeface="ＭＳ Ｐゴシック" pitchFamily="34" charset="-128"/>
              </a:defRPr>
            </a:lvl2pPr>
            <a:lvl3pPr marL="1165532" indent="-233106" defTabSz="909763">
              <a:defRPr sz="1200">
                <a:solidFill>
                  <a:schemeClr val="tx1"/>
                </a:solidFill>
                <a:latin typeface="Arial" pitchFamily="34" charset="0"/>
                <a:ea typeface="ＭＳ Ｐゴシック" pitchFamily="34" charset="-128"/>
              </a:defRPr>
            </a:lvl3pPr>
            <a:lvl4pPr marL="1631745" indent="-233106" defTabSz="909763">
              <a:defRPr sz="1200">
                <a:solidFill>
                  <a:schemeClr val="tx1"/>
                </a:solidFill>
                <a:latin typeface="Arial" pitchFamily="34" charset="0"/>
                <a:ea typeface="ＭＳ Ｐゴシック" pitchFamily="34" charset="-128"/>
              </a:defRPr>
            </a:lvl4pPr>
            <a:lvl5pPr marL="2097958" indent="-233106" defTabSz="909763">
              <a:defRPr sz="1200">
                <a:solidFill>
                  <a:schemeClr val="tx1"/>
                </a:solidFill>
                <a:latin typeface="Arial" pitchFamily="34" charset="0"/>
                <a:ea typeface="ＭＳ Ｐゴシック" pitchFamily="34" charset="-128"/>
              </a:defRPr>
            </a:lvl5pPr>
            <a:lvl6pPr marL="2564171"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30384"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96597"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62809"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fld id="{7336FB2E-37C7-4171-B24E-8E394A4600A8}" type="slidenum">
              <a:rPr lang="en-US" altLang="en-US" smtClean="0"/>
              <a:pPr/>
              <a:t>14</a:t>
            </a:fld>
            <a:endParaRPr lang="en-US" altLang="en-US"/>
          </a:p>
        </p:txBody>
      </p:sp>
    </p:spTree>
    <p:extLst>
      <p:ext uri="{BB962C8B-B14F-4D97-AF65-F5344CB8AC3E}">
        <p14:creationId xmlns:p14="http://schemas.microsoft.com/office/powerpoint/2010/main" val="446545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This is one of the best prosperous industry sectors for the Macedonian economy. </a:t>
            </a:r>
            <a:endParaRPr lang="en-US" sz="1200"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North Macedonia is ranked first in the region of Western Balkan in terms of progress in the fulfillment of energy reforms.</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Energy market developments in the country included further construction of an internal gas distribution network, continued liberalization of the electricity market, and increased regional cooperation for electricity and gas interconnections.</a:t>
            </a:r>
            <a:endParaRPr lang="en-US" sz="1200"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In this time of energy crisis, we are welcoming investors in renewable energy projects and believe that the </a:t>
            </a:r>
            <a:r>
              <a:rPr lang="en-GB" sz="1200" u="sng" kern="1200" dirty="0" smtClean="0">
                <a:solidFill>
                  <a:schemeClr val="tx1"/>
                </a:solidFill>
                <a:effectLst/>
                <a:latin typeface="+mn-lt"/>
                <a:ea typeface="+mn-ea"/>
                <a:cs typeface="+mn-cs"/>
              </a:rPr>
              <a:t>high intensity of more than 2000 solar hours per year is promising data for fruitful investment.</a:t>
            </a:r>
            <a:endParaRPr lang="en-US" sz="1200"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30 % of our total electricity production comes from renewable sources and our target is to exclude coal usage as a resource until 2035.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6452B-B6B8-4D1A-A5DB-EC63412EC8C4}" type="slidenum">
              <a:rPr lang="en-US" smtClean="0"/>
              <a:pPr/>
              <a:t>15</a:t>
            </a:fld>
            <a:endParaRPr lang="en-US"/>
          </a:p>
        </p:txBody>
      </p:sp>
    </p:spTree>
    <p:extLst>
      <p:ext uri="{BB962C8B-B14F-4D97-AF65-F5344CB8AC3E}">
        <p14:creationId xmlns:p14="http://schemas.microsoft.com/office/powerpoint/2010/main" val="1029115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u="sng" kern="1200" dirty="0" smtClean="0">
                <a:solidFill>
                  <a:schemeClr val="tx1"/>
                </a:solidFill>
                <a:effectLst/>
                <a:latin typeface="+mn-lt"/>
                <a:ea typeface="+mn-ea"/>
                <a:cs typeface="+mn-cs"/>
              </a:rPr>
              <a:t>The abundance of natural and cultural attractions makes this country suitable for tourism.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Located at the crossroad of civilization we can freely call it the Cradle of culture, the Land of nature.</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On this small piece of land, you can find remains from prehistory, from the time of Alexander the Great, Roman times – The Byzantine Empire, and Ottoman Empire.</a:t>
            </a:r>
          </a:p>
          <a:p>
            <a:r>
              <a:rPr lang="en-US" sz="1200" u="sng" kern="1200" dirty="0" smtClean="0">
                <a:solidFill>
                  <a:schemeClr val="tx1"/>
                </a:solidFill>
                <a:effectLst/>
                <a:latin typeface="+mn-lt"/>
                <a:ea typeface="+mn-ea"/>
                <a:cs typeface="+mn-cs"/>
              </a:rPr>
              <a:t>The famous Via </a:t>
            </a:r>
            <a:r>
              <a:rPr lang="en-US" sz="1200" u="sng" kern="1200" dirty="0" err="1" smtClean="0">
                <a:solidFill>
                  <a:schemeClr val="tx1"/>
                </a:solidFill>
                <a:effectLst/>
                <a:latin typeface="+mn-lt"/>
                <a:ea typeface="+mn-ea"/>
                <a:cs typeface="+mn-cs"/>
              </a:rPr>
              <a:t>Egnatia</a:t>
            </a:r>
            <a:r>
              <a:rPr lang="en-US" sz="1200" u="sng" kern="1200" dirty="0" smtClean="0">
                <a:solidFill>
                  <a:schemeClr val="tx1"/>
                </a:solidFill>
                <a:effectLst/>
                <a:latin typeface="+mn-lt"/>
                <a:ea typeface="+mn-ea"/>
                <a:cs typeface="+mn-cs"/>
              </a:rPr>
              <a:t> road passes trough Macedonia and was constructed in the 2 century B.C. by the Romans.</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In the same place, you can visit churches from early Christianity time, and mosques from Ottoman time.</a:t>
            </a:r>
          </a:p>
          <a:p>
            <a:endParaRPr lang="en-US" sz="1200" kern="1200" dirty="0" smtClean="0">
              <a:solidFill>
                <a:schemeClr val="tx1"/>
              </a:solidFill>
              <a:effectLst/>
              <a:latin typeface="+mn-lt"/>
              <a:ea typeface="+mn-ea"/>
              <a:cs typeface="+mn-cs"/>
            </a:endParaRPr>
          </a:p>
          <a:p>
            <a:r>
              <a:rPr lang="en-US" sz="1200" u="sng" kern="1200" smtClean="0">
                <a:solidFill>
                  <a:schemeClr val="tx1"/>
                </a:solidFill>
                <a:effectLst/>
                <a:latin typeface="+mn-lt"/>
                <a:ea typeface="+mn-ea"/>
                <a:cs typeface="+mn-cs"/>
              </a:rPr>
              <a:t>Afterwards, </a:t>
            </a:r>
            <a:r>
              <a:rPr lang="en-US" sz="1200" u="sng" kern="1200" dirty="0" smtClean="0">
                <a:solidFill>
                  <a:schemeClr val="tx1"/>
                </a:solidFill>
                <a:effectLst/>
                <a:latin typeface="+mn-lt"/>
                <a:ea typeface="+mn-ea"/>
                <a:cs typeface="+mn-cs"/>
              </a:rPr>
              <a:t>you can enjoy swimming in our</a:t>
            </a:r>
            <a:r>
              <a:rPr lang="en-US" sz="1200" u="sng" kern="1200" baseline="0" dirty="0" smtClean="0">
                <a:solidFill>
                  <a:schemeClr val="tx1"/>
                </a:solidFill>
                <a:effectLst/>
                <a:latin typeface="+mn-lt"/>
                <a:ea typeface="+mn-ea"/>
                <a:cs typeface="+mn-cs"/>
              </a:rPr>
              <a:t> beautiful</a:t>
            </a:r>
            <a:r>
              <a:rPr lang="en-US" sz="1200" u="sng" kern="1200" dirty="0" smtClean="0">
                <a:solidFill>
                  <a:schemeClr val="tx1"/>
                </a:solidFill>
                <a:effectLst/>
                <a:latin typeface="+mn-lt"/>
                <a:ea typeface="+mn-ea"/>
                <a:cs typeface="+mn-cs"/>
              </a:rPr>
              <a:t> lakes, or relax at a Spa center.</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mk-MK" altLang="en-US" sz="1200" dirty="0">
              <a:latin typeface="Arial" pitchFamily="34" charset="0"/>
              <a:ea typeface="ＭＳ Ｐゴシック" pitchFamily="34" charset="-128"/>
            </a:endParaRPr>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a:defRPr sz="1200">
                <a:solidFill>
                  <a:schemeClr val="tx1"/>
                </a:solidFill>
                <a:latin typeface="Arial" pitchFamily="34" charset="0"/>
                <a:ea typeface="ＭＳ Ｐゴシック" pitchFamily="34" charset="-128"/>
              </a:defRPr>
            </a:lvl1pPr>
            <a:lvl2pPr marL="757596" indent="-291383" defTabSz="909763">
              <a:defRPr sz="1200">
                <a:solidFill>
                  <a:schemeClr val="tx1"/>
                </a:solidFill>
                <a:latin typeface="Arial" pitchFamily="34" charset="0"/>
                <a:ea typeface="ＭＳ Ｐゴシック" pitchFamily="34" charset="-128"/>
              </a:defRPr>
            </a:lvl2pPr>
            <a:lvl3pPr marL="1165532" indent="-233106" defTabSz="909763">
              <a:defRPr sz="1200">
                <a:solidFill>
                  <a:schemeClr val="tx1"/>
                </a:solidFill>
                <a:latin typeface="Arial" pitchFamily="34" charset="0"/>
                <a:ea typeface="ＭＳ Ｐゴシック" pitchFamily="34" charset="-128"/>
              </a:defRPr>
            </a:lvl3pPr>
            <a:lvl4pPr marL="1631745" indent="-233106" defTabSz="909763">
              <a:defRPr sz="1200">
                <a:solidFill>
                  <a:schemeClr val="tx1"/>
                </a:solidFill>
                <a:latin typeface="Arial" pitchFamily="34" charset="0"/>
                <a:ea typeface="ＭＳ Ｐゴシック" pitchFamily="34" charset="-128"/>
              </a:defRPr>
            </a:lvl4pPr>
            <a:lvl5pPr marL="2097958" indent="-233106" defTabSz="909763">
              <a:defRPr sz="1200">
                <a:solidFill>
                  <a:schemeClr val="tx1"/>
                </a:solidFill>
                <a:latin typeface="Arial" pitchFamily="34" charset="0"/>
                <a:ea typeface="ＭＳ Ｐゴシック" pitchFamily="34" charset="-128"/>
              </a:defRPr>
            </a:lvl5pPr>
            <a:lvl6pPr marL="2564171"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30384"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96597"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62809"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fld id="{B46C5C46-8B9A-4BD6-9CED-89BB2356C2F9}" type="slidenum">
              <a:rPr lang="en-US" altLang="en-US" smtClean="0"/>
              <a:pPr/>
              <a:t>16</a:t>
            </a:fld>
            <a:endParaRPr lang="en-US" altLang="en-US"/>
          </a:p>
        </p:txBody>
      </p:sp>
    </p:spTree>
    <p:extLst>
      <p:ext uri="{BB962C8B-B14F-4D97-AF65-F5344CB8AC3E}">
        <p14:creationId xmlns:p14="http://schemas.microsoft.com/office/powerpoint/2010/main" val="71238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5ed75ccf_044:notes"/>
          <p:cNvSpPr>
            <a:spLocks noGrp="1" noRot="1" noChangeAspect="1"/>
          </p:cNvSpPr>
          <p:nvPr>
            <p:ph type="sldImg" idx="2"/>
          </p:nvPr>
        </p:nvSpPr>
        <p:spPr>
          <a:xfrm>
            <a:off x="2687638"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ed75ccf_044:notes"/>
          <p:cNvSpPr txBox="1">
            <a:spLocks noGrp="1"/>
          </p:cNvSpPr>
          <p:nvPr>
            <p:ph type="body" idx="1"/>
          </p:nvPr>
        </p:nvSpPr>
        <p:spPr>
          <a:xfrm>
            <a:off x="994728" y="3257550"/>
            <a:ext cx="7957820" cy="3086100"/>
          </a:xfrm>
          <a:prstGeom prst="rect">
            <a:avLst/>
          </a:prstGeom>
        </p:spPr>
        <p:txBody>
          <a:bodyPr spcFirstLastPara="1" wrap="square" lIns="93162" tIns="93162" rIns="93162" bIns="93162" anchor="t" anchorCtr="0">
            <a:noAutofit/>
          </a:bodyPr>
          <a:lstStyle/>
          <a:p>
            <a:r>
              <a:rPr lang="en-US" sz="1200" u="sng" kern="1200" dirty="0" smtClean="0">
                <a:solidFill>
                  <a:schemeClr val="tx1"/>
                </a:solidFill>
                <a:effectLst/>
                <a:latin typeface="+mn-lt"/>
                <a:ea typeface="+mn-ea"/>
                <a:cs typeface="+mn-cs"/>
              </a:rPr>
              <a:t>Productive Initial Investments aimed at increasing the competitiveness of the economy and employment can be subsidized</a:t>
            </a:r>
            <a:r>
              <a:rPr lang="en-US" sz="1200" u="sng" kern="1200" baseline="0" dirty="0" smtClean="0">
                <a:solidFill>
                  <a:schemeClr val="tx1"/>
                </a:solidFill>
                <a:effectLst/>
                <a:latin typeface="+mn-lt"/>
                <a:ea typeface="+mn-ea"/>
                <a:cs typeface="+mn-cs"/>
              </a:rPr>
              <a:t> up to 50%</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dirty="0" smtClean="0"/>
              <a:t>Investment incentives can be awarded</a:t>
            </a:r>
            <a:r>
              <a:rPr lang="en-US" sz="1200" baseline="0" dirty="0" smtClean="0"/>
              <a:t> for: </a:t>
            </a:r>
            <a:r>
              <a:rPr lang="mk-MK" sz="1200" baseline="0" dirty="0" smtClean="0"/>
              <a:t>читај ги мерките</a:t>
            </a:r>
            <a:endParaRPr sz="1200" dirty="0"/>
          </a:p>
        </p:txBody>
      </p:sp>
    </p:spTree>
    <p:extLst>
      <p:ext uri="{BB962C8B-B14F-4D97-AF65-F5344CB8AC3E}">
        <p14:creationId xmlns:p14="http://schemas.microsoft.com/office/powerpoint/2010/main" val="932405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We have specially designed, already set up locations all across the country, which offer unique opportunities to invest in technologically advanced production.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2B48FC-AB47-4F5D-9725-BF22E783BCCD}" type="slidenum">
              <a:rPr lang="en-GB" smtClean="0"/>
              <a:pPr/>
              <a:t>18</a:t>
            </a:fld>
            <a:endParaRPr lang="en-GB" dirty="0"/>
          </a:p>
        </p:txBody>
      </p:sp>
    </p:spTree>
    <p:extLst>
      <p:ext uri="{BB962C8B-B14F-4D97-AF65-F5344CB8AC3E}">
        <p14:creationId xmlns:p14="http://schemas.microsoft.com/office/powerpoint/2010/main" val="1424190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At free</a:t>
            </a:r>
            <a:r>
              <a:rPr lang="en-US" sz="1200" b="0" kern="1200" baseline="0" dirty="0" smtClean="0">
                <a:solidFill>
                  <a:schemeClr val="tx1"/>
                </a:solidFill>
                <a:effectLst/>
                <a:latin typeface="+mn-lt"/>
                <a:ea typeface="+mn-ea"/>
                <a:cs typeface="+mn-cs"/>
              </a:rPr>
              <a:t> economic zone you can benefit from:</a:t>
            </a:r>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10 year tax holiday</a:t>
            </a:r>
          </a:p>
          <a:p>
            <a:pPr lvl="0"/>
            <a:r>
              <a:rPr lang="en-US" sz="1200" b="0" kern="1200" dirty="0" smtClean="0">
                <a:solidFill>
                  <a:schemeClr val="tx1"/>
                </a:solidFill>
                <a:effectLst/>
                <a:latin typeface="+mn-lt"/>
                <a:ea typeface="+mn-ea"/>
                <a:cs typeface="+mn-cs"/>
              </a:rPr>
              <a:t>Land in the TIDZ is available under long-term lease for a period of up to 99 years</a:t>
            </a:r>
          </a:p>
          <a:p>
            <a:pPr lvl="0"/>
            <a:r>
              <a:rPr lang="en-US" sz="1200" b="0" kern="1200" dirty="0" smtClean="0">
                <a:solidFill>
                  <a:schemeClr val="tx1"/>
                </a:solidFill>
                <a:effectLst/>
                <a:latin typeface="+mn-lt"/>
                <a:ea typeface="+mn-ea"/>
                <a:cs typeface="+mn-cs"/>
              </a:rPr>
              <a:t>Exempt of paying utility taxes</a:t>
            </a:r>
          </a:p>
          <a:p>
            <a:pPr lvl="0"/>
            <a:r>
              <a:rPr lang="en-US" sz="1200" b="0" kern="1200" dirty="0" smtClean="0">
                <a:solidFill>
                  <a:schemeClr val="tx1"/>
                </a:solidFill>
                <a:effectLst/>
                <a:latin typeface="+mn-lt"/>
                <a:ea typeface="+mn-ea"/>
                <a:cs typeface="+mn-cs"/>
              </a:rPr>
              <a:t>Free connection to natural gas, water and sewage network</a:t>
            </a:r>
          </a:p>
          <a:p>
            <a:pPr lvl="0"/>
            <a:r>
              <a:rPr lang="en-US" sz="1200" b="0" kern="1200" dirty="0" smtClean="0">
                <a:solidFill>
                  <a:schemeClr val="tx1"/>
                </a:solidFill>
                <a:effectLst/>
                <a:latin typeface="+mn-lt"/>
                <a:ea typeface="+mn-ea"/>
                <a:cs typeface="+mn-cs"/>
              </a:rPr>
              <a:t>At least 10% return of investment cost</a:t>
            </a:r>
          </a:p>
          <a:p>
            <a:pPr lvl="0"/>
            <a:r>
              <a:rPr lang="en-US" sz="1200" b="0" kern="1200" dirty="0" smtClean="0">
                <a:solidFill>
                  <a:schemeClr val="tx1"/>
                </a:solidFill>
                <a:effectLst/>
                <a:latin typeface="+mn-lt"/>
                <a:ea typeface="+mn-ea"/>
                <a:cs typeface="+mn-cs"/>
              </a:rPr>
              <a:t>No customs duties &amp; No VAT on imported equipment</a:t>
            </a:r>
            <a:r>
              <a:rPr lang="mk-MK" sz="1200" b="0" kern="1200" dirty="0" smtClean="0">
                <a:solidFill>
                  <a:schemeClr val="tx1"/>
                </a:solidFill>
                <a:effectLst/>
                <a:latin typeface="+mn-lt"/>
                <a:ea typeface="+mn-ea"/>
                <a:cs typeface="+mn-cs"/>
              </a:rPr>
              <a:t> &amp; construction materials</a:t>
            </a:r>
            <a:r>
              <a:rPr lang="en-US" sz="1200" b="0" kern="1200" dirty="0" smtClean="0">
                <a:solidFill>
                  <a:schemeClr val="tx1"/>
                </a:solidFill>
                <a:effectLst/>
                <a:latin typeface="+mn-lt"/>
                <a:ea typeface="+mn-ea"/>
                <a:cs typeface="+mn-cs"/>
              </a:rPr>
              <a:t>  </a:t>
            </a:r>
          </a:p>
          <a:p>
            <a:pPr marL="0" marR="0" lvl="0" indent="0" algn="l" defTabSz="1824739"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Worth to mention that all incentives are in line with EU regulations.</a:t>
            </a:r>
          </a:p>
          <a:p>
            <a:endParaRPr lang="en-US" sz="1200" b="0" dirty="0"/>
          </a:p>
        </p:txBody>
      </p:sp>
      <p:sp>
        <p:nvSpPr>
          <p:cNvPr id="4" name="Slide Number Placeholder 3"/>
          <p:cNvSpPr>
            <a:spLocks noGrp="1"/>
          </p:cNvSpPr>
          <p:nvPr>
            <p:ph type="sldNum" sz="quarter" idx="10"/>
          </p:nvPr>
        </p:nvSpPr>
        <p:spPr/>
        <p:txBody>
          <a:bodyPr/>
          <a:lstStyle/>
          <a:p>
            <a:fld id="{B22B48FC-AB47-4F5D-9725-BF22E783BCCD}" type="slidenum">
              <a:rPr lang="en-GB" smtClean="0"/>
              <a:pPr/>
              <a:t>19</a:t>
            </a:fld>
            <a:endParaRPr lang="en-GB" dirty="0"/>
          </a:p>
        </p:txBody>
      </p:sp>
    </p:spTree>
    <p:extLst>
      <p:ext uri="{BB962C8B-B14F-4D97-AF65-F5344CB8AC3E}">
        <p14:creationId xmlns:p14="http://schemas.microsoft.com/office/powerpoint/2010/main" val="91910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Republic of North Macedonia, previously the Republic of Macedonia, and commonly used Macedonia, is a landlocked country situated in Eastern Europe, on Balkan Peninsula.</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It has </a:t>
            </a:r>
            <a:r>
              <a:rPr lang="en-US" sz="1200" kern="1200" dirty="0" smtClean="0">
                <a:solidFill>
                  <a:schemeClr val="tx1"/>
                </a:solidFill>
                <a:effectLst/>
                <a:latin typeface="+mn-lt"/>
                <a:ea typeface="+mn-ea"/>
                <a:cs typeface="+mn-cs"/>
              </a:rPr>
              <a:t>well-developed infrastructure and connectivity</a:t>
            </a:r>
            <a:r>
              <a:rPr lang="en-US" sz="1200" kern="1200" baseline="0" dirty="0" smtClean="0">
                <a:solidFill>
                  <a:schemeClr val="tx1"/>
                </a:solidFill>
                <a:effectLst/>
                <a:latin typeface="+mn-lt"/>
                <a:ea typeface="+mn-ea"/>
                <a:cs typeface="+mn-cs"/>
              </a:rPr>
              <a:t> to the rest of the world. Two major European corridors are crossing here. </a:t>
            </a:r>
          </a:p>
          <a:p>
            <a:r>
              <a:rPr lang="en-US" sz="1200" kern="1200" baseline="0" dirty="0" smtClean="0">
                <a:solidFill>
                  <a:schemeClr val="tx1"/>
                </a:solidFill>
                <a:effectLst/>
                <a:latin typeface="+mn-lt"/>
                <a:ea typeface="+mn-ea"/>
                <a:cs typeface="+mn-cs"/>
              </a:rPr>
              <a:t>Corridor 8 is connecting the Adriatic with the Black Sea and corridor 10 </a:t>
            </a:r>
            <a:r>
              <a:rPr lang="en-US" sz="1200" b="0" i="0" kern="1200" dirty="0" smtClean="0">
                <a:solidFill>
                  <a:schemeClr val="tx1"/>
                </a:solidFill>
                <a:effectLst/>
                <a:latin typeface="+mn-lt"/>
                <a:ea typeface="+mn-ea"/>
                <a:cs typeface="+mn-cs"/>
              </a:rPr>
              <a:t>runs between </a:t>
            </a:r>
            <a:r>
              <a:rPr lang="en-US" sz="1200" b="0" i="0" u="none" strike="noStrike" kern="1200" dirty="0" smtClean="0">
                <a:solidFill>
                  <a:schemeClr val="tx1"/>
                </a:solidFill>
                <a:effectLst/>
                <a:latin typeface="+mn-lt"/>
                <a:ea typeface="+mn-ea"/>
                <a:cs typeface="+mn-cs"/>
                <a:hlinkClick r:id="rId3" tooltip="Salzburg"/>
              </a:rPr>
              <a:t>Salzburg</a:t>
            </a:r>
            <a:r>
              <a:rPr lang="en-US" sz="1200" b="0" i="0" kern="1200" dirty="0" smtClean="0">
                <a:solidFill>
                  <a:schemeClr val="tx1"/>
                </a:solidFill>
                <a:effectLst/>
                <a:latin typeface="+mn-lt"/>
                <a:ea typeface="+mn-ea"/>
                <a:cs typeface="+mn-cs"/>
              </a:rPr>
              <a:t> in </a:t>
            </a:r>
            <a:r>
              <a:rPr lang="en-US" sz="1200" b="0" i="0" u="none" strike="noStrike" kern="1200" dirty="0" smtClean="0">
                <a:solidFill>
                  <a:schemeClr val="tx1"/>
                </a:solidFill>
                <a:effectLst/>
                <a:latin typeface="+mn-lt"/>
                <a:ea typeface="+mn-ea"/>
                <a:cs typeface="+mn-cs"/>
                <a:hlinkClick r:id="rId4" tooltip="Austria"/>
              </a:rPr>
              <a:t>Austria</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5" tooltip="Thessaloniki"/>
              </a:rPr>
              <a:t>Thessaloniki</a:t>
            </a:r>
            <a:r>
              <a:rPr lang="en-US" sz="1200" b="0" i="0" kern="1200" dirty="0" smtClean="0">
                <a:solidFill>
                  <a:schemeClr val="tx1"/>
                </a:solidFill>
                <a:effectLst/>
                <a:latin typeface="+mn-lt"/>
                <a:ea typeface="+mn-ea"/>
                <a:cs typeface="+mn-cs"/>
              </a:rPr>
              <a:t> in </a:t>
            </a:r>
            <a:r>
              <a:rPr lang="en-US" sz="1200" b="0" i="0" u="none" strike="noStrike" kern="1200" dirty="0" smtClean="0">
                <a:solidFill>
                  <a:schemeClr val="tx1"/>
                </a:solidFill>
                <a:effectLst/>
                <a:latin typeface="+mn-lt"/>
                <a:ea typeface="+mn-ea"/>
                <a:cs typeface="+mn-cs"/>
                <a:hlinkClick r:id="rId6" tooltip="Greece"/>
              </a:rPr>
              <a:t>Greece</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We have 2 international airports</a:t>
            </a:r>
            <a:r>
              <a:rPr lang="en-US" sz="1200" kern="1200" baseline="0" dirty="0" smtClean="0">
                <a:solidFill>
                  <a:schemeClr val="tx1"/>
                </a:solidFill>
                <a:effectLst/>
                <a:latin typeface="+mn-lt"/>
                <a:ea typeface="+mn-ea"/>
                <a:cs typeface="+mn-cs"/>
              </a:rPr>
              <a:t> in Skopje and </a:t>
            </a:r>
            <a:r>
              <a:rPr lang="en-US" sz="1200" kern="1200" baseline="0" dirty="0" err="1" smtClean="0">
                <a:solidFill>
                  <a:schemeClr val="tx1"/>
                </a:solidFill>
                <a:effectLst/>
                <a:latin typeface="+mn-lt"/>
                <a:ea typeface="+mn-ea"/>
                <a:cs typeface="+mn-cs"/>
              </a:rPr>
              <a:t>Ohrid</a:t>
            </a:r>
            <a:r>
              <a:rPr lang="en-US" sz="1200" kern="1200" baseline="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country offers free access to a market of €650 million customers covered with the Free Trade Agreements signed with the EU, CEFTA, EFTA countries, Ukraine, Turkey, and the UK.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D1E45D-C88A-4E28-88AF-6B7BE2B1A120}" type="slidenum">
              <a:rPr lang="en-US" smtClean="0">
                <a:solidFill>
                  <a:prstClr val="black"/>
                </a:solidFill>
              </a:rPr>
              <a:pPr/>
              <a:t>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Date Placeholder 5"/>
          <p:cNvSpPr>
            <a:spLocks noGrp="1"/>
          </p:cNvSpPr>
          <p:nvPr>
            <p:ph type="dt" idx="12"/>
          </p:nvPr>
        </p:nvSpPr>
        <p:spPr/>
        <p:txBody>
          <a:bodyPr/>
          <a:lstStyle/>
          <a:p>
            <a:fld id="{B5B271AB-2ED5-4612-9AC2-F7A715D667F3}" type="datetime1">
              <a:rPr lang="en-US" smtClean="0">
                <a:solidFill>
                  <a:prstClr val="black"/>
                </a:solidFill>
              </a:rPr>
              <a:pPr/>
              <a:t>9/23/2023</a:t>
            </a:fld>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4047631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respected world-known companies recognized the investment opportunities and are already present in the country. </a:t>
            </a:r>
          </a:p>
          <a:p>
            <a:r>
              <a:rPr lang="en-US" sz="1200" kern="1200" dirty="0" smtClean="0">
                <a:solidFill>
                  <a:schemeClr val="tx1"/>
                </a:solidFill>
                <a:effectLst/>
                <a:latin typeface="+mn-lt"/>
                <a:ea typeface="+mn-ea"/>
                <a:cs typeface="+mn-cs"/>
              </a:rPr>
              <a:t>Just to name a few: Johnson </a:t>
            </a:r>
            <a:r>
              <a:rPr lang="en-US" sz="1200" kern="1200" dirty="0" err="1" smtClean="0">
                <a:solidFill>
                  <a:schemeClr val="tx1"/>
                </a:solidFill>
                <a:effectLst/>
                <a:latin typeface="+mn-lt"/>
                <a:ea typeface="+mn-ea"/>
                <a:cs typeface="+mn-cs"/>
              </a:rPr>
              <a:t>Matthay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Kostal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Gerresheimer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Marquart</a:t>
            </a:r>
            <a:r>
              <a:rPr lang="en-US" sz="1200" kern="1200" dirty="0" smtClean="0">
                <a:solidFill>
                  <a:schemeClr val="tx1"/>
                </a:solidFill>
                <a:effectLst/>
                <a:latin typeface="+mn-lt"/>
                <a:ea typeface="+mn-ea"/>
                <a:cs typeface="+mn-cs"/>
              </a:rPr>
              <a:t>, Dura, Van </a:t>
            </a:r>
            <a:r>
              <a:rPr lang="en-US" sz="1200" kern="1200" dirty="0" err="1" smtClean="0">
                <a:solidFill>
                  <a:schemeClr val="tx1"/>
                </a:solidFill>
                <a:effectLst/>
                <a:latin typeface="+mn-lt"/>
                <a:ea typeface="+mn-ea"/>
                <a:cs typeface="+mn-cs"/>
              </a:rPr>
              <a:t>Hool</a:t>
            </a:r>
            <a:r>
              <a:rPr lang="en-US" sz="1200" kern="1200" dirty="0" smtClean="0">
                <a:solidFill>
                  <a:schemeClr val="tx1"/>
                </a:solidFill>
                <a:effectLst/>
                <a:latin typeface="+mn-lt"/>
                <a:ea typeface="+mn-ea"/>
                <a:cs typeface="+mn-cs"/>
              </a:rPr>
              <a:t>, Magna and many more.</a:t>
            </a:r>
          </a:p>
          <a:p>
            <a:endParaRPr lang="en-US" sz="1200" dirty="0"/>
          </a:p>
        </p:txBody>
      </p:sp>
      <p:sp>
        <p:nvSpPr>
          <p:cNvPr id="4" name="Slide Number Placeholder 3"/>
          <p:cNvSpPr>
            <a:spLocks noGrp="1"/>
          </p:cNvSpPr>
          <p:nvPr>
            <p:ph type="sldNum" sz="quarter" idx="10"/>
          </p:nvPr>
        </p:nvSpPr>
        <p:spPr/>
        <p:txBody>
          <a:bodyPr/>
          <a:lstStyle/>
          <a:p>
            <a:fld id="{8F06452B-B6B8-4D1A-A5DB-EC63412EC8C4}" type="slidenum">
              <a:rPr lang="en-US" smtClean="0"/>
              <a:pPr/>
              <a:t>20</a:t>
            </a:fld>
            <a:endParaRPr lang="en-US"/>
          </a:p>
        </p:txBody>
      </p:sp>
    </p:spTree>
    <p:extLst>
      <p:ext uri="{BB962C8B-B14F-4D97-AF65-F5344CB8AC3E}">
        <p14:creationId xmlns:p14="http://schemas.microsoft.com/office/powerpoint/2010/main" val="2696438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Our export promotion activities aimed to : </a:t>
            </a:r>
          </a:p>
          <a:p>
            <a:r>
              <a:rPr lang="en-US" sz="1200" u="sng" kern="1200" dirty="0" smtClean="0">
                <a:solidFill>
                  <a:schemeClr val="tx1"/>
                </a:solidFill>
                <a:effectLst/>
                <a:latin typeface="+mn-lt"/>
                <a:ea typeface="+mn-ea"/>
                <a:cs typeface="+mn-cs"/>
              </a:rPr>
              <a:t>support….</a:t>
            </a:r>
          </a:p>
          <a:p>
            <a:endParaRPr lang="en-US" sz="1200" b="1" u="sng" kern="1200" dirty="0" smtClean="0">
              <a:solidFill>
                <a:schemeClr val="tx1"/>
              </a:solidFill>
              <a:effectLst/>
              <a:latin typeface="+mn-lt"/>
              <a:ea typeface="+mn-ea"/>
              <a:cs typeface="+mn-cs"/>
            </a:endParaRPr>
          </a:p>
          <a:p>
            <a:endParaRPr lang="en-US" sz="1200" b="1"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Our</a:t>
            </a:r>
            <a:r>
              <a:rPr lang="en-US" sz="1200" b="1" u="sng" kern="1200" baseline="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Export promotion Department – </a:t>
            </a:r>
            <a:r>
              <a:rPr lang="en-US" sz="1200" u="sng" kern="1200" dirty="0" smtClean="0">
                <a:solidFill>
                  <a:schemeClr val="tx1"/>
                </a:solidFill>
                <a:effectLst/>
                <a:latin typeface="+mn-lt"/>
                <a:ea typeface="+mn-ea"/>
                <a:cs typeface="+mn-cs"/>
              </a:rPr>
              <a:t>Export promotion services involve training, market research, organizing direct meetings, helping our clients to participate in trade fairs, organizing trade missions, B2B meetings, and other activities related to export growth.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6452B-B6B8-4D1A-A5DB-EC63412EC8C4}" type="slidenum">
              <a:rPr lang="en-US" smtClean="0"/>
              <a:pPr/>
              <a:t>21</a:t>
            </a:fld>
            <a:endParaRPr lang="en-US"/>
          </a:p>
        </p:txBody>
      </p:sp>
    </p:spTree>
    <p:extLst>
      <p:ext uri="{BB962C8B-B14F-4D97-AF65-F5344CB8AC3E}">
        <p14:creationId xmlns:p14="http://schemas.microsoft.com/office/powerpoint/2010/main" val="1933933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pPr/>
              <a:t>22</a:t>
            </a:fld>
            <a:endParaRPr lang="en-GB" dirty="0"/>
          </a:p>
        </p:txBody>
      </p:sp>
    </p:spTree>
    <p:extLst>
      <p:ext uri="{BB962C8B-B14F-4D97-AF65-F5344CB8AC3E}">
        <p14:creationId xmlns:p14="http://schemas.microsoft.com/office/powerpoint/2010/main" val="3497806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06452B-B6B8-4D1A-A5DB-EC63412EC8C4}" type="slidenum">
              <a:rPr lang="en-US" smtClean="0"/>
              <a:pPr/>
              <a:t>23</a:t>
            </a:fld>
            <a:endParaRPr lang="en-US"/>
          </a:p>
        </p:txBody>
      </p:sp>
    </p:spTree>
    <p:extLst>
      <p:ext uri="{BB962C8B-B14F-4D97-AF65-F5344CB8AC3E}">
        <p14:creationId xmlns:p14="http://schemas.microsoft.com/office/powerpoint/2010/main" val="1666480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Please, try our wines. I believe that you will be delighted.</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Wine is embedded in the nation’s culture and folklore, and is mentioned in many folk songs, stories, legends, and traditions.</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Wine Production is reaching </a:t>
            </a:r>
            <a:r>
              <a:rPr lang="en-US" sz="1200" u="sng" kern="1200" dirty="0" smtClean="0">
                <a:solidFill>
                  <a:schemeClr val="tx1"/>
                </a:solidFill>
                <a:effectLst/>
                <a:latin typeface="+mn-lt"/>
                <a:ea typeface="+mn-ea"/>
                <a:cs typeface="+mn-cs"/>
              </a:rPr>
              <a:t>nearly 91 million liters and out of this 40% are produced as bottled wine and 60% are sold in bulk.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85% of the SALES OF WINE in 2020 are exported to 37 countries worldwide</a:t>
            </a:r>
            <a:endParaRPr lang="en-US" sz="1200" kern="1200" dirty="0" smtClean="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8F06452B-B6B8-4D1A-A5DB-EC63412EC8C4}" type="slidenum">
              <a:rPr lang="en-US" smtClean="0"/>
              <a:pPr/>
              <a:t>24</a:t>
            </a:fld>
            <a:endParaRPr lang="en-US"/>
          </a:p>
        </p:txBody>
      </p:sp>
    </p:spTree>
    <p:extLst>
      <p:ext uri="{BB962C8B-B14F-4D97-AF65-F5344CB8AC3E}">
        <p14:creationId xmlns:p14="http://schemas.microsoft.com/office/powerpoint/2010/main" val="4159275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4739" rtl="0" eaLnBrk="1" fontAlgn="auto" latinLnBrk="0" hangingPunct="1">
              <a:lnSpc>
                <a:spcPct val="100000"/>
              </a:lnSpc>
              <a:spcBef>
                <a:spcPts val="0"/>
              </a:spcBef>
              <a:spcAft>
                <a:spcPts val="0"/>
              </a:spcAft>
              <a:buClrTx/>
              <a:buSzTx/>
              <a:buFontTx/>
              <a:buNone/>
              <a:tabLst/>
              <a:defRPr/>
            </a:pPr>
            <a:r>
              <a:rPr lang="en-US" sz="1200" u="sng" dirty="0" smtClean="0">
                <a:solidFill>
                  <a:schemeClr val="accent5">
                    <a:lumMod val="50000"/>
                  </a:schemeClr>
                </a:solidFill>
                <a:latin typeface="Raleway Medium"/>
              </a:rPr>
              <a:t>For the purpose of contributing to Balanced Regional Development, the beneficiaries of financial support shall be granted with additional financial support depending on the planning region where the production investment is implemented.</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b="0" u="none" kern="1200" dirty="0" smtClean="0">
                <a:solidFill>
                  <a:schemeClr val="tx1"/>
                </a:solidFill>
                <a:effectLst/>
                <a:latin typeface="+mn-lt"/>
                <a:ea typeface="+mn-ea"/>
                <a:cs typeface="+mn-cs"/>
              </a:rPr>
              <a:t>(Ne mora)</a:t>
            </a:r>
            <a:r>
              <a:rPr lang="en-US" sz="1200" b="0" u="none" kern="1200" baseline="0" dirty="0" smtClean="0">
                <a:solidFill>
                  <a:schemeClr val="tx1"/>
                </a:solidFill>
                <a:effectLst/>
                <a:latin typeface="+mn-lt"/>
                <a:ea typeface="+mn-ea"/>
                <a:cs typeface="+mn-cs"/>
              </a:rPr>
              <a:t> </a:t>
            </a:r>
            <a:r>
              <a:rPr lang="en-US" sz="1200" b="0" u="none" kern="1200" dirty="0" smtClean="0">
                <a:solidFill>
                  <a:schemeClr val="tx1"/>
                </a:solidFill>
                <a:effectLst/>
                <a:latin typeface="+mn-lt"/>
                <a:ea typeface="+mn-ea"/>
                <a:cs typeface="+mn-cs"/>
              </a:rPr>
              <a:t>The last available data on GDP per capita per region announced by the State Statistical Office of the Republic of North Macedonia shall be used to calculate the additional financial support.</a:t>
            </a:r>
          </a:p>
          <a:p>
            <a:r>
              <a:rPr lang="en-US" sz="1200" b="0" i="1" u="none" kern="1200" dirty="0" smtClean="0">
                <a:solidFill>
                  <a:schemeClr val="tx1"/>
                </a:solidFill>
                <a:effectLst/>
                <a:latin typeface="+mn-lt"/>
                <a:ea typeface="+mn-ea"/>
                <a:cs typeface="+mn-cs"/>
              </a:rPr>
              <a:t> </a:t>
            </a:r>
            <a:endParaRPr lang="en-US" sz="12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06452B-B6B8-4D1A-A5DB-EC63412EC8C4}" type="slidenum">
              <a:rPr lang="en-US" smtClean="0"/>
              <a:pPr/>
              <a:t>25</a:t>
            </a:fld>
            <a:endParaRPr lang="en-US" dirty="0"/>
          </a:p>
        </p:txBody>
      </p:sp>
    </p:spTree>
    <p:extLst>
      <p:ext uri="{BB962C8B-B14F-4D97-AF65-F5344CB8AC3E}">
        <p14:creationId xmlns:p14="http://schemas.microsoft.com/office/powerpoint/2010/main" val="25398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 EU and NATO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North Macedonia is a NATO member and EU membership candidate country.</a:t>
            </a:r>
          </a:p>
          <a:p>
            <a:endParaRPr lang="en-US" sz="1200" dirty="0"/>
          </a:p>
        </p:txBody>
      </p:sp>
      <p:sp>
        <p:nvSpPr>
          <p:cNvPr id="4" name="Slide Number Placeholder 3"/>
          <p:cNvSpPr>
            <a:spLocks noGrp="1"/>
          </p:cNvSpPr>
          <p:nvPr>
            <p:ph type="sldNum" sz="quarter" idx="10"/>
          </p:nvPr>
        </p:nvSpPr>
        <p:spPr/>
        <p:txBody>
          <a:bodyPr/>
          <a:lstStyle/>
          <a:p>
            <a:fld id="{8F06452B-B6B8-4D1A-A5DB-EC63412EC8C4}" type="slidenum">
              <a:rPr lang="en-US" smtClean="0"/>
              <a:pPr/>
              <a:t>3</a:t>
            </a:fld>
            <a:endParaRPr lang="en-US"/>
          </a:p>
        </p:txBody>
      </p:sp>
    </p:spTree>
    <p:extLst>
      <p:ext uri="{BB962C8B-B14F-4D97-AF65-F5344CB8AC3E}">
        <p14:creationId xmlns:p14="http://schemas.microsoft.com/office/powerpoint/2010/main" val="362642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4739"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The first question</a:t>
            </a:r>
            <a:r>
              <a:rPr lang="en-US" sz="1200" u="sng" kern="1200" baseline="0" dirty="0" smtClean="0">
                <a:solidFill>
                  <a:schemeClr val="tx1"/>
                </a:solidFill>
                <a:effectLst/>
                <a:latin typeface="+mn-lt"/>
                <a:ea typeface="+mn-ea"/>
                <a:cs typeface="+mn-cs"/>
              </a:rPr>
              <a:t> for every investor is why I will invest my money here?</a:t>
            </a:r>
          </a:p>
          <a:p>
            <a:pPr marL="0" marR="0" lvl="0" indent="0" algn="l" defTabSz="1824739" rtl="0" eaLnBrk="1" fontAlgn="auto" latinLnBrk="0" hangingPunct="1">
              <a:lnSpc>
                <a:spcPct val="100000"/>
              </a:lnSpc>
              <a:spcBef>
                <a:spcPts val="0"/>
              </a:spcBef>
              <a:spcAft>
                <a:spcPts val="0"/>
              </a:spcAft>
              <a:buClrTx/>
              <a:buSzTx/>
              <a:buFontTx/>
              <a:buNone/>
              <a:tabLst/>
              <a:defRPr/>
            </a:pPr>
            <a:r>
              <a:rPr lang="en-US" sz="1200" u="sng" kern="1200" baseline="0" dirty="0" smtClean="0">
                <a:solidFill>
                  <a:schemeClr val="tx1"/>
                </a:solidFill>
                <a:effectLst/>
                <a:latin typeface="+mn-lt"/>
                <a:ea typeface="+mn-ea"/>
                <a:cs typeface="+mn-cs"/>
              </a:rPr>
              <a:t>And the answer will be: </a:t>
            </a:r>
          </a:p>
          <a:p>
            <a:pPr marL="0" marR="0" lvl="0" indent="0" algn="l" defTabSz="1824739" rtl="0" eaLnBrk="1" fontAlgn="auto" latinLnBrk="0" hangingPunct="1">
              <a:lnSpc>
                <a:spcPct val="100000"/>
              </a:lnSpc>
              <a:spcBef>
                <a:spcPts val="0"/>
              </a:spcBef>
              <a:spcAft>
                <a:spcPts val="0"/>
              </a:spcAft>
              <a:buClrTx/>
              <a:buSzTx/>
              <a:buFontTx/>
              <a:buNone/>
              <a:tabLst/>
              <a:defRPr/>
            </a:pPr>
            <a:r>
              <a:rPr lang="en-US" sz="1200" u="sng" kern="1200" baseline="0" dirty="0" smtClean="0">
                <a:solidFill>
                  <a:schemeClr val="tx1"/>
                </a:solidFill>
                <a:effectLst/>
                <a:latin typeface="+mn-lt"/>
                <a:ea typeface="+mn-ea"/>
                <a:cs typeface="+mn-cs"/>
              </a:rPr>
              <a:t>because of:</a:t>
            </a:r>
          </a:p>
          <a:p>
            <a:pPr marL="0" marR="0" lvl="0" indent="0" algn="l" defTabSz="1824739"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nabroj</a:t>
            </a:r>
            <a:endParaRPr lang="en-US" sz="1200" kern="1200" dirty="0" smtClean="0">
              <a:solidFill>
                <a:schemeClr val="tx1"/>
              </a:solidFill>
              <a:effectLst/>
              <a:latin typeface="+mn-lt"/>
              <a:ea typeface="+mn-ea"/>
              <a:cs typeface="+mn-cs"/>
            </a:endParaRPr>
          </a:p>
          <a:p>
            <a:pPr marL="0" marR="0" lvl="0" indent="0" algn="l" defTabSz="1824739"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182473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will point out some arguments why investing, and trade with North M. is an attractive idea. </a:t>
            </a:r>
          </a:p>
          <a:p>
            <a:pPr marL="0" marR="0" lvl="0" indent="0" algn="l" defTabSz="1824739"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discussing why NM is an attractive destination for foreign companies we will emphasize the geo-strategic location at the center of the Balkan Peninsula - South Europe, Low operational and investment cost, affordable and skilled labor force, and generous fiscal benefits and incentives.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the small country size and limited domestic market, NM possesses remarkable advantages for potential investors mainly by continues governmental commitment for economic growth and development of the country, and widely recognized investor’s friendly environment.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country offers a stable economy, a flat tax system, availability of qualifies workforce, and attractive financial support for investments, up to 50% of the initial investment.</a:t>
            </a:r>
          </a:p>
          <a:p>
            <a:r>
              <a:rPr lang="en-US" sz="1200" kern="1200" dirty="0" smtClean="0">
                <a:solidFill>
                  <a:schemeClr val="tx1"/>
                </a:solidFill>
                <a:effectLst/>
                <a:latin typeface="+mn-lt"/>
                <a:ea typeface="+mn-ea"/>
                <a:cs typeface="+mn-cs"/>
              </a:rPr>
              <a:t>Regarding the trade opportunities with Macedonian products, you will find high-quality products, already distributed at high competitive markets worldwide, at affordable prices. </a:t>
            </a:r>
          </a:p>
          <a:p>
            <a:endParaRPr lang="en-US" sz="1200" dirty="0"/>
          </a:p>
        </p:txBody>
      </p:sp>
      <p:sp>
        <p:nvSpPr>
          <p:cNvPr id="4" name="Slide Number Placeholder 3"/>
          <p:cNvSpPr>
            <a:spLocks noGrp="1"/>
          </p:cNvSpPr>
          <p:nvPr>
            <p:ph type="sldNum" sz="quarter" idx="10"/>
          </p:nvPr>
        </p:nvSpPr>
        <p:spPr/>
        <p:txBody>
          <a:bodyPr/>
          <a:lstStyle/>
          <a:p>
            <a:fld id="{8F06452B-B6B8-4D1A-A5DB-EC63412EC8C4}" type="slidenum">
              <a:rPr lang="en-US" smtClean="0"/>
              <a:pPr/>
              <a:t>4</a:t>
            </a:fld>
            <a:endParaRPr lang="en-US"/>
          </a:p>
        </p:txBody>
      </p:sp>
    </p:spTree>
    <p:extLst>
      <p:ext uri="{BB962C8B-B14F-4D97-AF65-F5344CB8AC3E}">
        <p14:creationId xmlns:p14="http://schemas.microsoft.com/office/powerpoint/2010/main" val="11946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We have stable and predictive economic situation, confirmed with positive growth of all economic parameters. </a:t>
            </a:r>
          </a:p>
          <a:p>
            <a:pPr marL="0" marR="0" lvl="0" indent="0" algn="l" defTabSz="1824739"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Macroeconomic indicators on this slide</a:t>
            </a:r>
            <a:r>
              <a:rPr lang="en-US" sz="1200" b="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show the trends of the most important economic indicators in the last 10 years. </a:t>
            </a:r>
          </a:p>
          <a:p>
            <a:pPr marL="0" marR="0" lvl="0" indent="0" algn="l" defTabSz="1824739"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We have a stable economy with low inflation, with the peak last year, obviously due to the crisis in Ukraine. </a:t>
            </a:r>
          </a:p>
          <a:p>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Macedonian </a:t>
            </a:r>
            <a:r>
              <a:rPr lang="en-US" sz="1200" kern="1200" dirty="0" err="1" smtClean="0">
                <a:solidFill>
                  <a:schemeClr val="tx1"/>
                </a:solidFill>
                <a:effectLst/>
                <a:latin typeface="+mn-lt"/>
                <a:ea typeface="+mn-ea"/>
                <a:cs typeface="+mn-cs"/>
              </a:rPr>
              <a:t>denar</a:t>
            </a:r>
            <a:r>
              <a:rPr lang="en-US" sz="1200" kern="1200" dirty="0" smtClean="0">
                <a:solidFill>
                  <a:schemeClr val="tx1"/>
                </a:solidFill>
                <a:effectLst/>
                <a:latin typeface="+mn-lt"/>
                <a:ea typeface="+mn-ea"/>
                <a:cs typeface="+mn-cs"/>
              </a:rPr>
              <a:t> is pegged €1= MKD 61.5</a:t>
            </a:r>
          </a:p>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pPr/>
              <a:t>5</a:t>
            </a:fld>
            <a:endParaRPr lang="en-GB" dirty="0"/>
          </a:p>
        </p:txBody>
      </p:sp>
    </p:spTree>
    <p:extLst>
      <p:ext uri="{BB962C8B-B14F-4D97-AF65-F5344CB8AC3E}">
        <p14:creationId xmlns:p14="http://schemas.microsoft.com/office/powerpoint/2010/main" val="111392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0" kern="1200" dirty="0" smtClean="0">
                <a:solidFill>
                  <a:schemeClr val="tx1"/>
                </a:solidFill>
                <a:effectLst/>
                <a:latin typeface="+mn-lt"/>
                <a:ea typeface="+mn-ea"/>
                <a:cs typeface="+mn-cs"/>
              </a:rPr>
              <a:t>We face fierce competition as a country competing to attract FDIs.</a:t>
            </a:r>
          </a:p>
          <a:p>
            <a:endParaRPr lang="en-US" sz="2400" b="0" i="0" kern="1200" dirty="0" smtClean="0">
              <a:solidFill>
                <a:schemeClr val="tx1"/>
              </a:solidFill>
              <a:effectLst/>
              <a:latin typeface="+mn-lt"/>
              <a:ea typeface="+mn-ea"/>
              <a:cs typeface="+mn-cs"/>
            </a:endParaRPr>
          </a:p>
          <a:p>
            <a:r>
              <a:rPr lang="en-US" sz="2400" kern="1200" dirty="0" smtClean="0">
                <a:solidFill>
                  <a:schemeClr val="tx1"/>
                </a:solidFill>
                <a:effectLst/>
                <a:latin typeface="+mn-lt"/>
                <a:ea typeface="+mn-ea"/>
                <a:cs typeface="+mn-cs"/>
              </a:rPr>
              <a:t>This slide is showing</a:t>
            </a:r>
            <a:r>
              <a:rPr lang="mk-MK" sz="2400" kern="1200" dirty="0" smtClean="0">
                <a:solidFill>
                  <a:schemeClr val="tx1"/>
                </a:solidFill>
                <a:effectLst/>
                <a:latin typeface="+mn-lt"/>
                <a:ea typeface="+mn-ea"/>
                <a:cs typeface="+mn-cs"/>
              </a:rPr>
              <a:t> а</a:t>
            </a:r>
            <a:r>
              <a:rPr lang="en-US" sz="2400" kern="1200" dirty="0" smtClean="0">
                <a:solidFill>
                  <a:schemeClr val="tx1"/>
                </a:solidFill>
                <a:effectLst/>
                <a:latin typeface="+mn-lt"/>
                <a:ea typeface="+mn-ea"/>
                <a:cs typeface="+mn-cs"/>
              </a:rPr>
              <a:t> comparison with top competing countries in attracting FDI’s regarding some fiscal benefits.</a:t>
            </a:r>
          </a:p>
          <a:p>
            <a:r>
              <a:rPr lang="en-US" sz="2400" kern="1200" dirty="0" err="1" smtClean="0">
                <a:solidFill>
                  <a:schemeClr val="tx1"/>
                </a:solidFill>
                <a:effectLst/>
                <a:latin typeface="+mn-lt"/>
                <a:ea typeface="+mn-ea"/>
                <a:cs typeface="+mn-cs"/>
              </a:rPr>
              <a:t>Citaj</a:t>
            </a:r>
            <a:r>
              <a:rPr lang="en-US" sz="2400" kern="1200" dirty="0" smtClean="0">
                <a:solidFill>
                  <a:schemeClr val="tx1"/>
                </a:solidFill>
                <a:effectLst/>
                <a:latin typeface="+mn-lt"/>
                <a:ea typeface="+mn-ea"/>
                <a:cs typeface="+mn-cs"/>
              </a:rPr>
              <a:t> </a:t>
            </a:r>
            <a:r>
              <a:rPr lang="en-US" sz="2400" kern="1200" dirty="0" err="1" smtClean="0">
                <a:solidFill>
                  <a:schemeClr val="tx1"/>
                </a:solidFill>
                <a:effectLst/>
                <a:latin typeface="+mn-lt"/>
                <a:ea typeface="+mn-ea"/>
                <a:cs typeface="+mn-cs"/>
              </a:rPr>
              <a:t>ponatamu</a:t>
            </a:r>
            <a:r>
              <a:rPr lang="en-US" sz="2400" kern="1200" dirty="0" smtClean="0">
                <a:solidFill>
                  <a:schemeClr val="tx1"/>
                </a:solidFill>
                <a:effectLst/>
                <a:latin typeface="+mn-lt"/>
                <a:ea typeface="+mn-ea"/>
                <a:cs typeface="+mn-cs"/>
              </a:rPr>
              <a:t> – </a:t>
            </a:r>
            <a:r>
              <a:rPr lang="en-US" sz="2400" kern="1200" dirty="0" err="1" smtClean="0">
                <a:solidFill>
                  <a:schemeClr val="tx1"/>
                </a:solidFill>
                <a:effectLst/>
                <a:latin typeface="+mn-lt"/>
                <a:ea typeface="+mn-ea"/>
                <a:cs typeface="+mn-cs"/>
              </a:rPr>
              <a:t>nabroj</a:t>
            </a:r>
            <a:r>
              <a:rPr lang="en-US" sz="2400" kern="1200" dirty="0" smtClean="0">
                <a:solidFill>
                  <a:schemeClr val="tx1"/>
                </a:solidFill>
                <a:effectLst/>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F06452B-B6B8-4D1A-A5DB-EC63412EC8C4}" type="slidenum">
              <a:rPr lang="en-US" smtClean="0"/>
              <a:pPr/>
              <a:t>6</a:t>
            </a:fld>
            <a:endParaRPr lang="en-US"/>
          </a:p>
        </p:txBody>
      </p:sp>
    </p:spTree>
    <p:extLst>
      <p:ext uri="{BB962C8B-B14F-4D97-AF65-F5344CB8AC3E}">
        <p14:creationId xmlns:p14="http://schemas.microsoft.com/office/powerpoint/2010/main" val="427608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u="sng" dirty="0" err="1" smtClean="0"/>
              <a:t>Prvo</a:t>
            </a:r>
            <a:r>
              <a:rPr lang="en-US" sz="2400" u="sng" dirty="0" smtClean="0"/>
              <a:t> </a:t>
            </a:r>
            <a:r>
              <a:rPr lang="en-US" sz="2400" u="sng" dirty="0" err="1" smtClean="0"/>
              <a:t>citaj</a:t>
            </a:r>
            <a:r>
              <a:rPr lang="en-US" sz="2400" u="sng" dirty="0" smtClean="0"/>
              <a:t> pa…  </a:t>
            </a:r>
          </a:p>
          <a:p>
            <a:r>
              <a:rPr lang="en-US" sz="2400" u="sng" dirty="0" smtClean="0"/>
              <a:t>Unemployment rate is…</a:t>
            </a:r>
          </a:p>
          <a:p>
            <a:r>
              <a:rPr lang="en-US" sz="2400" u="sng" dirty="0" smtClean="0"/>
              <a:t>All</a:t>
            </a:r>
            <a:r>
              <a:rPr lang="en-US" sz="2400" u="sng" baseline="0" dirty="0" smtClean="0"/>
              <a:t> this data shows that we can </a:t>
            </a:r>
            <a:r>
              <a:rPr lang="en-US" sz="2400" u="sng" dirty="0" smtClean="0"/>
              <a:t>provide our new investors with sustainable and competitive work force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F06452B-B6B8-4D1A-A5DB-EC63412EC8C4}" type="slidenum">
              <a:rPr lang="en-US" smtClean="0"/>
              <a:pPr/>
              <a:t>7</a:t>
            </a:fld>
            <a:endParaRPr lang="en-US"/>
          </a:p>
        </p:txBody>
      </p:sp>
    </p:spTree>
    <p:extLst>
      <p:ext uri="{BB962C8B-B14F-4D97-AF65-F5344CB8AC3E}">
        <p14:creationId xmlns:p14="http://schemas.microsoft.com/office/powerpoint/2010/main" val="1799584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9. Ease of Doing Business 2020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Due to the favorable business environment, we receive a lot of accolades. I will point out that we are in </a:t>
            </a:r>
            <a:r>
              <a:rPr lang="en-US" sz="1200" b="1" kern="1200" dirty="0" smtClean="0">
                <a:solidFill>
                  <a:schemeClr val="tx1"/>
                </a:solidFill>
                <a:effectLst/>
                <a:latin typeface="+mn-lt"/>
                <a:ea typeface="+mn-ea"/>
                <a:cs typeface="+mn-cs"/>
              </a:rPr>
              <a:t>17th place for Ease of doing business,  Based on the World Bank’s Doing Business Report 2020,</a:t>
            </a:r>
            <a:r>
              <a:rPr lang="en-US" sz="1200" kern="1200" dirty="0" smtClean="0">
                <a:solidFill>
                  <a:schemeClr val="tx1"/>
                </a:solidFill>
                <a:effectLst/>
                <a:latin typeface="+mn-lt"/>
                <a:ea typeface="+mn-ea"/>
                <a:cs typeface="+mn-cs"/>
              </a:rPr>
              <a:t> which puts us high in front of all our close competitors in attracting FDIs.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2B48FC-AB47-4F5D-9725-BF22E783BCCD}" type="slidenum">
              <a:rPr lang="en-GB" smtClean="0"/>
              <a:pPr/>
              <a:t>8</a:t>
            </a:fld>
            <a:endParaRPr lang="en-GB" dirty="0"/>
          </a:p>
        </p:txBody>
      </p:sp>
    </p:spTree>
    <p:extLst>
      <p:ext uri="{BB962C8B-B14F-4D97-AF65-F5344CB8AC3E}">
        <p14:creationId xmlns:p14="http://schemas.microsoft.com/office/powerpoint/2010/main" val="372804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u="sng" kern="1200" dirty="0" smtClean="0">
                <a:solidFill>
                  <a:schemeClr val="tx1"/>
                </a:solidFill>
                <a:effectLst/>
                <a:latin typeface="+mn-lt"/>
                <a:ea typeface="+mn-ea"/>
                <a:cs typeface="+mn-cs"/>
              </a:rPr>
              <a:t>The country offers attractive investment and trade opportunities. These are the sectors that we believe are the most competitive: </a:t>
            </a:r>
          </a:p>
          <a:p>
            <a:r>
              <a:rPr lang="en-US" sz="1200" kern="1200" dirty="0" smtClean="0">
                <a:solidFill>
                  <a:schemeClr val="tx1"/>
                </a:solidFill>
                <a:effectLst/>
                <a:latin typeface="+mn-lt"/>
                <a:ea typeface="+mn-ea"/>
                <a:cs typeface="+mn-cs"/>
              </a:rPr>
              <a:t>ICT, Machine and Automotive components, Agribusiness and Food Processing, Wine Industry, Textile Industry, Pharmaceuticals and Medical Devices, Energy, and Tourism.</a:t>
            </a:r>
          </a:p>
          <a:p>
            <a:endParaRPr lang="mk-MK" altLang="en-US" sz="1200" dirty="0">
              <a:latin typeface="Arial" pitchFamily="34" charset="0"/>
              <a:ea typeface="ＭＳ Ｐゴシック" pitchFamily="34" charset="-128"/>
            </a:endParaRPr>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a:defRPr sz="1200">
                <a:solidFill>
                  <a:schemeClr val="tx1"/>
                </a:solidFill>
                <a:latin typeface="Arial" pitchFamily="34" charset="0"/>
                <a:ea typeface="ＭＳ Ｐゴシック" pitchFamily="34" charset="-128"/>
              </a:defRPr>
            </a:lvl1pPr>
            <a:lvl2pPr marL="757596" indent="-291383" defTabSz="909763">
              <a:defRPr sz="1200">
                <a:solidFill>
                  <a:schemeClr val="tx1"/>
                </a:solidFill>
                <a:latin typeface="Arial" pitchFamily="34" charset="0"/>
                <a:ea typeface="ＭＳ Ｐゴシック" pitchFamily="34" charset="-128"/>
              </a:defRPr>
            </a:lvl2pPr>
            <a:lvl3pPr marL="1165532" indent="-233106" defTabSz="909763">
              <a:defRPr sz="1200">
                <a:solidFill>
                  <a:schemeClr val="tx1"/>
                </a:solidFill>
                <a:latin typeface="Arial" pitchFamily="34" charset="0"/>
                <a:ea typeface="ＭＳ Ｐゴシック" pitchFamily="34" charset="-128"/>
              </a:defRPr>
            </a:lvl3pPr>
            <a:lvl4pPr marL="1631745" indent="-233106" defTabSz="909763">
              <a:defRPr sz="1200">
                <a:solidFill>
                  <a:schemeClr val="tx1"/>
                </a:solidFill>
                <a:latin typeface="Arial" pitchFamily="34" charset="0"/>
                <a:ea typeface="ＭＳ Ｐゴシック" pitchFamily="34" charset="-128"/>
              </a:defRPr>
            </a:lvl4pPr>
            <a:lvl5pPr marL="2097958" indent="-233106" defTabSz="909763">
              <a:defRPr sz="1200">
                <a:solidFill>
                  <a:schemeClr val="tx1"/>
                </a:solidFill>
                <a:latin typeface="Arial" pitchFamily="34" charset="0"/>
                <a:ea typeface="ＭＳ Ｐゴシック" pitchFamily="34" charset="-128"/>
              </a:defRPr>
            </a:lvl5pPr>
            <a:lvl6pPr marL="2564171"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3030384"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96597"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962809" indent="-233106" defTabSz="909763"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fld id="{7336FB2E-37C7-4171-B24E-8E394A4600A8}" type="slidenum">
              <a:rPr lang="en-US" altLang="en-US" smtClean="0"/>
              <a:pPr/>
              <a:t>9</a:t>
            </a:fld>
            <a:endParaRPr lang="en-US" altLang="en-US" dirty="0"/>
          </a:p>
        </p:txBody>
      </p:sp>
    </p:spTree>
    <p:extLst>
      <p:ext uri="{BB962C8B-B14F-4D97-AF65-F5344CB8AC3E}">
        <p14:creationId xmlns:p14="http://schemas.microsoft.com/office/powerpoint/2010/main" val="41168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lIns="91256" tIns="45631" rIns="91256" bIns="45631"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7206" y="7204075"/>
            <a:ext cx="18283238" cy="3311526"/>
          </a:xfrm>
          <a:prstGeom prst="rect">
            <a:avLst/>
          </a:prstGeom>
        </p:spPr>
        <p:txBody>
          <a:bodyPr lIns="91256" tIns="45631" rIns="91256" bIns="45631"/>
          <a:lstStyle>
            <a:lvl1pPr marL="0" indent="0" algn="ctr">
              <a:buNone/>
              <a:defRPr sz="4800"/>
            </a:lvl1pPr>
            <a:lvl2pPr marL="912323" indent="0" algn="ctr">
              <a:buNone/>
              <a:defRPr sz="4000"/>
            </a:lvl2pPr>
            <a:lvl3pPr marL="1824647" indent="0" algn="ctr">
              <a:buNone/>
              <a:defRPr sz="3600"/>
            </a:lvl3pPr>
            <a:lvl4pPr marL="2736964" indent="0" algn="ctr">
              <a:buNone/>
              <a:defRPr sz="3200"/>
            </a:lvl4pPr>
            <a:lvl5pPr marL="3649286" indent="0" algn="ctr">
              <a:buNone/>
              <a:defRPr sz="3200"/>
            </a:lvl5pPr>
            <a:lvl6pPr marL="4561609" indent="0" algn="ctr">
              <a:buNone/>
              <a:defRPr sz="3200"/>
            </a:lvl6pPr>
            <a:lvl7pPr marL="5473931" indent="0" algn="ctr">
              <a:buNone/>
              <a:defRPr sz="3200"/>
            </a:lvl7pPr>
            <a:lvl8pPr marL="6386250" indent="0" algn="ctr">
              <a:buNone/>
              <a:defRPr sz="3200"/>
            </a:lvl8pPr>
            <a:lvl9pPr marL="7298578"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a:xfrm>
            <a:off x="1675964" y="12712702"/>
            <a:ext cx="5484971" cy="730252"/>
          </a:xfrm>
          <a:prstGeom prst="rect">
            <a:avLst/>
          </a:prstGeom>
        </p:spPr>
        <p:txBody>
          <a:bodyPr lIns="91256" tIns="45631" rIns="91256" bIns="45631"/>
          <a:lstStyle/>
          <a:p>
            <a:endParaRPr lang="en-US"/>
          </a:p>
        </p:txBody>
      </p:sp>
      <p:sp>
        <p:nvSpPr>
          <p:cNvPr id="5" name="Footer Placeholder 4"/>
          <p:cNvSpPr>
            <a:spLocks noGrp="1"/>
          </p:cNvSpPr>
          <p:nvPr>
            <p:ph type="ftr" sz="quarter" idx="11"/>
          </p:nvPr>
        </p:nvSpPr>
        <p:spPr>
          <a:xfrm>
            <a:off x="302697" y="12712702"/>
            <a:ext cx="8227457" cy="730252"/>
          </a:xfrm>
          <a:prstGeom prst="rect">
            <a:avLst/>
          </a:prstGeom>
        </p:spPr>
        <p:txBody>
          <a:bodyPr lIns="91256" tIns="45631" rIns="91256" bIns="45631"/>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pPr/>
              <a:t>‹#›</a:t>
            </a:fld>
            <a:endParaRPr lang="en-US"/>
          </a:p>
        </p:txBody>
      </p:sp>
    </p:spTree>
    <p:extLst>
      <p:ext uri="{BB962C8B-B14F-4D97-AF65-F5344CB8AC3E}">
        <p14:creationId xmlns:p14="http://schemas.microsoft.com/office/powerpoint/2010/main" val="145957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lIns="91256" tIns="45631" rIns="91256" bIns="45631"/>
          <a:lstStyle/>
          <a:p>
            <a:r>
              <a:rPr lang="en-US"/>
              <a:t>Click to edit Master title style</a:t>
            </a:r>
            <a:endParaRPr lang="en-US" dirty="0"/>
          </a:p>
        </p:txBody>
      </p:sp>
      <p:sp>
        <p:nvSpPr>
          <p:cNvPr id="3" name="Vertical Text Placeholder 2"/>
          <p:cNvSpPr>
            <a:spLocks noGrp="1"/>
          </p:cNvSpPr>
          <p:nvPr>
            <p:ph type="body" orient="vert" idx="1"/>
          </p:nvPr>
        </p:nvSpPr>
        <p:spPr>
          <a:xfrm>
            <a:off x="1675965" y="3651249"/>
            <a:ext cx="21025723" cy="8702678"/>
          </a:xfrm>
          <a:prstGeom prst="rect">
            <a:avLst/>
          </a:prstGeom>
        </p:spPr>
        <p:txBody>
          <a:bodyPr vert="eaVert" lIns="91256" tIns="45631" rIns="91256" bIns="4563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2"/>
            <a:ext cx="5484971" cy="730252"/>
          </a:xfrm>
          <a:prstGeom prst="rect">
            <a:avLst/>
          </a:prstGeom>
        </p:spPr>
        <p:txBody>
          <a:bodyPr lIns="91256" tIns="45631" rIns="91256" bIns="45631"/>
          <a:lstStyle/>
          <a:p>
            <a:endParaRPr lang="en-US"/>
          </a:p>
        </p:txBody>
      </p:sp>
      <p:sp>
        <p:nvSpPr>
          <p:cNvPr id="5" name="Footer Placeholder 4"/>
          <p:cNvSpPr>
            <a:spLocks noGrp="1"/>
          </p:cNvSpPr>
          <p:nvPr>
            <p:ph type="ftr" sz="quarter" idx="11"/>
          </p:nvPr>
        </p:nvSpPr>
        <p:spPr>
          <a:xfrm>
            <a:off x="302697" y="12712702"/>
            <a:ext cx="8227457" cy="730252"/>
          </a:xfrm>
          <a:prstGeom prst="rect">
            <a:avLst/>
          </a:prstGeom>
        </p:spPr>
        <p:txBody>
          <a:bodyPr lIns="91256" tIns="45631" rIns="91256" bIns="45631"/>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pPr/>
              <a:t>‹#›</a:t>
            </a:fld>
            <a:endParaRPr lang="en-US"/>
          </a:p>
        </p:txBody>
      </p:sp>
    </p:spTree>
    <p:extLst>
      <p:ext uri="{BB962C8B-B14F-4D97-AF65-F5344CB8AC3E}">
        <p14:creationId xmlns:p14="http://schemas.microsoft.com/office/powerpoint/2010/main" val="40785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74" y="730249"/>
            <a:ext cx="5256431" cy="11623678"/>
          </a:xfrm>
          <a:prstGeom prst="rect">
            <a:avLst/>
          </a:prstGeom>
        </p:spPr>
        <p:txBody>
          <a:bodyPr vert="eaVert" lIns="91256" tIns="45631" rIns="91256" bIns="45631"/>
          <a:lstStyle/>
          <a:p>
            <a:r>
              <a:rPr lang="en-US"/>
              <a:t>Click to edit Master title style</a:t>
            </a:r>
            <a:endParaRPr lang="en-US" dirty="0"/>
          </a:p>
        </p:txBody>
      </p:sp>
      <p:sp>
        <p:nvSpPr>
          <p:cNvPr id="3" name="Vertical Text Placeholder 2"/>
          <p:cNvSpPr>
            <a:spLocks noGrp="1"/>
          </p:cNvSpPr>
          <p:nvPr>
            <p:ph type="body" orient="vert" idx="1"/>
          </p:nvPr>
        </p:nvSpPr>
        <p:spPr>
          <a:xfrm>
            <a:off x="1675967" y="730249"/>
            <a:ext cx="15464572" cy="11623678"/>
          </a:xfrm>
          <a:prstGeom prst="rect">
            <a:avLst/>
          </a:prstGeom>
        </p:spPr>
        <p:txBody>
          <a:bodyPr vert="eaVert" lIns="91256" tIns="45631" rIns="91256" bIns="4563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2"/>
            <a:ext cx="5484971" cy="730252"/>
          </a:xfrm>
          <a:prstGeom prst="rect">
            <a:avLst/>
          </a:prstGeom>
        </p:spPr>
        <p:txBody>
          <a:bodyPr lIns="91256" tIns="45631" rIns="91256" bIns="45631"/>
          <a:lstStyle/>
          <a:p>
            <a:endParaRPr lang="en-US"/>
          </a:p>
        </p:txBody>
      </p:sp>
      <p:sp>
        <p:nvSpPr>
          <p:cNvPr id="5" name="Footer Placeholder 4"/>
          <p:cNvSpPr>
            <a:spLocks noGrp="1"/>
          </p:cNvSpPr>
          <p:nvPr>
            <p:ph type="ftr" sz="quarter" idx="11"/>
          </p:nvPr>
        </p:nvSpPr>
        <p:spPr>
          <a:xfrm>
            <a:off x="302697" y="12712702"/>
            <a:ext cx="8227457" cy="730252"/>
          </a:xfrm>
          <a:prstGeom prst="rect">
            <a:avLst/>
          </a:prstGeom>
        </p:spPr>
        <p:txBody>
          <a:bodyPr lIns="91256" tIns="45631" rIns="91256" bIns="45631"/>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pPr/>
              <a:t>‹#›</a:t>
            </a:fld>
            <a:endParaRPr lang="en-US"/>
          </a:p>
        </p:txBody>
      </p:sp>
    </p:spTree>
    <p:extLst>
      <p:ext uri="{BB962C8B-B14F-4D97-AF65-F5344CB8AC3E}">
        <p14:creationId xmlns:p14="http://schemas.microsoft.com/office/powerpoint/2010/main" val="308700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screen Image">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a:prstGeom prst="rect">
            <a:avLst/>
          </a:prstGeom>
          <a:noFill/>
        </p:spPr>
        <p:txBody>
          <a:bodyPr lIns="91256" tIns="45631" rIns="91256" bIns="45631">
            <a:norm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4"/>
          </p:nvPr>
        </p:nvSpPr>
        <p:spPr>
          <a:xfrm>
            <a:off x="302697" y="12712702"/>
            <a:ext cx="8227457" cy="730252"/>
          </a:xfrm>
          <a:prstGeom prst="rect">
            <a:avLst/>
          </a:prstGeom>
        </p:spPr>
        <p:txBody>
          <a:bodyPr lIns="91256" tIns="45631" rIns="91256" bIns="45631"/>
          <a:lstStyle/>
          <a:p>
            <a:r>
              <a:rPr lang="en-GB" b="1" dirty="0">
                <a:solidFill>
                  <a:schemeClr val="tx1">
                    <a:lumMod val="75000"/>
                    <a:lumOff val="25000"/>
                  </a:schemeClr>
                </a:solidFill>
              </a:rPr>
              <a:t>ADVANT </a:t>
            </a:r>
            <a:r>
              <a:rPr lang="en-GB" sz="3000" dirty="0"/>
              <a:t>Multipurpose  Presentation 2017 </a:t>
            </a:r>
          </a:p>
        </p:txBody>
      </p:sp>
      <p:sp>
        <p:nvSpPr>
          <p:cNvPr id="3" name="Slide Number Placeholder 2"/>
          <p:cNvSpPr>
            <a:spLocks noGrp="1"/>
          </p:cNvSpPr>
          <p:nvPr>
            <p:ph type="sldNum" sz="quarter" idx="15"/>
          </p:nvPr>
        </p:nvSpPr>
        <p:spPr/>
        <p:txBody>
          <a:bodyPr/>
          <a:lstStyle/>
          <a:p>
            <a:fld id="{8C48FCF8-25E9-4F94-BC2B-FA1B572C1FF3}" type="slidenum">
              <a:rPr lang="en-US" smtClean="0"/>
              <a:pPr/>
              <a:t>‹#›</a:t>
            </a:fld>
            <a:endParaRPr lang="en-US" dirty="0"/>
          </a:p>
        </p:txBody>
      </p:sp>
    </p:spTree>
    <p:extLst>
      <p:ext uri="{BB962C8B-B14F-4D97-AF65-F5344CB8AC3E}">
        <p14:creationId xmlns:p14="http://schemas.microsoft.com/office/powerpoint/2010/main" val="626176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1"/>
            <a:ext cx="24377650" cy="8267702"/>
          </a:xfrm>
          <a:solidFill>
            <a:srgbClr val="BFBFBF"/>
          </a:solidFill>
        </p:spPr>
        <p:txBody>
          <a:bodyPr lIns="91256" tIns="45631" rIns="91256" bIns="45631">
            <a:norm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4"/>
          </p:nvPr>
        </p:nvSpPr>
        <p:spPr/>
        <p:txBody>
          <a:bodyPr lIns="91256" tIns="45631" rIns="91256" bIns="45631"/>
          <a:lstStyle/>
          <a:p>
            <a:r>
              <a:rPr lang="en-GB" sz="3000"/>
              <a:t>ADVANT Multipurpose  Presentation 2017 </a:t>
            </a:r>
            <a:endParaRPr lang="en-GB" sz="3000" dirty="0"/>
          </a:p>
        </p:txBody>
      </p:sp>
      <p:sp>
        <p:nvSpPr>
          <p:cNvPr id="3" name="Slide Number Placeholder 2"/>
          <p:cNvSpPr>
            <a:spLocks noGrp="1"/>
          </p:cNvSpPr>
          <p:nvPr>
            <p:ph type="sldNum" sz="quarter" idx="15"/>
          </p:nvPr>
        </p:nvSpPr>
        <p:spPr/>
        <p:txBody>
          <a:bodyPr/>
          <a:lstStyle/>
          <a:p>
            <a:fld id="{8C48FCF8-25E9-4F94-BC2B-FA1B572C1FF3}" type="slidenum">
              <a:rPr lang="en-US" smtClean="0"/>
              <a:pPr/>
              <a:t>‹#›</a:t>
            </a:fld>
            <a:endParaRPr lang="en-US" dirty="0"/>
          </a:p>
        </p:txBody>
      </p:sp>
    </p:spTree>
    <p:extLst>
      <p:ext uri="{BB962C8B-B14F-4D97-AF65-F5344CB8AC3E}">
        <p14:creationId xmlns:p14="http://schemas.microsoft.com/office/powerpoint/2010/main" val="1690831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24377650" cy="13716000"/>
          </a:xfrm>
          <a:prstGeom prst="rect">
            <a:avLst/>
          </a:prstGeom>
          <a:solidFill>
            <a:schemeClr val="bg1">
              <a:lumMod val="95000"/>
            </a:schemeClr>
          </a:solidFill>
          <a:ln w="25400">
            <a:noFill/>
          </a:ln>
          <a:effectLst/>
        </p:spPr>
        <p:txBody>
          <a:bodyPr anchor="ctr"/>
          <a:lstStyle>
            <a:lvl1pPr marL="0" indent="0" algn="ctr">
              <a:buFontTx/>
              <a:buNone/>
              <a:defRPr sz="2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4455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812588" y="730251"/>
            <a:ext cx="10738227" cy="1656182"/>
          </a:xfrm>
        </p:spPr>
        <p:txBody>
          <a:bodyPr lIns="91256" tIns="45631" rIns="91256" bIns="45631">
            <a:normAutofit/>
          </a:bodyPr>
          <a:lstStyle>
            <a:lvl1pPr marL="0" indent="0">
              <a:buNone/>
              <a:defRPr sz="5600" baseline="0">
                <a:solidFill>
                  <a:srgbClr val="55555F"/>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GB" dirty="0"/>
              <a:t>Title Here </a:t>
            </a:r>
          </a:p>
        </p:txBody>
      </p:sp>
      <p:sp>
        <p:nvSpPr>
          <p:cNvPr id="9" name="Text Placeholder 8"/>
          <p:cNvSpPr>
            <a:spLocks noGrp="1"/>
          </p:cNvSpPr>
          <p:nvPr>
            <p:ph type="body" sz="quarter" idx="11" hasCustomPrompt="1"/>
          </p:nvPr>
        </p:nvSpPr>
        <p:spPr>
          <a:xfrm>
            <a:off x="812598" y="9810772"/>
            <a:ext cx="14229531" cy="3019428"/>
          </a:xfrm>
        </p:spPr>
        <p:txBody>
          <a:bodyPr lIns="91256" tIns="45631" rIns="91256" bIns="45631">
            <a:normAutofit/>
          </a:bodyPr>
          <a:lstStyle>
            <a:lvl1pPr marL="0" indent="0">
              <a:buNone/>
              <a:defRPr sz="3600">
                <a:solidFill>
                  <a:srgbClr val="55555F"/>
                </a:solidFill>
              </a:defRPr>
            </a:lvl1pPr>
          </a:lstStyle>
          <a:p>
            <a:pPr lvl="0"/>
            <a:r>
              <a:rPr lang="en-US" dirty="0"/>
              <a:t>Body Text here </a:t>
            </a:r>
            <a:endParaRPr lang="en-GB" dirty="0"/>
          </a:p>
        </p:txBody>
      </p:sp>
      <p:sp>
        <p:nvSpPr>
          <p:cNvPr id="2" name="Footer Placeholder 1"/>
          <p:cNvSpPr>
            <a:spLocks noGrp="1"/>
          </p:cNvSpPr>
          <p:nvPr>
            <p:ph type="ftr" sz="quarter" idx="12"/>
          </p:nvPr>
        </p:nvSpPr>
        <p:spPr/>
        <p:txBody>
          <a:bodyPr lIns="91256" tIns="45631" rIns="91256" bIns="45631"/>
          <a:lstStyle/>
          <a:p>
            <a:r>
              <a:rPr lang="en-GB" b="1" dirty="0">
                <a:solidFill>
                  <a:schemeClr val="tx1">
                    <a:lumMod val="75000"/>
                    <a:lumOff val="25000"/>
                  </a:schemeClr>
                </a:solidFill>
              </a:rPr>
              <a:t>ADVANT </a:t>
            </a:r>
            <a:r>
              <a:rPr lang="en-GB" sz="3000" dirty="0"/>
              <a:t>Multipurpose  Presentation 2017 </a:t>
            </a:r>
          </a:p>
        </p:txBody>
      </p:sp>
      <p:sp>
        <p:nvSpPr>
          <p:cNvPr id="4" name="Slide Number Placeholder 3"/>
          <p:cNvSpPr>
            <a:spLocks noGrp="1"/>
          </p:cNvSpPr>
          <p:nvPr>
            <p:ph type="sldNum" sz="quarter" idx="13"/>
          </p:nvPr>
        </p:nvSpPr>
        <p:spPr/>
        <p:txBody>
          <a:bodyPr/>
          <a:lstStyle/>
          <a:p>
            <a:fld id="{8C48FCF8-25E9-4F94-BC2B-FA1B572C1FF3}" type="slidenum">
              <a:rPr lang="en-US" smtClean="0"/>
              <a:pPr/>
              <a:t>‹#›</a:t>
            </a:fld>
            <a:endParaRPr lang="en-US" dirty="0"/>
          </a:p>
        </p:txBody>
      </p:sp>
    </p:spTree>
    <p:extLst>
      <p:ext uri="{BB962C8B-B14F-4D97-AF65-F5344CB8AC3E}">
        <p14:creationId xmlns:p14="http://schemas.microsoft.com/office/powerpoint/2010/main" val="1284983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lIns="91256" tIns="45631" rIns="91256" bIns="45631"/>
          <a:lstStyle/>
          <a:p>
            <a:r>
              <a:rPr lang="en-GB" b="1" dirty="0">
                <a:solidFill>
                  <a:schemeClr val="tx1">
                    <a:lumMod val="75000"/>
                    <a:lumOff val="25000"/>
                  </a:schemeClr>
                </a:solidFill>
              </a:rPr>
              <a:t>ADVANT </a:t>
            </a:r>
            <a:r>
              <a:rPr lang="en-GB" sz="3000" dirty="0"/>
              <a:t>Multipurpose  Presentation 2017 </a:t>
            </a:r>
          </a:p>
        </p:txBody>
      </p:sp>
      <p:sp>
        <p:nvSpPr>
          <p:cNvPr id="4" name="Slide Number Placeholder 3"/>
          <p:cNvSpPr>
            <a:spLocks noGrp="1"/>
          </p:cNvSpPr>
          <p:nvPr>
            <p:ph type="sldNum" sz="quarter" idx="11"/>
          </p:nvPr>
        </p:nvSpPr>
        <p:spPr/>
        <p:txBody>
          <a:bodyPr/>
          <a:lstStyle/>
          <a:p>
            <a:fld id="{8C48FCF8-25E9-4F94-BC2B-FA1B572C1FF3}" type="slidenum">
              <a:rPr lang="en-US" smtClean="0"/>
              <a:pPr/>
              <a:t>‹#›</a:t>
            </a:fld>
            <a:endParaRPr lang="en-US" dirty="0"/>
          </a:p>
        </p:txBody>
      </p:sp>
    </p:spTree>
    <p:extLst>
      <p:ext uri="{BB962C8B-B14F-4D97-AF65-F5344CB8AC3E}">
        <p14:creationId xmlns:p14="http://schemas.microsoft.com/office/powerpoint/2010/main" val="1877989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6891" y="574511"/>
            <a:ext cx="23140366"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73724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4" y="6451600"/>
            <a:ext cx="24377650" cy="72644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487" tIns="91254" rIns="182487" bIns="91254" rtlCol="0" anchor="ctr"/>
          <a:lstStyle/>
          <a:p>
            <a:pPr algn="ctr" defTabSz="2432499"/>
            <a:endParaRPr lang="en-US" sz="4800">
              <a:solidFill>
                <a:prstClr val="white"/>
              </a:solidFill>
              <a:sym typeface="Arial"/>
            </a:endParaRPr>
          </a:p>
        </p:txBody>
      </p:sp>
      <p:sp>
        <p:nvSpPr>
          <p:cNvPr id="2" name="Title 1"/>
          <p:cNvSpPr>
            <a:spLocks noGrp="1"/>
          </p:cNvSpPr>
          <p:nvPr>
            <p:ph type="ctrTitle"/>
          </p:nvPr>
        </p:nvSpPr>
        <p:spPr>
          <a:xfrm>
            <a:off x="1828327" y="9975986"/>
            <a:ext cx="20721003" cy="1221640"/>
          </a:xfrm>
        </p:spPr>
        <p:txBody>
          <a:bodyPr/>
          <a:lstStyle>
            <a:lvl1pPr algn="ctr">
              <a:defRPr lang="en-US" sz="8000"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6667" y="11018720"/>
            <a:ext cx="17064359" cy="1528880"/>
          </a:xfrm>
        </p:spPr>
        <p:txBody>
          <a:bodyPr>
            <a:normAutofit/>
          </a:bodyPr>
          <a:lstStyle>
            <a:lvl1pPr marL="0" indent="0" algn="ctr">
              <a:buNone/>
              <a:defRPr lang="en-US" sz="4800" kern="1200" smtClean="0">
                <a:solidFill>
                  <a:schemeClr val="tx1">
                    <a:lumMod val="65000"/>
                    <a:lumOff val="35000"/>
                  </a:schemeClr>
                </a:solidFill>
                <a:latin typeface="+mj-lt"/>
                <a:ea typeface="+mj-ea"/>
                <a:cs typeface="+mj-cs"/>
              </a:defRPr>
            </a:lvl1pPr>
            <a:lvl2pPr marL="1216143" indent="0" algn="ctr">
              <a:buNone/>
              <a:defRPr>
                <a:solidFill>
                  <a:schemeClr val="tx1">
                    <a:tint val="75000"/>
                  </a:schemeClr>
                </a:solidFill>
              </a:defRPr>
            </a:lvl2pPr>
            <a:lvl3pPr marL="2432299" indent="0" algn="ctr">
              <a:buNone/>
              <a:defRPr>
                <a:solidFill>
                  <a:schemeClr val="tx1">
                    <a:tint val="75000"/>
                  </a:schemeClr>
                </a:solidFill>
              </a:defRPr>
            </a:lvl3pPr>
            <a:lvl4pPr marL="3648438" indent="0" algn="ctr">
              <a:buNone/>
              <a:defRPr>
                <a:solidFill>
                  <a:schemeClr val="tx1">
                    <a:tint val="75000"/>
                  </a:schemeClr>
                </a:solidFill>
              </a:defRPr>
            </a:lvl4pPr>
            <a:lvl5pPr marL="4864591" indent="0" algn="ctr">
              <a:buNone/>
              <a:defRPr>
                <a:solidFill>
                  <a:schemeClr val="tx1">
                    <a:tint val="75000"/>
                  </a:schemeClr>
                </a:solidFill>
              </a:defRPr>
            </a:lvl5pPr>
            <a:lvl6pPr marL="6080732" indent="0" algn="ctr">
              <a:buNone/>
              <a:defRPr>
                <a:solidFill>
                  <a:schemeClr val="tx1">
                    <a:tint val="75000"/>
                  </a:schemeClr>
                </a:solidFill>
              </a:defRPr>
            </a:lvl6pPr>
            <a:lvl7pPr marL="7296868" indent="0" algn="ctr">
              <a:buNone/>
              <a:defRPr>
                <a:solidFill>
                  <a:schemeClr val="tx1">
                    <a:tint val="75000"/>
                  </a:schemeClr>
                </a:solidFill>
              </a:defRPr>
            </a:lvl7pPr>
            <a:lvl8pPr marL="8513019" indent="0" algn="ctr">
              <a:buNone/>
              <a:defRPr>
                <a:solidFill>
                  <a:schemeClr val="tx1">
                    <a:tint val="75000"/>
                  </a:schemeClr>
                </a:solidFill>
              </a:defRPr>
            </a:lvl8pPr>
            <a:lvl9pPr marL="972917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523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327" y="4260892"/>
            <a:ext cx="20721003" cy="2940052"/>
          </a:xfrm>
        </p:spPr>
        <p:txBody>
          <a:bodyPr/>
          <a:lstStyle/>
          <a:p>
            <a:r>
              <a:rPr lang="en-US"/>
              <a:t>Click to edit Master title style</a:t>
            </a:r>
          </a:p>
        </p:txBody>
      </p:sp>
      <p:sp>
        <p:nvSpPr>
          <p:cNvPr id="3" name="Subtitle 2"/>
          <p:cNvSpPr>
            <a:spLocks noGrp="1"/>
          </p:cNvSpPr>
          <p:nvPr>
            <p:ph type="subTitle" idx="1"/>
          </p:nvPr>
        </p:nvSpPr>
        <p:spPr>
          <a:xfrm>
            <a:off x="3656667" y="7772400"/>
            <a:ext cx="17064359" cy="3505200"/>
          </a:xfrm>
        </p:spPr>
        <p:txBody>
          <a:bodyPr/>
          <a:lstStyle>
            <a:lvl1pPr marL="0" indent="0" algn="ctr">
              <a:buNone/>
              <a:defRPr>
                <a:solidFill>
                  <a:schemeClr val="tx1">
                    <a:tint val="75000"/>
                  </a:schemeClr>
                </a:solidFill>
              </a:defRPr>
            </a:lvl1pPr>
            <a:lvl2pPr marL="1216191" indent="0" algn="ctr">
              <a:buNone/>
              <a:defRPr>
                <a:solidFill>
                  <a:schemeClr val="tx1">
                    <a:tint val="75000"/>
                  </a:schemeClr>
                </a:solidFill>
              </a:defRPr>
            </a:lvl2pPr>
            <a:lvl3pPr marL="2432397" indent="0" algn="ctr">
              <a:buNone/>
              <a:defRPr>
                <a:solidFill>
                  <a:schemeClr val="tx1">
                    <a:tint val="75000"/>
                  </a:schemeClr>
                </a:solidFill>
              </a:defRPr>
            </a:lvl3pPr>
            <a:lvl4pPr marL="3648590" indent="0" algn="ctr">
              <a:buNone/>
              <a:defRPr>
                <a:solidFill>
                  <a:schemeClr val="tx1">
                    <a:tint val="75000"/>
                  </a:schemeClr>
                </a:solidFill>
              </a:defRPr>
            </a:lvl4pPr>
            <a:lvl5pPr marL="4864791" indent="0" algn="ctr">
              <a:buNone/>
              <a:defRPr>
                <a:solidFill>
                  <a:schemeClr val="tx1">
                    <a:tint val="75000"/>
                  </a:schemeClr>
                </a:solidFill>
              </a:defRPr>
            </a:lvl5pPr>
            <a:lvl6pPr marL="6080988" indent="0" algn="ctr">
              <a:buNone/>
              <a:defRPr>
                <a:solidFill>
                  <a:schemeClr val="tx1">
                    <a:tint val="75000"/>
                  </a:schemeClr>
                </a:solidFill>
              </a:defRPr>
            </a:lvl6pPr>
            <a:lvl7pPr marL="7297172" indent="0" algn="ctr">
              <a:buNone/>
              <a:defRPr>
                <a:solidFill>
                  <a:schemeClr val="tx1">
                    <a:tint val="75000"/>
                  </a:schemeClr>
                </a:solidFill>
              </a:defRPr>
            </a:lvl7pPr>
            <a:lvl8pPr marL="8513371" indent="0" algn="ctr">
              <a:buNone/>
              <a:defRPr>
                <a:solidFill>
                  <a:schemeClr val="tx1">
                    <a:tint val="75000"/>
                  </a:schemeClr>
                </a:solidFill>
              </a:defRPr>
            </a:lvl8pPr>
            <a:lvl9pPr marL="972957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lIns="91256" tIns="45631" rIns="91256" bIns="45631"/>
          <a:lstStyle/>
          <a:p>
            <a:r>
              <a:rPr lang="en-US"/>
              <a:t>Click to edit Master title style</a:t>
            </a:r>
            <a:endParaRPr lang="en-US" dirty="0"/>
          </a:p>
        </p:txBody>
      </p:sp>
      <p:sp>
        <p:nvSpPr>
          <p:cNvPr id="3" name="Content Placeholder 2"/>
          <p:cNvSpPr>
            <a:spLocks noGrp="1"/>
          </p:cNvSpPr>
          <p:nvPr>
            <p:ph idx="1"/>
          </p:nvPr>
        </p:nvSpPr>
        <p:spPr>
          <a:xfrm>
            <a:off x="1675965" y="3651249"/>
            <a:ext cx="21025723" cy="8702678"/>
          </a:xfrm>
          <a:prstGeom prst="rect">
            <a:avLst/>
          </a:prstGeom>
        </p:spPr>
        <p:txBody>
          <a:bodyPr lIns="91256" tIns="45631" rIns="91256" bIns="4563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2"/>
            <a:ext cx="5484971" cy="730252"/>
          </a:xfrm>
          <a:prstGeom prst="rect">
            <a:avLst/>
          </a:prstGeom>
        </p:spPr>
        <p:txBody>
          <a:bodyPr lIns="91256" tIns="45631" rIns="91256" bIns="45631"/>
          <a:lstStyle/>
          <a:p>
            <a:endParaRPr lang="en-US"/>
          </a:p>
        </p:txBody>
      </p:sp>
      <p:sp>
        <p:nvSpPr>
          <p:cNvPr id="5" name="Footer Placeholder 4"/>
          <p:cNvSpPr>
            <a:spLocks noGrp="1"/>
          </p:cNvSpPr>
          <p:nvPr>
            <p:ph type="ftr" sz="quarter" idx="11"/>
          </p:nvPr>
        </p:nvSpPr>
        <p:spPr>
          <a:xfrm>
            <a:off x="302697" y="12712702"/>
            <a:ext cx="8227457" cy="730252"/>
          </a:xfrm>
          <a:prstGeom prst="rect">
            <a:avLst/>
          </a:prstGeom>
        </p:spPr>
        <p:txBody>
          <a:bodyPr lIns="91256" tIns="45631" rIns="91256" bIns="45631"/>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pPr/>
              <a:t>‹#›</a:t>
            </a:fld>
            <a:endParaRPr lang="en-US"/>
          </a:p>
        </p:txBody>
      </p:sp>
    </p:spTree>
    <p:extLst>
      <p:ext uri="{BB962C8B-B14F-4D97-AF65-F5344CB8AC3E}">
        <p14:creationId xmlns:p14="http://schemas.microsoft.com/office/powerpoint/2010/main" val="3691983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916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66" y="8813819"/>
            <a:ext cx="20721003" cy="2724150"/>
          </a:xfrm>
        </p:spPr>
        <p:txBody>
          <a:bodyPr anchor="t"/>
          <a:lstStyle>
            <a:lvl1pPr algn="l">
              <a:defRPr sz="10800" b="1" cap="all"/>
            </a:lvl1pPr>
          </a:lstStyle>
          <a:p>
            <a:r>
              <a:rPr lang="en-US"/>
              <a:t>Click to edit Master title style</a:t>
            </a:r>
          </a:p>
        </p:txBody>
      </p:sp>
      <p:sp>
        <p:nvSpPr>
          <p:cNvPr id="3" name="Text Placeholder 2"/>
          <p:cNvSpPr>
            <a:spLocks noGrp="1"/>
          </p:cNvSpPr>
          <p:nvPr>
            <p:ph type="body" idx="1"/>
          </p:nvPr>
        </p:nvSpPr>
        <p:spPr>
          <a:xfrm>
            <a:off x="1925666" y="5813427"/>
            <a:ext cx="20721003" cy="3000374"/>
          </a:xfrm>
        </p:spPr>
        <p:txBody>
          <a:bodyPr anchor="b"/>
          <a:lstStyle>
            <a:lvl1pPr marL="0" indent="0">
              <a:buNone/>
              <a:defRPr sz="5400">
                <a:solidFill>
                  <a:schemeClr val="tx1">
                    <a:tint val="75000"/>
                  </a:schemeClr>
                </a:solidFill>
              </a:defRPr>
            </a:lvl1pPr>
            <a:lvl2pPr marL="1216191" indent="0">
              <a:buNone/>
              <a:defRPr sz="4800">
                <a:solidFill>
                  <a:schemeClr val="tx1">
                    <a:tint val="75000"/>
                  </a:schemeClr>
                </a:solidFill>
              </a:defRPr>
            </a:lvl2pPr>
            <a:lvl3pPr marL="2432397" indent="0">
              <a:buNone/>
              <a:defRPr sz="4400">
                <a:solidFill>
                  <a:schemeClr val="tx1">
                    <a:tint val="75000"/>
                  </a:schemeClr>
                </a:solidFill>
              </a:defRPr>
            </a:lvl3pPr>
            <a:lvl4pPr marL="3648590" indent="0">
              <a:buNone/>
              <a:defRPr sz="3800">
                <a:solidFill>
                  <a:schemeClr val="tx1">
                    <a:tint val="75000"/>
                  </a:schemeClr>
                </a:solidFill>
              </a:defRPr>
            </a:lvl4pPr>
            <a:lvl5pPr marL="4864791" indent="0">
              <a:buNone/>
              <a:defRPr sz="3800">
                <a:solidFill>
                  <a:schemeClr val="tx1">
                    <a:tint val="75000"/>
                  </a:schemeClr>
                </a:solidFill>
              </a:defRPr>
            </a:lvl5pPr>
            <a:lvl6pPr marL="6080988" indent="0">
              <a:buNone/>
              <a:defRPr sz="3800">
                <a:solidFill>
                  <a:schemeClr val="tx1">
                    <a:tint val="75000"/>
                  </a:schemeClr>
                </a:solidFill>
              </a:defRPr>
            </a:lvl6pPr>
            <a:lvl7pPr marL="7297172" indent="0">
              <a:buNone/>
              <a:defRPr sz="3800">
                <a:solidFill>
                  <a:schemeClr val="tx1">
                    <a:tint val="75000"/>
                  </a:schemeClr>
                </a:solidFill>
              </a:defRPr>
            </a:lvl7pPr>
            <a:lvl8pPr marL="8513371" indent="0">
              <a:buNone/>
              <a:defRPr sz="3800">
                <a:solidFill>
                  <a:schemeClr val="tx1">
                    <a:tint val="75000"/>
                  </a:schemeClr>
                </a:solidFill>
              </a:defRPr>
            </a:lvl8pPr>
            <a:lvl9pPr marL="9729574" indent="0">
              <a:buNone/>
              <a:defRPr sz="3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173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8883" y="3200411"/>
            <a:ext cx="10766795" cy="9051926"/>
          </a:xfrm>
        </p:spPr>
        <p:txBody>
          <a:bodyPr/>
          <a:lstStyle>
            <a:lvl1pPr>
              <a:defRPr sz="7600"/>
            </a:lvl1pPr>
            <a:lvl2pPr>
              <a:defRPr sz="6400"/>
            </a:lvl2pPr>
            <a:lvl3pPr>
              <a:defRPr sz="54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1972" y="3200411"/>
            <a:ext cx="10766795" cy="9051926"/>
          </a:xfrm>
        </p:spPr>
        <p:txBody>
          <a:bodyPr/>
          <a:lstStyle>
            <a:lvl1pPr>
              <a:defRPr sz="7600"/>
            </a:lvl1pPr>
            <a:lvl2pPr>
              <a:defRPr sz="6400"/>
            </a:lvl2pPr>
            <a:lvl3pPr>
              <a:defRPr sz="54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608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8890" y="3070235"/>
            <a:ext cx="10771028" cy="1279526"/>
          </a:xfrm>
        </p:spPr>
        <p:txBody>
          <a:bodyPr anchor="b"/>
          <a:lstStyle>
            <a:lvl1pPr marL="0" indent="0">
              <a:buNone/>
              <a:defRPr sz="6400" b="1"/>
            </a:lvl1pPr>
            <a:lvl2pPr marL="1216191" indent="0">
              <a:buNone/>
              <a:defRPr sz="5400" b="1"/>
            </a:lvl2pPr>
            <a:lvl3pPr marL="2432397" indent="0">
              <a:buNone/>
              <a:defRPr sz="4800" b="1"/>
            </a:lvl3pPr>
            <a:lvl4pPr marL="3648590" indent="0">
              <a:buNone/>
              <a:defRPr sz="4400" b="1"/>
            </a:lvl4pPr>
            <a:lvl5pPr marL="4864791" indent="0">
              <a:buNone/>
              <a:defRPr sz="4400" b="1"/>
            </a:lvl5pPr>
            <a:lvl6pPr marL="6080988" indent="0">
              <a:buNone/>
              <a:defRPr sz="4400" b="1"/>
            </a:lvl6pPr>
            <a:lvl7pPr marL="7297172" indent="0">
              <a:buNone/>
              <a:defRPr sz="4400" b="1"/>
            </a:lvl7pPr>
            <a:lvl8pPr marL="8513371" indent="0">
              <a:buNone/>
              <a:defRPr sz="4400" b="1"/>
            </a:lvl8pPr>
            <a:lvl9pPr marL="9729574" indent="0">
              <a:buNone/>
              <a:defRPr sz="4400" b="1"/>
            </a:lvl9pPr>
          </a:lstStyle>
          <a:p>
            <a:pPr lvl="0"/>
            <a:r>
              <a:rPr lang="en-US"/>
              <a:t>Click to edit Master text styles</a:t>
            </a:r>
          </a:p>
        </p:txBody>
      </p:sp>
      <p:sp>
        <p:nvSpPr>
          <p:cNvPr id="4" name="Content Placeholder 3"/>
          <p:cNvSpPr>
            <a:spLocks noGrp="1"/>
          </p:cNvSpPr>
          <p:nvPr>
            <p:ph sz="half" idx="2"/>
          </p:nvPr>
        </p:nvSpPr>
        <p:spPr>
          <a:xfrm>
            <a:off x="1218890" y="4349748"/>
            <a:ext cx="10771028" cy="7902576"/>
          </a:xfrm>
        </p:spPr>
        <p:txBody>
          <a:bodyPr/>
          <a:lstStyle>
            <a:lvl1pPr>
              <a:defRPr sz="6400"/>
            </a:lvl1pPr>
            <a:lvl2pPr>
              <a:defRPr sz="5400"/>
            </a:lvl2pPr>
            <a:lvl3pPr>
              <a:defRPr sz="48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3545" y="3070235"/>
            <a:ext cx="10775259" cy="1279526"/>
          </a:xfrm>
        </p:spPr>
        <p:txBody>
          <a:bodyPr anchor="b"/>
          <a:lstStyle>
            <a:lvl1pPr marL="0" indent="0">
              <a:buNone/>
              <a:defRPr sz="6400" b="1"/>
            </a:lvl1pPr>
            <a:lvl2pPr marL="1216191" indent="0">
              <a:buNone/>
              <a:defRPr sz="5400" b="1"/>
            </a:lvl2pPr>
            <a:lvl3pPr marL="2432397" indent="0">
              <a:buNone/>
              <a:defRPr sz="4800" b="1"/>
            </a:lvl3pPr>
            <a:lvl4pPr marL="3648590" indent="0">
              <a:buNone/>
              <a:defRPr sz="4400" b="1"/>
            </a:lvl4pPr>
            <a:lvl5pPr marL="4864791" indent="0">
              <a:buNone/>
              <a:defRPr sz="4400" b="1"/>
            </a:lvl5pPr>
            <a:lvl6pPr marL="6080988" indent="0">
              <a:buNone/>
              <a:defRPr sz="4400" b="1"/>
            </a:lvl6pPr>
            <a:lvl7pPr marL="7297172" indent="0">
              <a:buNone/>
              <a:defRPr sz="4400" b="1"/>
            </a:lvl7pPr>
            <a:lvl8pPr marL="8513371" indent="0">
              <a:buNone/>
              <a:defRPr sz="4400" b="1"/>
            </a:lvl8pPr>
            <a:lvl9pPr marL="9729574" indent="0">
              <a:buNone/>
              <a:defRPr sz="4400" b="1"/>
            </a:lvl9pPr>
          </a:lstStyle>
          <a:p>
            <a:pPr lvl="0"/>
            <a:r>
              <a:rPr lang="en-US"/>
              <a:t>Click to edit Master text styles</a:t>
            </a:r>
          </a:p>
        </p:txBody>
      </p:sp>
      <p:sp>
        <p:nvSpPr>
          <p:cNvPr id="6" name="Content Placeholder 5"/>
          <p:cNvSpPr>
            <a:spLocks noGrp="1"/>
          </p:cNvSpPr>
          <p:nvPr>
            <p:ph sz="quarter" idx="4"/>
          </p:nvPr>
        </p:nvSpPr>
        <p:spPr>
          <a:xfrm>
            <a:off x="12383545" y="4349748"/>
            <a:ext cx="10775259" cy="7902576"/>
          </a:xfrm>
        </p:spPr>
        <p:txBody>
          <a:bodyPr/>
          <a:lstStyle>
            <a:lvl1pPr>
              <a:defRPr sz="6400"/>
            </a:lvl1pPr>
            <a:lvl2pPr>
              <a:defRPr sz="5400"/>
            </a:lvl2pPr>
            <a:lvl3pPr>
              <a:defRPr sz="48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26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1218902" y="549310"/>
            <a:ext cx="21939889" cy="1431924"/>
          </a:xfrm>
        </p:spPr>
        <p:txBody>
          <a:bodyPr>
            <a:normAutofit/>
          </a:bodyPr>
          <a:lstStyle>
            <a:lvl1pPr algn="l">
              <a:defRPr sz="760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645139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1218902" y="549310"/>
            <a:ext cx="21939889" cy="1431924"/>
          </a:xfrm>
        </p:spPr>
        <p:txBody>
          <a:bodyPr>
            <a:normAutofit/>
          </a:bodyPr>
          <a:lstStyle>
            <a:lvl1pPr algn="l">
              <a:defRPr sz="76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1218902" y="1981200"/>
            <a:ext cx="21939889" cy="1016000"/>
          </a:xfrm>
        </p:spPr>
        <p:txBody>
          <a:bodyPr>
            <a:noAutofit/>
          </a:bodyPr>
          <a:lstStyle>
            <a:lvl1pPr marL="0" indent="0">
              <a:buNone/>
              <a:defRPr sz="38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2526753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195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914" y="546101"/>
            <a:ext cx="8020079" cy="2324102"/>
          </a:xfrm>
        </p:spPr>
        <p:txBody>
          <a:bodyPr anchor="b"/>
          <a:lstStyle>
            <a:lvl1pPr algn="l">
              <a:defRPr sz="5400" b="1"/>
            </a:lvl1pPr>
          </a:lstStyle>
          <a:p>
            <a:r>
              <a:rPr lang="en-US"/>
              <a:t>Click to edit Master title style</a:t>
            </a:r>
          </a:p>
        </p:txBody>
      </p:sp>
      <p:sp>
        <p:nvSpPr>
          <p:cNvPr id="3" name="Content Placeholder 2"/>
          <p:cNvSpPr>
            <a:spLocks noGrp="1"/>
          </p:cNvSpPr>
          <p:nvPr>
            <p:ph idx="1"/>
          </p:nvPr>
        </p:nvSpPr>
        <p:spPr>
          <a:xfrm>
            <a:off x="9530984" y="546126"/>
            <a:ext cx="13627784" cy="11706228"/>
          </a:xfrm>
        </p:spPr>
        <p:txBody>
          <a:bodyPr/>
          <a:lstStyle>
            <a:lvl1pPr>
              <a:defRPr sz="8600"/>
            </a:lvl1pPr>
            <a:lvl2pPr>
              <a:defRPr sz="7600"/>
            </a:lvl2pPr>
            <a:lvl3pPr>
              <a:defRPr sz="64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8914" y="2870209"/>
            <a:ext cx="8020079" cy="9382126"/>
          </a:xfrm>
        </p:spPr>
        <p:txBody>
          <a:bodyPr/>
          <a:lstStyle>
            <a:lvl1pPr marL="0" indent="0">
              <a:buNone/>
              <a:defRPr sz="3800"/>
            </a:lvl1pPr>
            <a:lvl2pPr marL="1216191" indent="0">
              <a:buNone/>
              <a:defRPr sz="3200"/>
            </a:lvl2pPr>
            <a:lvl3pPr marL="2432397" indent="0">
              <a:buNone/>
              <a:defRPr sz="2800"/>
            </a:lvl3pPr>
            <a:lvl4pPr marL="3648590" indent="0">
              <a:buNone/>
              <a:defRPr sz="2400"/>
            </a:lvl4pPr>
            <a:lvl5pPr marL="4864791" indent="0">
              <a:buNone/>
              <a:defRPr sz="2400"/>
            </a:lvl5pPr>
            <a:lvl6pPr marL="6080988" indent="0">
              <a:buNone/>
              <a:defRPr sz="2400"/>
            </a:lvl6pPr>
            <a:lvl7pPr marL="7297172" indent="0">
              <a:buNone/>
              <a:defRPr sz="2400"/>
            </a:lvl7pPr>
            <a:lvl8pPr marL="8513371" indent="0">
              <a:buNone/>
              <a:defRPr sz="2400"/>
            </a:lvl8pPr>
            <a:lvl9pPr marL="9729574"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628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189" y="9601219"/>
            <a:ext cx="14626590" cy="1133478"/>
          </a:xfrm>
        </p:spPr>
        <p:txBody>
          <a:bodyPr anchor="b"/>
          <a:lstStyle>
            <a:lvl1pPr algn="l">
              <a:defRPr sz="5400" b="1"/>
            </a:lvl1pPr>
          </a:lstStyle>
          <a:p>
            <a:r>
              <a:rPr lang="en-US"/>
              <a:t>Click to edit Master title style</a:t>
            </a:r>
          </a:p>
        </p:txBody>
      </p:sp>
      <p:sp>
        <p:nvSpPr>
          <p:cNvPr id="3" name="Picture Placeholder 2"/>
          <p:cNvSpPr>
            <a:spLocks noGrp="1"/>
          </p:cNvSpPr>
          <p:nvPr>
            <p:ph type="pic" idx="1"/>
          </p:nvPr>
        </p:nvSpPr>
        <p:spPr>
          <a:xfrm>
            <a:off x="4778189" y="1225550"/>
            <a:ext cx="14626590" cy="8229600"/>
          </a:xfrm>
        </p:spPr>
        <p:txBody>
          <a:bodyPr/>
          <a:lstStyle>
            <a:lvl1pPr marL="0" indent="0">
              <a:buNone/>
              <a:defRPr sz="8600"/>
            </a:lvl1pPr>
            <a:lvl2pPr marL="1216191" indent="0">
              <a:buNone/>
              <a:defRPr sz="7600"/>
            </a:lvl2pPr>
            <a:lvl3pPr marL="2432397" indent="0">
              <a:buNone/>
              <a:defRPr sz="6400"/>
            </a:lvl3pPr>
            <a:lvl4pPr marL="3648590" indent="0">
              <a:buNone/>
              <a:defRPr sz="5400"/>
            </a:lvl4pPr>
            <a:lvl5pPr marL="4864791" indent="0">
              <a:buNone/>
              <a:defRPr sz="5400"/>
            </a:lvl5pPr>
            <a:lvl6pPr marL="6080988" indent="0">
              <a:buNone/>
              <a:defRPr sz="5400"/>
            </a:lvl6pPr>
            <a:lvl7pPr marL="7297172" indent="0">
              <a:buNone/>
              <a:defRPr sz="5400"/>
            </a:lvl7pPr>
            <a:lvl8pPr marL="8513371" indent="0">
              <a:buNone/>
              <a:defRPr sz="5400"/>
            </a:lvl8pPr>
            <a:lvl9pPr marL="9729574" indent="0">
              <a:buNone/>
              <a:defRPr sz="5400"/>
            </a:lvl9pPr>
          </a:lstStyle>
          <a:p>
            <a:endParaRPr lang="en-US"/>
          </a:p>
        </p:txBody>
      </p:sp>
      <p:sp>
        <p:nvSpPr>
          <p:cNvPr id="4" name="Text Placeholder 3"/>
          <p:cNvSpPr>
            <a:spLocks noGrp="1"/>
          </p:cNvSpPr>
          <p:nvPr>
            <p:ph type="body" sz="half" idx="2"/>
          </p:nvPr>
        </p:nvSpPr>
        <p:spPr>
          <a:xfrm>
            <a:off x="4778189" y="10734723"/>
            <a:ext cx="14626590" cy="1609726"/>
          </a:xfrm>
        </p:spPr>
        <p:txBody>
          <a:bodyPr/>
          <a:lstStyle>
            <a:lvl1pPr marL="0" indent="0">
              <a:buNone/>
              <a:defRPr sz="3800"/>
            </a:lvl1pPr>
            <a:lvl2pPr marL="1216191" indent="0">
              <a:buNone/>
              <a:defRPr sz="3200"/>
            </a:lvl2pPr>
            <a:lvl3pPr marL="2432397" indent="0">
              <a:buNone/>
              <a:defRPr sz="2800"/>
            </a:lvl3pPr>
            <a:lvl4pPr marL="3648590" indent="0">
              <a:buNone/>
              <a:defRPr sz="2400"/>
            </a:lvl4pPr>
            <a:lvl5pPr marL="4864791" indent="0">
              <a:buNone/>
              <a:defRPr sz="2400"/>
            </a:lvl5pPr>
            <a:lvl6pPr marL="6080988" indent="0">
              <a:buNone/>
              <a:defRPr sz="2400"/>
            </a:lvl6pPr>
            <a:lvl7pPr marL="7297172" indent="0">
              <a:buNone/>
              <a:defRPr sz="2400"/>
            </a:lvl7pPr>
            <a:lvl8pPr marL="8513371" indent="0">
              <a:buNone/>
              <a:defRPr sz="2400"/>
            </a:lvl8pPr>
            <a:lvl9pPr marL="9729574"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550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60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9" y="3419486"/>
            <a:ext cx="21025723" cy="5705476"/>
          </a:xfrm>
          <a:prstGeom prst="rect">
            <a:avLst/>
          </a:prstGeom>
        </p:spPr>
        <p:txBody>
          <a:bodyPr lIns="91256" tIns="45631" rIns="91256" bIns="45631"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269" y="9178935"/>
            <a:ext cx="21025723" cy="3000374"/>
          </a:xfrm>
          <a:prstGeom prst="rect">
            <a:avLst/>
          </a:prstGeom>
        </p:spPr>
        <p:txBody>
          <a:bodyPr lIns="91256" tIns="45631" rIns="91256" bIns="45631"/>
          <a:lstStyle>
            <a:lvl1pPr marL="0" indent="0">
              <a:buNone/>
              <a:defRPr sz="4800">
                <a:solidFill>
                  <a:schemeClr val="tx1">
                    <a:tint val="75000"/>
                  </a:schemeClr>
                </a:solidFill>
              </a:defRPr>
            </a:lvl1pPr>
            <a:lvl2pPr marL="912323" indent="0">
              <a:buNone/>
              <a:defRPr sz="4000">
                <a:solidFill>
                  <a:schemeClr val="tx1">
                    <a:tint val="75000"/>
                  </a:schemeClr>
                </a:solidFill>
              </a:defRPr>
            </a:lvl2pPr>
            <a:lvl3pPr marL="1824647" indent="0">
              <a:buNone/>
              <a:defRPr sz="3600">
                <a:solidFill>
                  <a:schemeClr val="tx1">
                    <a:tint val="75000"/>
                  </a:schemeClr>
                </a:solidFill>
              </a:defRPr>
            </a:lvl3pPr>
            <a:lvl4pPr marL="2736964" indent="0">
              <a:buNone/>
              <a:defRPr sz="3200">
                <a:solidFill>
                  <a:schemeClr val="tx1">
                    <a:tint val="75000"/>
                  </a:schemeClr>
                </a:solidFill>
              </a:defRPr>
            </a:lvl4pPr>
            <a:lvl5pPr marL="3649286" indent="0">
              <a:buNone/>
              <a:defRPr sz="3200">
                <a:solidFill>
                  <a:schemeClr val="tx1">
                    <a:tint val="75000"/>
                  </a:schemeClr>
                </a:solidFill>
              </a:defRPr>
            </a:lvl5pPr>
            <a:lvl6pPr marL="4561609" indent="0">
              <a:buNone/>
              <a:defRPr sz="3200">
                <a:solidFill>
                  <a:schemeClr val="tx1">
                    <a:tint val="75000"/>
                  </a:schemeClr>
                </a:solidFill>
              </a:defRPr>
            </a:lvl6pPr>
            <a:lvl7pPr marL="5473931" indent="0">
              <a:buNone/>
              <a:defRPr sz="3200">
                <a:solidFill>
                  <a:schemeClr val="tx1">
                    <a:tint val="75000"/>
                  </a:schemeClr>
                </a:solidFill>
              </a:defRPr>
            </a:lvl7pPr>
            <a:lvl8pPr marL="6386250" indent="0">
              <a:buNone/>
              <a:defRPr sz="3200">
                <a:solidFill>
                  <a:schemeClr val="tx1">
                    <a:tint val="75000"/>
                  </a:schemeClr>
                </a:solidFill>
              </a:defRPr>
            </a:lvl8pPr>
            <a:lvl9pPr marL="7298578"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5964" y="12712702"/>
            <a:ext cx="5484971" cy="730252"/>
          </a:xfrm>
          <a:prstGeom prst="rect">
            <a:avLst/>
          </a:prstGeom>
        </p:spPr>
        <p:txBody>
          <a:bodyPr lIns="91256" tIns="45631" rIns="91256" bIns="45631"/>
          <a:lstStyle/>
          <a:p>
            <a:endParaRPr lang="en-US"/>
          </a:p>
        </p:txBody>
      </p:sp>
      <p:sp>
        <p:nvSpPr>
          <p:cNvPr id="5" name="Footer Placeholder 4"/>
          <p:cNvSpPr>
            <a:spLocks noGrp="1"/>
          </p:cNvSpPr>
          <p:nvPr>
            <p:ph type="ftr" sz="quarter" idx="11"/>
          </p:nvPr>
        </p:nvSpPr>
        <p:spPr>
          <a:xfrm>
            <a:off x="302697" y="12712702"/>
            <a:ext cx="8227457" cy="730252"/>
          </a:xfrm>
          <a:prstGeom prst="rect">
            <a:avLst/>
          </a:prstGeom>
        </p:spPr>
        <p:txBody>
          <a:bodyPr lIns="91256" tIns="45631" rIns="91256" bIns="45631"/>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pPr/>
              <a:t>‹#›</a:t>
            </a:fld>
            <a:endParaRPr lang="en-US"/>
          </a:p>
        </p:txBody>
      </p:sp>
    </p:spTree>
    <p:extLst>
      <p:ext uri="{BB962C8B-B14F-4D97-AF65-F5344CB8AC3E}">
        <p14:creationId xmlns:p14="http://schemas.microsoft.com/office/powerpoint/2010/main" val="2950308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796" y="549286"/>
            <a:ext cx="5484971" cy="117030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8882" y="549286"/>
            <a:ext cx="16048620" cy="117030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485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9/23/2023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1218902" y="549310"/>
            <a:ext cx="21939889" cy="1431924"/>
          </a:xfrm>
        </p:spPr>
        <p:txBody>
          <a:bodyPr>
            <a:normAutofit/>
          </a:bodyPr>
          <a:lstStyle>
            <a:lvl1pPr algn="l">
              <a:defRPr sz="7600">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1218902" y="1981200"/>
            <a:ext cx="21939889" cy="1016000"/>
          </a:xfrm>
        </p:spPr>
        <p:txBody>
          <a:bodyPr>
            <a:noAutofit/>
          </a:bodyPr>
          <a:lstStyle>
            <a:lvl1pPr marL="0" indent="0">
              <a:buNone/>
              <a:defRPr sz="3800">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2555265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8884" y="549310"/>
            <a:ext cx="13407708" cy="1422164"/>
          </a:xfrm>
        </p:spPr>
        <p:txBody>
          <a:bodyPr>
            <a:noAutofit/>
          </a:bodyPr>
          <a:lstStyle>
            <a:lvl1pPr>
              <a:defRPr sz="7200"/>
            </a:lvl1pPr>
          </a:lstStyle>
          <a:p>
            <a:r>
              <a:rPr lang="en-US" dirty="0"/>
              <a:t>Click to edit Master title style</a:t>
            </a:r>
          </a:p>
        </p:txBody>
      </p:sp>
      <p:sp>
        <p:nvSpPr>
          <p:cNvPr id="3" name="Date Placeholder 2"/>
          <p:cNvSpPr>
            <a:spLocks noGrp="1"/>
          </p:cNvSpPr>
          <p:nvPr>
            <p:ph type="dt" sz="half" idx="10"/>
          </p:nvPr>
        </p:nvSpPr>
        <p:spPr/>
        <p:txBody>
          <a:bodyPr/>
          <a:lstStyle/>
          <a:p>
            <a:fld id="{6204E2B0-FEF2-4C8F-90A4-46C9D72643E3}" type="datetime1">
              <a:rPr lang="en-US" smtClean="0">
                <a:solidFill>
                  <a:srgbClr val="000000">
                    <a:tint val="75000"/>
                  </a:srgbClr>
                </a:solidFill>
              </a:rPr>
              <a:pPr/>
              <a:t>9/23/2023</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r>
              <a:rPr lang="en-US">
                <a:solidFill>
                  <a:srgbClr val="000000">
                    <a:tint val="75000"/>
                  </a:srgbClr>
                </a:solidFill>
              </a:rPr>
              <a:t>SlideModel.com</a:t>
            </a:r>
          </a:p>
        </p:txBody>
      </p:sp>
      <p:sp>
        <p:nvSpPr>
          <p:cNvPr id="5" name="Slide Number Placeholder 4"/>
          <p:cNvSpPr>
            <a:spLocks noGrp="1"/>
          </p:cNvSpPr>
          <p:nvPr>
            <p:ph type="sldNum" sz="quarter" idx="12"/>
          </p:nvPr>
        </p:nvSpPr>
        <p:spPr>
          <a:xfrm>
            <a:off x="22854072" y="12712712"/>
            <a:ext cx="1523605" cy="73025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182487" rIns="0" bIns="182487" numCol="1" anchor="ctr" anchorCtr="1" compatLnSpc="1">
            <a:prstTxWarp prst="textNoShape">
              <a:avLst/>
            </a:prstTxWarp>
          </a:bodyPr>
          <a:lstStyle>
            <a:lvl1pPr algn="r">
              <a:defRPr lang="en-US" sz="3000" kern="0" smtClean="0">
                <a:solidFill>
                  <a:schemeClr val="bg1"/>
                </a:solidFill>
                <a:latin typeface="Arial" pitchFamily="34" charset="0"/>
                <a:cs typeface="Arial" pitchFamily="34" charset="0"/>
              </a:defRPr>
            </a:lvl1pPr>
          </a:lstStyle>
          <a:p>
            <a:fld id="{96E69268-9C8B-4EBF-A9EE-DC5DC2D48DC3}" type="slidenum">
              <a:rPr lang="es-UY">
                <a:solidFill>
                  <a:srgbClr val="FFFFFF"/>
                </a:solidFill>
              </a:rPr>
              <a:pPr/>
              <a:t>‹#›</a:t>
            </a:fld>
            <a:endParaRPr lang="es-UY" dirty="0">
              <a:solidFill>
                <a:srgbClr val="FFFFFF"/>
              </a:solidFill>
            </a:endParaRPr>
          </a:p>
        </p:txBody>
      </p:sp>
      <p:sp>
        <p:nvSpPr>
          <p:cNvPr id="8" name="Text Placeholder 8"/>
          <p:cNvSpPr>
            <a:spLocks noGrp="1"/>
          </p:cNvSpPr>
          <p:nvPr>
            <p:ph type="body" sz="quarter" idx="13" hasCustomPrompt="1"/>
          </p:nvPr>
        </p:nvSpPr>
        <p:spPr>
          <a:xfrm>
            <a:off x="14956708" y="724278"/>
            <a:ext cx="8227457" cy="1066800"/>
          </a:xfrm>
        </p:spPr>
        <p:txBody>
          <a:bodyPr anchor="ctr">
            <a:noAutofit/>
          </a:bodyPr>
          <a:lstStyle>
            <a:lvl1pPr marL="0" indent="0" algn="r">
              <a:buNone/>
              <a:defRPr sz="4000"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3239575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Left Clipart Righ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9/23/2023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7"/>
          <p:cNvSpPr>
            <a:spLocks noGrp="1"/>
          </p:cNvSpPr>
          <p:nvPr>
            <p:ph sz="quarter" idx="13" hasCustomPrompt="1"/>
          </p:nvPr>
        </p:nvSpPr>
        <p:spPr>
          <a:xfrm>
            <a:off x="1368443" y="2133600"/>
            <a:ext cx="8382001" cy="1524000"/>
          </a:xfrm>
        </p:spPr>
        <p:txBody>
          <a:bodyPr>
            <a:noAutofit/>
          </a:bodyPr>
          <a:lstStyle>
            <a:lvl1pPr>
              <a:defRPr sz="8000" b="1"/>
            </a:lvl1pPr>
          </a:lstStyle>
          <a:p>
            <a:pPr lvl="0"/>
            <a:r>
              <a:rPr lang="en-US" dirty="0"/>
              <a:t>CLICK TO EDIT</a:t>
            </a:r>
          </a:p>
        </p:txBody>
      </p:sp>
      <p:sp>
        <p:nvSpPr>
          <p:cNvPr id="12" name="Content Placeholder 10"/>
          <p:cNvSpPr>
            <a:spLocks noGrp="1"/>
          </p:cNvSpPr>
          <p:nvPr>
            <p:ph sz="quarter" idx="14"/>
          </p:nvPr>
        </p:nvSpPr>
        <p:spPr>
          <a:xfrm>
            <a:off x="1368443" y="4114800"/>
            <a:ext cx="8382001" cy="7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468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10326367" y="1271273"/>
            <a:ext cx="12756259" cy="11173462"/>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24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019101036"/>
      </p:ext>
    </p:extLst>
  </p:cSld>
  <p:clrMapOvr>
    <a:masterClrMapping/>
  </p:clrMapOvr>
  <p:extLst>
    <p:ext uri="{DCECCB84-F9BA-43D5-87BE-67443E8EF086}">
      <p15:sldGuideLst xmlns:p15="http://schemas.microsoft.com/office/powerpoint/2012/main">
        <p15:guide id="1" orient="horz" pos="1440">
          <p15:clr>
            <a:srgbClr val="FBAE40"/>
          </p15:clr>
        </p15:guide>
        <p15:guide id="2" pos="25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11242139" y="0"/>
            <a:ext cx="13135536" cy="13716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2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46994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9271624" y="0"/>
            <a:ext cx="15106043" cy="13716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1824925" rtl="0" eaLnBrk="1" fontAlgn="auto" latinLnBrk="1" hangingPunct="1">
              <a:lnSpc>
                <a:spcPct val="90000"/>
              </a:lnSpc>
              <a:spcBef>
                <a:spcPts val="2000"/>
              </a:spcBef>
              <a:spcAft>
                <a:spcPts val="0"/>
              </a:spcAft>
              <a:buClrTx/>
              <a:buSzTx/>
              <a:buFontTx/>
              <a:buNone/>
              <a:tabLst/>
              <a:defRPr sz="2400"/>
            </a:lvl1pPr>
          </a:lstStyle>
          <a:p>
            <a:r>
              <a:rPr lang="en-US" altLang="ko-KR" dirty="0"/>
              <a:t>Your Picture Here</a:t>
            </a:r>
            <a:endParaRPr lang="ko-KR" altLang="en-US" dirty="0"/>
          </a:p>
        </p:txBody>
      </p:sp>
    </p:spTree>
    <p:extLst>
      <p:ext uri="{BB962C8B-B14F-4D97-AF65-F5344CB8AC3E}">
        <p14:creationId xmlns:p14="http://schemas.microsoft.com/office/powerpoint/2010/main" val="3049426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12283030" y="1219209"/>
            <a:ext cx="5182962" cy="5041598"/>
          </a:xfrm>
          <a:prstGeom prst="rect">
            <a:avLst/>
          </a:prstGeom>
          <a:solidFill>
            <a:schemeClr val="bg1">
              <a:lumMod val="95000"/>
            </a:schemeClr>
          </a:solidFill>
        </p:spPr>
        <p:txBody>
          <a:bodyPr tIns="287369" anchor="ctr"/>
          <a:lstStyle>
            <a:lvl1pPr marL="0" indent="0" algn="ctr">
              <a:buNone/>
              <a:defRPr sz="24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1369417" y="6415864"/>
            <a:ext cx="10725206" cy="6291292"/>
          </a:xfrm>
          <a:prstGeom prst="rect">
            <a:avLst/>
          </a:prstGeom>
          <a:solidFill>
            <a:schemeClr val="bg1">
              <a:lumMod val="95000"/>
            </a:schemeClr>
          </a:solidFill>
        </p:spPr>
        <p:txBody>
          <a:bodyPr tIns="287369" anchor="ctr"/>
          <a:lstStyle>
            <a:lvl1pPr marL="0" indent="0" algn="ctr">
              <a:buNone/>
              <a:defRPr sz="24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17735660" y="1219209"/>
            <a:ext cx="5182962" cy="5041598"/>
          </a:xfrm>
          <a:prstGeom prst="rect">
            <a:avLst/>
          </a:prstGeom>
          <a:solidFill>
            <a:schemeClr val="bg1">
              <a:lumMod val="95000"/>
            </a:schemeClr>
          </a:solidFill>
        </p:spPr>
        <p:txBody>
          <a:bodyPr tIns="287369" anchor="ctr"/>
          <a:lstStyle>
            <a:lvl1pPr marL="0" indent="0" algn="ctr">
              <a:buNone/>
              <a:defRPr sz="24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153767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4" y="0"/>
            <a:ext cx="24377650" cy="6858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1824925" rtl="0" eaLnBrk="1" fontAlgn="auto" latinLnBrk="1" hangingPunct="1">
              <a:lnSpc>
                <a:spcPct val="90000"/>
              </a:lnSpc>
              <a:spcBef>
                <a:spcPts val="2000"/>
              </a:spcBef>
              <a:spcAft>
                <a:spcPts val="0"/>
              </a:spcAft>
              <a:buClrTx/>
              <a:buSzTx/>
              <a:buFontTx/>
              <a:buNone/>
              <a:tabLst/>
              <a:defRPr sz="2400"/>
            </a:lvl1pPr>
          </a:lstStyle>
          <a:p>
            <a:r>
              <a:rPr lang="en-US" altLang="ko-KR" dirty="0"/>
              <a:t>Your Picture Here</a:t>
            </a:r>
            <a:endParaRPr lang="ko-KR" altLang="en-US" dirty="0"/>
          </a:p>
        </p:txBody>
      </p:sp>
    </p:spTree>
    <p:extLst>
      <p:ext uri="{BB962C8B-B14F-4D97-AF65-F5344CB8AC3E}">
        <p14:creationId xmlns:p14="http://schemas.microsoft.com/office/powerpoint/2010/main" val="2832208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p:spPr>
        <p:txBody>
          <a:bodyPr/>
          <a:lstStyle>
            <a:lvl1pPr marL="0" indent="0" algn="ctr">
              <a:buNone/>
              <a:defRPr sz="4800"/>
            </a:lvl1pPr>
            <a:lvl2pPr marL="914217" indent="0" algn="ctr">
              <a:buNone/>
              <a:defRPr sz="4000"/>
            </a:lvl2pPr>
            <a:lvl3pPr marL="1828434" indent="0" algn="ctr">
              <a:buNone/>
              <a:defRPr sz="3600"/>
            </a:lvl3pPr>
            <a:lvl4pPr marL="2742651" indent="0" algn="ctr">
              <a:buNone/>
              <a:defRPr sz="3200"/>
            </a:lvl4pPr>
            <a:lvl5pPr marL="3656868" indent="0" algn="ctr">
              <a:buNone/>
              <a:defRPr sz="3200"/>
            </a:lvl5pPr>
            <a:lvl6pPr marL="4571086" indent="0" algn="ctr">
              <a:buNone/>
              <a:defRPr sz="3200"/>
            </a:lvl6pPr>
            <a:lvl7pPr marL="5485303" indent="0" algn="ctr">
              <a:buNone/>
              <a:defRPr sz="3200"/>
            </a:lvl7pPr>
            <a:lvl8pPr marL="6399520" indent="0" algn="ctr">
              <a:buNone/>
              <a:defRPr sz="3200"/>
            </a:lvl8pPr>
            <a:lvl9pPr marL="7313737"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140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lIns="91256" tIns="45631" rIns="91256" bIns="45631"/>
          <a:lstStyle/>
          <a:p>
            <a:r>
              <a:rPr lang="en-US"/>
              <a:t>Click to edit Master title style</a:t>
            </a:r>
            <a:endParaRPr lang="en-US" dirty="0"/>
          </a:p>
        </p:txBody>
      </p:sp>
      <p:sp>
        <p:nvSpPr>
          <p:cNvPr id="3" name="Content Placeholder 2"/>
          <p:cNvSpPr>
            <a:spLocks noGrp="1"/>
          </p:cNvSpPr>
          <p:nvPr>
            <p:ph sz="half" idx="1"/>
          </p:nvPr>
        </p:nvSpPr>
        <p:spPr>
          <a:xfrm>
            <a:off x="1675964" y="3651249"/>
            <a:ext cx="10360501" cy="8702678"/>
          </a:xfrm>
          <a:prstGeom prst="rect">
            <a:avLst/>
          </a:prstGeom>
        </p:spPr>
        <p:txBody>
          <a:bodyPr lIns="91256" tIns="45631" rIns="91256" bIns="4563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49"/>
            <a:ext cx="10360501" cy="8702678"/>
          </a:xfrm>
          <a:prstGeom prst="rect">
            <a:avLst/>
          </a:prstGeom>
        </p:spPr>
        <p:txBody>
          <a:bodyPr lIns="91256" tIns="45631" rIns="91256" bIns="4563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5964" y="12712702"/>
            <a:ext cx="5484971" cy="730252"/>
          </a:xfrm>
          <a:prstGeom prst="rect">
            <a:avLst/>
          </a:prstGeom>
        </p:spPr>
        <p:txBody>
          <a:bodyPr lIns="91256" tIns="45631" rIns="91256" bIns="45631"/>
          <a:lstStyle/>
          <a:p>
            <a:endParaRPr lang="en-US"/>
          </a:p>
        </p:txBody>
      </p:sp>
      <p:sp>
        <p:nvSpPr>
          <p:cNvPr id="6" name="Footer Placeholder 5"/>
          <p:cNvSpPr>
            <a:spLocks noGrp="1"/>
          </p:cNvSpPr>
          <p:nvPr>
            <p:ph type="ftr" sz="quarter" idx="11"/>
          </p:nvPr>
        </p:nvSpPr>
        <p:spPr>
          <a:xfrm>
            <a:off x="302697" y="12712702"/>
            <a:ext cx="8227457" cy="730252"/>
          </a:xfrm>
          <a:prstGeom prst="rect">
            <a:avLst/>
          </a:prstGeom>
        </p:spPr>
        <p:txBody>
          <a:bodyPr lIns="91256" tIns="45631" rIns="91256" bIns="45631"/>
          <a:lstStyle/>
          <a:p>
            <a:r>
              <a:rPr lang="en-US"/>
              <a:t>ADVANT Multipurpose  Presentation 2017 </a:t>
            </a:r>
          </a:p>
        </p:txBody>
      </p:sp>
      <p:sp>
        <p:nvSpPr>
          <p:cNvPr id="7" name="Slide Number Placeholder 6"/>
          <p:cNvSpPr>
            <a:spLocks noGrp="1"/>
          </p:cNvSpPr>
          <p:nvPr>
            <p:ph type="sldNum" sz="quarter" idx="12"/>
          </p:nvPr>
        </p:nvSpPr>
        <p:spPr/>
        <p:txBody>
          <a:bodyPr/>
          <a:lstStyle/>
          <a:p>
            <a:fld id="{3CBF67D7-8C75-433C-B949-F5BA01069781}" type="slidenum">
              <a:rPr lang="en-US" smtClean="0"/>
              <a:pPr/>
              <a:t>‹#›</a:t>
            </a:fld>
            <a:endParaRPr lang="en-US"/>
          </a:p>
        </p:txBody>
      </p:sp>
    </p:spTree>
    <p:extLst>
      <p:ext uri="{BB962C8B-B14F-4D97-AF65-F5344CB8AC3E}">
        <p14:creationId xmlns:p14="http://schemas.microsoft.com/office/powerpoint/2010/main" val="2800398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6112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p:spPr>
        <p:txBody>
          <a:bodyPr/>
          <a:lstStyle>
            <a:lvl1pPr marL="0" indent="0">
              <a:buNone/>
              <a:defRPr sz="4800">
                <a:solidFill>
                  <a:schemeClr val="tx1">
                    <a:tint val="75000"/>
                  </a:schemeClr>
                </a:solidFill>
              </a:defRPr>
            </a:lvl1pPr>
            <a:lvl2pPr marL="914217" indent="0">
              <a:buNone/>
              <a:defRPr sz="4000">
                <a:solidFill>
                  <a:schemeClr val="tx1">
                    <a:tint val="75000"/>
                  </a:schemeClr>
                </a:solidFill>
              </a:defRPr>
            </a:lvl2pPr>
            <a:lvl3pPr marL="1828434" indent="0">
              <a:buNone/>
              <a:defRPr sz="3600">
                <a:solidFill>
                  <a:schemeClr val="tx1">
                    <a:tint val="75000"/>
                  </a:schemeClr>
                </a:solidFill>
              </a:defRPr>
            </a:lvl3pPr>
            <a:lvl4pPr marL="2742651" indent="0">
              <a:buNone/>
              <a:defRPr sz="3200">
                <a:solidFill>
                  <a:schemeClr val="tx1">
                    <a:tint val="75000"/>
                  </a:schemeClr>
                </a:solidFill>
              </a:defRPr>
            </a:lvl4pPr>
            <a:lvl5pPr marL="3656868" indent="0">
              <a:buNone/>
              <a:defRPr sz="3200">
                <a:solidFill>
                  <a:schemeClr val="tx1">
                    <a:tint val="75000"/>
                  </a:schemeClr>
                </a:solidFill>
              </a:defRPr>
            </a:lvl5pPr>
            <a:lvl6pPr marL="4571086" indent="0">
              <a:buNone/>
              <a:defRPr sz="3200">
                <a:solidFill>
                  <a:schemeClr val="tx1">
                    <a:tint val="75000"/>
                  </a:schemeClr>
                </a:solidFill>
              </a:defRPr>
            </a:lvl6pPr>
            <a:lvl7pPr marL="5485303" indent="0">
              <a:buNone/>
              <a:defRPr sz="3200">
                <a:solidFill>
                  <a:schemeClr val="tx1">
                    <a:tint val="75000"/>
                  </a:schemeClr>
                </a:solidFill>
              </a:defRPr>
            </a:lvl7pPr>
            <a:lvl8pPr marL="6399520" indent="0">
              <a:buNone/>
              <a:defRPr sz="3200">
                <a:solidFill>
                  <a:schemeClr val="tx1">
                    <a:tint val="75000"/>
                  </a:schemeClr>
                </a:solidFill>
              </a:defRPr>
            </a:lvl8pPr>
            <a:lvl9pPr marL="7313737"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3109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4215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p:spPr>
        <p:txBody>
          <a:bodyPr anchor="b"/>
          <a:lstStyle>
            <a:lvl1pPr marL="0" indent="0">
              <a:buNone/>
              <a:defRPr sz="4800" b="1"/>
            </a:lvl1pPr>
            <a:lvl2pPr marL="914217" indent="0">
              <a:buNone/>
              <a:defRPr sz="4000" b="1"/>
            </a:lvl2pPr>
            <a:lvl3pPr marL="1828434" indent="0">
              <a:buNone/>
              <a:defRPr sz="3600" b="1"/>
            </a:lvl3pPr>
            <a:lvl4pPr marL="2742651" indent="0">
              <a:buNone/>
              <a:defRPr sz="3200" b="1"/>
            </a:lvl4pPr>
            <a:lvl5pPr marL="3656868" indent="0">
              <a:buNone/>
              <a:defRPr sz="3200" b="1"/>
            </a:lvl5pPr>
            <a:lvl6pPr marL="4571086" indent="0">
              <a:buNone/>
              <a:defRPr sz="3200" b="1"/>
            </a:lvl6pPr>
            <a:lvl7pPr marL="5485303" indent="0">
              <a:buNone/>
              <a:defRPr sz="3200" b="1"/>
            </a:lvl7pPr>
            <a:lvl8pPr marL="6399520" indent="0">
              <a:buNone/>
              <a:defRPr sz="3200" b="1"/>
            </a:lvl8pPr>
            <a:lvl9pPr marL="7313737" indent="0">
              <a:buNone/>
              <a:defRPr sz="3200" b="1"/>
            </a:lvl9pPr>
          </a:lstStyle>
          <a:p>
            <a:pPr lvl="0"/>
            <a:r>
              <a:rPr lang="en-US"/>
              <a:t>Edit Master text styles</a:t>
            </a:r>
          </a:p>
        </p:txBody>
      </p:sp>
      <p:sp>
        <p:nvSpPr>
          <p:cNvPr id="4" name="Content Placeholder 3"/>
          <p:cNvSpPr>
            <a:spLocks noGrp="1"/>
          </p:cNvSpPr>
          <p:nvPr>
            <p:ph sz="half" idx="2"/>
          </p:nvPr>
        </p:nvSpPr>
        <p:spPr>
          <a:xfrm>
            <a:off x="1679139" y="5010150"/>
            <a:ext cx="10312888"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p:spPr>
        <p:txBody>
          <a:bodyPr anchor="b"/>
          <a:lstStyle>
            <a:lvl1pPr marL="0" indent="0">
              <a:buNone/>
              <a:defRPr sz="4800" b="1"/>
            </a:lvl1pPr>
            <a:lvl2pPr marL="914217" indent="0">
              <a:buNone/>
              <a:defRPr sz="4000" b="1"/>
            </a:lvl2pPr>
            <a:lvl3pPr marL="1828434" indent="0">
              <a:buNone/>
              <a:defRPr sz="3600" b="1"/>
            </a:lvl3pPr>
            <a:lvl4pPr marL="2742651" indent="0">
              <a:buNone/>
              <a:defRPr sz="3200" b="1"/>
            </a:lvl4pPr>
            <a:lvl5pPr marL="3656868" indent="0">
              <a:buNone/>
              <a:defRPr sz="3200" b="1"/>
            </a:lvl5pPr>
            <a:lvl6pPr marL="4571086" indent="0">
              <a:buNone/>
              <a:defRPr sz="3200" b="1"/>
            </a:lvl6pPr>
            <a:lvl7pPr marL="5485303" indent="0">
              <a:buNone/>
              <a:defRPr sz="3200" b="1"/>
            </a:lvl7pPr>
            <a:lvl8pPr marL="6399520" indent="0">
              <a:buNone/>
              <a:defRPr sz="3200" b="1"/>
            </a:lvl8pPr>
            <a:lvl9pPr marL="7313737" indent="0">
              <a:buNone/>
              <a:defRPr sz="3200" b="1"/>
            </a:lvl9pPr>
          </a:lstStyle>
          <a:p>
            <a:pPr lvl="0"/>
            <a:r>
              <a:rPr lang="en-US"/>
              <a:t>Edit Master text styles</a:t>
            </a:r>
          </a:p>
        </p:txBody>
      </p:sp>
      <p:sp>
        <p:nvSpPr>
          <p:cNvPr id="6" name="Content Placeholder 5"/>
          <p:cNvSpPr>
            <a:spLocks noGrp="1"/>
          </p:cNvSpPr>
          <p:nvPr>
            <p:ph sz="quarter" idx="4"/>
          </p:nvPr>
        </p:nvSpPr>
        <p:spPr>
          <a:xfrm>
            <a:off x="12341186" y="5010150"/>
            <a:ext cx="103636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695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4344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1997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200"/>
            </a:lvl1pPr>
            <a:lvl2pPr marL="914217" indent="0">
              <a:buNone/>
              <a:defRPr sz="2800"/>
            </a:lvl2pPr>
            <a:lvl3pPr marL="1828434" indent="0">
              <a:buNone/>
              <a:defRPr sz="2400"/>
            </a:lvl3pPr>
            <a:lvl4pPr marL="2742651" indent="0">
              <a:buNone/>
              <a:defRPr sz="2000"/>
            </a:lvl4pPr>
            <a:lvl5pPr marL="3656868" indent="0">
              <a:buNone/>
              <a:defRPr sz="2000"/>
            </a:lvl5pPr>
            <a:lvl6pPr marL="4571086" indent="0">
              <a:buNone/>
              <a:defRPr sz="2000"/>
            </a:lvl6pPr>
            <a:lvl7pPr marL="5485303" indent="0">
              <a:buNone/>
              <a:defRPr sz="2000"/>
            </a:lvl7pPr>
            <a:lvl8pPr marL="6399520" indent="0">
              <a:buNone/>
              <a:defRPr sz="2000"/>
            </a:lvl8pPr>
            <a:lvl9pPr marL="7313737"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3623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p:spPr>
        <p:txBody>
          <a:bodyPr anchor="t"/>
          <a:lstStyle>
            <a:lvl1pPr marL="0" indent="0">
              <a:buNone/>
              <a:defRPr sz="6400"/>
            </a:lvl1pPr>
            <a:lvl2pPr marL="914217" indent="0">
              <a:buNone/>
              <a:defRPr sz="5600"/>
            </a:lvl2pPr>
            <a:lvl3pPr marL="1828434" indent="0">
              <a:buNone/>
              <a:defRPr sz="4800"/>
            </a:lvl3pPr>
            <a:lvl4pPr marL="2742651" indent="0">
              <a:buNone/>
              <a:defRPr sz="4000"/>
            </a:lvl4pPr>
            <a:lvl5pPr marL="3656868" indent="0">
              <a:buNone/>
              <a:defRPr sz="4000"/>
            </a:lvl5pPr>
            <a:lvl6pPr marL="4571086" indent="0">
              <a:buNone/>
              <a:defRPr sz="4000"/>
            </a:lvl6pPr>
            <a:lvl7pPr marL="5485303" indent="0">
              <a:buNone/>
              <a:defRPr sz="4000"/>
            </a:lvl7pPr>
            <a:lvl8pPr marL="6399520" indent="0">
              <a:buNone/>
              <a:defRPr sz="4000"/>
            </a:lvl8pPr>
            <a:lvl9pPr marL="7313737"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200"/>
            </a:lvl1pPr>
            <a:lvl2pPr marL="914217" indent="0">
              <a:buNone/>
              <a:defRPr sz="2800"/>
            </a:lvl2pPr>
            <a:lvl3pPr marL="1828434" indent="0">
              <a:buNone/>
              <a:defRPr sz="2400"/>
            </a:lvl3pPr>
            <a:lvl4pPr marL="2742651" indent="0">
              <a:buNone/>
              <a:defRPr sz="2000"/>
            </a:lvl4pPr>
            <a:lvl5pPr marL="3656868" indent="0">
              <a:buNone/>
              <a:defRPr sz="2000"/>
            </a:lvl5pPr>
            <a:lvl6pPr marL="4571086" indent="0">
              <a:buNone/>
              <a:defRPr sz="2000"/>
            </a:lvl6pPr>
            <a:lvl7pPr marL="5485303" indent="0">
              <a:buNone/>
              <a:defRPr sz="2000"/>
            </a:lvl7pPr>
            <a:lvl8pPr marL="6399520" indent="0">
              <a:buNone/>
              <a:defRPr sz="2000"/>
            </a:lvl8pPr>
            <a:lvl9pPr marL="7313737"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709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9858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733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3"/>
            <a:ext cx="21025723" cy="2651126"/>
          </a:xfrm>
          <a:prstGeom prst="rect">
            <a:avLst/>
          </a:prstGeom>
        </p:spPr>
        <p:txBody>
          <a:bodyPr lIns="91256" tIns="45631" rIns="91256" bIns="45631"/>
          <a:lstStyle/>
          <a:p>
            <a:r>
              <a:rPr lang="en-US"/>
              <a:t>Click to edit Master title style</a:t>
            </a:r>
            <a:endParaRPr lang="en-US" dirty="0"/>
          </a:p>
        </p:txBody>
      </p:sp>
      <p:sp>
        <p:nvSpPr>
          <p:cNvPr id="3" name="Text Placeholder 2"/>
          <p:cNvSpPr>
            <a:spLocks noGrp="1"/>
          </p:cNvSpPr>
          <p:nvPr>
            <p:ph type="body" idx="1"/>
          </p:nvPr>
        </p:nvSpPr>
        <p:spPr>
          <a:xfrm>
            <a:off x="1679139" y="3362324"/>
            <a:ext cx="10312888" cy="1647824"/>
          </a:xfrm>
          <a:prstGeom prst="rect">
            <a:avLst/>
          </a:prstGeom>
        </p:spPr>
        <p:txBody>
          <a:bodyPr lIns="91256" tIns="45631" rIns="91256" bIns="45631" anchor="b"/>
          <a:lstStyle>
            <a:lvl1pPr marL="0" indent="0">
              <a:buNone/>
              <a:defRPr sz="4800" b="1"/>
            </a:lvl1pPr>
            <a:lvl2pPr marL="912323" indent="0">
              <a:buNone/>
              <a:defRPr sz="4000" b="1"/>
            </a:lvl2pPr>
            <a:lvl3pPr marL="1824647" indent="0">
              <a:buNone/>
              <a:defRPr sz="3600" b="1"/>
            </a:lvl3pPr>
            <a:lvl4pPr marL="2736964" indent="0">
              <a:buNone/>
              <a:defRPr sz="3200" b="1"/>
            </a:lvl4pPr>
            <a:lvl5pPr marL="3649286" indent="0">
              <a:buNone/>
              <a:defRPr sz="3200" b="1"/>
            </a:lvl5pPr>
            <a:lvl6pPr marL="4561609" indent="0">
              <a:buNone/>
              <a:defRPr sz="3200" b="1"/>
            </a:lvl6pPr>
            <a:lvl7pPr marL="5473931" indent="0">
              <a:buNone/>
              <a:defRPr sz="3200" b="1"/>
            </a:lvl7pPr>
            <a:lvl8pPr marL="6386250" indent="0">
              <a:buNone/>
              <a:defRPr sz="3200" b="1"/>
            </a:lvl8pPr>
            <a:lvl9pPr marL="7298578" indent="0">
              <a:buNone/>
              <a:defRPr sz="3200" b="1"/>
            </a:lvl9pPr>
          </a:lstStyle>
          <a:p>
            <a:pPr lvl="0"/>
            <a:r>
              <a:rPr lang="en-US"/>
              <a:t>Edit Master text styles</a:t>
            </a:r>
          </a:p>
        </p:txBody>
      </p:sp>
      <p:sp>
        <p:nvSpPr>
          <p:cNvPr id="4" name="Content Placeholder 3"/>
          <p:cNvSpPr>
            <a:spLocks noGrp="1"/>
          </p:cNvSpPr>
          <p:nvPr>
            <p:ph sz="half" idx="2"/>
          </p:nvPr>
        </p:nvSpPr>
        <p:spPr>
          <a:xfrm>
            <a:off x="1679139" y="5010154"/>
            <a:ext cx="10312888" cy="7369176"/>
          </a:xfrm>
          <a:prstGeom prst="rect">
            <a:avLst/>
          </a:prstGeom>
        </p:spPr>
        <p:txBody>
          <a:bodyPr lIns="91256" tIns="45631" rIns="91256" bIns="4563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92" y="3362324"/>
            <a:ext cx="10363676" cy="1647824"/>
          </a:xfrm>
          <a:prstGeom prst="rect">
            <a:avLst/>
          </a:prstGeom>
        </p:spPr>
        <p:txBody>
          <a:bodyPr lIns="91256" tIns="45631" rIns="91256" bIns="45631" anchor="b"/>
          <a:lstStyle>
            <a:lvl1pPr marL="0" indent="0">
              <a:buNone/>
              <a:defRPr sz="4800" b="1"/>
            </a:lvl1pPr>
            <a:lvl2pPr marL="912323" indent="0">
              <a:buNone/>
              <a:defRPr sz="4000" b="1"/>
            </a:lvl2pPr>
            <a:lvl3pPr marL="1824647" indent="0">
              <a:buNone/>
              <a:defRPr sz="3600" b="1"/>
            </a:lvl3pPr>
            <a:lvl4pPr marL="2736964" indent="0">
              <a:buNone/>
              <a:defRPr sz="3200" b="1"/>
            </a:lvl4pPr>
            <a:lvl5pPr marL="3649286" indent="0">
              <a:buNone/>
              <a:defRPr sz="3200" b="1"/>
            </a:lvl5pPr>
            <a:lvl6pPr marL="4561609" indent="0">
              <a:buNone/>
              <a:defRPr sz="3200" b="1"/>
            </a:lvl6pPr>
            <a:lvl7pPr marL="5473931" indent="0">
              <a:buNone/>
              <a:defRPr sz="3200" b="1"/>
            </a:lvl7pPr>
            <a:lvl8pPr marL="6386250" indent="0">
              <a:buNone/>
              <a:defRPr sz="3200" b="1"/>
            </a:lvl8pPr>
            <a:lvl9pPr marL="7298578" indent="0">
              <a:buNone/>
              <a:defRPr sz="3200" b="1"/>
            </a:lvl9pPr>
          </a:lstStyle>
          <a:p>
            <a:pPr lvl="0"/>
            <a:r>
              <a:rPr lang="en-US"/>
              <a:t>Edit Master text styles</a:t>
            </a:r>
          </a:p>
        </p:txBody>
      </p:sp>
      <p:sp>
        <p:nvSpPr>
          <p:cNvPr id="6" name="Content Placeholder 5"/>
          <p:cNvSpPr>
            <a:spLocks noGrp="1"/>
          </p:cNvSpPr>
          <p:nvPr>
            <p:ph sz="quarter" idx="4"/>
          </p:nvPr>
        </p:nvSpPr>
        <p:spPr>
          <a:xfrm>
            <a:off x="12341192" y="5010154"/>
            <a:ext cx="10363676" cy="7369176"/>
          </a:xfrm>
          <a:prstGeom prst="rect">
            <a:avLst/>
          </a:prstGeom>
        </p:spPr>
        <p:txBody>
          <a:bodyPr lIns="91256" tIns="45631" rIns="91256" bIns="4563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5964" y="12712702"/>
            <a:ext cx="5484971" cy="730252"/>
          </a:xfrm>
          <a:prstGeom prst="rect">
            <a:avLst/>
          </a:prstGeom>
        </p:spPr>
        <p:txBody>
          <a:bodyPr lIns="91256" tIns="45631" rIns="91256" bIns="45631"/>
          <a:lstStyle/>
          <a:p>
            <a:endParaRPr lang="en-US"/>
          </a:p>
        </p:txBody>
      </p:sp>
      <p:sp>
        <p:nvSpPr>
          <p:cNvPr id="8" name="Footer Placeholder 7"/>
          <p:cNvSpPr>
            <a:spLocks noGrp="1"/>
          </p:cNvSpPr>
          <p:nvPr>
            <p:ph type="ftr" sz="quarter" idx="11"/>
          </p:nvPr>
        </p:nvSpPr>
        <p:spPr>
          <a:xfrm>
            <a:off x="302697" y="12712702"/>
            <a:ext cx="8227457" cy="730252"/>
          </a:xfrm>
          <a:prstGeom prst="rect">
            <a:avLst/>
          </a:prstGeom>
        </p:spPr>
        <p:txBody>
          <a:bodyPr lIns="91256" tIns="45631" rIns="91256" bIns="45631"/>
          <a:lstStyle/>
          <a:p>
            <a:r>
              <a:rPr lang="en-US"/>
              <a:t>ADVANT Multipurpose  Presentation 2017 </a:t>
            </a:r>
          </a:p>
        </p:txBody>
      </p:sp>
      <p:sp>
        <p:nvSpPr>
          <p:cNvPr id="9" name="Slide Number Placeholder 8"/>
          <p:cNvSpPr>
            <a:spLocks noGrp="1"/>
          </p:cNvSpPr>
          <p:nvPr>
            <p:ph type="sldNum" sz="quarter" idx="12"/>
          </p:nvPr>
        </p:nvSpPr>
        <p:spPr/>
        <p:txBody>
          <a:bodyPr/>
          <a:lstStyle/>
          <a:p>
            <a:fld id="{3CBF67D7-8C75-433C-B949-F5BA01069781}" type="slidenum">
              <a:rPr lang="en-US" smtClean="0"/>
              <a:pPr/>
              <a:t>‹#›</a:t>
            </a:fld>
            <a:endParaRPr lang="en-US"/>
          </a:p>
        </p:txBody>
      </p:sp>
    </p:spTree>
    <p:extLst>
      <p:ext uri="{BB962C8B-B14F-4D97-AF65-F5344CB8AC3E}">
        <p14:creationId xmlns:p14="http://schemas.microsoft.com/office/powerpoint/2010/main" val="116801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20" name="Picture Placeholder 8"/>
          <p:cNvSpPr>
            <a:spLocks noGrp="1"/>
          </p:cNvSpPr>
          <p:nvPr>
            <p:ph type="pic" sz="quarter" idx="12" hasCustomPrompt="1"/>
          </p:nvPr>
        </p:nvSpPr>
        <p:spPr>
          <a:xfrm>
            <a:off x="12283028" y="1219200"/>
            <a:ext cx="5182962" cy="5041596"/>
          </a:xfrm>
          <a:prstGeom prst="rect">
            <a:avLst/>
          </a:prstGeom>
          <a:solidFill>
            <a:schemeClr val="bg1">
              <a:lumMod val="95000"/>
            </a:schemeClr>
          </a:solidFill>
        </p:spPr>
        <p:txBody>
          <a:bodyPr tIns="287942" anchor="ctr"/>
          <a:lstStyle>
            <a:lvl1pPr marL="0" indent="0" algn="ctr">
              <a:buNone/>
              <a:defRPr sz="24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1369417" y="6415865"/>
            <a:ext cx="10725206" cy="6291290"/>
          </a:xfrm>
          <a:prstGeom prst="rect">
            <a:avLst/>
          </a:prstGeom>
          <a:solidFill>
            <a:schemeClr val="bg1">
              <a:lumMod val="95000"/>
            </a:schemeClr>
          </a:solidFill>
        </p:spPr>
        <p:txBody>
          <a:bodyPr tIns="287942" anchor="ctr"/>
          <a:lstStyle>
            <a:lvl1pPr marL="0" indent="0" algn="ctr">
              <a:buNone/>
              <a:defRPr sz="24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17735652" y="1219200"/>
            <a:ext cx="5182962" cy="5041596"/>
          </a:xfrm>
          <a:prstGeom prst="rect">
            <a:avLst/>
          </a:prstGeom>
          <a:solidFill>
            <a:schemeClr val="bg1">
              <a:lumMod val="95000"/>
            </a:schemeClr>
          </a:solidFill>
        </p:spPr>
        <p:txBody>
          <a:bodyPr tIns="287942" anchor="ctr"/>
          <a:lstStyle>
            <a:lvl1pPr marL="0" indent="0" algn="ctr">
              <a:buNone/>
              <a:defRPr sz="24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4250297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0" y="0"/>
            <a:ext cx="24377650" cy="13716000"/>
          </a:xfrm>
          <a:prstGeom prst="rect">
            <a:avLst/>
          </a:prstGeom>
          <a:solidFill>
            <a:schemeClr val="bg1">
              <a:lumMod val="95000"/>
            </a:schemeClr>
          </a:solidFill>
          <a:ln w="25400">
            <a:noFill/>
          </a:ln>
          <a:effectLst/>
        </p:spPr>
        <p:txBody>
          <a:bodyPr anchor="ctr"/>
          <a:lstStyle>
            <a:lvl1pPr marL="0" indent="0" algn="ctr">
              <a:buFontTx/>
              <a:buNone/>
              <a:defRPr sz="2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30898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2_Images &amp; Contents Layout">
    <p:spTree>
      <p:nvGrpSpPr>
        <p:cNvPr id="1" name=""/>
        <p:cNvGrpSpPr/>
        <p:nvPr/>
      </p:nvGrpSpPr>
      <p:grpSpPr>
        <a:xfrm>
          <a:off x="0" y="0"/>
          <a:ext cx="0" cy="0"/>
          <a:chOff x="0" y="0"/>
          <a:chExt cx="0" cy="0"/>
        </a:xfrm>
      </p:grpSpPr>
      <p:sp>
        <p:nvSpPr>
          <p:cNvPr id="122" name="그림 개체 틀 121">
            <a:extLst>
              <a:ext uri="{FF2B5EF4-FFF2-40B4-BE49-F238E27FC236}">
                <a16:creationId xmlns:a16="http://schemas.microsoft.com/office/drawing/2014/main" id="{A5626D23-6CC7-4600-833F-1D3C40A75C48}"/>
              </a:ext>
            </a:extLst>
          </p:cNvPr>
          <p:cNvSpPr>
            <a:spLocks noGrp="1"/>
          </p:cNvSpPr>
          <p:nvPr>
            <p:ph type="pic" sz="quarter" idx="65" hasCustomPrompt="1"/>
          </p:nvPr>
        </p:nvSpPr>
        <p:spPr>
          <a:xfrm>
            <a:off x="10326330" y="1271271"/>
            <a:ext cx="12756257" cy="11173462"/>
          </a:xfrm>
          <a:custGeom>
            <a:avLst/>
            <a:gdLst>
              <a:gd name="connsiteX0" fmla="*/ 0 w 6379790"/>
              <a:gd name="connsiteY0" fmla="*/ 4788536 h 5586731"/>
              <a:gd name="connsiteX1" fmla="*/ 797474 w 6379790"/>
              <a:gd name="connsiteY1" fmla="*/ 4788536 h 5586731"/>
              <a:gd name="connsiteX2" fmla="*/ 797474 w 6379790"/>
              <a:gd name="connsiteY2" fmla="*/ 5586731 h 5586731"/>
              <a:gd name="connsiteX3" fmla="*/ 0 w 6379790"/>
              <a:gd name="connsiteY3" fmla="*/ 5586731 h 5586731"/>
              <a:gd name="connsiteX4" fmla="*/ 2392422 w 6379790"/>
              <a:gd name="connsiteY4" fmla="*/ 3990341 h 5586731"/>
              <a:gd name="connsiteX5" fmla="*/ 2392422 w 6379790"/>
              <a:gd name="connsiteY5" fmla="*/ 4788536 h 5586731"/>
              <a:gd name="connsiteX6" fmla="*/ 3189895 w 6379790"/>
              <a:gd name="connsiteY6" fmla="*/ 4788536 h 5586731"/>
              <a:gd name="connsiteX7" fmla="*/ 3189895 w 6379790"/>
              <a:gd name="connsiteY7" fmla="*/ 3990341 h 5586731"/>
              <a:gd name="connsiteX8" fmla="*/ 0 w 6379790"/>
              <a:gd name="connsiteY8" fmla="*/ 3192146 h 5586731"/>
              <a:gd name="connsiteX9" fmla="*/ 797474 w 6379790"/>
              <a:gd name="connsiteY9" fmla="*/ 3192146 h 5586731"/>
              <a:gd name="connsiteX10" fmla="*/ 797474 w 6379790"/>
              <a:gd name="connsiteY10" fmla="*/ 3990341 h 5586731"/>
              <a:gd name="connsiteX11" fmla="*/ 0 w 6379790"/>
              <a:gd name="connsiteY11" fmla="*/ 3990341 h 5586731"/>
              <a:gd name="connsiteX12" fmla="*/ 1594948 w 6379790"/>
              <a:gd name="connsiteY12" fmla="*/ 0 h 5586731"/>
              <a:gd name="connsiteX13" fmla="*/ 3189895 w 6379790"/>
              <a:gd name="connsiteY13" fmla="*/ 0 h 5586731"/>
              <a:gd name="connsiteX14" fmla="*/ 3189895 w 6379790"/>
              <a:gd name="connsiteY14" fmla="*/ 797563 h 5586731"/>
              <a:gd name="connsiteX15" fmla="*/ 3987369 w 6379790"/>
              <a:gd name="connsiteY15" fmla="*/ 797563 h 5586731"/>
              <a:gd name="connsiteX16" fmla="*/ 3987369 w 6379790"/>
              <a:gd name="connsiteY16" fmla="*/ 0 h 5586731"/>
              <a:gd name="connsiteX17" fmla="*/ 6379790 w 6379790"/>
              <a:gd name="connsiteY17" fmla="*/ 0 h 5586731"/>
              <a:gd name="connsiteX18" fmla="*/ 6379790 w 6379790"/>
              <a:gd name="connsiteY18" fmla="*/ 797561 h 5586731"/>
              <a:gd name="connsiteX19" fmla="*/ 6379790 w 6379790"/>
              <a:gd name="connsiteY19" fmla="*/ 797562 h 5586731"/>
              <a:gd name="connsiteX20" fmla="*/ 6379790 w 6379790"/>
              <a:gd name="connsiteY20" fmla="*/ 1595756 h 5586731"/>
              <a:gd name="connsiteX21" fmla="*/ 5582317 w 6379790"/>
              <a:gd name="connsiteY21" fmla="*/ 1595756 h 5586731"/>
              <a:gd name="connsiteX22" fmla="*/ 5582317 w 6379790"/>
              <a:gd name="connsiteY22" fmla="*/ 2393951 h 5586731"/>
              <a:gd name="connsiteX23" fmla="*/ 6379790 w 6379790"/>
              <a:gd name="connsiteY23" fmla="*/ 2393951 h 5586731"/>
              <a:gd name="connsiteX24" fmla="*/ 6379790 w 6379790"/>
              <a:gd name="connsiteY24" fmla="*/ 3192146 h 5586731"/>
              <a:gd name="connsiteX25" fmla="*/ 6379790 w 6379790"/>
              <a:gd name="connsiteY25" fmla="*/ 3990341 h 5586731"/>
              <a:gd name="connsiteX26" fmla="*/ 6379790 w 6379790"/>
              <a:gd name="connsiteY26" fmla="*/ 4788536 h 5586731"/>
              <a:gd name="connsiteX27" fmla="*/ 6379790 w 6379790"/>
              <a:gd name="connsiteY27" fmla="*/ 5586731 h 5586731"/>
              <a:gd name="connsiteX28" fmla="*/ 5582316 w 6379790"/>
              <a:gd name="connsiteY28" fmla="*/ 5586731 h 5586731"/>
              <a:gd name="connsiteX29" fmla="*/ 5582316 w 6379790"/>
              <a:gd name="connsiteY29" fmla="*/ 4788536 h 5586731"/>
              <a:gd name="connsiteX30" fmla="*/ 4784843 w 6379790"/>
              <a:gd name="connsiteY30" fmla="*/ 4788536 h 5586731"/>
              <a:gd name="connsiteX31" fmla="*/ 4784843 w 6379790"/>
              <a:gd name="connsiteY31" fmla="*/ 5586731 h 5586731"/>
              <a:gd name="connsiteX32" fmla="*/ 3987369 w 6379790"/>
              <a:gd name="connsiteY32" fmla="*/ 5586731 h 5586731"/>
              <a:gd name="connsiteX33" fmla="*/ 3189895 w 6379790"/>
              <a:gd name="connsiteY33" fmla="*/ 5586731 h 5586731"/>
              <a:gd name="connsiteX34" fmla="*/ 2392422 w 6379790"/>
              <a:gd name="connsiteY34" fmla="*/ 5586731 h 5586731"/>
              <a:gd name="connsiteX35" fmla="*/ 2392421 w 6379790"/>
              <a:gd name="connsiteY35" fmla="*/ 5586731 h 5586731"/>
              <a:gd name="connsiteX36" fmla="*/ 1594948 w 6379790"/>
              <a:gd name="connsiteY36" fmla="*/ 5586731 h 5586731"/>
              <a:gd name="connsiteX37" fmla="*/ 1594948 w 6379790"/>
              <a:gd name="connsiteY37" fmla="*/ 4788536 h 5586731"/>
              <a:gd name="connsiteX38" fmla="*/ 797474 w 6379790"/>
              <a:gd name="connsiteY38" fmla="*/ 4788536 h 5586731"/>
              <a:gd name="connsiteX39" fmla="*/ 797474 w 6379790"/>
              <a:gd name="connsiteY39" fmla="*/ 3990341 h 5586731"/>
              <a:gd name="connsiteX40" fmla="*/ 1594948 w 6379790"/>
              <a:gd name="connsiteY40" fmla="*/ 3990341 h 5586731"/>
              <a:gd name="connsiteX41" fmla="*/ 1594948 w 6379790"/>
              <a:gd name="connsiteY41" fmla="*/ 3192146 h 5586731"/>
              <a:gd name="connsiteX42" fmla="*/ 2392421 w 6379790"/>
              <a:gd name="connsiteY42" fmla="*/ 3192146 h 5586731"/>
              <a:gd name="connsiteX43" fmla="*/ 2392421 w 6379790"/>
              <a:gd name="connsiteY43" fmla="*/ 2393951 h 5586731"/>
              <a:gd name="connsiteX44" fmla="*/ 1594948 w 6379790"/>
              <a:gd name="connsiteY44" fmla="*/ 2393951 h 5586731"/>
              <a:gd name="connsiteX45" fmla="*/ 1594948 w 6379790"/>
              <a:gd name="connsiteY45" fmla="*/ 3192146 h 5586731"/>
              <a:gd name="connsiteX46" fmla="*/ 797474 w 6379790"/>
              <a:gd name="connsiteY46" fmla="*/ 3192146 h 5586731"/>
              <a:gd name="connsiteX47" fmla="*/ 797474 w 6379790"/>
              <a:gd name="connsiteY47" fmla="*/ 2393951 h 5586731"/>
              <a:gd name="connsiteX48" fmla="*/ 0 w 6379790"/>
              <a:gd name="connsiteY48" fmla="*/ 2393951 h 5586731"/>
              <a:gd name="connsiteX49" fmla="*/ 0 w 6379790"/>
              <a:gd name="connsiteY49" fmla="*/ 1595756 h 5586731"/>
              <a:gd name="connsiteX50" fmla="*/ 797474 w 6379790"/>
              <a:gd name="connsiteY50" fmla="*/ 1595756 h 5586731"/>
              <a:gd name="connsiteX51" fmla="*/ 797474 w 6379790"/>
              <a:gd name="connsiteY51" fmla="*/ 797565 h 5586731"/>
              <a:gd name="connsiteX52" fmla="*/ 1594948 w 6379790"/>
              <a:gd name="connsiteY52" fmla="*/ 797565 h 5586731"/>
              <a:gd name="connsiteX53" fmla="*/ 1594948 w 6379790"/>
              <a:gd name="connsiteY53" fmla="*/ 1595756 h 5586731"/>
              <a:gd name="connsiteX54" fmla="*/ 2392421 w 6379790"/>
              <a:gd name="connsiteY54" fmla="*/ 1595756 h 5586731"/>
              <a:gd name="connsiteX55" fmla="*/ 2392421 w 6379790"/>
              <a:gd name="connsiteY55" fmla="*/ 797565 h 5586731"/>
              <a:gd name="connsiteX56" fmla="*/ 1594948 w 6379790"/>
              <a:gd name="connsiteY56" fmla="*/ 797565 h 5586731"/>
              <a:gd name="connsiteX57" fmla="*/ 0 w 6379790"/>
              <a:gd name="connsiteY57" fmla="*/ 0 h 5586731"/>
              <a:gd name="connsiteX58" fmla="*/ 797474 w 6379790"/>
              <a:gd name="connsiteY58" fmla="*/ 0 h 5586731"/>
              <a:gd name="connsiteX59" fmla="*/ 797474 w 6379790"/>
              <a:gd name="connsiteY59" fmla="*/ 797565 h 5586731"/>
              <a:gd name="connsiteX60" fmla="*/ 0 w 6379790"/>
              <a:gd name="connsiteY60" fmla="*/ 797565 h 558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79790" h="5586731">
                <a:moveTo>
                  <a:pt x="0" y="4788536"/>
                </a:moveTo>
                <a:lnTo>
                  <a:pt x="797474" y="4788536"/>
                </a:lnTo>
                <a:lnTo>
                  <a:pt x="797474" y="5586731"/>
                </a:lnTo>
                <a:lnTo>
                  <a:pt x="0" y="5586731"/>
                </a:lnTo>
                <a:close/>
                <a:moveTo>
                  <a:pt x="2392422" y="3990341"/>
                </a:moveTo>
                <a:lnTo>
                  <a:pt x="2392422" y="4788536"/>
                </a:lnTo>
                <a:lnTo>
                  <a:pt x="3189895" y="4788536"/>
                </a:lnTo>
                <a:lnTo>
                  <a:pt x="3189895" y="3990341"/>
                </a:lnTo>
                <a:close/>
                <a:moveTo>
                  <a:pt x="0" y="3192146"/>
                </a:moveTo>
                <a:lnTo>
                  <a:pt x="797474" y="3192146"/>
                </a:lnTo>
                <a:lnTo>
                  <a:pt x="797474" y="3990341"/>
                </a:lnTo>
                <a:lnTo>
                  <a:pt x="0" y="3990341"/>
                </a:lnTo>
                <a:close/>
                <a:moveTo>
                  <a:pt x="1594948" y="0"/>
                </a:moveTo>
                <a:lnTo>
                  <a:pt x="3189895" y="0"/>
                </a:lnTo>
                <a:lnTo>
                  <a:pt x="3189895" y="797563"/>
                </a:lnTo>
                <a:lnTo>
                  <a:pt x="3987369" y="797563"/>
                </a:lnTo>
                <a:lnTo>
                  <a:pt x="3987369" y="0"/>
                </a:lnTo>
                <a:lnTo>
                  <a:pt x="6379790" y="0"/>
                </a:lnTo>
                <a:lnTo>
                  <a:pt x="6379790" y="797561"/>
                </a:lnTo>
                <a:lnTo>
                  <a:pt x="6379790" y="797562"/>
                </a:lnTo>
                <a:lnTo>
                  <a:pt x="6379790" y="1595756"/>
                </a:lnTo>
                <a:lnTo>
                  <a:pt x="5582317" y="1595756"/>
                </a:lnTo>
                <a:lnTo>
                  <a:pt x="5582317" y="2393951"/>
                </a:lnTo>
                <a:lnTo>
                  <a:pt x="6379790" y="2393951"/>
                </a:lnTo>
                <a:lnTo>
                  <a:pt x="6379790" y="3192146"/>
                </a:lnTo>
                <a:lnTo>
                  <a:pt x="6379790" y="3990341"/>
                </a:lnTo>
                <a:lnTo>
                  <a:pt x="6379790" y="4788536"/>
                </a:lnTo>
                <a:lnTo>
                  <a:pt x="6379790" y="5586731"/>
                </a:lnTo>
                <a:lnTo>
                  <a:pt x="5582316" y="5586731"/>
                </a:lnTo>
                <a:lnTo>
                  <a:pt x="5582316" y="4788536"/>
                </a:lnTo>
                <a:lnTo>
                  <a:pt x="4784843" y="4788536"/>
                </a:lnTo>
                <a:lnTo>
                  <a:pt x="4784843" y="5586731"/>
                </a:lnTo>
                <a:lnTo>
                  <a:pt x="3987369" y="5586731"/>
                </a:lnTo>
                <a:lnTo>
                  <a:pt x="3189895" y="5586731"/>
                </a:lnTo>
                <a:lnTo>
                  <a:pt x="2392422" y="5586731"/>
                </a:lnTo>
                <a:lnTo>
                  <a:pt x="2392421" y="5586731"/>
                </a:lnTo>
                <a:lnTo>
                  <a:pt x="1594948" y="5586731"/>
                </a:lnTo>
                <a:lnTo>
                  <a:pt x="1594948" y="4788536"/>
                </a:lnTo>
                <a:lnTo>
                  <a:pt x="797474" y="4788536"/>
                </a:lnTo>
                <a:lnTo>
                  <a:pt x="797474" y="3990341"/>
                </a:lnTo>
                <a:lnTo>
                  <a:pt x="1594948" y="3990341"/>
                </a:lnTo>
                <a:lnTo>
                  <a:pt x="1594948" y="3192146"/>
                </a:lnTo>
                <a:lnTo>
                  <a:pt x="2392421" y="3192146"/>
                </a:lnTo>
                <a:lnTo>
                  <a:pt x="2392421" y="2393951"/>
                </a:lnTo>
                <a:lnTo>
                  <a:pt x="1594948" y="2393951"/>
                </a:lnTo>
                <a:lnTo>
                  <a:pt x="1594948" y="3192146"/>
                </a:lnTo>
                <a:lnTo>
                  <a:pt x="797474" y="3192146"/>
                </a:lnTo>
                <a:lnTo>
                  <a:pt x="797474" y="2393951"/>
                </a:lnTo>
                <a:lnTo>
                  <a:pt x="0" y="2393951"/>
                </a:lnTo>
                <a:lnTo>
                  <a:pt x="0" y="1595756"/>
                </a:lnTo>
                <a:lnTo>
                  <a:pt x="797474" y="1595756"/>
                </a:lnTo>
                <a:lnTo>
                  <a:pt x="797474" y="797565"/>
                </a:lnTo>
                <a:lnTo>
                  <a:pt x="1594948" y="797565"/>
                </a:lnTo>
                <a:lnTo>
                  <a:pt x="1594948" y="1595756"/>
                </a:lnTo>
                <a:lnTo>
                  <a:pt x="2392421" y="1595756"/>
                </a:lnTo>
                <a:lnTo>
                  <a:pt x="2392421" y="797565"/>
                </a:lnTo>
                <a:lnTo>
                  <a:pt x="1594948" y="797565"/>
                </a:lnTo>
                <a:close/>
                <a:moveTo>
                  <a:pt x="0" y="0"/>
                </a:moveTo>
                <a:lnTo>
                  <a:pt x="797474" y="0"/>
                </a:lnTo>
                <a:lnTo>
                  <a:pt x="797474" y="797565"/>
                </a:lnTo>
                <a:lnTo>
                  <a:pt x="0" y="797565"/>
                </a:lnTo>
                <a:close/>
              </a:path>
            </a:pathLst>
          </a:custGeom>
          <a:solidFill>
            <a:schemeClr val="bg1">
              <a:lumMod val="95000"/>
            </a:schemeClr>
          </a:solidFill>
          <a:ln w="25400">
            <a:noFill/>
          </a:ln>
          <a:effectLst/>
        </p:spPr>
        <p:txBody>
          <a:bodyPr wrap="square" anchor="ctr">
            <a:noAutofit/>
          </a:bodyPr>
          <a:lstStyle>
            <a:lvl1pPr marL="0" indent="0" algn="ctr">
              <a:buFontTx/>
              <a:buNone/>
              <a:defRPr sz="24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09677470"/>
      </p:ext>
    </p:extLst>
  </p:cSld>
  <p:clrMapOvr>
    <a:masterClrMapping/>
  </p:clrMapOvr>
  <p:extLst>
    <p:ext uri="{DCECCB84-F9BA-43D5-87BE-67443E8EF086}">
      <p15:sldGuideLst xmlns:p15="http://schemas.microsoft.com/office/powerpoint/2012/main">
        <p15:guide id="1" orient="horz" pos="1440">
          <p15:clr>
            <a:srgbClr val="FBAE40"/>
          </p15:clr>
        </p15:guide>
        <p15:guide id="2" pos="25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캡션 있는 콘텐츠">
    <p:spTree>
      <p:nvGrpSpPr>
        <p:cNvPr id="1" name=""/>
        <p:cNvGrpSpPr/>
        <p:nvPr/>
      </p:nvGrpSpPr>
      <p:grpSpPr>
        <a:xfrm>
          <a:off x="0" y="0"/>
          <a:ext cx="0" cy="0"/>
          <a:chOff x="0" y="0"/>
          <a:chExt cx="0" cy="0"/>
        </a:xfrm>
      </p:grpSpPr>
      <p:sp>
        <p:nvSpPr>
          <p:cNvPr id="9" name="그림 개체 틀 21">
            <a:extLst>
              <a:ext uri="{FF2B5EF4-FFF2-40B4-BE49-F238E27FC236}">
                <a16:creationId xmlns:a16="http://schemas.microsoft.com/office/drawing/2014/main" id="{5E2EB29C-531A-426D-8D92-913DE5F35C88}"/>
              </a:ext>
            </a:extLst>
          </p:cNvPr>
          <p:cNvSpPr>
            <a:spLocks noGrp="1"/>
          </p:cNvSpPr>
          <p:nvPr>
            <p:ph type="pic" idx="16" hasCustomPrompt="1"/>
          </p:nvPr>
        </p:nvSpPr>
        <p:spPr>
          <a:xfrm>
            <a:off x="904390" y="363808"/>
            <a:ext cx="13993867" cy="12942580"/>
          </a:xfrm>
          <a:custGeom>
            <a:avLst/>
            <a:gdLst>
              <a:gd name="connsiteX0" fmla="*/ 4043260 w 6998756"/>
              <a:gd name="connsiteY0" fmla="*/ 5264682 h 6471290"/>
              <a:gd name="connsiteX1" fmla="*/ 4031821 w 6998756"/>
              <a:gd name="connsiteY1" fmla="*/ 5270785 h 6471290"/>
              <a:gd name="connsiteX2" fmla="*/ 4032292 w 6998756"/>
              <a:gd name="connsiteY2" fmla="*/ 5276701 h 6471290"/>
              <a:gd name="connsiteX3" fmla="*/ 4034244 w 6998756"/>
              <a:gd name="connsiteY3" fmla="*/ 5274954 h 6471290"/>
              <a:gd name="connsiteX4" fmla="*/ 4177955 w 6998756"/>
              <a:gd name="connsiteY4" fmla="*/ 5062815 h 6471290"/>
              <a:gd name="connsiteX5" fmla="*/ 4151119 w 6998756"/>
              <a:gd name="connsiteY5" fmla="*/ 5091007 h 6471290"/>
              <a:gd name="connsiteX6" fmla="*/ 4049761 w 6998756"/>
              <a:gd name="connsiteY6" fmla="*/ 5170256 h 6471290"/>
              <a:gd name="connsiteX7" fmla="*/ 4024029 w 6998756"/>
              <a:gd name="connsiteY7" fmla="*/ 5177366 h 6471290"/>
              <a:gd name="connsiteX8" fmla="*/ 4022926 w 6998756"/>
              <a:gd name="connsiteY8" fmla="*/ 5198446 h 6471290"/>
              <a:gd name="connsiteX9" fmla="*/ 4060897 w 6998756"/>
              <a:gd name="connsiteY9" fmla="*/ 5230028 h 6471290"/>
              <a:gd name="connsiteX10" fmla="*/ 4066183 w 6998756"/>
              <a:gd name="connsiteY10" fmla="*/ 5238570 h 6471290"/>
              <a:gd name="connsiteX11" fmla="*/ 4079684 w 6998756"/>
              <a:gd name="connsiteY11" fmla="*/ 5223190 h 6471290"/>
              <a:gd name="connsiteX12" fmla="*/ 4095970 w 6998756"/>
              <a:gd name="connsiteY12" fmla="*/ 5187245 h 6471290"/>
              <a:gd name="connsiteX13" fmla="*/ 4182101 w 6998756"/>
              <a:gd name="connsiteY13" fmla="*/ 5109429 h 6471290"/>
              <a:gd name="connsiteX14" fmla="*/ 4237020 w 6998756"/>
              <a:gd name="connsiteY14" fmla="*/ 5063016 h 6471290"/>
              <a:gd name="connsiteX15" fmla="*/ 4212822 w 6998756"/>
              <a:gd name="connsiteY15" fmla="*/ 5065367 h 6471290"/>
              <a:gd name="connsiteX16" fmla="*/ 4177955 w 6998756"/>
              <a:gd name="connsiteY16" fmla="*/ 5062815 h 6471290"/>
              <a:gd name="connsiteX17" fmla="*/ 5215197 w 6998756"/>
              <a:gd name="connsiteY17" fmla="*/ 4051921 h 6471290"/>
              <a:gd name="connsiteX18" fmla="*/ 5209287 w 6998756"/>
              <a:gd name="connsiteY18" fmla="*/ 4054961 h 6471290"/>
              <a:gd name="connsiteX19" fmla="*/ 5077055 w 6998756"/>
              <a:gd name="connsiteY19" fmla="*/ 4196673 h 6471290"/>
              <a:gd name="connsiteX20" fmla="*/ 5001206 w 6998756"/>
              <a:gd name="connsiteY20" fmla="*/ 4273031 h 6471290"/>
              <a:gd name="connsiteX21" fmla="*/ 4886981 w 6998756"/>
              <a:gd name="connsiteY21" fmla="*/ 4355836 h 6471290"/>
              <a:gd name="connsiteX22" fmla="*/ 4737493 w 6998756"/>
              <a:gd name="connsiteY22" fmla="*/ 4466390 h 6471290"/>
              <a:gd name="connsiteX23" fmla="*/ 4675172 w 6998756"/>
              <a:gd name="connsiteY23" fmla="*/ 4526545 h 6471290"/>
              <a:gd name="connsiteX24" fmla="*/ 4419003 w 6998756"/>
              <a:gd name="connsiteY24" fmla="*/ 4737211 h 6471290"/>
              <a:gd name="connsiteX25" fmla="*/ 4405257 w 6998756"/>
              <a:gd name="connsiteY25" fmla="*/ 4757629 h 6471290"/>
              <a:gd name="connsiteX26" fmla="*/ 4375773 w 6998756"/>
              <a:gd name="connsiteY26" fmla="*/ 4836413 h 6471290"/>
              <a:gd name="connsiteX27" fmla="*/ 4253140 w 6998756"/>
              <a:gd name="connsiteY27" fmla="*/ 4999107 h 6471290"/>
              <a:gd name="connsiteX28" fmla="*/ 4258591 w 6998756"/>
              <a:gd name="connsiteY28" fmla="*/ 5043850 h 6471290"/>
              <a:gd name="connsiteX29" fmla="*/ 4255556 w 6998756"/>
              <a:gd name="connsiteY29" fmla="*/ 5047350 h 6471290"/>
              <a:gd name="connsiteX30" fmla="*/ 4264823 w 6998756"/>
              <a:gd name="connsiteY30" fmla="*/ 5039519 h 6471290"/>
              <a:gd name="connsiteX31" fmla="*/ 4376726 w 6998756"/>
              <a:gd name="connsiteY31" fmla="*/ 4911330 h 6471290"/>
              <a:gd name="connsiteX32" fmla="*/ 4495294 w 6998756"/>
              <a:gd name="connsiteY32" fmla="*/ 4847795 h 6471290"/>
              <a:gd name="connsiteX33" fmla="*/ 4572211 w 6998756"/>
              <a:gd name="connsiteY33" fmla="*/ 4710384 h 6471290"/>
              <a:gd name="connsiteX34" fmla="*/ 4769783 w 6998756"/>
              <a:gd name="connsiteY34" fmla="*/ 4525049 h 6471290"/>
              <a:gd name="connsiteX35" fmla="*/ 4934059 w 6998756"/>
              <a:gd name="connsiteY35" fmla="*/ 4328278 h 6471290"/>
              <a:gd name="connsiteX36" fmla="*/ 4982961 w 6998756"/>
              <a:gd name="connsiteY36" fmla="*/ 4337626 h 6471290"/>
              <a:gd name="connsiteX37" fmla="*/ 5112069 w 6998756"/>
              <a:gd name="connsiteY37" fmla="*/ 4191493 h 6471290"/>
              <a:gd name="connsiteX38" fmla="*/ 1421611 w 6998756"/>
              <a:gd name="connsiteY38" fmla="*/ 2211251 h 6471290"/>
              <a:gd name="connsiteX39" fmla="*/ 1365366 w 6998756"/>
              <a:gd name="connsiteY39" fmla="*/ 2295734 h 6471290"/>
              <a:gd name="connsiteX40" fmla="*/ 1342943 w 6998756"/>
              <a:gd name="connsiteY40" fmla="*/ 2329145 h 6471290"/>
              <a:gd name="connsiteX41" fmla="*/ 1346081 w 6998756"/>
              <a:gd name="connsiteY41" fmla="*/ 2326178 h 6471290"/>
              <a:gd name="connsiteX42" fmla="*/ 1416062 w 6998756"/>
              <a:gd name="connsiteY42" fmla="*/ 2254923 h 6471290"/>
              <a:gd name="connsiteX43" fmla="*/ 1424962 w 6998756"/>
              <a:gd name="connsiteY43" fmla="*/ 2226134 h 6471290"/>
              <a:gd name="connsiteX44" fmla="*/ 1507160 w 6998756"/>
              <a:gd name="connsiteY44" fmla="*/ 2090249 h 6471290"/>
              <a:gd name="connsiteX45" fmla="*/ 1456732 w 6998756"/>
              <a:gd name="connsiteY45" fmla="*/ 2158498 h 6471290"/>
              <a:gd name="connsiteX46" fmla="*/ 1438688 w 6998756"/>
              <a:gd name="connsiteY46" fmla="*/ 2185602 h 6471290"/>
              <a:gd name="connsiteX47" fmla="*/ 1453739 w 6998756"/>
              <a:gd name="connsiteY47" fmla="*/ 2174973 h 6471290"/>
              <a:gd name="connsiteX48" fmla="*/ 1497217 w 6998756"/>
              <a:gd name="connsiteY48" fmla="*/ 2133545 h 6471290"/>
              <a:gd name="connsiteX49" fmla="*/ 1506065 w 6998756"/>
              <a:gd name="connsiteY49" fmla="*/ 2103875 h 6471290"/>
              <a:gd name="connsiteX50" fmla="*/ 2705909 w 6998756"/>
              <a:gd name="connsiteY50" fmla="*/ 892212 h 6471290"/>
              <a:gd name="connsiteX51" fmla="*/ 2531391 w 6998756"/>
              <a:gd name="connsiteY51" fmla="*/ 1067958 h 6471290"/>
              <a:gd name="connsiteX52" fmla="*/ 2527236 w 6998756"/>
              <a:gd name="connsiteY52" fmla="*/ 1071711 h 6471290"/>
              <a:gd name="connsiteX53" fmla="*/ 2540897 w 6998756"/>
              <a:gd name="connsiteY53" fmla="*/ 1082319 h 6471290"/>
              <a:gd name="connsiteX54" fmla="*/ 2608179 w 6998756"/>
              <a:gd name="connsiteY54" fmla="*/ 1057301 h 6471290"/>
              <a:gd name="connsiteX55" fmla="*/ 2608400 w 6998756"/>
              <a:gd name="connsiteY55" fmla="*/ 1053087 h 6471290"/>
              <a:gd name="connsiteX56" fmla="*/ 2661800 w 6998756"/>
              <a:gd name="connsiteY56" fmla="*/ 970335 h 6471290"/>
              <a:gd name="connsiteX57" fmla="*/ 2701077 w 6998756"/>
              <a:gd name="connsiteY57" fmla="*/ 926778 h 6471290"/>
              <a:gd name="connsiteX58" fmla="*/ 2690340 w 6998756"/>
              <a:gd name="connsiteY58" fmla="*/ 932395 h 6471290"/>
              <a:gd name="connsiteX59" fmla="*/ 2681987 w 6998756"/>
              <a:gd name="connsiteY59" fmla="*/ 941132 h 6471290"/>
              <a:gd name="connsiteX60" fmla="*/ 2692947 w 6998756"/>
              <a:gd name="connsiteY60" fmla="*/ 909186 h 6471290"/>
              <a:gd name="connsiteX61" fmla="*/ 2705909 w 6998756"/>
              <a:gd name="connsiteY61" fmla="*/ 892212 h 6471290"/>
              <a:gd name="connsiteX62" fmla="*/ 4540121 w 6998756"/>
              <a:gd name="connsiteY62" fmla="*/ 0 h 6471290"/>
              <a:gd name="connsiteX63" fmla="*/ 4614250 w 6998756"/>
              <a:gd name="connsiteY63" fmla="*/ 118030 h 6471290"/>
              <a:gd name="connsiteX64" fmla="*/ 4522491 w 6998756"/>
              <a:gd name="connsiteY64" fmla="*/ 417627 h 6471290"/>
              <a:gd name="connsiteX65" fmla="*/ 4470146 w 6998756"/>
              <a:gd name="connsiteY65" fmla="*/ 448710 h 6471290"/>
              <a:gd name="connsiteX66" fmla="*/ 4460369 w 6998756"/>
              <a:gd name="connsiteY66" fmla="*/ 393237 h 6471290"/>
              <a:gd name="connsiteX67" fmla="*/ 4471888 w 6998756"/>
              <a:gd name="connsiteY67" fmla="*/ 334651 h 6471290"/>
              <a:gd name="connsiteX68" fmla="*/ 4346608 w 6998756"/>
              <a:gd name="connsiteY68" fmla="*/ 547938 h 6471290"/>
              <a:gd name="connsiteX69" fmla="*/ 4409589 w 6998756"/>
              <a:gd name="connsiteY69" fmla="*/ 475135 h 6471290"/>
              <a:gd name="connsiteX70" fmla="*/ 4439977 w 6998756"/>
              <a:gd name="connsiteY70" fmla="*/ 459814 h 6471290"/>
              <a:gd name="connsiteX71" fmla="*/ 4472154 w 6998756"/>
              <a:gd name="connsiteY71" fmla="*/ 491091 h 6471290"/>
              <a:gd name="connsiteX72" fmla="*/ 4449975 w 6998756"/>
              <a:gd name="connsiteY72" fmla="*/ 511071 h 6471290"/>
              <a:gd name="connsiteX73" fmla="*/ 4431129 w 6998756"/>
              <a:gd name="connsiteY73" fmla="*/ 548132 h 6471290"/>
              <a:gd name="connsiteX74" fmla="*/ 4430269 w 6998756"/>
              <a:gd name="connsiteY74" fmla="*/ 645326 h 6471290"/>
              <a:gd name="connsiteX75" fmla="*/ 4395666 w 6998756"/>
              <a:gd name="connsiteY75" fmla="*/ 660427 h 6471290"/>
              <a:gd name="connsiteX76" fmla="*/ 4373488 w 6998756"/>
              <a:gd name="connsiteY76" fmla="*/ 680406 h 6471290"/>
              <a:gd name="connsiteX77" fmla="*/ 4414559 w 6998756"/>
              <a:gd name="connsiteY77" fmla="*/ 784020 h 6471290"/>
              <a:gd name="connsiteX78" fmla="*/ 4422767 w 6998756"/>
              <a:gd name="connsiteY78" fmla="*/ 788678 h 6471290"/>
              <a:gd name="connsiteX79" fmla="*/ 4429411 w 6998756"/>
              <a:gd name="connsiteY79" fmla="*/ 742520 h 6471290"/>
              <a:gd name="connsiteX80" fmla="*/ 4451809 w 6998756"/>
              <a:gd name="connsiteY80" fmla="*/ 718327 h 6471290"/>
              <a:gd name="connsiteX81" fmla="*/ 4467567 w 6998756"/>
              <a:gd name="connsiteY81" fmla="*/ 740289 h 6471290"/>
              <a:gd name="connsiteX82" fmla="*/ 4442321 w 6998756"/>
              <a:gd name="connsiteY82" fmla="*/ 899623 h 6471290"/>
              <a:gd name="connsiteX83" fmla="*/ 4556766 w 6998756"/>
              <a:gd name="connsiteY83" fmla="*/ 812602 h 6471290"/>
              <a:gd name="connsiteX84" fmla="*/ 4566521 w 6998756"/>
              <a:gd name="connsiteY84" fmla="*/ 787747 h 6471290"/>
              <a:gd name="connsiteX85" fmla="*/ 4618624 w 6998756"/>
              <a:gd name="connsiteY85" fmla="*/ 680552 h 6471290"/>
              <a:gd name="connsiteX86" fmla="*/ 4803157 w 6998756"/>
              <a:gd name="connsiteY86" fmla="*/ 546465 h 6471290"/>
              <a:gd name="connsiteX87" fmla="*/ 4865500 w 6998756"/>
              <a:gd name="connsiteY87" fmla="*/ 566639 h 6471290"/>
              <a:gd name="connsiteX88" fmla="*/ 4903482 w 6998756"/>
              <a:gd name="connsiteY88" fmla="*/ 729279 h 6471290"/>
              <a:gd name="connsiteX89" fmla="*/ 4937665 w 6998756"/>
              <a:gd name="connsiteY89" fmla="*/ 802942 h 6471290"/>
              <a:gd name="connsiteX90" fmla="*/ 4940801 w 6998756"/>
              <a:gd name="connsiteY90" fmla="*/ 904573 h 6471290"/>
              <a:gd name="connsiteX91" fmla="*/ 4928178 w 6998756"/>
              <a:gd name="connsiteY91" fmla="*/ 984237 h 6471290"/>
              <a:gd name="connsiteX92" fmla="*/ 5017798 w 6998756"/>
              <a:gd name="connsiteY92" fmla="*/ 967790 h 6471290"/>
              <a:gd name="connsiteX93" fmla="*/ 5223627 w 6998756"/>
              <a:gd name="connsiteY93" fmla="*/ 830590 h 6471290"/>
              <a:gd name="connsiteX94" fmla="*/ 5273324 w 6998756"/>
              <a:gd name="connsiteY94" fmla="*/ 850102 h 6471290"/>
              <a:gd name="connsiteX95" fmla="*/ 5288860 w 6998756"/>
              <a:gd name="connsiteY95" fmla="*/ 876281 h 6471290"/>
              <a:gd name="connsiteX96" fmla="*/ 5291114 w 6998756"/>
              <a:gd name="connsiteY96" fmla="*/ 994777 h 6471290"/>
              <a:gd name="connsiteX97" fmla="*/ 5099915 w 6998756"/>
              <a:gd name="connsiteY97" fmla="*/ 1094692 h 6471290"/>
              <a:gd name="connsiteX98" fmla="*/ 5072638 w 6998756"/>
              <a:gd name="connsiteY98" fmla="*/ 1131316 h 6471290"/>
              <a:gd name="connsiteX99" fmla="*/ 4999438 w 6998756"/>
              <a:gd name="connsiteY99" fmla="*/ 1157078 h 6471290"/>
              <a:gd name="connsiteX100" fmla="*/ 4965718 w 6998756"/>
              <a:gd name="connsiteY100" fmla="*/ 1155314 h 6471290"/>
              <a:gd name="connsiteX101" fmla="*/ 4968387 w 6998756"/>
              <a:gd name="connsiteY101" fmla="*/ 1185048 h 6471290"/>
              <a:gd name="connsiteX102" fmla="*/ 4962187 w 6998756"/>
              <a:gd name="connsiteY102" fmla="*/ 1222775 h 6471290"/>
              <a:gd name="connsiteX103" fmla="*/ 4968630 w 6998756"/>
              <a:gd name="connsiteY103" fmla="*/ 1261160 h 6471290"/>
              <a:gd name="connsiteX104" fmla="*/ 4897659 w 6998756"/>
              <a:gd name="connsiteY104" fmla="*/ 1325090 h 6471290"/>
              <a:gd name="connsiteX105" fmla="*/ 4890576 w 6998756"/>
              <a:gd name="connsiteY105" fmla="*/ 1379681 h 6471290"/>
              <a:gd name="connsiteX106" fmla="*/ 4970001 w 6998756"/>
              <a:gd name="connsiteY106" fmla="*/ 1396521 h 6471290"/>
              <a:gd name="connsiteX107" fmla="*/ 5066042 w 6998756"/>
              <a:gd name="connsiteY107" fmla="*/ 1338131 h 6471290"/>
              <a:gd name="connsiteX108" fmla="*/ 5203548 w 6998756"/>
              <a:gd name="connsiteY108" fmla="*/ 1214266 h 6471290"/>
              <a:gd name="connsiteX109" fmla="*/ 5384308 w 6998756"/>
              <a:gd name="connsiteY109" fmla="*/ 1071528 h 6471290"/>
              <a:gd name="connsiteX110" fmla="*/ 5422686 w 6998756"/>
              <a:gd name="connsiteY110" fmla="*/ 1065079 h 6471290"/>
              <a:gd name="connsiteX111" fmla="*/ 5458392 w 6998756"/>
              <a:gd name="connsiteY111" fmla="*/ 1028897 h 6471290"/>
              <a:gd name="connsiteX112" fmla="*/ 5476575 w 6998756"/>
              <a:gd name="connsiteY112" fmla="*/ 1004483 h 6471290"/>
              <a:gd name="connsiteX113" fmla="*/ 5665325 w 6998756"/>
              <a:gd name="connsiteY113" fmla="*/ 870617 h 6471290"/>
              <a:gd name="connsiteX114" fmla="*/ 5929480 w 6998756"/>
              <a:gd name="connsiteY114" fmla="*/ 668826 h 6471290"/>
              <a:gd name="connsiteX115" fmla="*/ 5977391 w 6998756"/>
              <a:gd name="connsiteY115" fmla="*/ 641737 h 6471290"/>
              <a:gd name="connsiteX116" fmla="*/ 6012458 w 6998756"/>
              <a:gd name="connsiteY116" fmla="*/ 698534 h 6471290"/>
              <a:gd name="connsiteX117" fmla="*/ 6022477 w 6998756"/>
              <a:gd name="connsiteY117" fmla="*/ 830120 h 6471290"/>
              <a:gd name="connsiteX118" fmla="*/ 5954177 w 6998756"/>
              <a:gd name="connsiteY118" fmla="*/ 923784 h 6471290"/>
              <a:gd name="connsiteX119" fmla="*/ 5919354 w 6998756"/>
              <a:gd name="connsiteY119" fmla="*/ 943099 h 6471290"/>
              <a:gd name="connsiteX120" fmla="*/ 5827969 w 6998756"/>
              <a:gd name="connsiteY120" fmla="*/ 993278 h 6471290"/>
              <a:gd name="connsiteX121" fmla="*/ 5820886 w 6998756"/>
              <a:gd name="connsiteY121" fmla="*/ 1047868 h 6471290"/>
              <a:gd name="connsiteX122" fmla="*/ 5823556 w 6998756"/>
              <a:gd name="connsiteY122" fmla="*/ 1077603 h 6471290"/>
              <a:gd name="connsiteX123" fmla="*/ 5790056 w 6998756"/>
              <a:gd name="connsiteY123" fmla="*/ 1071622 h 6471290"/>
              <a:gd name="connsiteX124" fmla="*/ 5725727 w 6998756"/>
              <a:gd name="connsiteY124" fmla="*/ 1089395 h 6471290"/>
              <a:gd name="connsiteX125" fmla="*/ 5575820 w 6998756"/>
              <a:gd name="connsiteY125" fmla="*/ 1288707 h 6471290"/>
              <a:gd name="connsiteX126" fmla="*/ 5520164 w 6998756"/>
              <a:gd name="connsiteY126" fmla="*/ 1383033 h 6471290"/>
              <a:gd name="connsiteX127" fmla="*/ 5527489 w 6998756"/>
              <a:gd name="connsiteY127" fmla="*/ 1404557 h 6471290"/>
              <a:gd name="connsiteX128" fmla="*/ 5577629 w 6998756"/>
              <a:gd name="connsiteY128" fmla="*/ 1415637 h 6471290"/>
              <a:gd name="connsiteX129" fmla="*/ 5600251 w 6998756"/>
              <a:gd name="connsiteY129" fmla="*/ 1387225 h 6471290"/>
              <a:gd name="connsiteX130" fmla="*/ 5628408 w 6998756"/>
              <a:gd name="connsiteY130" fmla="*/ 1333739 h 6471290"/>
              <a:gd name="connsiteX131" fmla="*/ 5808728 w 6998756"/>
              <a:gd name="connsiteY131" fmla="*/ 1199431 h 6471290"/>
              <a:gd name="connsiteX132" fmla="*/ 5855534 w 6998756"/>
              <a:gd name="connsiteY132" fmla="*/ 1193424 h 6471290"/>
              <a:gd name="connsiteX133" fmla="*/ 5932730 w 6998756"/>
              <a:gd name="connsiteY133" fmla="*/ 1172099 h 6471290"/>
              <a:gd name="connsiteX134" fmla="*/ 6029455 w 6998756"/>
              <a:gd name="connsiteY134" fmla="*/ 1181389 h 6471290"/>
              <a:gd name="connsiteX135" fmla="*/ 6058961 w 6998756"/>
              <a:gd name="connsiteY135" fmla="*/ 1182933 h 6471290"/>
              <a:gd name="connsiteX136" fmla="*/ 6186713 w 6998756"/>
              <a:gd name="connsiteY136" fmla="*/ 1083924 h 6471290"/>
              <a:gd name="connsiteX137" fmla="*/ 6438885 w 6998756"/>
              <a:gd name="connsiteY137" fmla="*/ 868823 h 6471290"/>
              <a:gd name="connsiteX138" fmla="*/ 6623641 w 6998756"/>
              <a:gd name="connsiteY138" fmla="*/ 730519 h 6471290"/>
              <a:gd name="connsiteX139" fmla="*/ 6660010 w 6998756"/>
              <a:gd name="connsiteY139" fmla="*/ 681689 h 6471290"/>
              <a:gd name="connsiteX140" fmla="*/ 6725441 w 6998756"/>
              <a:gd name="connsiteY140" fmla="*/ 642837 h 6471290"/>
              <a:gd name="connsiteX141" fmla="*/ 6751613 w 6998756"/>
              <a:gd name="connsiteY141" fmla="*/ 627295 h 6471290"/>
              <a:gd name="connsiteX142" fmla="*/ 6811706 w 6998756"/>
              <a:gd name="connsiteY142" fmla="*/ 528973 h 6471290"/>
              <a:gd name="connsiteX143" fmla="*/ 6877801 w 6998756"/>
              <a:gd name="connsiteY143" fmla="*/ 477473 h 6471290"/>
              <a:gd name="connsiteX144" fmla="*/ 6939481 w 6998756"/>
              <a:gd name="connsiteY144" fmla="*/ 510294 h 6471290"/>
              <a:gd name="connsiteX145" fmla="*/ 6950581 w 6998756"/>
              <a:gd name="connsiteY145" fmla="*/ 540469 h 6471290"/>
              <a:gd name="connsiteX146" fmla="*/ 6983000 w 6998756"/>
              <a:gd name="connsiteY146" fmla="*/ 647858 h 6471290"/>
              <a:gd name="connsiteX147" fmla="*/ 6803806 w 6998756"/>
              <a:gd name="connsiteY147" fmla="*/ 841415 h 6471290"/>
              <a:gd name="connsiteX148" fmla="*/ 6750800 w 6998756"/>
              <a:gd name="connsiteY148" fmla="*/ 885146 h 6471290"/>
              <a:gd name="connsiteX149" fmla="*/ 6556314 w 6998756"/>
              <a:gd name="connsiteY149" fmla="*/ 1128634 h 6471290"/>
              <a:gd name="connsiteX150" fmla="*/ 6498231 w 6998756"/>
              <a:gd name="connsiteY150" fmla="*/ 1269339 h 6471290"/>
              <a:gd name="connsiteX151" fmla="*/ 6469852 w 6998756"/>
              <a:gd name="connsiteY151" fmla="*/ 1327041 h 6471290"/>
              <a:gd name="connsiteX152" fmla="*/ 6464533 w 6998756"/>
              <a:gd name="connsiteY152" fmla="*/ 1347902 h 6471290"/>
              <a:gd name="connsiteX153" fmla="*/ 6485609 w 6998756"/>
              <a:gd name="connsiteY153" fmla="*/ 1349005 h 6471290"/>
              <a:gd name="connsiteX154" fmla="*/ 6644411 w 6998756"/>
              <a:gd name="connsiteY154" fmla="*/ 1222027 h 6471290"/>
              <a:gd name="connsiteX155" fmla="*/ 6838236 w 6998756"/>
              <a:gd name="connsiteY155" fmla="*/ 991187 h 6471290"/>
              <a:gd name="connsiteX156" fmla="*/ 6847327 w 6998756"/>
              <a:gd name="connsiteY156" fmla="*/ 978980 h 6471290"/>
              <a:gd name="connsiteX157" fmla="*/ 6916313 w 6998756"/>
              <a:gd name="connsiteY157" fmla="*/ 952996 h 6471290"/>
              <a:gd name="connsiteX158" fmla="*/ 6916557 w 6998756"/>
              <a:gd name="connsiteY158" fmla="*/ 1029108 h 6471290"/>
              <a:gd name="connsiteX159" fmla="*/ 6852471 w 6998756"/>
              <a:gd name="connsiteY159" fmla="*/ 1122993 h 6471290"/>
              <a:gd name="connsiteX160" fmla="*/ 6693469 w 6998756"/>
              <a:gd name="connsiteY160" fmla="*/ 1334515 h 6471290"/>
              <a:gd name="connsiteX161" fmla="*/ 6685063 w 6998756"/>
              <a:gd name="connsiteY161" fmla="*/ 1414403 h 6471290"/>
              <a:gd name="connsiteX162" fmla="*/ 6719467 w 6998756"/>
              <a:gd name="connsiteY162" fmla="*/ 1483848 h 6471290"/>
              <a:gd name="connsiteX163" fmla="*/ 6725030 w 6998756"/>
              <a:gd name="connsiteY163" fmla="*/ 1539101 h 6471290"/>
              <a:gd name="connsiteX164" fmla="*/ 6686430 w 6998756"/>
              <a:gd name="connsiteY164" fmla="*/ 1549764 h 6471290"/>
              <a:gd name="connsiteX165" fmla="*/ 6648717 w 6998756"/>
              <a:gd name="connsiteY165" fmla="*/ 1543562 h 6471290"/>
              <a:gd name="connsiteX166" fmla="*/ 6656706 w 6998756"/>
              <a:gd name="connsiteY166" fmla="*/ 1552435 h 6471290"/>
              <a:gd name="connsiteX167" fmla="*/ 6642098 w 6998756"/>
              <a:gd name="connsiteY167" fmla="*/ 1670048 h 6471290"/>
              <a:gd name="connsiteX168" fmla="*/ 6577326 w 6998756"/>
              <a:gd name="connsiteY168" fmla="*/ 1696254 h 6471290"/>
              <a:gd name="connsiteX169" fmla="*/ 6544095 w 6998756"/>
              <a:gd name="connsiteY169" fmla="*/ 1846714 h 6471290"/>
              <a:gd name="connsiteX170" fmla="*/ 6537011 w 6998756"/>
              <a:gd name="connsiteY170" fmla="*/ 1901303 h 6471290"/>
              <a:gd name="connsiteX171" fmla="*/ 6555879 w 6998756"/>
              <a:gd name="connsiteY171" fmla="*/ 1944567 h 6471290"/>
              <a:gd name="connsiteX172" fmla="*/ 6623078 w 6998756"/>
              <a:gd name="connsiteY172" fmla="*/ 1871985 h 6471290"/>
              <a:gd name="connsiteX173" fmla="*/ 6634154 w 6998756"/>
              <a:gd name="connsiteY173" fmla="*/ 1821831 h 6471290"/>
              <a:gd name="connsiteX174" fmla="*/ 6641457 w 6998756"/>
              <a:gd name="connsiteY174" fmla="*/ 1763026 h 6471290"/>
              <a:gd name="connsiteX175" fmla="*/ 6642561 w 6998756"/>
              <a:gd name="connsiteY175" fmla="*/ 1741943 h 6471290"/>
              <a:gd name="connsiteX176" fmla="*/ 6730196 w 6998756"/>
              <a:gd name="connsiteY176" fmla="*/ 1763441 h 6471290"/>
              <a:gd name="connsiteX177" fmla="*/ 6728210 w 6998756"/>
              <a:gd name="connsiteY177" fmla="*/ 1801388 h 6471290"/>
              <a:gd name="connsiteX178" fmla="*/ 6701837 w 6998756"/>
              <a:gd name="connsiteY178" fmla="*/ 1901474 h 6471290"/>
              <a:gd name="connsiteX179" fmla="*/ 6696741 w 6998756"/>
              <a:gd name="connsiteY179" fmla="*/ 1918119 h 6471290"/>
              <a:gd name="connsiteX180" fmla="*/ 6589424 w 6998756"/>
              <a:gd name="connsiteY180" fmla="*/ 2111206 h 6471290"/>
              <a:gd name="connsiteX181" fmla="*/ 6557714 w 6998756"/>
              <a:gd name="connsiteY181" fmla="*/ 2151823 h 6471290"/>
              <a:gd name="connsiteX182" fmla="*/ 6467011 w 6998756"/>
              <a:gd name="connsiteY182" fmla="*/ 2269684 h 6471290"/>
              <a:gd name="connsiteX183" fmla="*/ 6448386 w 6998756"/>
              <a:gd name="connsiteY183" fmla="*/ 2302532 h 6471290"/>
              <a:gd name="connsiteX184" fmla="*/ 6410695 w 6998756"/>
              <a:gd name="connsiteY184" fmla="*/ 2376658 h 6471290"/>
              <a:gd name="connsiteX185" fmla="*/ 6456420 w 6998756"/>
              <a:gd name="connsiteY185" fmla="*/ 2472061 h 6471290"/>
              <a:gd name="connsiteX186" fmla="*/ 6466440 w 6998756"/>
              <a:gd name="connsiteY186" fmla="*/ 2603647 h 6471290"/>
              <a:gd name="connsiteX187" fmla="*/ 6189907 w 6998756"/>
              <a:gd name="connsiteY187" fmla="*/ 2961216 h 6471290"/>
              <a:gd name="connsiteX188" fmla="*/ 6082567 w 6998756"/>
              <a:gd name="connsiteY188" fmla="*/ 3073977 h 6471290"/>
              <a:gd name="connsiteX189" fmla="*/ 5977654 w 6998756"/>
              <a:gd name="connsiteY189" fmla="*/ 3140358 h 6471290"/>
              <a:gd name="connsiteX190" fmla="*/ 5941728 w 6998756"/>
              <a:gd name="connsiteY190" fmla="*/ 3180757 h 6471290"/>
              <a:gd name="connsiteX191" fmla="*/ 5812234 w 6998756"/>
              <a:gd name="connsiteY191" fmla="*/ 3393823 h 6471290"/>
              <a:gd name="connsiteX192" fmla="*/ 5904080 w 6998756"/>
              <a:gd name="connsiteY192" fmla="*/ 3415541 h 6471290"/>
              <a:gd name="connsiteX193" fmla="*/ 5942679 w 6998756"/>
              <a:gd name="connsiteY193" fmla="*/ 3404878 h 6471290"/>
              <a:gd name="connsiteX194" fmla="*/ 6049112 w 6998756"/>
              <a:gd name="connsiteY194" fmla="*/ 3228653 h 6471290"/>
              <a:gd name="connsiteX195" fmla="*/ 6159785 w 6998756"/>
              <a:gd name="connsiteY195" fmla="*/ 3132978 h 6471290"/>
              <a:gd name="connsiteX196" fmla="*/ 6213234 w 6998756"/>
              <a:gd name="connsiteY196" fmla="*/ 3080816 h 6471290"/>
              <a:gd name="connsiteX197" fmla="*/ 6370445 w 6998756"/>
              <a:gd name="connsiteY197" fmla="*/ 2822695 h 6471290"/>
              <a:gd name="connsiteX198" fmla="*/ 6432104 w 6998756"/>
              <a:gd name="connsiteY198" fmla="*/ 2775188 h 6471290"/>
              <a:gd name="connsiteX199" fmla="*/ 6407522 w 6998756"/>
              <a:gd name="connsiteY199" fmla="*/ 2921874 h 6471290"/>
              <a:gd name="connsiteX200" fmla="*/ 6329489 w 6998756"/>
              <a:gd name="connsiteY200" fmla="*/ 3120722 h 6471290"/>
              <a:gd name="connsiteX201" fmla="*/ 6243225 w 6998756"/>
              <a:gd name="connsiteY201" fmla="*/ 3234583 h 6471290"/>
              <a:gd name="connsiteX202" fmla="*/ 6099959 w 6998756"/>
              <a:gd name="connsiteY202" fmla="*/ 3387741 h 6471290"/>
              <a:gd name="connsiteX203" fmla="*/ 6081996 w 6998756"/>
              <a:gd name="connsiteY203" fmla="*/ 3407941 h 6471290"/>
              <a:gd name="connsiteX204" fmla="*/ 5992399 w 6998756"/>
              <a:gd name="connsiteY204" fmla="*/ 3504717 h 6471290"/>
              <a:gd name="connsiteX205" fmla="*/ 5885943 w 6998756"/>
              <a:gd name="connsiteY205" fmla="*/ 3600612 h 6471290"/>
              <a:gd name="connsiteX206" fmla="*/ 5880626 w 6998756"/>
              <a:gd name="connsiteY206" fmla="*/ 3621474 h 6471290"/>
              <a:gd name="connsiteX207" fmla="*/ 5845802 w 6998756"/>
              <a:gd name="connsiteY207" fmla="*/ 3640788 h 6471290"/>
              <a:gd name="connsiteX208" fmla="*/ 5791004 w 6998756"/>
              <a:gd name="connsiteY208" fmla="*/ 3637920 h 6471290"/>
              <a:gd name="connsiteX209" fmla="*/ 5698297 w 6998756"/>
              <a:gd name="connsiteY209" fmla="*/ 3713397 h 6471290"/>
              <a:gd name="connsiteX210" fmla="*/ 5683886 w 6998756"/>
              <a:gd name="connsiteY210" fmla="*/ 3746465 h 6471290"/>
              <a:gd name="connsiteX211" fmla="*/ 5642861 w 6998756"/>
              <a:gd name="connsiteY211" fmla="*/ 3803509 h 6471290"/>
              <a:gd name="connsiteX212" fmla="*/ 5585639 w 6998756"/>
              <a:gd name="connsiteY212" fmla="*/ 3847018 h 6471290"/>
              <a:gd name="connsiteX213" fmla="*/ 5581668 w 6998756"/>
              <a:gd name="connsiteY213" fmla="*/ 3922911 h 6471290"/>
              <a:gd name="connsiteX214" fmla="*/ 5567258 w 6998756"/>
              <a:gd name="connsiteY214" fmla="*/ 3955979 h 6471290"/>
              <a:gd name="connsiteX215" fmla="*/ 5496065 w 6998756"/>
              <a:gd name="connsiteY215" fmla="*/ 4024123 h 6471290"/>
              <a:gd name="connsiteX216" fmla="*/ 5462345 w 6998756"/>
              <a:gd name="connsiteY216" fmla="*/ 4022359 h 6471290"/>
              <a:gd name="connsiteX217" fmla="*/ 5372922 w 6998756"/>
              <a:gd name="connsiteY217" fmla="*/ 3954263 h 6471290"/>
              <a:gd name="connsiteX218" fmla="*/ 5366641 w 6998756"/>
              <a:gd name="connsiteY218" fmla="*/ 3949724 h 6471290"/>
              <a:gd name="connsiteX219" fmla="*/ 5317779 w 6998756"/>
              <a:gd name="connsiteY219" fmla="*/ 3990916 h 6471290"/>
              <a:gd name="connsiteX220" fmla="*/ 5038128 w 6998756"/>
              <a:gd name="connsiteY220" fmla="*/ 4393804 h 6471290"/>
              <a:gd name="connsiteX221" fmla="*/ 5004831 w 6998756"/>
              <a:gd name="connsiteY221" fmla="*/ 4382369 h 6471290"/>
              <a:gd name="connsiteX222" fmla="*/ 4898795 w 6998756"/>
              <a:gd name="connsiteY222" fmla="*/ 4539566 h 6471290"/>
              <a:gd name="connsiteX223" fmla="*/ 4718915 w 6998756"/>
              <a:gd name="connsiteY223" fmla="*/ 4738425 h 6471290"/>
              <a:gd name="connsiteX224" fmla="*/ 4532769 w 6998756"/>
              <a:gd name="connsiteY224" fmla="*/ 4890452 h 6471290"/>
              <a:gd name="connsiteX225" fmla="*/ 4526503 w 6998756"/>
              <a:gd name="connsiteY225" fmla="*/ 4843619 h 6471290"/>
              <a:gd name="connsiteX226" fmla="*/ 4247835 w 6998756"/>
              <a:gd name="connsiteY226" fmla="*/ 5135145 h 6471290"/>
              <a:gd name="connsiteX227" fmla="*/ 4024115 w 6998756"/>
              <a:gd name="connsiteY227" fmla="*/ 5366186 h 6471290"/>
              <a:gd name="connsiteX228" fmla="*/ 3995623 w 6998756"/>
              <a:gd name="connsiteY228" fmla="*/ 5389730 h 6471290"/>
              <a:gd name="connsiteX229" fmla="*/ 3986163 w 6998756"/>
              <a:gd name="connsiteY229" fmla="*/ 5416368 h 6471290"/>
              <a:gd name="connsiteX230" fmla="*/ 3928277 w 6998756"/>
              <a:gd name="connsiteY230" fmla="*/ 5472526 h 6471290"/>
              <a:gd name="connsiteX231" fmla="*/ 3844218 w 6998756"/>
              <a:gd name="connsiteY231" fmla="*/ 5544226 h 6471290"/>
              <a:gd name="connsiteX232" fmla="*/ 3792093 w 6998756"/>
              <a:gd name="connsiteY232" fmla="*/ 5571093 h 6471290"/>
              <a:gd name="connsiteX233" fmla="*/ 3759942 w 6998756"/>
              <a:gd name="connsiteY233" fmla="*/ 5620143 h 6471290"/>
              <a:gd name="connsiteX234" fmla="*/ 3706934 w 6998756"/>
              <a:gd name="connsiteY234" fmla="*/ 5663875 h 6471290"/>
              <a:gd name="connsiteX235" fmla="*/ 3702497 w 6998756"/>
              <a:gd name="connsiteY235" fmla="*/ 5667870 h 6471290"/>
              <a:gd name="connsiteX236" fmla="*/ 3518847 w 6998756"/>
              <a:gd name="connsiteY236" fmla="*/ 5785093 h 6471290"/>
              <a:gd name="connsiteX237" fmla="*/ 3488261 w 6998756"/>
              <a:gd name="connsiteY237" fmla="*/ 5884957 h 6471290"/>
              <a:gd name="connsiteX238" fmla="*/ 3464095 w 6998756"/>
              <a:gd name="connsiteY238" fmla="*/ 5942882 h 6471290"/>
              <a:gd name="connsiteX239" fmla="*/ 3313061 w 6998756"/>
              <a:gd name="connsiteY239" fmla="*/ 6082948 h 6471290"/>
              <a:gd name="connsiteX240" fmla="*/ 3245422 w 6998756"/>
              <a:gd name="connsiteY240" fmla="*/ 6163964 h 6471290"/>
              <a:gd name="connsiteX241" fmla="*/ 3153375 w 6998756"/>
              <a:gd name="connsiteY241" fmla="*/ 6226792 h 6471290"/>
              <a:gd name="connsiteX242" fmla="*/ 2961294 w 6998756"/>
              <a:gd name="connsiteY242" fmla="*/ 6343572 h 6471290"/>
              <a:gd name="connsiteX243" fmla="*/ 2810016 w 6998756"/>
              <a:gd name="connsiteY243" fmla="*/ 6407526 h 6471290"/>
              <a:gd name="connsiteX244" fmla="*/ 2738338 w 6998756"/>
              <a:gd name="connsiteY244" fmla="*/ 6323448 h 6471290"/>
              <a:gd name="connsiteX245" fmla="*/ 2694401 w 6998756"/>
              <a:gd name="connsiteY245" fmla="*/ 6274643 h 6471290"/>
              <a:gd name="connsiteX246" fmla="*/ 2721454 w 6998756"/>
              <a:gd name="connsiteY246" fmla="*/ 6242236 h 6471290"/>
              <a:gd name="connsiteX247" fmla="*/ 2735202 w 6998756"/>
              <a:gd name="connsiteY247" fmla="*/ 6221819 h 6471290"/>
              <a:gd name="connsiteX248" fmla="*/ 2738271 w 6998756"/>
              <a:gd name="connsiteY248" fmla="*/ 6082464 h 6471290"/>
              <a:gd name="connsiteX249" fmla="*/ 2735600 w 6998756"/>
              <a:gd name="connsiteY249" fmla="*/ 6052727 h 6471290"/>
              <a:gd name="connsiteX250" fmla="*/ 2676367 w 6998756"/>
              <a:gd name="connsiteY250" fmla="*/ 6053856 h 6471290"/>
              <a:gd name="connsiteX251" fmla="*/ 2666789 w 6998756"/>
              <a:gd name="connsiteY251" fmla="*/ 5913839 h 6471290"/>
              <a:gd name="connsiteX252" fmla="*/ 2777438 w 6998756"/>
              <a:gd name="connsiteY252" fmla="*/ 5737835 h 6471290"/>
              <a:gd name="connsiteX253" fmla="*/ 2784079 w 6998756"/>
              <a:gd name="connsiteY253" fmla="*/ 5691678 h 6471290"/>
              <a:gd name="connsiteX254" fmla="*/ 2720855 w 6998756"/>
              <a:gd name="connsiteY254" fmla="*/ 5688369 h 6471290"/>
              <a:gd name="connsiteX255" fmla="*/ 2653878 w 6998756"/>
              <a:gd name="connsiteY255" fmla="*/ 5756737 h 6471290"/>
              <a:gd name="connsiteX256" fmla="*/ 2519482 w 6998756"/>
              <a:gd name="connsiteY256" fmla="*/ 5901902 h 6471290"/>
              <a:gd name="connsiteX257" fmla="*/ 2506174 w 6998756"/>
              <a:gd name="connsiteY257" fmla="*/ 5913889 h 6471290"/>
              <a:gd name="connsiteX258" fmla="*/ 2400601 w 6998756"/>
              <a:gd name="connsiteY258" fmla="*/ 5992919 h 6471290"/>
              <a:gd name="connsiteX259" fmla="*/ 2004743 w 6998756"/>
              <a:gd name="connsiteY259" fmla="*/ 6449939 h 6471290"/>
              <a:gd name="connsiteX260" fmla="*/ 1957495 w 6998756"/>
              <a:gd name="connsiteY260" fmla="*/ 6464378 h 6471290"/>
              <a:gd name="connsiteX261" fmla="*/ 1947056 w 6998756"/>
              <a:gd name="connsiteY261" fmla="*/ 6421555 h 6471290"/>
              <a:gd name="connsiteX262" fmla="*/ 1974311 w 6998756"/>
              <a:gd name="connsiteY262" fmla="*/ 6304603 h 6471290"/>
              <a:gd name="connsiteX263" fmla="*/ 2027074 w 6998756"/>
              <a:gd name="connsiteY263" fmla="*/ 6184760 h 6471290"/>
              <a:gd name="connsiteX264" fmla="*/ 2092042 w 6998756"/>
              <a:gd name="connsiteY264" fmla="*/ 6074010 h 6471290"/>
              <a:gd name="connsiteX265" fmla="*/ 2045655 w 6998756"/>
              <a:gd name="connsiteY265" fmla="*/ 5991255 h 6471290"/>
              <a:gd name="connsiteX266" fmla="*/ 2017031 w 6998756"/>
              <a:gd name="connsiteY266" fmla="*/ 5972846 h 6471290"/>
              <a:gd name="connsiteX267" fmla="*/ 2043205 w 6998756"/>
              <a:gd name="connsiteY267" fmla="*/ 5957304 h 6471290"/>
              <a:gd name="connsiteX268" fmla="*/ 2089326 w 6998756"/>
              <a:gd name="connsiteY268" fmla="*/ 5883619 h 6471290"/>
              <a:gd name="connsiteX269" fmla="*/ 2027203 w 6998756"/>
              <a:gd name="connsiteY269" fmla="*/ 5859228 h 6471290"/>
              <a:gd name="connsiteX270" fmla="*/ 1930943 w 6998756"/>
              <a:gd name="connsiteY270" fmla="*/ 5921835 h 6471290"/>
              <a:gd name="connsiteX271" fmla="*/ 1904328 w 6998756"/>
              <a:gd name="connsiteY271" fmla="*/ 5945808 h 6471290"/>
              <a:gd name="connsiteX272" fmla="*/ 1893008 w 6998756"/>
              <a:gd name="connsiteY272" fmla="*/ 5919849 h 6471290"/>
              <a:gd name="connsiteX273" fmla="*/ 1860171 w 6998756"/>
              <a:gd name="connsiteY273" fmla="*/ 5901220 h 6471290"/>
              <a:gd name="connsiteX274" fmla="*/ 1681174 w 6998756"/>
              <a:gd name="connsiteY274" fmla="*/ 6010231 h 6471290"/>
              <a:gd name="connsiteX275" fmla="*/ 1649893 w 6998756"/>
              <a:gd name="connsiteY275" fmla="*/ 6043868 h 6471290"/>
              <a:gd name="connsiteX276" fmla="*/ 1622071 w 6998756"/>
              <a:gd name="connsiteY276" fmla="*/ 6065956 h 6471290"/>
              <a:gd name="connsiteX277" fmla="*/ 1540971 w 6998756"/>
              <a:gd name="connsiteY277" fmla="*/ 6160162 h 6471290"/>
              <a:gd name="connsiteX278" fmla="*/ 1544660 w 6998756"/>
              <a:gd name="connsiteY278" fmla="*/ 6175465 h 6471290"/>
              <a:gd name="connsiteX279" fmla="*/ 1529348 w 6998756"/>
              <a:gd name="connsiteY279" fmla="*/ 6179157 h 6471290"/>
              <a:gd name="connsiteX280" fmla="*/ 1506106 w 6998756"/>
              <a:gd name="connsiteY280" fmla="*/ 6217148 h 6471290"/>
              <a:gd name="connsiteX281" fmla="*/ 1502416 w 6998756"/>
              <a:gd name="connsiteY281" fmla="*/ 6201844 h 6471290"/>
              <a:gd name="connsiteX282" fmla="*/ 1501761 w 6998756"/>
              <a:gd name="connsiteY282" fmla="*/ 6194940 h 6471290"/>
              <a:gd name="connsiteX283" fmla="*/ 1514037 w 6998756"/>
              <a:gd name="connsiteY283" fmla="*/ 6182848 h 6471290"/>
              <a:gd name="connsiteX284" fmla="*/ 1501102 w 6998756"/>
              <a:gd name="connsiteY284" fmla="*/ 6187991 h 6471290"/>
              <a:gd name="connsiteX285" fmla="*/ 1501761 w 6998756"/>
              <a:gd name="connsiteY285" fmla="*/ 6194940 h 6471290"/>
              <a:gd name="connsiteX286" fmla="*/ 1484784 w 6998756"/>
              <a:gd name="connsiteY286" fmla="*/ 6211661 h 6471290"/>
              <a:gd name="connsiteX287" fmla="*/ 1409997 w 6998756"/>
              <a:gd name="connsiteY287" fmla="*/ 6288901 h 6471290"/>
              <a:gd name="connsiteX288" fmla="*/ 1511970 w 6998756"/>
              <a:gd name="connsiteY288" fmla="*/ 5984207 h 6471290"/>
              <a:gd name="connsiteX289" fmla="*/ 1538118 w 6998756"/>
              <a:gd name="connsiteY289" fmla="*/ 5938165 h 6471290"/>
              <a:gd name="connsiteX290" fmla="*/ 1548035 w 6998756"/>
              <a:gd name="connsiteY290" fmla="*/ 5889113 h 6471290"/>
              <a:gd name="connsiteX291" fmla="*/ 1598127 w 6998756"/>
              <a:gd name="connsiteY291" fmla="*/ 5739534 h 6471290"/>
              <a:gd name="connsiteX292" fmla="*/ 1482117 w 6998756"/>
              <a:gd name="connsiteY292" fmla="*/ 5775743 h 6471290"/>
              <a:gd name="connsiteX293" fmla="*/ 1436192 w 6998756"/>
              <a:gd name="connsiteY293" fmla="*/ 5764882 h 6471290"/>
              <a:gd name="connsiteX294" fmla="*/ 1440826 w 6998756"/>
              <a:gd name="connsiteY294" fmla="*/ 5676343 h 6471290"/>
              <a:gd name="connsiteX295" fmla="*/ 1463644 w 6998756"/>
              <a:gd name="connsiteY295" fmla="*/ 5563387 h 6471290"/>
              <a:gd name="connsiteX296" fmla="*/ 1461191 w 6998756"/>
              <a:gd name="connsiteY296" fmla="*/ 5529435 h 6471290"/>
              <a:gd name="connsiteX297" fmla="*/ 1422596 w 6998756"/>
              <a:gd name="connsiteY297" fmla="*/ 5540099 h 6471290"/>
              <a:gd name="connsiteX298" fmla="*/ 1395762 w 6998756"/>
              <a:gd name="connsiteY298" fmla="*/ 5568288 h 6471290"/>
              <a:gd name="connsiteX299" fmla="*/ 1198384 w 6998756"/>
              <a:gd name="connsiteY299" fmla="*/ 5786259 h 6471290"/>
              <a:gd name="connsiteX300" fmla="*/ 1083475 w 6998756"/>
              <a:gd name="connsiteY300" fmla="*/ 5801385 h 6471290"/>
              <a:gd name="connsiteX301" fmla="*/ 1028677 w 6998756"/>
              <a:gd name="connsiteY301" fmla="*/ 5798517 h 6471290"/>
              <a:gd name="connsiteX302" fmla="*/ 1011155 w 6998756"/>
              <a:gd name="connsiteY302" fmla="*/ 5810283 h 6471290"/>
              <a:gd name="connsiteX303" fmla="*/ 927957 w 6998756"/>
              <a:gd name="connsiteY303" fmla="*/ 5784790 h 6471290"/>
              <a:gd name="connsiteX304" fmla="*/ 956779 w 6998756"/>
              <a:gd name="connsiteY304" fmla="*/ 5718655 h 6471290"/>
              <a:gd name="connsiteX305" fmla="*/ 1129307 w 6998756"/>
              <a:gd name="connsiteY305" fmla="*/ 5490928 h 6471290"/>
              <a:gd name="connsiteX306" fmla="*/ 1119531 w 6998756"/>
              <a:gd name="connsiteY306" fmla="*/ 5435456 h 6471290"/>
              <a:gd name="connsiteX307" fmla="*/ 1072503 w 6998756"/>
              <a:gd name="connsiteY307" fmla="*/ 5445678 h 6471290"/>
              <a:gd name="connsiteX308" fmla="*/ 979575 w 6998756"/>
              <a:gd name="connsiteY308" fmla="*/ 5525371 h 6471290"/>
              <a:gd name="connsiteX309" fmla="*/ 928994 w 6998756"/>
              <a:gd name="connsiteY309" fmla="*/ 5522724 h 6471290"/>
              <a:gd name="connsiteX310" fmla="*/ 960263 w 6998756"/>
              <a:gd name="connsiteY310" fmla="*/ 5490538 h 6471290"/>
              <a:gd name="connsiteX311" fmla="*/ 986437 w 6998756"/>
              <a:gd name="connsiteY311" fmla="*/ 5474996 h 6471290"/>
              <a:gd name="connsiteX312" fmla="*/ 969776 w 6998756"/>
              <a:gd name="connsiteY312" fmla="*/ 5389568 h 6471290"/>
              <a:gd name="connsiteX313" fmla="*/ 954680 w 6998756"/>
              <a:gd name="connsiteY313" fmla="*/ 5354956 h 6471290"/>
              <a:gd name="connsiteX314" fmla="*/ 1074861 w 6998756"/>
              <a:gd name="connsiteY314" fmla="*/ 5158314 h 6471290"/>
              <a:gd name="connsiteX315" fmla="*/ 1244742 w 6998756"/>
              <a:gd name="connsiteY315" fmla="*/ 4981183 h 6471290"/>
              <a:gd name="connsiteX316" fmla="*/ 1412173 w 6998756"/>
              <a:gd name="connsiteY316" fmla="*/ 4770102 h 6471290"/>
              <a:gd name="connsiteX317" fmla="*/ 1438788 w 6998756"/>
              <a:gd name="connsiteY317" fmla="*/ 4746127 h 6471290"/>
              <a:gd name="connsiteX318" fmla="*/ 1732425 w 6998756"/>
              <a:gd name="connsiteY318" fmla="*/ 4465552 h 6471290"/>
              <a:gd name="connsiteX319" fmla="*/ 1748821 w 6998756"/>
              <a:gd name="connsiteY319" fmla="*/ 4394540 h 6471290"/>
              <a:gd name="connsiteX320" fmla="*/ 1672290 w 6998756"/>
              <a:gd name="connsiteY320" fmla="*/ 4403217 h 6471290"/>
              <a:gd name="connsiteX321" fmla="*/ 1577250 w 6998756"/>
              <a:gd name="connsiteY321" fmla="*/ 4472757 h 6471290"/>
              <a:gd name="connsiteX322" fmla="*/ 1569145 w 6998756"/>
              <a:gd name="connsiteY322" fmla="*/ 4480975 h 6471290"/>
              <a:gd name="connsiteX323" fmla="*/ 1566853 w 6998756"/>
              <a:gd name="connsiteY323" fmla="*/ 4487821 h 6471290"/>
              <a:gd name="connsiteX324" fmla="*/ 1525477 w 6998756"/>
              <a:gd name="connsiteY324" fmla="*/ 4532306 h 6471290"/>
              <a:gd name="connsiteX325" fmla="*/ 1502850 w 6998756"/>
              <a:gd name="connsiteY325" fmla="*/ 4571916 h 6471290"/>
              <a:gd name="connsiteX326" fmla="*/ 1467364 w 6998756"/>
              <a:gd name="connsiteY326" fmla="*/ 4603880 h 6471290"/>
              <a:gd name="connsiteX327" fmla="*/ 1460649 w 6998756"/>
              <a:gd name="connsiteY327" fmla="*/ 4601625 h 6471290"/>
              <a:gd name="connsiteX328" fmla="*/ 1386972 w 6998756"/>
              <a:gd name="connsiteY328" fmla="*/ 4686679 h 6471290"/>
              <a:gd name="connsiteX329" fmla="*/ 1200827 w 6998756"/>
              <a:gd name="connsiteY329" fmla="*/ 4838705 h 6471290"/>
              <a:gd name="connsiteX330" fmla="*/ 1194561 w 6998756"/>
              <a:gd name="connsiteY330" fmla="*/ 4791874 h 6471290"/>
              <a:gd name="connsiteX331" fmla="*/ 915893 w 6998756"/>
              <a:gd name="connsiteY331" fmla="*/ 5083399 h 6471290"/>
              <a:gd name="connsiteX332" fmla="*/ 592502 w 6998756"/>
              <a:gd name="connsiteY332" fmla="*/ 5396799 h 6471290"/>
              <a:gd name="connsiteX333" fmla="*/ 555028 w 6998756"/>
              <a:gd name="connsiteY333" fmla="*/ 5354143 h 6471290"/>
              <a:gd name="connsiteX334" fmla="*/ 510304 w 6998756"/>
              <a:gd name="connsiteY334" fmla="*/ 5376018 h 6471290"/>
              <a:gd name="connsiteX335" fmla="*/ 521730 w 6998756"/>
              <a:gd name="connsiteY335" fmla="*/ 5342708 h 6471290"/>
              <a:gd name="connsiteX336" fmla="*/ 535246 w 6998756"/>
              <a:gd name="connsiteY336" fmla="*/ 5325010 h 6471290"/>
              <a:gd name="connsiteX337" fmla="*/ 560189 w 6998756"/>
              <a:gd name="connsiteY337" fmla="*/ 5274003 h 6471290"/>
              <a:gd name="connsiteX338" fmla="*/ 577882 w 6998756"/>
              <a:gd name="connsiteY338" fmla="*/ 5287525 h 6471290"/>
              <a:gd name="connsiteX339" fmla="*/ 607002 w 6998756"/>
              <a:gd name="connsiteY339" fmla="*/ 5267739 h 6471290"/>
              <a:gd name="connsiteX340" fmla="*/ 595575 w 6998756"/>
              <a:gd name="connsiteY340" fmla="*/ 5301047 h 6471290"/>
              <a:gd name="connsiteX341" fmla="*/ 582059 w 6998756"/>
              <a:gd name="connsiteY341" fmla="*/ 5318746 h 6471290"/>
              <a:gd name="connsiteX342" fmla="*/ 764028 w 6998756"/>
              <a:gd name="connsiteY342" fmla="*/ 5135499 h 6471290"/>
              <a:gd name="connsiteX343" fmla="*/ 1044783 w 6998756"/>
              <a:gd name="connsiteY343" fmla="*/ 4859584 h 6471290"/>
              <a:gd name="connsiteX344" fmla="*/ 1163352 w 6998756"/>
              <a:gd name="connsiteY344" fmla="*/ 4796049 h 6471290"/>
              <a:gd name="connsiteX345" fmla="*/ 1240268 w 6998756"/>
              <a:gd name="connsiteY345" fmla="*/ 4658638 h 6471290"/>
              <a:gd name="connsiteX346" fmla="*/ 1308875 w 6998756"/>
              <a:gd name="connsiteY346" fmla="*/ 4611223 h 6471290"/>
              <a:gd name="connsiteX347" fmla="*/ 1328941 w 6998756"/>
              <a:gd name="connsiteY347" fmla="*/ 4593105 h 6471290"/>
              <a:gd name="connsiteX348" fmla="*/ 1163695 w 6998756"/>
              <a:gd name="connsiteY348" fmla="*/ 4712707 h 6471290"/>
              <a:gd name="connsiteX349" fmla="*/ 971403 w 6998756"/>
              <a:gd name="connsiteY349" fmla="*/ 4873868 h 6471290"/>
              <a:gd name="connsiteX350" fmla="*/ 767779 w 6998756"/>
              <a:gd name="connsiteY350" fmla="*/ 4968905 h 6471290"/>
              <a:gd name="connsiteX351" fmla="*/ 720089 w 6998756"/>
              <a:gd name="connsiteY351" fmla="*/ 4991775 h 6471290"/>
              <a:gd name="connsiteX352" fmla="*/ 527126 w 6998756"/>
              <a:gd name="connsiteY352" fmla="*/ 5125420 h 6471290"/>
              <a:gd name="connsiteX353" fmla="*/ 391825 w 6998756"/>
              <a:gd name="connsiteY353" fmla="*/ 5207124 h 6471290"/>
              <a:gd name="connsiteX354" fmla="*/ 319287 w 6998756"/>
              <a:gd name="connsiteY354" fmla="*/ 5220239 h 6471290"/>
              <a:gd name="connsiteX355" fmla="*/ 301522 w 6998756"/>
              <a:gd name="connsiteY355" fmla="*/ 5155892 h 6471290"/>
              <a:gd name="connsiteX356" fmla="*/ 421703 w 6998756"/>
              <a:gd name="connsiteY356" fmla="*/ 4959251 h 6471290"/>
              <a:gd name="connsiteX357" fmla="*/ 218080 w 6998756"/>
              <a:gd name="connsiteY357" fmla="*/ 5054288 h 6471290"/>
              <a:gd name="connsiteX358" fmla="*/ 179262 w 6998756"/>
              <a:gd name="connsiteY358" fmla="*/ 5069167 h 6471290"/>
              <a:gd name="connsiteX359" fmla="*/ 176812 w 6998756"/>
              <a:gd name="connsiteY359" fmla="*/ 5035217 h 6471290"/>
              <a:gd name="connsiteX360" fmla="*/ 153507 w 6998756"/>
              <a:gd name="connsiteY360" fmla="*/ 4995946 h 6471290"/>
              <a:gd name="connsiteX361" fmla="*/ 118242 w 6998756"/>
              <a:gd name="connsiteY361" fmla="*/ 5023697 h 6471290"/>
              <a:gd name="connsiteX362" fmla="*/ 69672 w 6998756"/>
              <a:gd name="connsiteY362" fmla="*/ 5063432 h 6471290"/>
              <a:gd name="connsiteX363" fmla="*/ 0 w 6998756"/>
              <a:gd name="connsiteY363" fmla="*/ 5021735 h 6471290"/>
              <a:gd name="connsiteX364" fmla="*/ 60557 w 6998756"/>
              <a:gd name="connsiteY364" fmla="*/ 4995310 h 6471290"/>
              <a:gd name="connsiteX365" fmla="*/ 86066 w 6998756"/>
              <a:gd name="connsiteY365" fmla="*/ 4992417 h 6471290"/>
              <a:gd name="connsiteX366" fmla="*/ 45021 w 6998756"/>
              <a:gd name="connsiteY366" fmla="*/ 4969131 h 6471290"/>
              <a:gd name="connsiteX367" fmla="*/ 39016 w 6998756"/>
              <a:gd name="connsiteY367" fmla="*/ 4922312 h 6471290"/>
              <a:gd name="connsiteX368" fmla="*/ 52986 w 6998756"/>
              <a:gd name="connsiteY368" fmla="*/ 4897675 h 6471290"/>
              <a:gd name="connsiteX369" fmla="*/ 83327 w 6998756"/>
              <a:gd name="connsiteY369" fmla="*/ 4721697 h 6471290"/>
              <a:gd name="connsiteX370" fmla="*/ 134968 w 6998756"/>
              <a:gd name="connsiteY370" fmla="*/ 4542607 h 6471290"/>
              <a:gd name="connsiteX371" fmla="*/ 149820 w 6998756"/>
              <a:gd name="connsiteY371" fmla="*/ 4501107 h 6471290"/>
              <a:gd name="connsiteX372" fmla="*/ 185721 w 6998756"/>
              <a:gd name="connsiteY372" fmla="*/ 4380380 h 6471290"/>
              <a:gd name="connsiteX373" fmla="*/ 168840 w 6998756"/>
              <a:gd name="connsiteY373" fmla="*/ 4299168 h 6471290"/>
              <a:gd name="connsiteX374" fmla="*/ 176363 w 6998756"/>
              <a:gd name="connsiteY374" fmla="*/ 4236145 h 6471290"/>
              <a:gd name="connsiteX375" fmla="*/ 182566 w 6998756"/>
              <a:gd name="connsiteY375" fmla="*/ 4198422 h 6471290"/>
              <a:gd name="connsiteX376" fmla="*/ 174797 w 6998756"/>
              <a:gd name="connsiteY376" fmla="*/ 4185330 h 6471290"/>
              <a:gd name="connsiteX377" fmla="*/ 209819 w 6998756"/>
              <a:gd name="connsiteY377" fmla="*/ 4081470 h 6471290"/>
              <a:gd name="connsiteX378" fmla="*/ 208252 w 6998756"/>
              <a:gd name="connsiteY378" fmla="*/ 4030654 h 6471290"/>
              <a:gd name="connsiteX379" fmla="*/ 264570 w 6998756"/>
              <a:gd name="connsiteY379" fmla="*/ 3923679 h 6471290"/>
              <a:gd name="connsiteX380" fmla="*/ 400974 w 6998756"/>
              <a:gd name="connsiteY380" fmla="*/ 3820896 h 6471290"/>
              <a:gd name="connsiteX381" fmla="*/ 414499 w 6998756"/>
              <a:gd name="connsiteY381" fmla="*/ 3804693 h 6471290"/>
              <a:gd name="connsiteX382" fmla="*/ 570169 w 6998756"/>
              <a:gd name="connsiteY382" fmla="*/ 3576085 h 6471290"/>
              <a:gd name="connsiteX383" fmla="*/ 739142 w 6998756"/>
              <a:gd name="connsiteY383" fmla="*/ 3335491 h 6471290"/>
              <a:gd name="connsiteX384" fmla="*/ 977767 w 6998756"/>
              <a:gd name="connsiteY384" fmla="*/ 3056263 h 6471290"/>
              <a:gd name="connsiteX385" fmla="*/ 1185315 w 6998756"/>
              <a:gd name="connsiteY385" fmla="*/ 2724678 h 6471290"/>
              <a:gd name="connsiteX386" fmla="*/ 1185956 w 6998756"/>
              <a:gd name="connsiteY386" fmla="*/ 2631700 h 6471290"/>
              <a:gd name="connsiteX387" fmla="*/ 1184401 w 6998756"/>
              <a:gd name="connsiteY387" fmla="*/ 2626072 h 6471290"/>
              <a:gd name="connsiteX388" fmla="*/ 1173243 w 6998756"/>
              <a:gd name="connsiteY388" fmla="*/ 2644084 h 6471290"/>
              <a:gd name="connsiteX389" fmla="*/ 1169705 w 6998756"/>
              <a:gd name="connsiteY389" fmla="*/ 2689893 h 6471290"/>
              <a:gd name="connsiteX390" fmla="*/ 1086684 w 6998756"/>
              <a:gd name="connsiteY390" fmla="*/ 2779583 h 6471290"/>
              <a:gd name="connsiteX391" fmla="*/ 1047140 w 6998756"/>
              <a:gd name="connsiteY391" fmla="*/ 2827845 h 6471290"/>
              <a:gd name="connsiteX392" fmla="*/ 940529 w 6998756"/>
              <a:gd name="connsiteY392" fmla="*/ 3056720 h 6471290"/>
              <a:gd name="connsiteX393" fmla="*/ 893738 w 6998756"/>
              <a:gd name="connsiteY393" fmla="*/ 3101877 h 6471290"/>
              <a:gd name="connsiteX394" fmla="*/ 900556 w 6998756"/>
              <a:gd name="connsiteY394" fmla="*/ 2977811 h 6471290"/>
              <a:gd name="connsiteX395" fmla="*/ 946920 w 6998756"/>
              <a:gd name="connsiteY395" fmla="*/ 2805484 h 6471290"/>
              <a:gd name="connsiteX396" fmla="*/ 1007991 w 6998756"/>
              <a:gd name="connsiteY396" fmla="*/ 2702956 h 6471290"/>
              <a:gd name="connsiteX397" fmla="*/ 1061846 w 6998756"/>
              <a:gd name="connsiteY397" fmla="*/ 2635301 h 6471290"/>
              <a:gd name="connsiteX398" fmla="*/ 1065180 w 6998756"/>
              <a:gd name="connsiteY398" fmla="*/ 2629726 h 6471290"/>
              <a:gd name="connsiteX399" fmla="*/ 1069875 w 6998756"/>
              <a:gd name="connsiteY399" fmla="*/ 2618870 h 6471290"/>
              <a:gd name="connsiteX400" fmla="*/ 1072037 w 6998756"/>
              <a:gd name="connsiteY400" fmla="*/ 2618260 h 6471290"/>
              <a:gd name="connsiteX401" fmla="*/ 1076372 w 6998756"/>
              <a:gd name="connsiteY401" fmla="*/ 2611011 h 6471290"/>
              <a:gd name="connsiteX402" fmla="*/ 1076437 w 6998756"/>
              <a:gd name="connsiteY402" fmla="*/ 2603702 h 6471290"/>
              <a:gd name="connsiteX403" fmla="*/ 1069875 w 6998756"/>
              <a:gd name="connsiteY403" fmla="*/ 2618870 h 6471290"/>
              <a:gd name="connsiteX404" fmla="*/ 1063474 w 6998756"/>
              <a:gd name="connsiteY404" fmla="*/ 2620676 h 6471290"/>
              <a:gd name="connsiteX405" fmla="*/ 1048509 w 6998756"/>
              <a:gd name="connsiteY405" fmla="*/ 2622678 h 6471290"/>
              <a:gd name="connsiteX406" fmla="*/ 1074434 w 6998756"/>
              <a:gd name="connsiteY406" fmla="*/ 2588731 h 6471290"/>
              <a:gd name="connsiteX407" fmla="*/ 1072430 w 6998756"/>
              <a:gd name="connsiteY407" fmla="*/ 2573759 h 6471290"/>
              <a:gd name="connsiteX408" fmla="*/ 1087395 w 6998756"/>
              <a:gd name="connsiteY408" fmla="*/ 2571757 h 6471290"/>
              <a:gd name="connsiteX409" fmla="*/ 1359603 w 6998756"/>
              <a:gd name="connsiteY409" fmla="*/ 2215307 h 6471290"/>
              <a:gd name="connsiteX410" fmla="*/ 1627804 w 6998756"/>
              <a:gd name="connsiteY410" fmla="*/ 1828915 h 6471290"/>
              <a:gd name="connsiteX411" fmla="*/ 1659738 w 6998756"/>
              <a:gd name="connsiteY411" fmla="*/ 1839882 h 6471290"/>
              <a:gd name="connsiteX412" fmla="*/ 1761434 w 6998756"/>
              <a:gd name="connsiteY412" fmla="*/ 1689119 h 6471290"/>
              <a:gd name="connsiteX413" fmla="*/ 1933950 w 6998756"/>
              <a:gd name="connsiteY413" fmla="*/ 1498403 h 6471290"/>
              <a:gd name="connsiteX414" fmla="*/ 2112475 w 6998756"/>
              <a:gd name="connsiteY414" fmla="*/ 1352601 h 6471290"/>
              <a:gd name="connsiteX415" fmla="*/ 2112772 w 6998756"/>
              <a:gd name="connsiteY415" fmla="*/ 1386849 h 6471290"/>
              <a:gd name="connsiteX416" fmla="*/ 2115875 w 6998756"/>
              <a:gd name="connsiteY416" fmla="*/ 1392643 h 6471290"/>
              <a:gd name="connsiteX417" fmla="*/ 2368381 w 6998756"/>
              <a:gd name="connsiteY417" fmla="*/ 1113415 h 6471290"/>
              <a:gd name="connsiteX418" fmla="*/ 2372963 w 6998756"/>
              <a:gd name="connsiteY418" fmla="*/ 1120035 h 6471290"/>
              <a:gd name="connsiteX419" fmla="*/ 2380065 w 6998756"/>
              <a:gd name="connsiteY419" fmla="*/ 1123576 h 6471290"/>
              <a:gd name="connsiteX420" fmla="*/ 2385743 w 6998756"/>
              <a:gd name="connsiteY420" fmla="*/ 1117924 h 6471290"/>
              <a:gd name="connsiteX421" fmla="*/ 2695893 w 6998756"/>
              <a:gd name="connsiteY421" fmla="*/ 817356 h 6471290"/>
              <a:gd name="connsiteX422" fmla="*/ 2731833 w 6998756"/>
              <a:gd name="connsiteY422" fmla="*/ 858265 h 6471290"/>
              <a:gd name="connsiteX423" fmla="*/ 2774726 w 6998756"/>
              <a:gd name="connsiteY423" fmla="*/ 837287 h 6471290"/>
              <a:gd name="connsiteX424" fmla="*/ 2774108 w 6998756"/>
              <a:gd name="connsiteY424" fmla="*/ 846894 h 6471290"/>
              <a:gd name="connsiteX425" fmla="*/ 2767188 w 6998756"/>
              <a:gd name="connsiteY425" fmla="*/ 861843 h 6471290"/>
              <a:gd name="connsiteX426" fmla="*/ 2872754 w 6998756"/>
              <a:gd name="connsiteY426" fmla="*/ 766749 h 6471290"/>
              <a:gd name="connsiteX427" fmla="*/ 3000067 w 6998756"/>
              <a:gd name="connsiteY427" fmla="*/ 676175 h 6471290"/>
              <a:gd name="connsiteX428" fmla="*/ 3027122 w 6998756"/>
              <a:gd name="connsiteY428" fmla="*/ 643768 h 6471290"/>
              <a:gd name="connsiteX429" fmla="*/ 3127576 w 6998756"/>
              <a:gd name="connsiteY429" fmla="*/ 501053 h 6471290"/>
              <a:gd name="connsiteX430" fmla="*/ 3302819 w 6998756"/>
              <a:gd name="connsiteY430" fmla="*/ 463719 h 6471290"/>
              <a:gd name="connsiteX431" fmla="*/ 3349649 w 6998756"/>
              <a:gd name="connsiteY431" fmla="*/ 538040 h 6471290"/>
              <a:gd name="connsiteX432" fmla="*/ 3290926 w 6998756"/>
              <a:gd name="connsiteY432" fmla="*/ 771722 h 6471290"/>
              <a:gd name="connsiteX433" fmla="*/ 3284726 w 6998756"/>
              <a:gd name="connsiteY433" fmla="*/ 809448 h 6471290"/>
              <a:gd name="connsiteX434" fmla="*/ 3331534 w 6998756"/>
              <a:gd name="connsiteY434" fmla="*/ 803443 h 6471290"/>
              <a:gd name="connsiteX435" fmla="*/ 3421571 w 6998756"/>
              <a:gd name="connsiteY435" fmla="*/ 698234 h 6471290"/>
              <a:gd name="connsiteX436" fmla="*/ 3767311 w 6998756"/>
              <a:gd name="connsiteY436" fmla="*/ 310461 h 6471290"/>
              <a:gd name="connsiteX437" fmla="*/ 3837621 w 6998756"/>
              <a:gd name="connsiteY437" fmla="*/ 259179 h 6471290"/>
              <a:gd name="connsiteX438" fmla="*/ 3883987 w 6998756"/>
              <a:gd name="connsiteY438" fmla="*/ 261605 h 6471290"/>
              <a:gd name="connsiteX439" fmla="*/ 3913493 w 6998756"/>
              <a:gd name="connsiteY439" fmla="*/ 263149 h 6471290"/>
              <a:gd name="connsiteX440" fmla="*/ 4000022 w 6998756"/>
              <a:gd name="connsiteY440" fmla="*/ 305729 h 6471290"/>
              <a:gd name="connsiteX441" fmla="*/ 4007791 w 6998756"/>
              <a:gd name="connsiteY441" fmla="*/ 318818 h 6471290"/>
              <a:gd name="connsiteX442" fmla="*/ 4025798 w 6998756"/>
              <a:gd name="connsiteY442" fmla="*/ 459279 h 6471290"/>
              <a:gd name="connsiteX443" fmla="*/ 4011832 w 6998756"/>
              <a:gd name="connsiteY443" fmla="*/ 483913 h 6471290"/>
              <a:gd name="connsiteX444" fmla="*/ 4065987 w 6998756"/>
              <a:gd name="connsiteY444" fmla="*/ 579758 h 6471290"/>
              <a:gd name="connsiteX445" fmla="*/ 4074639 w 6998756"/>
              <a:gd name="connsiteY445" fmla="*/ 575982 h 6471290"/>
              <a:gd name="connsiteX446" fmla="*/ 4189966 w 6998756"/>
              <a:gd name="connsiteY446" fmla="*/ 472096 h 6471290"/>
              <a:gd name="connsiteX447" fmla="*/ 4274024 w 6998756"/>
              <a:gd name="connsiteY447" fmla="*/ 400396 h 6471290"/>
              <a:gd name="connsiteX448" fmla="*/ 4242487 w 6998756"/>
              <a:gd name="connsiteY448" fmla="*/ 276141 h 6471290"/>
              <a:gd name="connsiteX449" fmla="*/ 4264444 w 6998756"/>
              <a:gd name="connsiteY449" fmla="*/ 260379 h 6471290"/>
              <a:gd name="connsiteX450" fmla="*/ 4267336 w 6998756"/>
              <a:gd name="connsiteY450" fmla="*/ 285896 h 6471290"/>
              <a:gd name="connsiteX451" fmla="*/ 4265129 w 6998756"/>
              <a:gd name="connsiteY451" fmla="*/ 328059 h 6471290"/>
              <a:gd name="connsiteX452" fmla="*/ 4291965 w 6998756"/>
              <a:gd name="connsiteY452" fmla="*/ 299870 h 6471290"/>
              <a:gd name="connsiteX453" fmla="*/ 4324535 w 6998756"/>
              <a:gd name="connsiteY453" fmla="*/ 162056 h 6471290"/>
              <a:gd name="connsiteX454" fmla="*/ 4426778 w 6998756"/>
              <a:gd name="connsiteY454" fmla="*/ 65942 h 6471290"/>
              <a:gd name="connsiteX455" fmla="*/ 4457387 w 6998756"/>
              <a:gd name="connsiteY455" fmla="*/ 46404 h 6471290"/>
              <a:gd name="connsiteX456" fmla="*/ 4540121 w 6998756"/>
              <a:gd name="connsiteY456" fmla="*/ 0 h 647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6998756" h="6471290">
                <a:moveTo>
                  <a:pt x="4043260" y="5264682"/>
                </a:moveTo>
                <a:lnTo>
                  <a:pt x="4031821" y="5270785"/>
                </a:lnTo>
                <a:lnTo>
                  <a:pt x="4032292" y="5276701"/>
                </a:lnTo>
                <a:lnTo>
                  <a:pt x="4034244" y="5274954"/>
                </a:lnTo>
                <a:close/>
                <a:moveTo>
                  <a:pt x="4177955" y="5062815"/>
                </a:moveTo>
                <a:cubicBezTo>
                  <a:pt x="4165309" y="5062153"/>
                  <a:pt x="4148007" y="5069704"/>
                  <a:pt x="4151119" y="5091007"/>
                </a:cubicBezTo>
                <a:cubicBezTo>
                  <a:pt x="4152025" y="5154471"/>
                  <a:pt x="4116761" y="5182219"/>
                  <a:pt x="4049761" y="5170256"/>
                </a:cubicBezTo>
                <a:cubicBezTo>
                  <a:pt x="4041330" y="5169815"/>
                  <a:pt x="4032902" y="5169374"/>
                  <a:pt x="4024029" y="5177366"/>
                </a:cubicBezTo>
                <a:cubicBezTo>
                  <a:pt x="4019594" y="5181361"/>
                  <a:pt x="4019153" y="5189794"/>
                  <a:pt x="4022926" y="5198446"/>
                </a:cubicBezTo>
                <a:cubicBezTo>
                  <a:pt x="4028696" y="5209318"/>
                  <a:pt x="4050384" y="5218908"/>
                  <a:pt x="4060897" y="5230028"/>
                </a:cubicBezTo>
                <a:lnTo>
                  <a:pt x="4066183" y="5238570"/>
                </a:lnTo>
                <a:lnTo>
                  <a:pt x="4079684" y="5223190"/>
                </a:lnTo>
                <a:cubicBezTo>
                  <a:pt x="4090779" y="5207802"/>
                  <a:pt x="4097014" y="5195050"/>
                  <a:pt x="4095970" y="5187245"/>
                </a:cubicBezTo>
                <a:cubicBezTo>
                  <a:pt x="4124046" y="5159654"/>
                  <a:pt x="4153358" y="5133882"/>
                  <a:pt x="4182101" y="5109429"/>
                </a:cubicBezTo>
                <a:lnTo>
                  <a:pt x="4237020" y="5063016"/>
                </a:lnTo>
                <a:lnTo>
                  <a:pt x="4212822" y="5065367"/>
                </a:lnTo>
                <a:cubicBezTo>
                  <a:pt x="4201623" y="5064847"/>
                  <a:pt x="4189546" y="5063421"/>
                  <a:pt x="4177955" y="5062815"/>
                </a:cubicBezTo>
                <a:close/>
                <a:moveTo>
                  <a:pt x="5215197" y="4051921"/>
                </a:moveTo>
                <a:lnTo>
                  <a:pt x="5209287" y="4054961"/>
                </a:lnTo>
                <a:cubicBezTo>
                  <a:pt x="5153974" y="4089720"/>
                  <a:pt x="5108650" y="4138080"/>
                  <a:pt x="5077055" y="4196673"/>
                </a:cubicBezTo>
                <a:cubicBezTo>
                  <a:pt x="5058428" y="4229520"/>
                  <a:pt x="5031816" y="4253493"/>
                  <a:pt x="5001206" y="4273031"/>
                </a:cubicBezTo>
                <a:cubicBezTo>
                  <a:pt x="4961728" y="4300560"/>
                  <a:pt x="4925801" y="4340956"/>
                  <a:pt x="4886981" y="4355836"/>
                </a:cubicBezTo>
                <a:cubicBezTo>
                  <a:pt x="4822431" y="4377825"/>
                  <a:pt x="4789839" y="4435308"/>
                  <a:pt x="4737493" y="4466390"/>
                </a:cubicBezTo>
                <a:cubicBezTo>
                  <a:pt x="4711319" y="4481932"/>
                  <a:pt x="4693355" y="4502129"/>
                  <a:pt x="4675172" y="4526545"/>
                </a:cubicBezTo>
                <a:cubicBezTo>
                  <a:pt x="4607090" y="4615993"/>
                  <a:pt x="4523035" y="4687693"/>
                  <a:pt x="4419003" y="4737211"/>
                </a:cubicBezTo>
                <a:cubicBezTo>
                  <a:pt x="4410354" y="4740984"/>
                  <a:pt x="4397488" y="4744539"/>
                  <a:pt x="4405257" y="4757629"/>
                </a:cubicBezTo>
                <a:cubicBezTo>
                  <a:pt x="4428559" y="4796899"/>
                  <a:pt x="4397951" y="4816437"/>
                  <a:pt x="4375773" y="4836413"/>
                </a:cubicBezTo>
                <a:cubicBezTo>
                  <a:pt x="4322766" y="4880144"/>
                  <a:pt x="4302375" y="4946722"/>
                  <a:pt x="4253140" y="4999107"/>
                </a:cubicBezTo>
                <a:cubicBezTo>
                  <a:pt x="4259469" y="5019520"/>
                  <a:pt x="4260831" y="5033861"/>
                  <a:pt x="4258591" y="5043850"/>
                </a:cubicBezTo>
                <a:lnTo>
                  <a:pt x="4255556" y="5047350"/>
                </a:lnTo>
                <a:lnTo>
                  <a:pt x="4264823" y="5039519"/>
                </a:lnTo>
                <a:cubicBezTo>
                  <a:pt x="4316428" y="4994875"/>
                  <a:pt x="4358541" y="4953487"/>
                  <a:pt x="4376726" y="4911330"/>
                </a:cubicBezTo>
                <a:cubicBezTo>
                  <a:pt x="4446392" y="4838448"/>
                  <a:pt x="4437054" y="4887368"/>
                  <a:pt x="4495294" y="4847795"/>
                </a:cubicBezTo>
                <a:cubicBezTo>
                  <a:pt x="4564961" y="4774914"/>
                  <a:pt x="4531664" y="4763479"/>
                  <a:pt x="4572211" y="4710384"/>
                </a:cubicBezTo>
                <a:cubicBezTo>
                  <a:pt x="4675174" y="4648937"/>
                  <a:pt x="4729237" y="4578144"/>
                  <a:pt x="4769783" y="4525049"/>
                </a:cubicBezTo>
                <a:cubicBezTo>
                  <a:pt x="4810330" y="4471954"/>
                  <a:pt x="4848789" y="4403248"/>
                  <a:pt x="4934059" y="4328278"/>
                </a:cubicBezTo>
                <a:cubicBezTo>
                  <a:pt x="4965268" y="4324103"/>
                  <a:pt x="4994388" y="4304317"/>
                  <a:pt x="4982961" y="4337626"/>
                </a:cubicBezTo>
                <a:cubicBezTo>
                  <a:pt x="5031832" y="4287389"/>
                  <a:pt x="5074006" y="4239041"/>
                  <a:pt x="5112069" y="4191493"/>
                </a:cubicBezTo>
                <a:close/>
                <a:moveTo>
                  <a:pt x="1421611" y="2211251"/>
                </a:moveTo>
                <a:lnTo>
                  <a:pt x="1365366" y="2295734"/>
                </a:lnTo>
                <a:lnTo>
                  <a:pt x="1342943" y="2329145"/>
                </a:lnTo>
                <a:lnTo>
                  <a:pt x="1346081" y="2326178"/>
                </a:lnTo>
                <a:cubicBezTo>
                  <a:pt x="1369478" y="2303601"/>
                  <a:pt x="1381483" y="2267561"/>
                  <a:pt x="1416062" y="2254923"/>
                </a:cubicBezTo>
                <a:cubicBezTo>
                  <a:pt x="1426414" y="2250780"/>
                  <a:pt x="1429104" y="2236489"/>
                  <a:pt x="1424962" y="2226134"/>
                </a:cubicBezTo>
                <a:close/>
                <a:moveTo>
                  <a:pt x="1507160" y="2090249"/>
                </a:moveTo>
                <a:lnTo>
                  <a:pt x="1456732" y="2158498"/>
                </a:lnTo>
                <a:lnTo>
                  <a:pt x="1438688" y="2185602"/>
                </a:lnTo>
                <a:lnTo>
                  <a:pt x="1453739" y="2174973"/>
                </a:lnTo>
                <a:cubicBezTo>
                  <a:pt x="1467196" y="2163579"/>
                  <a:pt x="1506954" y="2178903"/>
                  <a:pt x="1497217" y="2133545"/>
                </a:cubicBezTo>
                <a:cubicBezTo>
                  <a:pt x="1494939" y="2124848"/>
                  <a:pt x="1502288" y="2114698"/>
                  <a:pt x="1506065" y="2103875"/>
                </a:cubicBezTo>
                <a:close/>
                <a:moveTo>
                  <a:pt x="2705909" y="892212"/>
                </a:moveTo>
                <a:cubicBezTo>
                  <a:pt x="2635088" y="932168"/>
                  <a:pt x="2527384" y="1038015"/>
                  <a:pt x="2531391" y="1067958"/>
                </a:cubicBezTo>
                <a:lnTo>
                  <a:pt x="2527236" y="1071711"/>
                </a:lnTo>
                <a:lnTo>
                  <a:pt x="2540897" y="1082319"/>
                </a:lnTo>
                <a:cubicBezTo>
                  <a:pt x="2563518" y="1093016"/>
                  <a:pt x="2587723" y="1084769"/>
                  <a:pt x="2608179" y="1057301"/>
                </a:cubicBezTo>
                <a:cubicBezTo>
                  <a:pt x="2608179" y="1057301"/>
                  <a:pt x="2608400" y="1053087"/>
                  <a:pt x="2608400" y="1053087"/>
                </a:cubicBezTo>
                <a:cubicBezTo>
                  <a:pt x="2623699" y="1023236"/>
                  <a:pt x="2641772" y="995909"/>
                  <a:pt x="2661800" y="970335"/>
                </a:cubicBezTo>
                <a:lnTo>
                  <a:pt x="2701077" y="926778"/>
                </a:lnTo>
                <a:lnTo>
                  <a:pt x="2690340" y="932395"/>
                </a:lnTo>
                <a:cubicBezTo>
                  <a:pt x="2685228" y="936889"/>
                  <a:pt x="2681987" y="941132"/>
                  <a:pt x="2681987" y="941132"/>
                </a:cubicBezTo>
                <a:cubicBezTo>
                  <a:pt x="2665019" y="928163"/>
                  <a:pt x="2679984" y="926160"/>
                  <a:pt x="2692947" y="909186"/>
                </a:cubicBezTo>
                <a:cubicBezTo>
                  <a:pt x="2692947" y="909186"/>
                  <a:pt x="2692947" y="909186"/>
                  <a:pt x="2705909" y="892212"/>
                </a:cubicBezTo>
                <a:close/>
                <a:moveTo>
                  <a:pt x="4540121" y="0"/>
                </a:moveTo>
                <a:cubicBezTo>
                  <a:pt x="4561196" y="1103"/>
                  <a:pt x="4619788" y="92954"/>
                  <a:pt x="4614250" y="118030"/>
                </a:cubicBezTo>
                <a:cubicBezTo>
                  <a:pt x="4583663" y="217897"/>
                  <a:pt x="4553078" y="317761"/>
                  <a:pt x="4522491" y="417627"/>
                </a:cubicBezTo>
                <a:cubicBezTo>
                  <a:pt x="4512739" y="442482"/>
                  <a:pt x="4494996" y="458465"/>
                  <a:pt x="4470146" y="448710"/>
                </a:cubicBezTo>
                <a:cubicBezTo>
                  <a:pt x="4441081" y="438732"/>
                  <a:pt x="4455051" y="414097"/>
                  <a:pt x="4460369" y="393237"/>
                </a:cubicBezTo>
                <a:cubicBezTo>
                  <a:pt x="4461251" y="376371"/>
                  <a:pt x="4474780" y="360168"/>
                  <a:pt x="4471888" y="334651"/>
                </a:cubicBezTo>
                <a:cubicBezTo>
                  <a:pt x="4401138" y="394365"/>
                  <a:pt x="4372095" y="464716"/>
                  <a:pt x="4346608" y="547938"/>
                </a:cubicBezTo>
                <a:cubicBezTo>
                  <a:pt x="4389640" y="533279"/>
                  <a:pt x="4395401" y="503987"/>
                  <a:pt x="4409589" y="475135"/>
                </a:cubicBezTo>
                <a:cubicBezTo>
                  <a:pt x="4414468" y="462707"/>
                  <a:pt x="4423338" y="454715"/>
                  <a:pt x="4439977" y="459814"/>
                </a:cubicBezTo>
                <a:cubicBezTo>
                  <a:pt x="4456618" y="464913"/>
                  <a:pt x="4468822" y="474006"/>
                  <a:pt x="4472154" y="491091"/>
                </a:cubicBezTo>
                <a:cubicBezTo>
                  <a:pt x="4475267" y="512394"/>
                  <a:pt x="4462621" y="511732"/>
                  <a:pt x="4449975" y="511071"/>
                </a:cubicBezTo>
                <a:cubicBezTo>
                  <a:pt x="4424243" y="518179"/>
                  <a:pt x="4423581" y="530826"/>
                  <a:pt x="4431129" y="548132"/>
                </a:cubicBezTo>
                <a:cubicBezTo>
                  <a:pt x="4454656" y="583187"/>
                  <a:pt x="4440465" y="612038"/>
                  <a:pt x="4430269" y="645326"/>
                </a:cubicBezTo>
                <a:cubicBezTo>
                  <a:pt x="4424952" y="666188"/>
                  <a:pt x="4416299" y="669964"/>
                  <a:pt x="4395666" y="660427"/>
                </a:cubicBezTo>
                <a:cubicBezTo>
                  <a:pt x="4375032" y="650893"/>
                  <a:pt x="4373488" y="680406"/>
                  <a:pt x="4373488" y="680406"/>
                </a:cubicBezTo>
                <a:cubicBezTo>
                  <a:pt x="4422966" y="704132"/>
                  <a:pt x="4399243" y="753625"/>
                  <a:pt x="4414559" y="784020"/>
                </a:cubicBezTo>
                <a:cubicBezTo>
                  <a:pt x="4418552" y="788458"/>
                  <a:pt x="4418552" y="788458"/>
                  <a:pt x="4422767" y="788678"/>
                </a:cubicBezTo>
                <a:cubicBezTo>
                  <a:pt x="4448720" y="777354"/>
                  <a:pt x="4424311" y="759165"/>
                  <a:pt x="4429411" y="742520"/>
                </a:cubicBezTo>
                <a:cubicBezTo>
                  <a:pt x="4430294" y="725655"/>
                  <a:pt x="4439163" y="717665"/>
                  <a:pt x="4451809" y="718327"/>
                </a:cubicBezTo>
                <a:cubicBezTo>
                  <a:pt x="4464455" y="718989"/>
                  <a:pt x="4468229" y="727641"/>
                  <a:pt x="4467567" y="740289"/>
                </a:cubicBezTo>
                <a:cubicBezTo>
                  <a:pt x="4473347" y="791325"/>
                  <a:pt x="4449846" y="836601"/>
                  <a:pt x="4442321" y="899623"/>
                </a:cubicBezTo>
                <a:cubicBezTo>
                  <a:pt x="4482683" y="855230"/>
                  <a:pt x="4513954" y="823044"/>
                  <a:pt x="4556766" y="812602"/>
                </a:cubicBezTo>
                <a:cubicBezTo>
                  <a:pt x="4565418" y="808826"/>
                  <a:pt x="4570294" y="796399"/>
                  <a:pt x="4566521" y="787747"/>
                </a:cubicBezTo>
                <a:cubicBezTo>
                  <a:pt x="4556523" y="736490"/>
                  <a:pt x="4595782" y="713176"/>
                  <a:pt x="4618624" y="680552"/>
                </a:cubicBezTo>
                <a:cubicBezTo>
                  <a:pt x="4660531" y="606643"/>
                  <a:pt x="4749267" y="607061"/>
                  <a:pt x="4803157" y="546465"/>
                </a:cubicBezTo>
                <a:cubicBezTo>
                  <a:pt x="4821340" y="522049"/>
                  <a:pt x="4850405" y="532027"/>
                  <a:pt x="4865500" y="566639"/>
                </a:cubicBezTo>
                <a:cubicBezTo>
                  <a:pt x="4888144" y="618555"/>
                  <a:pt x="4928086" y="662925"/>
                  <a:pt x="4903482" y="729279"/>
                </a:cubicBezTo>
                <a:cubicBezTo>
                  <a:pt x="4897944" y="754358"/>
                  <a:pt x="4921908" y="780978"/>
                  <a:pt x="4937665" y="802942"/>
                </a:cubicBezTo>
                <a:cubicBezTo>
                  <a:pt x="4965405" y="838216"/>
                  <a:pt x="4968076" y="867949"/>
                  <a:pt x="4940801" y="904573"/>
                </a:cubicBezTo>
                <a:cubicBezTo>
                  <a:pt x="4926831" y="929208"/>
                  <a:pt x="4903991" y="961834"/>
                  <a:pt x="4928178" y="984237"/>
                </a:cubicBezTo>
                <a:cubicBezTo>
                  <a:pt x="4960574" y="1011301"/>
                  <a:pt x="4991183" y="991763"/>
                  <a:pt x="5017798" y="967790"/>
                </a:cubicBezTo>
                <a:cubicBezTo>
                  <a:pt x="5083891" y="916287"/>
                  <a:pt x="5149985" y="864787"/>
                  <a:pt x="5223627" y="830590"/>
                </a:cubicBezTo>
                <a:cubicBezTo>
                  <a:pt x="5249580" y="819266"/>
                  <a:pt x="5266440" y="820148"/>
                  <a:pt x="5273324" y="850102"/>
                </a:cubicBezTo>
                <a:cubicBezTo>
                  <a:pt x="5272662" y="862749"/>
                  <a:pt x="5276438" y="871405"/>
                  <a:pt x="5288860" y="876281"/>
                </a:cubicBezTo>
                <a:cubicBezTo>
                  <a:pt x="5346548" y="904667"/>
                  <a:pt x="5347453" y="968131"/>
                  <a:pt x="5291114" y="994777"/>
                </a:cubicBezTo>
                <a:cubicBezTo>
                  <a:pt x="5226122" y="1025198"/>
                  <a:pt x="5172673" y="1077360"/>
                  <a:pt x="5099915" y="1094692"/>
                </a:cubicBezTo>
                <a:cubicBezTo>
                  <a:pt x="5082834" y="1098027"/>
                  <a:pt x="5073741" y="1110234"/>
                  <a:pt x="5072638" y="1131316"/>
                </a:cubicBezTo>
                <a:cubicBezTo>
                  <a:pt x="5066438" y="1169039"/>
                  <a:pt x="5032055" y="1179925"/>
                  <a:pt x="4999438" y="1157078"/>
                </a:cubicBezTo>
                <a:cubicBezTo>
                  <a:pt x="4987013" y="1152201"/>
                  <a:pt x="4974808" y="1143107"/>
                  <a:pt x="4965718" y="1155314"/>
                </a:cubicBezTo>
                <a:cubicBezTo>
                  <a:pt x="4952410" y="1167301"/>
                  <a:pt x="4960400" y="1176175"/>
                  <a:pt x="4968387" y="1185048"/>
                </a:cubicBezTo>
                <a:cubicBezTo>
                  <a:pt x="4988580" y="1203016"/>
                  <a:pt x="4983704" y="1215443"/>
                  <a:pt x="4962187" y="1222775"/>
                </a:cubicBezTo>
                <a:cubicBezTo>
                  <a:pt x="4914497" y="1245644"/>
                  <a:pt x="4960863" y="1248071"/>
                  <a:pt x="4968630" y="1261160"/>
                </a:cubicBezTo>
                <a:cubicBezTo>
                  <a:pt x="4942238" y="1280918"/>
                  <a:pt x="4912070" y="1292022"/>
                  <a:pt x="4897659" y="1325090"/>
                </a:cubicBezTo>
                <a:cubicBezTo>
                  <a:pt x="4892562" y="1341734"/>
                  <a:pt x="4866170" y="1361493"/>
                  <a:pt x="4890576" y="1379681"/>
                </a:cubicBezTo>
                <a:cubicBezTo>
                  <a:pt x="4910768" y="1397647"/>
                  <a:pt x="4943606" y="1416277"/>
                  <a:pt x="4970001" y="1396521"/>
                </a:cubicBezTo>
                <a:cubicBezTo>
                  <a:pt x="5001052" y="1368552"/>
                  <a:pt x="5052294" y="1358548"/>
                  <a:pt x="5066042" y="1338131"/>
                </a:cubicBezTo>
                <a:cubicBezTo>
                  <a:pt x="5098856" y="1276431"/>
                  <a:pt x="5162965" y="1262875"/>
                  <a:pt x="5203548" y="1214266"/>
                </a:cubicBezTo>
                <a:cubicBezTo>
                  <a:pt x="5253223" y="1153449"/>
                  <a:pt x="5334633" y="1132344"/>
                  <a:pt x="5384308" y="1071528"/>
                </a:cubicBezTo>
                <a:cubicBezTo>
                  <a:pt x="5393179" y="1063534"/>
                  <a:pt x="5410039" y="1064417"/>
                  <a:pt x="5422686" y="1065079"/>
                </a:cubicBezTo>
                <a:cubicBezTo>
                  <a:pt x="5443980" y="1061965"/>
                  <a:pt x="5473266" y="1067726"/>
                  <a:pt x="5458392" y="1028897"/>
                </a:cubicBezTo>
                <a:cubicBezTo>
                  <a:pt x="5454839" y="1016028"/>
                  <a:pt x="5467925" y="1008258"/>
                  <a:pt x="5476575" y="1004483"/>
                </a:cubicBezTo>
                <a:cubicBezTo>
                  <a:pt x="5561979" y="987813"/>
                  <a:pt x="5599893" y="909469"/>
                  <a:pt x="5665325" y="870617"/>
                </a:cubicBezTo>
                <a:cubicBezTo>
                  <a:pt x="5757150" y="812005"/>
                  <a:pt x="5817685" y="705252"/>
                  <a:pt x="5929480" y="668826"/>
                </a:cubicBezTo>
                <a:cubicBezTo>
                  <a:pt x="5946561" y="665491"/>
                  <a:pt x="5959870" y="653505"/>
                  <a:pt x="5977391" y="641737"/>
                </a:cubicBezTo>
                <a:cubicBezTo>
                  <a:pt x="5993369" y="659484"/>
                  <a:pt x="5992266" y="680566"/>
                  <a:pt x="6012458" y="698534"/>
                </a:cubicBezTo>
                <a:cubicBezTo>
                  <a:pt x="6049070" y="725816"/>
                  <a:pt x="6054190" y="789499"/>
                  <a:pt x="6022477" y="830120"/>
                </a:cubicBezTo>
                <a:cubicBezTo>
                  <a:pt x="5995644" y="858310"/>
                  <a:pt x="5956604" y="877405"/>
                  <a:pt x="5954177" y="923784"/>
                </a:cubicBezTo>
                <a:cubicBezTo>
                  <a:pt x="5953294" y="940649"/>
                  <a:pt x="5932219" y="939546"/>
                  <a:pt x="5919354" y="943099"/>
                </a:cubicBezTo>
                <a:cubicBezTo>
                  <a:pt x="5881197" y="945331"/>
                  <a:pt x="5854585" y="969303"/>
                  <a:pt x="5827969" y="993278"/>
                </a:cubicBezTo>
                <a:cubicBezTo>
                  <a:pt x="5805792" y="1013258"/>
                  <a:pt x="5796697" y="1025464"/>
                  <a:pt x="5820886" y="1047868"/>
                </a:cubicBezTo>
                <a:cubicBezTo>
                  <a:pt x="5828874" y="1056742"/>
                  <a:pt x="5832429" y="1069611"/>
                  <a:pt x="5823556" y="1077603"/>
                </a:cubicBezTo>
                <a:cubicBezTo>
                  <a:pt x="5810028" y="1093807"/>
                  <a:pt x="5798047" y="1080495"/>
                  <a:pt x="5790056" y="1071622"/>
                </a:cubicBezTo>
                <a:cubicBezTo>
                  <a:pt x="5757660" y="1044559"/>
                  <a:pt x="5739917" y="1060541"/>
                  <a:pt x="5725727" y="1089395"/>
                </a:cubicBezTo>
                <a:cubicBezTo>
                  <a:pt x="5683821" y="1163301"/>
                  <a:pt x="5637918" y="1232769"/>
                  <a:pt x="5575820" y="1288707"/>
                </a:cubicBezTo>
                <a:cubicBezTo>
                  <a:pt x="5548984" y="1316899"/>
                  <a:pt x="5571628" y="1368816"/>
                  <a:pt x="5520164" y="1383033"/>
                </a:cubicBezTo>
                <a:cubicBezTo>
                  <a:pt x="5515950" y="1382813"/>
                  <a:pt x="5523496" y="1400119"/>
                  <a:pt x="5527489" y="1404557"/>
                </a:cubicBezTo>
                <a:cubicBezTo>
                  <a:pt x="5543468" y="1422304"/>
                  <a:pt x="5560327" y="1423186"/>
                  <a:pt x="5577629" y="1415637"/>
                </a:cubicBezTo>
                <a:cubicBezTo>
                  <a:pt x="5590495" y="1412083"/>
                  <a:pt x="5612011" y="1404751"/>
                  <a:pt x="5600251" y="1387225"/>
                </a:cubicBezTo>
                <a:cubicBezTo>
                  <a:pt x="5589148" y="1357050"/>
                  <a:pt x="5610665" y="1349722"/>
                  <a:pt x="5628408" y="1333739"/>
                </a:cubicBezTo>
                <a:cubicBezTo>
                  <a:pt x="5689847" y="1290449"/>
                  <a:pt x="5763046" y="1264686"/>
                  <a:pt x="5808728" y="1199431"/>
                </a:cubicBezTo>
                <a:cubicBezTo>
                  <a:pt x="5822475" y="1179012"/>
                  <a:pt x="5838894" y="1188328"/>
                  <a:pt x="5855534" y="1193424"/>
                </a:cubicBezTo>
                <a:cubicBezTo>
                  <a:pt x="5888371" y="1212054"/>
                  <a:pt x="5910110" y="1200509"/>
                  <a:pt x="5932730" y="1172099"/>
                </a:cubicBezTo>
                <a:cubicBezTo>
                  <a:pt x="5968877" y="1127486"/>
                  <a:pt x="5998382" y="1129030"/>
                  <a:pt x="6029455" y="1181389"/>
                </a:cubicBezTo>
                <a:cubicBezTo>
                  <a:pt x="6045212" y="1203351"/>
                  <a:pt x="6050309" y="1186707"/>
                  <a:pt x="6058961" y="1182933"/>
                </a:cubicBezTo>
                <a:cubicBezTo>
                  <a:pt x="6102876" y="1151410"/>
                  <a:pt x="6146792" y="1119885"/>
                  <a:pt x="6186713" y="1083924"/>
                </a:cubicBezTo>
                <a:cubicBezTo>
                  <a:pt x="6270771" y="1012223"/>
                  <a:pt x="6366810" y="953833"/>
                  <a:pt x="6438885" y="868823"/>
                </a:cubicBezTo>
                <a:cubicBezTo>
                  <a:pt x="6484346" y="807785"/>
                  <a:pt x="6557987" y="773589"/>
                  <a:pt x="6623641" y="730519"/>
                </a:cubicBezTo>
                <a:cubicBezTo>
                  <a:pt x="6645598" y="714757"/>
                  <a:pt x="6654470" y="706767"/>
                  <a:pt x="6660010" y="681689"/>
                </a:cubicBezTo>
                <a:cubicBezTo>
                  <a:pt x="6669764" y="656834"/>
                  <a:pt x="6672412" y="606238"/>
                  <a:pt x="6725441" y="642837"/>
                </a:cubicBezTo>
                <a:cubicBezTo>
                  <a:pt x="6737646" y="651929"/>
                  <a:pt x="6755168" y="640164"/>
                  <a:pt x="6751613" y="627295"/>
                </a:cubicBezTo>
                <a:cubicBezTo>
                  <a:pt x="6733627" y="567165"/>
                  <a:pt x="6784870" y="557163"/>
                  <a:pt x="6811706" y="528973"/>
                </a:cubicBezTo>
                <a:cubicBezTo>
                  <a:pt x="6833884" y="508996"/>
                  <a:pt x="6855841" y="493234"/>
                  <a:pt x="6877801" y="477473"/>
                </a:cubicBezTo>
                <a:cubicBezTo>
                  <a:pt x="6921274" y="454379"/>
                  <a:pt x="6937693" y="463695"/>
                  <a:pt x="6939481" y="510294"/>
                </a:cubicBezTo>
                <a:cubicBezTo>
                  <a:pt x="6943035" y="523163"/>
                  <a:pt x="6938378" y="531376"/>
                  <a:pt x="6950581" y="540469"/>
                </a:cubicBezTo>
                <a:cubicBezTo>
                  <a:pt x="6995844" y="563977"/>
                  <a:pt x="7014713" y="607241"/>
                  <a:pt x="6983000" y="647858"/>
                </a:cubicBezTo>
                <a:cubicBezTo>
                  <a:pt x="6932665" y="721326"/>
                  <a:pt x="6882326" y="794791"/>
                  <a:pt x="6803806" y="841415"/>
                </a:cubicBezTo>
                <a:cubicBezTo>
                  <a:pt x="6782070" y="852961"/>
                  <a:pt x="6760334" y="864505"/>
                  <a:pt x="6750800" y="885146"/>
                </a:cubicBezTo>
                <a:cubicBezTo>
                  <a:pt x="6703575" y="979914"/>
                  <a:pt x="6627725" y="1056272"/>
                  <a:pt x="6556314" y="1128634"/>
                </a:cubicBezTo>
                <a:cubicBezTo>
                  <a:pt x="6516392" y="1164593"/>
                  <a:pt x="6480465" y="1204992"/>
                  <a:pt x="6498231" y="1269339"/>
                </a:cubicBezTo>
                <a:cubicBezTo>
                  <a:pt x="6501342" y="1290638"/>
                  <a:pt x="6487595" y="1311059"/>
                  <a:pt x="6469852" y="1327041"/>
                </a:cubicBezTo>
                <a:cubicBezTo>
                  <a:pt x="6461200" y="1330816"/>
                  <a:pt x="6456545" y="1339027"/>
                  <a:pt x="6464533" y="1347902"/>
                </a:cubicBezTo>
                <a:cubicBezTo>
                  <a:pt x="6472743" y="1352558"/>
                  <a:pt x="6481171" y="1352999"/>
                  <a:pt x="6485609" y="1349005"/>
                </a:cubicBezTo>
                <a:cubicBezTo>
                  <a:pt x="6534620" y="1300836"/>
                  <a:pt x="6579420" y="1252448"/>
                  <a:pt x="6644411" y="1222027"/>
                </a:cubicBezTo>
                <a:cubicBezTo>
                  <a:pt x="6675217" y="1117945"/>
                  <a:pt x="6783022" y="1077082"/>
                  <a:pt x="6838236" y="991187"/>
                </a:cubicBezTo>
                <a:cubicBezTo>
                  <a:pt x="6842671" y="987193"/>
                  <a:pt x="6842892" y="982976"/>
                  <a:pt x="6847327" y="978980"/>
                </a:cubicBezTo>
                <a:cubicBezTo>
                  <a:pt x="6869066" y="967435"/>
                  <a:pt x="6883695" y="930149"/>
                  <a:pt x="6916313" y="952996"/>
                </a:cubicBezTo>
                <a:cubicBezTo>
                  <a:pt x="6948929" y="975843"/>
                  <a:pt x="6926310" y="1004253"/>
                  <a:pt x="6916557" y="1029108"/>
                </a:cubicBezTo>
                <a:cubicBezTo>
                  <a:pt x="6906140" y="1066614"/>
                  <a:pt x="6883301" y="1099241"/>
                  <a:pt x="6852471" y="1122993"/>
                </a:cubicBezTo>
                <a:cubicBezTo>
                  <a:pt x="6789928" y="1187365"/>
                  <a:pt x="6751795" y="1269925"/>
                  <a:pt x="6693469" y="1334515"/>
                </a:cubicBezTo>
                <a:cubicBezTo>
                  <a:pt x="6675506" y="1354715"/>
                  <a:pt x="6699253" y="1385551"/>
                  <a:pt x="6685063" y="1414403"/>
                </a:cubicBezTo>
                <a:cubicBezTo>
                  <a:pt x="6675088" y="1443475"/>
                  <a:pt x="6673543" y="1472990"/>
                  <a:pt x="6719467" y="1483848"/>
                </a:cubicBezTo>
                <a:cubicBezTo>
                  <a:pt x="6744538" y="1489389"/>
                  <a:pt x="6734562" y="1518460"/>
                  <a:pt x="6725030" y="1539101"/>
                </a:cubicBezTo>
                <a:cubicBezTo>
                  <a:pt x="6715716" y="1555523"/>
                  <a:pt x="6702629" y="1563295"/>
                  <a:pt x="6686430" y="1549764"/>
                </a:cubicBezTo>
                <a:cubicBezTo>
                  <a:pt x="6678443" y="1540889"/>
                  <a:pt x="6666460" y="1527580"/>
                  <a:pt x="6648717" y="1543562"/>
                </a:cubicBezTo>
                <a:cubicBezTo>
                  <a:pt x="6652931" y="1543783"/>
                  <a:pt x="6656706" y="1552435"/>
                  <a:pt x="6656706" y="1552435"/>
                </a:cubicBezTo>
                <a:cubicBezTo>
                  <a:pt x="6717283" y="1606338"/>
                  <a:pt x="6711303" y="1639848"/>
                  <a:pt x="6642098" y="1670048"/>
                </a:cubicBezTo>
                <a:cubicBezTo>
                  <a:pt x="6620360" y="1681594"/>
                  <a:pt x="6582868" y="1671177"/>
                  <a:pt x="6577326" y="1696254"/>
                </a:cubicBezTo>
                <a:cubicBezTo>
                  <a:pt x="6566249" y="1746406"/>
                  <a:pt x="6538310" y="1795678"/>
                  <a:pt x="6544095" y="1846714"/>
                </a:cubicBezTo>
                <a:cubicBezTo>
                  <a:pt x="6547206" y="1868014"/>
                  <a:pt x="6554754" y="1885320"/>
                  <a:pt x="6537011" y="1901303"/>
                </a:cubicBezTo>
                <a:cubicBezTo>
                  <a:pt x="6510175" y="1929493"/>
                  <a:pt x="6539240" y="1939471"/>
                  <a:pt x="6555879" y="1944567"/>
                </a:cubicBezTo>
                <a:cubicBezTo>
                  <a:pt x="6584944" y="1954545"/>
                  <a:pt x="6629962" y="1901939"/>
                  <a:pt x="6623078" y="1871985"/>
                </a:cubicBezTo>
                <a:cubicBezTo>
                  <a:pt x="6615749" y="1850464"/>
                  <a:pt x="6616411" y="1837814"/>
                  <a:pt x="6634154" y="1821831"/>
                </a:cubicBezTo>
                <a:cubicBezTo>
                  <a:pt x="6651897" y="1805849"/>
                  <a:pt x="6690935" y="1786755"/>
                  <a:pt x="6641457" y="1763026"/>
                </a:cubicBezTo>
                <a:cubicBezTo>
                  <a:pt x="6633250" y="1758367"/>
                  <a:pt x="6637905" y="1750156"/>
                  <a:pt x="6642561" y="1741943"/>
                </a:cubicBezTo>
                <a:cubicBezTo>
                  <a:pt x="6677384" y="1722629"/>
                  <a:pt x="6696255" y="1765893"/>
                  <a:pt x="6730196" y="1763441"/>
                </a:cubicBezTo>
                <a:cubicBezTo>
                  <a:pt x="6747056" y="1764323"/>
                  <a:pt x="6733307" y="1784744"/>
                  <a:pt x="6728210" y="1801388"/>
                </a:cubicBezTo>
                <a:cubicBezTo>
                  <a:pt x="6718014" y="1834677"/>
                  <a:pt x="6682749" y="1862424"/>
                  <a:pt x="6701837" y="1901474"/>
                </a:cubicBezTo>
                <a:cubicBezTo>
                  <a:pt x="6705834" y="1905909"/>
                  <a:pt x="6701175" y="1914123"/>
                  <a:pt x="6696741" y="1918119"/>
                </a:cubicBezTo>
                <a:cubicBezTo>
                  <a:pt x="6622658" y="1960747"/>
                  <a:pt x="6642873" y="2059044"/>
                  <a:pt x="6589424" y="2111206"/>
                </a:cubicBezTo>
                <a:cubicBezTo>
                  <a:pt x="6576118" y="2123193"/>
                  <a:pt x="6571018" y="2139837"/>
                  <a:pt x="6557714" y="2151823"/>
                </a:cubicBezTo>
                <a:cubicBezTo>
                  <a:pt x="6513796" y="2183348"/>
                  <a:pt x="6490515" y="2224409"/>
                  <a:pt x="6467011" y="2269684"/>
                </a:cubicBezTo>
                <a:cubicBezTo>
                  <a:pt x="6462135" y="2282111"/>
                  <a:pt x="6453264" y="2290102"/>
                  <a:pt x="6448386" y="2302532"/>
                </a:cubicBezTo>
                <a:cubicBezTo>
                  <a:pt x="6446842" y="2332044"/>
                  <a:pt x="6358989" y="2314764"/>
                  <a:pt x="6410695" y="2376658"/>
                </a:cubicBezTo>
                <a:cubicBezTo>
                  <a:pt x="6430447" y="2403058"/>
                  <a:pt x="6424244" y="2440784"/>
                  <a:pt x="6456420" y="2472061"/>
                </a:cubicBezTo>
                <a:cubicBezTo>
                  <a:pt x="6492592" y="2507777"/>
                  <a:pt x="6498373" y="2558813"/>
                  <a:pt x="6466440" y="2603647"/>
                </a:cubicBezTo>
                <a:cubicBezTo>
                  <a:pt x="6379736" y="2725942"/>
                  <a:pt x="6297025" y="2852672"/>
                  <a:pt x="6189907" y="2961216"/>
                </a:cubicBezTo>
                <a:cubicBezTo>
                  <a:pt x="6154200" y="2997398"/>
                  <a:pt x="6114279" y="3033360"/>
                  <a:pt x="6082567" y="3073977"/>
                </a:cubicBezTo>
                <a:cubicBezTo>
                  <a:pt x="6059727" y="3106604"/>
                  <a:pt x="6012478" y="3121043"/>
                  <a:pt x="5977654" y="3140358"/>
                </a:cubicBezTo>
                <a:cubicBezTo>
                  <a:pt x="5960353" y="3147910"/>
                  <a:pt x="5947045" y="3159895"/>
                  <a:pt x="5941728" y="3180757"/>
                </a:cubicBezTo>
                <a:cubicBezTo>
                  <a:pt x="5908251" y="3255104"/>
                  <a:pt x="5866785" y="3320579"/>
                  <a:pt x="5812234" y="3393823"/>
                </a:cubicBezTo>
                <a:cubicBezTo>
                  <a:pt x="5845733" y="3399804"/>
                  <a:pt x="5874797" y="3409780"/>
                  <a:pt x="5904080" y="3415541"/>
                </a:cubicBezTo>
                <a:cubicBezTo>
                  <a:pt x="5920720" y="3420640"/>
                  <a:pt x="5937800" y="3417306"/>
                  <a:pt x="5942679" y="3404878"/>
                </a:cubicBezTo>
                <a:cubicBezTo>
                  <a:pt x="5963070" y="3338300"/>
                  <a:pt x="6057344" y="3313640"/>
                  <a:pt x="6049112" y="3228653"/>
                </a:cubicBezTo>
                <a:cubicBezTo>
                  <a:pt x="6092366" y="3209777"/>
                  <a:pt x="6071929" y="3115698"/>
                  <a:pt x="6159785" y="3132978"/>
                </a:cubicBezTo>
                <a:cubicBezTo>
                  <a:pt x="6184854" y="3138518"/>
                  <a:pt x="6191276" y="3096578"/>
                  <a:pt x="6213234" y="3080816"/>
                </a:cubicBezTo>
                <a:cubicBezTo>
                  <a:pt x="6301065" y="3017768"/>
                  <a:pt x="6348069" y="2927217"/>
                  <a:pt x="6370445" y="2822695"/>
                </a:cubicBezTo>
                <a:cubicBezTo>
                  <a:pt x="6380641" y="2789407"/>
                  <a:pt x="6398384" y="2773423"/>
                  <a:pt x="6432104" y="2775188"/>
                </a:cubicBezTo>
                <a:cubicBezTo>
                  <a:pt x="6454745" y="2827107"/>
                  <a:pt x="6439676" y="2872823"/>
                  <a:pt x="6407522" y="2921874"/>
                </a:cubicBezTo>
                <a:cubicBezTo>
                  <a:pt x="6366497" y="2978915"/>
                  <a:pt x="6354095" y="3054365"/>
                  <a:pt x="6329489" y="3120722"/>
                </a:cubicBezTo>
                <a:cubicBezTo>
                  <a:pt x="6314197" y="3170655"/>
                  <a:pt x="6291136" y="3207497"/>
                  <a:pt x="6243225" y="3234583"/>
                </a:cubicBezTo>
                <a:cubicBezTo>
                  <a:pt x="6182230" y="3269442"/>
                  <a:pt x="6157181" y="3344230"/>
                  <a:pt x="6099959" y="3387741"/>
                </a:cubicBezTo>
                <a:cubicBezTo>
                  <a:pt x="6095303" y="3395954"/>
                  <a:pt x="6090425" y="3408382"/>
                  <a:pt x="6081996" y="3407941"/>
                </a:cubicBezTo>
                <a:cubicBezTo>
                  <a:pt x="6018548" y="3408848"/>
                  <a:pt x="6015459" y="3467875"/>
                  <a:pt x="5992399" y="3504717"/>
                </a:cubicBezTo>
                <a:cubicBezTo>
                  <a:pt x="5964902" y="3545556"/>
                  <a:pt x="5925422" y="3573085"/>
                  <a:pt x="5885943" y="3600612"/>
                </a:cubicBezTo>
                <a:cubicBezTo>
                  <a:pt x="5877290" y="3604388"/>
                  <a:pt x="5876849" y="3612820"/>
                  <a:pt x="5880626" y="3621474"/>
                </a:cubicBezTo>
                <a:cubicBezTo>
                  <a:pt x="5879081" y="3650986"/>
                  <a:pt x="5849354" y="3653659"/>
                  <a:pt x="5845802" y="3640788"/>
                </a:cubicBezTo>
                <a:cubicBezTo>
                  <a:pt x="5826710" y="3601741"/>
                  <a:pt x="5808527" y="3626155"/>
                  <a:pt x="5791004" y="3637920"/>
                </a:cubicBezTo>
                <a:cubicBezTo>
                  <a:pt x="5760174" y="3661676"/>
                  <a:pt x="5741108" y="3702955"/>
                  <a:pt x="5698297" y="3713397"/>
                </a:cubicBezTo>
                <a:cubicBezTo>
                  <a:pt x="5685430" y="3716952"/>
                  <a:pt x="5680332" y="3733596"/>
                  <a:pt x="5683886" y="3746465"/>
                </a:cubicBezTo>
                <a:cubicBezTo>
                  <a:pt x="5694766" y="3780856"/>
                  <a:pt x="5673029" y="3792402"/>
                  <a:pt x="5642861" y="3803509"/>
                </a:cubicBezTo>
                <a:cubicBezTo>
                  <a:pt x="5625340" y="3815274"/>
                  <a:pt x="5580077" y="3791765"/>
                  <a:pt x="5585639" y="3847018"/>
                </a:cubicBezTo>
                <a:cubicBezTo>
                  <a:pt x="5588750" y="3868319"/>
                  <a:pt x="5545275" y="3891412"/>
                  <a:pt x="5581668" y="3922911"/>
                </a:cubicBezTo>
                <a:cubicBezTo>
                  <a:pt x="5593870" y="3932003"/>
                  <a:pt x="5576128" y="3947985"/>
                  <a:pt x="5567258" y="3955979"/>
                </a:cubicBezTo>
                <a:cubicBezTo>
                  <a:pt x="5540862" y="3975734"/>
                  <a:pt x="5506700" y="3982403"/>
                  <a:pt x="5496065" y="4024123"/>
                </a:cubicBezTo>
                <a:cubicBezTo>
                  <a:pt x="5490966" y="4040768"/>
                  <a:pt x="5474546" y="4031455"/>
                  <a:pt x="5462345" y="4022359"/>
                </a:cubicBezTo>
                <a:cubicBezTo>
                  <a:pt x="5433943" y="3999733"/>
                  <a:pt x="5401325" y="3976888"/>
                  <a:pt x="5372922" y="3954263"/>
                </a:cubicBezTo>
                <a:lnTo>
                  <a:pt x="5366641" y="3949724"/>
                </a:lnTo>
                <a:lnTo>
                  <a:pt x="5317779" y="3990916"/>
                </a:lnTo>
                <a:cubicBezTo>
                  <a:pt x="5301191" y="4104366"/>
                  <a:pt x="5117133" y="4272003"/>
                  <a:pt x="5038128" y="4393804"/>
                </a:cubicBezTo>
                <a:cubicBezTo>
                  <a:pt x="4995493" y="4431289"/>
                  <a:pt x="4993405" y="4415678"/>
                  <a:pt x="5004831" y="4382369"/>
                </a:cubicBezTo>
                <a:cubicBezTo>
                  <a:pt x="4966373" y="4451075"/>
                  <a:pt x="4894618" y="4508346"/>
                  <a:pt x="4898795" y="4539566"/>
                </a:cubicBezTo>
                <a:cubicBezTo>
                  <a:pt x="4815614" y="4630147"/>
                  <a:pt x="4759461" y="4685330"/>
                  <a:pt x="4718915" y="4738425"/>
                </a:cubicBezTo>
                <a:cubicBezTo>
                  <a:pt x="4662764" y="4793608"/>
                  <a:pt x="4620128" y="4831092"/>
                  <a:pt x="4532769" y="4890452"/>
                </a:cubicBezTo>
                <a:cubicBezTo>
                  <a:pt x="4515075" y="4876928"/>
                  <a:pt x="4544195" y="4857142"/>
                  <a:pt x="4526503" y="4843619"/>
                </a:cubicBezTo>
                <a:cubicBezTo>
                  <a:pt x="4414200" y="4953986"/>
                  <a:pt x="4346622" y="5042477"/>
                  <a:pt x="4247835" y="5135145"/>
                </a:cubicBezTo>
                <a:cubicBezTo>
                  <a:pt x="4187016" y="5214788"/>
                  <a:pt x="4116243" y="5286824"/>
                  <a:pt x="4024115" y="5366186"/>
                </a:cubicBezTo>
                <a:lnTo>
                  <a:pt x="3995623" y="5389730"/>
                </a:lnTo>
                <a:lnTo>
                  <a:pt x="3986163" y="5416368"/>
                </a:lnTo>
                <a:cubicBezTo>
                  <a:pt x="3980621" y="5441443"/>
                  <a:pt x="3966875" y="5461863"/>
                  <a:pt x="3928277" y="5472526"/>
                </a:cubicBezTo>
                <a:cubicBezTo>
                  <a:pt x="3898331" y="5479414"/>
                  <a:pt x="3871054" y="5516037"/>
                  <a:pt x="3844218" y="5544226"/>
                </a:cubicBezTo>
                <a:cubicBezTo>
                  <a:pt x="3826696" y="5555992"/>
                  <a:pt x="3813391" y="5567978"/>
                  <a:pt x="3792093" y="5571093"/>
                </a:cubicBezTo>
                <a:cubicBezTo>
                  <a:pt x="3770798" y="5574206"/>
                  <a:pt x="3720438" y="5567343"/>
                  <a:pt x="3759942" y="5620143"/>
                </a:cubicBezTo>
                <a:cubicBezTo>
                  <a:pt x="3726221" y="5618379"/>
                  <a:pt x="3768613" y="5696696"/>
                  <a:pt x="3706934" y="5663875"/>
                </a:cubicBezTo>
                <a:cubicBezTo>
                  <a:pt x="3706934" y="5663875"/>
                  <a:pt x="3702717" y="5663654"/>
                  <a:pt x="3702497" y="5667870"/>
                </a:cubicBezTo>
                <a:cubicBezTo>
                  <a:pt x="3657037" y="5728908"/>
                  <a:pt x="3552985" y="5698095"/>
                  <a:pt x="3518847" y="5785093"/>
                </a:cubicBezTo>
                <a:cubicBezTo>
                  <a:pt x="3508650" y="5818381"/>
                  <a:pt x="3481816" y="5846570"/>
                  <a:pt x="3488261" y="5884957"/>
                </a:cubicBezTo>
                <a:cubicBezTo>
                  <a:pt x="3491151" y="5910476"/>
                  <a:pt x="3477623" y="5926679"/>
                  <a:pt x="3464095" y="5942882"/>
                </a:cubicBezTo>
                <a:cubicBezTo>
                  <a:pt x="3415082" y="5991051"/>
                  <a:pt x="3369844" y="6047872"/>
                  <a:pt x="3313061" y="6082948"/>
                </a:cubicBezTo>
                <a:cubicBezTo>
                  <a:pt x="3278236" y="6102265"/>
                  <a:pt x="3263829" y="6135334"/>
                  <a:pt x="3245422" y="6163964"/>
                </a:cubicBezTo>
                <a:cubicBezTo>
                  <a:pt x="3226576" y="6201028"/>
                  <a:pt x="3195749" y="6224781"/>
                  <a:pt x="3153375" y="6226792"/>
                </a:cubicBezTo>
                <a:cubicBezTo>
                  <a:pt x="3068633" y="6230812"/>
                  <a:pt x="3007197" y="6274101"/>
                  <a:pt x="2961294" y="6343572"/>
                </a:cubicBezTo>
                <a:cubicBezTo>
                  <a:pt x="2924264" y="6405051"/>
                  <a:pt x="2869029" y="6410615"/>
                  <a:pt x="2810016" y="6407526"/>
                </a:cubicBezTo>
                <a:cubicBezTo>
                  <a:pt x="2776295" y="6405762"/>
                  <a:pt x="2732798" y="6348525"/>
                  <a:pt x="2738338" y="6323448"/>
                </a:cubicBezTo>
                <a:cubicBezTo>
                  <a:pt x="2745200" y="6273075"/>
                  <a:pt x="2745200" y="6273075"/>
                  <a:pt x="2694401" y="6274643"/>
                </a:cubicBezTo>
                <a:cubicBezTo>
                  <a:pt x="2691288" y="6253343"/>
                  <a:pt x="2708370" y="6250008"/>
                  <a:pt x="2721454" y="6242236"/>
                </a:cubicBezTo>
                <a:cubicBezTo>
                  <a:pt x="2725892" y="6238243"/>
                  <a:pt x="2743192" y="6230691"/>
                  <a:pt x="2735202" y="6221819"/>
                </a:cubicBezTo>
                <a:cubicBezTo>
                  <a:pt x="2691044" y="6177228"/>
                  <a:pt x="2744272" y="6129283"/>
                  <a:pt x="2738271" y="6082464"/>
                </a:cubicBezTo>
                <a:cubicBezTo>
                  <a:pt x="2738711" y="6074030"/>
                  <a:pt x="2735159" y="6061161"/>
                  <a:pt x="2735600" y="6052727"/>
                </a:cubicBezTo>
                <a:cubicBezTo>
                  <a:pt x="2714743" y="6047410"/>
                  <a:pt x="2675264" y="6074938"/>
                  <a:pt x="2676367" y="6053856"/>
                </a:cubicBezTo>
                <a:cubicBezTo>
                  <a:pt x="2674580" y="6007257"/>
                  <a:pt x="2626206" y="5962449"/>
                  <a:pt x="2666789" y="5913839"/>
                </a:cubicBezTo>
                <a:cubicBezTo>
                  <a:pt x="2711808" y="5861233"/>
                  <a:pt x="2752833" y="5804192"/>
                  <a:pt x="2777438" y="5737835"/>
                </a:cubicBezTo>
                <a:cubicBezTo>
                  <a:pt x="2782535" y="5721190"/>
                  <a:pt x="2800057" y="5709425"/>
                  <a:pt x="2784079" y="5691678"/>
                </a:cubicBezTo>
                <a:cubicBezTo>
                  <a:pt x="2767881" y="5678147"/>
                  <a:pt x="2742592" y="5676823"/>
                  <a:pt x="2720855" y="5688369"/>
                </a:cubicBezTo>
                <a:cubicBezTo>
                  <a:pt x="2694460" y="5708127"/>
                  <a:pt x="2672284" y="5728106"/>
                  <a:pt x="2653878" y="5756737"/>
                </a:cubicBezTo>
                <a:cubicBezTo>
                  <a:pt x="2621283" y="5814219"/>
                  <a:pt x="2572491" y="5858170"/>
                  <a:pt x="2519482" y="5901902"/>
                </a:cubicBezTo>
                <a:cubicBezTo>
                  <a:pt x="2515047" y="5905898"/>
                  <a:pt x="2510171" y="5918325"/>
                  <a:pt x="2506174" y="5913889"/>
                </a:cubicBezTo>
                <a:cubicBezTo>
                  <a:pt x="2443172" y="5906365"/>
                  <a:pt x="2427658" y="5960513"/>
                  <a:pt x="2400601" y="5992919"/>
                </a:cubicBezTo>
                <a:cubicBezTo>
                  <a:pt x="2273974" y="6151176"/>
                  <a:pt x="2114951" y="6282369"/>
                  <a:pt x="2004743" y="6449939"/>
                </a:cubicBezTo>
                <a:cubicBezTo>
                  <a:pt x="1990994" y="6470360"/>
                  <a:pt x="1977907" y="6478129"/>
                  <a:pt x="1957495" y="6464378"/>
                </a:cubicBezTo>
                <a:cubicBezTo>
                  <a:pt x="1941296" y="6450848"/>
                  <a:pt x="1937744" y="6437978"/>
                  <a:pt x="1947056" y="6421555"/>
                </a:cubicBezTo>
                <a:cubicBezTo>
                  <a:pt x="1970119" y="6384711"/>
                  <a:pt x="1972325" y="6342549"/>
                  <a:pt x="1974311" y="6304603"/>
                </a:cubicBezTo>
                <a:cubicBezTo>
                  <a:pt x="1976959" y="6254008"/>
                  <a:pt x="1995805" y="6216946"/>
                  <a:pt x="2027074" y="6184760"/>
                </a:cubicBezTo>
                <a:cubicBezTo>
                  <a:pt x="2054130" y="6152354"/>
                  <a:pt x="2073196" y="6111075"/>
                  <a:pt x="2092042" y="6074010"/>
                </a:cubicBezTo>
                <a:cubicBezTo>
                  <a:pt x="2115986" y="6020301"/>
                  <a:pt x="2087145" y="6006109"/>
                  <a:pt x="2045655" y="5991255"/>
                </a:cubicBezTo>
                <a:cubicBezTo>
                  <a:pt x="2033008" y="5990593"/>
                  <a:pt x="2016148" y="5989710"/>
                  <a:pt x="2017031" y="5972846"/>
                </a:cubicBezTo>
                <a:cubicBezTo>
                  <a:pt x="2017913" y="5955981"/>
                  <a:pt x="2034553" y="5961080"/>
                  <a:pt x="2043205" y="5957304"/>
                </a:cubicBezTo>
                <a:cubicBezTo>
                  <a:pt x="2073594" y="5941983"/>
                  <a:pt x="2088002" y="5908915"/>
                  <a:pt x="2089326" y="5883619"/>
                </a:cubicBezTo>
                <a:cubicBezTo>
                  <a:pt x="2086878" y="5849669"/>
                  <a:pt x="2048500" y="5856114"/>
                  <a:pt x="2027203" y="5859228"/>
                </a:cubicBezTo>
                <a:cubicBezTo>
                  <a:pt x="1984613" y="5865456"/>
                  <a:pt x="1950009" y="5880556"/>
                  <a:pt x="1930943" y="5921835"/>
                </a:cubicBezTo>
                <a:cubicBezTo>
                  <a:pt x="1926288" y="5930046"/>
                  <a:pt x="1921188" y="5946690"/>
                  <a:pt x="1904328" y="5945808"/>
                </a:cubicBezTo>
                <a:cubicBezTo>
                  <a:pt x="1891684" y="5945146"/>
                  <a:pt x="1892567" y="5928281"/>
                  <a:pt x="1893008" y="5919849"/>
                </a:cubicBezTo>
                <a:cubicBezTo>
                  <a:pt x="1889894" y="5898548"/>
                  <a:pt x="1877251" y="5897886"/>
                  <a:pt x="1860171" y="5901220"/>
                </a:cubicBezTo>
                <a:cubicBezTo>
                  <a:pt x="1791406" y="5922987"/>
                  <a:pt x="1726856" y="5944977"/>
                  <a:pt x="1681174" y="6010231"/>
                </a:cubicBezTo>
                <a:cubicBezTo>
                  <a:pt x="1672082" y="6022438"/>
                  <a:pt x="1661465" y="6033509"/>
                  <a:pt x="1649893" y="6043868"/>
                </a:cubicBezTo>
                <a:lnTo>
                  <a:pt x="1622071" y="6065956"/>
                </a:lnTo>
                <a:lnTo>
                  <a:pt x="1540971" y="6160162"/>
                </a:lnTo>
                <a:cubicBezTo>
                  <a:pt x="1544660" y="6175465"/>
                  <a:pt x="1544660" y="6175465"/>
                  <a:pt x="1544660" y="6175465"/>
                </a:cubicBezTo>
                <a:cubicBezTo>
                  <a:pt x="1544660" y="6175465"/>
                  <a:pt x="1529348" y="6179157"/>
                  <a:pt x="1529348" y="6179157"/>
                </a:cubicBezTo>
                <a:cubicBezTo>
                  <a:pt x="1533038" y="6194462"/>
                  <a:pt x="1506106" y="6217148"/>
                  <a:pt x="1506106" y="6217148"/>
                </a:cubicBezTo>
                <a:cubicBezTo>
                  <a:pt x="1494484" y="6236145"/>
                  <a:pt x="1490795" y="6220840"/>
                  <a:pt x="1502416" y="6201844"/>
                </a:cubicBezTo>
                <a:lnTo>
                  <a:pt x="1501761" y="6194940"/>
                </a:lnTo>
                <a:lnTo>
                  <a:pt x="1514037" y="6182848"/>
                </a:lnTo>
                <a:cubicBezTo>
                  <a:pt x="1506382" y="6184694"/>
                  <a:pt x="1502554" y="6185617"/>
                  <a:pt x="1501102" y="6187991"/>
                </a:cubicBezTo>
                <a:lnTo>
                  <a:pt x="1501761" y="6194940"/>
                </a:lnTo>
                <a:lnTo>
                  <a:pt x="1484784" y="6211661"/>
                </a:lnTo>
                <a:cubicBezTo>
                  <a:pt x="1457624" y="6247055"/>
                  <a:pt x="1435730" y="6294843"/>
                  <a:pt x="1409997" y="6288901"/>
                </a:cubicBezTo>
                <a:cubicBezTo>
                  <a:pt x="1476958" y="6163447"/>
                  <a:pt x="1464022" y="6084581"/>
                  <a:pt x="1511970" y="5984207"/>
                </a:cubicBezTo>
                <a:lnTo>
                  <a:pt x="1538118" y="5938165"/>
                </a:lnTo>
                <a:lnTo>
                  <a:pt x="1548035" y="5889113"/>
                </a:lnTo>
                <a:cubicBezTo>
                  <a:pt x="1559112" y="5838960"/>
                  <a:pt x="1574406" y="5789026"/>
                  <a:pt x="1598127" y="5739534"/>
                </a:cubicBezTo>
                <a:cubicBezTo>
                  <a:pt x="1548210" y="5724239"/>
                  <a:pt x="1509613" y="5734902"/>
                  <a:pt x="1482117" y="5775743"/>
                </a:cubicBezTo>
                <a:cubicBezTo>
                  <a:pt x="1459274" y="5808369"/>
                  <a:pt x="1447291" y="5795057"/>
                  <a:pt x="1436192" y="5764882"/>
                </a:cubicBezTo>
                <a:cubicBezTo>
                  <a:pt x="1420876" y="5734487"/>
                  <a:pt x="1439282" y="5705855"/>
                  <a:pt x="1440826" y="5676343"/>
                </a:cubicBezTo>
                <a:cubicBezTo>
                  <a:pt x="1447026" y="5638616"/>
                  <a:pt x="1457440" y="5601112"/>
                  <a:pt x="1463644" y="5563387"/>
                </a:cubicBezTo>
                <a:cubicBezTo>
                  <a:pt x="1464306" y="5550738"/>
                  <a:pt x="1473617" y="5534314"/>
                  <a:pt x="1461191" y="5529435"/>
                </a:cubicBezTo>
                <a:cubicBezTo>
                  <a:pt x="1444773" y="5520123"/>
                  <a:pt x="1431467" y="5532109"/>
                  <a:pt x="1422596" y="5540099"/>
                </a:cubicBezTo>
                <a:cubicBezTo>
                  <a:pt x="1413725" y="5548091"/>
                  <a:pt x="1404631" y="5560299"/>
                  <a:pt x="1395762" y="5568288"/>
                </a:cubicBezTo>
                <a:cubicBezTo>
                  <a:pt x="1332778" y="5641094"/>
                  <a:pt x="1265360" y="5717893"/>
                  <a:pt x="1198384" y="5786259"/>
                </a:cubicBezTo>
                <a:cubicBezTo>
                  <a:pt x="1167334" y="5814228"/>
                  <a:pt x="1128294" y="5833325"/>
                  <a:pt x="1083475" y="5801385"/>
                </a:cubicBezTo>
                <a:cubicBezTo>
                  <a:pt x="1067276" y="5787855"/>
                  <a:pt x="1045979" y="5790966"/>
                  <a:pt x="1028677" y="5798517"/>
                </a:cubicBezTo>
                <a:cubicBezTo>
                  <a:pt x="1024242" y="5802511"/>
                  <a:pt x="1015593" y="5806287"/>
                  <a:pt x="1011155" y="5810283"/>
                </a:cubicBezTo>
                <a:cubicBezTo>
                  <a:pt x="981651" y="5808739"/>
                  <a:pt x="943494" y="5810970"/>
                  <a:pt x="927957" y="5784790"/>
                </a:cubicBezTo>
                <a:cubicBezTo>
                  <a:pt x="912422" y="5758611"/>
                  <a:pt x="934822" y="5734415"/>
                  <a:pt x="956779" y="5718655"/>
                </a:cubicBezTo>
                <a:cubicBezTo>
                  <a:pt x="1027750" y="5654725"/>
                  <a:pt x="1086517" y="5581701"/>
                  <a:pt x="1129307" y="5490928"/>
                </a:cubicBezTo>
                <a:cubicBezTo>
                  <a:pt x="1143276" y="5466293"/>
                  <a:pt x="1135509" y="5453203"/>
                  <a:pt x="1119531" y="5435456"/>
                </a:cubicBezTo>
                <a:cubicBezTo>
                  <a:pt x="1099557" y="5413272"/>
                  <a:pt x="1085810" y="5433691"/>
                  <a:pt x="1072503" y="5445678"/>
                </a:cubicBezTo>
                <a:cubicBezTo>
                  <a:pt x="1041453" y="5473647"/>
                  <a:pt x="1010402" y="5501616"/>
                  <a:pt x="979575" y="5525371"/>
                </a:cubicBezTo>
                <a:cubicBezTo>
                  <a:pt x="962053" y="5537137"/>
                  <a:pt x="940535" y="5544464"/>
                  <a:pt x="928994" y="5522724"/>
                </a:cubicBezTo>
                <a:cubicBezTo>
                  <a:pt x="917452" y="5500980"/>
                  <a:pt x="946957" y="5502524"/>
                  <a:pt x="960263" y="5490538"/>
                </a:cubicBezTo>
                <a:cubicBezTo>
                  <a:pt x="968915" y="5486762"/>
                  <a:pt x="977785" y="5478772"/>
                  <a:pt x="986437" y="5474996"/>
                </a:cubicBezTo>
                <a:cubicBezTo>
                  <a:pt x="1048315" y="5423273"/>
                  <a:pt x="1048535" y="5419058"/>
                  <a:pt x="969776" y="5389568"/>
                </a:cubicBezTo>
                <a:cubicBezTo>
                  <a:pt x="949140" y="5380034"/>
                  <a:pt x="953797" y="5371821"/>
                  <a:pt x="954680" y="5354956"/>
                </a:cubicBezTo>
                <a:cubicBezTo>
                  <a:pt x="971516" y="5275510"/>
                  <a:pt x="996344" y="5204938"/>
                  <a:pt x="1074861" y="5158314"/>
                </a:cubicBezTo>
                <a:cubicBezTo>
                  <a:pt x="1144950" y="5111247"/>
                  <a:pt x="1198840" y="5050652"/>
                  <a:pt x="1244742" y="4981183"/>
                </a:cubicBezTo>
                <a:cubicBezTo>
                  <a:pt x="1295081" y="4907718"/>
                  <a:pt x="1373818" y="4856877"/>
                  <a:pt x="1412173" y="4770102"/>
                </a:cubicBezTo>
                <a:cubicBezTo>
                  <a:pt x="1417049" y="4757675"/>
                  <a:pt x="1430136" y="4749903"/>
                  <a:pt x="1438788" y="4746127"/>
                </a:cubicBezTo>
                <a:cubicBezTo>
                  <a:pt x="1556787" y="4671975"/>
                  <a:pt x="1646605" y="4570983"/>
                  <a:pt x="1732425" y="4465552"/>
                </a:cubicBezTo>
                <a:cubicBezTo>
                  <a:pt x="1750388" y="4445353"/>
                  <a:pt x="1772789" y="4421159"/>
                  <a:pt x="1748821" y="4394540"/>
                </a:cubicBezTo>
                <a:cubicBezTo>
                  <a:pt x="1725078" y="4363700"/>
                  <a:pt x="1698683" y="4383458"/>
                  <a:pt x="1672290" y="4403217"/>
                </a:cubicBezTo>
                <a:cubicBezTo>
                  <a:pt x="1641461" y="4426970"/>
                  <a:pt x="1607635" y="4447395"/>
                  <a:pt x="1577250" y="4472757"/>
                </a:cubicBezTo>
                <a:lnTo>
                  <a:pt x="1569145" y="4480975"/>
                </a:lnTo>
                <a:lnTo>
                  <a:pt x="1566853" y="4487821"/>
                </a:lnTo>
                <a:lnTo>
                  <a:pt x="1525477" y="4532306"/>
                </a:lnTo>
                <a:lnTo>
                  <a:pt x="1502850" y="4571916"/>
                </a:lnTo>
                <a:cubicBezTo>
                  <a:pt x="1495425" y="4592665"/>
                  <a:pt x="1482172" y="4603599"/>
                  <a:pt x="1467364" y="4603880"/>
                </a:cubicBezTo>
                <a:lnTo>
                  <a:pt x="1460649" y="4601625"/>
                </a:lnTo>
                <a:lnTo>
                  <a:pt x="1386972" y="4686679"/>
                </a:lnTo>
                <a:cubicBezTo>
                  <a:pt x="1330821" y="4741863"/>
                  <a:pt x="1288186" y="4779347"/>
                  <a:pt x="1200827" y="4838705"/>
                </a:cubicBezTo>
                <a:cubicBezTo>
                  <a:pt x="1183133" y="4825183"/>
                  <a:pt x="1212253" y="4805396"/>
                  <a:pt x="1194561" y="4791874"/>
                </a:cubicBezTo>
                <a:cubicBezTo>
                  <a:pt x="1082258" y="4902239"/>
                  <a:pt x="1014680" y="4990732"/>
                  <a:pt x="915893" y="5083399"/>
                </a:cubicBezTo>
                <a:cubicBezTo>
                  <a:pt x="834799" y="5189590"/>
                  <a:pt x="736014" y="5282257"/>
                  <a:pt x="592502" y="5396799"/>
                </a:cubicBezTo>
                <a:cubicBezTo>
                  <a:pt x="662169" y="5323918"/>
                  <a:pt x="601841" y="5347880"/>
                  <a:pt x="555028" y="5354143"/>
                </a:cubicBezTo>
                <a:cubicBezTo>
                  <a:pt x="539424" y="5356231"/>
                  <a:pt x="525907" y="5373929"/>
                  <a:pt x="510304" y="5376018"/>
                </a:cubicBezTo>
                <a:cubicBezTo>
                  <a:pt x="510304" y="5376018"/>
                  <a:pt x="508215" y="5360407"/>
                  <a:pt x="521730" y="5342708"/>
                </a:cubicBezTo>
                <a:cubicBezTo>
                  <a:pt x="521730" y="5342708"/>
                  <a:pt x="521730" y="5342708"/>
                  <a:pt x="535246" y="5325010"/>
                </a:cubicBezTo>
                <a:cubicBezTo>
                  <a:pt x="508215" y="5360407"/>
                  <a:pt x="501949" y="5313575"/>
                  <a:pt x="560189" y="5274003"/>
                </a:cubicBezTo>
                <a:cubicBezTo>
                  <a:pt x="560189" y="5274003"/>
                  <a:pt x="560189" y="5274003"/>
                  <a:pt x="577882" y="5287525"/>
                </a:cubicBezTo>
                <a:cubicBezTo>
                  <a:pt x="593485" y="5285438"/>
                  <a:pt x="607002" y="5267739"/>
                  <a:pt x="607002" y="5267739"/>
                </a:cubicBezTo>
                <a:cubicBezTo>
                  <a:pt x="624694" y="5281262"/>
                  <a:pt x="609090" y="5283350"/>
                  <a:pt x="595575" y="5301047"/>
                </a:cubicBezTo>
                <a:cubicBezTo>
                  <a:pt x="595575" y="5301047"/>
                  <a:pt x="595575" y="5301047"/>
                  <a:pt x="582059" y="5318746"/>
                </a:cubicBezTo>
                <a:cubicBezTo>
                  <a:pt x="655903" y="5277087"/>
                  <a:pt x="768206" y="5166720"/>
                  <a:pt x="764028" y="5135499"/>
                </a:cubicBezTo>
                <a:cubicBezTo>
                  <a:pt x="876330" y="5025133"/>
                  <a:pt x="1008414" y="4943900"/>
                  <a:pt x="1044783" y="4859584"/>
                </a:cubicBezTo>
                <a:cubicBezTo>
                  <a:pt x="1114450" y="4786703"/>
                  <a:pt x="1105112" y="4835622"/>
                  <a:pt x="1163352" y="4796049"/>
                </a:cubicBezTo>
                <a:cubicBezTo>
                  <a:pt x="1233019" y="4723168"/>
                  <a:pt x="1199721" y="4711733"/>
                  <a:pt x="1240268" y="4658638"/>
                </a:cubicBezTo>
                <a:cubicBezTo>
                  <a:pt x="1266009" y="4643277"/>
                  <a:pt x="1288693" y="4627330"/>
                  <a:pt x="1308875" y="4611223"/>
                </a:cubicBezTo>
                <a:lnTo>
                  <a:pt x="1328941" y="4593105"/>
                </a:lnTo>
                <a:lnTo>
                  <a:pt x="1163695" y="4712707"/>
                </a:lnTo>
                <a:cubicBezTo>
                  <a:pt x="1096601" y="4763100"/>
                  <a:pt x="1031506" y="4815711"/>
                  <a:pt x="971403" y="4873868"/>
                </a:cubicBezTo>
                <a:cubicBezTo>
                  <a:pt x="913519" y="4930027"/>
                  <a:pt x="856073" y="4977754"/>
                  <a:pt x="767779" y="4968905"/>
                </a:cubicBezTo>
                <a:cubicBezTo>
                  <a:pt x="750919" y="4968023"/>
                  <a:pt x="733617" y="4975574"/>
                  <a:pt x="720089" y="4991775"/>
                </a:cubicBezTo>
                <a:cubicBezTo>
                  <a:pt x="670195" y="5056809"/>
                  <a:pt x="596773" y="5086788"/>
                  <a:pt x="527126" y="5125420"/>
                </a:cubicBezTo>
                <a:cubicBezTo>
                  <a:pt x="479214" y="5152509"/>
                  <a:pt x="435521" y="5179817"/>
                  <a:pt x="391825" y="5207124"/>
                </a:cubicBezTo>
                <a:cubicBezTo>
                  <a:pt x="370088" y="5218670"/>
                  <a:pt x="344137" y="5229994"/>
                  <a:pt x="319287" y="5220239"/>
                </a:cubicBezTo>
                <a:cubicBezTo>
                  <a:pt x="294660" y="5206268"/>
                  <a:pt x="270030" y="5192293"/>
                  <a:pt x="301522" y="5155892"/>
                </a:cubicBezTo>
                <a:cubicBezTo>
                  <a:pt x="354971" y="5103728"/>
                  <a:pt x="375582" y="5032936"/>
                  <a:pt x="421703" y="4959251"/>
                </a:cubicBezTo>
                <a:cubicBezTo>
                  <a:pt x="340075" y="4984572"/>
                  <a:pt x="267534" y="4997688"/>
                  <a:pt x="218080" y="5054288"/>
                </a:cubicBezTo>
                <a:cubicBezTo>
                  <a:pt x="208988" y="5066494"/>
                  <a:pt x="195901" y="5074266"/>
                  <a:pt x="179262" y="5069167"/>
                </a:cubicBezTo>
                <a:cubicBezTo>
                  <a:pt x="162843" y="5059850"/>
                  <a:pt x="171936" y="5047644"/>
                  <a:pt x="176812" y="5035217"/>
                </a:cubicBezTo>
                <a:cubicBezTo>
                  <a:pt x="182131" y="5014355"/>
                  <a:pt x="170147" y="5001045"/>
                  <a:pt x="153507" y="4995946"/>
                </a:cubicBezTo>
                <a:cubicBezTo>
                  <a:pt x="128659" y="4986191"/>
                  <a:pt x="119125" y="5006832"/>
                  <a:pt x="118242" y="5023697"/>
                </a:cubicBezTo>
                <a:cubicBezTo>
                  <a:pt x="116477" y="5057424"/>
                  <a:pt x="94960" y="5064756"/>
                  <a:pt x="69672" y="5063432"/>
                </a:cubicBezTo>
                <a:cubicBezTo>
                  <a:pt x="35731" y="5065884"/>
                  <a:pt x="2673" y="5051468"/>
                  <a:pt x="0" y="5021735"/>
                </a:cubicBezTo>
                <a:cubicBezTo>
                  <a:pt x="1545" y="4992221"/>
                  <a:pt x="35045" y="4998203"/>
                  <a:pt x="60557" y="4995310"/>
                </a:cubicBezTo>
                <a:cubicBezTo>
                  <a:pt x="68985" y="4995751"/>
                  <a:pt x="73423" y="4991755"/>
                  <a:pt x="86066" y="4992417"/>
                </a:cubicBezTo>
                <a:cubicBezTo>
                  <a:pt x="78961" y="4966679"/>
                  <a:pt x="57225" y="4978224"/>
                  <a:pt x="45021" y="4969131"/>
                </a:cubicBezTo>
                <a:cubicBezTo>
                  <a:pt x="24608" y="4955378"/>
                  <a:pt x="4192" y="4941627"/>
                  <a:pt x="39016" y="4922312"/>
                </a:cubicBezTo>
                <a:cubicBezTo>
                  <a:pt x="52103" y="4914540"/>
                  <a:pt x="56318" y="4914761"/>
                  <a:pt x="52986" y="4897675"/>
                </a:cubicBezTo>
                <a:cubicBezTo>
                  <a:pt x="47866" y="4833991"/>
                  <a:pt x="63599" y="4775626"/>
                  <a:pt x="83327" y="4721697"/>
                </a:cubicBezTo>
                <a:cubicBezTo>
                  <a:pt x="107494" y="4663774"/>
                  <a:pt x="131658" y="4605850"/>
                  <a:pt x="134968" y="4542607"/>
                </a:cubicBezTo>
                <a:cubicBezTo>
                  <a:pt x="135630" y="4529958"/>
                  <a:pt x="140947" y="4509098"/>
                  <a:pt x="149820" y="4501107"/>
                </a:cubicBezTo>
                <a:cubicBezTo>
                  <a:pt x="197949" y="4469804"/>
                  <a:pt x="187953" y="4418546"/>
                  <a:pt x="185721" y="4380380"/>
                </a:cubicBezTo>
                <a:cubicBezTo>
                  <a:pt x="186824" y="4359299"/>
                  <a:pt x="180603" y="4316695"/>
                  <a:pt x="168840" y="4299168"/>
                </a:cubicBezTo>
                <a:cubicBezTo>
                  <a:pt x="140878" y="4268111"/>
                  <a:pt x="158400" y="4256345"/>
                  <a:pt x="176363" y="4236145"/>
                </a:cubicBezTo>
                <a:cubicBezTo>
                  <a:pt x="189671" y="4224160"/>
                  <a:pt x="202758" y="4216390"/>
                  <a:pt x="182566" y="4198422"/>
                </a:cubicBezTo>
                <a:cubicBezTo>
                  <a:pt x="178570" y="4193984"/>
                  <a:pt x="178791" y="4189767"/>
                  <a:pt x="174797" y="4185330"/>
                </a:cubicBezTo>
                <a:cubicBezTo>
                  <a:pt x="226702" y="4162681"/>
                  <a:pt x="178769" y="4109439"/>
                  <a:pt x="209819" y="4081470"/>
                </a:cubicBezTo>
                <a:cubicBezTo>
                  <a:pt x="218910" y="4069263"/>
                  <a:pt x="211584" y="4047740"/>
                  <a:pt x="208252" y="4030654"/>
                </a:cubicBezTo>
                <a:cubicBezTo>
                  <a:pt x="198254" y="3979400"/>
                  <a:pt x="216879" y="3946552"/>
                  <a:pt x="264570" y="3923679"/>
                </a:cubicBezTo>
                <a:cubicBezTo>
                  <a:pt x="316474" y="3901030"/>
                  <a:pt x="364605" y="3869726"/>
                  <a:pt x="400974" y="3820896"/>
                </a:cubicBezTo>
                <a:cubicBezTo>
                  <a:pt x="405409" y="3816900"/>
                  <a:pt x="414058" y="3813127"/>
                  <a:pt x="414499" y="3804693"/>
                </a:cubicBezTo>
                <a:cubicBezTo>
                  <a:pt x="432220" y="3708382"/>
                  <a:pt x="527821" y="3658426"/>
                  <a:pt x="570169" y="3576085"/>
                </a:cubicBezTo>
                <a:cubicBezTo>
                  <a:pt x="616952" y="3489751"/>
                  <a:pt x="684150" y="3417169"/>
                  <a:pt x="739142" y="3335491"/>
                </a:cubicBezTo>
                <a:cubicBezTo>
                  <a:pt x="808106" y="3229178"/>
                  <a:pt x="896819" y="3149266"/>
                  <a:pt x="977767" y="3056263"/>
                </a:cubicBezTo>
                <a:cubicBezTo>
                  <a:pt x="1063369" y="2955049"/>
                  <a:pt x="1120349" y="2835428"/>
                  <a:pt x="1185315" y="2724678"/>
                </a:cubicBezTo>
                <a:cubicBezTo>
                  <a:pt x="1203720" y="2696046"/>
                  <a:pt x="1226781" y="2659203"/>
                  <a:pt x="1185956" y="2631700"/>
                </a:cubicBezTo>
                <a:lnTo>
                  <a:pt x="1184401" y="2626072"/>
                </a:lnTo>
                <a:lnTo>
                  <a:pt x="1173243" y="2644084"/>
                </a:lnTo>
                <a:cubicBezTo>
                  <a:pt x="1168020" y="2657531"/>
                  <a:pt x="1166028" y="2672444"/>
                  <a:pt x="1169705" y="2689893"/>
                </a:cubicBezTo>
                <a:cubicBezTo>
                  <a:pt x="1135543" y="2709573"/>
                  <a:pt x="1161227" y="2785791"/>
                  <a:pt x="1086684" y="2779583"/>
                </a:cubicBezTo>
                <a:cubicBezTo>
                  <a:pt x="1065356" y="2777306"/>
                  <a:pt x="1063911" y="2812723"/>
                  <a:pt x="1047140" y="2827845"/>
                </a:cubicBezTo>
                <a:cubicBezTo>
                  <a:pt x="980058" y="2888329"/>
                  <a:pt x="949422" y="2967866"/>
                  <a:pt x="940529" y="3056720"/>
                </a:cubicBezTo>
                <a:cubicBezTo>
                  <a:pt x="935149" y="3085303"/>
                  <a:pt x="921899" y="3100217"/>
                  <a:pt x="893738" y="3101877"/>
                </a:cubicBezTo>
                <a:cubicBezTo>
                  <a:pt x="870128" y="3060869"/>
                  <a:pt x="878405" y="3021515"/>
                  <a:pt x="900556" y="2977811"/>
                </a:cubicBezTo>
                <a:cubicBezTo>
                  <a:pt x="929333" y="2926651"/>
                  <a:pt x="932639" y="2862858"/>
                  <a:pt x="946920" y="2805484"/>
                </a:cubicBezTo>
                <a:cubicBezTo>
                  <a:pt x="954990" y="2762609"/>
                  <a:pt x="970723" y="2729884"/>
                  <a:pt x="1007991" y="2702956"/>
                </a:cubicBezTo>
                <a:cubicBezTo>
                  <a:pt x="1031699" y="2685660"/>
                  <a:pt x="1047018" y="2660908"/>
                  <a:pt x="1061846" y="2635301"/>
                </a:cubicBezTo>
                <a:lnTo>
                  <a:pt x="1065180" y="2629726"/>
                </a:lnTo>
                <a:lnTo>
                  <a:pt x="1069875" y="2618870"/>
                </a:lnTo>
                <a:lnTo>
                  <a:pt x="1072037" y="2618260"/>
                </a:lnTo>
                <a:lnTo>
                  <a:pt x="1076372" y="2611011"/>
                </a:lnTo>
                <a:lnTo>
                  <a:pt x="1076437" y="2603702"/>
                </a:lnTo>
                <a:lnTo>
                  <a:pt x="1069875" y="2618870"/>
                </a:lnTo>
                <a:lnTo>
                  <a:pt x="1063474" y="2620676"/>
                </a:lnTo>
                <a:cubicBezTo>
                  <a:pt x="1050512" y="2637650"/>
                  <a:pt x="1035547" y="2639652"/>
                  <a:pt x="1048509" y="2622678"/>
                </a:cubicBezTo>
                <a:cubicBezTo>
                  <a:pt x="1048509" y="2622678"/>
                  <a:pt x="1059469" y="2590734"/>
                  <a:pt x="1074434" y="2588731"/>
                </a:cubicBezTo>
                <a:cubicBezTo>
                  <a:pt x="1074434" y="2588731"/>
                  <a:pt x="1072430" y="2573759"/>
                  <a:pt x="1072430" y="2573759"/>
                </a:cubicBezTo>
                <a:cubicBezTo>
                  <a:pt x="1072430" y="2573759"/>
                  <a:pt x="1072430" y="2573759"/>
                  <a:pt x="1087395" y="2571757"/>
                </a:cubicBezTo>
                <a:cubicBezTo>
                  <a:pt x="1159160" y="2425000"/>
                  <a:pt x="1247893" y="2291212"/>
                  <a:pt x="1359603" y="2215307"/>
                </a:cubicBezTo>
                <a:cubicBezTo>
                  <a:pt x="1375512" y="2106503"/>
                  <a:pt x="1552034" y="1945728"/>
                  <a:pt x="1627804" y="1828915"/>
                </a:cubicBezTo>
                <a:cubicBezTo>
                  <a:pt x="1668695" y="1792965"/>
                  <a:pt x="1670698" y="1807936"/>
                  <a:pt x="1659738" y="1839882"/>
                </a:cubicBezTo>
                <a:cubicBezTo>
                  <a:pt x="1696622" y="1773988"/>
                  <a:pt x="1765439" y="1719063"/>
                  <a:pt x="1761434" y="1689119"/>
                </a:cubicBezTo>
                <a:cubicBezTo>
                  <a:pt x="1841211" y="1602248"/>
                  <a:pt x="1895063" y="1549324"/>
                  <a:pt x="1933950" y="1498403"/>
                </a:cubicBezTo>
                <a:cubicBezTo>
                  <a:pt x="1987802" y="1445479"/>
                  <a:pt x="2028691" y="1409529"/>
                  <a:pt x="2112475" y="1352601"/>
                </a:cubicBezTo>
                <a:cubicBezTo>
                  <a:pt x="2125201" y="1362327"/>
                  <a:pt x="2112674" y="1375433"/>
                  <a:pt x="2112772" y="1386849"/>
                </a:cubicBezTo>
                <a:lnTo>
                  <a:pt x="2115875" y="1392643"/>
                </a:lnTo>
                <a:lnTo>
                  <a:pt x="2368381" y="1113415"/>
                </a:lnTo>
                <a:lnTo>
                  <a:pt x="2372963" y="1120035"/>
                </a:lnTo>
                <a:lnTo>
                  <a:pt x="2380065" y="1123576"/>
                </a:lnTo>
                <a:lnTo>
                  <a:pt x="2385743" y="1117924"/>
                </a:lnTo>
                <a:cubicBezTo>
                  <a:pt x="2463516" y="1016082"/>
                  <a:pt x="2558258" y="927208"/>
                  <a:pt x="2695893" y="817356"/>
                </a:cubicBezTo>
                <a:cubicBezTo>
                  <a:pt x="2629078" y="887253"/>
                  <a:pt x="2686938" y="864273"/>
                  <a:pt x="2731833" y="858265"/>
                </a:cubicBezTo>
                <a:cubicBezTo>
                  <a:pt x="2746799" y="856263"/>
                  <a:pt x="2759761" y="839288"/>
                  <a:pt x="2774726" y="837287"/>
                </a:cubicBezTo>
                <a:cubicBezTo>
                  <a:pt x="2774726" y="837287"/>
                  <a:pt x="2775228" y="841029"/>
                  <a:pt x="2774108" y="846894"/>
                </a:cubicBezTo>
                <a:lnTo>
                  <a:pt x="2767188" y="861843"/>
                </a:lnTo>
                <a:lnTo>
                  <a:pt x="2872754" y="766749"/>
                </a:lnTo>
                <a:cubicBezTo>
                  <a:pt x="2912674" y="730790"/>
                  <a:pt x="2932623" y="672646"/>
                  <a:pt x="3000067" y="676175"/>
                </a:cubicBezTo>
                <a:cubicBezTo>
                  <a:pt x="3012711" y="676837"/>
                  <a:pt x="3022244" y="656196"/>
                  <a:pt x="3027122" y="643768"/>
                </a:cubicBezTo>
                <a:cubicBezTo>
                  <a:pt x="3043077" y="581187"/>
                  <a:pt x="3079446" y="532356"/>
                  <a:pt x="3127576" y="501053"/>
                </a:cubicBezTo>
                <a:cubicBezTo>
                  <a:pt x="3179922" y="469970"/>
                  <a:pt x="3229595" y="409153"/>
                  <a:pt x="3302819" y="463719"/>
                </a:cubicBezTo>
                <a:cubicBezTo>
                  <a:pt x="3331222" y="486345"/>
                  <a:pt x="3351635" y="500096"/>
                  <a:pt x="3349649" y="538040"/>
                </a:cubicBezTo>
                <a:cubicBezTo>
                  <a:pt x="3345457" y="618149"/>
                  <a:pt x="3320189" y="697154"/>
                  <a:pt x="3290926" y="771722"/>
                </a:cubicBezTo>
                <a:cubicBezTo>
                  <a:pt x="3286050" y="784152"/>
                  <a:pt x="3268528" y="795917"/>
                  <a:pt x="3284726" y="809448"/>
                </a:cubicBezTo>
                <a:cubicBezTo>
                  <a:pt x="3300924" y="822978"/>
                  <a:pt x="3318226" y="815429"/>
                  <a:pt x="3331534" y="803443"/>
                </a:cubicBezTo>
                <a:cubicBezTo>
                  <a:pt x="3362805" y="771258"/>
                  <a:pt x="3394074" y="739072"/>
                  <a:pt x="3421571" y="698234"/>
                </a:cubicBezTo>
                <a:cubicBezTo>
                  <a:pt x="3513815" y="550861"/>
                  <a:pt x="3654875" y="439867"/>
                  <a:pt x="3767311" y="310461"/>
                </a:cubicBezTo>
                <a:cubicBezTo>
                  <a:pt x="3785275" y="290261"/>
                  <a:pt x="3815663" y="274944"/>
                  <a:pt x="3837621" y="259179"/>
                </a:cubicBezTo>
                <a:cubicBezTo>
                  <a:pt x="3855143" y="247413"/>
                  <a:pt x="3872667" y="235647"/>
                  <a:pt x="3883987" y="261605"/>
                </a:cubicBezTo>
                <a:cubicBezTo>
                  <a:pt x="3891756" y="274697"/>
                  <a:pt x="3904843" y="266925"/>
                  <a:pt x="3913493" y="263149"/>
                </a:cubicBezTo>
                <a:cubicBezTo>
                  <a:pt x="3965617" y="236283"/>
                  <a:pt x="3990247" y="250257"/>
                  <a:pt x="4000022" y="305729"/>
                </a:cubicBezTo>
                <a:cubicBezTo>
                  <a:pt x="3999801" y="309945"/>
                  <a:pt x="4003578" y="318597"/>
                  <a:pt x="4007791" y="318818"/>
                </a:cubicBezTo>
                <a:cubicBezTo>
                  <a:pt x="4081895" y="356518"/>
                  <a:pt x="4036878" y="409124"/>
                  <a:pt x="4025798" y="459279"/>
                </a:cubicBezTo>
                <a:cubicBezTo>
                  <a:pt x="4021143" y="467488"/>
                  <a:pt x="4016488" y="475699"/>
                  <a:pt x="4011832" y="483913"/>
                </a:cubicBezTo>
                <a:cubicBezTo>
                  <a:pt x="3983010" y="550049"/>
                  <a:pt x="3998546" y="576228"/>
                  <a:pt x="4065987" y="579758"/>
                </a:cubicBezTo>
                <a:cubicBezTo>
                  <a:pt x="4070201" y="579978"/>
                  <a:pt x="4074418" y="580199"/>
                  <a:pt x="4074639" y="575982"/>
                </a:cubicBezTo>
                <a:cubicBezTo>
                  <a:pt x="4094367" y="522055"/>
                  <a:pt x="4174012" y="534677"/>
                  <a:pt x="4189966" y="472096"/>
                </a:cubicBezTo>
                <a:cubicBezTo>
                  <a:pt x="4200604" y="430376"/>
                  <a:pt x="4227216" y="406403"/>
                  <a:pt x="4274024" y="400396"/>
                </a:cubicBezTo>
                <a:cubicBezTo>
                  <a:pt x="4224988" y="368235"/>
                  <a:pt x="4218324" y="334064"/>
                  <a:pt x="4242487" y="276141"/>
                </a:cubicBezTo>
                <a:cubicBezTo>
                  <a:pt x="4247143" y="267928"/>
                  <a:pt x="4252019" y="255500"/>
                  <a:pt x="4264444" y="260379"/>
                </a:cubicBezTo>
                <a:cubicBezTo>
                  <a:pt x="4276870" y="265257"/>
                  <a:pt x="4271993" y="277685"/>
                  <a:pt x="4267336" y="285896"/>
                </a:cubicBezTo>
                <a:cubicBezTo>
                  <a:pt x="4262459" y="298326"/>
                  <a:pt x="4257582" y="310753"/>
                  <a:pt x="4265129" y="328059"/>
                </a:cubicBezTo>
                <a:cubicBezTo>
                  <a:pt x="4286207" y="329162"/>
                  <a:pt x="4291303" y="312518"/>
                  <a:pt x="4291965" y="299870"/>
                </a:cubicBezTo>
                <a:cubicBezTo>
                  <a:pt x="4294392" y="253489"/>
                  <a:pt x="4313679" y="207993"/>
                  <a:pt x="4324535" y="162056"/>
                </a:cubicBezTo>
                <a:cubicBezTo>
                  <a:pt x="4340049" y="107909"/>
                  <a:pt x="4367327" y="71285"/>
                  <a:pt x="4426778" y="65942"/>
                </a:cubicBezTo>
                <a:cubicBezTo>
                  <a:pt x="4439644" y="62387"/>
                  <a:pt x="4452290" y="63048"/>
                  <a:pt x="4457387" y="46404"/>
                </a:cubicBezTo>
                <a:cubicBezTo>
                  <a:pt x="4472018" y="9120"/>
                  <a:pt x="4506180" y="2453"/>
                  <a:pt x="4540121" y="0"/>
                </a:cubicBezTo>
                <a:close/>
              </a:path>
            </a:pathLst>
          </a:custGeom>
          <a:solidFill>
            <a:schemeClr val="bg1">
              <a:lumMod val="95000"/>
            </a:schemeClr>
          </a:solidFill>
          <a:effectLst>
            <a:innerShdw blurRad="63500" dist="50800" dir="18900000">
              <a:prstClr val="black">
                <a:alpha val="50000"/>
              </a:prstClr>
            </a:innerShdw>
          </a:effectLst>
        </p:spPr>
        <p:txBody>
          <a:bodyPr wrap="square" anchor="ctr">
            <a:noAutofit/>
          </a:bodyPr>
          <a:lstStyle>
            <a:lvl1pPr marL="0" indent="0" algn="ctr">
              <a:buNone/>
              <a:defRPr sz="2400">
                <a:latin typeface="Arial" pitchFamily="34" charset="0"/>
                <a:cs typeface="Arial" pitchFamily="34" charset="0"/>
              </a:defRPr>
            </a:lvl1pPr>
            <a:lvl2pPr marL="914263" indent="0">
              <a:buNone/>
              <a:defRPr sz="5600"/>
            </a:lvl2pPr>
            <a:lvl3pPr marL="1828526" indent="0">
              <a:buNone/>
              <a:defRPr sz="4800"/>
            </a:lvl3pPr>
            <a:lvl4pPr marL="2742789" indent="0">
              <a:buNone/>
              <a:defRPr sz="4000"/>
            </a:lvl4pPr>
            <a:lvl5pPr marL="3657050" indent="0">
              <a:buNone/>
              <a:defRPr sz="4000"/>
            </a:lvl5pPr>
            <a:lvl6pPr marL="4571314" indent="0">
              <a:buNone/>
              <a:defRPr sz="4000"/>
            </a:lvl6pPr>
            <a:lvl7pPr marL="5485577" indent="0">
              <a:buNone/>
              <a:defRPr sz="4000"/>
            </a:lvl7pPr>
            <a:lvl8pPr marL="6399840" indent="0">
              <a:buNone/>
              <a:defRPr sz="4000"/>
            </a:lvl8pPr>
            <a:lvl9pPr marL="7314103" indent="0">
              <a:buNone/>
              <a:defRPr sz="4000"/>
            </a:lvl9pPr>
          </a:lstStyle>
          <a:p>
            <a:r>
              <a:rPr lang="en-US" altLang="ko-KR" dirty="0"/>
              <a:t>Your Picture Here</a:t>
            </a:r>
            <a:endParaRPr lang="ko-KR" altLang="en-US" dirty="0"/>
          </a:p>
        </p:txBody>
      </p:sp>
    </p:spTree>
    <p:extLst>
      <p:ext uri="{BB962C8B-B14F-4D97-AF65-F5344CB8AC3E}">
        <p14:creationId xmlns:p14="http://schemas.microsoft.com/office/powerpoint/2010/main" val="2819174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6891" y="574511"/>
            <a:ext cx="23140366"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Rectangle 30">
            <a:extLst>
              <a:ext uri="{FF2B5EF4-FFF2-40B4-BE49-F238E27FC236}">
                <a16:creationId xmlns:a16="http://schemas.microsoft.com/office/drawing/2014/main" id="{413A6664-83E5-4487-B534-989C9B886DA9}"/>
              </a:ext>
            </a:extLst>
          </p:cNvPr>
          <p:cNvSpPr/>
          <p:nvPr userDrawn="1"/>
        </p:nvSpPr>
        <p:spPr>
          <a:xfrm>
            <a:off x="0" y="7904224"/>
            <a:ext cx="24377650" cy="5811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defTabSz="1828206"/>
            <a:endParaRPr lang="ko-KR" altLang="en-US" sz="3600">
              <a:solidFill>
                <a:prstClr val="white"/>
              </a:solidFill>
            </a:endParaRPr>
          </a:p>
        </p:txBody>
      </p:sp>
      <p:sp>
        <p:nvSpPr>
          <p:cNvPr id="35" name="Rounded Rectangle 3">
            <a:extLst>
              <a:ext uri="{FF2B5EF4-FFF2-40B4-BE49-F238E27FC236}">
                <a16:creationId xmlns:a16="http://schemas.microsoft.com/office/drawing/2014/main" id="{D0A8E277-D47A-4CA2-B364-4F48F87985A9}"/>
              </a:ext>
            </a:extLst>
          </p:cNvPr>
          <p:cNvSpPr/>
          <p:nvPr userDrawn="1"/>
        </p:nvSpPr>
        <p:spPr>
          <a:xfrm>
            <a:off x="15443330" y="3061969"/>
            <a:ext cx="5559962" cy="4526938"/>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defTabSz="1828206"/>
            <a:endParaRPr lang="en-US" sz="5400">
              <a:solidFill>
                <a:prstClr val="white"/>
              </a:solidFill>
            </a:endParaRPr>
          </a:p>
        </p:txBody>
      </p:sp>
      <p:sp>
        <p:nvSpPr>
          <p:cNvPr id="36" name="Trapezoid 18">
            <a:extLst>
              <a:ext uri="{FF2B5EF4-FFF2-40B4-BE49-F238E27FC236}">
                <a16:creationId xmlns:a16="http://schemas.microsoft.com/office/drawing/2014/main" id="{E5026CD6-24EE-46BC-860C-5C52904E9C7E}"/>
              </a:ext>
            </a:extLst>
          </p:cNvPr>
          <p:cNvSpPr/>
          <p:nvPr userDrawn="1"/>
        </p:nvSpPr>
        <p:spPr>
          <a:xfrm rot="10800000">
            <a:off x="3037087" y="8716109"/>
            <a:ext cx="6783593" cy="3754566"/>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defTabSz="1828206"/>
            <a:endParaRPr lang="en-US" sz="5400">
              <a:solidFill>
                <a:prstClr val="white"/>
              </a:solidFill>
            </a:endParaRPr>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15635332" y="3208598"/>
            <a:ext cx="5164613" cy="3054304"/>
          </a:xfrm>
          <a:prstGeom prst="rect">
            <a:avLst/>
          </a:prstGeom>
          <a:solidFill>
            <a:schemeClr val="bg1">
              <a:lumMod val="95000"/>
            </a:schemeClr>
          </a:solidFill>
          <a:ln w="25400">
            <a:noFill/>
          </a:ln>
          <a:effectLst/>
        </p:spPr>
        <p:txBody>
          <a:bodyPr anchor="ctr"/>
          <a:lstStyle>
            <a:lvl1pPr marL="0" indent="0" algn="ctr">
              <a:buFontTx/>
              <a:buNone/>
              <a:defRPr sz="2400">
                <a:solidFill>
                  <a:schemeClr val="tx1">
                    <a:lumMod val="75000"/>
                    <a:lumOff val="25000"/>
                  </a:schemeClr>
                </a:solidFill>
              </a:defRPr>
            </a:lvl1pPr>
          </a:lstStyle>
          <a:p>
            <a:r>
              <a:rPr lang="en-US" altLang="ko-KR" dirty="0"/>
              <a:t>Place Your Picture Here</a:t>
            </a:r>
            <a:endParaRPr lang="ko-KR" altLang="en-US" dirty="0"/>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3919995" y="8887428"/>
            <a:ext cx="5017773" cy="3060732"/>
          </a:xfrm>
          <a:prstGeom prst="rect">
            <a:avLst/>
          </a:prstGeom>
          <a:solidFill>
            <a:schemeClr val="bg1">
              <a:lumMod val="95000"/>
            </a:schemeClr>
          </a:solidFill>
          <a:ln w="25400">
            <a:noFill/>
          </a:ln>
          <a:effectLst/>
        </p:spPr>
        <p:txBody>
          <a:bodyPr anchor="ctr"/>
          <a:lstStyle>
            <a:lvl1pPr marL="0" indent="0" algn="ctr">
              <a:buFontTx/>
              <a:buNone/>
              <a:defRPr sz="2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60931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79E88-F9CF-46EF-AD4D-47450CCF4178}"/>
              </a:ext>
            </a:extLst>
          </p:cNvPr>
          <p:cNvSpPr>
            <a:spLocks noGrp="1"/>
          </p:cNvSpPr>
          <p:nvPr>
            <p:ph type="pic" sz="quarter" idx="11" hasCustomPrompt="1"/>
          </p:nvPr>
        </p:nvSpPr>
        <p:spPr>
          <a:xfrm>
            <a:off x="12725960" y="1889669"/>
            <a:ext cx="9934078" cy="9936666"/>
          </a:xfrm>
          <a:custGeom>
            <a:avLst/>
            <a:gdLst>
              <a:gd name="connsiteX0" fmla="*/ 1806860 w 7452500"/>
              <a:gd name="connsiteY0" fmla="*/ 0 h 7452500"/>
              <a:gd name="connsiteX1" fmla="*/ 3726250 w 7452500"/>
              <a:gd name="connsiteY1" fmla="*/ 1919390 h 7452500"/>
              <a:gd name="connsiteX2" fmla="*/ 5645640 w 7452500"/>
              <a:gd name="connsiteY2" fmla="*/ 0 h 7452500"/>
              <a:gd name="connsiteX3" fmla="*/ 7452500 w 7452500"/>
              <a:gd name="connsiteY3" fmla="*/ 1806860 h 7452500"/>
              <a:gd name="connsiteX4" fmla="*/ 5533110 w 7452500"/>
              <a:gd name="connsiteY4" fmla="*/ 3726250 h 7452500"/>
              <a:gd name="connsiteX5" fmla="*/ 7452500 w 7452500"/>
              <a:gd name="connsiteY5" fmla="*/ 5645640 h 7452500"/>
              <a:gd name="connsiteX6" fmla="*/ 5645640 w 7452500"/>
              <a:gd name="connsiteY6" fmla="*/ 7452500 h 7452500"/>
              <a:gd name="connsiteX7" fmla="*/ 3726250 w 7452500"/>
              <a:gd name="connsiteY7" fmla="*/ 5533110 h 7452500"/>
              <a:gd name="connsiteX8" fmla="*/ 1806860 w 7452500"/>
              <a:gd name="connsiteY8" fmla="*/ 7452500 h 7452500"/>
              <a:gd name="connsiteX9" fmla="*/ 0 w 7452500"/>
              <a:gd name="connsiteY9" fmla="*/ 5645640 h 7452500"/>
              <a:gd name="connsiteX10" fmla="*/ 1919390 w 7452500"/>
              <a:gd name="connsiteY10" fmla="*/ 3726250 h 7452500"/>
              <a:gd name="connsiteX11" fmla="*/ 0 w 7452500"/>
              <a:gd name="connsiteY11" fmla="*/ 1806860 h 7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52500" h="7452500">
                <a:moveTo>
                  <a:pt x="1806860" y="0"/>
                </a:moveTo>
                <a:lnTo>
                  <a:pt x="3726250" y="1919390"/>
                </a:lnTo>
                <a:lnTo>
                  <a:pt x="5645640" y="0"/>
                </a:lnTo>
                <a:lnTo>
                  <a:pt x="7452500" y="1806860"/>
                </a:lnTo>
                <a:lnTo>
                  <a:pt x="5533110" y="3726250"/>
                </a:lnTo>
                <a:lnTo>
                  <a:pt x="7452500" y="5645640"/>
                </a:lnTo>
                <a:lnTo>
                  <a:pt x="5645640" y="7452500"/>
                </a:lnTo>
                <a:lnTo>
                  <a:pt x="3726250" y="5533110"/>
                </a:lnTo>
                <a:lnTo>
                  <a:pt x="1806860" y="7452500"/>
                </a:lnTo>
                <a:lnTo>
                  <a:pt x="0" y="5645640"/>
                </a:lnTo>
                <a:lnTo>
                  <a:pt x="1919390" y="3726250"/>
                </a:lnTo>
                <a:lnTo>
                  <a:pt x="0" y="1806860"/>
                </a:lnTo>
                <a:close/>
              </a:path>
            </a:pathLst>
          </a:custGeom>
          <a:solidFill>
            <a:schemeClr val="bg1">
              <a:lumMod val="95000"/>
            </a:schemeClr>
          </a:solidFill>
          <a:ln w="25400">
            <a:noFill/>
          </a:ln>
          <a:effectLst/>
        </p:spPr>
        <p:txBody>
          <a:bodyPr wrap="square" anchor="ctr">
            <a:noAutofit/>
          </a:bodyPr>
          <a:lstStyle>
            <a:lvl1pPr marL="0" indent="0" algn="ctr">
              <a:buFontTx/>
              <a:buNone/>
              <a:defRPr sz="2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933551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9271614" y="0"/>
            <a:ext cx="15106043" cy="13716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1828526" rtl="0" eaLnBrk="1" fontAlgn="auto" latinLnBrk="1" hangingPunct="1">
              <a:lnSpc>
                <a:spcPct val="90000"/>
              </a:lnSpc>
              <a:spcBef>
                <a:spcPts val="2000"/>
              </a:spcBef>
              <a:spcAft>
                <a:spcPts val="0"/>
              </a:spcAft>
              <a:buClrTx/>
              <a:buSzTx/>
              <a:buFontTx/>
              <a:buNone/>
              <a:tabLst/>
              <a:defRPr sz="2400"/>
            </a:lvl1pPr>
          </a:lstStyle>
          <a:p>
            <a:r>
              <a:rPr lang="en-US" altLang="ko-KR" dirty="0"/>
              <a:t>Your Picture Here</a:t>
            </a:r>
            <a:endParaRPr lang="ko-KR" altLang="en-US" dirty="0"/>
          </a:p>
        </p:txBody>
      </p:sp>
    </p:spTree>
    <p:extLst>
      <p:ext uri="{BB962C8B-B14F-4D97-AF65-F5344CB8AC3E}">
        <p14:creationId xmlns:p14="http://schemas.microsoft.com/office/powerpoint/2010/main" val="32582720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2" y="0"/>
            <a:ext cx="24377650" cy="6858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1828526" rtl="0" eaLnBrk="1" fontAlgn="auto" latinLnBrk="1" hangingPunct="1">
              <a:lnSpc>
                <a:spcPct val="90000"/>
              </a:lnSpc>
              <a:spcBef>
                <a:spcPts val="2000"/>
              </a:spcBef>
              <a:spcAft>
                <a:spcPts val="0"/>
              </a:spcAft>
              <a:buClrTx/>
              <a:buSzTx/>
              <a:buFontTx/>
              <a:buNone/>
              <a:tabLst/>
              <a:defRPr sz="2400"/>
            </a:lvl1pPr>
          </a:lstStyle>
          <a:p>
            <a:r>
              <a:rPr lang="en-US" altLang="ko-KR" dirty="0"/>
              <a:t>Your Picture Here</a:t>
            </a:r>
            <a:endParaRPr lang="ko-KR" altLang="en-US" dirty="0"/>
          </a:p>
        </p:txBody>
      </p:sp>
    </p:spTree>
    <p:extLst>
      <p:ext uri="{BB962C8B-B14F-4D97-AF65-F5344CB8AC3E}">
        <p14:creationId xmlns:p14="http://schemas.microsoft.com/office/powerpoint/2010/main" val="3761774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6891" y="246957"/>
            <a:ext cx="23140366"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648838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6891" y="246957"/>
            <a:ext cx="23140366"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707837" y="2263183"/>
            <a:ext cx="7119679"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defTabSz="1828206"/>
            <a:endParaRPr lang="ko-KR" altLang="en-US" sz="2700">
              <a:solidFill>
                <a:prstClr val="white"/>
              </a:solidFill>
            </a:endParaRPr>
          </a:p>
        </p:txBody>
      </p:sp>
      <p:sp>
        <p:nvSpPr>
          <p:cNvPr id="4" name="Rounded Rectangle 3"/>
          <p:cNvSpPr/>
          <p:nvPr userDrawn="1"/>
        </p:nvSpPr>
        <p:spPr>
          <a:xfrm>
            <a:off x="1063589" y="2695000"/>
            <a:ext cx="30765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defTabSz="1828206"/>
            <a:endParaRPr lang="ko-KR" altLang="en-US" sz="2700">
              <a:solidFill>
                <a:prstClr val="white"/>
              </a:solidFill>
            </a:endParaRPr>
          </a:p>
        </p:txBody>
      </p:sp>
      <p:sp>
        <p:nvSpPr>
          <p:cNvPr id="5" name="Half Frame 4"/>
          <p:cNvSpPr/>
          <p:nvPr userDrawn="1"/>
        </p:nvSpPr>
        <p:spPr>
          <a:xfrm rot="5400000">
            <a:off x="6112584" y="2553485"/>
            <a:ext cx="1371698" cy="1369939"/>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defTabSz="1828206"/>
            <a:endParaRPr lang="ko-KR" altLang="en-US" sz="2700">
              <a:solidFill>
                <a:prstClr val="black">
                  <a:lumMod val="85000"/>
                  <a:lumOff val="15000"/>
                </a:prst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038" y="3274428"/>
            <a:ext cx="4463333" cy="1046440"/>
          </a:xfrm>
          <a:prstGeom prst="rect">
            <a:avLst/>
          </a:prstGeom>
          <a:noFill/>
        </p:spPr>
        <p:txBody>
          <a:bodyPr wrap="square" lIns="182843" tIns="91422" rIns="182843" bIns="91422" rtlCol="0" anchor="ctr">
            <a:spAutoFit/>
          </a:bodyPr>
          <a:lstStyle/>
          <a:p>
            <a:pPr defTabSz="1828206"/>
            <a:r>
              <a:rPr lang="en-US" altLang="ko-KR" sz="2800" b="1" dirty="0">
                <a:solidFill>
                  <a:prstClr val="white"/>
                </a:solidFill>
                <a:cs typeface="Arial" pitchFamily="34" charset="0"/>
              </a:rPr>
              <a:t>You can Resize without losing quality</a:t>
            </a:r>
            <a:endParaRPr lang="ko-KR" altLang="en-US" sz="2800" b="1" dirty="0">
              <a:solidFill>
                <a:prstClr val="white"/>
              </a:solidFill>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038" y="4254926"/>
            <a:ext cx="4463333" cy="1477328"/>
          </a:xfrm>
          <a:prstGeom prst="rect">
            <a:avLst/>
          </a:prstGeom>
          <a:noFill/>
        </p:spPr>
        <p:txBody>
          <a:bodyPr wrap="square" lIns="182843" tIns="91422" rIns="182843" bIns="91422" rtlCol="0" anchor="ctr">
            <a:spAutoFit/>
          </a:bodyPr>
          <a:lstStyle/>
          <a:p>
            <a:pPr defTabSz="1828206"/>
            <a:r>
              <a:rPr lang="en-US" altLang="ko-KR" sz="2800" b="1" dirty="0">
                <a:solidFill>
                  <a:prstClr val="white"/>
                </a:solidFill>
                <a:cs typeface="Arial" pitchFamily="34" charset="0"/>
              </a:rPr>
              <a:t>You can Change Fill Color &amp;</a:t>
            </a:r>
          </a:p>
          <a:p>
            <a:pPr defTabSz="1828206"/>
            <a:r>
              <a:rPr lang="en-US" altLang="ko-KR" sz="2800" b="1" dirty="0">
                <a:solidFill>
                  <a:prstClr val="white"/>
                </a:solidFill>
                <a:cs typeface="Arial" pitchFamily="34" charset="0"/>
              </a:rPr>
              <a:t>Line Color</a:t>
            </a:r>
            <a:endParaRPr lang="ko-KR" altLang="en-US" sz="2800" b="1" dirty="0">
              <a:solidFill>
                <a:prstClr val="white"/>
              </a:solidFill>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082" y="11616877"/>
            <a:ext cx="4462838" cy="615554"/>
          </a:xfrm>
          <a:prstGeom prst="rect">
            <a:avLst/>
          </a:prstGeom>
          <a:noFill/>
        </p:spPr>
        <p:txBody>
          <a:bodyPr wrap="square" lIns="182843" tIns="91422" rIns="182843" bIns="91422" rtlCol="0" anchor="ctr">
            <a:spAutoFit/>
          </a:bodyPr>
          <a:lstStyle/>
          <a:p>
            <a:pPr defTabSz="1828206"/>
            <a:r>
              <a:rPr lang="en-US" altLang="ko-KR" sz="2800" dirty="0">
                <a:solidFill>
                  <a:prstClr val="white"/>
                </a:solidFill>
                <a:cs typeface="Arial" pitchFamily="34" charset="0"/>
              </a:rPr>
              <a:t>www.allppt.com</a:t>
            </a:r>
            <a:endParaRPr lang="ko-KR" altLang="en-US" sz="2800" dirty="0">
              <a:solidFill>
                <a:prstClr val="white"/>
              </a:solidFill>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082" y="8900649"/>
            <a:ext cx="5433177" cy="2769990"/>
          </a:xfrm>
          <a:prstGeom prst="rect">
            <a:avLst/>
          </a:prstGeom>
          <a:noFill/>
        </p:spPr>
        <p:txBody>
          <a:bodyPr wrap="square" lIns="182843" tIns="91422" rIns="182843" bIns="91422" rtlCol="0" anchor="ctr">
            <a:spAutoFit/>
          </a:bodyPr>
          <a:lstStyle/>
          <a:p>
            <a:pPr defTabSz="1828206"/>
            <a:r>
              <a:rPr lang="en-US" altLang="ko-KR" sz="5600" b="1" dirty="0">
                <a:solidFill>
                  <a:prstClr val="white"/>
                </a:solidFill>
                <a:cs typeface="Arial" pitchFamily="34" charset="0"/>
              </a:rPr>
              <a:t>FREE </a:t>
            </a:r>
          </a:p>
          <a:p>
            <a:pPr defTabSz="1828206"/>
            <a:r>
              <a:rPr lang="en-US" altLang="ko-KR" sz="5600" b="1" dirty="0">
                <a:solidFill>
                  <a:prstClr val="white"/>
                </a:solidFill>
                <a:cs typeface="Arial" pitchFamily="34" charset="0"/>
              </a:rPr>
              <a:t>PPT TEMPLATES</a:t>
            </a:r>
          </a:p>
        </p:txBody>
      </p:sp>
    </p:spTree>
    <p:extLst>
      <p:ext uri="{BB962C8B-B14F-4D97-AF65-F5344CB8AC3E}">
        <p14:creationId xmlns:p14="http://schemas.microsoft.com/office/powerpoint/2010/main" val="154335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5" y="730253"/>
            <a:ext cx="21025723" cy="2651126"/>
          </a:xfrm>
          <a:prstGeom prst="rect">
            <a:avLst/>
          </a:prstGeom>
        </p:spPr>
        <p:txBody>
          <a:bodyPr lIns="91256" tIns="45631" rIns="91256" bIns="45631"/>
          <a:lstStyle/>
          <a:p>
            <a:r>
              <a:rPr lang="en-US"/>
              <a:t>Click to edit Master title style</a:t>
            </a:r>
            <a:endParaRPr lang="en-US" dirty="0"/>
          </a:p>
        </p:txBody>
      </p:sp>
      <p:sp>
        <p:nvSpPr>
          <p:cNvPr id="3" name="Date Placeholder 2"/>
          <p:cNvSpPr>
            <a:spLocks noGrp="1"/>
          </p:cNvSpPr>
          <p:nvPr>
            <p:ph type="dt" sz="half" idx="10"/>
          </p:nvPr>
        </p:nvSpPr>
        <p:spPr>
          <a:xfrm>
            <a:off x="1675964" y="12712702"/>
            <a:ext cx="5484971" cy="730252"/>
          </a:xfrm>
          <a:prstGeom prst="rect">
            <a:avLst/>
          </a:prstGeom>
        </p:spPr>
        <p:txBody>
          <a:bodyPr lIns="91256" tIns="45631" rIns="91256" bIns="45631"/>
          <a:lstStyle/>
          <a:p>
            <a:endParaRPr lang="en-US"/>
          </a:p>
        </p:txBody>
      </p:sp>
      <p:sp>
        <p:nvSpPr>
          <p:cNvPr id="4" name="Footer Placeholder 3"/>
          <p:cNvSpPr>
            <a:spLocks noGrp="1"/>
          </p:cNvSpPr>
          <p:nvPr>
            <p:ph type="ftr" sz="quarter" idx="11"/>
          </p:nvPr>
        </p:nvSpPr>
        <p:spPr>
          <a:xfrm>
            <a:off x="302697" y="12712702"/>
            <a:ext cx="8227457" cy="730252"/>
          </a:xfrm>
          <a:prstGeom prst="rect">
            <a:avLst/>
          </a:prstGeom>
        </p:spPr>
        <p:txBody>
          <a:bodyPr lIns="91256" tIns="45631" rIns="91256" bIns="45631"/>
          <a:lstStyle/>
          <a:p>
            <a:r>
              <a:rPr lang="en-US"/>
              <a:t>ADVANT Multipurpose  Presentation 2017 </a:t>
            </a:r>
          </a:p>
        </p:txBody>
      </p:sp>
      <p:sp>
        <p:nvSpPr>
          <p:cNvPr id="5" name="Slide Number Placeholder 4"/>
          <p:cNvSpPr>
            <a:spLocks noGrp="1"/>
          </p:cNvSpPr>
          <p:nvPr>
            <p:ph type="sldNum" sz="quarter" idx="12"/>
          </p:nvPr>
        </p:nvSpPr>
        <p:spPr/>
        <p:txBody>
          <a:bodyPr/>
          <a:lstStyle/>
          <a:p>
            <a:fld id="{3CBF67D7-8C75-433C-B949-F5BA01069781}" type="slidenum">
              <a:rPr lang="en-US" smtClean="0"/>
              <a:pPr/>
              <a:t>‹#›</a:t>
            </a:fld>
            <a:endParaRPr lang="en-US"/>
          </a:p>
        </p:txBody>
      </p:sp>
    </p:spTree>
    <p:extLst>
      <p:ext uri="{BB962C8B-B14F-4D97-AF65-F5344CB8AC3E}">
        <p14:creationId xmlns:p14="http://schemas.microsoft.com/office/powerpoint/2010/main" val="3484447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495818" y="488199"/>
            <a:ext cx="23386018" cy="12739606"/>
          </a:xfrm>
          <a:prstGeom prst="rect">
            <a:avLst/>
          </a:prstGeom>
          <a:solidFill>
            <a:schemeClr val="bg1">
              <a:lumMod val="95000"/>
            </a:schemeClr>
          </a:solidFill>
          <a:ln w="25400">
            <a:noFill/>
          </a:ln>
          <a:effectLst/>
        </p:spPr>
        <p:txBody>
          <a:bodyPr anchor="ctr"/>
          <a:lstStyle>
            <a:lvl1pPr marL="0" indent="0" algn="ctr">
              <a:buFontTx/>
              <a:buNone/>
              <a:defRPr sz="2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0610817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8D73045-0B82-42B3-AACE-D96E45E3ECED}"/>
              </a:ext>
            </a:extLst>
          </p:cNvPr>
          <p:cNvSpPr>
            <a:spLocks noGrp="1"/>
          </p:cNvSpPr>
          <p:nvPr>
            <p:ph type="pic" sz="quarter" idx="11" hasCustomPrompt="1"/>
          </p:nvPr>
        </p:nvSpPr>
        <p:spPr>
          <a:xfrm>
            <a:off x="11242115" y="0"/>
            <a:ext cx="13135536" cy="13716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2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7368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5964" y="12712702"/>
            <a:ext cx="5484971" cy="730252"/>
          </a:xfrm>
          <a:prstGeom prst="rect">
            <a:avLst/>
          </a:prstGeom>
        </p:spPr>
        <p:txBody>
          <a:bodyPr lIns="91256" tIns="45631" rIns="91256" bIns="45631"/>
          <a:lstStyle/>
          <a:p>
            <a:endParaRPr lang="en-US"/>
          </a:p>
        </p:txBody>
      </p:sp>
      <p:sp>
        <p:nvSpPr>
          <p:cNvPr id="3" name="Footer Placeholder 2"/>
          <p:cNvSpPr>
            <a:spLocks noGrp="1"/>
          </p:cNvSpPr>
          <p:nvPr>
            <p:ph type="ftr" sz="quarter" idx="11"/>
          </p:nvPr>
        </p:nvSpPr>
        <p:spPr>
          <a:xfrm>
            <a:off x="302697" y="12712702"/>
            <a:ext cx="8227457" cy="730252"/>
          </a:xfrm>
          <a:prstGeom prst="rect">
            <a:avLst/>
          </a:prstGeom>
        </p:spPr>
        <p:txBody>
          <a:bodyPr lIns="91256" tIns="45631" rIns="91256" bIns="45631"/>
          <a:lstStyle/>
          <a:p>
            <a:r>
              <a:rPr lang="en-US"/>
              <a:t>ADVANT Multipurpose  Presentation 2017 </a:t>
            </a:r>
          </a:p>
        </p:txBody>
      </p:sp>
      <p:sp>
        <p:nvSpPr>
          <p:cNvPr id="4" name="Slide Number Placeholder 3"/>
          <p:cNvSpPr>
            <a:spLocks noGrp="1"/>
          </p:cNvSpPr>
          <p:nvPr>
            <p:ph type="sldNum" sz="quarter" idx="12"/>
          </p:nvPr>
        </p:nvSpPr>
        <p:spPr/>
        <p:txBody>
          <a:bodyPr/>
          <a:lstStyle/>
          <a:p>
            <a:fld id="{3CBF67D7-8C75-433C-B949-F5BA01069781}" type="slidenum">
              <a:rPr lang="en-US" smtClean="0"/>
              <a:pPr/>
              <a:t>‹#›</a:t>
            </a:fld>
            <a:endParaRPr lang="en-US"/>
          </a:p>
        </p:txBody>
      </p:sp>
    </p:spTree>
    <p:extLst>
      <p:ext uri="{BB962C8B-B14F-4D97-AF65-F5344CB8AC3E}">
        <p14:creationId xmlns:p14="http://schemas.microsoft.com/office/powerpoint/2010/main" val="32298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39" y="914400"/>
            <a:ext cx="7862428" cy="3200400"/>
          </a:xfrm>
          <a:prstGeom prst="rect">
            <a:avLst/>
          </a:prstGeom>
        </p:spPr>
        <p:txBody>
          <a:bodyPr lIns="91256" tIns="45631" rIns="91256" bIns="45631"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3677" y="1974854"/>
            <a:ext cx="12341185" cy="9747252"/>
          </a:xfrm>
          <a:prstGeom prst="rect">
            <a:avLst/>
          </a:prstGeom>
        </p:spPr>
        <p:txBody>
          <a:bodyPr lIns="91256" tIns="45631" rIns="91256" bIns="45631"/>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39" y="4114800"/>
            <a:ext cx="7862428" cy="7623176"/>
          </a:xfrm>
          <a:prstGeom prst="rect">
            <a:avLst/>
          </a:prstGeom>
        </p:spPr>
        <p:txBody>
          <a:bodyPr lIns="91256" tIns="45631" rIns="91256" bIns="45631"/>
          <a:lstStyle>
            <a:lvl1pPr marL="0" indent="0">
              <a:buNone/>
              <a:defRPr sz="3200"/>
            </a:lvl1pPr>
            <a:lvl2pPr marL="912323" indent="0">
              <a:buNone/>
              <a:defRPr sz="2800"/>
            </a:lvl2pPr>
            <a:lvl3pPr marL="1824647" indent="0">
              <a:buNone/>
              <a:defRPr sz="2400"/>
            </a:lvl3pPr>
            <a:lvl4pPr marL="2736964" indent="0">
              <a:buNone/>
              <a:defRPr sz="2200"/>
            </a:lvl4pPr>
            <a:lvl5pPr marL="3649286" indent="0">
              <a:buNone/>
              <a:defRPr sz="2200"/>
            </a:lvl5pPr>
            <a:lvl6pPr marL="4561609" indent="0">
              <a:buNone/>
              <a:defRPr sz="2200"/>
            </a:lvl6pPr>
            <a:lvl7pPr marL="5473931" indent="0">
              <a:buNone/>
              <a:defRPr sz="2200"/>
            </a:lvl7pPr>
            <a:lvl8pPr marL="6386250" indent="0">
              <a:buNone/>
              <a:defRPr sz="2200"/>
            </a:lvl8pPr>
            <a:lvl9pPr marL="7298578" indent="0">
              <a:buNone/>
              <a:defRPr sz="2200"/>
            </a:lvl9pPr>
          </a:lstStyle>
          <a:p>
            <a:pPr lvl="0"/>
            <a:r>
              <a:rPr lang="en-US"/>
              <a:t>Edit Master text styles</a:t>
            </a:r>
          </a:p>
        </p:txBody>
      </p:sp>
      <p:sp>
        <p:nvSpPr>
          <p:cNvPr id="5" name="Date Placeholder 4"/>
          <p:cNvSpPr>
            <a:spLocks noGrp="1"/>
          </p:cNvSpPr>
          <p:nvPr>
            <p:ph type="dt" sz="half" idx="10"/>
          </p:nvPr>
        </p:nvSpPr>
        <p:spPr>
          <a:xfrm>
            <a:off x="1675964" y="12712702"/>
            <a:ext cx="5484971" cy="730252"/>
          </a:xfrm>
          <a:prstGeom prst="rect">
            <a:avLst/>
          </a:prstGeom>
        </p:spPr>
        <p:txBody>
          <a:bodyPr lIns="91256" tIns="45631" rIns="91256" bIns="45631"/>
          <a:lstStyle/>
          <a:p>
            <a:endParaRPr lang="en-US"/>
          </a:p>
        </p:txBody>
      </p:sp>
      <p:sp>
        <p:nvSpPr>
          <p:cNvPr id="6" name="Footer Placeholder 5"/>
          <p:cNvSpPr>
            <a:spLocks noGrp="1"/>
          </p:cNvSpPr>
          <p:nvPr>
            <p:ph type="ftr" sz="quarter" idx="11"/>
          </p:nvPr>
        </p:nvSpPr>
        <p:spPr>
          <a:xfrm>
            <a:off x="302697" y="12712702"/>
            <a:ext cx="8227457" cy="730252"/>
          </a:xfrm>
          <a:prstGeom prst="rect">
            <a:avLst/>
          </a:prstGeom>
        </p:spPr>
        <p:txBody>
          <a:bodyPr lIns="91256" tIns="45631" rIns="91256" bIns="45631"/>
          <a:lstStyle/>
          <a:p>
            <a:r>
              <a:rPr lang="en-US"/>
              <a:t>ADVANT Multipurpose  Presentation 2017 </a:t>
            </a:r>
          </a:p>
        </p:txBody>
      </p:sp>
      <p:sp>
        <p:nvSpPr>
          <p:cNvPr id="7" name="Slide Number Placeholder 6"/>
          <p:cNvSpPr>
            <a:spLocks noGrp="1"/>
          </p:cNvSpPr>
          <p:nvPr>
            <p:ph type="sldNum" sz="quarter" idx="12"/>
          </p:nvPr>
        </p:nvSpPr>
        <p:spPr/>
        <p:txBody>
          <a:bodyPr/>
          <a:lstStyle/>
          <a:p>
            <a:fld id="{3CBF67D7-8C75-433C-B949-F5BA01069781}" type="slidenum">
              <a:rPr lang="en-US" smtClean="0"/>
              <a:pPr/>
              <a:t>‹#›</a:t>
            </a:fld>
            <a:endParaRPr lang="en-US"/>
          </a:p>
        </p:txBody>
      </p:sp>
    </p:spTree>
    <p:extLst>
      <p:ext uri="{BB962C8B-B14F-4D97-AF65-F5344CB8AC3E}">
        <p14:creationId xmlns:p14="http://schemas.microsoft.com/office/powerpoint/2010/main" val="54025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39" y="914400"/>
            <a:ext cx="7862428" cy="3200400"/>
          </a:xfrm>
          <a:prstGeom prst="rect">
            <a:avLst/>
          </a:prstGeom>
        </p:spPr>
        <p:txBody>
          <a:bodyPr lIns="91256" tIns="45631" rIns="91256" bIns="45631"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4"/>
            <a:ext cx="12341185" cy="9747252"/>
          </a:xfrm>
          <a:prstGeom prst="rect">
            <a:avLst/>
          </a:prstGeom>
        </p:spPr>
        <p:txBody>
          <a:bodyPr lIns="91256" tIns="45631" rIns="91256" bIns="45631" anchor="t"/>
          <a:lstStyle>
            <a:lvl1pPr marL="0" indent="0">
              <a:buNone/>
              <a:defRPr sz="6400"/>
            </a:lvl1pPr>
            <a:lvl2pPr marL="912323" indent="0">
              <a:buNone/>
              <a:defRPr sz="5600"/>
            </a:lvl2pPr>
            <a:lvl3pPr marL="1824647" indent="0">
              <a:buNone/>
              <a:defRPr sz="4800"/>
            </a:lvl3pPr>
            <a:lvl4pPr marL="2736964" indent="0">
              <a:buNone/>
              <a:defRPr sz="4000"/>
            </a:lvl4pPr>
            <a:lvl5pPr marL="3649286" indent="0">
              <a:buNone/>
              <a:defRPr sz="4000"/>
            </a:lvl5pPr>
            <a:lvl6pPr marL="4561609" indent="0">
              <a:buNone/>
              <a:defRPr sz="4000"/>
            </a:lvl6pPr>
            <a:lvl7pPr marL="5473931" indent="0">
              <a:buNone/>
              <a:defRPr sz="4000"/>
            </a:lvl7pPr>
            <a:lvl8pPr marL="6386250" indent="0">
              <a:buNone/>
              <a:defRPr sz="4000"/>
            </a:lvl8pPr>
            <a:lvl9pPr marL="7298578"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139" y="4114800"/>
            <a:ext cx="7862428" cy="7623176"/>
          </a:xfrm>
          <a:prstGeom prst="rect">
            <a:avLst/>
          </a:prstGeom>
        </p:spPr>
        <p:txBody>
          <a:bodyPr lIns="91256" tIns="45631" rIns="91256" bIns="45631"/>
          <a:lstStyle>
            <a:lvl1pPr marL="0" indent="0">
              <a:buNone/>
              <a:defRPr sz="3200"/>
            </a:lvl1pPr>
            <a:lvl2pPr marL="912323" indent="0">
              <a:buNone/>
              <a:defRPr sz="2800"/>
            </a:lvl2pPr>
            <a:lvl3pPr marL="1824647" indent="0">
              <a:buNone/>
              <a:defRPr sz="2400"/>
            </a:lvl3pPr>
            <a:lvl4pPr marL="2736964" indent="0">
              <a:buNone/>
              <a:defRPr sz="2200"/>
            </a:lvl4pPr>
            <a:lvl5pPr marL="3649286" indent="0">
              <a:buNone/>
              <a:defRPr sz="2200"/>
            </a:lvl5pPr>
            <a:lvl6pPr marL="4561609" indent="0">
              <a:buNone/>
              <a:defRPr sz="2200"/>
            </a:lvl6pPr>
            <a:lvl7pPr marL="5473931" indent="0">
              <a:buNone/>
              <a:defRPr sz="2200"/>
            </a:lvl7pPr>
            <a:lvl8pPr marL="6386250" indent="0">
              <a:buNone/>
              <a:defRPr sz="2200"/>
            </a:lvl8pPr>
            <a:lvl9pPr marL="7298578" indent="0">
              <a:buNone/>
              <a:defRPr sz="2200"/>
            </a:lvl9pPr>
          </a:lstStyle>
          <a:p>
            <a:pPr lvl="0"/>
            <a:r>
              <a:rPr lang="en-US"/>
              <a:t>Edit Master text styles</a:t>
            </a:r>
          </a:p>
        </p:txBody>
      </p:sp>
      <p:sp>
        <p:nvSpPr>
          <p:cNvPr id="5" name="Date Placeholder 4"/>
          <p:cNvSpPr>
            <a:spLocks noGrp="1"/>
          </p:cNvSpPr>
          <p:nvPr>
            <p:ph type="dt" sz="half" idx="10"/>
          </p:nvPr>
        </p:nvSpPr>
        <p:spPr>
          <a:xfrm>
            <a:off x="1675964" y="12712702"/>
            <a:ext cx="5484971" cy="730252"/>
          </a:xfrm>
          <a:prstGeom prst="rect">
            <a:avLst/>
          </a:prstGeom>
        </p:spPr>
        <p:txBody>
          <a:bodyPr lIns="91256" tIns="45631" rIns="91256" bIns="45631"/>
          <a:lstStyle/>
          <a:p>
            <a:endParaRPr lang="en-US"/>
          </a:p>
        </p:txBody>
      </p:sp>
      <p:sp>
        <p:nvSpPr>
          <p:cNvPr id="6" name="Footer Placeholder 5"/>
          <p:cNvSpPr>
            <a:spLocks noGrp="1"/>
          </p:cNvSpPr>
          <p:nvPr>
            <p:ph type="ftr" sz="quarter" idx="11"/>
          </p:nvPr>
        </p:nvSpPr>
        <p:spPr>
          <a:xfrm>
            <a:off x="302697" y="12712702"/>
            <a:ext cx="8227457" cy="730252"/>
          </a:xfrm>
          <a:prstGeom prst="rect">
            <a:avLst/>
          </a:prstGeom>
        </p:spPr>
        <p:txBody>
          <a:bodyPr lIns="91256" tIns="45631" rIns="91256" bIns="45631"/>
          <a:lstStyle/>
          <a:p>
            <a:r>
              <a:rPr lang="en-US"/>
              <a:t>ADVANT Multipurpose  Presentation 2017 </a:t>
            </a:r>
          </a:p>
        </p:txBody>
      </p:sp>
      <p:sp>
        <p:nvSpPr>
          <p:cNvPr id="7" name="Slide Number Placeholder 6"/>
          <p:cNvSpPr>
            <a:spLocks noGrp="1"/>
          </p:cNvSpPr>
          <p:nvPr>
            <p:ph type="sldNum" sz="quarter" idx="12"/>
          </p:nvPr>
        </p:nvSpPr>
        <p:spPr/>
        <p:txBody>
          <a:bodyPr/>
          <a:lstStyle/>
          <a:p>
            <a:fld id="{3CBF67D7-8C75-433C-B949-F5BA01069781}" type="slidenum">
              <a:rPr lang="en-US" smtClean="0"/>
              <a:pPr/>
              <a:t>‹#›</a:t>
            </a:fld>
            <a:endParaRPr lang="en-US"/>
          </a:p>
        </p:txBody>
      </p:sp>
    </p:spTree>
    <p:extLst>
      <p:ext uri="{BB962C8B-B14F-4D97-AF65-F5344CB8AC3E}">
        <p14:creationId xmlns:p14="http://schemas.microsoft.com/office/powerpoint/2010/main" val="395322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theme" Target="../theme/theme3.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2575" y="511176"/>
            <a:ext cx="1675963" cy="730252"/>
          </a:xfrm>
          <a:prstGeom prst="roundRect">
            <a:avLst>
              <a:gd name="adj" fmla="val 10797"/>
            </a:avLst>
          </a:prstGeom>
          <a:gradFill flip="none" rotWithShape="1">
            <a:gsLst>
              <a:gs pos="0">
                <a:schemeClr val="accent4"/>
              </a:gs>
              <a:gs pos="100000">
                <a:schemeClr val="accent5"/>
              </a:gs>
            </a:gsLst>
            <a:lin ang="10800000" scaled="1"/>
            <a:tileRect/>
          </a:gradFill>
        </p:spPr>
        <p:txBody>
          <a:bodyPr vert="horz" lIns="91256" tIns="45631" rIns="91256" bIns="45631" rtlCol="0" anchor="ctr"/>
          <a:lstStyle>
            <a:lvl1pPr algn="r">
              <a:defRPr sz="3200">
                <a:solidFill>
                  <a:schemeClr val="bg1"/>
                </a:solidFill>
                <a:latin typeface="Raleway" panose="020B0503030101060003" pitchFamily="34" charset="0"/>
              </a:defRPr>
            </a:lvl1pPr>
          </a:lstStyle>
          <a:p>
            <a:fld id="{3CBF67D7-8C75-433C-B949-F5BA01069781}" type="slidenum">
              <a:rPr lang="en-US" smtClean="0"/>
              <a:pPr/>
              <a:t>‹#›</a:t>
            </a:fld>
            <a:endParaRPr lang="en-US"/>
          </a:p>
        </p:txBody>
      </p:sp>
    </p:spTree>
    <p:extLst>
      <p:ext uri="{BB962C8B-B14F-4D97-AF65-F5344CB8AC3E}">
        <p14:creationId xmlns:p14="http://schemas.microsoft.com/office/powerpoint/2010/main" val="2346783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7" r:id="rId13"/>
    <p:sldLayoutId id="2147483846" r:id="rId14"/>
    <p:sldLayoutId id="2147483848" r:id="rId15"/>
    <p:sldLayoutId id="2147483850" r:id="rId16"/>
    <p:sldLayoutId id="2147483851" r:id="rId17"/>
  </p:sldLayoutIdLst>
  <p:hf hdr="0" ftr="0" dt="0"/>
  <p:txStyles>
    <p:titleStyle>
      <a:lvl1pPr algn="l" defTabSz="1824647"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6165" indent="-456165" algn="l" defTabSz="1824647"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68480" indent="-456165" algn="l" defTabSz="1824647"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0806" indent="-456165" algn="l" defTabSz="1824647"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193129"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05447"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17770"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30096"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42415"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54731"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4647" rtl="0" eaLnBrk="1" latinLnBrk="0" hangingPunct="1">
        <a:defRPr sz="3600" kern="1200">
          <a:solidFill>
            <a:schemeClr val="tx1"/>
          </a:solidFill>
          <a:latin typeface="+mn-lt"/>
          <a:ea typeface="+mn-ea"/>
          <a:cs typeface="+mn-cs"/>
        </a:defRPr>
      </a:lvl1pPr>
      <a:lvl2pPr marL="912323" algn="l" defTabSz="1824647" rtl="0" eaLnBrk="1" latinLnBrk="0" hangingPunct="1">
        <a:defRPr sz="3600" kern="1200">
          <a:solidFill>
            <a:schemeClr val="tx1"/>
          </a:solidFill>
          <a:latin typeface="+mn-lt"/>
          <a:ea typeface="+mn-ea"/>
          <a:cs typeface="+mn-cs"/>
        </a:defRPr>
      </a:lvl2pPr>
      <a:lvl3pPr marL="1824647" algn="l" defTabSz="1824647" rtl="0" eaLnBrk="1" latinLnBrk="0" hangingPunct="1">
        <a:defRPr sz="3600" kern="1200">
          <a:solidFill>
            <a:schemeClr val="tx1"/>
          </a:solidFill>
          <a:latin typeface="+mn-lt"/>
          <a:ea typeface="+mn-ea"/>
          <a:cs typeface="+mn-cs"/>
        </a:defRPr>
      </a:lvl3pPr>
      <a:lvl4pPr marL="2736964" algn="l" defTabSz="1824647" rtl="0" eaLnBrk="1" latinLnBrk="0" hangingPunct="1">
        <a:defRPr sz="3600" kern="1200">
          <a:solidFill>
            <a:schemeClr val="tx1"/>
          </a:solidFill>
          <a:latin typeface="+mn-lt"/>
          <a:ea typeface="+mn-ea"/>
          <a:cs typeface="+mn-cs"/>
        </a:defRPr>
      </a:lvl4pPr>
      <a:lvl5pPr marL="3649286" algn="l" defTabSz="1824647" rtl="0" eaLnBrk="1" latinLnBrk="0" hangingPunct="1">
        <a:defRPr sz="3600" kern="1200">
          <a:solidFill>
            <a:schemeClr val="tx1"/>
          </a:solidFill>
          <a:latin typeface="+mn-lt"/>
          <a:ea typeface="+mn-ea"/>
          <a:cs typeface="+mn-cs"/>
        </a:defRPr>
      </a:lvl5pPr>
      <a:lvl6pPr marL="4561609" algn="l" defTabSz="1824647" rtl="0" eaLnBrk="1" latinLnBrk="0" hangingPunct="1">
        <a:defRPr sz="3600" kern="1200">
          <a:solidFill>
            <a:schemeClr val="tx1"/>
          </a:solidFill>
          <a:latin typeface="+mn-lt"/>
          <a:ea typeface="+mn-ea"/>
          <a:cs typeface="+mn-cs"/>
        </a:defRPr>
      </a:lvl6pPr>
      <a:lvl7pPr marL="5473931" algn="l" defTabSz="1824647" rtl="0" eaLnBrk="1" latinLnBrk="0" hangingPunct="1">
        <a:defRPr sz="3600" kern="1200">
          <a:solidFill>
            <a:schemeClr val="tx1"/>
          </a:solidFill>
          <a:latin typeface="+mn-lt"/>
          <a:ea typeface="+mn-ea"/>
          <a:cs typeface="+mn-cs"/>
        </a:defRPr>
      </a:lvl7pPr>
      <a:lvl8pPr marL="6386250" algn="l" defTabSz="1824647" rtl="0" eaLnBrk="1" latinLnBrk="0" hangingPunct="1">
        <a:defRPr sz="3600" kern="1200">
          <a:solidFill>
            <a:schemeClr val="tx1"/>
          </a:solidFill>
          <a:latin typeface="+mn-lt"/>
          <a:ea typeface="+mn-ea"/>
          <a:cs typeface="+mn-cs"/>
        </a:defRPr>
      </a:lvl8pPr>
      <a:lvl9pPr marL="7298578" algn="l" defTabSz="1824647"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EEEEEE"/>
            </a:gs>
            <a:gs pos="67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902" y="549310"/>
            <a:ext cx="21939889" cy="1422164"/>
          </a:xfrm>
          <a:prstGeom prst="rect">
            <a:avLst/>
          </a:prstGeom>
        </p:spPr>
        <p:txBody>
          <a:bodyPr vert="horz" lIns="182479" tIns="91254" rIns="182479" bIns="91254" rtlCol="0" anchor="ctr">
            <a:normAutofit/>
          </a:bodyPr>
          <a:lstStyle/>
          <a:p>
            <a:r>
              <a:rPr lang="en-US"/>
              <a:t>Click to edit Master title style</a:t>
            </a:r>
          </a:p>
        </p:txBody>
      </p:sp>
      <p:sp>
        <p:nvSpPr>
          <p:cNvPr id="3" name="Text Placeholder 2"/>
          <p:cNvSpPr>
            <a:spLocks noGrp="1"/>
          </p:cNvSpPr>
          <p:nvPr>
            <p:ph type="body" idx="1"/>
          </p:nvPr>
        </p:nvSpPr>
        <p:spPr>
          <a:xfrm>
            <a:off x="1218902" y="2276853"/>
            <a:ext cx="21939889" cy="9975478"/>
          </a:xfrm>
          <a:prstGeom prst="rect">
            <a:avLst/>
          </a:prstGeom>
        </p:spPr>
        <p:txBody>
          <a:bodyPr vert="horz" lIns="182479" tIns="91254" rIns="182479" bIns="912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8883" y="12712712"/>
            <a:ext cx="5688118" cy="730252"/>
          </a:xfrm>
          <a:prstGeom prst="rect">
            <a:avLst/>
          </a:prstGeom>
        </p:spPr>
        <p:txBody>
          <a:bodyPr vert="horz" lIns="182479" tIns="91254" rIns="182479" bIns="91254" rtlCol="0" anchor="ctr"/>
          <a:lstStyle>
            <a:lvl1pPr algn="l">
              <a:defRPr sz="3200">
                <a:solidFill>
                  <a:schemeClr val="tx1">
                    <a:tint val="75000"/>
                  </a:schemeClr>
                </a:solidFill>
              </a:defRPr>
            </a:lvl1pPr>
          </a:lstStyle>
          <a:p>
            <a:pPr defTabSz="2432499"/>
            <a:fld id="{FD1176A7-B091-469C-82C8-89C693043C40}" type="datetimeFigureOut">
              <a:rPr lang="en-US" smtClean="0">
                <a:solidFill>
                  <a:prstClr val="black">
                    <a:tint val="75000"/>
                  </a:prstClr>
                </a:solidFill>
                <a:cs typeface="Arial"/>
                <a:sym typeface="Arial"/>
              </a:rPr>
              <a:pPr defTabSz="2432499"/>
              <a:t>9/23/2023</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8329034" y="12712712"/>
            <a:ext cx="7719589" cy="730252"/>
          </a:xfrm>
          <a:prstGeom prst="rect">
            <a:avLst/>
          </a:prstGeom>
        </p:spPr>
        <p:txBody>
          <a:bodyPr vert="horz" lIns="182479" tIns="91254" rIns="182479" bIns="91254" rtlCol="0" anchor="ctr"/>
          <a:lstStyle>
            <a:lvl1pPr algn="ctr">
              <a:defRPr sz="3200">
                <a:solidFill>
                  <a:schemeClr val="tx1">
                    <a:tint val="75000"/>
                  </a:schemeClr>
                </a:solidFill>
              </a:defRPr>
            </a:lvl1pPr>
          </a:lstStyle>
          <a:p>
            <a:pPr defTabSz="2432499"/>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7470655" y="12712712"/>
            <a:ext cx="5688118" cy="730252"/>
          </a:xfrm>
          <a:prstGeom prst="rect">
            <a:avLst/>
          </a:prstGeom>
        </p:spPr>
        <p:txBody>
          <a:bodyPr vert="horz" lIns="182479" tIns="91254" rIns="182479" bIns="91254" rtlCol="0" anchor="ctr"/>
          <a:lstStyle>
            <a:lvl1pPr algn="r">
              <a:defRPr sz="3200">
                <a:solidFill>
                  <a:schemeClr val="tx1">
                    <a:tint val="75000"/>
                  </a:schemeClr>
                </a:solidFill>
              </a:defRPr>
            </a:lvl1pPr>
          </a:lstStyle>
          <a:p>
            <a:pPr defTabSz="2432499"/>
            <a:fld id="{5939B1FA-81F2-4940-9AF3-5EAFB5D6669B}" type="slidenum">
              <a:rPr lang="en-US" smtClean="0">
                <a:solidFill>
                  <a:prstClr val="black">
                    <a:tint val="75000"/>
                  </a:prstClr>
                </a:solidFill>
                <a:cs typeface="Arial"/>
                <a:sym typeface="Arial"/>
              </a:rPr>
              <a:pPr defTabSz="2432499"/>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66106994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3" r:id="rId19"/>
    <p:sldLayoutId id="2147483704" r:id="rId20"/>
    <p:sldLayoutId id="2147483705" r:id="rId21"/>
  </p:sldLayoutIdLst>
  <p:txStyles>
    <p:titleStyle>
      <a:lvl1pPr algn="l" defTabSz="2432397" rtl="0" eaLnBrk="1" latinLnBrk="0" hangingPunct="1">
        <a:spcBef>
          <a:spcPct val="0"/>
        </a:spcBef>
        <a:buNone/>
        <a:defRPr sz="6400" kern="1200">
          <a:solidFill>
            <a:schemeClr val="tx1">
              <a:lumMod val="65000"/>
              <a:lumOff val="35000"/>
            </a:schemeClr>
          </a:solidFill>
          <a:latin typeface="+mj-lt"/>
          <a:ea typeface="+mj-ea"/>
          <a:cs typeface="+mj-cs"/>
        </a:defRPr>
      </a:lvl1pPr>
    </p:titleStyle>
    <p:bodyStyle>
      <a:lvl1pPr marL="912142" indent="-912142" algn="l" defTabSz="2432397" rtl="0" eaLnBrk="1" latinLnBrk="0" hangingPunct="1">
        <a:spcBef>
          <a:spcPct val="20000"/>
        </a:spcBef>
        <a:buFont typeface="Arial" pitchFamily="34" charset="0"/>
        <a:buChar char="•"/>
        <a:defRPr sz="7200" kern="1200">
          <a:solidFill>
            <a:schemeClr val="tx1"/>
          </a:solidFill>
          <a:latin typeface="+mj-lt"/>
          <a:ea typeface="+mn-ea"/>
          <a:cs typeface="+mn-cs"/>
        </a:defRPr>
      </a:lvl1pPr>
      <a:lvl2pPr marL="1976327" indent="-760126" algn="l" defTabSz="2432397" rtl="0" eaLnBrk="1" latinLnBrk="0" hangingPunct="1">
        <a:spcBef>
          <a:spcPct val="20000"/>
        </a:spcBef>
        <a:buFont typeface="Arial" pitchFamily="34" charset="0"/>
        <a:buChar char="–"/>
        <a:defRPr sz="6400" kern="1200">
          <a:solidFill>
            <a:schemeClr val="tx1"/>
          </a:solidFill>
          <a:latin typeface="+mj-lt"/>
          <a:ea typeface="+mn-ea"/>
          <a:cs typeface="+mn-cs"/>
        </a:defRPr>
      </a:lvl2pPr>
      <a:lvl3pPr marL="3040490" indent="-608094" algn="l" defTabSz="2432397" rtl="0" eaLnBrk="1" latinLnBrk="0" hangingPunct="1">
        <a:spcBef>
          <a:spcPct val="20000"/>
        </a:spcBef>
        <a:buFont typeface="Arial" pitchFamily="34" charset="0"/>
        <a:buChar char="•"/>
        <a:defRPr sz="4800" kern="1200">
          <a:solidFill>
            <a:schemeClr val="tx1"/>
          </a:solidFill>
          <a:latin typeface="+mj-lt"/>
          <a:ea typeface="+mn-ea"/>
          <a:cs typeface="+mn-cs"/>
        </a:defRPr>
      </a:lvl3pPr>
      <a:lvl4pPr marL="4256684" indent="-608094" algn="l" defTabSz="2432397" rtl="0" eaLnBrk="1" latinLnBrk="0" hangingPunct="1">
        <a:spcBef>
          <a:spcPct val="20000"/>
        </a:spcBef>
        <a:buFont typeface="Arial" pitchFamily="34" charset="0"/>
        <a:buChar char="–"/>
        <a:defRPr sz="4000" kern="1200">
          <a:solidFill>
            <a:schemeClr val="tx1"/>
          </a:solidFill>
          <a:latin typeface="+mj-lt"/>
          <a:ea typeface="+mn-ea"/>
          <a:cs typeface="+mn-cs"/>
        </a:defRPr>
      </a:lvl4pPr>
      <a:lvl5pPr marL="5472887" indent="-608094" algn="l" defTabSz="2432397" rtl="0" eaLnBrk="1" latinLnBrk="0" hangingPunct="1">
        <a:spcBef>
          <a:spcPct val="20000"/>
        </a:spcBef>
        <a:buFont typeface="Arial" pitchFamily="34" charset="0"/>
        <a:buChar char="»"/>
        <a:defRPr sz="4000" kern="1200">
          <a:solidFill>
            <a:schemeClr val="tx1"/>
          </a:solidFill>
          <a:latin typeface="+mj-lt"/>
          <a:ea typeface="+mn-ea"/>
          <a:cs typeface="+mn-cs"/>
        </a:defRPr>
      </a:lvl5pPr>
      <a:lvl6pPr marL="6689076" indent="-608094" algn="l" defTabSz="2432397" rtl="0" eaLnBrk="1" latinLnBrk="0" hangingPunct="1">
        <a:spcBef>
          <a:spcPct val="20000"/>
        </a:spcBef>
        <a:buFont typeface="Arial" pitchFamily="34" charset="0"/>
        <a:buChar char="•"/>
        <a:defRPr sz="5400" kern="1200">
          <a:solidFill>
            <a:schemeClr val="tx1"/>
          </a:solidFill>
          <a:latin typeface="+mn-lt"/>
          <a:ea typeface="+mn-ea"/>
          <a:cs typeface="+mn-cs"/>
        </a:defRPr>
      </a:lvl6pPr>
      <a:lvl7pPr marL="7905279" indent="-608094" algn="l" defTabSz="2432397" rtl="0" eaLnBrk="1" latinLnBrk="0" hangingPunct="1">
        <a:spcBef>
          <a:spcPct val="20000"/>
        </a:spcBef>
        <a:buFont typeface="Arial" pitchFamily="34" charset="0"/>
        <a:buChar char="•"/>
        <a:defRPr sz="5400" kern="1200">
          <a:solidFill>
            <a:schemeClr val="tx1"/>
          </a:solidFill>
          <a:latin typeface="+mn-lt"/>
          <a:ea typeface="+mn-ea"/>
          <a:cs typeface="+mn-cs"/>
        </a:defRPr>
      </a:lvl7pPr>
      <a:lvl8pPr marL="9121477" indent="-608094" algn="l" defTabSz="2432397" rtl="0" eaLnBrk="1" latinLnBrk="0" hangingPunct="1">
        <a:spcBef>
          <a:spcPct val="20000"/>
        </a:spcBef>
        <a:buFont typeface="Arial" pitchFamily="34" charset="0"/>
        <a:buChar char="•"/>
        <a:defRPr sz="5400" kern="1200">
          <a:solidFill>
            <a:schemeClr val="tx1"/>
          </a:solidFill>
          <a:latin typeface="+mn-lt"/>
          <a:ea typeface="+mn-ea"/>
          <a:cs typeface="+mn-cs"/>
        </a:defRPr>
      </a:lvl8pPr>
      <a:lvl9pPr marL="10337674" indent="-608094" algn="l" defTabSz="2432397" rtl="0" eaLnBrk="1" latinLnBrk="0" hangingPunct="1">
        <a:spcBef>
          <a:spcPct val="20000"/>
        </a:spcBef>
        <a:buFont typeface="Arial" pitchFamily="34" charset="0"/>
        <a:buChar char="•"/>
        <a:defRPr sz="5400" kern="1200">
          <a:solidFill>
            <a:schemeClr val="tx1"/>
          </a:solidFill>
          <a:latin typeface="+mn-lt"/>
          <a:ea typeface="+mn-ea"/>
          <a:cs typeface="+mn-cs"/>
        </a:defRPr>
      </a:lvl9pPr>
    </p:bodyStyle>
    <p:otherStyle>
      <a:defPPr>
        <a:defRPr lang="en-US"/>
      </a:defPPr>
      <a:lvl1pPr marL="0" algn="l" defTabSz="2432397" rtl="0" eaLnBrk="1" latinLnBrk="0" hangingPunct="1">
        <a:defRPr sz="4800" kern="1200">
          <a:solidFill>
            <a:schemeClr val="tx1"/>
          </a:solidFill>
          <a:latin typeface="+mn-lt"/>
          <a:ea typeface="+mn-ea"/>
          <a:cs typeface="+mn-cs"/>
        </a:defRPr>
      </a:lvl1pPr>
      <a:lvl2pPr marL="1216191" algn="l" defTabSz="2432397" rtl="0" eaLnBrk="1" latinLnBrk="0" hangingPunct="1">
        <a:defRPr sz="4800" kern="1200">
          <a:solidFill>
            <a:schemeClr val="tx1"/>
          </a:solidFill>
          <a:latin typeface="+mn-lt"/>
          <a:ea typeface="+mn-ea"/>
          <a:cs typeface="+mn-cs"/>
        </a:defRPr>
      </a:lvl2pPr>
      <a:lvl3pPr marL="2432397" algn="l" defTabSz="2432397" rtl="0" eaLnBrk="1" latinLnBrk="0" hangingPunct="1">
        <a:defRPr sz="4800" kern="1200">
          <a:solidFill>
            <a:schemeClr val="tx1"/>
          </a:solidFill>
          <a:latin typeface="+mn-lt"/>
          <a:ea typeface="+mn-ea"/>
          <a:cs typeface="+mn-cs"/>
        </a:defRPr>
      </a:lvl3pPr>
      <a:lvl4pPr marL="3648590" algn="l" defTabSz="2432397" rtl="0" eaLnBrk="1" latinLnBrk="0" hangingPunct="1">
        <a:defRPr sz="4800" kern="1200">
          <a:solidFill>
            <a:schemeClr val="tx1"/>
          </a:solidFill>
          <a:latin typeface="+mn-lt"/>
          <a:ea typeface="+mn-ea"/>
          <a:cs typeface="+mn-cs"/>
        </a:defRPr>
      </a:lvl4pPr>
      <a:lvl5pPr marL="4864791" algn="l" defTabSz="2432397" rtl="0" eaLnBrk="1" latinLnBrk="0" hangingPunct="1">
        <a:defRPr sz="4800" kern="1200">
          <a:solidFill>
            <a:schemeClr val="tx1"/>
          </a:solidFill>
          <a:latin typeface="+mn-lt"/>
          <a:ea typeface="+mn-ea"/>
          <a:cs typeface="+mn-cs"/>
        </a:defRPr>
      </a:lvl5pPr>
      <a:lvl6pPr marL="6080988" algn="l" defTabSz="2432397" rtl="0" eaLnBrk="1" latinLnBrk="0" hangingPunct="1">
        <a:defRPr sz="4800" kern="1200">
          <a:solidFill>
            <a:schemeClr val="tx1"/>
          </a:solidFill>
          <a:latin typeface="+mn-lt"/>
          <a:ea typeface="+mn-ea"/>
          <a:cs typeface="+mn-cs"/>
        </a:defRPr>
      </a:lvl6pPr>
      <a:lvl7pPr marL="7297172" algn="l" defTabSz="2432397" rtl="0" eaLnBrk="1" latinLnBrk="0" hangingPunct="1">
        <a:defRPr sz="4800" kern="1200">
          <a:solidFill>
            <a:schemeClr val="tx1"/>
          </a:solidFill>
          <a:latin typeface="+mn-lt"/>
          <a:ea typeface="+mn-ea"/>
          <a:cs typeface="+mn-cs"/>
        </a:defRPr>
      </a:lvl7pPr>
      <a:lvl8pPr marL="8513371" algn="l" defTabSz="2432397" rtl="0" eaLnBrk="1" latinLnBrk="0" hangingPunct="1">
        <a:defRPr sz="4800" kern="1200">
          <a:solidFill>
            <a:schemeClr val="tx1"/>
          </a:solidFill>
          <a:latin typeface="+mn-lt"/>
          <a:ea typeface="+mn-ea"/>
          <a:cs typeface="+mn-cs"/>
        </a:defRPr>
      </a:lvl8pPr>
      <a:lvl9pPr marL="9729574" algn="l" defTabSz="2432397" rtl="0" eaLnBrk="1" latinLnBrk="0" hangingPunct="1">
        <a:defRPr sz="4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182843" tIns="91422" rIns="182843" bIns="9142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5964" y="12712701"/>
            <a:ext cx="5484971" cy="730250"/>
          </a:xfrm>
          <a:prstGeom prst="rect">
            <a:avLst/>
          </a:prstGeom>
        </p:spPr>
        <p:txBody>
          <a:bodyPr vert="horz" lIns="182843" tIns="91422" rIns="182843" bIns="91422" rtlCol="0" anchor="ctr"/>
          <a:lstStyle>
            <a:lvl1pPr algn="l">
              <a:defRPr sz="2400">
                <a:solidFill>
                  <a:schemeClr val="tx1">
                    <a:tint val="75000"/>
                  </a:schemeClr>
                </a:solidFill>
              </a:defRPr>
            </a:lvl1pPr>
          </a:lstStyle>
          <a:p>
            <a:pPr defTabSz="1828206"/>
            <a:endParaRPr lang="en-US" dirty="0">
              <a:solidFill>
                <a:prstClr val="black">
                  <a:tint val="75000"/>
                </a:prstClr>
              </a:solidFill>
            </a:endParaRPr>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182843" tIns="91422" rIns="182843" bIns="91422" rtlCol="0" anchor="ctr"/>
          <a:lstStyle>
            <a:lvl1pPr algn="ctr">
              <a:defRPr sz="2400">
                <a:solidFill>
                  <a:schemeClr val="tx1">
                    <a:tint val="75000"/>
                  </a:schemeClr>
                </a:solidFill>
              </a:defRPr>
            </a:lvl1pPr>
          </a:lstStyle>
          <a:p>
            <a:pPr defTabSz="1828206"/>
            <a:endParaRPr lang="en-US" dirty="0">
              <a:solidFill>
                <a:prstClr val="black">
                  <a:tint val="75000"/>
                </a:prstClr>
              </a:solidFill>
            </a:endParaRPr>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182843" tIns="91422" rIns="182843" bIns="91422" rtlCol="0" anchor="ctr"/>
          <a:lstStyle>
            <a:lvl1pPr algn="r">
              <a:defRPr sz="2400">
                <a:solidFill>
                  <a:schemeClr val="tx1">
                    <a:tint val="75000"/>
                  </a:schemeClr>
                </a:solidFill>
              </a:defRPr>
            </a:lvl1pPr>
          </a:lstStyle>
          <a:p>
            <a:pPr defTabSz="1828206"/>
            <a:fld id="{48F63A3B-78C7-47BE-AE5E-E10140E04643}" type="slidenum">
              <a:rPr lang="en-US" dirty="0">
                <a:solidFill>
                  <a:prstClr val="black">
                    <a:tint val="75000"/>
                  </a:prstClr>
                </a:solidFill>
              </a:rPr>
              <a:pPr defTabSz="1828206"/>
              <a:t>‹#›</a:t>
            </a:fld>
            <a:endParaRPr lang="en-US" dirty="0">
              <a:solidFill>
                <a:prstClr val="black">
                  <a:tint val="75000"/>
                </a:prstClr>
              </a:solidFill>
            </a:endParaRPr>
          </a:p>
        </p:txBody>
      </p:sp>
    </p:spTree>
    <p:extLst>
      <p:ext uri="{BB962C8B-B14F-4D97-AF65-F5344CB8AC3E}">
        <p14:creationId xmlns:p14="http://schemas.microsoft.com/office/powerpoint/2010/main" val="12298720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20" r:id="rId12"/>
    <p:sldLayoutId id="2147483821" r:id="rId13"/>
    <p:sldLayoutId id="2147483823" r:id="rId14"/>
    <p:sldLayoutId id="2147483824" r:id="rId15"/>
    <p:sldLayoutId id="2147483825" r:id="rId16"/>
    <p:sldLayoutId id="2147483827" r:id="rId17"/>
    <p:sldLayoutId id="2147483828" r:id="rId18"/>
    <p:sldLayoutId id="2147483829" r:id="rId19"/>
    <p:sldLayoutId id="2147483830" r:id="rId20"/>
    <p:sldLayoutId id="2147483831" r:id="rId21"/>
    <p:sldLayoutId id="2147483843" r:id="rId22"/>
    <p:sldLayoutId id="2147483845" r:id="rId23"/>
  </p:sldLayoutIdLst>
  <p:hf hdr="0" ftr="0"/>
  <p:txStyles>
    <p:titleStyle>
      <a:lvl1pPr algn="l" defTabSz="1828434"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2.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jp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25.jpe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pn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3" Type="http://schemas.openxmlformats.org/officeDocument/2006/relationships/image" Target="../media/image47.jpeg"/><Relationship Id="rId18" Type="http://schemas.openxmlformats.org/officeDocument/2006/relationships/image" Target="../media/image52.jpeg"/><Relationship Id="rId26" Type="http://schemas.openxmlformats.org/officeDocument/2006/relationships/image" Target="../media/image60.png"/><Relationship Id="rId3" Type="http://schemas.openxmlformats.org/officeDocument/2006/relationships/image" Target="../media/image37.png"/><Relationship Id="rId21" Type="http://schemas.openxmlformats.org/officeDocument/2006/relationships/image" Target="../media/image55.jpeg"/><Relationship Id="rId34" Type="http://schemas.openxmlformats.org/officeDocument/2006/relationships/image" Target="../media/image68.jpeg"/><Relationship Id="rId7" Type="http://schemas.openxmlformats.org/officeDocument/2006/relationships/image" Target="../media/image41.jpeg"/><Relationship Id="rId12" Type="http://schemas.openxmlformats.org/officeDocument/2006/relationships/image" Target="../media/image46.png"/><Relationship Id="rId17" Type="http://schemas.openxmlformats.org/officeDocument/2006/relationships/image" Target="../media/image51.jpeg"/><Relationship Id="rId25" Type="http://schemas.openxmlformats.org/officeDocument/2006/relationships/image" Target="../media/image59.jpeg"/><Relationship Id="rId33" Type="http://schemas.openxmlformats.org/officeDocument/2006/relationships/image" Target="../media/image67.gif"/><Relationship Id="rId2" Type="http://schemas.openxmlformats.org/officeDocument/2006/relationships/notesSlide" Target="../notesSlides/notesSlide20.xml"/><Relationship Id="rId16" Type="http://schemas.openxmlformats.org/officeDocument/2006/relationships/image" Target="../media/image50.jpeg"/><Relationship Id="rId20" Type="http://schemas.openxmlformats.org/officeDocument/2006/relationships/image" Target="../media/image54.png"/><Relationship Id="rId29"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jpeg"/><Relationship Id="rId24" Type="http://schemas.openxmlformats.org/officeDocument/2006/relationships/image" Target="../media/image58.jpeg"/><Relationship Id="rId32" Type="http://schemas.openxmlformats.org/officeDocument/2006/relationships/image" Target="../media/image66.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jpeg"/><Relationship Id="rId28" Type="http://schemas.openxmlformats.org/officeDocument/2006/relationships/image" Target="../media/image62.jpeg"/><Relationship Id="rId36" Type="http://schemas.openxmlformats.org/officeDocument/2006/relationships/image" Target="../media/image70.png"/><Relationship Id="rId10" Type="http://schemas.openxmlformats.org/officeDocument/2006/relationships/image" Target="../media/image44.jpeg"/><Relationship Id="rId19" Type="http://schemas.openxmlformats.org/officeDocument/2006/relationships/image" Target="../media/image53.jpeg"/><Relationship Id="rId31" Type="http://schemas.openxmlformats.org/officeDocument/2006/relationships/image" Target="../media/image65.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jpeg"/><Relationship Id="rId22" Type="http://schemas.openxmlformats.org/officeDocument/2006/relationships/image" Target="../media/image56.jpeg"/><Relationship Id="rId27" Type="http://schemas.openxmlformats.org/officeDocument/2006/relationships/image" Target="../media/image61.png"/><Relationship Id="rId30" Type="http://schemas.openxmlformats.org/officeDocument/2006/relationships/image" Target="../media/image64.jpeg"/><Relationship Id="rId35" Type="http://schemas.openxmlformats.org/officeDocument/2006/relationships/image" Target="../media/image69.png"/><Relationship Id="rId8" Type="http://schemas.openxmlformats.org/officeDocument/2006/relationships/image" Target="../media/image42.png"/></Relationships>
</file>

<file path=ppt/slides/_rels/slide21.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hyperlink" Target="https://export.investnorthmacedonia.gov.mk/" TargetMode="External"/><Relationship Id="rId7"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3.jpeg"/><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image" Target="../media/image2.png"/><Relationship Id="rId5" Type="http://schemas.openxmlformats.org/officeDocument/2006/relationships/image" Target="../media/image10.jpg"/><Relationship Id="rId10" Type="http://schemas.openxmlformats.org/officeDocument/2006/relationships/image" Target="../media/image14.jpg"/><Relationship Id="rId4" Type="http://schemas.openxmlformats.org/officeDocument/2006/relationships/image" Target="../media/image9.jp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14992628" y="7794094"/>
            <a:ext cx="3124994" cy="755793"/>
          </a:xfrm>
          <a:prstGeom prst="rect">
            <a:avLst/>
          </a:prstGeom>
        </p:spPr>
        <p:txBody>
          <a:bodyPr vert="horz" wrap="none" lIns="217061" tIns="108526" rIns="217061" bIns="10852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dirty="0">
                <a:solidFill>
                  <a:schemeClr val="bg1"/>
                </a:solidFill>
                <a:latin typeface="+mn-lt"/>
                <a:cs typeface="Lato Light"/>
              </a:rPr>
              <a:t>November 208</a:t>
            </a:r>
          </a:p>
        </p:txBody>
      </p:sp>
      <p:pic>
        <p:nvPicPr>
          <p:cNvPr id="17" name="Picture Placeholder 16" descr="Untitled.png"/>
          <p:cNvPicPr>
            <a:picLocks noGrp="1" noChangeAspect="1"/>
          </p:cNvPicPr>
          <p:nvPr>
            <p:ph type="pic" sz="quarter" idx="13"/>
          </p:nvPr>
        </p:nvPicPr>
        <p:blipFill>
          <a:blip r:embed="rId3"/>
          <a:srcRect t="26913" b="26913"/>
          <a:stretch>
            <a:fillRect/>
          </a:stretch>
        </p:blipFill>
        <p:spPr>
          <a:xfrm>
            <a:off x="-31531" y="0"/>
            <a:ext cx="24474729" cy="13716000"/>
          </a:xfrm>
        </p:spPr>
      </p:pic>
      <p:sp>
        <p:nvSpPr>
          <p:cNvPr id="18" name="Freeform 17"/>
          <p:cNvSpPr/>
          <p:nvPr/>
        </p:nvSpPr>
        <p:spPr>
          <a:xfrm>
            <a:off x="19931546" y="4074936"/>
            <a:ext cx="4511652" cy="9641064"/>
          </a:xfrm>
          <a:custGeom>
            <a:avLst/>
            <a:gdLst>
              <a:gd name="connsiteX0" fmla="*/ 4280440 w 4280440"/>
              <a:gd name="connsiteY0" fmla="*/ 0 h 9641064"/>
              <a:gd name="connsiteX1" fmla="*/ 4280440 w 4280440"/>
              <a:gd name="connsiteY1" fmla="*/ 9641064 h 9641064"/>
              <a:gd name="connsiteX2" fmla="*/ 0 w 4280440"/>
              <a:gd name="connsiteY2" fmla="*/ 9641064 h 9641064"/>
            </a:gdLst>
            <a:ahLst/>
            <a:cxnLst>
              <a:cxn ang="0">
                <a:pos x="connsiteX0" y="connsiteY0"/>
              </a:cxn>
              <a:cxn ang="0">
                <a:pos x="connsiteX1" y="connsiteY1"/>
              </a:cxn>
              <a:cxn ang="0">
                <a:pos x="connsiteX2" y="connsiteY2"/>
              </a:cxn>
            </a:cxnLst>
            <a:rect l="l" t="t" r="r" b="b"/>
            <a:pathLst>
              <a:path w="4280440" h="9641064">
                <a:moveTo>
                  <a:pt x="4280440" y="0"/>
                </a:moveTo>
                <a:lnTo>
                  <a:pt x="4280440" y="9641064"/>
                </a:lnTo>
                <a:lnTo>
                  <a:pt x="0" y="9641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GB" dirty="0"/>
          </a:p>
        </p:txBody>
      </p:sp>
      <p:sp>
        <p:nvSpPr>
          <p:cNvPr id="19" name="Freeform 18"/>
          <p:cNvSpPr/>
          <p:nvPr/>
        </p:nvSpPr>
        <p:spPr>
          <a:xfrm>
            <a:off x="-116276" y="-1212"/>
            <a:ext cx="16109929" cy="13716000"/>
          </a:xfrm>
          <a:custGeom>
            <a:avLst/>
            <a:gdLst>
              <a:gd name="connsiteX0" fmla="*/ 0 w 15881330"/>
              <a:gd name="connsiteY0" fmla="*/ 0 h 13716000"/>
              <a:gd name="connsiteX1" fmla="*/ 15881330 w 15881330"/>
              <a:gd name="connsiteY1" fmla="*/ 0 h 13716000"/>
              <a:gd name="connsiteX2" fmla="*/ 9791700 w 15881330"/>
              <a:gd name="connsiteY2" fmla="*/ 13716000 h 13716000"/>
              <a:gd name="connsiteX3" fmla="*/ 0 w 15881330"/>
              <a:gd name="connsiteY3" fmla="*/ 13716000 h 13716000"/>
              <a:gd name="connsiteX4" fmla="*/ 0 w 1588133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330" h="13716000">
                <a:moveTo>
                  <a:pt x="0" y="0"/>
                </a:moveTo>
                <a:lnTo>
                  <a:pt x="15881330" y="0"/>
                </a:lnTo>
                <a:lnTo>
                  <a:pt x="9791700" y="13716000"/>
                </a:lnTo>
                <a:lnTo>
                  <a:pt x="0" y="13716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GB" dirty="0"/>
          </a:p>
        </p:txBody>
      </p:sp>
      <p:sp>
        <p:nvSpPr>
          <p:cNvPr id="21" name="Parallelogram 20"/>
          <p:cNvSpPr/>
          <p:nvPr/>
        </p:nvSpPr>
        <p:spPr>
          <a:xfrm>
            <a:off x="8203919" y="-144463"/>
            <a:ext cx="18354598" cy="13868400"/>
          </a:xfrm>
          <a:prstGeom prst="parallelogram">
            <a:avLst>
              <a:gd name="adj" fmla="val 44295"/>
            </a:avLst>
          </a:prstGeom>
          <a:gradFill>
            <a:gsLst>
              <a:gs pos="5000">
                <a:srgbClr val="B00000"/>
              </a:gs>
              <a:gs pos="89000">
                <a:schemeClr val="accent5">
                  <a:alpha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US" dirty="0"/>
          </a:p>
        </p:txBody>
      </p:sp>
      <p:sp>
        <p:nvSpPr>
          <p:cNvPr id="22" name="TextBox 21"/>
          <p:cNvSpPr txBox="1"/>
          <p:nvPr/>
        </p:nvSpPr>
        <p:spPr>
          <a:xfrm>
            <a:off x="11449700" y="4116722"/>
            <a:ext cx="11310273" cy="4831912"/>
          </a:xfrm>
          <a:prstGeom prst="rect">
            <a:avLst/>
          </a:prstGeom>
          <a:noFill/>
        </p:spPr>
        <p:txBody>
          <a:bodyPr wrap="square" lIns="91256" tIns="45631" rIns="91256" bIns="45631" rtlCol="0">
            <a:spAutoFit/>
          </a:bodyPr>
          <a:lstStyle/>
          <a:p>
            <a:pPr algn="ctr"/>
            <a:r>
              <a:rPr lang="en-GB" sz="8800" b="1" dirty="0" smtClean="0">
                <a:ln w="1905"/>
                <a:solidFill>
                  <a:schemeClr val="bg1"/>
                </a:solidFill>
                <a:effectLst>
                  <a:outerShdw blurRad="38100" dist="38100" dir="2700000" algn="tl">
                    <a:srgbClr val="000000">
                      <a:alpha val="43137"/>
                    </a:srgbClr>
                  </a:outerShdw>
                </a:effectLst>
              </a:rPr>
              <a:t>Investment </a:t>
            </a:r>
            <a:endParaRPr lang="en-GB" sz="8800" b="1" dirty="0">
              <a:ln w="1905"/>
              <a:solidFill>
                <a:schemeClr val="bg1"/>
              </a:solidFill>
              <a:effectLst>
                <a:outerShdw blurRad="38100" dist="38100" dir="2700000" algn="tl">
                  <a:srgbClr val="000000">
                    <a:alpha val="43137"/>
                  </a:srgbClr>
                </a:outerShdw>
              </a:effectLst>
            </a:endParaRPr>
          </a:p>
          <a:p>
            <a:pPr algn="ctr"/>
            <a:r>
              <a:rPr lang="en-GB" sz="8800" b="1" dirty="0" smtClean="0">
                <a:ln w="1905"/>
                <a:solidFill>
                  <a:schemeClr val="bg1"/>
                </a:solidFill>
                <a:effectLst>
                  <a:outerShdw blurRad="38100" dist="38100" dir="2700000" algn="tl">
                    <a:srgbClr val="000000">
                      <a:alpha val="43137"/>
                    </a:srgbClr>
                  </a:outerShdw>
                </a:effectLst>
              </a:rPr>
              <a:t>&amp;</a:t>
            </a:r>
          </a:p>
          <a:p>
            <a:pPr algn="ctr"/>
            <a:r>
              <a:rPr lang="en-GB" sz="8800" b="1" dirty="0" smtClean="0">
                <a:ln w="1905"/>
                <a:solidFill>
                  <a:schemeClr val="bg1"/>
                </a:solidFill>
                <a:effectLst>
                  <a:outerShdw blurRad="38100" dist="38100" dir="2700000" algn="tl">
                    <a:srgbClr val="000000">
                      <a:alpha val="43137"/>
                    </a:srgbClr>
                  </a:outerShdw>
                </a:effectLst>
              </a:rPr>
              <a:t>Trade Opportunities </a:t>
            </a:r>
          </a:p>
          <a:p>
            <a:r>
              <a:rPr lang="en-GB" sz="4400" b="1" i="1" dirty="0" smtClean="0">
                <a:ln w="1905"/>
                <a:solidFill>
                  <a:schemeClr val="bg1"/>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rPr>
              <a:t>       </a:t>
            </a:r>
            <a:endParaRPr lang="en-GB" sz="4000" b="1" i="1" dirty="0">
              <a:solidFill>
                <a:schemeClr val="bg1"/>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endParaRPr>
          </a:p>
        </p:txBody>
      </p:sp>
      <p:sp>
        <p:nvSpPr>
          <p:cNvPr id="2" name="TextBox 1"/>
          <p:cNvSpPr txBox="1"/>
          <p:nvPr/>
        </p:nvSpPr>
        <p:spPr>
          <a:xfrm>
            <a:off x="14691957" y="11996426"/>
            <a:ext cx="3568115" cy="461665"/>
          </a:xfrm>
          <a:prstGeom prst="rect">
            <a:avLst/>
          </a:prstGeom>
          <a:noFill/>
        </p:spPr>
        <p:txBody>
          <a:bodyPr wrap="square" rtlCol="0">
            <a:spAutoFit/>
          </a:bodyPr>
          <a:lstStyle/>
          <a:p>
            <a:pPr algn="just"/>
            <a:r>
              <a:rPr lang="mk-MK" sz="2400" dirty="0">
                <a:ln w="0"/>
                <a:effectLst>
                  <a:outerShdw blurRad="38100" dist="19050" dir="2700000" algn="tl" rotWithShape="0">
                    <a:schemeClr val="dk1">
                      <a:alpha val="40000"/>
                    </a:schemeClr>
                  </a:outerShdw>
                </a:effectLst>
              </a:rPr>
              <a:t> </a:t>
            </a:r>
            <a:r>
              <a:rPr lang="en-US" sz="2400" dirty="0" smtClean="0">
                <a:ln w="0"/>
                <a:solidFill>
                  <a:schemeClr val="bg1"/>
                </a:solidFill>
                <a:effectLst>
                  <a:outerShdw blurRad="38100" dist="19050" dir="2700000" algn="tl" rotWithShape="0">
                    <a:schemeClr val="dk1">
                      <a:alpha val="40000"/>
                    </a:schemeClr>
                  </a:outerShdw>
                </a:effectLst>
              </a:rPr>
              <a:t>23</a:t>
            </a:r>
            <a:r>
              <a:rPr lang="en-US" sz="2400" baseline="30000" dirty="0" smtClean="0">
                <a:ln w="0"/>
                <a:solidFill>
                  <a:schemeClr val="bg1"/>
                </a:solidFill>
                <a:effectLst>
                  <a:outerShdw blurRad="38100" dist="19050" dir="2700000" algn="tl" rotWithShape="0">
                    <a:schemeClr val="dk1">
                      <a:alpha val="40000"/>
                    </a:schemeClr>
                  </a:outerShdw>
                </a:effectLst>
              </a:rPr>
              <a:t>th</a:t>
            </a:r>
            <a:r>
              <a:rPr lang="en-US" sz="2400" dirty="0" smtClean="0">
                <a:ln w="0"/>
                <a:solidFill>
                  <a:schemeClr val="bg1"/>
                </a:solidFill>
                <a:effectLst>
                  <a:outerShdw blurRad="38100" dist="19050" dir="2700000" algn="tl" rotWithShape="0">
                    <a:schemeClr val="dk1">
                      <a:alpha val="40000"/>
                    </a:schemeClr>
                  </a:outerShdw>
                </a:effectLst>
              </a:rPr>
              <a:t> of</a:t>
            </a:r>
            <a:r>
              <a:rPr lang="mk-MK" sz="2400" dirty="0" smtClean="0">
                <a:ln w="0"/>
                <a:solidFill>
                  <a:schemeClr val="bg1"/>
                </a:solidFill>
                <a:effectLst>
                  <a:outerShdw blurRad="38100" dist="19050" dir="2700000" algn="tl" rotWithShape="0">
                    <a:schemeClr val="dk1">
                      <a:alpha val="40000"/>
                    </a:schemeClr>
                  </a:outerShdw>
                </a:effectLst>
              </a:rPr>
              <a:t> </a:t>
            </a:r>
            <a:r>
              <a:rPr lang="en-US" sz="2400" dirty="0" smtClean="0">
                <a:ln w="0"/>
                <a:solidFill>
                  <a:schemeClr val="bg1"/>
                </a:solidFill>
                <a:effectLst>
                  <a:outerShdw blurRad="38100" dist="19050" dir="2700000" algn="tl" rotWithShape="0">
                    <a:schemeClr val="dk1">
                      <a:alpha val="40000"/>
                    </a:schemeClr>
                  </a:outerShdw>
                </a:effectLst>
              </a:rPr>
              <a:t>September,</a:t>
            </a:r>
            <a:r>
              <a:rPr lang="mk-MK" sz="2400" dirty="0" smtClean="0">
                <a:ln w="0"/>
                <a:solidFill>
                  <a:schemeClr val="bg1"/>
                </a:solidFill>
                <a:effectLst>
                  <a:outerShdw blurRad="38100" dist="19050" dir="2700000" algn="tl" rotWithShape="0">
                    <a:schemeClr val="dk1">
                      <a:alpha val="40000"/>
                    </a:schemeClr>
                  </a:outerShdw>
                </a:effectLst>
              </a:rPr>
              <a:t> </a:t>
            </a:r>
            <a:r>
              <a:rPr lang="en-US" sz="2400" dirty="0" smtClean="0">
                <a:ln w="0"/>
                <a:solidFill>
                  <a:schemeClr val="bg1"/>
                </a:solidFill>
                <a:effectLst>
                  <a:outerShdw blurRad="38100" dist="19050" dir="2700000" algn="tl" rotWithShape="0">
                    <a:schemeClr val="dk1">
                      <a:alpha val="40000"/>
                    </a:schemeClr>
                  </a:outerShdw>
                </a:effectLst>
              </a:rPr>
              <a:t>2023</a:t>
            </a:r>
            <a:endParaRPr lang="en-US" sz="2400" dirty="0">
              <a:ln w="0"/>
              <a:solidFill>
                <a:schemeClr val="bg1"/>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788" y="1491915"/>
            <a:ext cx="6227178" cy="3635267"/>
          </a:xfrm>
          <a:prstGeom prst="rect">
            <a:avLst/>
          </a:prstGeom>
        </p:spPr>
      </p:pic>
      <p:sp>
        <p:nvSpPr>
          <p:cNvPr id="3" name="TextBox 2"/>
          <p:cNvSpPr txBox="1"/>
          <p:nvPr/>
        </p:nvSpPr>
        <p:spPr>
          <a:xfrm>
            <a:off x="15641052" y="1491915"/>
            <a:ext cx="6112042" cy="2062103"/>
          </a:xfrm>
          <a:prstGeom prst="rect">
            <a:avLst/>
          </a:prstGeom>
          <a:noFill/>
        </p:spPr>
        <p:txBody>
          <a:bodyPr wrap="square" rtlCol="0">
            <a:spAutoFit/>
          </a:bodyPr>
          <a:lstStyle/>
          <a:p>
            <a:pPr algn="ctr">
              <a:defRPr/>
            </a:pPr>
            <a:r>
              <a:rPr lang="en-US" sz="3200" b="1" dirty="0">
                <a:solidFill>
                  <a:schemeClr val="bg1"/>
                </a:solidFill>
                <a:cs typeface="Calibri" pitchFamily="34" charset="0"/>
              </a:rPr>
              <a:t>AGENCY </a:t>
            </a:r>
          </a:p>
          <a:p>
            <a:pPr algn="ctr">
              <a:defRPr/>
            </a:pPr>
            <a:r>
              <a:rPr lang="en-US" sz="3200" b="1" dirty="0">
                <a:solidFill>
                  <a:schemeClr val="bg1"/>
                </a:solidFill>
                <a:cs typeface="Calibri" pitchFamily="34" charset="0"/>
              </a:rPr>
              <a:t>FOR FOREIGN INVESTMENTS AND EXPORT PROMOTION</a:t>
            </a:r>
          </a:p>
          <a:p>
            <a:pPr algn="ctr"/>
            <a:endParaRPr lang="en-US" sz="3200" dirty="0">
              <a:solidFill>
                <a:schemeClr val="bg1"/>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5058" y="9589273"/>
            <a:ext cx="2593798" cy="1591053"/>
          </a:xfrm>
          <a:prstGeom prst="rect">
            <a:avLst/>
          </a:prstGeom>
        </p:spPr>
      </p:pic>
      <p:sp>
        <p:nvSpPr>
          <p:cNvPr id="4" name="AutoShape 2" descr="TR Turkey Flag Icon | Public Domain World Flags Iconset | Wikipedia Autho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TR Turkey Flag Icon | Public Domain World Flags Iconset | Wikipedia Autho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1716" t="18535" r="4211" b="20197"/>
          <a:stretch/>
        </p:blipFill>
        <p:spPr>
          <a:xfrm>
            <a:off x="16596496" y="9589273"/>
            <a:ext cx="2751378" cy="1591052"/>
          </a:xfrm>
          <a:prstGeom prst="rect">
            <a:avLst/>
          </a:prstGeom>
        </p:spPr>
      </p:pic>
    </p:spTree>
    <p:extLst>
      <p:ext uri="{BB962C8B-B14F-4D97-AF65-F5344CB8AC3E}">
        <p14:creationId xmlns:p14="http://schemas.microsoft.com/office/powerpoint/2010/main" val="2014386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bwMode="auto">
          <a:xfrm>
            <a:off x="1430935" y="-532632"/>
            <a:ext cx="20543249" cy="1828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673" tIns="108836" rIns="217673" bIns="108836" numCol="1" anchor="t" anchorCtr="0" compatLnSpc="1">
            <a:prstTxWarp prst="textNoShape">
              <a:avLst/>
            </a:prstTxWarp>
          </a:bodyPr>
          <a:lstStyle/>
          <a:p>
            <a:pPr eaLnBrk="1" hangingPunct="1">
              <a:defRPr/>
            </a:pPr>
            <a:r>
              <a:rPr lang="en-US" sz="6600" b="1" dirty="0">
                <a:effectLst>
                  <a:outerShdw blurRad="38100" dist="38100" dir="2700000" algn="tl">
                    <a:srgbClr val="000000">
                      <a:alpha val="43137"/>
                    </a:srgbClr>
                  </a:outerShdw>
                </a:effectLst>
                <a:latin typeface="+mn-lt"/>
                <a:ea typeface="ＭＳ Ｐゴシック" pitchFamily="34" charset="-128"/>
                <a:cs typeface="Calibri" pitchFamily="34" charset="0"/>
              </a:rPr>
              <a:t/>
            </a:r>
            <a:br>
              <a:rPr lang="en-US" sz="6600" b="1" dirty="0">
                <a:effectLst>
                  <a:outerShdw blurRad="38100" dist="38100" dir="2700000" algn="tl">
                    <a:srgbClr val="000000">
                      <a:alpha val="43137"/>
                    </a:srgbClr>
                  </a:outerShdw>
                </a:effectLst>
                <a:latin typeface="+mn-lt"/>
                <a:ea typeface="ＭＳ Ｐゴシック" pitchFamily="34" charset="-128"/>
                <a:cs typeface="Calibri" pitchFamily="34" charset="0"/>
              </a:rPr>
            </a:br>
            <a:r>
              <a:rPr lang="en-US" sz="5400" b="1" dirty="0">
                <a:solidFill>
                  <a:srgbClr val="B00000"/>
                </a:solidFill>
                <a:effectLst>
                  <a:outerShdw blurRad="38100" dist="38100" dir="2700000" algn="tl">
                    <a:srgbClr val="000000">
                      <a:alpha val="43137"/>
                    </a:srgbClr>
                  </a:outerShdw>
                </a:effectLst>
                <a:latin typeface="+mn-lt"/>
                <a:ea typeface="ＭＳ Ｐゴシック" pitchFamily="34" charset="-128"/>
                <a:cs typeface="Calibri" pitchFamily="34" charset="0"/>
              </a:rPr>
              <a:t>ICT Sector</a:t>
            </a:r>
            <a:endParaRPr lang="en-GB" sz="5400" b="1" dirty="0">
              <a:solidFill>
                <a:srgbClr val="B00000"/>
              </a:solidFill>
              <a:effectLst>
                <a:outerShdw blurRad="38100" dist="38100" dir="2700000" algn="tl">
                  <a:srgbClr val="000000">
                    <a:alpha val="43137"/>
                  </a:srgbClr>
                </a:outerShdw>
              </a:effectLst>
              <a:latin typeface="+mn-lt"/>
              <a:ea typeface="ＭＳ Ｐゴシック" pitchFamily="34" charset="-128"/>
              <a:cs typeface="Calibri" pitchFamily="34" charset="0"/>
            </a:endParaRPr>
          </a:p>
        </p:txBody>
      </p:sp>
      <p:sp>
        <p:nvSpPr>
          <p:cNvPr id="2" name="Rectangle 1"/>
          <p:cNvSpPr/>
          <p:nvPr/>
        </p:nvSpPr>
        <p:spPr>
          <a:xfrm>
            <a:off x="1254035" y="1715583"/>
            <a:ext cx="17749482" cy="6340197"/>
          </a:xfrm>
          <a:prstGeom prst="rect">
            <a:avLst/>
          </a:prstGeom>
        </p:spPr>
        <p:txBody>
          <a:bodyPr wrap="square">
            <a:spAutoFit/>
          </a:bodyPr>
          <a:lstStyle/>
          <a:p>
            <a:pPr marL="571500" indent="-571500">
              <a:buFont typeface="Arial" pitchFamily="34" charset="0"/>
              <a:buChar char="•"/>
            </a:pPr>
            <a:r>
              <a:rPr lang="en-US" sz="2800" dirty="0"/>
              <a:t>Fastest growing sector</a:t>
            </a:r>
            <a:r>
              <a:rPr lang="mk-MK" sz="2800" dirty="0"/>
              <a:t> </a:t>
            </a:r>
            <a:r>
              <a:rPr lang="en-US" sz="2800" dirty="0" smtClean="0"/>
              <a:t>- growth </a:t>
            </a:r>
            <a:r>
              <a:rPr lang="en-US" sz="2800" dirty="0"/>
              <a:t>rate  </a:t>
            </a:r>
            <a:r>
              <a:rPr lang="en-US" sz="2800" dirty="0" smtClean="0"/>
              <a:t>71% </a:t>
            </a:r>
            <a:r>
              <a:rPr lang="en-US" sz="2800" dirty="0"/>
              <a:t>in the last 3 </a:t>
            </a:r>
            <a:r>
              <a:rPr lang="en-US" sz="2800" dirty="0" smtClean="0"/>
              <a:t>years</a:t>
            </a:r>
          </a:p>
          <a:p>
            <a:endParaRPr lang="en-US" sz="2800" dirty="0"/>
          </a:p>
          <a:p>
            <a:pPr marL="571500" indent="-571500">
              <a:buFont typeface="Arial" pitchFamily="34" charset="0"/>
              <a:buChar char="•"/>
            </a:pPr>
            <a:r>
              <a:rPr lang="en-US" sz="2800" dirty="0"/>
              <a:t>Quality software &amp; IT services &amp; superior technical and business know-how at competitive </a:t>
            </a:r>
            <a:r>
              <a:rPr lang="en-US" sz="2800" dirty="0" smtClean="0"/>
              <a:t>prices</a:t>
            </a:r>
          </a:p>
          <a:p>
            <a:endParaRPr lang="en-US" sz="2800" dirty="0"/>
          </a:p>
          <a:p>
            <a:pPr marL="571500" indent="-571500">
              <a:buFont typeface="Arial" pitchFamily="34" charset="0"/>
              <a:buChar char="•"/>
            </a:pPr>
            <a:r>
              <a:rPr lang="en-US" sz="2800" dirty="0"/>
              <a:t>Excellent supply of </a:t>
            </a:r>
            <a:r>
              <a:rPr lang="en-US" sz="2800" dirty="0" smtClean="0"/>
              <a:t>well-educated IT </a:t>
            </a:r>
            <a:r>
              <a:rPr lang="en-US" sz="2800" dirty="0"/>
              <a:t>experts (among the lowest labor costs in the region</a:t>
            </a:r>
            <a:r>
              <a:rPr lang="en-US" sz="2800" dirty="0" smtClean="0"/>
              <a:t>).</a:t>
            </a:r>
          </a:p>
          <a:p>
            <a:endParaRPr lang="en-US" sz="2200" i="1" u="sng" dirty="0" smtClean="0"/>
          </a:p>
          <a:p>
            <a:endParaRPr lang="en-US" sz="2200" i="1" u="sng" dirty="0"/>
          </a:p>
          <a:p>
            <a:pPr>
              <a:spcAft>
                <a:spcPts val="1800"/>
              </a:spcAft>
            </a:pPr>
            <a:r>
              <a:rPr lang="en-US" sz="2400" i="1" u="sng" dirty="0" smtClean="0"/>
              <a:t>Best </a:t>
            </a:r>
            <a:r>
              <a:rPr lang="en-US" sz="2400" i="1" u="sng" dirty="0"/>
              <a:t>telecommunication networks in the region – the system is 100% digital</a:t>
            </a:r>
          </a:p>
          <a:p>
            <a:pPr>
              <a:spcAft>
                <a:spcPts val="1800"/>
              </a:spcAft>
            </a:pPr>
            <a:r>
              <a:rPr lang="en-US" sz="2400" i="1" u="sng" dirty="0"/>
              <a:t>Leading multinational hardware and software suppliers (Microsoft, HP, IBM) have local sales and support </a:t>
            </a:r>
            <a:r>
              <a:rPr lang="en-US" sz="2400" i="1" u="sng" dirty="0" smtClean="0"/>
              <a:t>services</a:t>
            </a:r>
            <a:endParaRPr lang="en-US" sz="2400" i="1" u="sng" dirty="0"/>
          </a:p>
          <a:p>
            <a:r>
              <a:rPr lang="en-US" sz="2400" i="1" u="sng" dirty="0"/>
              <a:t>Well-developed educational system. More than 80 high schools with an intensive focus on languages, mathematics, </a:t>
            </a:r>
            <a:endParaRPr lang="en-US" sz="2400" i="1" u="sng" dirty="0" smtClean="0"/>
          </a:p>
          <a:p>
            <a:r>
              <a:rPr lang="en-US" sz="2400" i="1" u="sng" dirty="0" smtClean="0"/>
              <a:t>and </a:t>
            </a:r>
            <a:r>
              <a:rPr lang="en-US" sz="2400" i="1" u="sng" dirty="0"/>
              <a:t>science as well as 22 </a:t>
            </a:r>
            <a:r>
              <a:rPr lang="en-US" sz="2400" i="1" u="sng" dirty="0" smtClean="0"/>
              <a:t>universities.</a:t>
            </a:r>
            <a:endParaRPr lang="en-US" sz="2400" dirty="0" smtClean="0">
              <a:solidFill>
                <a:schemeClr val="accent4">
                  <a:lumMod val="50000"/>
                </a:schemeClr>
              </a:solidFill>
              <a:effectLst>
                <a:outerShdw blurRad="38100" dist="38100" dir="2700000" algn="tl">
                  <a:srgbClr val="000000">
                    <a:alpha val="43137"/>
                  </a:srgbClr>
                </a:outerShdw>
              </a:effectLst>
              <a:ea typeface="ＭＳ Ｐゴシック" pitchFamily="34" charset="-128"/>
            </a:endParaRPr>
          </a:p>
          <a:p>
            <a:pPr algn="ctr"/>
            <a:endParaRPr lang="en-US" sz="3200" dirty="0">
              <a:solidFill>
                <a:schemeClr val="accent4">
                  <a:lumMod val="50000"/>
                </a:schemeClr>
              </a:solidFill>
              <a:effectLst>
                <a:outerShdw blurRad="38100" dist="38100" dir="2700000" algn="tl">
                  <a:srgbClr val="000000">
                    <a:alpha val="43137"/>
                  </a:srgbClr>
                </a:outerShdw>
              </a:effectLst>
              <a:ea typeface="ＭＳ Ｐゴシック" pitchFamily="34" charset="-128"/>
            </a:endParaRPr>
          </a:p>
          <a:p>
            <a:pPr algn="ctr"/>
            <a:r>
              <a:rPr lang="en-US" sz="3200" dirty="0" smtClean="0">
                <a:solidFill>
                  <a:schemeClr val="accent4">
                    <a:lumMod val="50000"/>
                  </a:schemeClr>
                </a:solidFill>
                <a:effectLst>
                  <a:outerShdw blurRad="38100" dist="38100" dir="2700000" algn="tl">
                    <a:srgbClr val="000000">
                      <a:alpha val="43137"/>
                    </a:srgbClr>
                  </a:outerShdw>
                </a:effectLst>
                <a:ea typeface="ＭＳ Ｐゴシック" pitchFamily="34" charset="-128"/>
              </a:rPr>
              <a:t>North </a:t>
            </a:r>
            <a:r>
              <a:rPr lang="hr-HR" sz="3200" dirty="0">
                <a:solidFill>
                  <a:schemeClr val="accent4">
                    <a:lumMod val="50000"/>
                  </a:schemeClr>
                </a:solidFill>
                <a:effectLst>
                  <a:outerShdw blurRad="38100" dist="38100" dir="2700000" algn="tl">
                    <a:srgbClr val="000000">
                      <a:alpha val="43137"/>
                    </a:srgbClr>
                  </a:outerShdw>
                </a:effectLst>
                <a:ea typeface="ＭＳ Ｐゴシック" pitchFamily="34" charset="-128"/>
              </a:rPr>
              <a:t>Macedonia can be your solution</a:t>
            </a:r>
            <a:r>
              <a:rPr lang="en-US" sz="3200" dirty="0">
                <a:solidFill>
                  <a:schemeClr val="accent4">
                    <a:lumMod val="50000"/>
                  </a:schemeClr>
                </a:solidFill>
                <a:effectLst>
                  <a:outerShdw blurRad="38100" dist="38100" dir="2700000" algn="tl">
                    <a:srgbClr val="000000">
                      <a:alpha val="43137"/>
                    </a:srgbClr>
                  </a:outerShdw>
                </a:effectLst>
                <a:ea typeface="ＭＳ Ｐゴシック" pitchFamily="34" charset="-128"/>
              </a:rPr>
              <a:t>!</a:t>
            </a:r>
          </a:p>
          <a:p>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1063" y="3669804"/>
            <a:ext cx="6026587" cy="364539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1063" y="0"/>
            <a:ext cx="6026588" cy="36576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1063" y="7315200"/>
            <a:ext cx="6026587" cy="4047088"/>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51063" y="10564943"/>
            <a:ext cx="6026587" cy="3149519"/>
          </a:xfrm>
          <a:prstGeom prst="rect">
            <a:avLst/>
          </a:prstGeom>
        </p:spPr>
      </p:pic>
      <p:sp>
        <p:nvSpPr>
          <p:cNvPr id="19" name="Rectangle: Rounded Corners 1">
            <a:extLst>
              <a:ext uri="{FF2B5EF4-FFF2-40B4-BE49-F238E27FC236}">
                <a16:creationId xmlns:a16="http://schemas.microsoft.com/office/drawing/2014/main" id="{67F93332-C332-4E2F-9704-0878B6D5860F}"/>
              </a:ext>
            </a:extLst>
          </p:cNvPr>
          <p:cNvSpPr/>
          <p:nvPr/>
        </p:nvSpPr>
        <p:spPr>
          <a:xfrm>
            <a:off x="21364358" y="1538"/>
            <a:ext cx="3013293" cy="137144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2400"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442" y="11956203"/>
            <a:ext cx="2993694" cy="1747642"/>
          </a:xfrm>
          <a:prstGeom prst="rect">
            <a:avLst/>
          </a:prstGeom>
        </p:spPr>
      </p:pic>
      <p:graphicFrame>
        <p:nvGraphicFramePr>
          <p:cNvPr id="13" name="Chart 12">
            <a:extLst>
              <a:ext uri="{FF2B5EF4-FFF2-40B4-BE49-F238E27FC236}">
                <a16:creationId xmlns:a16="http://schemas.microsoft.com/office/drawing/2014/main" id="{03DCDBB4-A498-3228-2EE6-AD30BDF2C4FE}"/>
              </a:ext>
            </a:extLst>
          </p:cNvPr>
          <p:cNvGraphicFramePr/>
          <p:nvPr>
            <p:extLst>
              <p:ext uri="{D42A27DB-BD31-4B8C-83A1-F6EECF244321}">
                <p14:modId xmlns:p14="http://schemas.microsoft.com/office/powerpoint/2010/main" val="3286366288"/>
              </p:ext>
            </p:extLst>
          </p:nvPr>
        </p:nvGraphicFramePr>
        <p:xfrm>
          <a:off x="1665289" y="7315201"/>
          <a:ext cx="14675924" cy="55148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71490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20097218" y="4074938"/>
            <a:ext cx="4280439" cy="9641064"/>
          </a:xfrm>
          <a:custGeom>
            <a:avLst/>
            <a:gdLst>
              <a:gd name="connsiteX0" fmla="*/ 4280440 w 4280440"/>
              <a:gd name="connsiteY0" fmla="*/ 0 h 9641064"/>
              <a:gd name="connsiteX1" fmla="*/ 4280440 w 4280440"/>
              <a:gd name="connsiteY1" fmla="*/ 9641064 h 9641064"/>
              <a:gd name="connsiteX2" fmla="*/ 0 w 4280440"/>
              <a:gd name="connsiteY2" fmla="*/ 9641064 h 9641064"/>
            </a:gdLst>
            <a:ahLst/>
            <a:cxnLst>
              <a:cxn ang="0">
                <a:pos x="connsiteX0" y="connsiteY0"/>
              </a:cxn>
              <a:cxn ang="0">
                <a:pos x="connsiteX1" y="connsiteY1"/>
              </a:cxn>
              <a:cxn ang="0">
                <a:pos x="connsiteX2" y="connsiteY2"/>
              </a:cxn>
            </a:cxnLst>
            <a:rect l="l" t="t" r="r" b="b"/>
            <a:pathLst>
              <a:path w="4280440" h="9641064">
                <a:moveTo>
                  <a:pt x="4280440" y="0"/>
                </a:moveTo>
                <a:lnTo>
                  <a:pt x="4280440" y="9641064"/>
                </a:lnTo>
                <a:lnTo>
                  <a:pt x="0" y="9641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GB" dirty="0">
              <a:solidFill>
                <a:srgbClr val="FFFFFF"/>
              </a:solidFill>
            </a:endParaRPr>
          </a:p>
        </p:txBody>
      </p:sp>
      <p:sp>
        <p:nvSpPr>
          <p:cNvPr id="31" name="Parallelogram 30"/>
          <p:cNvSpPr/>
          <p:nvPr/>
        </p:nvSpPr>
        <p:spPr>
          <a:xfrm>
            <a:off x="18555507" y="1935"/>
            <a:ext cx="6058126" cy="13714066"/>
          </a:xfrm>
          <a:prstGeom prst="parallelogram">
            <a:avLst>
              <a:gd name="adj" fmla="val 0"/>
            </a:avLst>
          </a:prstGeom>
          <a:gradFill>
            <a:gsLst>
              <a:gs pos="0">
                <a:srgbClr val="B00000"/>
              </a:gs>
              <a:gs pos="100000">
                <a:schemeClr val="accent5">
                  <a:alpha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US" dirty="0"/>
          </a:p>
        </p:txBody>
      </p:sp>
      <p:sp>
        <p:nvSpPr>
          <p:cNvPr id="18" name="Rectangle 3"/>
          <p:cNvSpPr txBox="1">
            <a:spLocks noChangeArrowheads="1"/>
          </p:cNvSpPr>
          <p:nvPr/>
        </p:nvSpPr>
        <p:spPr bwMode="auto">
          <a:xfrm>
            <a:off x="1001498" y="1995055"/>
            <a:ext cx="16095011" cy="11086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673" tIns="108836" rIns="217673" bIns="108836" numCol="1" anchor="t" anchorCtr="0" compatLnSpc="1">
            <a:prstTxWarp prst="textNoShape">
              <a:avLst/>
            </a:prstTxWarp>
          </a:bodyPr>
          <a:lstStyle>
            <a:lvl1pPr marL="456165" indent="-456165" algn="l" defTabSz="1824647"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68480" indent="-456165" algn="l" defTabSz="1824647"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0806" indent="-456165" algn="l" defTabSz="1824647"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193129"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05447"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17770"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30096"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42415"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54731"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200" dirty="0"/>
              <a:t>E</a:t>
            </a:r>
            <a:r>
              <a:rPr lang="en-US" sz="3200" dirty="0" smtClean="0"/>
              <a:t>merging </a:t>
            </a:r>
            <a:r>
              <a:rPr lang="en-US" sz="3200" dirty="0"/>
              <a:t>as a potential hub for automotive components production and bus manufacturing;</a:t>
            </a:r>
          </a:p>
          <a:p>
            <a:r>
              <a:rPr lang="en-US" sz="3200" dirty="0" smtClean="0"/>
              <a:t>North Macedonia can claim relevant engineering and manufacturing capabilities, which are a legacy of the automotive component supplier’s network for the </a:t>
            </a:r>
            <a:r>
              <a:rPr lang="en-US" sz="3200" dirty="0" err="1" smtClean="0"/>
              <a:t>Zastava</a:t>
            </a:r>
            <a:r>
              <a:rPr lang="en-US" sz="3200" dirty="0" smtClean="0"/>
              <a:t> plant in Serbia since the 1960s</a:t>
            </a:r>
            <a:r>
              <a:rPr lang="en-US" sz="3200" dirty="0"/>
              <a:t>; </a:t>
            </a:r>
            <a:endParaRPr lang="en-US" sz="3200" dirty="0" smtClean="0"/>
          </a:p>
          <a:p>
            <a:r>
              <a:rPr lang="en-US" sz="3200" dirty="0" smtClean="0"/>
              <a:t>Availability </a:t>
            </a:r>
            <a:r>
              <a:rPr lang="en-US" sz="3200" dirty="0"/>
              <a:t>of a low-cost skilled workforce, supported by the modernization of the scientific higher education system</a:t>
            </a:r>
            <a:r>
              <a:rPr lang="en-US" sz="3200" dirty="0" smtClean="0"/>
              <a:t>;</a:t>
            </a:r>
          </a:p>
          <a:p>
            <a:r>
              <a:rPr lang="en-US" altLang="en-US" sz="3200" dirty="0" smtClean="0">
                <a:solidFill>
                  <a:schemeClr val="accent4">
                    <a:lumMod val="50000"/>
                  </a:schemeClr>
                </a:solidFill>
                <a:ea typeface="ＭＳ Ｐゴシック" pitchFamily="34" charset="-128"/>
              </a:rPr>
              <a:t>Companies </a:t>
            </a:r>
            <a:r>
              <a:rPr lang="en-US" altLang="en-US" sz="3200" dirty="0">
                <a:solidFill>
                  <a:schemeClr val="accent4">
                    <a:lumMod val="50000"/>
                  </a:schemeClr>
                </a:solidFill>
                <a:ea typeface="ＭＳ Ｐゴシック" pitchFamily="34" charset="-128"/>
              </a:rPr>
              <a:t>primarily supply the aftermarket</a:t>
            </a:r>
          </a:p>
          <a:p>
            <a:r>
              <a:rPr lang="en-US" sz="3200" dirty="0" smtClean="0"/>
              <a:t>All </a:t>
            </a:r>
            <a:r>
              <a:rPr lang="en-US" sz="3200" dirty="0"/>
              <a:t>of Europe in 2-3 days </a:t>
            </a:r>
            <a:r>
              <a:rPr lang="en-US" sz="3200" dirty="0" smtClean="0"/>
              <a:t>via </a:t>
            </a:r>
            <a:r>
              <a:rPr lang="en-US" sz="3200" dirty="0"/>
              <a:t>h</a:t>
            </a:r>
            <a:r>
              <a:rPr lang="en-US" sz="3200" dirty="0" smtClean="0"/>
              <a:t>ighway connections</a:t>
            </a:r>
            <a:r>
              <a:rPr lang="en-US" sz="3200" dirty="0"/>
              <a:t>;</a:t>
            </a:r>
          </a:p>
          <a:p>
            <a:r>
              <a:rPr lang="en-US" sz="3200" dirty="0"/>
              <a:t>A large pool of logistic companies provide competitive transportation costs and delivery times;</a:t>
            </a:r>
          </a:p>
          <a:p>
            <a:r>
              <a:rPr lang="en-US" sz="3200" dirty="0"/>
              <a:t>The duty-free market of potentially 650 million customers.</a:t>
            </a:r>
          </a:p>
          <a:p>
            <a:pPr marL="0" indent="0" algn="ctr">
              <a:lnSpc>
                <a:spcPct val="100000"/>
              </a:lnSpc>
              <a:spcBef>
                <a:spcPts val="1428"/>
              </a:spcBef>
              <a:spcAft>
                <a:spcPts val="1428"/>
              </a:spcAft>
              <a:buNone/>
            </a:pPr>
            <a:endParaRPr lang="en-US" altLang="en-US" sz="3600" b="1" dirty="0" smtClean="0">
              <a:solidFill>
                <a:schemeClr val="accent4">
                  <a:lumMod val="50000"/>
                </a:schemeClr>
              </a:solidFill>
              <a:ea typeface="ＭＳ Ｐゴシック" pitchFamily="34" charset="-128"/>
            </a:endParaRPr>
          </a:p>
          <a:p>
            <a:pPr marL="0" indent="0" algn="ctr">
              <a:lnSpc>
                <a:spcPct val="100000"/>
              </a:lnSpc>
              <a:spcBef>
                <a:spcPts val="1428"/>
              </a:spcBef>
              <a:spcAft>
                <a:spcPts val="1428"/>
              </a:spcAft>
              <a:buNone/>
            </a:pPr>
            <a:r>
              <a:rPr lang="en-US" altLang="en-US" sz="3600" b="1" dirty="0" smtClean="0">
                <a:solidFill>
                  <a:schemeClr val="accent4">
                    <a:lumMod val="50000"/>
                  </a:schemeClr>
                </a:solidFill>
                <a:ea typeface="ＭＳ Ｐゴシック" pitchFamily="34" charset="-128"/>
              </a:rPr>
              <a:t>Particularly </a:t>
            </a:r>
            <a:r>
              <a:rPr lang="en-US" altLang="en-US" sz="3600" b="1" dirty="0">
                <a:solidFill>
                  <a:schemeClr val="accent4">
                    <a:lumMod val="50000"/>
                  </a:schemeClr>
                </a:solidFill>
                <a:ea typeface="ＭＳ Ｐゴシック" pitchFamily="34" charset="-128"/>
              </a:rPr>
              <a:t>suitable </a:t>
            </a:r>
            <a:r>
              <a:rPr lang="en-US" altLang="en-US" sz="3600" b="1" dirty="0" smtClean="0">
                <a:solidFill>
                  <a:schemeClr val="accent4">
                    <a:lumMod val="50000"/>
                  </a:schemeClr>
                </a:solidFill>
                <a:ea typeface="ＭＳ Ｐゴシック" pitchFamily="34" charset="-128"/>
              </a:rPr>
              <a:t>for the </a:t>
            </a:r>
            <a:r>
              <a:rPr lang="en-US" altLang="en-US" sz="3600" b="1" dirty="0">
                <a:solidFill>
                  <a:schemeClr val="accent4">
                    <a:lumMod val="50000"/>
                  </a:schemeClr>
                </a:solidFill>
                <a:ea typeface="ＭＳ Ｐゴシック" pitchFamily="34" charset="-128"/>
              </a:rPr>
              <a:t>high value </a:t>
            </a:r>
            <a:r>
              <a:rPr lang="en-US" altLang="en-US" sz="3600" b="1" dirty="0" smtClean="0">
                <a:solidFill>
                  <a:schemeClr val="accent4">
                    <a:lumMod val="50000"/>
                  </a:schemeClr>
                </a:solidFill>
                <a:ea typeface="ＭＳ Ｐゴシック" pitchFamily="34" charset="-128"/>
              </a:rPr>
              <a:t>added products with labor-intensive manufacture</a:t>
            </a:r>
            <a:endParaRPr lang="en-US" altLang="en-US" sz="3600" b="1" dirty="0">
              <a:solidFill>
                <a:schemeClr val="accent4">
                  <a:lumMod val="50000"/>
                </a:schemeClr>
              </a:solidFill>
              <a:ea typeface="ＭＳ Ｐゴシック" pitchFamily="34" charset="-128"/>
            </a:endParaRPr>
          </a:p>
        </p:txBody>
      </p:sp>
      <p:sp>
        <p:nvSpPr>
          <p:cNvPr id="21" name="Rectangle 2"/>
          <p:cNvSpPr txBox="1">
            <a:spLocks noChangeArrowheads="1"/>
          </p:cNvSpPr>
          <p:nvPr/>
        </p:nvSpPr>
        <p:spPr>
          <a:xfrm>
            <a:off x="1456968" y="-507232"/>
            <a:ext cx="19045039" cy="1828800"/>
          </a:xfrm>
          <a:prstGeom prst="rect">
            <a:avLst/>
          </a:prstGeom>
        </p:spPr>
        <p:txBody>
          <a:bodyPr/>
          <a:lstStyle>
            <a:lvl1pPr algn="l" defTabSz="1824647" rtl="0" eaLnBrk="1" latinLnBrk="0" hangingPunct="1">
              <a:lnSpc>
                <a:spcPct val="90000"/>
              </a:lnSpc>
              <a:spcBef>
                <a:spcPct val="0"/>
              </a:spcBef>
              <a:buNone/>
              <a:defRPr sz="8800" kern="1200">
                <a:solidFill>
                  <a:schemeClr val="tx1"/>
                </a:solidFill>
                <a:latin typeface="+mj-lt"/>
                <a:ea typeface="+mj-ea"/>
                <a:cs typeface="+mj-cs"/>
              </a:defRPr>
            </a:lvl1pPr>
          </a:lstStyle>
          <a:p>
            <a:pPr>
              <a:defRPr/>
            </a:pPr>
            <a:r>
              <a:rPr lang="en-US" sz="6600" b="1" dirty="0">
                <a:solidFill>
                  <a:schemeClr val="accent5">
                    <a:lumMod val="50000"/>
                  </a:schemeClr>
                </a:solidFill>
                <a:effectLst>
                  <a:outerShdw blurRad="38100" dist="38100" dir="2700000" algn="tl">
                    <a:srgbClr val="000000">
                      <a:alpha val="43137"/>
                    </a:srgbClr>
                  </a:outerShdw>
                </a:effectLst>
                <a:latin typeface="+mn-lt"/>
                <a:cs typeface="Calibri" pitchFamily="34" charset="0"/>
              </a:rPr>
              <a:t/>
            </a:r>
            <a:br>
              <a:rPr lang="en-US" sz="6600" b="1" dirty="0">
                <a:solidFill>
                  <a:schemeClr val="accent5">
                    <a:lumMod val="50000"/>
                  </a:schemeClr>
                </a:solidFill>
                <a:effectLst>
                  <a:outerShdw blurRad="38100" dist="38100" dir="2700000" algn="tl">
                    <a:srgbClr val="000000">
                      <a:alpha val="43137"/>
                    </a:srgbClr>
                  </a:outerShdw>
                </a:effectLst>
                <a:latin typeface="+mn-lt"/>
                <a:cs typeface="Calibri" pitchFamily="34" charset="0"/>
              </a:rPr>
            </a:br>
            <a:r>
              <a:rPr lang="en-US" sz="5400" b="1" dirty="0" smtClean="0">
                <a:solidFill>
                  <a:srgbClr val="B00000"/>
                </a:solidFill>
                <a:latin typeface="+mn-lt"/>
                <a:cs typeface="Calibri" pitchFamily="34" charset="0"/>
              </a:rPr>
              <a:t>Machine and Automotive </a:t>
            </a:r>
            <a:r>
              <a:rPr lang="en-US" sz="5400" b="1" dirty="0">
                <a:solidFill>
                  <a:srgbClr val="B00000"/>
                </a:solidFill>
                <a:latin typeface="+mn-lt"/>
                <a:cs typeface="Calibri" pitchFamily="34" charset="0"/>
              </a:rPr>
              <a:t>Components </a:t>
            </a:r>
            <a:r>
              <a:rPr lang="en-US" sz="5400" b="1" dirty="0" smtClean="0">
                <a:solidFill>
                  <a:srgbClr val="B00000"/>
                </a:solidFill>
                <a:latin typeface="+mn-lt"/>
                <a:cs typeface="Calibri" pitchFamily="34" charset="0"/>
              </a:rPr>
              <a:t>Sector</a:t>
            </a:r>
            <a:endParaRPr lang="en-GB" sz="5400" b="1" dirty="0">
              <a:solidFill>
                <a:srgbClr val="B00000"/>
              </a:solidFill>
              <a:latin typeface="+mn-lt"/>
              <a:cs typeface="Calibri"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2357" y="1995055"/>
            <a:ext cx="5577840" cy="399584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3894" y="6338569"/>
            <a:ext cx="5577840" cy="3284058"/>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8716950" y="9869213"/>
            <a:ext cx="5577840" cy="363111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717802"/>
            <a:ext cx="3344779" cy="1952597"/>
          </a:xfrm>
          <a:prstGeom prst="rect">
            <a:avLst/>
          </a:prstGeom>
        </p:spPr>
      </p:pic>
    </p:spTree>
    <p:extLst>
      <p:ext uri="{BB962C8B-B14F-4D97-AF65-F5344CB8AC3E}">
        <p14:creationId xmlns:p14="http://schemas.microsoft.com/office/powerpoint/2010/main" val="1919213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277987" y="1805478"/>
            <a:ext cx="16300566" cy="4229366"/>
          </a:xfrm>
        </p:spPr>
        <p:txBody>
          <a:bodyPr/>
          <a:lstStyle/>
          <a:p>
            <a:r>
              <a:rPr lang="en-US" sz="2800" dirty="0"/>
              <a:t>High performance sector. The agribusiness industry development is rated with +10.2% in the last three years</a:t>
            </a:r>
          </a:p>
          <a:p>
            <a:r>
              <a:rPr lang="en-US" sz="2800" dirty="0" smtClean="0"/>
              <a:t>The mix </a:t>
            </a:r>
            <a:r>
              <a:rPr lang="en-US" sz="2800" dirty="0"/>
              <a:t>of the Mediterranean and </a:t>
            </a:r>
            <a:r>
              <a:rPr lang="en-US" sz="2800" dirty="0" smtClean="0"/>
              <a:t>Continental </a:t>
            </a:r>
            <a:r>
              <a:rPr lang="en-US" sz="2800" dirty="0"/>
              <a:t>climate offers </a:t>
            </a:r>
            <a:r>
              <a:rPr lang="en-US" sz="2800" dirty="0" smtClean="0"/>
              <a:t>excellent condition for top </a:t>
            </a:r>
            <a:r>
              <a:rPr lang="en-US" sz="2800" dirty="0"/>
              <a:t>quality products</a:t>
            </a:r>
          </a:p>
          <a:p>
            <a:r>
              <a:rPr lang="en-US" sz="2800" dirty="0"/>
              <a:t>EU Standards applied. Introduction of both GLOBALGAP and HACCP as national standards</a:t>
            </a:r>
          </a:p>
          <a:p>
            <a:r>
              <a:rPr lang="en-US" sz="2800" dirty="0"/>
              <a:t>Diversified products. A variety of </a:t>
            </a:r>
            <a:r>
              <a:rPr lang="en-US" sz="2800" dirty="0" smtClean="0"/>
              <a:t>tastes </a:t>
            </a:r>
            <a:r>
              <a:rPr lang="en-US" sz="2800" dirty="0"/>
              <a:t>of </a:t>
            </a:r>
            <a:r>
              <a:rPr lang="en-US" sz="2800" dirty="0" smtClean="0"/>
              <a:t>agricultural processed </a:t>
            </a:r>
            <a:r>
              <a:rPr lang="en-US" sz="2800" dirty="0"/>
              <a:t>products</a:t>
            </a:r>
          </a:p>
          <a:p>
            <a:r>
              <a:rPr lang="en-US" sz="2800" dirty="0" smtClean="0"/>
              <a:t>Excellent </a:t>
            </a:r>
            <a:r>
              <a:rPr lang="en-US" sz="2800" dirty="0"/>
              <a:t>access to regional </a:t>
            </a:r>
            <a:r>
              <a:rPr lang="en-US" sz="2800" dirty="0" smtClean="0"/>
              <a:t>markets</a:t>
            </a:r>
          </a:p>
          <a:p>
            <a:endParaRPr lang="en-US" sz="2800" b="1" i="1" dirty="0" smtClean="0">
              <a:ea typeface="ＭＳ Ｐゴシック" pitchFamily="34" charset="-128"/>
            </a:endParaRPr>
          </a:p>
          <a:p>
            <a:pPr marL="642437" indent="-642437" algn="ctr">
              <a:spcBef>
                <a:spcPts val="1428"/>
              </a:spcBef>
              <a:spcAft>
                <a:spcPts val="1428"/>
              </a:spcAft>
              <a:buNone/>
              <a:defRPr/>
            </a:pPr>
            <a:r>
              <a:rPr lang="en-US" sz="2800" b="1" i="1" dirty="0" smtClean="0">
                <a:ea typeface="ＭＳ Ｐゴシック" pitchFamily="34" charset="-128"/>
              </a:rPr>
              <a:t>The </a:t>
            </a:r>
            <a:r>
              <a:rPr lang="en-US" sz="2800" b="1" i="1" dirty="0">
                <a:ea typeface="ＭＳ Ｐゴシック" pitchFamily="34" charset="-128"/>
              </a:rPr>
              <a:t>greatest investment opportunities: fruits and vegetables, wine </a:t>
            </a:r>
            <a:r>
              <a:rPr lang="en-US" sz="2800" b="1" i="1" dirty="0" smtClean="0">
                <a:ea typeface="ＭＳ Ｐゴシック" pitchFamily="34" charset="-128"/>
              </a:rPr>
              <a:t>grape production</a:t>
            </a:r>
            <a:r>
              <a:rPr lang="en-US" sz="2800" b="1" i="1" dirty="0">
                <a:ea typeface="ＭＳ Ｐゴシック" pitchFamily="34" charset="-128"/>
              </a:rPr>
              <a:t>, sheep and goat cheese production, industrial crops &amp; oriental tobacco</a:t>
            </a:r>
          </a:p>
          <a:p>
            <a:pPr marL="642437" indent="-642437">
              <a:spcBef>
                <a:spcPts val="1428"/>
              </a:spcBef>
              <a:spcAft>
                <a:spcPts val="1428"/>
              </a:spcAft>
              <a:defRPr/>
            </a:pPr>
            <a:endParaRPr lang="en-US" sz="3200" b="1" i="1" dirty="0">
              <a:ea typeface="ＭＳ Ｐゴシック" pitchFamily="34" charset="-128"/>
            </a:endParaRPr>
          </a:p>
          <a:p>
            <a:pPr marL="642437" indent="-642437">
              <a:spcBef>
                <a:spcPts val="1428"/>
              </a:spcBef>
              <a:spcAft>
                <a:spcPts val="1428"/>
              </a:spcAft>
              <a:buNone/>
              <a:defRPr/>
            </a:pPr>
            <a:endParaRPr lang="en-GB" sz="3200" b="1" i="1" dirty="0">
              <a:ea typeface="ＭＳ Ｐゴシック" pitchFamily="34" charset="-128"/>
            </a:endParaRPr>
          </a:p>
        </p:txBody>
      </p:sp>
      <p:sp>
        <p:nvSpPr>
          <p:cNvPr id="607234" name="Rectangle 2"/>
          <p:cNvSpPr>
            <a:spLocks noGrp="1" noChangeArrowheads="1"/>
          </p:cNvSpPr>
          <p:nvPr>
            <p:ph type="title"/>
          </p:nvPr>
        </p:nvSpPr>
        <p:spPr>
          <a:xfrm>
            <a:off x="1543297" y="-472965"/>
            <a:ext cx="28127405" cy="1828800"/>
          </a:xfrm>
        </p:spPr>
        <p:txBody>
          <a:bodyPr/>
          <a:lstStyle/>
          <a:p>
            <a:pPr eaLnBrk="1" hangingPunct="1">
              <a:defRPr/>
            </a:pPr>
            <a:r>
              <a:rPr lang="en-US" sz="6600" b="1" dirty="0">
                <a:effectLst>
                  <a:outerShdw blurRad="38100" dist="38100" dir="2700000" algn="tl">
                    <a:srgbClr val="000000">
                      <a:alpha val="43137"/>
                    </a:srgbClr>
                  </a:outerShdw>
                </a:effectLst>
                <a:latin typeface="+mn-lt"/>
                <a:cs typeface="Calibri" pitchFamily="34" charset="0"/>
              </a:rPr>
              <a:t/>
            </a:r>
            <a:br>
              <a:rPr lang="en-US" sz="6600" b="1" dirty="0">
                <a:effectLst>
                  <a:outerShdw blurRad="38100" dist="38100" dir="2700000" algn="tl">
                    <a:srgbClr val="000000">
                      <a:alpha val="43137"/>
                    </a:srgbClr>
                  </a:outerShdw>
                </a:effectLst>
                <a:latin typeface="+mn-lt"/>
                <a:cs typeface="Calibri" pitchFamily="34" charset="0"/>
              </a:rPr>
            </a:br>
            <a:r>
              <a:rPr lang="en-US" sz="5400" b="1" dirty="0">
                <a:solidFill>
                  <a:srgbClr val="B00000"/>
                </a:solidFill>
                <a:effectLst>
                  <a:outerShdw blurRad="38100" dist="38100" dir="2700000" algn="tl">
                    <a:srgbClr val="000000">
                      <a:alpha val="43137"/>
                    </a:srgbClr>
                  </a:outerShdw>
                </a:effectLst>
                <a:latin typeface="+mn-lt"/>
                <a:cs typeface="Calibri" pitchFamily="34" charset="0"/>
              </a:rPr>
              <a:t>Agribusiness &amp;</a:t>
            </a:r>
            <a:r>
              <a:rPr lang="en-US" sz="5400" b="1" dirty="0" smtClean="0">
                <a:solidFill>
                  <a:srgbClr val="B00000"/>
                </a:solidFill>
                <a:effectLst>
                  <a:outerShdw blurRad="38100" dist="38100" dir="2700000" algn="tl">
                    <a:srgbClr val="000000">
                      <a:alpha val="43137"/>
                    </a:srgbClr>
                  </a:outerShdw>
                </a:effectLst>
                <a:latin typeface="+mn-lt"/>
                <a:cs typeface="Calibri" pitchFamily="34" charset="0"/>
              </a:rPr>
              <a:t> </a:t>
            </a:r>
            <a:r>
              <a:rPr lang="en-US" sz="5400" b="1" dirty="0">
                <a:solidFill>
                  <a:srgbClr val="B00000"/>
                </a:solidFill>
                <a:effectLst>
                  <a:outerShdw blurRad="38100" dist="38100" dir="2700000" algn="tl">
                    <a:srgbClr val="000000">
                      <a:alpha val="43137"/>
                    </a:srgbClr>
                  </a:outerShdw>
                </a:effectLst>
                <a:latin typeface="+mn-lt"/>
                <a:cs typeface="Calibri" pitchFamily="34" charset="0"/>
              </a:rPr>
              <a:t>Food Processing </a:t>
            </a:r>
            <a:r>
              <a:rPr lang="en-US" sz="5400" b="1" dirty="0" smtClean="0">
                <a:solidFill>
                  <a:srgbClr val="B00000"/>
                </a:solidFill>
                <a:effectLst>
                  <a:outerShdw blurRad="38100" dist="38100" dir="2700000" algn="tl">
                    <a:srgbClr val="000000">
                      <a:alpha val="43137"/>
                    </a:srgbClr>
                  </a:outerShdw>
                </a:effectLst>
                <a:latin typeface="+mn-lt"/>
                <a:cs typeface="Calibri" pitchFamily="34" charset="0"/>
              </a:rPr>
              <a:t>Industry</a:t>
            </a:r>
            <a:endParaRPr lang="en-GB" sz="5400" b="1" dirty="0">
              <a:solidFill>
                <a:srgbClr val="B00000"/>
              </a:solidFill>
              <a:effectLst>
                <a:outerShdw blurRad="38100" dist="38100" dir="2700000" algn="tl">
                  <a:srgbClr val="000000">
                    <a:alpha val="43137"/>
                  </a:srgbClr>
                </a:outerShdw>
              </a:effectLst>
              <a:latin typeface="+mn-lt"/>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5559" y="5846379"/>
            <a:ext cx="5613878" cy="33048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55559" y="1805478"/>
            <a:ext cx="5612524" cy="380770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55559" y="9371831"/>
            <a:ext cx="5613878" cy="4344169"/>
          </a:xfrm>
          <a:prstGeom prst="rect">
            <a:avLst/>
          </a:prstGeom>
        </p:spPr>
      </p:pic>
      <p:sp>
        <p:nvSpPr>
          <p:cNvPr id="12" name="Rectangle: Rounded Corners 1">
            <a:extLst>
              <a:ext uri="{FF2B5EF4-FFF2-40B4-BE49-F238E27FC236}">
                <a16:creationId xmlns:a16="http://schemas.microsoft.com/office/drawing/2014/main" id="{67F93332-C332-4E2F-9704-0878B6D5860F}"/>
              </a:ext>
            </a:extLst>
          </p:cNvPr>
          <p:cNvSpPr/>
          <p:nvPr/>
        </p:nvSpPr>
        <p:spPr>
          <a:xfrm>
            <a:off x="21409572" y="1581000"/>
            <a:ext cx="3059865" cy="12135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2400" dirty="0"/>
          </a:p>
        </p:txBody>
      </p:sp>
      <p:sp>
        <p:nvSpPr>
          <p:cNvPr id="13" name="Parallelogram 12"/>
          <p:cNvSpPr/>
          <p:nvPr/>
        </p:nvSpPr>
        <p:spPr>
          <a:xfrm>
            <a:off x="18855559" y="0"/>
            <a:ext cx="5612524" cy="1576552"/>
          </a:xfrm>
          <a:prstGeom prst="parallelogram">
            <a:avLst>
              <a:gd name="adj" fmla="val 0"/>
            </a:avLst>
          </a:prstGeom>
          <a:gradFill>
            <a:gsLst>
              <a:gs pos="0">
                <a:srgbClr val="B00000"/>
              </a:gs>
              <a:gs pos="100000">
                <a:schemeClr val="accent5">
                  <a:alpha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US"/>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12124274"/>
            <a:ext cx="2911255" cy="1699516"/>
          </a:xfrm>
          <a:prstGeom prst="rect">
            <a:avLst/>
          </a:prstGeom>
        </p:spPr>
      </p:pic>
      <p:graphicFrame>
        <p:nvGraphicFramePr>
          <p:cNvPr id="11" name="Chart 10"/>
          <p:cNvGraphicFramePr/>
          <p:nvPr>
            <p:extLst>
              <p:ext uri="{D42A27DB-BD31-4B8C-83A1-F6EECF244321}">
                <p14:modId xmlns:p14="http://schemas.microsoft.com/office/powerpoint/2010/main" val="1060235769"/>
              </p:ext>
            </p:extLst>
          </p:nvPr>
        </p:nvGraphicFramePr>
        <p:xfrm>
          <a:off x="2316308" y="7834183"/>
          <a:ext cx="14223924" cy="45967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03548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idx="1"/>
          </p:nvPr>
        </p:nvSpPr>
        <p:spPr bwMode="auto">
          <a:xfrm>
            <a:off x="1281686" y="2312571"/>
            <a:ext cx="16141579" cy="7293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673" tIns="108836" rIns="217673" bIns="108836" numCol="1" anchor="t" anchorCtr="0" compatLnSpc="1">
            <a:prstTxWarp prst="textNoShape">
              <a:avLst/>
            </a:prstTxWarp>
          </a:bodyPr>
          <a:lstStyle/>
          <a:p>
            <a:pPr marL="642437" indent="-642437">
              <a:spcBef>
                <a:spcPts val="1428"/>
              </a:spcBef>
              <a:spcAft>
                <a:spcPts val="1428"/>
              </a:spcAft>
            </a:pPr>
            <a:r>
              <a:rPr lang="hr-HR" altLang="en-US" sz="3600" dirty="0">
                <a:solidFill>
                  <a:schemeClr val="accent4">
                    <a:lumMod val="50000"/>
                  </a:schemeClr>
                </a:solidFill>
                <a:ea typeface="ＭＳ Ｐゴシック" pitchFamily="34" charset="-128"/>
              </a:rPr>
              <a:t>Existing pharmaceutical industry</a:t>
            </a:r>
            <a:r>
              <a:rPr lang="en-US" altLang="en-US" sz="3600" dirty="0">
                <a:solidFill>
                  <a:schemeClr val="accent4">
                    <a:lumMod val="50000"/>
                  </a:schemeClr>
                </a:solidFill>
                <a:ea typeface="ＭＳ Ｐゴシック" pitchFamily="34" charset="-128"/>
              </a:rPr>
              <a:t>,</a:t>
            </a:r>
            <a:r>
              <a:rPr lang="hr-HR" altLang="en-US" sz="3600" dirty="0">
                <a:solidFill>
                  <a:schemeClr val="accent4">
                    <a:lumMod val="50000"/>
                  </a:schemeClr>
                </a:solidFill>
                <a:ea typeface="ＭＳ Ｐゴシック" pitchFamily="34" charset="-128"/>
              </a:rPr>
              <a:t> exports to over 30 countries worldwide</a:t>
            </a:r>
            <a:endParaRPr lang="en-US" altLang="en-US" sz="3600" dirty="0">
              <a:solidFill>
                <a:schemeClr val="accent4">
                  <a:lumMod val="50000"/>
                </a:schemeClr>
              </a:solidFill>
              <a:ea typeface="ＭＳ Ｐゴシック" pitchFamily="34" charset="-128"/>
            </a:endParaRPr>
          </a:p>
          <a:p>
            <a:pPr marL="642437" indent="-642437">
              <a:spcBef>
                <a:spcPts val="1428"/>
              </a:spcBef>
              <a:spcAft>
                <a:spcPts val="1428"/>
              </a:spcAft>
            </a:pPr>
            <a:r>
              <a:rPr lang="hr-HR" altLang="en-US" sz="3600" dirty="0">
                <a:solidFill>
                  <a:schemeClr val="accent4">
                    <a:lumMod val="50000"/>
                  </a:schemeClr>
                </a:solidFill>
                <a:ea typeface="ＭＳ Ｐゴシック" pitchFamily="34" charset="-128"/>
              </a:rPr>
              <a:t>Strong educational system, with an abundance of medical and pharmacy graduates</a:t>
            </a:r>
            <a:endParaRPr lang="en-US" altLang="en-US" sz="3600" dirty="0">
              <a:solidFill>
                <a:schemeClr val="accent4">
                  <a:lumMod val="50000"/>
                </a:schemeClr>
              </a:solidFill>
              <a:ea typeface="ＭＳ Ｐゴシック" pitchFamily="34" charset="-128"/>
            </a:endParaRPr>
          </a:p>
          <a:p>
            <a:pPr marL="642437" indent="-642437">
              <a:spcBef>
                <a:spcPts val="1428"/>
              </a:spcBef>
              <a:spcAft>
                <a:spcPts val="1428"/>
              </a:spcAft>
            </a:pPr>
            <a:r>
              <a:rPr lang="hr-HR" altLang="en-US" sz="3600" dirty="0">
                <a:solidFill>
                  <a:schemeClr val="accent4">
                    <a:lumMod val="50000"/>
                  </a:schemeClr>
                </a:solidFill>
                <a:ea typeface="ＭＳ Ｐゴシック" pitchFamily="34" charset="-128"/>
              </a:rPr>
              <a:t>Supportive </a:t>
            </a:r>
            <a:r>
              <a:rPr lang="en-US" altLang="en-US" sz="3600" dirty="0">
                <a:solidFill>
                  <a:schemeClr val="accent4">
                    <a:lumMod val="50000"/>
                  </a:schemeClr>
                </a:solidFill>
                <a:ea typeface="ＭＳ Ｐゴシック" pitchFamily="34" charset="-128"/>
              </a:rPr>
              <a:t>r</a:t>
            </a:r>
            <a:r>
              <a:rPr lang="hr-HR" altLang="en-US" sz="3600" dirty="0">
                <a:solidFill>
                  <a:schemeClr val="accent4">
                    <a:lumMod val="50000"/>
                  </a:schemeClr>
                </a:solidFill>
                <a:ea typeface="ＭＳ Ｐゴシック" pitchFamily="34" charset="-128"/>
              </a:rPr>
              <a:t>egulatory environment </a:t>
            </a:r>
            <a:endParaRPr lang="en-US" altLang="en-US" sz="3600" dirty="0">
              <a:solidFill>
                <a:schemeClr val="accent4">
                  <a:lumMod val="50000"/>
                </a:schemeClr>
              </a:solidFill>
              <a:ea typeface="ＭＳ Ｐゴシック" pitchFamily="34" charset="-128"/>
            </a:endParaRPr>
          </a:p>
          <a:p>
            <a:pPr marL="642437" indent="-642437">
              <a:spcBef>
                <a:spcPts val="1428"/>
              </a:spcBef>
              <a:spcAft>
                <a:spcPts val="1428"/>
              </a:spcAft>
            </a:pPr>
            <a:r>
              <a:rPr lang="hr-HR" altLang="en-US" sz="3600" dirty="0">
                <a:solidFill>
                  <a:schemeClr val="accent4">
                    <a:lumMod val="50000"/>
                  </a:schemeClr>
                </a:solidFill>
                <a:ea typeface="ＭＳ Ｐゴシック" pitchFamily="34" charset="-128"/>
              </a:rPr>
              <a:t>Licensing arrangements in place with many of world</a:t>
            </a:r>
            <a:r>
              <a:rPr lang="en-US" altLang="en-US" sz="3600" dirty="0">
                <a:solidFill>
                  <a:schemeClr val="accent4">
                    <a:lumMod val="50000"/>
                  </a:schemeClr>
                </a:solidFill>
                <a:ea typeface="ＭＳ Ｐゴシック" pitchFamily="34" charset="-128"/>
              </a:rPr>
              <a:t>’</a:t>
            </a:r>
            <a:r>
              <a:rPr lang="hr-HR" altLang="ja-JP" sz="3600" dirty="0">
                <a:solidFill>
                  <a:schemeClr val="accent4">
                    <a:lumMod val="50000"/>
                  </a:schemeClr>
                </a:solidFill>
                <a:ea typeface="ＭＳ Ｐゴシック" pitchFamily="34" charset="-128"/>
              </a:rPr>
              <a:t>s leading pharmaceutical </a:t>
            </a:r>
            <a:r>
              <a:rPr lang="en-US" altLang="ja-JP" sz="3600" dirty="0">
                <a:solidFill>
                  <a:schemeClr val="accent4">
                    <a:lumMod val="50000"/>
                  </a:schemeClr>
                </a:solidFill>
                <a:ea typeface="ＭＳ Ｐゴシック" pitchFamily="34" charset="-128"/>
              </a:rPr>
              <a:t>c</a:t>
            </a:r>
            <a:r>
              <a:rPr lang="hr-HR" altLang="ja-JP" sz="3600" dirty="0">
                <a:solidFill>
                  <a:schemeClr val="accent4">
                    <a:lumMod val="50000"/>
                  </a:schemeClr>
                </a:solidFill>
                <a:ea typeface="ＭＳ Ｐゴシック" pitchFamily="34" charset="-128"/>
              </a:rPr>
              <a:t>ompanies</a:t>
            </a:r>
            <a:endParaRPr lang="en-US" altLang="ja-JP" sz="3600" dirty="0">
              <a:solidFill>
                <a:schemeClr val="accent4">
                  <a:lumMod val="50000"/>
                </a:schemeClr>
              </a:solidFill>
              <a:ea typeface="ＭＳ Ｐゴシック" pitchFamily="34" charset="-128"/>
            </a:endParaRPr>
          </a:p>
          <a:p>
            <a:pPr marL="642437" indent="-642437">
              <a:spcBef>
                <a:spcPts val="1428"/>
              </a:spcBef>
              <a:spcAft>
                <a:spcPts val="1428"/>
              </a:spcAft>
            </a:pPr>
            <a:r>
              <a:rPr lang="en-US" altLang="en-US" sz="3600" dirty="0">
                <a:solidFill>
                  <a:schemeClr val="accent4">
                    <a:lumMod val="50000"/>
                  </a:schemeClr>
                </a:solidFill>
                <a:ea typeface="ＭＳ Ｐゴシック" pitchFamily="34" charset="-128"/>
              </a:rPr>
              <a:t>Available sites at industrial and free economic zones</a:t>
            </a:r>
          </a:p>
          <a:p>
            <a:pPr marL="642437" indent="-642437">
              <a:spcBef>
                <a:spcPts val="1428"/>
              </a:spcBef>
              <a:spcAft>
                <a:spcPts val="1428"/>
              </a:spcAft>
            </a:pPr>
            <a:r>
              <a:rPr lang="en-US" altLang="en-US" sz="3600" dirty="0">
                <a:solidFill>
                  <a:schemeClr val="accent4">
                    <a:lumMod val="50000"/>
                  </a:schemeClr>
                </a:solidFill>
                <a:ea typeface="ＭＳ Ｐゴシック" pitchFamily="34" charset="-128"/>
              </a:rPr>
              <a:t>M</a:t>
            </a:r>
            <a:r>
              <a:rPr lang="hr-HR" altLang="en-US" sz="3600" dirty="0">
                <a:solidFill>
                  <a:schemeClr val="accent4">
                    <a:lumMod val="50000"/>
                  </a:schemeClr>
                </a:solidFill>
                <a:ea typeface="ＭＳ Ｐゴシック" pitchFamily="34" charset="-128"/>
              </a:rPr>
              <a:t>anufacturing tradition</a:t>
            </a:r>
            <a:endParaRPr lang="en-US" altLang="en-US" sz="3600" dirty="0">
              <a:solidFill>
                <a:schemeClr val="accent4">
                  <a:lumMod val="50000"/>
                </a:schemeClr>
              </a:solidFill>
              <a:ea typeface="ＭＳ Ｐゴシック" pitchFamily="34" charset="-128"/>
            </a:endParaRPr>
          </a:p>
          <a:p>
            <a:pPr marL="0" indent="0" algn="ctr">
              <a:buNone/>
            </a:pPr>
            <a:endParaRPr lang="en-US" sz="3600" b="1" i="1" dirty="0">
              <a:ln w="18415" cmpd="sng">
                <a:solidFill>
                  <a:srgbClr val="FFFFFF"/>
                </a:solidFill>
                <a:prstDash val="solid"/>
              </a:ln>
              <a:solidFill>
                <a:srgbClr val="C00000"/>
              </a:solidFill>
              <a:latin typeface="+mj-lt"/>
            </a:endParaRPr>
          </a:p>
          <a:p>
            <a:pPr marL="0" indent="0" algn="ctr">
              <a:buNone/>
            </a:pPr>
            <a:r>
              <a:rPr lang="en-US" sz="3600" b="1" i="1" dirty="0">
                <a:ln w="18415" cmpd="sng">
                  <a:solidFill>
                    <a:srgbClr val="FFFFFF"/>
                  </a:solidFill>
                  <a:prstDash val="solid"/>
                </a:ln>
                <a:solidFill>
                  <a:srgbClr val="C00000"/>
                </a:solidFill>
                <a:latin typeface="+mj-lt"/>
              </a:rPr>
              <a:t>North Macedonia is one of the few countries in the world </a:t>
            </a:r>
          </a:p>
          <a:p>
            <a:pPr marL="0" indent="0" algn="ctr">
              <a:buNone/>
            </a:pPr>
            <a:r>
              <a:rPr lang="en-US" sz="3600" b="1" i="1" dirty="0" smtClean="0">
                <a:ln w="18415" cmpd="sng">
                  <a:solidFill>
                    <a:srgbClr val="FFFFFF"/>
                  </a:solidFill>
                  <a:prstDash val="solid"/>
                </a:ln>
                <a:solidFill>
                  <a:srgbClr val="C00000"/>
                </a:solidFill>
                <a:latin typeface="+mj-lt"/>
              </a:rPr>
              <a:t>that legalized </a:t>
            </a:r>
            <a:r>
              <a:rPr lang="en-US" sz="3600" b="1" i="1" dirty="0">
                <a:ln w="18415" cmpd="sng">
                  <a:solidFill>
                    <a:srgbClr val="FFFFFF"/>
                  </a:solidFill>
                  <a:prstDash val="solid"/>
                </a:ln>
                <a:solidFill>
                  <a:srgbClr val="C00000"/>
                </a:solidFill>
                <a:latin typeface="+mj-lt"/>
              </a:rPr>
              <a:t>production of medical cannabis</a:t>
            </a:r>
          </a:p>
          <a:p>
            <a:pPr marL="0" indent="0">
              <a:spcBef>
                <a:spcPts val="1428"/>
              </a:spcBef>
              <a:spcAft>
                <a:spcPts val="1428"/>
              </a:spcAft>
              <a:buNone/>
            </a:pPr>
            <a:endParaRPr lang="en-US" altLang="en-US" sz="3600" i="1" dirty="0">
              <a:solidFill>
                <a:schemeClr val="accent4">
                  <a:lumMod val="50000"/>
                </a:schemeClr>
              </a:solidFill>
              <a:ea typeface="ＭＳ Ｐゴシック" pitchFamily="34" charset="-128"/>
            </a:endParaRPr>
          </a:p>
          <a:p>
            <a:pPr marL="642437" indent="-642437">
              <a:spcBef>
                <a:spcPts val="1428"/>
              </a:spcBef>
              <a:spcAft>
                <a:spcPts val="1428"/>
              </a:spcAft>
            </a:pPr>
            <a:endParaRPr lang="en-US" altLang="en-US" sz="3600" i="1" dirty="0">
              <a:solidFill>
                <a:schemeClr val="accent4">
                  <a:lumMod val="50000"/>
                </a:schemeClr>
              </a:solidFill>
              <a:ea typeface="ＭＳ Ｐゴシック" pitchFamily="34" charset="-128"/>
            </a:endParaRPr>
          </a:p>
          <a:p>
            <a:pPr marL="0" indent="0">
              <a:spcBef>
                <a:spcPts val="1428"/>
              </a:spcBef>
              <a:spcAft>
                <a:spcPts val="1428"/>
              </a:spcAft>
              <a:buNone/>
            </a:pPr>
            <a:endParaRPr lang="en-GB" altLang="en-US" sz="3600" dirty="0">
              <a:solidFill>
                <a:schemeClr val="accent4">
                  <a:lumMod val="50000"/>
                </a:schemeClr>
              </a:solidFill>
              <a:ea typeface="ＭＳ Ｐゴシック" pitchFamily="34" charset="-128"/>
            </a:endParaRPr>
          </a:p>
        </p:txBody>
      </p:sp>
      <p:sp>
        <p:nvSpPr>
          <p:cNvPr id="606210" name="Rectangle 2"/>
          <p:cNvSpPr>
            <a:spLocks noGrp="1" noChangeArrowheads="1"/>
          </p:cNvSpPr>
          <p:nvPr>
            <p:ph type="title"/>
          </p:nvPr>
        </p:nvSpPr>
        <p:spPr>
          <a:xfrm>
            <a:off x="1433036" y="-12612"/>
            <a:ext cx="15838880" cy="1714500"/>
          </a:xfrm>
        </p:spPr>
        <p:txBody>
          <a:bodyPr wrap="none"/>
          <a:lstStyle/>
          <a:p>
            <a:pPr>
              <a:defRPr/>
            </a:pPr>
            <a:r>
              <a:rPr lang="en-US" sz="6600" dirty="0">
                <a:effectLst>
                  <a:outerShdw blurRad="38100" dist="38100" dir="2700000" algn="tl">
                    <a:srgbClr val="000000">
                      <a:alpha val="43137"/>
                    </a:srgbClr>
                  </a:outerShdw>
                </a:effectLst>
                <a:latin typeface="+mn-lt"/>
                <a:cs typeface="Calibri" pitchFamily="34" charset="0"/>
              </a:rPr>
              <a:t/>
            </a:r>
            <a:br>
              <a:rPr lang="en-US" sz="6600" dirty="0">
                <a:effectLst>
                  <a:outerShdw blurRad="38100" dist="38100" dir="2700000" algn="tl">
                    <a:srgbClr val="000000">
                      <a:alpha val="43137"/>
                    </a:srgbClr>
                  </a:outerShdw>
                </a:effectLst>
                <a:latin typeface="+mn-lt"/>
                <a:cs typeface="Calibri" pitchFamily="34" charset="0"/>
              </a:rPr>
            </a:br>
            <a:r>
              <a:rPr lang="en-US" sz="5400" b="1" dirty="0">
                <a:solidFill>
                  <a:srgbClr val="B00000"/>
                </a:solidFill>
                <a:effectLst>
                  <a:outerShdw blurRad="38100" dist="38100" dir="2700000" algn="tl">
                    <a:srgbClr val="000000">
                      <a:alpha val="43137"/>
                    </a:srgbClr>
                  </a:outerShdw>
                </a:effectLst>
                <a:latin typeface="+mn-lt"/>
                <a:cs typeface="Calibri" pitchFamily="34" charset="0"/>
              </a:rPr>
              <a:t>Healthcare Sector </a:t>
            </a:r>
            <a:r>
              <a:rPr lang="en-US" sz="5400" b="1" dirty="0">
                <a:solidFill>
                  <a:srgbClr val="B00000"/>
                </a:solidFill>
                <a:effectLst>
                  <a:outerShdw blurRad="38100" dist="38100" dir="2700000" algn="tl">
                    <a:srgbClr val="000000">
                      <a:alpha val="43137"/>
                    </a:srgbClr>
                  </a:outerShdw>
                </a:effectLst>
                <a:cs typeface="Calibri" pitchFamily="34" charset="0"/>
              </a:rPr>
              <a:t>&amp; Pharmaceuticals</a:t>
            </a:r>
            <a:r>
              <a:rPr lang="en-US" sz="6000" b="1" dirty="0">
                <a:solidFill>
                  <a:schemeClr val="accent5">
                    <a:lumMod val="50000"/>
                  </a:schemeClr>
                </a:solidFill>
                <a:effectLst>
                  <a:outerShdw blurRad="38100" dist="38100" dir="2700000" algn="tl">
                    <a:srgbClr val="000000">
                      <a:alpha val="43137"/>
                    </a:srgbClr>
                  </a:outerShdw>
                </a:effectLst>
                <a:latin typeface="+mn-lt"/>
                <a:cs typeface="Calibri" pitchFamily="34" charset="0"/>
              </a:rPr>
              <a:t/>
            </a:r>
            <a:br>
              <a:rPr lang="en-US" sz="6000" b="1" dirty="0">
                <a:solidFill>
                  <a:schemeClr val="accent5">
                    <a:lumMod val="50000"/>
                  </a:schemeClr>
                </a:solidFill>
                <a:effectLst>
                  <a:outerShdw blurRad="38100" dist="38100" dir="2700000" algn="tl">
                    <a:srgbClr val="000000">
                      <a:alpha val="43137"/>
                    </a:srgbClr>
                  </a:outerShdw>
                </a:effectLst>
                <a:latin typeface="+mn-lt"/>
                <a:cs typeface="Calibri" pitchFamily="34" charset="0"/>
              </a:rPr>
            </a:br>
            <a:endParaRPr lang="en-GB" sz="6000" b="1" dirty="0">
              <a:solidFill>
                <a:schemeClr val="accent5">
                  <a:lumMod val="50000"/>
                </a:schemeClr>
              </a:solidFill>
              <a:effectLst>
                <a:outerShdw blurRad="38100" dist="38100" dir="2700000" algn="tl">
                  <a:srgbClr val="000000">
                    <a:alpha val="43137"/>
                  </a:srgbClr>
                </a:outerShdw>
              </a:effectLst>
              <a:latin typeface="+mn-lt"/>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5560" y="2268403"/>
            <a:ext cx="5549462" cy="356483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55559" y="5959365"/>
            <a:ext cx="5522090" cy="401780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55560" y="10121461"/>
            <a:ext cx="5522090" cy="3555967"/>
          </a:xfrm>
          <a:prstGeom prst="rect">
            <a:avLst/>
          </a:prstGeom>
        </p:spPr>
      </p:pic>
      <p:sp>
        <p:nvSpPr>
          <p:cNvPr id="13" name="Parallelogram 12"/>
          <p:cNvSpPr/>
          <p:nvPr/>
        </p:nvSpPr>
        <p:spPr>
          <a:xfrm>
            <a:off x="18855559" y="0"/>
            <a:ext cx="5612524" cy="1576552"/>
          </a:xfrm>
          <a:prstGeom prst="parallelogram">
            <a:avLst>
              <a:gd name="adj" fmla="val 0"/>
            </a:avLst>
          </a:prstGeom>
          <a:gradFill>
            <a:gsLst>
              <a:gs pos="0">
                <a:srgbClr val="B00000"/>
              </a:gs>
              <a:gs pos="100000">
                <a:schemeClr val="accent5">
                  <a:alpha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US"/>
          </a:p>
        </p:txBody>
      </p:sp>
      <p:sp>
        <p:nvSpPr>
          <p:cNvPr id="9" name="Rectangle: Rounded Corners 1">
            <a:extLst>
              <a:ext uri="{FF2B5EF4-FFF2-40B4-BE49-F238E27FC236}">
                <a16:creationId xmlns:a16="http://schemas.microsoft.com/office/drawing/2014/main" id="{67F93332-C332-4E2F-9704-0878B6D5860F}"/>
              </a:ext>
            </a:extLst>
          </p:cNvPr>
          <p:cNvSpPr/>
          <p:nvPr/>
        </p:nvSpPr>
        <p:spPr>
          <a:xfrm>
            <a:off x="21454790" y="1539"/>
            <a:ext cx="3013293" cy="137144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2400"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1893400"/>
            <a:ext cx="3056021" cy="1784028"/>
          </a:xfrm>
          <a:prstGeom prst="rect">
            <a:avLst/>
          </a:prstGeom>
        </p:spPr>
      </p:pic>
    </p:spTree>
    <p:extLst>
      <p:ext uri="{BB962C8B-B14F-4D97-AF65-F5344CB8AC3E}">
        <p14:creationId xmlns:p14="http://schemas.microsoft.com/office/powerpoint/2010/main" val="3814667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5560" y="8354969"/>
            <a:ext cx="5522089" cy="2834481"/>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55560" y="5260832"/>
            <a:ext cx="5522092" cy="2999543"/>
          </a:xfrm>
          <a:prstGeom prst="rect">
            <a:avLst/>
          </a:prstGeom>
          <a:noFill/>
          <a:ln>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55560" y="11284043"/>
            <a:ext cx="5522090" cy="2408646"/>
          </a:xfrm>
          <a:prstGeom prst="rect">
            <a:avLst/>
          </a:prstGeom>
          <a:noFill/>
          <a:ln>
            <a:noFill/>
          </a:ln>
        </p:spPr>
      </p:pic>
      <p:sp>
        <p:nvSpPr>
          <p:cNvPr id="12" name="Rectangle 11"/>
          <p:cNvSpPr/>
          <p:nvPr/>
        </p:nvSpPr>
        <p:spPr>
          <a:xfrm>
            <a:off x="1262878" y="2430983"/>
            <a:ext cx="16172102" cy="5139869"/>
          </a:xfrm>
          <a:prstGeom prst="rect">
            <a:avLst/>
          </a:prstGeom>
        </p:spPr>
        <p:txBody>
          <a:bodyPr wrap="square">
            <a:spAutoFit/>
          </a:bodyPr>
          <a:lstStyle/>
          <a:p>
            <a:pPr marL="571500" indent="-571500">
              <a:spcAft>
                <a:spcPts val="1200"/>
              </a:spcAft>
              <a:buFont typeface="Arial" panose="020B0604020202020204" pitchFamily="34" charset="0"/>
              <a:buChar char="•"/>
            </a:pPr>
            <a:r>
              <a:rPr lang="en-US" altLang="en-US" sz="3200" dirty="0" smtClean="0">
                <a:latin typeface="Arial" pitchFamily="34" charset="0"/>
                <a:ea typeface="ＭＳ Ｐゴシック" pitchFamily="34" charset="-128"/>
              </a:rPr>
              <a:t>27% of all employees in the manufacturing sector</a:t>
            </a:r>
          </a:p>
          <a:p>
            <a:pPr marL="571500" indent="-571500">
              <a:spcAft>
                <a:spcPts val="1200"/>
              </a:spcAft>
              <a:buFont typeface="Arial" panose="020B0604020202020204" pitchFamily="34" charset="0"/>
              <a:buChar char="•"/>
            </a:pPr>
            <a:r>
              <a:rPr lang="en-US" sz="3200" dirty="0" smtClean="0"/>
              <a:t>The high-quality standard of Macedonian personnel with attractive costs</a:t>
            </a:r>
          </a:p>
          <a:p>
            <a:pPr marL="571500" indent="-571500">
              <a:spcAft>
                <a:spcPts val="1200"/>
              </a:spcAft>
              <a:buFont typeface="Arial" panose="020B0604020202020204" pitchFamily="34" charset="0"/>
              <a:buChar char="•"/>
            </a:pPr>
            <a:r>
              <a:rPr lang="en-US" sz="3200" dirty="0" smtClean="0"/>
              <a:t>Highly modernized production plants</a:t>
            </a:r>
          </a:p>
          <a:p>
            <a:pPr marL="571500" indent="-571500">
              <a:spcAft>
                <a:spcPts val="1200"/>
              </a:spcAft>
              <a:buFont typeface="Arial" panose="020B0604020202020204" pitchFamily="34" charset="0"/>
              <a:buChar char="•"/>
            </a:pPr>
            <a:r>
              <a:rPr lang="en-US" sz="3200" dirty="0" smtClean="0"/>
              <a:t>Short transportation/delivery times</a:t>
            </a:r>
          </a:p>
          <a:p>
            <a:pPr marL="571500" indent="-571500">
              <a:spcAft>
                <a:spcPts val="1200"/>
              </a:spcAft>
              <a:buFont typeface="Arial" panose="020B0604020202020204" pitchFamily="34" charset="0"/>
              <a:buChar char="•"/>
            </a:pPr>
            <a:r>
              <a:rPr lang="en-US" sz="3200" dirty="0" smtClean="0"/>
              <a:t>Good geographic location and favorable economic conditions</a:t>
            </a:r>
          </a:p>
          <a:p>
            <a:pPr marL="571500" indent="-571500">
              <a:spcAft>
                <a:spcPts val="1200"/>
              </a:spcAft>
              <a:buFont typeface="Arial" panose="020B0604020202020204" pitchFamily="34" charset="0"/>
              <a:buChar char="•"/>
            </a:pPr>
            <a:r>
              <a:rPr lang="en-US" sz="3200" dirty="0" smtClean="0"/>
              <a:t>Operating costs among the lowest in Europe and Eastern Europe</a:t>
            </a:r>
          </a:p>
          <a:p>
            <a:pPr marL="457200" lvl="0" indent="-457200">
              <a:buFont typeface="Arial" pitchFamily="34" charset="0"/>
              <a:buChar char="•"/>
            </a:pPr>
            <a:endParaRPr lang="en-US" sz="2800" dirty="0">
              <a:solidFill>
                <a:schemeClr val="accent4">
                  <a:lumMod val="50000"/>
                </a:schemeClr>
              </a:solidFill>
              <a:latin typeface="+mj-lt"/>
            </a:endParaRPr>
          </a:p>
          <a:p>
            <a:pPr marL="457200" lvl="0" indent="-457200">
              <a:lnSpc>
                <a:spcPct val="150000"/>
              </a:lnSpc>
              <a:buFont typeface="Arial" pitchFamily="34" charset="0"/>
              <a:buChar char="•"/>
            </a:pPr>
            <a:endParaRPr lang="en-US" sz="3200" dirty="0">
              <a:solidFill>
                <a:schemeClr val="accent4">
                  <a:lumMod val="50000"/>
                </a:schemeClr>
              </a:solidFill>
            </a:endParaRPr>
          </a:p>
        </p:txBody>
      </p:sp>
      <p:sp>
        <p:nvSpPr>
          <p:cNvPr id="17" name="Rectangle 2"/>
          <p:cNvSpPr txBox="1">
            <a:spLocks noChangeArrowheads="1"/>
          </p:cNvSpPr>
          <p:nvPr/>
        </p:nvSpPr>
        <p:spPr>
          <a:xfrm>
            <a:off x="1262878" y="251932"/>
            <a:ext cx="16378734" cy="1828800"/>
          </a:xfrm>
          <a:prstGeom prst="rect">
            <a:avLst/>
          </a:prstGeom>
        </p:spPr>
        <p:txBody>
          <a:bodyPr/>
          <a:lstStyle>
            <a:lvl1pPr algn="l" defTabSz="1824647" rtl="0" eaLnBrk="1" latinLnBrk="0" hangingPunct="1">
              <a:lnSpc>
                <a:spcPct val="90000"/>
              </a:lnSpc>
              <a:spcBef>
                <a:spcPct val="0"/>
              </a:spcBef>
              <a:buNone/>
              <a:defRPr sz="8800" kern="1200">
                <a:solidFill>
                  <a:schemeClr val="tx1"/>
                </a:solidFill>
                <a:latin typeface="+mj-lt"/>
                <a:ea typeface="+mj-ea"/>
                <a:cs typeface="+mj-cs"/>
              </a:defRPr>
            </a:lvl1pPr>
          </a:lstStyle>
          <a:p>
            <a:pPr>
              <a:defRPr/>
            </a:pPr>
            <a:r>
              <a:rPr lang="en-US" sz="6600" b="1" dirty="0">
                <a:effectLst>
                  <a:outerShdw blurRad="38100" dist="38100" dir="2700000" algn="tl">
                    <a:srgbClr val="000000">
                      <a:alpha val="43137"/>
                    </a:srgbClr>
                  </a:outerShdw>
                </a:effectLst>
                <a:latin typeface="+mn-lt"/>
                <a:cs typeface="Calibri" pitchFamily="34" charset="0"/>
              </a:rPr>
              <a:t/>
            </a:r>
            <a:br>
              <a:rPr lang="en-US" sz="6600" b="1" dirty="0">
                <a:effectLst>
                  <a:outerShdw blurRad="38100" dist="38100" dir="2700000" algn="tl">
                    <a:srgbClr val="000000">
                      <a:alpha val="43137"/>
                    </a:srgbClr>
                  </a:outerShdw>
                </a:effectLst>
                <a:latin typeface="+mn-lt"/>
                <a:cs typeface="Calibri" pitchFamily="34" charset="0"/>
              </a:rPr>
            </a:br>
            <a:r>
              <a:rPr lang="en-US" sz="5400" b="1" dirty="0">
                <a:solidFill>
                  <a:srgbClr val="B00000"/>
                </a:solidFill>
                <a:latin typeface="+mn-lt"/>
                <a:cs typeface="Calibri" pitchFamily="34" charset="0"/>
              </a:rPr>
              <a:t>Textile </a:t>
            </a:r>
            <a:r>
              <a:rPr lang="en-US" sz="5400" b="1" dirty="0" smtClean="0">
                <a:solidFill>
                  <a:srgbClr val="B00000"/>
                </a:solidFill>
                <a:latin typeface="+mn-lt"/>
                <a:cs typeface="Calibri" pitchFamily="34" charset="0"/>
              </a:rPr>
              <a:t>&amp; Clothing Industry</a:t>
            </a:r>
            <a:endParaRPr lang="en-GB" sz="5400" b="1" dirty="0">
              <a:solidFill>
                <a:srgbClr val="B00000"/>
              </a:solidFill>
              <a:latin typeface="+mn-lt"/>
              <a:cs typeface="Calibri" pitchFamily="34" charset="0"/>
            </a:endParaRPr>
          </a:p>
        </p:txBody>
      </p:sp>
      <p:sp>
        <p:nvSpPr>
          <p:cNvPr id="18" name="Parallelogram 17"/>
          <p:cNvSpPr/>
          <p:nvPr/>
        </p:nvSpPr>
        <p:spPr>
          <a:xfrm>
            <a:off x="18855559" y="0"/>
            <a:ext cx="5612524" cy="1576552"/>
          </a:xfrm>
          <a:prstGeom prst="parallelogram">
            <a:avLst>
              <a:gd name="adj" fmla="val 0"/>
            </a:avLst>
          </a:prstGeom>
          <a:gradFill>
            <a:gsLst>
              <a:gs pos="0">
                <a:srgbClr val="B00000"/>
              </a:gs>
              <a:gs pos="100000">
                <a:schemeClr val="accent5">
                  <a:alpha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US"/>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6498" r="17563"/>
          <a:stretch/>
        </p:blipFill>
        <p:spPr>
          <a:xfrm>
            <a:off x="18855557" y="2080732"/>
            <a:ext cx="5522091" cy="3053976"/>
          </a:xfrm>
          <a:prstGeom prst="rect">
            <a:avLst/>
          </a:prstGeom>
        </p:spPr>
      </p:pic>
      <p:sp>
        <p:nvSpPr>
          <p:cNvPr id="13" name="Rectangle: Rounded Corners 1">
            <a:extLst>
              <a:ext uri="{FF2B5EF4-FFF2-40B4-BE49-F238E27FC236}">
                <a16:creationId xmlns:a16="http://schemas.microsoft.com/office/drawing/2014/main" id="{67F93332-C332-4E2F-9704-0878B6D5860F}"/>
              </a:ext>
            </a:extLst>
          </p:cNvPr>
          <p:cNvSpPr/>
          <p:nvPr/>
        </p:nvSpPr>
        <p:spPr>
          <a:xfrm>
            <a:off x="21283448" y="2080732"/>
            <a:ext cx="3094200" cy="11887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2400" dirty="0"/>
          </a:p>
        </p:txBody>
      </p:sp>
      <p:sp>
        <p:nvSpPr>
          <p:cNvPr id="15" name="Text Placeholder 4"/>
          <p:cNvSpPr txBox="1">
            <a:spLocks/>
          </p:cNvSpPr>
          <p:nvPr/>
        </p:nvSpPr>
        <p:spPr>
          <a:xfrm>
            <a:off x="2458912" y="6547941"/>
            <a:ext cx="12093636" cy="1093234"/>
          </a:xfrm>
          <a:prstGeom prst="rect">
            <a:avLst/>
          </a:prstGeom>
        </p:spPr>
        <p:txBody>
          <a:bodyPr/>
          <a:lstStyle>
            <a:lvl1pPr marL="456165" indent="-456165" algn="l" defTabSz="1824647"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68480" indent="-456165" algn="l" defTabSz="1824647"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0806" indent="-456165" algn="l" defTabSz="1824647"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193129"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05447"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17770"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30096"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42415"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54731"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spcBef>
                <a:spcPts val="1200"/>
              </a:spcBef>
              <a:buNone/>
            </a:pPr>
            <a:r>
              <a:rPr lang="en-US" sz="3600" b="1" dirty="0">
                <a:solidFill>
                  <a:schemeClr val="accent4">
                    <a:lumMod val="50000"/>
                  </a:schemeClr>
                </a:solidFill>
              </a:rPr>
              <a:t>            </a:t>
            </a:r>
            <a:r>
              <a:rPr lang="en-US" sz="2800" b="1" dirty="0">
                <a:solidFill>
                  <a:schemeClr val="accent4">
                    <a:lumMod val="50000"/>
                  </a:schemeClr>
                </a:solidFill>
              </a:rPr>
              <a:t>2nd biggest industrial sector of the country </a:t>
            </a:r>
          </a:p>
          <a:p>
            <a:pPr marL="0" indent="0" algn="ctr">
              <a:lnSpc>
                <a:spcPct val="100000"/>
              </a:lnSpc>
              <a:spcBef>
                <a:spcPts val="1200"/>
              </a:spcBef>
              <a:buNone/>
            </a:pPr>
            <a:endParaRPr lang="en-US" sz="3000" dirty="0">
              <a:solidFill>
                <a:schemeClr val="accent4">
                  <a:lumMod val="50000"/>
                </a:schemeClr>
              </a:solidFill>
            </a:endParaRPr>
          </a:p>
          <a:p>
            <a:pPr marL="0" indent="0" algn="ctr">
              <a:lnSpc>
                <a:spcPct val="100000"/>
              </a:lnSpc>
              <a:spcBef>
                <a:spcPts val="1200"/>
              </a:spcBef>
              <a:buNone/>
            </a:pPr>
            <a:endParaRPr lang="en-US" sz="3000" dirty="0">
              <a:solidFill>
                <a:schemeClr val="accent4">
                  <a:lumMod val="50000"/>
                </a:schemeClr>
              </a:solidFill>
            </a:endParaRPr>
          </a:p>
          <a:p>
            <a:pPr marL="0" indent="0" algn="ctr">
              <a:buNone/>
            </a:pPr>
            <a:endParaRPr lang="en-US" sz="3000" dirty="0">
              <a:solidFill>
                <a:schemeClr val="accent4">
                  <a:lumMod val="50000"/>
                </a:schemeClr>
              </a:solidFill>
            </a:endParaRPr>
          </a:p>
          <a:p>
            <a:pPr marL="0" indent="0" algn="ctr">
              <a:lnSpc>
                <a:spcPct val="100000"/>
              </a:lnSpc>
              <a:buNone/>
            </a:pPr>
            <a:endParaRPr lang="en-US" sz="3000" dirty="0">
              <a:solidFill>
                <a:schemeClr val="accent4">
                  <a:lumMod val="50000"/>
                </a:schemeClr>
              </a:solidFill>
            </a:endParaRPr>
          </a:p>
          <a:p>
            <a:pPr algn="ctr">
              <a:lnSpc>
                <a:spcPct val="100000"/>
              </a:lnSpc>
            </a:pPr>
            <a:endParaRPr lang="en-US" sz="3000" dirty="0">
              <a:solidFill>
                <a:schemeClr val="accent4">
                  <a:lumMod val="50000"/>
                </a:schemeClr>
              </a:solidFill>
            </a:endParaRPr>
          </a:p>
          <a:p>
            <a:pPr algn="ctr">
              <a:lnSpc>
                <a:spcPct val="100000"/>
              </a:lnSpc>
            </a:pPr>
            <a:endParaRPr lang="en-US" sz="3000" dirty="0">
              <a:solidFill>
                <a:schemeClr val="accent4">
                  <a:lumMod val="50000"/>
                </a:schemeClr>
              </a:solidFill>
            </a:endParaRPr>
          </a:p>
          <a:p>
            <a:pPr marL="0" indent="0" algn="ctr">
              <a:lnSpc>
                <a:spcPct val="100000"/>
              </a:lnSpc>
              <a:buNone/>
            </a:pPr>
            <a:endParaRPr lang="en-US" sz="3000" dirty="0">
              <a:solidFill>
                <a:schemeClr val="accent4">
                  <a:lumMod val="5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824731"/>
            <a:ext cx="3199794" cy="1867958"/>
          </a:xfrm>
          <a:prstGeom prst="rect">
            <a:avLst/>
          </a:prstGeom>
        </p:spPr>
      </p:pic>
      <p:graphicFrame>
        <p:nvGraphicFramePr>
          <p:cNvPr id="14" name="Chart 13"/>
          <p:cNvGraphicFramePr/>
          <p:nvPr>
            <p:extLst>
              <p:ext uri="{D42A27DB-BD31-4B8C-83A1-F6EECF244321}">
                <p14:modId xmlns:p14="http://schemas.microsoft.com/office/powerpoint/2010/main" val="266223428"/>
              </p:ext>
            </p:extLst>
          </p:nvPr>
        </p:nvGraphicFramePr>
        <p:xfrm>
          <a:off x="3422469" y="7641175"/>
          <a:ext cx="11833892" cy="520906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42875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9402" y="2618040"/>
            <a:ext cx="16101789" cy="10153080"/>
          </a:xfrm>
          <a:effectLst>
            <a:glow rad="228600">
              <a:schemeClr val="accent6">
                <a:satMod val="175000"/>
                <a:alpha val="40000"/>
              </a:schemeClr>
            </a:glow>
          </a:effectLst>
          <a:scene3d>
            <a:camera prst="orthographicFront"/>
            <a:lightRig rig="threePt" dir="t"/>
          </a:scene3d>
          <a:sp3d>
            <a:bevelT prst="relaxedInset"/>
          </a:sp3d>
        </p:spPr>
        <p:txBody>
          <a:bodyPr/>
          <a:lstStyle/>
          <a:p>
            <a:pPr marL="680228" indent="-680228" algn="just">
              <a:lnSpc>
                <a:spcPct val="100000"/>
              </a:lnSpc>
              <a:spcBef>
                <a:spcPts val="714"/>
              </a:spcBef>
              <a:spcAft>
                <a:spcPts val="714"/>
              </a:spcAft>
              <a:defRPr/>
            </a:pPr>
            <a:r>
              <a:rPr lang="en-US" sz="3600" dirty="0" smtClean="0">
                <a:solidFill>
                  <a:schemeClr val="accent4">
                    <a:lumMod val="50000"/>
                  </a:schemeClr>
                </a:solidFill>
                <a:ea typeface="ＭＳ Ｐゴシック" pitchFamily="34" charset="-128"/>
              </a:rPr>
              <a:t>North Macedonia is a ranked </a:t>
            </a:r>
            <a:r>
              <a:rPr lang="en-US" sz="3600" dirty="0">
                <a:solidFill>
                  <a:schemeClr val="accent4">
                    <a:lumMod val="50000"/>
                  </a:schemeClr>
                </a:solidFill>
                <a:ea typeface="ＭＳ Ｐゴシック" pitchFamily="34" charset="-128"/>
              </a:rPr>
              <a:t>first </a:t>
            </a:r>
            <a:r>
              <a:rPr lang="en-US" sz="3600" dirty="0" smtClean="0">
                <a:solidFill>
                  <a:schemeClr val="accent4">
                    <a:lumMod val="50000"/>
                  </a:schemeClr>
                </a:solidFill>
                <a:ea typeface="ＭＳ Ｐゴシック" pitchFamily="34" charset="-128"/>
              </a:rPr>
              <a:t>in </a:t>
            </a:r>
            <a:r>
              <a:rPr lang="en-US" sz="3600" dirty="0">
                <a:solidFill>
                  <a:schemeClr val="accent4">
                    <a:lumMod val="50000"/>
                  </a:schemeClr>
                </a:solidFill>
                <a:ea typeface="ＭＳ Ｐゴシック" pitchFamily="34" charset="-128"/>
              </a:rPr>
              <a:t>the </a:t>
            </a:r>
            <a:r>
              <a:rPr lang="en-US" sz="3600" dirty="0" smtClean="0">
                <a:solidFill>
                  <a:schemeClr val="accent4">
                    <a:lumMod val="50000"/>
                  </a:schemeClr>
                </a:solidFill>
                <a:ea typeface="ＭＳ Ｐゴシック" pitchFamily="34" charset="-128"/>
              </a:rPr>
              <a:t>region of Western Balkan in </a:t>
            </a:r>
            <a:r>
              <a:rPr lang="en-US" sz="3600" dirty="0">
                <a:solidFill>
                  <a:schemeClr val="accent4">
                    <a:lumMod val="50000"/>
                  </a:schemeClr>
                </a:solidFill>
                <a:ea typeface="ＭＳ Ｐゴシック" pitchFamily="34" charset="-128"/>
              </a:rPr>
              <a:t>in terms of progress in fulfillment of energy </a:t>
            </a:r>
            <a:r>
              <a:rPr lang="en-US" sz="3600" dirty="0" smtClean="0">
                <a:solidFill>
                  <a:schemeClr val="accent4">
                    <a:lumMod val="50000"/>
                  </a:schemeClr>
                </a:solidFill>
                <a:ea typeface="ＭＳ Ｐゴシック" pitchFamily="34" charset="-128"/>
              </a:rPr>
              <a:t>reforms</a:t>
            </a:r>
          </a:p>
          <a:p>
            <a:pPr marL="0" indent="0" algn="just">
              <a:lnSpc>
                <a:spcPct val="100000"/>
              </a:lnSpc>
              <a:spcBef>
                <a:spcPts val="714"/>
              </a:spcBef>
              <a:spcAft>
                <a:spcPts val="714"/>
              </a:spcAft>
              <a:buNone/>
              <a:defRPr/>
            </a:pPr>
            <a:endParaRPr lang="en-US" sz="800" dirty="0" smtClean="0">
              <a:solidFill>
                <a:schemeClr val="accent4">
                  <a:lumMod val="50000"/>
                </a:schemeClr>
              </a:solidFill>
              <a:ea typeface="ＭＳ Ｐゴシック" pitchFamily="34" charset="-128"/>
            </a:endParaRPr>
          </a:p>
          <a:p>
            <a:pPr marL="680228" indent="-680228" algn="just">
              <a:lnSpc>
                <a:spcPct val="100000"/>
              </a:lnSpc>
              <a:spcBef>
                <a:spcPts val="714"/>
              </a:spcBef>
              <a:spcAft>
                <a:spcPts val="714"/>
              </a:spcAft>
              <a:defRPr/>
            </a:pPr>
            <a:r>
              <a:rPr lang="en-US" sz="3600" dirty="0" smtClean="0">
                <a:solidFill>
                  <a:schemeClr val="accent4">
                    <a:lumMod val="50000"/>
                  </a:schemeClr>
                </a:solidFill>
                <a:ea typeface="ＭＳ Ｐゴシック" pitchFamily="34" charset="-128"/>
              </a:rPr>
              <a:t>Government </a:t>
            </a:r>
            <a:r>
              <a:rPr lang="en-US" sz="3600" dirty="0">
                <a:solidFill>
                  <a:schemeClr val="accent4">
                    <a:lumMod val="50000"/>
                  </a:schemeClr>
                </a:solidFill>
                <a:ea typeface="ＭＳ Ｐゴシック" pitchFamily="34" charset="-128"/>
              </a:rPr>
              <a:t>strongly committed to developing the energy sector through public and private </a:t>
            </a:r>
            <a:r>
              <a:rPr lang="en-US" sz="3600" dirty="0" smtClean="0">
                <a:solidFill>
                  <a:schemeClr val="accent4">
                    <a:lumMod val="50000"/>
                  </a:schemeClr>
                </a:solidFill>
                <a:ea typeface="ＭＳ Ｐゴシック" pitchFamily="34" charset="-128"/>
              </a:rPr>
              <a:t>investments</a:t>
            </a:r>
          </a:p>
          <a:p>
            <a:pPr marL="680228" indent="-680228" algn="just">
              <a:lnSpc>
                <a:spcPct val="100000"/>
              </a:lnSpc>
              <a:spcBef>
                <a:spcPts val="714"/>
              </a:spcBef>
              <a:spcAft>
                <a:spcPts val="714"/>
              </a:spcAft>
              <a:defRPr/>
            </a:pPr>
            <a:endParaRPr lang="en-US" sz="800" dirty="0" smtClean="0">
              <a:solidFill>
                <a:schemeClr val="accent4">
                  <a:lumMod val="50000"/>
                </a:schemeClr>
              </a:solidFill>
              <a:ea typeface="ＭＳ Ｐゴシック" pitchFamily="34" charset="-128"/>
            </a:endParaRPr>
          </a:p>
          <a:p>
            <a:pPr marL="680228" indent="-680228" algn="just">
              <a:lnSpc>
                <a:spcPct val="100000"/>
              </a:lnSpc>
              <a:spcBef>
                <a:spcPts val="714"/>
              </a:spcBef>
              <a:spcAft>
                <a:spcPts val="714"/>
              </a:spcAft>
              <a:defRPr/>
            </a:pPr>
            <a:r>
              <a:rPr lang="en-US" sz="3600" dirty="0" smtClean="0">
                <a:solidFill>
                  <a:schemeClr val="accent4">
                    <a:lumMod val="50000"/>
                  </a:schemeClr>
                </a:solidFill>
                <a:ea typeface="ＭＳ Ｐゴシック" pitchFamily="34" charset="-128"/>
              </a:rPr>
              <a:t>National </a:t>
            </a:r>
            <a:r>
              <a:rPr lang="en-US" sz="3600" dirty="0">
                <a:solidFill>
                  <a:schemeClr val="accent4">
                    <a:lumMod val="50000"/>
                  </a:schemeClr>
                </a:solidFill>
                <a:ea typeface="ＭＳ Ｐゴシック" pitchFamily="34" charset="-128"/>
              </a:rPr>
              <a:t>strategy based on diversifying the sources and types of energy </a:t>
            </a:r>
            <a:r>
              <a:rPr lang="en-US" sz="3600" dirty="0" smtClean="0">
                <a:solidFill>
                  <a:schemeClr val="accent4">
                    <a:lumMod val="50000"/>
                  </a:schemeClr>
                </a:solidFill>
                <a:ea typeface="ＭＳ Ｐゴシック" pitchFamily="34" charset="-128"/>
              </a:rPr>
              <a:t>use</a:t>
            </a:r>
          </a:p>
          <a:p>
            <a:pPr marL="680228" indent="-680228" algn="just">
              <a:lnSpc>
                <a:spcPct val="100000"/>
              </a:lnSpc>
              <a:spcBef>
                <a:spcPts val="714"/>
              </a:spcBef>
              <a:spcAft>
                <a:spcPts val="714"/>
              </a:spcAft>
              <a:defRPr/>
            </a:pPr>
            <a:endParaRPr lang="en-US" sz="800" dirty="0" smtClean="0">
              <a:solidFill>
                <a:schemeClr val="accent4">
                  <a:lumMod val="50000"/>
                </a:schemeClr>
              </a:solidFill>
              <a:ea typeface="ＭＳ Ｐゴシック" pitchFamily="34" charset="-128"/>
            </a:endParaRPr>
          </a:p>
          <a:p>
            <a:pPr marL="642735" indent="-642735" algn="just">
              <a:lnSpc>
                <a:spcPct val="100000"/>
              </a:lnSpc>
              <a:spcBef>
                <a:spcPts val="1428"/>
              </a:spcBef>
              <a:spcAft>
                <a:spcPts val="1428"/>
              </a:spcAft>
              <a:defRPr/>
            </a:pPr>
            <a:r>
              <a:rPr lang="en-GB" sz="3600" dirty="0" smtClean="0">
                <a:solidFill>
                  <a:schemeClr val="accent4">
                    <a:lumMod val="50000"/>
                  </a:schemeClr>
                </a:solidFill>
                <a:cs typeface="Arial" charset="0"/>
              </a:rPr>
              <a:t>Potential for hydro, solar and wind energy projects</a:t>
            </a:r>
          </a:p>
          <a:p>
            <a:pPr marL="0" indent="0" algn="just">
              <a:lnSpc>
                <a:spcPct val="100000"/>
              </a:lnSpc>
              <a:spcBef>
                <a:spcPts val="1428"/>
              </a:spcBef>
              <a:spcAft>
                <a:spcPts val="1428"/>
              </a:spcAft>
              <a:buNone/>
              <a:defRPr/>
            </a:pPr>
            <a:endParaRPr lang="en-GB" sz="3600" dirty="0">
              <a:solidFill>
                <a:srgbClr val="C00000"/>
              </a:solidFill>
              <a:cs typeface="Arial" charset="0"/>
            </a:endParaRPr>
          </a:p>
          <a:p>
            <a:pPr marL="0" indent="0" algn="ctr">
              <a:lnSpc>
                <a:spcPct val="100000"/>
              </a:lnSpc>
              <a:spcBef>
                <a:spcPts val="1428"/>
              </a:spcBef>
              <a:spcAft>
                <a:spcPts val="1428"/>
              </a:spcAft>
              <a:buNone/>
              <a:defRPr/>
            </a:pPr>
            <a:r>
              <a:rPr lang="en-GB" sz="3600" b="1" dirty="0" smtClean="0">
                <a:solidFill>
                  <a:srgbClr val="FFC000"/>
                </a:solidFill>
                <a:cs typeface="Arial" charset="0"/>
              </a:rPr>
              <a:t> </a:t>
            </a:r>
            <a:r>
              <a:rPr lang="en-GB" sz="3600" b="1" dirty="0">
                <a:solidFill>
                  <a:srgbClr val="FFC000"/>
                </a:solidFill>
                <a:cs typeface="Arial" charset="0"/>
              </a:rPr>
              <a:t>H</a:t>
            </a:r>
            <a:r>
              <a:rPr lang="en-GB" sz="3600" b="1" dirty="0" smtClean="0">
                <a:solidFill>
                  <a:srgbClr val="FFC000"/>
                </a:solidFill>
                <a:cs typeface="Arial" charset="0"/>
              </a:rPr>
              <a:t>igh </a:t>
            </a:r>
            <a:r>
              <a:rPr lang="en-GB" sz="3600" b="1" dirty="0">
                <a:solidFill>
                  <a:srgbClr val="FFC000"/>
                </a:solidFill>
                <a:cs typeface="Arial" charset="0"/>
              </a:rPr>
              <a:t>intensity of solar </a:t>
            </a:r>
            <a:r>
              <a:rPr lang="en-GB" sz="3600" b="1" dirty="0" smtClean="0">
                <a:solidFill>
                  <a:srgbClr val="FFC000"/>
                </a:solidFill>
                <a:cs typeface="Arial" charset="0"/>
              </a:rPr>
              <a:t>radiation, more than 2000 solar hours per year</a:t>
            </a:r>
            <a:endParaRPr lang="en-GB" sz="3600" b="1" dirty="0">
              <a:solidFill>
                <a:srgbClr val="FFC000"/>
              </a:solidFill>
              <a:cs typeface="Arial" charset="0"/>
            </a:endParaRPr>
          </a:p>
          <a:p>
            <a:pPr>
              <a:lnSpc>
                <a:spcPct val="100000"/>
              </a:lnSpc>
              <a:defRPr/>
            </a:pPr>
            <a:endParaRPr lang="mk-MK" sz="3600" dirty="0">
              <a:solidFill>
                <a:schemeClr val="accent4">
                  <a:lumMod val="50000"/>
                </a:schemeClr>
              </a:solidFill>
            </a:endParaRPr>
          </a:p>
        </p:txBody>
      </p:sp>
      <p:sp>
        <p:nvSpPr>
          <p:cNvPr id="3" name="Title 2"/>
          <p:cNvSpPr>
            <a:spLocks noGrp="1"/>
          </p:cNvSpPr>
          <p:nvPr>
            <p:ph type="title"/>
          </p:nvPr>
        </p:nvSpPr>
        <p:spPr>
          <a:xfrm>
            <a:off x="1569523" y="39199"/>
            <a:ext cx="21939885" cy="1730374"/>
          </a:xfrm>
        </p:spPr>
        <p:txBody>
          <a:bodyPr/>
          <a:lstStyle/>
          <a:p>
            <a:pPr>
              <a:defRPr/>
            </a:pPr>
            <a:r>
              <a:rPr lang="en-US" sz="6600" b="1" dirty="0">
                <a:effectLst>
                  <a:outerShdw blurRad="38100" dist="38100" dir="2700000" algn="tl">
                    <a:srgbClr val="000000">
                      <a:alpha val="43137"/>
                    </a:srgbClr>
                  </a:outerShdw>
                </a:effectLst>
                <a:latin typeface="+mn-lt"/>
                <a:cs typeface="Calibri" pitchFamily="34" charset="0"/>
              </a:rPr>
              <a:t/>
            </a:r>
            <a:br>
              <a:rPr lang="en-US" sz="6600" b="1" dirty="0">
                <a:effectLst>
                  <a:outerShdw blurRad="38100" dist="38100" dir="2700000" algn="tl">
                    <a:srgbClr val="000000">
                      <a:alpha val="43137"/>
                    </a:srgbClr>
                  </a:outerShdw>
                </a:effectLst>
                <a:latin typeface="+mn-lt"/>
                <a:cs typeface="Calibri" pitchFamily="34" charset="0"/>
              </a:rPr>
            </a:br>
            <a:r>
              <a:rPr lang="en-US" sz="5400" b="1" dirty="0">
                <a:solidFill>
                  <a:srgbClr val="B00000"/>
                </a:solidFill>
                <a:latin typeface="+mn-lt"/>
                <a:cs typeface="Calibri" pitchFamily="34" charset="0"/>
              </a:rPr>
              <a:t>Energy Sector</a:t>
            </a:r>
            <a:endParaRPr lang="mk-MK" sz="5400" b="1" dirty="0">
              <a:solidFill>
                <a:srgbClr val="B00000"/>
              </a:solidFill>
              <a:latin typeface="+mn-lt"/>
              <a:cs typeface="Calibri"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0775" y="2711670"/>
            <a:ext cx="5522091" cy="43197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55559" y="7378262"/>
            <a:ext cx="5612524" cy="6337738"/>
          </a:xfrm>
          <a:prstGeom prst="rect">
            <a:avLst/>
          </a:prstGeom>
        </p:spPr>
      </p:pic>
      <p:sp>
        <p:nvSpPr>
          <p:cNvPr id="9" name="Parallelogram 8"/>
          <p:cNvSpPr/>
          <p:nvPr/>
        </p:nvSpPr>
        <p:spPr>
          <a:xfrm>
            <a:off x="18855559" y="0"/>
            <a:ext cx="5612524" cy="1576552"/>
          </a:xfrm>
          <a:prstGeom prst="parallelogram">
            <a:avLst>
              <a:gd name="adj" fmla="val 0"/>
            </a:avLst>
          </a:prstGeom>
          <a:gradFill>
            <a:gsLst>
              <a:gs pos="0">
                <a:srgbClr val="B00000"/>
              </a:gs>
              <a:gs pos="100000">
                <a:schemeClr val="accent5">
                  <a:alpha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US"/>
          </a:p>
        </p:txBody>
      </p:sp>
      <p:sp>
        <p:nvSpPr>
          <p:cNvPr id="11" name="Rectangle: Rounded Corners 1">
            <a:extLst>
              <a:ext uri="{FF2B5EF4-FFF2-40B4-BE49-F238E27FC236}">
                <a16:creationId xmlns:a16="http://schemas.microsoft.com/office/drawing/2014/main" id="{67F93332-C332-4E2F-9704-0878B6D5860F}"/>
              </a:ext>
            </a:extLst>
          </p:cNvPr>
          <p:cNvSpPr/>
          <p:nvPr/>
        </p:nvSpPr>
        <p:spPr>
          <a:xfrm>
            <a:off x="21454790" y="1730373"/>
            <a:ext cx="3013293" cy="1198562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42" y="11469870"/>
            <a:ext cx="3847598" cy="2246130"/>
          </a:xfrm>
          <a:prstGeom prst="rect">
            <a:avLst/>
          </a:prstGeom>
        </p:spPr>
      </p:pic>
    </p:spTree>
    <p:extLst>
      <p:ext uri="{BB962C8B-B14F-4D97-AF65-F5344CB8AC3E}">
        <p14:creationId xmlns:p14="http://schemas.microsoft.com/office/powerpoint/2010/main" val="494243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29782" y="-794405"/>
            <a:ext cx="12188825" cy="2066457"/>
          </a:xfrm>
          <a:prstGeom prst="rect">
            <a:avLst/>
          </a:prstGeom>
        </p:spPr>
        <p:txBody>
          <a:bodyPr lIns="217673" tIns="108836" rIns="217673" bIns="108836">
            <a:spAutoFit/>
          </a:bodyPr>
          <a:lstStyle/>
          <a:p>
            <a:pPr>
              <a:defRPr/>
            </a:pPr>
            <a:r>
              <a:rPr lang="en-US" sz="6600" b="1" dirty="0">
                <a:solidFill>
                  <a:schemeClr val="accent5">
                    <a:lumMod val="50000"/>
                  </a:schemeClr>
                </a:solidFill>
                <a:effectLst>
                  <a:outerShdw blurRad="38100" dist="38100" dir="2700000" algn="tl">
                    <a:srgbClr val="000000">
                      <a:alpha val="43137"/>
                    </a:srgbClr>
                  </a:outerShdw>
                </a:effectLst>
                <a:cs typeface="Calibri" pitchFamily="34" charset="0"/>
              </a:rPr>
              <a:t/>
            </a:r>
            <a:br>
              <a:rPr lang="en-US" sz="6600" b="1" dirty="0">
                <a:solidFill>
                  <a:schemeClr val="accent5">
                    <a:lumMod val="50000"/>
                  </a:schemeClr>
                </a:solidFill>
                <a:effectLst>
                  <a:outerShdw blurRad="38100" dist="38100" dir="2700000" algn="tl">
                    <a:srgbClr val="000000">
                      <a:alpha val="43137"/>
                    </a:srgbClr>
                  </a:outerShdw>
                </a:effectLst>
                <a:cs typeface="Calibri" pitchFamily="34" charset="0"/>
              </a:rPr>
            </a:br>
            <a:r>
              <a:rPr lang="en-US" sz="5400" b="1" dirty="0">
                <a:solidFill>
                  <a:srgbClr val="B00000"/>
                </a:solidFill>
                <a:effectLst>
                  <a:outerShdw blurRad="38100" dist="38100" dir="2700000" algn="tl">
                    <a:srgbClr val="000000">
                      <a:alpha val="43137"/>
                    </a:srgbClr>
                  </a:outerShdw>
                </a:effectLst>
                <a:cs typeface="Calibri" pitchFamily="34" charset="0"/>
              </a:rPr>
              <a:t>Tourism</a:t>
            </a:r>
            <a:endParaRPr lang="en-GB" sz="5400" b="1" dirty="0">
              <a:solidFill>
                <a:srgbClr val="B00000"/>
              </a:solidFill>
              <a:effectLst>
                <a:outerShdw blurRad="38100" dist="38100" dir="2700000" algn="tl">
                  <a:srgbClr val="000000">
                    <a:alpha val="43137"/>
                  </a:srgbClr>
                </a:outerShdw>
              </a:effectLst>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709" y="1364386"/>
            <a:ext cx="11889585" cy="6042108"/>
          </a:xfrm>
          <a:prstGeom prst="rect">
            <a:avLst/>
          </a:prstGeom>
          <a:ln>
            <a:noFill/>
          </a:ln>
          <a:effectLst>
            <a:softEdge rad="11250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5" y="8078734"/>
            <a:ext cx="11976421" cy="5090078"/>
          </a:xfrm>
          <a:prstGeom prst="rect">
            <a:avLst/>
          </a:prstGeom>
          <a:ln>
            <a:noFill/>
          </a:ln>
          <a:effectLst>
            <a:softEdge rad="112500"/>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88315" y="33485"/>
            <a:ext cx="2989335" cy="1745097"/>
          </a:xfrm>
          <a:prstGeom prst="rect">
            <a:avLst/>
          </a:prstGeom>
        </p:spPr>
      </p:pic>
      <p:sp>
        <p:nvSpPr>
          <p:cNvPr id="4" name="TextBox 3"/>
          <p:cNvSpPr txBox="1"/>
          <p:nvPr/>
        </p:nvSpPr>
        <p:spPr>
          <a:xfrm>
            <a:off x="12319709" y="7486183"/>
            <a:ext cx="2382880" cy="400110"/>
          </a:xfrm>
          <a:prstGeom prst="rect">
            <a:avLst/>
          </a:prstGeom>
          <a:solidFill>
            <a:schemeClr val="bg1">
              <a:lumMod val="95000"/>
            </a:schemeClr>
          </a:solidFill>
        </p:spPr>
        <p:txBody>
          <a:bodyPr wrap="square" rtlCol="0">
            <a:spAutoFit/>
          </a:bodyPr>
          <a:lstStyle/>
          <a:p>
            <a:r>
              <a:rPr lang="en-US" b="1" dirty="0"/>
              <a:t>Painted Mosque </a:t>
            </a:r>
          </a:p>
        </p:txBody>
      </p:sp>
      <p:sp>
        <p:nvSpPr>
          <p:cNvPr id="15" name="TextBox 14"/>
          <p:cNvSpPr txBox="1"/>
          <p:nvPr/>
        </p:nvSpPr>
        <p:spPr>
          <a:xfrm>
            <a:off x="202445" y="13168811"/>
            <a:ext cx="3505200" cy="410580"/>
          </a:xfrm>
          <a:prstGeom prst="rect">
            <a:avLst/>
          </a:prstGeom>
          <a:solidFill>
            <a:schemeClr val="bg1">
              <a:lumMod val="95000"/>
            </a:schemeClr>
          </a:solidFill>
        </p:spPr>
        <p:txBody>
          <a:bodyPr wrap="square" rtlCol="0">
            <a:spAutoFit/>
          </a:bodyPr>
          <a:lstStyle/>
          <a:p>
            <a:r>
              <a:rPr lang="en-US" dirty="0"/>
              <a:t> </a:t>
            </a:r>
            <a:r>
              <a:rPr lang="en-US" b="1" dirty="0"/>
              <a:t>S</a:t>
            </a:r>
            <a:r>
              <a:rPr lang="en-US" b="1" dirty="0" smtClean="0"/>
              <a:t>ki </a:t>
            </a:r>
            <a:r>
              <a:rPr lang="en-US" b="1" dirty="0"/>
              <a:t>resort </a:t>
            </a:r>
            <a:r>
              <a:rPr lang="en-US" b="1" dirty="0" err="1"/>
              <a:t>Popova</a:t>
            </a:r>
            <a:r>
              <a:rPr lang="en-US" b="1" dirty="0"/>
              <a:t> </a:t>
            </a:r>
            <a:r>
              <a:rPr lang="en-US" b="1" dirty="0" err="1"/>
              <a:t>Sapka</a:t>
            </a:r>
            <a:endParaRPr lang="en-US" b="1" dirty="0"/>
          </a:p>
        </p:txBody>
      </p:sp>
      <p:sp>
        <p:nvSpPr>
          <p:cNvPr id="16" name="TextBox 15"/>
          <p:cNvSpPr txBox="1"/>
          <p:nvPr/>
        </p:nvSpPr>
        <p:spPr>
          <a:xfrm>
            <a:off x="202445" y="7465888"/>
            <a:ext cx="5248554" cy="400110"/>
          </a:xfrm>
          <a:prstGeom prst="rect">
            <a:avLst/>
          </a:prstGeom>
          <a:solidFill>
            <a:schemeClr val="bg1">
              <a:lumMod val="95000"/>
            </a:schemeClr>
          </a:solidFill>
        </p:spPr>
        <p:txBody>
          <a:bodyPr wrap="square" rtlCol="0">
            <a:spAutoFit/>
          </a:bodyPr>
          <a:lstStyle/>
          <a:p>
            <a:r>
              <a:rPr lang="en-US" b="1" dirty="0" err="1" smtClean="0"/>
              <a:t>St.John</a:t>
            </a:r>
            <a:r>
              <a:rPr lang="en-US" b="1" dirty="0" smtClean="0"/>
              <a:t> The  Baptist – </a:t>
            </a:r>
            <a:r>
              <a:rPr lang="en-US" b="1" dirty="0" err="1" smtClean="0"/>
              <a:t>Kaneo</a:t>
            </a:r>
            <a:r>
              <a:rPr lang="en-US" b="1" dirty="0" smtClean="0"/>
              <a:t>, </a:t>
            </a:r>
            <a:r>
              <a:rPr lang="en-US" b="1" dirty="0" err="1" smtClean="0"/>
              <a:t>Ohrid</a:t>
            </a:r>
            <a:r>
              <a:rPr lang="en-US" b="1" dirty="0" smtClean="0"/>
              <a:t> Lake</a:t>
            </a:r>
            <a:endParaRPr lang="en-US" b="1" dirty="0"/>
          </a:p>
        </p:txBody>
      </p:sp>
      <p:sp>
        <p:nvSpPr>
          <p:cNvPr id="17" name="TextBox 16"/>
          <p:cNvSpPr txBox="1"/>
          <p:nvPr/>
        </p:nvSpPr>
        <p:spPr>
          <a:xfrm>
            <a:off x="12403347" y="13193970"/>
            <a:ext cx="5403389" cy="400110"/>
          </a:xfrm>
          <a:prstGeom prst="rect">
            <a:avLst/>
          </a:prstGeom>
          <a:solidFill>
            <a:schemeClr val="bg1">
              <a:lumMod val="95000"/>
            </a:schemeClr>
          </a:solidFill>
        </p:spPr>
        <p:txBody>
          <a:bodyPr wrap="square" rtlCol="0">
            <a:spAutoFit/>
          </a:bodyPr>
          <a:lstStyle/>
          <a:p>
            <a:r>
              <a:rPr lang="en-US" b="1" dirty="0" smtClean="0"/>
              <a:t>Spa &amp; Wellness , </a:t>
            </a:r>
            <a:r>
              <a:rPr lang="en-US" b="1" dirty="0" err="1" smtClean="0"/>
              <a:t>Berovo</a:t>
            </a:r>
            <a:endParaRPr lang="en-US" b="1"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445" y="1364386"/>
            <a:ext cx="11884761" cy="60421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Gallery image of this proper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03348" y="8054670"/>
            <a:ext cx="11611684" cy="511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95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5" name="Rectangle 4"/>
          <p:cNvSpPr/>
          <p:nvPr/>
        </p:nvSpPr>
        <p:spPr>
          <a:xfrm>
            <a:off x="1" y="12750800"/>
            <a:ext cx="20990466" cy="96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3307" tIns="121654" rIns="243307" bIns="121654" rtlCol="0" anchor="ctr"/>
          <a:lstStyle/>
          <a:p>
            <a:pPr marL="0" marR="0" lvl="0" indent="0" algn="ctr" defTabSz="45627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Raleway Medium"/>
              <a:ea typeface="+mn-ea"/>
              <a:cs typeface="+mn-cs"/>
            </a:endParaRPr>
          </a:p>
        </p:txBody>
      </p:sp>
      <p:sp>
        <p:nvSpPr>
          <p:cNvPr id="55" name="Google Shape;294;p30"/>
          <p:cNvSpPr txBox="1"/>
          <p:nvPr/>
        </p:nvSpPr>
        <p:spPr>
          <a:xfrm>
            <a:off x="3536166" y="2209488"/>
            <a:ext cx="13961979" cy="10450970"/>
          </a:xfrm>
          <a:prstGeom prst="rect">
            <a:avLst/>
          </a:prstGeom>
          <a:noFill/>
          <a:ln>
            <a:noFill/>
          </a:ln>
        </p:spPr>
        <p:txBody>
          <a:bodyPr spcFirstLastPara="1" wrap="square" lIns="91425" tIns="91425" rIns="91425" bIns="91425" anchor="t" anchorCtr="0">
            <a:noAutofit/>
          </a:bodyPr>
          <a:lstStyle/>
          <a:p>
            <a:pPr marL="0" marR="0" lvl="0" indent="0" algn="l" defTabSz="243219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rPr>
              <a:t>New Jobs</a:t>
            </a: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endParaRPr>
          </a:p>
          <a:p>
            <a:pPr marL="0" marR="0" lvl="0" indent="0" algn="l" defTabSz="243219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rPr>
              <a:t>Investment Project of Significant </a:t>
            </a:r>
            <a:r>
              <a:rPr lang="en-US" sz="4400" b="1" noProof="0" dirty="0" smtClean="0">
                <a:solidFill>
                  <a:srgbClr val="808DA0">
                    <a:lumMod val="75000"/>
                  </a:srgbClr>
                </a:solidFill>
                <a:latin typeface="Raleway Medium"/>
              </a:rPr>
              <a:t>Economic</a:t>
            </a:r>
            <a:r>
              <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rPr>
              <a:t> Interest</a:t>
            </a: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808DA0">
                  <a:lumMod val="75000"/>
                </a:srgbClr>
              </a:solidFill>
              <a:effectLst/>
              <a:uLnTx/>
              <a:uFillTx/>
              <a:latin typeface="Raleway Medium"/>
              <a:ea typeface="+mn-ea"/>
              <a:cs typeface="+mn-cs"/>
            </a:endParaRPr>
          </a:p>
          <a:p>
            <a:pPr marL="0" marR="0" lvl="0" indent="0" algn="l" defTabSz="243219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rPr>
              <a:t>R&amp;D Center</a:t>
            </a:r>
            <a:r>
              <a:rPr kumimoji="0" lang="en-US" sz="4400" b="1" i="0" u="none" strike="noStrike" kern="1200" cap="none" spc="0" normalizeH="0" noProof="0" dirty="0" smtClean="0">
                <a:ln>
                  <a:noFill/>
                </a:ln>
                <a:solidFill>
                  <a:srgbClr val="808DA0">
                    <a:lumMod val="75000"/>
                  </a:srgbClr>
                </a:solidFill>
                <a:effectLst/>
                <a:uLnTx/>
                <a:uFillTx/>
                <a:latin typeface="Raleway Medium"/>
                <a:ea typeface="+mn-ea"/>
                <a:cs typeface="+mn-cs"/>
              </a:rPr>
              <a:t> and Activities</a:t>
            </a:r>
            <a:endPar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endParaRPr>
          </a:p>
          <a:p>
            <a:pPr marL="0" marR="0" lvl="0" indent="0" algn="l" defTabSz="2432195" rtl="0" eaLnBrk="1" fontAlgn="auto" latinLnBrk="0" hangingPunct="1">
              <a:lnSpc>
                <a:spcPct val="100000"/>
              </a:lnSpc>
              <a:spcBef>
                <a:spcPts val="0"/>
              </a:spcBef>
              <a:spcAft>
                <a:spcPts val="0"/>
              </a:spcAft>
              <a:buClrTx/>
              <a:buSzTx/>
              <a:buFontTx/>
              <a:buNone/>
              <a:tabLst/>
              <a:defRPr/>
            </a:pPr>
            <a:endParaRPr lang="en-US" sz="4400" b="1" dirty="0">
              <a:solidFill>
                <a:srgbClr val="808DA0">
                  <a:lumMod val="75000"/>
                </a:srgbClr>
              </a:solidFill>
              <a:latin typeface="Raleway Medium"/>
            </a:endParaRPr>
          </a:p>
          <a:p>
            <a:pPr marL="0" marR="0" lvl="0" indent="0" algn="l" defTabSz="2432195" rtl="0" eaLnBrk="1" fontAlgn="auto" latinLnBrk="0" hangingPunct="1">
              <a:lnSpc>
                <a:spcPct val="100000"/>
              </a:lnSpc>
              <a:spcBef>
                <a:spcPts val="0"/>
              </a:spcBef>
              <a:spcAft>
                <a:spcPts val="0"/>
              </a:spcAft>
              <a:buClrTx/>
              <a:buSzTx/>
              <a:buFontTx/>
              <a:buNone/>
              <a:tabLst/>
              <a:defRPr/>
            </a:pPr>
            <a:r>
              <a:rPr lang="en-US" sz="4400" b="1" dirty="0" smtClean="0">
                <a:solidFill>
                  <a:srgbClr val="808DA0">
                    <a:lumMod val="75000"/>
                  </a:srgbClr>
                </a:solidFill>
                <a:latin typeface="Raleway Medium"/>
              </a:rPr>
              <a:t>Capital</a:t>
            </a:r>
            <a:r>
              <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rPr>
              <a:t> Investments</a:t>
            </a: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endParaRPr>
          </a:p>
          <a:p>
            <a:pPr marL="0" marR="0" lvl="0" indent="0" algn="l" defTabSz="243219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rPr>
              <a:t>Acquisition of Companies with difficulties</a:t>
            </a: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808DA0">
                  <a:lumMod val="75000"/>
                </a:srgbClr>
              </a:solidFill>
              <a:effectLst/>
              <a:uLnTx/>
              <a:uFillTx/>
              <a:latin typeface="Raleway Medium"/>
              <a:ea typeface="+mn-ea"/>
              <a:cs typeface="+mn-cs"/>
            </a:endParaRPr>
          </a:p>
          <a:p>
            <a:pPr lvl="0" defTabSz="2432195"/>
            <a:r>
              <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rPr>
              <a:t>Growth of Market</a:t>
            </a:r>
            <a:r>
              <a:rPr lang="en-US" sz="4400" b="1" dirty="0">
                <a:solidFill>
                  <a:srgbClr val="808DA0">
                    <a:lumMod val="75000"/>
                  </a:srgbClr>
                </a:solidFill>
              </a:rPr>
              <a:t> </a:t>
            </a:r>
            <a:r>
              <a:rPr lang="en-US" sz="4400" b="1" dirty="0" smtClean="0">
                <a:solidFill>
                  <a:srgbClr val="808DA0">
                    <a:lumMod val="75000"/>
                  </a:srgbClr>
                </a:solidFill>
              </a:rPr>
              <a:t>Competitiveness</a:t>
            </a:r>
            <a:endParaRPr kumimoji="0" lang="en-US" sz="4400" b="1" i="0" u="none" strike="noStrike" kern="1200" cap="none" spc="0" normalizeH="0" baseline="0" noProof="0" dirty="0">
              <a:ln>
                <a:noFill/>
              </a:ln>
              <a:solidFill>
                <a:srgbClr val="808DA0">
                  <a:lumMod val="75000"/>
                </a:srgbClr>
              </a:solidFill>
              <a:effectLst/>
              <a:uLnTx/>
              <a:uFillTx/>
              <a:latin typeface="Raleway Medium"/>
              <a:ea typeface="+mn-ea"/>
              <a:cs typeface="+mn-cs"/>
            </a:endParaRP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endParaRPr>
          </a:p>
          <a:p>
            <a:pPr marL="0" marR="0" lvl="0" indent="0" algn="l" defTabSz="243219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808DA0">
                    <a:lumMod val="75000"/>
                  </a:srgbClr>
                </a:solidFill>
                <a:effectLst/>
                <a:uLnTx/>
                <a:uFillTx/>
                <a:latin typeface="Raleway Medium"/>
                <a:ea typeface="+mn-ea"/>
                <a:cs typeface="+mn-cs"/>
              </a:rPr>
              <a:t>Balanced Regional Development</a:t>
            </a:r>
            <a:endParaRPr kumimoji="0" lang="en-US" sz="4400" b="1" i="0" u="none" strike="noStrike" kern="1200" cap="none" spc="0" normalizeH="0" baseline="0" noProof="0" dirty="0">
              <a:ln>
                <a:noFill/>
              </a:ln>
              <a:solidFill>
                <a:srgbClr val="808DA0">
                  <a:lumMod val="75000"/>
                </a:srgbClr>
              </a:solidFill>
              <a:effectLst/>
              <a:uLnTx/>
              <a:uFillTx/>
              <a:latin typeface="Raleway Medium"/>
              <a:ea typeface="+mn-ea"/>
              <a:cs typeface="+mn-cs"/>
            </a:endParaRPr>
          </a:p>
          <a:p>
            <a:pPr defTabSz="2432195"/>
            <a:endParaRPr lang="en-US" sz="1600" b="1" dirty="0">
              <a:solidFill>
                <a:schemeClr val="accent5">
                  <a:lumMod val="75000"/>
                </a:schemeClr>
              </a:solidFill>
              <a:latin typeface="StobiSerif Regular" panose="02000503060000020004" pitchFamily="50" charset="0"/>
            </a:endParaRP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smtClean="0">
              <a:ln>
                <a:noFill/>
              </a:ln>
              <a:solidFill>
                <a:srgbClr val="808DA0">
                  <a:lumMod val="50000"/>
                </a:srgbClr>
              </a:solidFill>
              <a:effectLst/>
              <a:uLnTx/>
              <a:uFillTx/>
              <a:latin typeface="Raleway Medium"/>
              <a:ea typeface="+mn-ea"/>
              <a:cs typeface="+mn-cs"/>
            </a:endParaRP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808DA0">
                  <a:lumMod val="50000"/>
                </a:srgbClr>
              </a:solidFill>
              <a:effectLst/>
              <a:uLnTx/>
              <a:uFillTx/>
              <a:latin typeface="Raleway Medium"/>
              <a:ea typeface="+mn-ea"/>
              <a:cs typeface="Arial" pitchFamily="34" charset="0"/>
            </a:endParaRP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808DA0">
                  <a:lumMod val="75000"/>
                </a:srgbClr>
              </a:solidFill>
              <a:effectLst/>
              <a:uLnTx/>
              <a:uFillTx/>
              <a:latin typeface="Raleway Medium"/>
              <a:ea typeface="+mn-ea"/>
              <a:cs typeface="Arial" pitchFamily="34" charset="0"/>
            </a:endParaRP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808DA0">
                  <a:lumMod val="75000"/>
                </a:srgbClr>
              </a:solidFill>
              <a:effectLst/>
              <a:uLnTx/>
              <a:uFillTx/>
              <a:latin typeface="Raleway Medium"/>
              <a:ea typeface="+mn-ea"/>
              <a:cs typeface="Arial" pitchFamily="34" charset="0"/>
            </a:endParaRP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808DA0">
                  <a:lumMod val="75000"/>
                </a:srgbClr>
              </a:solidFill>
              <a:effectLst/>
              <a:uLnTx/>
              <a:uFillTx/>
              <a:latin typeface="Raleway Medium"/>
              <a:ea typeface="+mn-ea"/>
              <a:cs typeface="Arial" pitchFamily="34" charset="0"/>
            </a:endParaRP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808DA0">
                  <a:lumMod val="75000"/>
                </a:srgbClr>
              </a:solidFill>
              <a:effectLst/>
              <a:uLnTx/>
              <a:uFillTx/>
              <a:latin typeface="Raleway Medium"/>
              <a:ea typeface="+mn-ea"/>
              <a:cs typeface="Arial" pitchFamily="34" charset="0"/>
            </a:endParaRPr>
          </a:p>
          <a:p>
            <a:pPr marL="0" marR="0" lvl="0" indent="0" algn="l" defTabSz="2432195"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808DA0">
                  <a:lumMod val="75000"/>
                </a:srgbClr>
              </a:solidFill>
              <a:effectLst/>
              <a:uLnTx/>
              <a:uFillTx/>
              <a:latin typeface="Raleway Medium"/>
              <a:ea typeface="+mn-ea"/>
              <a:cs typeface="Arial" pitchFamily="34" charset="0"/>
            </a:endParaRPr>
          </a:p>
        </p:txBody>
      </p:sp>
      <p:sp>
        <p:nvSpPr>
          <p:cNvPr id="2" name="Rectangle 1"/>
          <p:cNvSpPr/>
          <p:nvPr/>
        </p:nvSpPr>
        <p:spPr>
          <a:xfrm>
            <a:off x="16920983" y="1338500"/>
            <a:ext cx="7220869" cy="1415772"/>
          </a:xfrm>
          <a:prstGeom prst="rect">
            <a:avLst/>
          </a:prstGeom>
          <a:noFill/>
        </p:spPr>
        <p:txBody>
          <a:bodyPr wrap="square" lIns="91440" tIns="45720" rIns="91440" bIns="45720">
            <a:spAutoFit/>
          </a:bodyPr>
          <a:lstStyle/>
          <a:p>
            <a:pPr marL="0" marR="0" lvl="0" indent="0" algn="ctr" defTabSz="456279" rtl="0" eaLnBrk="1" fontAlgn="auto" latinLnBrk="0" hangingPunct="1">
              <a:lnSpc>
                <a:spcPct val="100000"/>
              </a:lnSpc>
              <a:spcBef>
                <a:spcPts val="0"/>
              </a:spcBef>
              <a:spcAft>
                <a:spcPts val="0"/>
              </a:spcAft>
              <a:buClrTx/>
              <a:buSzTx/>
              <a:buFontTx/>
              <a:buNone/>
              <a:tabLst/>
              <a:defRPr/>
            </a:pPr>
            <a:r>
              <a:rPr kumimoji="0" lang="en-US" sz="8600" b="0" i="0" u="none" strike="noStrike" kern="1200" cap="none" spc="0" normalizeH="0" baseline="0" noProof="0" dirty="0">
                <a:ln w="0"/>
                <a:gradFill>
                  <a:gsLst>
                    <a:gs pos="0">
                      <a:srgbClr val="808DA0">
                        <a:lumMod val="50000"/>
                      </a:srgbClr>
                    </a:gs>
                    <a:gs pos="50000">
                      <a:srgbClr val="808DA0"/>
                    </a:gs>
                    <a:gs pos="100000">
                      <a:srgbClr val="808DA0">
                        <a:lumMod val="60000"/>
                        <a:lumOff val="40000"/>
                      </a:srgbClr>
                    </a:gs>
                  </a:gsLst>
                  <a:lin ang="5400000"/>
                </a:gradFill>
                <a:effectLst>
                  <a:reflection blurRad="6350" stA="53000" endA="300" endPos="35500" dir="5400000" sy="-90000" algn="bl" rotWithShape="0"/>
                </a:effectLst>
                <a:uLnTx/>
                <a:uFillTx/>
                <a:latin typeface="Raleway Medium"/>
                <a:ea typeface="+mn-ea"/>
                <a:cs typeface="+mn-cs"/>
              </a:rPr>
              <a:t>up to 50%</a:t>
            </a:r>
          </a:p>
        </p:txBody>
      </p:sp>
      <p:sp>
        <p:nvSpPr>
          <p:cNvPr id="4" name="Rectangle 3"/>
          <p:cNvSpPr/>
          <p:nvPr/>
        </p:nvSpPr>
        <p:spPr>
          <a:xfrm>
            <a:off x="17772702" y="2798974"/>
            <a:ext cx="5517430" cy="920968"/>
          </a:xfrm>
          <a:prstGeom prst="rect">
            <a:avLst/>
          </a:prstGeom>
          <a:solidFill>
            <a:srgbClr val="B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27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FF"/>
                </a:solidFill>
                <a:effectLst/>
                <a:uLnTx/>
                <a:uFillTx/>
                <a:latin typeface="Raleway Medium"/>
                <a:ea typeface="+mn-ea"/>
                <a:cs typeface="+mn-cs"/>
              </a:rPr>
              <a:t>I N C E N T I V E S</a:t>
            </a:r>
            <a:endParaRPr kumimoji="0" lang="en-US" sz="4000" b="1" i="0" u="none" strike="noStrike" kern="1200" cap="none" spc="0" normalizeH="0" baseline="0" noProof="0" dirty="0">
              <a:ln>
                <a:noFill/>
              </a:ln>
              <a:solidFill>
                <a:srgbClr val="FFFFFF"/>
              </a:solidFill>
              <a:effectLst/>
              <a:uLnTx/>
              <a:uFillTx/>
              <a:latin typeface="Raleway Medium"/>
              <a:ea typeface="+mn-ea"/>
              <a:cs typeface="+mn-cs"/>
            </a:endParaRPr>
          </a:p>
        </p:txBody>
      </p:sp>
      <p:sp>
        <p:nvSpPr>
          <p:cNvPr id="10" name="Up Ribbon 9"/>
          <p:cNvSpPr/>
          <p:nvPr/>
        </p:nvSpPr>
        <p:spPr>
          <a:xfrm>
            <a:off x="1745858" y="2447948"/>
            <a:ext cx="1216152" cy="612648"/>
          </a:xfrm>
          <a:prstGeom prst="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279"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aleway Medium"/>
              <a:ea typeface="+mn-ea"/>
              <a:cs typeface="+mn-cs"/>
            </a:endParaRPr>
          </a:p>
        </p:txBody>
      </p:sp>
      <p:sp>
        <p:nvSpPr>
          <p:cNvPr id="39" name="Up Ribbon 38"/>
          <p:cNvSpPr/>
          <p:nvPr/>
        </p:nvSpPr>
        <p:spPr>
          <a:xfrm>
            <a:off x="1777943" y="3707255"/>
            <a:ext cx="1216152" cy="612648"/>
          </a:xfrm>
          <a:prstGeom prst="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279"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aleway Medium"/>
              <a:ea typeface="+mn-ea"/>
              <a:cs typeface="+mn-cs"/>
            </a:endParaRPr>
          </a:p>
        </p:txBody>
      </p:sp>
      <p:sp>
        <p:nvSpPr>
          <p:cNvPr id="40" name="Up Ribbon 39"/>
          <p:cNvSpPr/>
          <p:nvPr/>
        </p:nvSpPr>
        <p:spPr>
          <a:xfrm>
            <a:off x="1777943" y="5117567"/>
            <a:ext cx="1216152" cy="612648"/>
          </a:xfrm>
          <a:prstGeom prst="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279"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aleway Medium"/>
              <a:ea typeface="+mn-ea"/>
              <a:cs typeface="+mn-cs"/>
            </a:endParaRPr>
          </a:p>
        </p:txBody>
      </p:sp>
      <p:sp>
        <p:nvSpPr>
          <p:cNvPr id="41" name="Up Ribbon 40"/>
          <p:cNvSpPr/>
          <p:nvPr/>
        </p:nvSpPr>
        <p:spPr>
          <a:xfrm>
            <a:off x="1741601" y="6424720"/>
            <a:ext cx="1216152" cy="612648"/>
          </a:xfrm>
          <a:prstGeom prst="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279"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aleway Medium"/>
              <a:ea typeface="+mn-ea"/>
              <a:cs typeface="+mn-cs"/>
            </a:endParaRPr>
          </a:p>
        </p:txBody>
      </p:sp>
      <p:sp>
        <p:nvSpPr>
          <p:cNvPr id="42" name="Up Ribbon 41"/>
          <p:cNvSpPr/>
          <p:nvPr/>
        </p:nvSpPr>
        <p:spPr>
          <a:xfrm>
            <a:off x="1741601" y="7766700"/>
            <a:ext cx="1216152" cy="612648"/>
          </a:xfrm>
          <a:prstGeom prst="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279"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aleway Medium"/>
              <a:ea typeface="+mn-ea"/>
              <a:cs typeface="+mn-cs"/>
            </a:endParaRPr>
          </a:p>
        </p:txBody>
      </p:sp>
      <p:sp>
        <p:nvSpPr>
          <p:cNvPr id="43" name="Up Ribbon 42"/>
          <p:cNvSpPr/>
          <p:nvPr/>
        </p:nvSpPr>
        <p:spPr>
          <a:xfrm>
            <a:off x="1777943" y="9047724"/>
            <a:ext cx="1216152" cy="612648"/>
          </a:xfrm>
          <a:prstGeom prst="ribbon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279"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aleway Medium"/>
              <a:ea typeface="+mn-ea"/>
              <a:cs typeface="+mn-cs"/>
            </a:endParaRPr>
          </a:p>
        </p:txBody>
      </p:sp>
      <p:sp>
        <p:nvSpPr>
          <p:cNvPr id="16" name="Up Ribbon 15"/>
          <p:cNvSpPr/>
          <p:nvPr/>
        </p:nvSpPr>
        <p:spPr>
          <a:xfrm flipH="1">
            <a:off x="1815911" y="10389704"/>
            <a:ext cx="1216152" cy="616928"/>
          </a:xfrm>
          <a:prstGeom prst="ribbon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6279"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aleway Medium"/>
              <a:ea typeface="+mn-ea"/>
              <a:cs typeface="+mn-cs"/>
            </a:endParaRPr>
          </a:p>
        </p:txBody>
      </p:sp>
      <p:sp>
        <p:nvSpPr>
          <p:cNvPr id="8" name="TextBox 7"/>
          <p:cNvSpPr txBox="1"/>
          <p:nvPr/>
        </p:nvSpPr>
        <p:spPr>
          <a:xfrm>
            <a:off x="1467293" y="363199"/>
            <a:ext cx="8803759" cy="923330"/>
          </a:xfrm>
          <a:prstGeom prst="rect">
            <a:avLst/>
          </a:prstGeom>
          <a:noFill/>
        </p:spPr>
        <p:txBody>
          <a:bodyPr wrap="square" rtlCol="0">
            <a:spAutoFit/>
          </a:bodyPr>
          <a:lstStyle/>
          <a:p>
            <a:pPr algn="ctr"/>
            <a:r>
              <a:rPr lang="en-US" sz="5400" b="1" dirty="0" smtClean="0">
                <a:solidFill>
                  <a:srgbClr val="B00000"/>
                </a:solidFill>
              </a:rPr>
              <a:t>Investment Incentives</a:t>
            </a:r>
            <a:endParaRPr lang="en-US" sz="5400" b="1" dirty="0">
              <a:solidFill>
                <a:srgbClr val="B00000"/>
              </a:solidFill>
            </a:endParaRPr>
          </a:p>
        </p:txBody>
      </p:sp>
      <p:pic>
        <p:nvPicPr>
          <p:cNvPr id="9" name="Picture 8"/>
          <p:cNvPicPr>
            <a:picLocks noChangeAspect="1"/>
          </p:cNvPicPr>
          <p:nvPr/>
        </p:nvPicPr>
        <p:blipFill>
          <a:blip r:embed="rId3"/>
          <a:stretch>
            <a:fillRect/>
          </a:stretch>
        </p:blipFill>
        <p:spPr>
          <a:xfrm>
            <a:off x="20798309" y="12100684"/>
            <a:ext cx="2835220" cy="1119548"/>
          </a:xfrm>
          <a:prstGeom prst="rect">
            <a:avLst/>
          </a:prstGeom>
        </p:spPr>
      </p:pic>
      <p:cxnSp>
        <p:nvCxnSpPr>
          <p:cNvPr id="17" name="Straight Connector 16"/>
          <p:cNvCxnSpPr/>
          <p:nvPr/>
        </p:nvCxnSpPr>
        <p:spPr>
          <a:xfrm>
            <a:off x="1999118" y="1446028"/>
            <a:ext cx="8059282"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16334510" y="4823726"/>
            <a:ext cx="7500636" cy="1200329"/>
          </a:xfrm>
          <a:prstGeom prst="rect">
            <a:avLst/>
          </a:prstGeom>
        </p:spPr>
        <p:txBody>
          <a:bodyPr wrap="square">
            <a:spAutoFit/>
          </a:bodyPr>
          <a:lstStyle/>
          <a:p>
            <a:pPr defTabSz="2432195"/>
            <a:r>
              <a:rPr lang="en-US" sz="3600" dirty="0">
                <a:solidFill>
                  <a:schemeClr val="accent5">
                    <a:lumMod val="75000"/>
                  </a:schemeClr>
                </a:solidFill>
                <a:effectLst>
                  <a:glow rad="139700">
                    <a:schemeClr val="accent5">
                      <a:satMod val="175000"/>
                      <a:alpha val="40000"/>
                    </a:schemeClr>
                  </a:glow>
                </a:effectLst>
                <a:latin typeface="StobiSerif Regular" panose="02000503060000020004" pitchFamily="50" charset="0"/>
              </a:rPr>
              <a:t>+ 50 % of the </a:t>
            </a:r>
            <a:r>
              <a:rPr lang="en-US" sz="3600" dirty="0">
                <a:solidFill>
                  <a:schemeClr val="tx1">
                    <a:lumMod val="75000"/>
                    <a:lumOff val="25000"/>
                  </a:schemeClr>
                </a:solidFill>
                <a:effectLst>
                  <a:glow rad="139700">
                    <a:schemeClr val="accent5">
                      <a:satMod val="175000"/>
                      <a:alpha val="40000"/>
                    </a:schemeClr>
                  </a:glow>
                </a:effectLst>
                <a:latin typeface="StobiSerif Regular" panose="02000503060000020004" pitchFamily="50" charset="0"/>
              </a:rPr>
              <a:t>total</a:t>
            </a:r>
            <a:r>
              <a:rPr lang="en-US" sz="3600" dirty="0">
                <a:solidFill>
                  <a:schemeClr val="accent5">
                    <a:lumMod val="75000"/>
                  </a:schemeClr>
                </a:solidFill>
                <a:effectLst>
                  <a:glow rad="139700">
                    <a:schemeClr val="accent5">
                      <a:satMod val="175000"/>
                      <a:alpha val="40000"/>
                    </a:schemeClr>
                  </a:glow>
                </a:effectLst>
                <a:latin typeface="StobiSerif Regular" panose="02000503060000020004" pitchFamily="50" charset="0"/>
              </a:rPr>
              <a:t> justified costs </a:t>
            </a:r>
          </a:p>
          <a:p>
            <a:pPr defTabSz="2432195"/>
            <a:r>
              <a:rPr lang="en-US" sz="3600" dirty="0">
                <a:solidFill>
                  <a:schemeClr val="accent5">
                    <a:lumMod val="75000"/>
                  </a:schemeClr>
                </a:solidFill>
                <a:effectLst>
                  <a:glow rad="139700">
                    <a:schemeClr val="accent5">
                      <a:satMod val="175000"/>
                      <a:alpha val="40000"/>
                    </a:schemeClr>
                  </a:glow>
                </a:effectLst>
                <a:latin typeface="StobiSerif Regular" panose="02000503060000020004" pitchFamily="50" charset="0"/>
              </a:rPr>
              <a:t>             for industrial research  </a:t>
            </a:r>
            <a:endParaRPr lang="en-US" sz="3600" b="1" dirty="0">
              <a:solidFill>
                <a:schemeClr val="accent5">
                  <a:lumMod val="75000"/>
                </a:schemeClr>
              </a:solidFill>
              <a:effectLst>
                <a:glow rad="139700">
                  <a:schemeClr val="accent5">
                    <a:satMod val="175000"/>
                    <a:alpha val="40000"/>
                  </a:schemeClr>
                </a:glow>
              </a:effectLst>
              <a:latin typeface="StobiSerif Regular" panose="02000503060000020004" pitchFamily="50" charset="0"/>
            </a:endParaRPr>
          </a:p>
        </p:txBody>
      </p:sp>
    </p:spTree>
    <p:extLst>
      <p:ext uri="{BB962C8B-B14F-4D97-AF65-F5344CB8AC3E}">
        <p14:creationId xmlns:p14="http://schemas.microsoft.com/office/powerpoint/2010/main" val="1637704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157662" y="1765743"/>
            <a:ext cx="23553683" cy="11950262"/>
            <a:chOff x="56383" y="397155"/>
            <a:chExt cx="11961687" cy="6465953"/>
          </a:xfrm>
          <a:solidFill>
            <a:schemeClr val="accent4">
              <a:lumMod val="60000"/>
              <a:lumOff val="40000"/>
            </a:schemeClr>
          </a:solidFill>
        </p:grpSpPr>
        <p:pic>
          <p:nvPicPr>
            <p:cNvPr id="7" name="Picture 2"/>
            <p:cNvPicPr>
              <a:picLocks noChangeAspect="1" noChangeArrowheads="1"/>
            </p:cNvPicPr>
            <p:nvPr/>
          </p:nvPicPr>
          <p:blipFill>
            <a:blip r:embed="rId3">
              <a:lum bright="-20000" contrast="30000"/>
              <a:extLst>
                <a:ext uri="{28A0092B-C50C-407E-A947-70E740481C1C}">
                  <a14:useLocalDpi xmlns:a14="http://schemas.microsoft.com/office/drawing/2010/main" val="0"/>
                </a:ext>
              </a:extLst>
            </a:blip>
            <a:srcRect/>
            <a:stretch>
              <a:fillRect/>
            </a:stretch>
          </p:blipFill>
          <p:spPr bwMode="auto">
            <a:xfrm>
              <a:off x="56383" y="397155"/>
              <a:ext cx="10040131" cy="6465953"/>
            </a:xfrm>
            <a:prstGeom prst="rect">
              <a:avLst/>
            </a:prstGeom>
            <a:grpFill/>
            <a:ln>
              <a:noFill/>
            </a:ln>
            <a:effectLst>
              <a:softEdge rad="112500"/>
            </a:effectLst>
          </p:spPr>
        </p:pic>
        <p:sp>
          <p:nvSpPr>
            <p:cNvPr id="8" name="Rounded Rectangle 7"/>
            <p:cNvSpPr/>
            <p:nvPr/>
          </p:nvSpPr>
          <p:spPr>
            <a:xfrm>
              <a:off x="344617" y="2141936"/>
              <a:ext cx="1869360" cy="786997"/>
            </a:xfrm>
            <a:prstGeom prst="roundRect">
              <a:avLst/>
            </a:prstGeom>
            <a:grpFill/>
            <a:ln w="25400" cap="flat" cmpd="sng" algn="ctr">
              <a:noFill/>
              <a:prstDash val="solid"/>
            </a:ln>
            <a:effectLst>
              <a:outerShdw blurRad="50800" dist="38100" dir="2700000" algn="tl" rotWithShape="0">
                <a:prstClr val="black">
                  <a:alpha val="40000"/>
                </a:prstClr>
              </a:outerShdw>
              <a:softEdge rad="12700"/>
            </a:effectLst>
          </p:spPr>
          <p:txBody>
            <a:bodyPr anchor="ctr"/>
            <a:lstStyle/>
            <a:p>
              <a:pPr algn="ctr">
                <a:defRPr/>
              </a:pPr>
              <a:endParaRPr lang="en-US" kern="0">
                <a:solidFill>
                  <a:srgbClr val="FFFFD9"/>
                </a:solidFill>
                <a:latin typeface="Trebuchet MS"/>
              </a:endParaRPr>
            </a:p>
          </p:txBody>
        </p:sp>
        <p:sp>
          <p:nvSpPr>
            <p:cNvPr id="10" name="Rounded Rectangle 9"/>
            <p:cNvSpPr/>
            <p:nvPr/>
          </p:nvSpPr>
          <p:spPr>
            <a:xfrm>
              <a:off x="2314212" y="1303757"/>
              <a:ext cx="1969595" cy="786861"/>
            </a:xfrm>
            <a:prstGeom prst="roundRect">
              <a:avLst/>
            </a:prstGeom>
            <a:grpFill/>
            <a:ln w="25400" cap="flat" cmpd="sng" algn="ctr">
              <a:noFill/>
              <a:prstDash val="solid"/>
            </a:ln>
            <a:effectLst/>
          </p:spPr>
          <p:txBody>
            <a:bodyPr anchor="ctr"/>
            <a:lstStyle/>
            <a:p>
              <a:pPr algn="ctr">
                <a:defRPr/>
              </a:pPr>
              <a:endParaRPr lang="en-US" kern="0">
                <a:solidFill>
                  <a:srgbClr val="FFFFD9"/>
                </a:solidFill>
                <a:latin typeface="Trebuchet MS"/>
              </a:endParaRPr>
            </a:p>
          </p:txBody>
        </p:sp>
        <p:sp>
          <p:nvSpPr>
            <p:cNvPr id="11" name="TextBox 10"/>
            <p:cNvSpPr txBox="1"/>
            <p:nvPr/>
          </p:nvSpPr>
          <p:spPr>
            <a:xfrm>
              <a:off x="2354246" y="1311481"/>
              <a:ext cx="2067885" cy="797953"/>
            </a:xfrm>
            <a:prstGeom prst="rect">
              <a:avLst/>
            </a:prstGeom>
            <a:grpFill/>
            <a:ln>
              <a:noFill/>
            </a:ln>
          </p:spPr>
          <p:txBody>
            <a:bodyPr wrap="square">
              <a:spAutoFit/>
            </a:bodyPr>
            <a:lstStyle/>
            <a:p>
              <a:pPr>
                <a:spcAft>
                  <a:spcPts val="714"/>
                </a:spcAft>
                <a:defRPr/>
              </a:pPr>
              <a:r>
                <a:rPr lang="en-US" sz="2400" b="1" kern="0" dirty="0">
                  <a:solidFill>
                    <a:schemeClr val="bg1"/>
                  </a:solidFill>
                  <a:latin typeface="Calibri" pitchFamily="34" charset="0"/>
                  <a:cs typeface="Calibri" pitchFamily="34" charset="0"/>
                </a:rPr>
                <a:t>Free Zones Skopje 1</a:t>
              </a:r>
              <a:r>
                <a:rPr lang="mk-MK" sz="2400" b="1" kern="0" dirty="0">
                  <a:solidFill>
                    <a:schemeClr val="bg1"/>
                  </a:solidFill>
                  <a:latin typeface="Calibri" pitchFamily="34" charset="0"/>
                  <a:cs typeface="Calibri" pitchFamily="34" charset="0"/>
                </a:rPr>
                <a:t>, </a:t>
              </a:r>
              <a:r>
                <a:rPr lang="en-US" sz="2400" b="1" kern="0" dirty="0">
                  <a:solidFill>
                    <a:schemeClr val="bg1"/>
                  </a:solidFill>
                  <a:latin typeface="Calibri" pitchFamily="34" charset="0"/>
                  <a:cs typeface="Calibri" pitchFamily="34" charset="0"/>
                </a:rPr>
                <a:t>2,</a:t>
              </a:r>
              <a:r>
                <a:rPr lang="mk-MK" sz="2400" b="1" kern="0" dirty="0">
                  <a:solidFill>
                    <a:schemeClr val="bg1"/>
                  </a:solidFill>
                  <a:latin typeface="Calibri" pitchFamily="34" charset="0"/>
                  <a:cs typeface="Calibri" pitchFamily="34" charset="0"/>
                </a:rPr>
                <a:t>3</a:t>
              </a:r>
              <a:endParaRPr lang="en-US" sz="2400" b="1" kern="0" dirty="0">
                <a:solidFill>
                  <a:schemeClr val="bg1"/>
                </a:solidFill>
                <a:latin typeface="Calibri" pitchFamily="34" charset="0"/>
                <a:cs typeface="Calibri" pitchFamily="34" charset="0"/>
              </a:endParaRPr>
            </a:p>
            <a:p>
              <a:pPr>
                <a:defRPr/>
              </a:pPr>
              <a:r>
                <a:rPr lang="en-US" kern="0" dirty="0">
                  <a:solidFill>
                    <a:schemeClr val="bg1"/>
                  </a:solidFill>
                  <a:latin typeface="Calibri" pitchFamily="34" charset="0"/>
                  <a:cs typeface="Calibri" pitchFamily="34" charset="0"/>
                </a:rPr>
                <a:t>Area Size: 145 + 95</a:t>
              </a:r>
              <a:r>
                <a:rPr lang="mk-MK" kern="0" dirty="0">
                  <a:solidFill>
                    <a:schemeClr val="bg1"/>
                  </a:solidFill>
                  <a:latin typeface="Calibri" pitchFamily="34" charset="0"/>
                  <a:cs typeface="Calibri" pitchFamily="34" charset="0"/>
                </a:rPr>
                <a:t> + 44</a:t>
              </a:r>
              <a:r>
                <a:rPr lang="en-US" kern="0" dirty="0">
                  <a:solidFill>
                    <a:schemeClr val="bg1"/>
                  </a:solidFill>
                  <a:latin typeface="Calibri" pitchFamily="34" charset="0"/>
                  <a:cs typeface="Calibri" pitchFamily="34" charset="0"/>
                </a:rPr>
                <a:t> ha;</a:t>
              </a:r>
            </a:p>
            <a:p>
              <a:pPr>
                <a:defRPr/>
              </a:pPr>
              <a:r>
                <a:rPr lang="en-US" kern="0" dirty="0">
                  <a:solidFill>
                    <a:schemeClr val="bg1"/>
                  </a:solidFill>
                  <a:latin typeface="Calibri" pitchFamily="34" charset="0"/>
                  <a:cs typeface="Calibri" pitchFamily="34" charset="0"/>
                </a:rPr>
                <a:t>E-75 Highway;</a:t>
              </a:r>
            </a:p>
            <a:p>
              <a:pPr>
                <a:defRPr/>
              </a:pPr>
              <a:r>
                <a:rPr lang="en-US" kern="0" dirty="0">
                  <a:solidFill>
                    <a:schemeClr val="bg1"/>
                  </a:solidFill>
                  <a:latin typeface="Calibri" pitchFamily="34" charset="0"/>
                  <a:cs typeface="Calibri" pitchFamily="34" charset="0"/>
                </a:rPr>
                <a:t>Next to the Int’l Airport</a:t>
              </a:r>
            </a:p>
          </p:txBody>
        </p:sp>
        <p:cxnSp>
          <p:nvCxnSpPr>
            <p:cNvPr id="12" name="Straight Arrow Connector 11"/>
            <p:cNvCxnSpPr/>
            <p:nvPr/>
          </p:nvCxnSpPr>
          <p:spPr>
            <a:xfrm rot="10800000">
              <a:off x="2214284" y="2678555"/>
              <a:ext cx="785830" cy="107702"/>
            </a:xfrm>
            <a:prstGeom prst="straightConnector1">
              <a:avLst/>
            </a:prstGeom>
            <a:grpFill/>
            <a:ln w="25400" cap="flat" cmpd="sng" algn="ctr">
              <a:noFill/>
              <a:prstDash val="solid"/>
              <a:tailEnd type="arrow"/>
            </a:ln>
            <a:effectLst>
              <a:outerShdw blurRad="40000" dist="20000" dir="5400000" rotWithShape="0">
                <a:srgbClr val="000000">
                  <a:alpha val="38000"/>
                </a:srgbClr>
              </a:outerShdw>
            </a:effectLst>
          </p:spPr>
        </p:cxnSp>
        <p:cxnSp>
          <p:nvCxnSpPr>
            <p:cNvPr id="13" name="Straight Arrow Connector 12"/>
            <p:cNvCxnSpPr>
              <a:endCxn id="11" idx="2"/>
            </p:cNvCxnSpPr>
            <p:nvPr/>
          </p:nvCxnSpPr>
          <p:spPr>
            <a:xfrm flipH="1" flipV="1">
              <a:off x="3388189" y="2109434"/>
              <a:ext cx="962509" cy="60440"/>
            </a:xfrm>
            <a:prstGeom prst="straightConnector1">
              <a:avLst/>
            </a:prstGeom>
            <a:grpFill/>
            <a:ln w="25400" cap="flat" cmpd="sng" algn="ctr">
              <a:noFill/>
              <a:prstDash val="solid"/>
              <a:tailEnd type="arrow"/>
            </a:ln>
            <a:effectLst>
              <a:outerShdw blurRad="40000" dist="20000" dir="5400000" rotWithShape="0">
                <a:srgbClr val="000000">
                  <a:alpha val="38000"/>
                </a:srgbClr>
              </a:outerShdw>
            </a:effectLst>
          </p:spPr>
        </p:cxnSp>
        <p:sp>
          <p:nvSpPr>
            <p:cNvPr id="14" name="Rounded Rectangle 13"/>
            <p:cNvSpPr/>
            <p:nvPr/>
          </p:nvSpPr>
          <p:spPr>
            <a:xfrm>
              <a:off x="6294273" y="534000"/>
              <a:ext cx="1490891" cy="803968"/>
            </a:xfrm>
            <a:prstGeom prst="roundRect">
              <a:avLst/>
            </a:prstGeom>
            <a:grpFill/>
            <a:ln w="25400" cap="flat" cmpd="sng" algn="ctr">
              <a:noFill/>
              <a:prstDash val="solid"/>
            </a:ln>
            <a:effectLst>
              <a:softEdge rad="12700"/>
            </a:effectLst>
          </p:spPr>
          <p:txBody>
            <a:bodyPr anchor="ctr"/>
            <a:lstStyle/>
            <a:p>
              <a:pPr algn="ctr">
                <a:defRPr/>
              </a:pPr>
              <a:endParaRPr lang="en-US" kern="0">
                <a:solidFill>
                  <a:schemeClr val="accent5">
                    <a:lumMod val="60000"/>
                    <a:lumOff val="40000"/>
                  </a:schemeClr>
                </a:solidFill>
                <a:latin typeface="Trebuchet MS"/>
              </a:endParaRPr>
            </a:p>
          </p:txBody>
        </p:sp>
        <p:sp>
          <p:nvSpPr>
            <p:cNvPr id="15" name="TextBox 14"/>
            <p:cNvSpPr txBox="1"/>
            <p:nvPr/>
          </p:nvSpPr>
          <p:spPr>
            <a:xfrm>
              <a:off x="6326939" y="631659"/>
              <a:ext cx="1714854" cy="631424"/>
            </a:xfrm>
            <a:prstGeom prst="rect">
              <a:avLst/>
            </a:prstGeom>
            <a:grpFill/>
            <a:ln>
              <a:noFill/>
            </a:ln>
          </p:spPr>
          <p:txBody>
            <a:bodyPr wrap="square">
              <a:spAutoFit/>
            </a:bodyPr>
            <a:lstStyle/>
            <a:p>
              <a:pPr>
                <a:spcAft>
                  <a:spcPts val="714"/>
                </a:spcAft>
                <a:defRPr/>
              </a:pPr>
              <a:r>
                <a:rPr lang="en-US" sz="2400" b="1" kern="0" dirty="0">
                  <a:solidFill>
                    <a:schemeClr val="bg1"/>
                  </a:solidFill>
                  <a:latin typeface="Calibri" pitchFamily="34" charset="0"/>
                  <a:cs typeface="Calibri" pitchFamily="34" charset="0"/>
                </a:rPr>
                <a:t>Free Zone </a:t>
              </a:r>
              <a:r>
                <a:rPr lang="en-US" sz="2400" b="1" kern="0" dirty="0" err="1">
                  <a:solidFill>
                    <a:schemeClr val="bg1"/>
                  </a:solidFill>
                  <a:latin typeface="Calibri" pitchFamily="34" charset="0"/>
                  <a:cs typeface="Calibri" pitchFamily="34" charset="0"/>
                </a:rPr>
                <a:t>Rankovce</a:t>
              </a:r>
              <a:endParaRPr lang="en-US" sz="2400" b="1" kern="0" dirty="0">
                <a:solidFill>
                  <a:schemeClr val="bg1"/>
                </a:solidFill>
                <a:latin typeface="Calibri" pitchFamily="34" charset="0"/>
                <a:cs typeface="Calibri" pitchFamily="34" charset="0"/>
              </a:endParaRPr>
            </a:p>
            <a:p>
              <a:pPr>
                <a:defRPr/>
              </a:pPr>
              <a:r>
                <a:rPr lang="en-US" kern="0" dirty="0">
                  <a:solidFill>
                    <a:schemeClr val="bg1"/>
                  </a:solidFill>
                  <a:latin typeface="Calibri" pitchFamily="34" charset="0"/>
                  <a:cs typeface="Calibri" pitchFamily="34" charset="0"/>
                </a:rPr>
                <a:t>Area Size: 40 ha;</a:t>
              </a:r>
            </a:p>
            <a:p>
              <a:pPr>
                <a:defRPr/>
              </a:pPr>
              <a:r>
                <a:rPr lang="en-US" kern="0" dirty="0">
                  <a:solidFill>
                    <a:schemeClr val="bg1"/>
                  </a:solidFill>
                  <a:latin typeface="Calibri" pitchFamily="34" charset="0"/>
                  <a:cs typeface="Calibri" pitchFamily="34" charset="0"/>
                </a:rPr>
                <a:t>Corridor 8</a:t>
              </a:r>
            </a:p>
          </p:txBody>
        </p:sp>
        <p:cxnSp>
          <p:nvCxnSpPr>
            <p:cNvPr id="16" name="Straight Arrow Connector 15"/>
            <p:cNvCxnSpPr/>
            <p:nvPr/>
          </p:nvCxnSpPr>
          <p:spPr>
            <a:xfrm rot="5400000" flipH="1" flipV="1">
              <a:off x="6142312" y="1354054"/>
              <a:ext cx="572263" cy="1588"/>
            </a:xfrm>
            <a:prstGeom prst="straightConnector1">
              <a:avLst/>
            </a:prstGeom>
            <a:grpFill/>
            <a:ln w="25400" cap="flat" cmpd="sng" algn="ctr">
              <a:noFill/>
              <a:prstDash val="solid"/>
              <a:tailEnd type="arrow"/>
            </a:ln>
            <a:effectLst>
              <a:outerShdw blurRad="40000" dist="20000" dir="5400000" rotWithShape="0">
                <a:srgbClr val="000000">
                  <a:alpha val="38000"/>
                </a:srgbClr>
              </a:outerShdw>
            </a:effectLst>
          </p:spPr>
        </p:cxnSp>
        <p:sp>
          <p:nvSpPr>
            <p:cNvPr id="17" name="Rounded Rectangle 16"/>
            <p:cNvSpPr/>
            <p:nvPr/>
          </p:nvSpPr>
          <p:spPr>
            <a:xfrm>
              <a:off x="9017179" y="2032721"/>
              <a:ext cx="1415607" cy="947394"/>
            </a:xfrm>
            <a:prstGeom prst="roundRect">
              <a:avLst/>
            </a:prstGeom>
            <a:grpFill/>
            <a:ln w="25400" cap="flat" cmpd="sng" algn="ctr">
              <a:noFill/>
              <a:prstDash val="solid"/>
            </a:ln>
            <a:effectLst>
              <a:softEdge rad="12700"/>
            </a:effectLst>
          </p:spPr>
          <p:txBody>
            <a:bodyPr anchor="ctr"/>
            <a:lstStyle/>
            <a:p>
              <a:pPr algn="ctr">
                <a:defRPr/>
              </a:pPr>
              <a:endParaRPr lang="en-US" kern="0" dirty="0">
                <a:solidFill>
                  <a:srgbClr val="FFFFD9"/>
                </a:solidFill>
                <a:latin typeface="Calibri" pitchFamily="34" charset="0"/>
                <a:cs typeface="Calibri" pitchFamily="34" charset="0"/>
              </a:endParaRPr>
            </a:p>
          </p:txBody>
        </p:sp>
        <p:sp>
          <p:nvSpPr>
            <p:cNvPr id="20" name="Rounded Rectangle 19"/>
            <p:cNvSpPr/>
            <p:nvPr/>
          </p:nvSpPr>
          <p:spPr>
            <a:xfrm>
              <a:off x="8228751" y="3572768"/>
              <a:ext cx="1419400" cy="707380"/>
            </a:xfrm>
            <a:prstGeom prst="roundRect">
              <a:avLst/>
            </a:prstGeom>
            <a:grpFill/>
            <a:ln w="25400" cap="flat" cmpd="sng" algn="ctr">
              <a:noFill/>
              <a:prstDash val="solid"/>
            </a:ln>
            <a:effectLst/>
          </p:spPr>
          <p:txBody>
            <a:bodyPr anchor="ctr"/>
            <a:lstStyle/>
            <a:p>
              <a:pPr algn="ctr">
                <a:defRPr/>
              </a:pPr>
              <a:endParaRPr lang="en-US" kern="0">
                <a:solidFill>
                  <a:srgbClr val="FFFFD9"/>
                </a:solidFill>
                <a:latin typeface="Trebuchet MS"/>
              </a:endParaRPr>
            </a:p>
          </p:txBody>
        </p:sp>
        <p:cxnSp>
          <p:nvCxnSpPr>
            <p:cNvPr id="21" name="Straight Arrow Connector 20"/>
            <p:cNvCxnSpPr/>
            <p:nvPr/>
          </p:nvCxnSpPr>
          <p:spPr>
            <a:xfrm>
              <a:off x="8174957" y="4468310"/>
              <a:ext cx="277974" cy="218669"/>
            </a:xfrm>
            <a:prstGeom prst="straightConnector1">
              <a:avLst/>
            </a:prstGeom>
            <a:grpFill/>
            <a:ln w="25400" cap="flat" cmpd="sng" algn="ctr">
              <a:noFill/>
              <a:prstDash val="solid"/>
              <a:tailEnd type="arrow"/>
            </a:ln>
            <a:effectLst>
              <a:outerShdw blurRad="40000" dist="20000" dir="5400000" rotWithShape="0">
                <a:srgbClr val="000000">
                  <a:alpha val="38000"/>
                </a:srgbClr>
              </a:outerShdw>
            </a:effectLst>
          </p:spPr>
        </p:cxnSp>
        <p:sp>
          <p:nvSpPr>
            <p:cNvPr id="22" name="Rounded Rectangle 21"/>
            <p:cNvSpPr/>
            <p:nvPr/>
          </p:nvSpPr>
          <p:spPr>
            <a:xfrm>
              <a:off x="8440437" y="4636438"/>
              <a:ext cx="1359834" cy="529141"/>
            </a:xfrm>
            <a:prstGeom prst="roundRect">
              <a:avLst/>
            </a:prstGeom>
            <a:grpFill/>
            <a:ln w="25400" cap="flat" cmpd="sng" algn="ctr">
              <a:noFill/>
              <a:prstDash val="solid"/>
            </a:ln>
            <a:effectLst/>
          </p:spPr>
          <p:txBody>
            <a:bodyPr anchor="ctr"/>
            <a:lstStyle/>
            <a:p>
              <a:pPr algn="ctr">
                <a:defRPr/>
              </a:pPr>
              <a:endParaRPr lang="en-US" kern="0">
                <a:solidFill>
                  <a:srgbClr val="FFFFD9"/>
                </a:solidFill>
                <a:latin typeface="Trebuchet MS"/>
              </a:endParaRPr>
            </a:p>
          </p:txBody>
        </p:sp>
        <p:cxnSp>
          <p:nvCxnSpPr>
            <p:cNvPr id="23" name="Straight Arrow Connector 22"/>
            <p:cNvCxnSpPr/>
            <p:nvPr/>
          </p:nvCxnSpPr>
          <p:spPr>
            <a:xfrm flipV="1">
              <a:off x="7662543" y="2586684"/>
              <a:ext cx="1265025" cy="273691"/>
            </a:xfrm>
            <a:prstGeom prst="straightConnector1">
              <a:avLst/>
            </a:prstGeom>
            <a:grpFill/>
            <a:ln w="25400" cap="flat" cmpd="sng" algn="ctr">
              <a:noFill/>
              <a:prstDash val="solid"/>
              <a:tailEnd type="arrow"/>
            </a:ln>
            <a:effectLst>
              <a:outerShdw blurRad="40000" dist="20000" dir="5400000" rotWithShape="0">
                <a:srgbClr val="000000">
                  <a:alpha val="38000"/>
                </a:srgbClr>
              </a:outerShdw>
            </a:effectLst>
          </p:spPr>
        </p:cxnSp>
        <p:sp>
          <p:nvSpPr>
            <p:cNvPr id="25" name="TextBox 24"/>
            <p:cNvSpPr txBox="1"/>
            <p:nvPr/>
          </p:nvSpPr>
          <p:spPr>
            <a:xfrm>
              <a:off x="8447155" y="4677372"/>
              <a:ext cx="1357343" cy="464895"/>
            </a:xfrm>
            <a:prstGeom prst="rect">
              <a:avLst/>
            </a:prstGeom>
            <a:grpFill/>
            <a:ln>
              <a:noFill/>
            </a:ln>
          </p:spPr>
          <p:txBody>
            <a:bodyPr>
              <a:spAutoFit/>
            </a:bodyPr>
            <a:lstStyle/>
            <a:p>
              <a:pPr>
                <a:spcAft>
                  <a:spcPts val="714"/>
                </a:spcAft>
                <a:defRPr/>
              </a:pPr>
              <a:r>
                <a:rPr lang="en-US" sz="2400" b="1" kern="0" dirty="0">
                  <a:solidFill>
                    <a:schemeClr val="bg1"/>
                  </a:solidFill>
                  <a:latin typeface="Calibri" pitchFamily="34" charset="0"/>
                  <a:cs typeface="Calibri" pitchFamily="34" charset="0"/>
                </a:rPr>
                <a:t>Free Zone </a:t>
              </a:r>
              <a:r>
                <a:rPr lang="en-US" sz="2400" b="1" kern="0" dirty="0" err="1">
                  <a:solidFill>
                    <a:schemeClr val="bg1"/>
                  </a:solidFill>
                  <a:latin typeface="Calibri" pitchFamily="34" charset="0"/>
                  <a:cs typeface="Calibri" pitchFamily="34" charset="0"/>
                </a:rPr>
                <a:t>Strumica</a:t>
              </a:r>
              <a:endParaRPr lang="en-US" sz="2400" b="1" kern="0" dirty="0">
                <a:solidFill>
                  <a:schemeClr val="bg1"/>
                </a:solidFill>
                <a:latin typeface="Calibri" pitchFamily="34" charset="0"/>
                <a:cs typeface="Calibri" pitchFamily="34" charset="0"/>
              </a:endParaRPr>
            </a:p>
            <a:p>
              <a:pPr>
                <a:defRPr/>
              </a:pPr>
              <a:r>
                <a:rPr lang="en-US" kern="0" dirty="0">
                  <a:solidFill>
                    <a:schemeClr val="bg1"/>
                  </a:solidFill>
                  <a:latin typeface="Calibri" pitchFamily="34" charset="0"/>
                  <a:cs typeface="Calibri" pitchFamily="34" charset="0"/>
                </a:rPr>
                <a:t>Area Size: 23 ha;</a:t>
              </a:r>
            </a:p>
          </p:txBody>
        </p:sp>
        <p:sp>
          <p:nvSpPr>
            <p:cNvPr id="26" name="Rounded Rectangle 25"/>
            <p:cNvSpPr/>
            <p:nvPr/>
          </p:nvSpPr>
          <p:spPr>
            <a:xfrm>
              <a:off x="5148506" y="4695558"/>
              <a:ext cx="1630656" cy="811325"/>
            </a:xfrm>
            <a:prstGeom prst="roundRect">
              <a:avLst/>
            </a:prstGeom>
            <a:grpFill/>
            <a:ln w="25400" cap="flat" cmpd="sng" algn="ctr">
              <a:noFill/>
              <a:prstDash val="solid"/>
            </a:ln>
            <a:effectLst/>
          </p:spPr>
          <p:txBody>
            <a:bodyPr anchor="ctr"/>
            <a:lstStyle/>
            <a:p>
              <a:pPr algn="ctr">
                <a:defRPr/>
              </a:pPr>
              <a:endParaRPr lang="en-US" kern="0">
                <a:solidFill>
                  <a:srgbClr val="FFFFD9"/>
                </a:solidFill>
                <a:latin typeface="Trebuchet MS"/>
              </a:endParaRPr>
            </a:p>
          </p:txBody>
        </p:sp>
        <p:cxnSp>
          <p:nvCxnSpPr>
            <p:cNvPr id="27" name="Straight Arrow Connector 26"/>
            <p:cNvCxnSpPr>
              <a:endCxn id="26" idx="3"/>
            </p:cNvCxnSpPr>
            <p:nvPr/>
          </p:nvCxnSpPr>
          <p:spPr>
            <a:xfrm flipH="1">
              <a:off x="6779162" y="4805549"/>
              <a:ext cx="970950" cy="295672"/>
            </a:xfrm>
            <a:prstGeom prst="straightConnector1">
              <a:avLst/>
            </a:prstGeom>
            <a:grpFill/>
            <a:ln w="25400" cap="flat" cmpd="sng" algn="ctr">
              <a:noFill/>
              <a:prstDash val="solid"/>
              <a:tailEnd type="arrow"/>
            </a:ln>
            <a:effectLst>
              <a:outerShdw blurRad="40000" dist="20000" dir="5400000" rotWithShape="0">
                <a:srgbClr val="000000">
                  <a:alpha val="38000"/>
                </a:srgbClr>
              </a:outerShdw>
            </a:effectLst>
          </p:spPr>
        </p:cxnSp>
        <p:sp>
          <p:nvSpPr>
            <p:cNvPr id="28" name="TextBox 27"/>
            <p:cNvSpPr txBox="1"/>
            <p:nvPr/>
          </p:nvSpPr>
          <p:spPr>
            <a:xfrm>
              <a:off x="5172526" y="4706935"/>
              <a:ext cx="1630656" cy="797953"/>
            </a:xfrm>
            <a:prstGeom prst="rect">
              <a:avLst/>
            </a:prstGeom>
            <a:grpFill/>
            <a:ln>
              <a:noFill/>
            </a:ln>
          </p:spPr>
          <p:txBody>
            <a:bodyPr wrap="square">
              <a:spAutoFit/>
            </a:bodyPr>
            <a:lstStyle/>
            <a:p>
              <a:pPr>
                <a:spcAft>
                  <a:spcPts val="714"/>
                </a:spcAft>
                <a:defRPr/>
              </a:pPr>
              <a:r>
                <a:rPr lang="en-US" sz="2400" b="1" kern="0" dirty="0">
                  <a:solidFill>
                    <a:schemeClr val="bg1"/>
                  </a:solidFill>
                  <a:latin typeface="Calibri" pitchFamily="34" charset="0"/>
                  <a:cs typeface="Calibri" pitchFamily="34" charset="0"/>
                </a:rPr>
                <a:t>Free Zone </a:t>
              </a:r>
              <a:r>
                <a:rPr lang="en-US" sz="2400" b="1" kern="0" dirty="0" err="1">
                  <a:solidFill>
                    <a:schemeClr val="bg1"/>
                  </a:solidFill>
                  <a:latin typeface="Calibri" pitchFamily="34" charset="0"/>
                  <a:cs typeface="Calibri" pitchFamily="34" charset="0"/>
                </a:rPr>
                <a:t>Gevgelija</a:t>
              </a:r>
              <a:endParaRPr lang="en-US" sz="2400" b="1" kern="0" dirty="0">
                <a:solidFill>
                  <a:schemeClr val="bg1"/>
                </a:solidFill>
                <a:latin typeface="Calibri" pitchFamily="34" charset="0"/>
                <a:cs typeface="Calibri" pitchFamily="34" charset="0"/>
              </a:endParaRPr>
            </a:p>
            <a:p>
              <a:pPr>
                <a:defRPr/>
              </a:pPr>
              <a:r>
                <a:rPr lang="en-US" kern="0" dirty="0">
                  <a:solidFill>
                    <a:schemeClr val="bg1"/>
                  </a:solidFill>
                  <a:latin typeface="Calibri" pitchFamily="34" charset="0"/>
                  <a:cs typeface="Calibri" pitchFamily="34" charset="0"/>
                </a:rPr>
                <a:t>Area Size: 50 ha;</a:t>
              </a:r>
            </a:p>
            <a:p>
              <a:pPr>
                <a:defRPr/>
              </a:pPr>
              <a:r>
                <a:rPr lang="en-US" kern="0" dirty="0">
                  <a:solidFill>
                    <a:schemeClr val="bg1"/>
                  </a:solidFill>
                  <a:latin typeface="Calibri" pitchFamily="34" charset="0"/>
                  <a:cs typeface="Calibri" pitchFamily="34" charset="0"/>
                </a:rPr>
                <a:t>85 km from the port of Thessaloniki</a:t>
              </a:r>
            </a:p>
          </p:txBody>
        </p:sp>
        <p:sp>
          <p:nvSpPr>
            <p:cNvPr id="29" name="Rounded Rectangle 28"/>
            <p:cNvSpPr/>
            <p:nvPr/>
          </p:nvSpPr>
          <p:spPr>
            <a:xfrm>
              <a:off x="3539200" y="3432490"/>
              <a:ext cx="1873520" cy="880061"/>
            </a:xfrm>
            <a:prstGeom prst="roundRect">
              <a:avLst/>
            </a:prstGeom>
            <a:grpFill/>
            <a:ln w="25400" cap="flat" cmpd="sng" algn="ctr">
              <a:noFill/>
              <a:prstDash val="solid"/>
            </a:ln>
            <a:effectLst/>
          </p:spPr>
          <p:txBody>
            <a:bodyPr anchor="ctr"/>
            <a:lstStyle/>
            <a:p>
              <a:pPr algn="ctr">
                <a:defRPr/>
              </a:pPr>
              <a:endParaRPr lang="en-US" kern="0">
                <a:solidFill>
                  <a:srgbClr val="FFFFD9"/>
                </a:solidFill>
                <a:latin typeface="Trebuchet MS"/>
              </a:endParaRPr>
            </a:p>
          </p:txBody>
        </p:sp>
        <p:cxnSp>
          <p:nvCxnSpPr>
            <p:cNvPr id="30" name="Straight Arrow Connector 29"/>
            <p:cNvCxnSpPr/>
            <p:nvPr/>
          </p:nvCxnSpPr>
          <p:spPr>
            <a:xfrm rot="5400000">
              <a:off x="4442656" y="4357124"/>
              <a:ext cx="290797" cy="2"/>
            </a:xfrm>
            <a:prstGeom prst="straightConnector1">
              <a:avLst/>
            </a:prstGeom>
            <a:grpFill/>
            <a:ln>
              <a:noFill/>
              <a:tailEnd type="arrow"/>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3621050" y="3462745"/>
              <a:ext cx="1743628" cy="797953"/>
            </a:xfrm>
            <a:prstGeom prst="rect">
              <a:avLst/>
            </a:prstGeom>
            <a:grpFill/>
            <a:ln>
              <a:noFill/>
            </a:ln>
          </p:spPr>
          <p:txBody>
            <a:bodyPr wrap="square">
              <a:spAutoFit/>
            </a:bodyPr>
            <a:lstStyle/>
            <a:p>
              <a:pPr>
                <a:spcAft>
                  <a:spcPts val="714"/>
                </a:spcAft>
                <a:defRPr/>
              </a:pPr>
              <a:r>
                <a:rPr lang="en-US" sz="2400" b="1" kern="0" dirty="0">
                  <a:solidFill>
                    <a:schemeClr val="bg1"/>
                  </a:solidFill>
                  <a:latin typeface="Calibri" pitchFamily="34" charset="0"/>
                  <a:cs typeface="Calibri" pitchFamily="34" charset="0"/>
                </a:rPr>
                <a:t>Free Zone </a:t>
              </a:r>
              <a:r>
                <a:rPr lang="en-US" sz="2400" b="1" kern="0" dirty="0" err="1">
                  <a:solidFill>
                    <a:schemeClr val="bg1"/>
                  </a:solidFill>
                  <a:latin typeface="Calibri" pitchFamily="34" charset="0"/>
                  <a:cs typeface="Calibri" pitchFamily="34" charset="0"/>
                </a:rPr>
                <a:t>Prilep</a:t>
              </a:r>
              <a:endParaRPr lang="en-US" sz="2400" b="1" kern="0" dirty="0">
                <a:solidFill>
                  <a:schemeClr val="bg1"/>
                </a:solidFill>
                <a:latin typeface="Calibri" pitchFamily="34" charset="0"/>
                <a:cs typeface="Calibri" pitchFamily="34" charset="0"/>
              </a:endParaRPr>
            </a:p>
            <a:p>
              <a:pPr>
                <a:defRPr/>
              </a:pPr>
              <a:r>
                <a:rPr lang="en-US" kern="0" dirty="0">
                  <a:solidFill>
                    <a:schemeClr val="bg1"/>
                  </a:solidFill>
                  <a:latin typeface="Calibri" pitchFamily="34" charset="0"/>
                  <a:cs typeface="Calibri" pitchFamily="34" charset="0"/>
                </a:rPr>
                <a:t>Area Size: 68 ha;</a:t>
              </a:r>
            </a:p>
            <a:p>
              <a:pPr>
                <a:lnSpc>
                  <a:spcPts val="2382"/>
                </a:lnSpc>
                <a:defRPr/>
              </a:pPr>
              <a:r>
                <a:rPr lang="en-US" kern="0" dirty="0">
                  <a:solidFill>
                    <a:schemeClr val="bg1"/>
                  </a:solidFill>
                  <a:latin typeface="Calibri" pitchFamily="34" charset="0"/>
                  <a:cs typeface="Calibri" pitchFamily="34" charset="0"/>
                </a:rPr>
                <a:t>Between  </a:t>
              </a:r>
              <a:r>
                <a:rPr lang="en-US" kern="0" dirty="0" err="1">
                  <a:solidFill>
                    <a:schemeClr val="bg1"/>
                  </a:solidFill>
                  <a:latin typeface="Calibri" pitchFamily="34" charset="0"/>
                  <a:cs typeface="Calibri" pitchFamily="34" charset="0"/>
                </a:rPr>
                <a:t>Prilep</a:t>
              </a:r>
              <a:r>
                <a:rPr lang="en-US" kern="0" dirty="0">
                  <a:solidFill>
                    <a:schemeClr val="bg1"/>
                  </a:solidFill>
                  <a:latin typeface="Calibri" pitchFamily="34" charset="0"/>
                  <a:cs typeface="Calibri" pitchFamily="34" charset="0"/>
                </a:rPr>
                <a:t> and Bitola (4</a:t>
              </a:r>
              <a:r>
                <a:rPr lang="en-US" kern="0" baseline="30000" dirty="0">
                  <a:solidFill>
                    <a:schemeClr val="bg1"/>
                  </a:solidFill>
                  <a:latin typeface="Calibri" pitchFamily="34" charset="0"/>
                  <a:cs typeface="Calibri" pitchFamily="34" charset="0"/>
                </a:rPr>
                <a:t>th</a:t>
              </a:r>
              <a:r>
                <a:rPr lang="en-US" kern="0" dirty="0">
                  <a:solidFill>
                    <a:schemeClr val="bg1"/>
                  </a:solidFill>
                  <a:latin typeface="Calibri" pitchFamily="34" charset="0"/>
                  <a:cs typeface="Calibri" pitchFamily="34" charset="0"/>
                </a:rPr>
                <a:t> and 2</a:t>
              </a:r>
              <a:r>
                <a:rPr lang="en-US" kern="0" baseline="30000" dirty="0">
                  <a:solidFill>
                    <a:schemeClr val="bg1"/>
                  </a:solidFill>
                  <a:latin typeface="Calibri" pitchFamily="34" charset="0"/>
                  <a:cs typeface="Calibri" pitchFamily="34" charset="0"/>
                </a:rPr>
                <a:t>nd</a:t>
              </a:r>
              <a:r>
                <a:rPr lang="en-US" kern="0" dirty="0">
                  <a:solidFill>
                    <a:schemeClr val="bg1"/>
                  </a:solidFill>
                  <a:latin typeface="Calibri" pitchFamily="34" charset="0"/>
                  <a:cs typeface="Calibri" pitchFamily="34" charset="0"/>
                </a:rPr>
                <a:t> largest city</a:t>
              </a:r>
              <a:r>
                <a:rPr lang="en-US" sz="2400" kern="0" dirty="0">
                  <a:solidFill>
                    <a:schemeClr val="bg1"/>
                  </a:solidFill>
                  <a:latin typeface="Calibri" pitchFamily="34" charset="0"/>
                  <a:cs typeface="Calibri" pitchFamily="34" charset="0"/>
                </a:rPr>
                <a:t>)  </a:t>
              </a:r>
            </a:p>
          </p:txBody>
        </p:sp>
        <p:sp>
          <p:nvSpPr>
            <p:cNvPr id="32" name="Rounded Rectangle 31"/>
            <p:cNvSpPr/>
            <p:nvPr/>
          </p:nvSpPr>
          <p:spPr>
            <a:xfrm>
              <a:off x="328604" y="4878351"/>
              <a:ext cx="1857504" cy="752651"/>
            </a:xfrm>
            <a:prstGeom prst="roundRect">
              <a:avLst/>
            </a:prstGeom>
            <a:grpFill/>
            <a:ln w="25400" cap="flat" cmpd="sng" algn="ctr">
              <a:noFill/>
              <a:prstDash val="solid"/>
            </a:ln>
            <a:effectLst/>
          </p:spPr>
          <p:txBody>
            <a:bodyPr anchor="ctr"/>
            <a:lstStyle/>
            <a:p>
              <a:pPr algn="ctr">
                <a:defRPr/>
              </a:pPr>
              <a:endParaRPr lang="en-US" kern="0">
                <a:solidFill>
                  <a:srgbClr val="FFFFD9"/>
                </a:solidFill>
                <a:latin typeface="Trebuchet MS"/>
              </a:endParaRPr>
            </a:p>
          </p:txBody>
        </p:sp>
        <p:cxnSp>
          <p:nvCxnSpPr>
            <p:cNvPr id="33" name="Straight Arrow Connector 32"/>
            <p:cNvCxnSpPr/>
            <p:nvPr/>
          </p:nvCxnSpPr>
          <p:spPr>
            <a:xfrm rot="10800000" flipV="1">
              <a:off x="1833823" y="5032798"/>
              <a:ext cx="368300" cy="136846"/>
            </a:xfrm>
            <a:prstGeom prst="straightConnector1">
              <a:avLst/>
            </a:prstGeom>
            <a:grpFill/>
            <a:ln w="25400" cap="flat" cmpd="sng" algn="ctr">
              <a:noFill/>
              <a:prstDash val="solid"/>
              <a:tailEnd type="arrow"/>
            </a:ln>
            <a:effectLst>
              <a:outerShdw blurRad="40000" dist="20000" dir="5400000" rotWithShape="0">
                <a:srgbClr val="000000">
                  <a:alpha val="38000"/>
                </a:srgbClr>
              </a:outerShdw>
            </a:effectLst>
          </p:spPr>
        </p:cxnSp>
        <p:sp>
          <p:nvSpPr>
            <p:cNvPr id="34" name="TextBox 33"/>
            <p:cNvSpPr txBox="1"/>
            <p:nvPr/>
          </p:nvSpPr>
          <p:spPr>
            <a:xfrm>
              <a:off x="369742" y="4850087"/>
              <a:ext cx="1718191" cy="822932"/>
            </a:xfrm>
            <a:prstGeom prst="rect">
              <a:avLst/>
            </a:prstGeom>
            <a:grpFill/>
            <a:ln>
              <a:noFill/>
            </a:ln>
          </p:spPr>
          <p:txBody>
            <a:bodyPr wrap="square">
              <a:spAutoFit/>
            </a:bodyPr>
            <a:lstStyle/>
            <a:p>
              <a:pPr>
                <a:spcAft>
                  <a:spcPts val="714"/>
                </a:spcAft>
                <a:defRPr/>
              </a:pPr>
              <a:r>
                <a:rPr lang="en-US" sz="2400" b="1" kern="0" dirty="0">
                  <a:solidFill>
                    <a:schemeClr val="bg1"/>
                  </a:solidFill>
                  <a:latin typeface="Calibri" pitchFamily="34" charset="0"/>
                  <a:cs typeface="Calibri" pitchFamily="34" charset="0"/>
                </a:rPr>
                <a:t>Free Zone </a:t>
              </a:r>
              <a:r>
                <a:rPr lang="en-US" sz="2400" b="1" kern="0" dirty="0" err="1">
                  <a:solidFill>
                    <a:schemeClr val="bg1"/>
                  </a:solidFill>
                  <a:latin typeface="Calibri" pitchFamily="34" charset="0"/>
                  <a:cs typeface="Calibri" pitchFamily="34" charset="0"/>
                </a:rPr>
                <a:t>Struga</a:t>
              </a:r>
              <a:endParaRPr lang="en-US" sz="2400" b="1" kern="0" dirty="0">
                <a:solidFill>
                  <a:schemeClr val="bg1"/>
                </a:solidFill>
                <a:latin typeface="Calibri" pitchFamily="34" charset="0"/>
                <a:cs typeface="Calibri" pitchFamily="34" charset="0"/>
              </a:endParaRPr>
            </a:p>
            <a:p>
              <a:pPr>
                <a:defRPr/>
              </a:pPr>
              <a:r>
                <a:rPr lang="en-US" sz="2100" kern="0" dirty="0">
                  <a:solidFill>
                    <a:schemeClr val="bg1"/>
                  </a:solidFill>
                  <a:latin typeface="Calibri" pitchFamily="34" charset="0"/>
                  <a:cs typeface="Calibri" pitchFamily="34" charset="0"/>
                </a:rPr>
                <a:t>Area Size: 30 ha;</a:t>
              </a:r>
            </a:p>
            <a:p>
              <a:pPr>
                <a:defRPr/>
              </a:pPr>
              <a:r>
                <a:rPr lang="en-US" sz="2100" kern="0" dirty="0">
                  <a:solidFill>
                    <a:schemeClr val="bg1"/>
                  </a:solidFill>
                  <a:latin typeface="Calibri" pitchFamily="34" charset="0"/>
                  <a:cs typeface="Calibri" pitchFamily="34" charset="0"/>
                </a:rPr>
                <a:t>Next to the Int’l Airport;</a:t>
              </a:r>
            </a:p>
            <a:p>
              <a:pPr>
                <a:defRPr/>
              </a:pPr>
              <a:r>
                <a:rPr lang="en-US" sz="2100" kern="0" dirty="0">
                  <a:solidFill>
                    <a:schemeClr val="bg1"/>
                  </a:solidFill>
                  <a:latin typeface="Calibri" pitchFamily="34" charset="0"/>
                  <a:cs typeface="Calibri" pitchFamily="34" charset="0"/>
                </a:rPr>
                <a:t>170 km from Durres port</a:t>
              </a:r>
            </a:p>
          </p:txBody>
        </p:sp>
        <p:sp>
          <p:nvSpPr>
            <p:cNvPr id="35" name="Rounded Rectangle 34"/>
            <p:cNvSpPr/>
            <p:nvPr/>
          </p:nvSpPr>
          <p:spPr>
            <a:xfrm>
              <a:off x="296577" y="4006458"/>
              <a:ext cx="1903942" cy="593708"/>
            </a:xfrm>
            <a:prstGeom prst="roundRect">
              <a:avLst/>
            </a:prstGeom>
            <a:grpFill/>
            <a:ln w="25400" cap="flat" cmpd="sng" algn="ctr">
              <a:noFill/>
              <a:prstDash val="solid"/>
            </a:ln>
            <a:effectLst/>
          </p:spPr>
          <p:txBody>
            <a:bodyPr anchor="ctr"/>
            <a:lstStyle/>
            <a:p>
              <a:pPr algn="ctr">
                <a:defRPr/>
              </a:pPr>
              <a:endParaRPr lang="en-US" kern="0">
                <a:solidFill>
                  <a:srgbClr val="FFFFD9"/>
                </a:solidFill>
                <a:latin typeface="Trebuchet MS"/>
              </a:endParaRPr>
            </a:p>
          </p:txBody>
        </p:sp>
        <p:cxnSp>
          <p:nvCxnSpPr>
            <p:cNvPr id="36" name="Straight Arrow Connector 35"/>
            <p:cNvCxnSpPr/>
            <p:nvPr/>
          </p:nvCxnSpPr>
          <p:spPr>
            <a:xfrm rot="10800000" flipV="1">
              <a:off x="2090027" y="4040668"/>
              <a:ext cx="848690" cy="246293"/>
            </a:xfrm>
            <a:prstGeom prst="straightConnector1">
              <a:avLst/>
            </a:prstGeom>
            <a:grpFill/>
            <a:ln w="25400" cap="flat" cmpd="sng" algn="ctr">
              <a:noFill/>
              <a:prstDash val="solid"/>
              <a:tailEnd type="arrow"/>
            </a:ln>
            <a:effectLst>
              <a:outerShdw blurRad="40000" dist="20000" dir="5400000" rotWithShape="0">
                <a:srgbClr val="000000">
                  <a:alpha val="38000"/>
                </a:srgbClr>
              </a:outerShdw>
            </a:effectLst>
          </p:spPr>
        </p:cxnSp>
        <p:sp>
          <p:nvSpPr>
            <p:cNvPr id="37" name="TextBox 36"/>
            <p:cNvSpPr txBox="1"/>
            <p:nvPr/>
          </p:nvSpPr>
          <p:spPr>
            <a:xfrm>
              <a:off x="329708" y="4047701"/>
              <a:ext cx="1553258" cy="498200"/>
            </a:xfrm>
            <a:prstGeom prst="rect">
              <a:avLst/>
            </a:prstGeom>
            <a:grpFill/>
            <a:ln>
              <a:noFill/>
            </a:ln>
          </p:spPr>
          <p:txBody>
            <a:bodyPr wrap="square">
              <a:spAutoFit/>
            </a:bodyPr>
            <a:lstStyle/>
            <a:p>
              <a:pPr>
                <a:spcAft>
                  <a:spcPts val="714"/>
                </a:spcAft>
                <a:defRPr/>
              </a:pPr>
              <a:r>
                <a:rPr lang="en-US" sz="2400" b="1" kern="0" dirty="0">
                  <a:solidFill>
                    <a:schemeClr val="bg1"/>
                  </a:solidFill>
                  <a:latin typeface="Calibri" pitchFamily="34" charset="0"/>
                  <a:cs typeface="Calibri" pitchFamily="34" charset="0"/>
                </a:rPr>
                <a:t>Free Zone </a:t>
              </a:r>
              <a:r>
                <a:rPr lang="en-US" sz="2400" b="1" kern="0" dirty="0" err="1">
                  <a:solidFill>
                    <a:schemeClr val="bg1"/>
                  </a:solidFill>
                  <a:latin typeface="Calibri" pitchFamily="34" charset="0"/>
                  <a:cs typeface="Calibri" pitchFamily="34" charset="0"/>
                </a:rPr>
                <a:t>Kicevo</a:t>
              </a:r>
              <a:endParaRPr lang="en-US" sz="2400" b="1" kern="0" dirty="0">
                <a:solidFill>
                  <a:schemeClr val="bg1"/>
                </a:solidFill>
                <a:latin typeface="Calibri" pitchFamily="34" charset="0"/>
                <a:cs typeface="Calibri" pitchFamily="34" charset="0"/>
              </a:endParaRPr>
            </a:p>
            <a:p>
              <a:pPr>
                <a:defRPr/>
              </a:pPr>
              <a:r>
                <a:rPr lang="en-US" sz="2400" kern="0" dirty="0">
                  <a:solidFill>
                    <a:schemeClr val="bg1"/>
                  </a:solidFill>
                  <a:latin typeface="Calibri" pitchFamily="34" charset="0"/>
                  <a:cs typeface="Calibri" pitchFamily="34" charset="0"/>
                </a:rPr>
                <a:t>Area Size: 30 ha</a:t>
              </a:r>
            </a:p>
          </p:txBody>
        </p:sp>
        <p:pic>
          <p:nvPicPr>
            <p:cNvPr id="38" name="Picture 9"/>
            <p:cNvPicPr>
              <a:picLocks noChangeAspect="1" noChangeArrowheads="1"/>
            </p:cNvPicPr>
            <p:nvPr/>
          </p:nvPicPr>
          <p:blipFill>
            <a:blip r:embed="rId4" cstate="print">
              <a:lum contrast="3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86923" y="3116961"/>
              <a:ext cx="2231147" cy="3164553"/>
            </a:xfrm>
            <a:prstGeom prst="rect">
              <a:avLst/>
            </a:prstGeom>
            <a:grpFill/>
            <a:ln>
              <a:noFill/>
            </a:ln>
            <a:effectLst>
              <a:softEdge rad="112500"/>
            </a:effectLst>
          </p:spPr>
        </p:pic>
        <p:cxnSp>
          <p:nvCxnSpPr>
            <p:cNvPr id="39" name="Straight Arrow Connector 38"/>
            <p:cNvCxnSpPr/>
            <p:nvPr/>
          </p:nvCxnSpPr>
          <p:spPr>
            <a:xfrm flipV="1">
              <a:off x="8527243" y="3014327"/>
              <a:ext cx="512415" cy="239480"/>
            </a:xfrm>
            <a:prstGeom prst="straightConnector1">
              <a:avLst/>
            </a:prstGeom>
            <a:grpFill/>
            <a:ln w="25400" cap="flat" cmpd="sng" algn="ctr">
              <a:noFill/>
              <a:prstDash val="solid"/>
              <a:tailEnd type="arrow"/>
            </a:ln>
            <a:effectLst>
              <a:outerShdw blurRad="40000" dist="20000" dir="5400000" rotWithShape="0">
                <a:srgbClr val="000000">
                  <a:alpha val="38000"/>
                </a:srgbClr>
              </a:outerShdw>
            </a:effectLst>
          </p:spPr>
        </p:cxnSp>
        <p:cxnSp>
          <p:nvCxnSpPr>
            <p:cNvPr id="40" name="Straight Arrow Connector 39"/>
            <p:cNvCxnSpPr/>
            <p:nvPr/>
          </p:nvCxnSpPr>
          <p:spPr>
            <a:xfrm>
              <a:off x="8156676" y="1939341"/>
              <a:ext cx="431810" cy="215402"/>
            </a:xfrm>
            <a:prstGeom prst="straightConnector1">
              <a:avLst/>
            </a:prstGeom>
            <a:grpFill/>
            <a:ln w="25400" cap="flat" cmpd="sng" algn="ctr">
              <a:noFill/>
              <a:prstDash val="solid"/>
              <a:tailEnd type="arrow"/>
            </a:ln>
            <a:effectLst>
              <a:outerShdw blurRad="40000" dist="20000" dir="5400000" rotWithShape="0">
                <a:srgbClr val="000000">
                  <a:alpha val="38000"/>
                </a:srgbClr>
              </a:outerShdw>
            </a:effectLst>
          </p:spPr>
        </p:cxnSp>
        <p:sp>
          <p:nvSpPr>
            <p:cNvPr id="41" name="Rounded Rectangle 40"/>
            <p:cNvSpPr/>
            <p:nvPr/>
          </p:nvSpPr>
          <p:spPr>
            <a:xfrm>
              <a:off x="5692944" y="3309844"/>
              <a:ext cx="1366304" cy="610315"/>
            </a:xfrm>
            <a:prstGeom prst="roundRect">
              <a:avLst/>
            </a:prstGeom>
            <a:grpFill/>
            <a:ln w="25400" cap="flat" cmpd="sng" algn="ctr">
              <a:noFill/>
              <a:prstDash val="solid"/>
            </a:ln>
            <a:effectLst>
              <a:softEdge rad="12700"/>
            </a:effectLst>
          </p:spPr>
          <p:txBody>
            <a:bodyPr anchor="ctr"/>
            <a:lstStyle/>
            <a:p>
              <a:pPr algn="ctr">
                <a:defRPr/>
              </a:pPr>
              <a:endParaRPr lang="en-US" kern="0">
                <a:solidFill>
                  <a:srgbClr val="FFFFD9"/>
                </a:solidFill>
                <a:latin typeface="Trebuchet MS"/>
              </a:endParaRPr>
            </a:p>
          </p:txBody>
        </p:sp>
        <p:sp>
          <p:nvSpPr>
            <p:cNvPr id="42" name="TextBox 41"/>
            <p:cNvSpPr txBox="1"/>
            <p:nvPr/>
          </p:nvSpPr>
          <p:spPr>
            <a:xfrm>
              <a:off x="9100709" y="2028564"/>
              <a:ext cx="1361102" cy="897871"/>
            </a:xfrm>
            <a:prstGeom prst="rect">
              <a:avLst/>
            </a:prstGeom>
            <a:grpFill/>
            <a:ln>
              <a:noFill/>
            </a:ln>
          </p:spPr>
          <p:txBody>
            <a:bodyPr wrap="square">
              <a:spAutoFit/>
            </a:bodyPr>
            <a:lstStyle/>
            <a:p>
              <a:pPr>
                <a:spcAft>
                  <a:spcPts val="714"/>
                </a:spcAft>
                <a:defRPr/>
              </a:pPr>
              <a:r>
                <a:rPr lang="en-US" sz="2400" b="1" kern="0" dirty="0">
                  <a:solidFill>
                    <a:schemeClr val="bg1"/>
                  </a:solidFill>
                  <a:latin typeface="Calibri" pitchFamily="34" charset="0"/>
                  <a:cs typeface="Calibri" pitchFamily="34" charset="0"/>
                </a:rPr>
                <a:t>Free Zone</a:t>
              </a:r>
              <a:r>
                <a:rPr lang="mk-MK" sz="2400" b="1" kern="0" dirty="0">
                  <a:solidFill>
                    <a:schemeClr val="bg1"/>
                  </a:solidFill>
                  <a:latin typeface="Calibri" pitchFamily="34" charset="0"/>
                  <a:cs typeface="Calibri" pitchFamily="34" charset="0"/>
                </a:rPr>
                <a:t>s:</a:t>
              </a:r>
            </a:p>
            <a:p>
              <a:pPr>
                <a:defRPr/>
              </a:pPr>
              <a:r>
                <a:rPr lang="mk-MK" sz="2400" b="1" kern="0" dirty="0">
                  <a:solidFill>
                    <a:schemeClr val="bg1"/>
                  </a:solidFill>
                  <a:latin typeface="Calibri" pitchFamily="34" charset="0"/>
                  <a:cs typeface="Calibri" pitchFamily="34" charset="0"/>
                </a:rPr>
                <a:t>Delcevo</a:t>
              </a:r>
              <a:r>
                <a:rPr lang="en-US" sz="2400" kern="0" dirty="0">
                  <a:solidFill>
                    <a:schemeClr val="bg1"/>
                  </a:solidFill>
                  <a:latin typeface="Calibri" pitchFamily="34" charset="0"/>
                  <a:cs typeface="Calibri" pitchFamily="34" charset="0"/>
                </a:rPr>
                <a:t>: </a:t>
              </a:r>
              <a:r>
                <a:rPr lang="en-US" kern="0" dirty="0">
                  <a:solidFill>
                    <a:schemeClr val="bg1"/>
                  </a:solidFill>
                  <a:latin typeface="Calibri" pitchFamily="34" charset="0"/>
                  <a:cs typeface="Calibri" pitchFamily="34" charset="0"/>
                </a:rPr>
                <a:t>2</a:t>
              </a:r>
              <a:r>
                <a:rPr lang="mk-MK" kern="0" dirty="0">
                  <a:solidFill>
                    <a:schemeClr val="bg1"/>
                  </a:solidFill>
                  <a:latin typeface="Calibri" pitchFamily="34" charset="0"/>
                  <a:cs typeface="Calibri" pitchFamily="34" charset="0"/>
                </a:rPr>
                <a:t>1</a:t>
              </a:r>
              <a:r>
                <a:rPr lang="en-US" kern="0" dirty="0">
                  <a:solidFill>
                    <a:schemeClr val="bg1"/>
                  </a:solidFill>
                  <a:latin typeface="Calibri" pitchFamily="34" charset="0"/>
                  <a:cs typeface="Calibri" pitchFamily="34" charset="0"/>
                </a:rPr>
                <a:t> ha</a:t>
              </a:r>
              <a:r>
                <a:rPr lang="en-US" sz="2400" kern="0" dirty="0">
                  <a:solidFill>
                    <a:schemeClr val="bg1"/>
                  </a:solidFill>
                  <a:latin typeface="Calibri" pitchFamily="34" charset="0"/>
                  <a:cs typeface="Calibri" pitchFamily="34" charset="0"/>
                </a:rPr>
                <a:t>;</a:t>
              </a:r>
              <a:endParaRPr lang="mk-MK" sz="2400" kern="0" dirty="0">
                <a:solidFill>
                  <a:schemeClr val="bg1"/>
                </a:solidFill>
                <a:latin typeface="Calibri" pitchFamily="34" charset="0"/>
                <a:cs typeface="Calibri" pitchFamily="34" charset="0"/>
              </a:endParaRPr>
            </a:p>
            <a:p>
              <a:pPr>
                <a:defRPr/>
              </a:pPr>
              <a:r>
                <a:rPr lang="mk-MK" sz="2400" b="1" kern="0" dirty="0">
                  <a:solidFill>
                    <a:schemeClr val="bg1"/>
                  </a:solidFill>
                  <a:latin typeface="Calibri" pitchFamily="34" charset="0"/>
                  <a:cs typeface="Calibri" pitchFamily="34" charset="0"/>
                </a:rPr>
                <a:t>Vinica</a:t>
              </a:r>
              <a:r>
                <a:rPr lang="en-US" sz="2400" kern="0" dirty="0">
                  <a:solidFill>
                    <a:schemeClr val="bg1"/>
                  </a:solidFill>
                  <a:latin typeface="Calibri" pitchFamily="34" charset="0"/>
                  <a:cs typeface="Calibri" pitchFamily="34" charset="0"/>
                </a:rPr>
                <a:t>: </a:t>
              </a:r>
              <a:r>
                <a:rPr lang="en-US" kern="0" dirty="0">
                  <a:solidFill>
                    <a:schemeClr val="bg1"/>
                  </a:solidFill>
                  <a:latin typeface="Calibri" pitchFamily="34" charset="0"/>
                  <a:cs typeface="Calibri" pitchFamily="34" charset="0"/>
                </a:rPr>
                <a:t>2</a:t>
              </a:r>
              <a:r>
                <a:rPr lang="mk-MK" kern="0" dirty="0">
                  <a:solidFill>
                    <a:schemeClr val="bg1"/>
                  </a:solidFill>
                  <a:latin typeface="Calibri" pitchFamily="34" charset="0"/>
                  <a:cs typeface="Calibri" pitchFamily="34" charset="0"/>
                </a:rPr>
                <a:t>6</a:t>
              </a:r>
              <a:r>
                <a:rPr lang="en-US" kern="0" dirty="0">
                  <a:solidFill>
                    <a:schemeClr val="bg1"/>
                  </a:solidFill>
                  <a:latin typeface="Calibri" pitchFamily="34" charset="0"/>
                  <a:cs typeface="Calibri" pitchFamily="34" charset="0"/>
                </a:rPr>
                <a:t> ha</a:t>
              </a:r>
              <a:r>
                <a:rPr lang="en-US" sz="2400" kern="0" dirty="0">
                  <a:solidFill>
                    <a:schemeClr val="bg1"/>
                  </a:solidFill>
                  <a:latin typeface="Calibri" pitchFamily="34" charset="0"/>
                  <a:cs typeface="Calibri" pitchFamily="34" charset="0"/>
                </a:rPr>
                <a:t>;</a:t>
              </a:r>
            </a:p>
            <a:p>
              <a:pPr>
                <a:defRPr/>
              </a:pPr>
              <a:r>
                <a:rPr lang="mk-MK" sz="2400" b="1" kern="0" dirty="0">
                  <a:solidFill>
                    <a:schemeClr val="bg1"/>
                  </a:solidFill>
                  <a:latin typeface="Calibri" pitchFamily="34" charset="0"/>
                  <a:cs typeface="Calibri" pitchFamily="34" charset="0"/>
                </a:rPr>
                <a:t>Berovo</a:t>
              </a:r>
              <a:r>
                <a:rPr lang="en-US" sz="2400" kern="0" dirty="0">
                  <a:solidFill>
                    <a:schemeClr val="bg1"/>
                  </a:solidFill>
                  <a:latin typeface="Calibri" pitchFamily="34" charset="0"/>
                  <a:cs typeface="Calibri" pitchFamily="34" charset="0"/>
                </a:rPr>
                <a:t>: </a:t>
              </a:r>
              <a:r>
                <a:rPr lang="mk-MK" kern="0" dirty="0">
                  <a:solidFill>
                    <a:schemeClr val="bg1"/>
                  </a:solidFill>
                  <a:latin typeface="Calibri" pitchFamily="34" charset="0"/>
                  <a:cs typeface="Calibri" pitchFamily="34" charset="0"/>
                </a:rPr>
                <a:t>17</a:t>
              </a:r>
              <a:r>
                <a:rPr lang="en-US" kern="0" dirty="0">
                  <a:solidFill>
                    <a:schemeClr val="bg1"/>
                  </a:solidFill>
                  <a:latin typeface="Calibri" pitchFamily="34" charset="0"/>
                  <a:cs typeface="Calibri" pitchFamily="34" charset="0"/>
                </a:rPr>
                <a:t> ha</a:t>
              </a:r>
              <a:r>
                <a:rPr lang="en-US" sz="2400" kern="0" dirty="0">
                  <a:solidFill>
                    <a:schemeClr val="bg1"/>
                  </a:solidFill>
                  <a:latin typeface="Calibri" pitchFamily="34" charset="0"/>
                  <a:cs typeface="Calibri" pitchFamily="34" charset="0"/>
                </a:rPr>
                <a:t>;</a:t>
              </a:r>
            </a:p>
          </p:txBody>
        </p:sp>
        <p:cxnSp>
          <p:nvCxnSpPr>
            <p:cNvPr id="43" name="Straight Arrow Connector 42"/>
            <p:cNvCxnSpPr/>
            <p:nvPr/>
          </p:nvCxnSpPr>
          <p:spPr>
            <a:xfrm>
              <a:off x="8543256" y="2295887"/>
              <a:ext cx="528428" cy="861"/>
            </a:xfrm>
            <a:prstGeom prst="straightConnector1">
              <a:avLst/>
            </a:prstGeom>
            <a:grpFill/>
            <a:ln w="25400" cap="flat" cmpd="sng" algn="ctr">
              <a:noFill/>
              <a:prstDash val="solid"/>
              <a:tailEnd type="arrow"/>
            </a:ln>
            <a:effectLst>
              <a:outerShdw blurRad="40000" dist="20000" dir="5400000" rotWithShape="0">
                <a:srgbClr val="000000">
                  <a:alpha val="38000"/>
                </a:srgbClr>
              </a:outerShdw>
            </a:effectLst>
          </p:spPr>
        </p:cxnSp>
      </p:grpSp>
      <p:sp>
        <p:nvSpPr>
          <p:cNvPr id="3" name="TextBox 2"/>
          <p:cNvSpPr txBox="1"/>
          <p:nvPr/>
        </p:nvSpPr>
        <p:spPr>
          <a:xfrm>
            <a:off x="1452053" y="356801"/>
            <a:ext cx="21135722" cy="923263"/>
          </a:xfrm>
          <a:prstGeom prst="rect">
            <a:avLst/>
          </a:prstGeom>
          <a:noFill/>
        </p:spPr>
        <p:txBody>
          <a:bodyPr wrap="square" lIns="91368" tIns="45687" rIns="91368" bIns="45687" rtlCol="0">
            <a:spAutoFit/>
          </a:bodyPr>
          <a:lstStyle/>
          <a:p>
            <a:pPr>
              <a:defRPr/>
            </a:pPr>
            <a:r>
              <a:rPr lang="en-US" sz="5400" b="1" kern="0" dirty="0">
                <a:solidFill>
                  <a:srgbClr val="B00000"/>
                </a:solidFill>
                <a:cs typeface="Calibri" pitchFamily="34" charset="0"/>
              </a:rPr>
              <a:t>Technological Industrial Development Zones - TIDZs</a:t>
            </a:r>
            <a:endParaRPr lang="en-US" sz="5400" b="1" dirty="0">
              <a:solidFill>
                <a:srgbClr val="B00000"/>
              </a:solidFill>
              <a:cs typeface="Calibri" pitchFamily="34" charset="0"/>
            </a:endParaRPr>
          </a:p>
        </p:txBody>
      </p:sp>
      <p:sp>
        <p:nvSpPr>
          <p:cNvPr id="66" name="TextBox 65"/>
          <p:cNvSpPr txBox="1"/>
          <p:nvPr/>
        </p:nvSpPr>
        <p:spPr bwMode="auto">
          <a:xfrm>
            <a:off x="16377483" y="7658108"/>
            <a:ext cx="2813407" cy="1179810"/>
          </a:xfrm>
          <a:prstGeom prst="rect">
            <a:avLst/>
          </a:prstGeom>
          <a:noFill/>
        </p:spPr>
        <p:txBody>
          <a:bodyPr lIns="91368" tIns="45687" rIns="91368" bIns="45687">
            <a:spAutoFit/>
          </a:bodyPr>
          <a:lstStyle/>
          <a:p>
            <a:pPr>
              <a:spcAft>
                <a:spcPts val="714"/>
              </a:spcAft>
              <a:defRPr/>
            </a:pPr>
            <a:r>
              <a:rPr lang="en-US" sz="2400" b="1" kern="0" dirty="0">
                <a:solidFill>
                  <a:schemeClr val="bg1"/>
                </a:solidFill>
                <a:latin typeface="Calibri" pitchFamily="34" charset="0"/>
                <a:cs typeface="Calibri" pitchFamily="34" charset="0"/>
              </a:rPr>
              <a:t>Free Zone </a:t>
            </a:r>
            <a:r>
              <a:rPr lang="en-US" sz="2400" b="1" kern="0" dirty="0" err="1">
                <a:solidFill>
                  <a:schemeClr val="bg1"/>
                </a:solidFill>
                <a:latin typeface="Calibri" pitchFamily="34" charset="0"/>
                <a:cs typeface="Calibri" pitchFamily="34" charset="0"/>
              </a:rPr>
              <a:t>Stip</a:t>
            </a:r>
            <a:endParaRPr lang="en-US" sz="2400" b="1" kern="0" dirty="0">
              <a:solidFill>
                <a:schemeClr val="bg1"/>
              </a:solidFill>
              <a:latin typeface="Calibri" pitchFamily="34" charset="0"/>
              <a:cs typeface="Calibri" pitchFamily="34" charset="0"/>
            </a:endParaRPr>
          </a:p>
          <a:p>
            <a:pPr>
              <a:defRPr/>
            </a:pPr>
            <a:r>
              <a:rPr lang="en-US" kern="0" dirty="0">
                <a:solidFill>
                  <a:schemeClr val="bg1"/>
                </a:solidFill>
                <a:latin typeface="Calibri" pitchFamily="34" charset="0"/>
                <a:cs typeface="Calibri" pitchFamily="34" charset="0"/>
              </a:rPr>
              <a:t>Area Size: 208 ha;</a:t>
            </a:r>
          </a:p>
          <a:p>
            <a:pPr>
              <a:defRPr/>
            </a:pPr>
            <a:r>
              <a:rPr lang="en-US" kern="0" dirty="0">
                <a:solidFill>
                  <a:schemeClr val="bg1"/>
                </a:solidFill>
                <a:latin typeface="Calibri" pitchFamily="34" charset="0"/>
                <a:cs typeface="Calibri" pitchFamily="34" charset="0"/>
              </a:rPr>
              <a:t>The largest Free Zone;</a:t>
            </a:r>
          </a:p>
        </p:txBody>
      </p:sp>
      <p:sp>
        <p:nvSpPr>
          <p:cNvPr id="70" name="TextBox 69"/>
          <p:cNvSpPr txBox="1"/>
          <p:nvPr/>
        </p:nvSpPr>
        <p:spPr bwMode="auto">
          <a:xfrm>
            <a:off x="11303876" y="7211985"/>
            <a:ext cx="2711669" cy="859143"/>
          </a:xfrm>
          <a:prstGeom prst="rect">
            <a:avLst/>
          </a:prstGeom>
          <a:noFill/>
        </p:spPr>
        <p:txBody>
          <a:bodyPr wrap="square" lIns="91368" tIns="45687" rIns="91368" bIns="45687">
            <a:spAutoFit/>
          </a:bodyPr>
          <a:lstStyle/>
          <a:p>
            <a:pPr>
              <a:spcAft>
                <a:spcPts val="714"/>
              </a:spcAft>
              <a:defRPr/>
            </a:pPr>
            <a:r>
              <a:rPr lang="en-US" sz="2400" b="1" kern="0" dirty="0">
                <a:solidFill>
                  <a:schemeClr val="bg1"/>
                </a:solidFill>
                <a:latin typeface="Calibri" pitchFamily="34" charset="0"/>
                <a:cs typeface="Calibri" pitchFamily="34" charset="0"/>
              </a:rPr>
              <a:t>Free Zone </a:t>
            </a:r>
            <a:r>
              <a:rPr lang="en-US" sz="2400" b="1" kern="0" dirty="0" err="1">
                <a:solidFill>
                  <a:schemeClr val="bg1"/>
                </a:solidFill>
                <a:latin typeface="Calibri" pitchFamily="34" charset="0"/>
                <a:cs typeface="Calibri" pitchFamily="34" charset="0"/>
              </a:rPr>
              <a:t>Radovis</a:t>
            </a:r>
            <a:endParaRPr lang="en-US" sz="2400" b="1" kern="0" dirty="0">
              <a:solidFill>
                <a:schemeClr val="bg1"/>
              </a:solidFill>
              <a:latin typeface="Calibri" pitchFamily="34" charset="0"/>
              <a:cs typeface="Calibri" pitchFamily="34" charset="0"/>
            </a:endParaRPr>
          </a:p>
          <a:p>
            <a:pPr>
              <a:defRPr/>
            </a:pPr>
            <a:r>
              <a:rPr lang="en-US" kern="0" dirty="0">
                <a:solidFill>
                  <a:schemeClr val="bg1"/>
                </a:solidFill>
                <a:latin typeface="Calibri" pitchFamily="34" charset="0"/>
                <a:cs typeface="Calibri" pitchFamily="34" charset="0"/>
              </a:rPr>
              <a:t>Area Size: 10 ha;</a:t>
            </a:r>
          </a:p>
        </p:txBody>
      </p:sp>
      <p:sp>
        <p:nvSpPr>
          <p:cNvPr id="46" name="TextBox 45"/>
          <p:cNvSpPr txBox="1"/>
          <p:nvPr/>
        </p:nvSpPr>
        <p:spPr bwMode="auto">
          <a:xfrm>
            <a:off x="819811" y="5047130"/>
            <a:ext cx="3834295" cy="1228541"/>
          </a:xfrm>
          <a:prstGeom prst="rect">
            <a:avLst/>
          </a:prstGeom>
          <a:noFill/>
          <a:ln>
            <a:noFill/>
          </a:ln>
        </p:spPr>
        <p:txBody>
          <a:bodyPr wrap="square">
            <a:spAutoFit/>
          </a:bodyPr>
          <a:lstStyle/>
          <a:p>
            <a:pPr>
              <a:spcAft>
                <a:spcPts val="714"/>
              </a:spcAft>
              <a:defRPr/>
            </a:pPr>
            <a:r>
              <a:rPr lang="en-US" sz="2400" b="1" kern="0" dirty="0">
                <a:solidFill>
                  <a:schemeClr val="bg1"/>
                </a:solidFill>
                <a:latin typeface="Calibri" pitchFamily="34" charset="0"/>
                <a:cs typeface="Calibri" pitchFamily="34" charset="0"/>
              </a:rPr>
              <a:t>Free Zone </a:t>
            </a:r>
            <a:r>
              <a:rPr lang="en-US" sz="2400" b="1" kern="0" dirty="0" err="1">
                <a:solidFill>
                  <a:schemeClr val="bg1"/>
                </a:solidFill>
                <a:latin typeface="Calibri" pitchFamily="34" charset="0"/>
                <a:cs typeface="Calibri" pitchFamily="34" charset="0"/>
              </a:rPr>
              <a:t>Tetovo</a:t>
            </a:r>
            <a:r>
              <a:rPr lang="mk-MK" sz="2400" b="1" kern="0" dirty="0">
                <a:solidFill>
                  <a:schemeClr val="bg1"/>
                </a:solidFill>
                <a:latin typeface="Calibri" pitchFamily="34" charset="0"/>
                <a:cs typeface="Calibri" pitchFamily="34" charset="0"/>
              </a:rPr>
              <a:t> (PPP)</a:t>
            </a:r>
            <a:endParaRPr lang="en-US" sz="2400" b="1" kern="0" dirty="0">
              <a:solidFill>
                <a:schemeClr val="bg1"/>
              </a:solidFill>
              <a:latin typeface="Calibri" pitchFamily="34" charset="0"/>
              <a:cs typeface="Calibri" pitchFamily="34" charset="0"/>
            </a:endParaRPr>
          </a:p>
          <a:p>
            <a:pPr>
              <a:defRPr/>
            </a:pPr>
            <a:r>
              <a:rPr lang="en-US" sz="2200" kern="0" dirty="0">
                <a:solidFill>
                  <a:schemeClr val="bg1"/>
                </a:solidFill>
                <a:latin typeface="Calibri" pitchFamily="34" charset="0"/>
                <a:cs typeface="Calibri" pitchFamily="34" charset="0"/>
              </a:rPr>
              <a:t>Area Size: 95 ha;</a:t>
            </a:r>
          </a:p>
          <a:p>
            <a:pPr>
              <a:defRPr/>
            </a:pPr>
            <a:r>
              <a:rPr lang="en-US" sz="2200" kern="0" dirty="0">
                <a:solidFill>
                  <a:schemeClr val="bg1"/>
                </a:solidFill>
                <a:latin typeface="Calibri" pitchFamily="34" charset="0"/>
                <a:cs typeface="Calibri" pitchFamily="34" charset="0"/>
              </a:rPr>
              <a:t>Distance from Skopje - 35 km </a:t>
            </a:r>
          </a:p>
        </p:txBody>
      </p:sp>
      <p:cxnSp>
        <p:nvCxnSpPr>
          <p:cNvPr id="50" name="Straight Arrow Connector 49"/>
          <p:cNvCxnSpPr/>
          <p:nvPr/>
        </p:nvCxnSpPr>
        <p:spPr>
          <a:xfrm flipV="1">
            <a:off x="4406167" y="5628291"/>
            <a:ext cx="1647792" cy="0"/>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437698" y="8513379"/>
            <a:ext cx="1537433" cy="457200"/>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8663950" y="9073849"/>
            <a:ext cx="535234" cy="456406"/>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457905" y="4114800"/>
            <a:ext cx="1253654" cy="788276"/>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13439807" y="10089929"/>
            <a:ext cx="731520" cy="15766"/>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a:off x="16080828" y="9270125"/>
            <a:ext cx="551798" cy="504499"/>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13211504" y="6589988"/>
            <a:ext cx="3058511" cy="1087818"/>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7" idx="1"/>
          </p:cNvCxnSpPr>
          <p:nvPr/>
        </p:nvCxnSpPr>
        <p:spPr>
          <a:xfrm rot="10800000">
            <a:off x="16869103" y="5376048"/>
            <a:ext cx="933206" cy="287999"/>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0800000" flipV="1">
            <a:off x="16651707" y="6352673"/>
            <a:ext cx="1155030" cy="649705"/>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0800000" flipV="1">
            <a:off x="15063537" y="5879431"/>
            <a:ext cx="2679032" cy="497306"/>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6026063" y="3777918"/>
            <a:ext cx="3128211" cy="646331"/>
          </a:xfrm>
          <a:prstGeom prst="rect">
            <a:avLst/>
          </a:prstGeom>
          <a:noFill/>
        </p:spPr>
        <p:txBody>
          <a:bodyPr wrap="square" rtlCol="0">
            <a:spAutoFit/>
          </a:bodyPr>
          <a:lstStyle/>
          <a:p>
            <a:r>
              <a:rPr lang="en-US" sz="3600" b="1" dirty="0">
                <a:solidFill>
                  <a:schemeClr val="tx1">
                    <a:lumMod val="50000"/>
                    <a:lumOff val="50000"/>
                  </a:schemeClr>
                </a:solidFill>
              </a:rPr>
              <a:t>Bulgaria</a:t>
            </a:r>
          </a:p>
        </p:txBody>
      </p:sp>
      <p:cxnSp>
        <p:nvCxnSpPr>
          <p:cNvPr id="83" name="Straight Arrow Connector 82"/>
          <p:cNvCxnSpPr/>
          <p:nvPr/>
        </p:nvCxnSpPr>
        <p:spPr>
          <a:xfrm rot="5400000">
            <a:off x="12597065" y="3693697"/>
            <a:ext cx="433135" cy="120314"/>
          </a:xfrm>
          <a:prstGeom prst="straightConnector1">
            <a:avLst/>
          </a:prstGeom>
          <a:ln w="571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12977" y="0"/>
            <a:ext cx="3364673" cy="1964210"/>
          </a:xfrm>
          <a:prstGeom prst="rect">
            <a:avLst/>
          </a:prstGeom>
        </p:spPr>
      </p:pic>
    </p:spTree>
    <p:extLst>
      <p:ext uri="{BB962C8B-B14F-4D97-AF65-F5344CB8AC3E}">
        <p14:creationId xmlns:p14="http://schemas.microsoft.com/office/powerpoint/2010/main" val="1845340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6"/>
          <p:cNvSpPr>
            <a:spLocks/>
          </p:cNvSpPr>
          <p:nvPr/>
        </p:nvSpPr>
        <p:spPr bwMode="auto">
          <a:xfrm rot="16200000">
            <a:off x="11850118" y="9513659"/>
            <a:ext cx="147696" cy="273511"/>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p:spPr>
        <p:txBody>
          <a:bodyPr vert="horz" wrap="square" lIns="91368" tIns="45687" rIns="91368" bIns="45687" numCol="1" anchor="t" anchorCtr="0" compatLnSpc="1">
            <a:prstTxWarp prst="textNoShape">
              <a:avLst/>
            </a:prstTxWarp>
          </a:bodyPr>
          <a:lstStyle/>
          <a:p>
            <a:endParaRPr lang="en-AU" sz="1600" dirty="0"/>
          </a:p>
        </p:txBody>
      </p:sp>
      <p:sp>
        <p:nvSpPr>
          <p:cNvPr id="5" name="TextBox 4"/>
          <p:cNvSpPr txBox="1"/>
          <p:nvPr/>
        </p:nvSpPr>
        <p:spPr>
          <a:xfrm>
            <a:off x="13087751" y="9841212"/>
            <a:ext cx="9791336" cy="1754260"/>
          </a:xfrm>
          <a:prstGeom prst="rect">
            <a:avLst/>
          </a:prstGeom>
          <a:noFill/>
        </p:spPr>
        <p:txBody>
          <a:bodyPr wrap="square" lIns="91368" tIns="45687" rIns="91368" bIns="45687" rtlCol="0">
            <a:spAutoFit/>
          </a:bodyPr>
          <a:lstStyle/>
          <a:p>
            <a:pPr algn="ctr"/>
            <a:r>
              <a:rPr lang="en-US" sz="3600" b="1" dirty="0">
                <a:latin typeface="+mj-lt"/>
                <a:cs typeface="Calibri" pitchFamily="34" charset="0"/>
              </a:rPr>
              <a:t>No customs duties &amp; No VAT on imported  equipment</a:t>
            </a:r>
            <a:r>
              <a:rPr lang="mk-MK" sz="3600" b="1" dirty="0">
                <a:latin typeface="+mj-lt"/>
                <a:cs typeface="Calibri" pitchFamily="34" charset="0"/>
              </a:rPr>
              <a:t> &amp; construction materials</a:t>
            </a:r>
            <a:r>
              <a:rPr lang="en-US" sz="3600" b="1" dirty="0">
                <a:latin typeface="+mj-lt"/>
                <a:cs typeface="Calibri" pitchFamily="34" charset="0"/>
              </a:rPr>
              <a:t>  </a:t>
            </a:r>
            <a:endParaRPr lang="mk-MK" sz="3600" b="1" dirty="0">
              <a:latin typeface="+mj-lt"/>
              <a:cs typeface="Calibri" pitchFamily="34" charset="0"/>
            </a:endParaRPr>
          </a:p>
          <a:p>
            <a:pPr algn="ctr"/>
            <a:endParaRPr lang="en-US" sz="3600" b="1" dirty="0">
              <a:solidFill>
                <a:schemeClr val="tx1">
                  <a:lumMod val="90000"/>
                  <a:lumOff val="10000"/>
                </a:schemeClr>
              </a:solidFill>
              <a:latin typeface="+mj-lt"/>
              <a:cs typeface="Calibri" pitchFamily="34" charset="0"/>
            </a:endParaRPr>
          </a:p>
        </p:txBody>
      </p:sp>
      <p:sp>
        <p:nvSpPr>
          <p:cNvPr id="21" name="Freeform 25"/>
          <p:cNvSpPr>
            <a:spLocks noEditPoints="1"/>
          </p:cNvSpPr>
          <p:nvPr/>
        </p:nvSpPr>
        <p:spPr bwMode="auto">
          <a:xfrm>
            <a:off x="12630433" y="10094683"/>
            <a:ext cx="731520" cy="731520"/>
          </a:xfrm>
          <a:custGeom>
            <a:avLst/>
            <a:gdLst>
              <a:gd name="T0" fmla="*/ 1639 w 1648"/>
              <a:gd name="T1" fmla="*/ 674 h 1648"/>
              <a:gd name="T2" fmla="*/ 1648 w 1648"/>
              <a:gd name="T3" fmla="*/ 621 h 1648"/>
              <a:gd name="T4" fmla="*/ 1576 w 1648"/>
              <a:gd name="T5" fmla="*/ 485 h 1648"/>
              <a:gd name="T6" fmla="*/ 1392 w 1648"/>
              <a:gd name="T7" fmla="*/ 242 h 1648"/>
              <a:gd name="T8" fmla="*/ 1225 w 1648"/>
              <a:gd name="T9" fmla="*/ 125 h 1648"/>
              <a:gd name="T10" fmla="*/ 1225 w 1648"/>
              <a:gd name="T11" fmla="*/ 125 h 1648"/>
              <a:gd name="T12" fmla="*/ 927 w 1648"/>
              <a:gd name="T13" fmla="*/ 32 h 1648"/>
              <a:gd name="T14" fmla="*/ 824 w 1648"/>
              <a:gd name="T15" fmla="*/ 0 h 1648"/>
              <a:gd name="T16" fmla="*/ 721 w 1648"/>
              <a:gd name="T17" fmla="*/ 32 h 1648"/>
              <a:gd name="T18" fmla="*/ 423 w 1648"/>
              <a:gd name="T19" fmla="*/ 125 h 1648"/>
              <a:gd name="T20" fmla="*/ 423 w 1648"/>
              <a:gd name="T21" fmla="*/ 125 h 1648"/>
              <a:gd name="T22" fmla="*/ 256 w 1648"/>
              <a:gd name="T23" fmla="*/ 242 h 1648"/>
              <a:gd name="T24" fmla="*/ 73 w 1648"/>
              <a:gd name="T25" fmla="*/ 485 h 1648"/>
              <a:gd name="T26" fmla="*/ 0 w 1648"/>
              <a:gd name="T27" fmla="*/ 621 h 1648"/>
              <a:gd name="T28" fmla="*/ 9 w 1648"/>
              <a:gd name="T29" fmla="*/ 674 h 1648"/>
              <a:gd name="T30" fmla="*/ 9 w 1648"/>
              <a:gd name="T31" fmla="*/ 974 h 1648"/>
              <a:gd name="T32" fmla="*/ 0 w 1648"/>
              <a:gd name="T33" fmla="*/ 1027 h 1648"/>
              <a:gd name="T34" fmla="*/ 73 w 1648"/>
              <a:gd name="T35" fmla="*/ 1163 h 1648"/>
              <a:gd name="T36" fmla="*/ 256 w 1648"/>
              <a:gd name="T37" fmla="*/ 1406 h 1648"/>
              <a:gd name="T38" fmla="*/ 423 w 1648"/>
              <a:gd name="T39" fmla="*/ 1523 h 1648"/>
              <a:gd name="T40" fmla="*/ 423 w 1648"/>
              <a:gd name="T41" fmla="*/ 1523 h 1648"/>
              <a:gd name="T42" fmla="*/ 721 w 1648"/>
              <a:gd name="T43" fmla="*/ 1616 h 1648"/>
              <a:gd name="T44" fmla="*/ 824 w 1648"/>
              <a:gd name="T45" fmla="*/ 1648 h 1648"/>
              <a:gd name="T46" fmla="*/ 927 w 1648"/>
              <a:gd name="T47" fmla="*/ 1616 h 1648"/>
              <a:gd name="T48" fmla="*/ 1225 w 1648"/>
              <a:gd name="T49" fmla="*/ 1523 h 1648"/>
              <a:gd name="T50" fmla="*/ 1225 w 1648"/>
              <a:gd name="T51" fmla="*/ 1523 h 1648"/>
              <a:gd name="T52" fmla="*/ 1392 w 1648"/>
              <a:gd name="T53" fmla="*/ 1406 h 1648"/>
              <a:gd name="T54" fmla="*/ 1576 w 1648"/>
              <a:gd name="T55" fmla="*/ 1163 h 1648"/>
              <a:gd name="T56" fmla="*/ 1648 w 1648"/>
              <a:gd name="T57" fmla="*/ 1027 h 1648"/>
              <a:gd name="T58" fmla="*/ 1639 w 1648"/>
              <a:gd name="T59" fmla="*/ 974 h 1648"/>
              <a:gd name="T60" fmla="*/ 1639 w 1648"/>
              <a:gd name="T61" fmla="*/ 674 h 1648"/>
              <a:gd name="T62" fmla="*/ 824 w 1648"/>
              <a:gd name="T63" fmla="*/ 1408 h 1648"/>
              <a:gd name="T64" fmla="*/ 240 w 1648"/>
              <a:gd name="T65" fmla="*/ 824 h 1648"/>
              <a:gd name="T66" fmla="*/ 824 w 1648"/>
              <a:gd name="T67" fmla="*/ 240 h 1648"/>
              <a:gd name="T68" fmla="*/ 1408 w 1648"/>
              <a:gd name="T69" fmla="*/ 824 h 1648"/>
              <a:gd name="T70" fmla="*/ 824 w 1648"/>
              <a:gd name="T71" fmla="*/ 1408 h 1648"/>
              <a:gd name="T72" fmla="*/ 738 w 1648"/>
              <a:gd name="T73" fmla="*/ 1096 h 1648"/>
              <a:gd name="T74" fmla="*/ 481 w 1648"/>
              <a:gd name="T75" fmla="*/ 846 h 1648"/>
              <a:gd name="T76" fmla="*/ 587 w 1648"/>
              <a:gd name="T77" fmla="*/ 740 h 1648"/>
              <a:gd name="T78" fmla="*/ 738 w 1648"/>
              <a:gd name="T79" fmla="*/ 883 h 1648"/>
              <a:gd name="T80" fmla="*/ 1061 w 1648"/>
              <a:gd name="T81" fmla="*/ 552 h 1648"/>
              <a:gd name="T82" fmla="*/ 1167 w 1648"/>
              <a:gd name="T83" fmla="*/ 658 h 1648"/>
              <a:gd name="T84" fmla="*/ 738 w 1648"/>
              <a:gd name="T85" fmla="*/ 1096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8" h="1648">
                <a:moveTo>
                  <a:pt x="1639" y="674"/>
                </a:moveTo>
                <a:cubicBezTo>
                  <a:pt x="1645" y="656"/>
                  <a:pt x="1648" y="639"/>
                  <a:pt x="1648" y="621"/>
                </a:cubicBezTo>
                <a:cubicBezTo>
                  <a:pt x="1648" y="568"/>
                  <a:pt x="1622" y="517"/>
                  <a:pt x="1576" y="485"/>
                </a:cubicBezTo>
                <a:cubicBezTo>
                  <a:pt x="1428" y="383"/>
                  <a:pt x="1447" y="408"/>
                  <a:pt x="1392" y="242"/>
                </a:cubicBezTo>
                <a:cubicBezTo>
                  <a:pt x="1368" y="172"/>
                  <a:pt x="1301" y="125"/>
                  <a:pt x="1225" y="125"/>
                </a:cubicBezTo>
                <a:cubicBezTo>
                  <a:pt x="1225" y="125"/>
                  <a:pt x="1225" y="125"/>
                  <a:pt x="1225" y="125"/>
                </a:cubicBezTo>
                <a:cubicBezTo>
                  <a:pt x="1043" y="126"/>
                  <a:pt x="1074" y="136"/>
                  <a:pt x="927" y="32"/>
                </a:cubicBezTo>
                <a:cubicBezTo>
                  <a:pt x="896" y="11"/>
                  <a:pt x="860" y="0"/>
                  <a:pt x="824" y="0"/>
                </a:cubicBezTo>
                <a:cubicBezTo>
                  <a:pt x="788" y="0"/>
                  <a:pt x="752" y="11"/>
                  <a:pt x="721" y="32"/>
                </a:cubicBezTo>
                <a:cubicBezTo>
                  <a:pt x="573" y="136"/>
                  <a:pt x="605" y="126"/>
                  <a:pt x="423" y="125"/>
                </a:cubicBezTo>
                <a:cubicBezTo>
                  <a:pt x="423" y="125"/>
                  <a:pt x="423" y="125"/>
                  <a:pt x="423" y="125"/>
                </a:cubicBezTo>
                <a:cubicBezTo>
                  <a:pt x="347" y="125"/>
                  <a:pt x="280" y="172"/>
                  <a:pt x="256" y="242"/>
                </a:cubicBezTo>
                <a:cubicBezTo>
                  <a:pt x="201" y="409"/>
                  <a:pt x="220" y="383"/>
                  <a:pt x="73" y="485"/>
                </a:cubicBezTo>
                <a:cubicBezTo>
                  <a:pt x="26" y="517"/>
                  <a:pt x="0" y="568"/>
                  <a:pt x="0" y="621"/>
                </a:cubicBezTo>
                <a:cubicBezTo>
                  <a:pt x="0" y="639"/>
                  <a:pt x="3" y="656"/>
                  <a:pt x="9" y="674"/>
                </a:cubicBezTo>
                <a:cubicBezTo>
                  <a:pt x="66" y="840"/>
                  <a:pt x="66" y="808"/>
                  <a:pt x="9" y="974"/>
                </a:cubicBezTo>
                <a:cubicBezTo>
                  <a:pt x="3" y="992"/>
                  <a:pt x="0" y="1009"/>
                  <a:pt x="0" y="1027"/>
                </a:cubicBezTo>
                <a:cubicBezTo>
                  <a:pt x="0" y="1080"/>
                  <a:pt x="26" y="1131"/>
                  <a:pt x="73" y="1163"/>
                </a:cubicBezTo>
                <a:cubicBezTo>
                  <a:pt x="220" y="1265"/>
                  <a:pt x="201" y="1239"/>
                  <a:pt x="256" y="1406"/>
                </a:cubicBezTo>
                <a:cubicBezTo>
                  <a:pt x="280" y="1476"/>
                  <a:pt x="347" y="1523"/>
                  <a:pt x="423" y="1523"/>
                </a:cubicBezTo>
                <a:cubicBezTo>
                  <a:pt x="423" y="1523"/>
                  <a:pt x="423" y="1523"/>
                  <a:pt x="423" y="1523"/>
                </a:cubicBezTo>
                <a:cubicBezTo>
                  <a:pt x="605" y="1522"/>
                  <a:pt x="574" y="1512"/>
                  <a:pt x="721" y="1616"/>
                </a:cubicBezTo>
                <a:cubicBezTo>
                  <a:pt x="752" y="1637"/>
                  <a:pt x="788" y="1648"/>
                  <a:pt x="824" y="1648"/>
                </a:cubicBezTo>
                <a:cubicBezTo>
                  <a:pt x="860" y="1648"/>
                  <a:pt x="896" y="1637"/>
                  <a:pt x="927" y="1616"/>
                </a:cubicBezTo>
                <a:cubicBezTo>
                  <a:pt x="1074" y="1512"/>
                  <a:pt x="1042" y="1522"/>
                  <a:pt x="1225" y="1523"/>
                </a:cubicBezTo>
                <a:cubicBezTo>
                  <a:pt x="1225" y="1523"/>
                  <a:pt x="1225" y="1523"/>
                  <a:pt x="1225" y="1523"/>
                </a:cubicBezTo>
                <a:cubicBezTo>
                  <a:pt x="1301" y="1523"/>
                  <a:pt x="1368" y="1476"/>
                  <a:pt x="1392" y="1406"/>
                </a:cubicBezTo>
                <a:cubicBezTo>
                  <a:pt x="1447" y="1239"/>
                  <a:pt x="1428" y="1265"/>
                  <a:pt x="1576" y="1163"/>
                </a:cubicBezTo>
                <a:cubicBezTo>
                  <a:pt x="1622" y="1131"/>
                  <a:pt x="1648" y="1080"/>
                  <a:pt x="1648" y="1027"/>
                </a:cubicBezTo>
                <a:cubicBezTo>
                  <a:pt x="1648" y="1009"/>
                  <a:pt x="1645" y="992"/>
                  <a:pt x="1639" y="974"/>
                </a:cubicBezTo>
                <a:cubicBezTo>
                  <a:pt x="1582" y="808"/>
                  <a:pt x="1582" y="840"/>
                  <a:pt x="1639" y="674"/>
                </a:cubicBezTo>
                <a:close/>
                <a:moveTo>
                  <a:pt x="824" y="1408"/>
                </a:moveTo>
                <a:cubicBezTo>
                  <a:pt x="502" y="1408"/>
                  <a:pt x="240" y="1146"/>
                  <a:pt x="240" y="824"/>
                </a:cubicBezTo>
                <a:cubicBezTo>
                  <a:pt x="240" y="502"/>
                  <a:pt x="502" y="240"/>
                  <a:pt x="824" y="240"/>
                </a:cubicBezTo>
                <a:cubicBezTo>
                  <a:pt x="1146" y="240"/>
                  <a:pt x="1408" y="502"/>
                  <a:pt x="1408" y="824"/>
                </a:cubicBezTo>
                <a:cubicBezTo>
                  <a:pt x="1408" y="1146"/>
                  <a:pt x="1146" y="1408"/>
                  <a:pt x="824" y="1408"/>
                </a:cubicBezTo>
                <a:close/>
                <a:moveTo>
                  <a:pt x="738" y="1096"/>
                </a:moveTo>
                <a:cubicBezTo>
                  <a:pt x="481" y="846"/>
                  <a:pt x="481" y="846"/>
                  <a:pt x="481" y="846"/>
                </a:cubicBezTo>
                <a:cubicBezTo>
                  <a:pt x="587" y="740"/>
                  <a:pt x="587" y="740"/>
                  <a:pt x="587" y="740"/>
                </a:cubicBezTo>
                <a:cubicBezTo>
                  <a:pt x="738" y="883"/>
                  <a:pt x="738" y="883"/>
                  <a:pt x="738" y="883"/>
                </a:cubicBezTo>
                <a:cubicBezTo>
                  <a:pt x="1061" y="552"/>
                  <a:pt x="1061" y="552"/>
                  <a:pt x="1061" y="552"/>
                </a:cubicBezTo>
                <a:cubicBezTo>
                  <a:pt x="1167" y="658"/>
                  <a:pt x="1167" y="658"/>
                  <a:pt x="1167" y="658"/>
                </a:cubicBezTo>
                <a:lnTo>
                  <a:pt x="738" y="1096"/>
                </a:lnTo>
                <a:close/>
              </a:path>
            </a:pathLst>
          </a:custGeom>
          <a:solidFill>
            <a:srgbClr val="FFC000"/>
          </a:solidFill>
          <a:ln>
            <a:noFill/>
          </a:ln>
        </p:spPr>
        <p:txBody>
          <a:bodyPr vert="horz" wrap="square" lIns="91256" tIns="45631" rIns="91256" bIns="45631" numCol="1" anchor="t" anchorCtr="0" compatLnSpc="1">
            <a:prstTxWarp prst="textNoShape">
              <a:avLst/>
            </a:prstTxWarp>
          </a:bodyPr>
          <a:lstStyle/>
          <a:p>
            <a:endParaRPr lang="bg-BG" dirty="0">
              <a:latin typeface="Lato Light"/>
            </a:endParaRPr>
          </a:p>
        </p:txBody>
      </p:sp>
      <p:graphicFrame>
        <p:nvGraphicFramePr>
          <p:cNvPr id="6" name="Table 5"/>
          <p:cNvGraphicFramePr>
            <a:graphicFrameLocks noGrp="1"/>
          </p:cNvGraphicFramePr>
          <p:nvPr>
            <p:extLst>
              <p:ext uri="{D42A27DB-BD31-4B8C-83A1-F6EECF244321}">
                <p14:modId xmlns:p14="http://schemas.microsoft.com/office/powerpoint/2010/main" val="673326216"/>
              </p:ext>
            </p:extLst>
          </p:nvPr>
        </p:nvGraphicFramePr>
        <p:xfrm>
          <a:off x="1075527" y="2843687"/>
          <a:ext cx="10711683" cy="5365712"/>
        </p:xfrm>
        <a:graphic>
          <a:graphicData uri="http://schemas.openxmlformats.org/drawingml/2006/table">
            <a:tbl>
              <a:tblPr firstRow="1" bandRow="1">
                <a:effectLst>
                  <a:outerShdw blurRad="50800" dist="38100" dir="2700000" algn="tl" rotWithShape="0">
                    <a:prstClr val="black">
                      <a:alpha val="40000"/>
                    </a:prstClr>
                  </a:outerShdw>
                </a:effectLst>
                <a:tableStyleId>{E269D01E-BC32-4049-B463-5C60D7B0CCD2}</a:tableStyleId>
              </a:tblPr>
              <a:tblGrid>
                <a:gridCol w="3659823">
                  <a:extLst>
                    <a:ext uri="{9D8B030D-6E8A-4147-A177-3AD203B41FA5}">
                      <a16:colId xmlns:a16="http://schemas.microsoft.com/office/drawing/2014/main" val="20000"/>
                    </a:ext>
                  </a:extLst>
                </a:gridCol>
                <a:gridCol w="3367843">
                  <a:extLst>
                    <a:ext uri="{9D8B030D-6E8A-4147-A177-3AD203B41FA5}">
                      <a16:colId xmlns:a16="http://schemas.microsoft.com/office/drawing/2014/main" val="20001"/>
                    </a:ext>
                  </a:extLst>
                </a:gridCol>
                <a:gridCol w="3684017">
                  <a:extLst>
                    <a:ext uri="{9D8B030D-6E8A-4147-A177-3AD203B41FA5}">
                      <a16:colId xmlns:a16="http://schemas.microsoft.com/office/drawing/2014/main" val="20002"/>
                    </a:ext>
                  </a:extLst>
                </a:gridCol>
              </a:tblGrid>
              <a:tr h="626414">
                <a:tc rowSpan="2">
                  <a:txBody>
                    <a:bodyPr/>
                    <a:lstStyle/>
                    <a:p>
                      <a:pPr algn="ctr"/>
                      <a:r>
                        <a:rPr lang="en-US" sz="2800" dirty="0">
                          <a:latin typeface="+mn-lt"/>
                          <a:cs typeface="Calibri" pitchFamily="34" charset="0"/>
                        </a:rPr>
                        <a:t>TAX</a:t>
                      </a:r>
                    </a:p>
                  </a:txBody>
                  <a:tcPr>
                    <a:lnL w="6350" cap="flat" cmpd="sng" algn="ctr">
                      <a:noFill/>
                      <a:prstDash val="solid"/>
                      <a:miter lim="800000"/>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4">
                        <a:lumMod val="60000"/>
                        <a:lumOff val="40000"/>
                      </a:schemeClr>
                    </a:solidFill>
                  </a:tcPr>
                </a:tc>
                <a:tc gridSpan="2">
                  <a:txBody>
                    <a:bodyPr/>
                    <a:lstStyle/>
                    <a:p>
                      <a:pPr algn="ctr"/>
                      <a:r>
                        <a:rPr lang="en-US" sz="2800" dirty="0">
                          <a:latin typeface="+mn-lt"/>
                          <a:cs typeface="Calibri" pitchFamily="34" charset="0"/>
                        </a:rPr>
                        <a:t>TAX RATES</a:t>
                      </a:r>
                    </a:p>
                  </a:txBody>
                  <a:tcPr>
                    <a:lnL>
                      <a:noFill/>
                    </a:lnL>
                    <a:lnR w="6350" cap="flat" cmpd="sng" algn="ctr">
                      <a:noFill/>
                      <a:prstDash val="solid"/>
                      <a:miter lim="800000"/>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en-US"/>
                    </a:p>
                  </a:txBody>
                  <a:tcPr>
                    <a:solidFill>
                      <a:schemeClr val="bg1"/>
                    </a:solidFill>
                  </a:tcPr>
                </a:tc>
                <a:extLst>
                  <a:ext uri="{0D108BD9-81ED-4DB2-BD59-A6C34878D82A}">
                    <a16:rowId xmlns:a16="http://schemas.microsoft.com/office/drawing/2014/main" val="10000"/>
                  </a:ext>
                </a:extLst>
              </a:tr>
              <a:tr h="580578">
                <a:tc vMerge="1">
                  <a:txBody>
                    <a:bodyPr/>
                    <a:lstStyle/>
                    <a:p>
                      <a:endParaRPr lang="en-US"/>
                    </a:p>
                  </a:txBody>
                  <a:tcPr>
                    <a:solidFill>
                      <a:schemeClr val="bg1"/>
                    </a:solidFill>
                  </a:tcPr>
                </a:tc>
                <a:tc>
                  <a:txBody>
                    <a:bodyPr/>
                    <a:lstStyle/>
                    <a:p>
                      <a:pPr algn="ctr"/>
                      <a:r>
                        <a:rPr lang="en-US" sz="2800" dirty="0">
                          <a:latin typeface="+mn-lt"/>
                          <a:cs typeface="Calibri" pitchFamily="34" charset="0"/>
                        </a:rPr>
                        <a:t>TIDZs</a:t>
                      </a:r>
                    </a:p>
                  </a:txBody>
                  <a:tcPr>
                    <a:lnL w="19050" cap="flat" cmpd="sng" algn="ctr">
                      <a:noFill/>
                      <a:prstDash val="solid"/>
                      <a:miter lim="800000"/>
                    </a:lnL>
                    <a:lnR>
                      <a:noFill/>
                    </a:lnR>
                    <a:lnT w="19050" cap="flat" cmpd="sng" algn="ctr">
                      <a:noFill/>
                      <a:prstDash val="solid"/>
                      <a:miter lim="800000"/>
                    </a:lnT>
                    <a:lnB>
                      <a:noFill/>
                    </a:lnB>
                    <a:lnTlToBr w="12700" cmpd="sng">
                      <a:noFill/>
                      <a:prstDash val="solid"/>
                    </a:lnTlToBr>
                    <a:lnBlToTr w="12700" cmpd="sng">
                      <a:noFill/>
                      <a:prstDash val="solid"/>
                    </a:lnBlToTr>
                  </a:tcPr>
                </a:tc>
                <a:tc>
                  <a:txBody>
                    <a:bodyPr/>
                    <a:lstStyle/>
                    <a:p>
                      <a:pPr algn="ctr"/>
                      <a:r>
                        <a:rPr lang="en-US" sz="2800" dirty="0">
                          <a:latin typeface="+mn-lt"/>
                          <a:cs typeface="Calibri" pitchFamily="34" charset="0"/>
                        </a:rPr>
                        <a:t>Outside TIDZs</a:t>
                      </a:r>
                    </a:p>
                  </a:txBody>
                  <a:tcPr>
                    <a:lnL>
                      <a:noFill/>
                    </a:lnL>
                    <a:lnR w="6350" cap="flat" cmpd="sng" algn="ctr">
                      <a:noFill/>
                      <a:prstDash val="solid"/>
                      <a:miter lim="800000"/>
                    </a:lnR>
                    <a:lnT w="190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9486">
                <a:tc>
                  <a:txBody>
                    <a:bodyPr/>
                    <a:lstStyle/>
                    <a:p>
                      <a:r>
                        <a:rPr lang="en-US" sz="2800" dirty="0">
                          <a:latin typeface="+mn-lt"/>
                          <a:cs typeface="Calibri" pitchFamily="34" charset="0"/>
                        </a:rPr>
                        <a:t>Corporate tax</a:t>
                      </a:r>
                    </a:p>
                  </a:txBody>
                  <a:tcPr>
                    <a:lnL w="6350" cap="flat" cmpd="sng" algn="ctr">
                      <a:noFill/>
                      <a:prstDash val="solid"/>
                      <a:miter lim="800000"/>
                    </a:lnL>
                    <a:lnR>
                      <a:noFill/>
                    </a:lnR>
                    <a:lnT w="19050" cap="flat" cmpd="sng" algn="ctr">
                      <a:noFill/>
                      <a:prstDash val="solid"/>
                      <a:miter lim="800000"/>
                    </a:lnT>
                    <a:lnB>
                      <a:noFill/>
                    </a:lnB>
                    <a:lnTlToBr w="12700" cmpd="sng">
                      <a:noFill/>
                      <a:prstDash val="solid"/>
                    </a:lnTlToBr>
                    <a:lnBlToTr w="12700" cmpd="sng">
                      <a:noFill/>
                      <a:prstDash val="solid"/>
                    </a:lnBlToTr>
                  </a:tcPr>
                </a:tc>
                <a:tc>
                  <a:txBody>
                    <a:bodyPr/>
                    <a:lstStyle/>
                    <a:p>
                      <a:pPr marL="0" marR="0" indent="0" algn="ctr" defTabSz="1826104" rtl="0" eaLnBrk="1" fontAlgn="auto" latinLnBrk="0" hangingPunct="1">
                        <a:lnSpc>
                          <a:spcPct val="100000"/>
                        </a:lnSpc>
                        <a:spcBef>
                          <a:spcPts val="0"/>
                        </a:spcBef>
                        <a:spcAft>
                          <a:spcPts val="0"/>
                        </a:spcAft>
                        <a:buClrTx/>
                        <a:buSzTx/>
                        <a:buFontTx/>
                        <a:buNone/>
                        <a:tabLst/>
                        <a:defRPr/>
                      </a:pPr>
                      <a:r>
                        <a:rPr lang="en-US" sz="2800" b="0" dirty="0">
                          <a:solidFill>
                            <a:srgbClr val="FFC000"/>
                          </a:solidFill>
                          <a:latin typeface="+mn-lt"/>
                          <a:cs typeface="Calibri" pitchFamily="34" charset="0"/>
                        </a:rPr>
                        <a:t>0% for the first 10 years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800" dirty="0">
                          <a:latin typeface="+mn-lt"/>
                          <a:cs typeface="Calibri" pitchFamily="34" charset="0"/>
                        </a:rPr>
                        <a:t>10%</a:t>
                      </a:r>
                    </a:p>
                  </a:txBody>
                  <a:tcPr>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9486">
                <a:tc>
                  <a:txBody>
                    <a:bodyPr/>
                    <a:lstStyle/>
                    <a:p>
                      <a:r>
                        <a:rPr lang="en-US" sz="2800" dirty="0">
                          <a:latin typeface="+mn-lt"/>
                          <a:cs typeface="Calibri" pitchFamily="34" charset="0"/>
                        </a:rPr>
                        <a:t>Personal</a:t>
                      </a:r>
                      <a:r>
                        <a:rPr lang="en-US" sz="2800" baseline="0" dirty="0">
                          <a:latin typeface="+mn-lt"/>
                          <a:cs typeface="Calibri" pitchFamily="34" charset="0"/>
                        </a:rPr>
                        <a:t> income tax</a:t>
                      </a:r>
                      <a:endParaRPr lang="en-US" sz="2800" dirty="0">
                        <a:latin typeface="+mn-lt"/>
                        <a:cs typeface="Calibri" pitchFamily="34" charset="0"/>
                      </a:endParaRPr>
                    </a:p>
                  </a:txBody>
                  <a:tcP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ctr"/>
                      <a:r>
                        <a:rPr lang="en-US" sz="2800" b="0" dirty="0">
                          <a:solidFill>
                            <a:srgbClr val="FFC000"/>
                          </a:solidFill>
                          <a:latin typeface="+mn-lt"/>
                          <a:cs typeface="Calibri" pitchFamily="34" charset="0"/>
                        </a:rPr>
                        <a:t>0% for the first 10 years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800" dirty="0">
                          <a:latin typeface="+mn-lt"/>
                          <a:cs typeface="Calibri" pitchFamily="34" charset="0"/>
                        </a:rPr>
                        <a:t>10% - 18%</a:t>
                      </a:r>
                    </a:p>
                  </a:txBody>
                  <a:tcPr>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58592">
                <a:tc>
                  <a:txBody>
                    <a:bodyPr/>
                    <a:lstStyle/>
                    <a:p>
                      <a:r>
                        <a:rPr lang="en-US" sz="2800" dirty="0">
                          <a:latin typeface="+mn-lt"/>
                          <a:cs typeface="Calibri" pitchFamily="34" charset="0"/>
                        </a:rPr>
                        <a:t>Value added</a:t>
                      </a:r>
                      <a:r>
                        <a:rPr lang="en-US" sz="2800" baseline="0" dirty="0">
                          <a:latin typeface="+mn-lt"/>
                          <a:cs typeface="Calibri" pitchFamily="34" charset="0"/>
                        </a:rPr>
                        <a:t> </a:t>
                      </a:r>
                      <a:r>
                        <a:rPr lang="en-US" sz="2800" dirty="0">
                          <a:latin typeface="+mn-lt"/>
                          <a:cs typeface="Calibri" pitchFamily="34" charset="0"/>
                        </a:rPr>
                        <a:t>tax</a:t>
                      </a:r>
                    </a:p>
                  </a:txBody>
                  <a:tcP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ctr"/>
                      <a:r>
                        <a:rPr lang="en-US" sz="2800" b="0" dirty="0">
                          <a:solidFill>
                            <a:srgbClr val="FFC000"/>
                          </a:solidFill>
                          <a:latin typeface="+mn-lt"/>
                          <a:cs typeface="Calibri" pitchFamily="34" charset="0"/>
                        </a:rPr>
                        <a:t>0%</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800" dirty="0">
                          <a:latin typeface="+mn-lt"/>
                          <a:cs typeface="Calibri" pitchFamily="34" charset="0"/>
                        </a:rPr>
                        <a:t>18%</a:t>
                      </a:r>
                    </a:p>
                  </a:txBody>
                  <a:tcPr>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80578">
                <a:tc>
                  <a:txBody>
                    <a:bodyPr/>
                    <a:lstStyle/>
                    <a:p>
                      <a:r>
                        <a:rPr lang="en-US" sz="2800" dirty="0">
                          <a:latin typeface="+mn-lt"/>
                          <a:cs typeface="Calibri" pitchFamily="34" charset="0"/>
                        </a:rPr>
                        <a:t>Property</a:t>
                      </a:r>
                      <a:r>
                        <a:rPr lang="en-US" sz="2800" baseline="0" dirty="0">
                          <a:latin typeface="+mn-lt"/>
                          <a:cs typeface="Calibri" pitchFamily="34" charset="0"/>
                        </a:rPr>
                        <a:t> tax</a:t>
                      </a:r>
                      <a:endParaRPr lang="en-US" sz="2800" dirty="0">
                        <a:latin typeface="+mn-lt"/>
                        <a:cs typeface="Calibri" pitchFamily="34" charset="0"/>
                      </a:endParaRPr>
                    </a:p>
                  </a:txBody>
                  <a:tcP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algn="ctr"/>
                      <a:r>
                        <a:rPr lang="en-US" sz="2800" b="0" dirty="0">
                          <a:solidFill>
                            <a:srgbClr val="FFC000"/>
                          </a:solidFill>
                          <a:latin typeface="+mn-lt"/>
                          <a:cs typeface="Calibri" pitchFamily="34" charset="0"/>
                        </a:rPr>
                        <a:t>0%</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800" dirty="0">
                          <a:latin typeface="+mn-lt"/>
                          <a:cs typeface="Calibri" pitchFamily="34" charset="0"/>
                        </a:rPr>
                        <a:t>0.1% - 0.2%</a:t>
                      </a:r>
                    </a:p>
                  </a:txBody>
                  <a:tcPr>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80578">
                <a:tc>
                  <a:txBody>
                    <a:bodyPr/>
                    <a:lstStyle/>
                    <a:p>
                      <a:r>
                        <a:rPr lang="en-US" sz="2800" dirty="0">
                          <a:latin typeface="+mn-lt"/>
                          <a:cs typeface="Calibri" pitchFamily="34" charset="0"/>
                        </a:rPr>
                        <a:t>Excise taxes</a:t>
                      </a:r>
                    </a:p>
                  </a:txBody>
                  <a:tcP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2800" b="0" dirty="0">
                          <a:solidFill>
                            <a:srgbClr val="FFC000"/>
                          </a:solidFill>
                          <a:latin typeface="+mn-lt"/>
                          <a:cs typeface="Calibri" pitchFamily="34" charset="0"/>
                        </a:rPr>
                        <a:t>0%</a:t>
                      </a:r>
                    </a:p>
                  </a:txBody>
                  <a:tcPr>
                    <a:lnL>
                      <a:noFill/>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2800" dirty="0">
                          <a:latin typeface="+mn-lt"/>
                          <a:cs typeface="Calibri" pitchFamily="34" charset="0"/>
                        </a:rPr>
                        <a:t>5% - 62%</a:t>
                      </a:r>
                    </a:p>
                  </a:txBody>
                  <a:tcP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391246598"/>
              </p:ext>
            </p:extLst>
          </p:nvPr>
        </p:nvGraphicFramePr>
        <p:xfrm>
          <a:off x="1008993" y="9177023"/>
          <a:ext cx="10914973" cy="2972446"/>
        </p:xfrm>
        <a:graphic>
          <a:graphicData uri="http://schemas.openxmlformats.org/drawingml/2006/table">
            <a:tbl>
              <a:tblPr firstRow="1" bandRow="1">
                <a:effectLst>
                  <a:outerShdw blurRad="50800" dist="38100" dir="2700000" algn="tl" rotWithShape="0">
                    <a:prstClr val="black">
                      <a:alpha val="40000"/>
                    </a:prstClr>
                  </a:outerShdw>
                </a:effectLst>
                <a:tableStyleId>{E269D01E-BC32-4049-B463-5C60D7B0CCD2}</a:tableStyleId>
              </a:tblPr>
              <a:tblGrid>
                <a:gridCol w="3795713">
                  <a:extLst>
                    <a:ext uri="{9D8B030D-6E8A-4147-A177-3AD203B41FA5}">
                      <a16:colId xmlns:a16="http://schemas.microsoft.com/office/drawing/2014/main" val="20000"/>
                    </a:ext>
                  </a:extLst>
                </a:gridCol>
                <a:gridCol w="3267239">
                  <a:extLst>
                    <a:ext uri="{9D8B030D-6E8A-4147-A177-3AD203B41FA5}">
                      <a16:colId xmlns:a16="http://schemas.microsoft.com/office/drawing/2014/main" val="20001"/>
                    </a:ext>
                  </a:extLst>
                </a:gridCol>
                <a:gridCol w="3852021">
                  <a:extLst>
                    <a:ext uri="{9D8B030D-6E8A-4147-A177-3AD203B41FA5}">
                      <a16:colId xmlns:a16="http://schemas.microsoft.com/office/drawing/2014/main" val="20002"/>
                    </a:ext>
                  </a:extLst>
                </a:gridCol>
              </a:tblGrid>
              <a:tr h="522930">
                <a:tc rowSpan="2">
                  <a:txBody>
                    <a:bodyPr/>
                    <a:lstStyle/>
                    <a:p>
                      <a:pPr algn="ctr"/>
                      <a:r>
                        <a:rPr lang="en-US" sz="2800" b="1" dirty="0" smtClean="0">
                          <a:latin typeface="Calibri" pitchFamily="34" charset="0"/>
                          <a:cs typeface="Calibri" pitchFamily="34" charset="0"/>
                        </a:rPr>
                        <a:t>PRODUCT</a:t>
                      </a:r>
                      <a:endParaRPr lang="en-US" sz="2800" b="1" dirty="0">
                        <a:latin typeface="Calibri" pitchFamily="34" charset="0"/>
                        <a:cs typeface="Calibri" pitchFamily="34" charset="0"/>
                      </a:endParaRPr>
                    </a:p>
                  </a:txBody>
                  <a:tcPr>
                    <a:lnL w="6350" cap="flat" cmpd="sng" algn="ctr">
                      <a:noFill/>
                      <a:prstDash val="solid"/>
                      <a:miter lim="800000"/>
                    </a:lnL>
                    <a:lnR>
                      <a:noFill/>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5">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a:ln>
                            <a:noFill/>
                          </a:ln>
                          <a:solidFill>
                            <a:srgbClr val="FFFFD9"/>
                          </a:solidFill>
                          <a:effectLst/>
                          <a:latin typeface="Calibri" pitchFamily="34" charset="0"/>
                          <a:cs typeface="Calibri" pitchFamily="34" charset="0"/>
                        </a:rPr>
                        <a:t>CUSTOMS DUTY</a:t>
                      </a:r>
                      <a:endParaRPr kumimoji="0" lang="en-US" sz="2800" b="1" i="0" u="none" strike="noStrike" cap="none" normalizeH="0" baseline="0" dirty="0">
                        <a:ln>
                          <a:noFill/>
                        </a:ln>
                        <a:solidFill>
                          <a:srgbClr val="FFFFD9"/>
                        </a:solidFill>
                        <a:effectLst/>
                        <a:latin typeface="Calibri" pitchFamily="34" charset="0"/>
                        <a:cs typeface="Calibri" pitchFamily="34" charset="0"/>
                      </a:endParaRPr>
                    </a:p>
                  </a:txBody>
                  <a:tcPr>
                    <a:lnL>
                      <a:noFill/>
                    </a:lnL>
                    <a:lnR w="6350" cap="flat" cmpd="sng" algn="ctr">
                      <a:noFill/>
                      <a:prstDash val="solid"/>
                      <a:miter lim="800000"/>
                    </a:lnR>
                    <a:lnT w="6350" cap="flat" cmpd="sng" algn="ctr">
                      <a:noFill/>
                      <a:prstDash val="solid"/>
                      <a:miter lim="800000"/>
                    </a:lnT>
                    <a:lnB w="19050" cap="flat" cmpd="sng" algn="ctr">
                      <a:noFill/>
                      <a:prstDash val="solid"/>
                      <a:miter lim="800000"/>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en-US"/>
                    </a:p>
                  </a:txBody>
                  <a:tcPr>
                    <a:solidFill>
                      <a:schemeClr val="bg1"/>
                    </a:solidFill>
                  </a:tcPr>
                </a:tc>
                <a:extLst>
                  <a:ext uri="{0D108BD9-81ED-4DB2-BD59-A6C34878D82A}">
                    <a16:rowId xmlns:a16="http://schemas.microsoft.com/office/drawing/2014/main" val="10000"/>
                  </a:ext>
                </a:extLst>
              </a:tr>
              <a:tr h="522930">
                <a:tc vMerge="1">
                  <a:txBody>
                    <a:bodyPr/>
                    <a:lstStyle/>
                    <a:p>
                      <a:endParaRPr lang="en-US"/>
                    </a:p>
                  </a:txBody>
                  <a:tcPr>
                    <a:solidFill>
                      <a:schemeClr val="bg1"/>
                    </a:solidFill>
                  </a:tcPr>
                </a:tc>
                <a:tc>
                  <a:txBody>
                    <a:bodyPr/>
                    <a:lstStyle/>
                    <a:p>
                      <a:pPr algn="ctr"/>
                      <a:r>
                        <a:rPr lang="en-US" sz="2800" b="1" dirty="0">
                          <a:latin typeface="Calibri" pitchFamily="34" charset="0"/>
                          <a:cs typeface="Calibri" pitchFamily="34" charset="0"/>
                        </a:rPr>
                        <a:t>TIDZs</a:t>
                      </a:r>
                    </a:p>
                  </a:txBody>
                  <a:tcPr>
                    <a:lnL w="19050" cap="flat" cmpd="sng" algn="ctr">
                      <a:noFill/>
                      <a:prstDash val="solid"/>
                      <a:miter lim="800000"/>
                    </a:lnL>
                    <a:lnR>
                      <a:noFill/>
                    </a:lnR>
                    <a:lnT w="19050" cap="flat" cmpd="sng" algn="ctr">
                      <a:noFill/>
                      <a:prstDash val="solid"/>
                      <a:miter lim="800000"/>
                    </a:lnT>
                    <a:lnB>
                      <a:noFill/>
                    </a:lnB>
                    <a:lnTlToBr w="12700" cmpd="sng">
                      <a:noFill/>
                      <a:prstDash val="solid"/>
                    </a:lnTlToBr>
                    <a:lnBlToTr w="12700" cmpd="sng">
                      <a:noFill/>
                      <a:prstDash val="solid"/>
                    </a:lnBlToTr>
                    <a:solidFill>
                      <a:schemeClr val="accent4">
                        <a:lumMod val="60000"/>
                        <a:lumOff val="40000"/>
                        <a:alpha val="20000"/>
                      </a:schemeClr>
                    </a:solidFill>
                  </a:tcPr>
                </a:tc>
                <a:tc>
                  <a:txBody>
                    <a:bodyPr/>
                    <a:lstStyle/>
                    <a:p>
                      <a:pPr algn="ctr"/>
                      <a:r>
                        <a:rPr lang="en-US" sz="2800" b="0" dirty="0">
                          <a:latin typeface="Calibri" pitchFamily="34" charset="0"/>
                          <a:cs typeface="Calibri" pitchFamily="34" charset="0"/>
                        </a:rPr>
                        <a:t>Outside TIDZs</a:t>
                      </a:r>
                    </a:p>
                  </a:txBody>
                  <a:tcPr>
                    <a:lnL>
                      <a:noFill/>
                    </a:lnL>
                    <a:lnR w="6350" cap="flat" cmpd="sng" algn="ctr">
                      <a:noFill/>
                      <a:prstDash val="solid"/>
                      <a:miter lim="800000"/>
                    </a:lnR>
                    <a:lnT w="19050" cap="flat" cmpd="sng" algn="ctr">
                      <a:noFill/>
                      <a:prstDash val="solid"/>
                      <a:miter lim="800000"/>
                    </a:lnT>
                    <a:lnB>
                      <a:noFill/>
                    </a:lnB>
                    <a:lnTlToBr w="12700" cmpd="sng">
                      <a:noFill/>
                      <a:prstDash val="solid"/>
                    </a:lnTlToBr>
                    <a:lnBlToTr w="12700" cmpd="sng">
                      <a:noFill/>
                      <a:prstDash val="solid"/>
                    </a:lnBlToTr>
                    <a:solidFill>
                      <a:schemeClr val="accent4">
                        <a:lumMod val="60000"/>
                        <a:lumOff val="40000"/>
                        <a:alpha val="20000"/>
                      </a:schemeClr>
                    </a:solidFill>
                  </a:tcPr>
                </a:tc>
                <a:extLst>
                  <a:ext uri="{0D108BD9-81ED-4DB2-BD59-A6C34878D82A}">
                    <a16:rowId xmlns:a16="http://schemas.microsoft.com/office/drawing/2014/main" val="10001"/>
                  </a:ext>
                </a:extLst>
              </a:tr>
              <a:tr h="963293">
                <a:tc>
                  <a:txBody>
                    <a:bodyPr/>
                    <a:lstStyle/>
                    <a:p>
                      <a:r>
                        <a:rPr lang="en-US" sz="2800" b="0" dirty="0">
                          <a:latin typeface="Calibri" pitchFamily="34" charset="0"/>
                          <a:cs typeface="Calibri" pitchFamily="34" charset="0"/>
                        </a:rPr>
                        <a:t>Raw</a:t>
                      </a:r>
                      <a:r>
                        <a:rPr lang="en-US" sz="2800" b="0" baseline="0" dirty="0">
                          <a:latin typeface="Calibri" pitchFamily="34" charset="0"/>
                          <a:cs typeface="Calibri" pitchFamily="34" charset="0"/>
                        </a:rPr>
                        <a:t> materials</a:t>
                      </a:r>
                      <a:endParaRPr lang="en-US" sz="2800" b="0" dirty="0">
                        <a:latin typeface="Calibri" pitchFamily="34" charset="0"/>
                        <a:cs typeface="Calibri" pitchFamily="34" charset="0"/>
                      </a:endParaRPr>
                    </a:p>
                  </a:txBody>
                  <a:tcPr>
                    <a:lnL w="6350" cap="flat" cmpd="sng" algn="ctr">
                      <a:noFill/>
                      <a:prstDash val="solid"/>
                      <a:miter lim="800000"/>
                    </a:lnL>
                    <a:lnR>
                      <a:noFill/>
                    </a:lnR>
                    <a:lnT w="19050" cap="flat" cmpd="sng" algn="ctr">
                      <a:noFill/>
                      <a:prstDash val="solid"/>
                      <a:miter lim="800000"/>
                    </a:lnT>
                    <a:lnB>
                      <a:noFill/>
                    </a:lnB>
                    <a:lnTlToBr w="12700" cmpd="sng">
                      <a:noFill/>
                      <a:prstDash val="solid"/>
                    </a:lnTlToBr>
                    <a:lnBlToTr w="12700" cmpd="sng">
                      <a:noFill/>
                      <a:prstDash val="solid"/>
                    </a:lnBlToTr>
                  </a:tcPr>
                </a:tc>
                <a:tc>
                  <a:txBody>
                    <a:bodyPr/>
                    <a:lstStyle/>
                    <a:p>
                      <a:pPr marL="0" marR="0" indent="0" algn="ctr" defTabSz="1826104" rtl="0" eaLnBrk="1" fontAlgn="auto" latinLnBrk="0" hangingPunct="1">
                        <a:lnSpc>
                          <a:spcPct val="100000"/>
                        </a:lnSpc>
                        <a:spcBef>
                          <a:spcPts val="0"/>
                        </a:spcBef>
                        <a:spcAft>
                          <a:spcPts val="0"/>
                        </a:spcAft>
                        <a:buClrTx/>
                        <a:buSzTx/>
                        <a:buFontTx/>
                        <a:buNone/>
                        <a:tabLst/>
                        <a:defRPr/>
                      </a:pPr>
                      <a:r>
                        <a:rPr lang="en-US" sz="2800" b="0" dirty="0">
                          <a:solidFill>
                            <a:srgbClr val="FFC000"/>
                          </a:solidFill>
                          <a:latin typeface="Calibri" pitchFamily="34" charset="0"/>
                          <a:cs typeface="Calibri" pitchFamily="34" charset="0"/>
                        </a:rPr>
                        <a:t>0%</a:t>
                      </a:r>
                    </a:p>
                    <a:p>
                      <a:pPr marL="0" marR="0" indent="0" algn="ctr" defTabSz="1826104" rtl="0" eaLnBrk="1" fontAlgn="auto" latinLnBrk="0" hangingPunct="1">
                        <a:lnSpc>
                          <a:spcPct val="100000"/>
                        </a:lnSpc>
                        <a:spcBef>
                          <a:spcPts val="0"/>
                        </a:spcBef>
                        <a:spcAft>
                          <a:spcPts val="0"/>
                        </a:spcAft>
                        <a:buClrTx/>
                        <a:buSzTx/>
                        <a:buFontTx/>
                        <a:buNone/>
                        <a:tabLst/>
                        <a:defRPr/>
                      </a:pPr>
                      <a:endParaRPr lang="en-US" sz="2800" b="0" dirty="0">
                        <a:solidFill>
                          <a:srgbClr val="FFC000"/>
                        </a:solidFill>
                        <a:latin typeface="Calibri" pitchFamily="34" charset="0"/>
                        <a:cs typeface="Calibri"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800" b="0" dirty="0">
                          <a:latin typeface="Calibri" pitchFamily="34" charset="0"/>
                          <a:cs typeface="Calibri" pitchFamily="34" charset="0"/>
                        </a:rPr>
                        <a:t>Up to 15%</a:t>
                      </a:r>
                    </a:p>
                  </a:txBody>
                  <a:tcPr>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63293">
                <a:tc>
                  <a:txBody>
                    <a:bodyPr/>
                    <a:lstStyle/>
                    <a:p>
                      <a:r>
                        <a:rPr lang="en-US" sz="2800" b="0" dirty="0">
                          <a:latin typeface="Calibri" pitchFamily="34" charset="0"/>
                          <a:cs typeface="Calibri" pitchFamily="34" charset="0"/>
                        </a:rPr>
                        <a:t>Equipment</a:t>
                      </a:r>
                    </a:p>
                  </a:txBody>
                  <a:tcP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indent="0" algn="ctr" defTabSz="1824647" rtl="0" eaLnBrk="1" fontAlgn="auto" latinLnBrk="0" hangingPunct="1">
                        <a:lnSpc>
                          <a:spcPct val="100000"/>
                        </a:lnSpc>
                        <a:spcBef>
                          <a:spcPts val="0"/>
                        </a:spcBef>
                        <a:spcAft>
                          <a:spcPts val="0"/>
                        </a:spcAft>
                        <a:buClrTx/>
                        <a:buSzTx/>
                        <a:buFontTx/>
                        <a:buNone/>
                        <a:tabLst/>
                        <a:defRPr/>
                      </a:pPr>
                      <a:r>
                        <a:rPr lang="en-US" sz="2800" b="0" dirty="0">
                          <a:solidFill>
                            <a:srgbClr val="FFC000"/>
                          </a:solidFill>
                          <a:latin typeface="Calibri" pitchFamily="34" charset="0"/>
                          <a:cs typeface="Calibri" pitchFamily="34" charset="0"/>
                        </a:rPr>
                        <a:t>0%</a:t>
                      </a:r>
                    </a:p>
                    <a:p>
                      <a:pPr marL="0" marR="0" indent="0" algn="ctr" defTabSz="1824647" rtl="0" eaLnBrk="1" fontAlgn="auto" latinLnBrk="0" hangingPunct="1">
                        <a:lnSpc>
                          <a:spcPct val="100000"/>
                        </a:lnSpc>
                        <a:spcBef>
                          <a:spcPts val="0"/>
                        </a:spcBef>
                        <a:spcAft>
                          <a:spcPts val="0"/>
                        </a:spcAft>
                        <a:buClrTx/>
                        <a:buSzTx/>
                        <a:buFontTx/>
                        <a:buNone/>
                        <a:tabLst/>
                        <a:defRPr/>
                      </a:pPr>
                      <a:endParaRPr lang="en-US" sz="2800" b="0" dirty="0">
                        <a:solidFill>
                          <a:srgbClr val="FFC000"/>
                        </a:solidFill>
                        <a:latin typeface="Calibri" pitchFamily="34" charset="0"/>
                        <a:cs typeface="Calibri"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800" b="0" dirty="0">
                          <a:latin typeface="Calibri" pitchFamily="34" charset="0"/>
                          <a:cs typeface="Calibri" pitchFamily="34" charset="0"/>
                        </a:rPr>
                        <a:t>5% - 20%</a:t>
                      </a:r>
                    </a:p>
                  </a:txBody>
                  <a:tcPr>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TextBox 6"/>
          <p:cNvSpPr txBox="1"/>
          <p:nvPr/>
        </p:nvSpPr>
        <p:spPr>
          <a:xfrm>
            <a:off x="1567592" y="358475"/>
            <a:ext cx="19148298" cy="923263"/>
          </a:xfrm>
          <a:prstGeom prst="rect">
            <a:avLst/>
          </a:prstGeom>
          <a:noFill/>
        </p:spPr>
        <p:txBody>
          <a:bodyPr wrap="square" lIns="91368" tIns="45687" rIns="91368" bIns="45687" rtlCol="0">
            <a:spAutoFit/>
          </a:bodyPr>
          <a:lstStyle/>
          <a:p>
            <a:r>
              <a:rPr lang="en-US" sz="5400" b="1" dirty="0">
                <a:solidFill>
                  <a:srgbClr val="B00000"/>
                </a:solidFill>
                <a:cs typeface="Calibri" pitchFamily="34" charset="0"/>
              </a:rPr>
              <a:t>Free Zones and Fiscal Benefits</a:t>
            </a:r>
          </a:p>
        </p:txBody>
      </p:sp>
      <p:sp>
        <p:nvSpPr>
          <p:cNvPr id="3" name="TextBox 2"/>
          <p:cNvSpPr txBox="1"/>
          <p:nvPr/>
        </p:nvSpPr>
        <p:spPr>
          <a:xfrm>
            <a:off x="12649610" y="3323771"/>
            <a:ext cx="10673854" cy="6001643"/>
          </a:xfrm>
          <a:prstGeom prst="rect">
            <a:avLst/>
          </a:prstGeom>
          <a:noFill/>
        </p:spPr>
        <p:txBody>
          <a:bodyPr wrap="square" rtlCol="0">
            <a:spAutoFit/>
          </a:bodyPr>
          <a:lstStyle/>
          <a:p>
            <a:pPr marL="457200" indent="-457200" fontAlgn="ctr">
              <a:spcAft>
                <a:spcPts val="1200"/>
              </a:spcAft>
              <a:buClr>
                <a:srgbClr val="FFC000"/>
              </a:buClr>
              <a:buFont typeface="Wingdings" pitchFamily="2" charset="2"/>
              <a:buChar char="q"/>
            </a:pPr>
            <a:r>
              <a:rPr lang="en-US" sz="3600" dirty="0">
                <a:latin typeface="+mj-lt"/>
              </a:rPr>
              <a:t>10 year tax holiday</a:t>
            </a:r>
          </a:p>
          <a:p>
            <a:pPr marL="457200" indent="-457200" fontAlgn="ctr">
              <a:spcAft>
                <a:spcPts val="1200"/>
              </a:spcAft>
              <a:buClr>
                <a:srgbClr val="FFC000"/>
              </a:buClr>
              <a:buFont typeface="Wingdings" pitchFamily="2" charset="2"/>
              <a:buChar char="q"/>
            </a:pPr>
            <a:r>
              <a:rPr lang="en-US" sz="3600" kern="0" dirty="0">
                <a:latin typeface="+mj-lt"/>
                <a:cs typeface="Calibri" pitchFamily="34" charset="0"/>
              </a:rPr>
              <a:t>Land in the TIDZ is available under long-term lease for a period of up to 99 years</a:t>
            </a:r>
            <a:endParaRPr lang="en-US" sz="3600" i="1" kern="0" dirty="0">
              <a:effectLst>
                <a:outerShdw blurRad="38100" dist="38100" dir="2700000" algn="tl">
                  <a:srgbClr val="000000">
                    <a:alpha val="43137"/>
                  </a:srgbClr>
                </a:outerShdw>
              </a:effectLst>
              <a:latin typeface="+mj-lt"/>
              <a:cs typeface="Calibri" pitchFamily="34" charset="0"/>
            </a:endParaRPr>
          </a:p>
          <a:p>
            <a:pPr marL="457200" indent="-457200" fontAlgn="ctr">
              <a:spcAft>
                <a:spcPts val="1200"/>
              </a:spcAft>
              <a:buClr>
                <a:srgbClr val="FFC000"/>
              </a:buClr>
              <a:buFont typeface="Wingdings" pitchFamily="2" charset="2"/>
              <a:buChar char="q"/>
            </a:pPr>
            <a:r>
              <a:rPr lang="en-US" sz="3600" dirty="0" smtClean="0">
                <a:latin typeface="+mj-lt"/>
              </a:rPr>
              <a:t>Free </a:t>
            </a:r>
            <a:r>
              <a:rPr lang="en-US" sz="3600" dirty="0">
                <a:latin typeface="+mj-lt"/>
              </a:rPr>
              <a:t>connection to natural gas, water and sewage network</a:t>
            </a:r>
          </a:p>
          <a:p>
            <a:pPr marL="457200" indent="-457200" fontAlgn="ctr">
              <a:spcAft>
                <a:spcPts val="1200"/>
              </a:spcAft>
              <a:buClr>
                <a:srgbClr val="FFC000"/>
              </a:buClr>
              <a:buFont typeface="Wingdings" pitchFamily="2" charset="2"/>
              <a:buChar char="q"/>
            </a:pPr>
            <a:r>
              <a:rPr lang="en-US" sz="3600" dirty="0">
                <a:latin typeface="+mj-lt"/>
              </a:rPr>
              <a:t>10% return of investment cost</a:t>
            </a:r>
          </a:p>
          <a:p>
            <a:pPr marL="457200" indent="-457200" fontAlgn="ctr">
              <a:spcAft>
                <a:spcPts val="1200"/>
              </a:spcAft>
              <a:buClr>
                <a:srgbClr val="FFC000"/>
              </a:buClr>
              <a:buFont typeface="Wingdings" pitchFamily="2" charset="2"/>
              <a:buChar char="q"/>
            </a:pPr>
            <a:r>
              <a:rPr lang="en-US" sz="3600" kern="0" dirty="0">
                <a:latin typeface="+mj-lt"/>
                <a:cs typeface="Calibri" pitchFamily="34" charset="0"/>
              </a:rPr>
              <a:t>All incentives are in line with EU regulations</a:t>
            </a:r>
          </a:p>
          <a:p>
            <a:pPr marL="457200" indent="-457200" fontAlgn="ctr">
              <a:spcAft>
                <a:spcPts val="1200"/>
              </a:spcAft>
              <a:buFont typeface="Arial" pitchFamily="34" charset="0"/>
              <a:buChar char="•"/>
            </a:pPr>
            <a:endParaRPr lang="en-US" sz="3600" b="1" dirty="0">
              <a:latin typeface="+mj-lt"/>
            </a:endParaRPr>
          </a:p>
          <a:p>
            <a:endParaRPr lang="en-US" sz="3600" b="1" dirty="0">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977" y="0"/>
            <a:ext cx="3364673" cy="1964210"/>
          </a:xfrm>
          <a:prstGeom prst="rect">
            <a:avLst/>
          </a:prstGeom>
        </p:spPr>
      </p:pic>
    </p:spTree>
    <p:extLst>
      <p:ext uri="{BB962C8B-B14F-4D97-AF65-F5344CB8AC3E}">
        <p14:creationId xmlns:p14="http://schemas.microsoft.com/office/powerpoint/2010/main" val="1479712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1132796" y="9857042"/>
            <a:ext cx="9682347" cy="1092607"/>
          </a:xfrm>
          <a:prstGeom prst="rect">
            <a:avLst/>
          </a:prstGeom>
          <a:noFill/>
        </p:spPr>
        <p:txBody>
          <a:bodyPr wrap="square" rtlCol="0">
            <a:spAutoFit/>
          </a:bodyPr>
          <a:lstStyle/>
          <a:p>
            <a:pPr>
              <a:lnSpc>
                <a:spcPct val="150000"/>
              </a:lnSpc>
            </a:pPr>
            <a:endParaRPr lang="en-US" sz="2600" dirty="0">
              <a:latin typeface="Raleway SemiBold"/>
              <a:cs typeface="Calibri" pitchFamily="34" charset="0"/>
            </a:endParaRPr>
          </a:p>
          <a:p>
            <a:endParaRPr lang="en-US" sz="2600" dirty="0">
              <a:latin typeface="Raleway SemiBold"/>
            </a:endParaRPr>
          </a:p>
        </p:txBody>
      </p:sp>
      <p:sp>
        <p:nvSpPr>
          <p:cNvPr id="45" name="Freeform 44"/>
          <p:cNvSpPr>
            <a:spLocks/>
          </p:cNvSpPr>
          <p:nvPr/>
        </p:nvSpPr>
        <p:spPr bwMode="auto">
          <a:xfrm>
            <a:off x="21207377" y="8949128"/>
            <a:ext cx="457200" cy="457200"/>
          </a:xfrm>
          <a:custGeom>
            <a:avLst/>
            <a:gdLst>
              <a:gd name="T0" fmla="*/ 732 w 1465"/>
              <a:gd name="T1" fmla="*/ 0 h 1467"/>
              <a:gd name="T2" fmla="*/ 824 w 1465"/>
              <a:gd name="T3" fmla="*/ 6 h 1467"/>
              <a:gd name="T4" fmla="*/ 912 w 1465"/>
              <a:gd name="T5" fmla="*/ 22 h 1467"/>
              <a:gd name="T6" fmla="*/ 996 w 1465"/>
              <a:gd name="T7" fmla="*/ 50 h 1467"/>
              <a:gd name="T8" fmla="*/ 1075 w 1465"/>
              <a:gd name="T9" fmla="*/ 86 h 1467"/>
              <a:gd name="T10" fmla="*/ 1150 w 1465"/>
              <a:gd name="T11" fmla="*/ 132 h 1467"/>
              <a:gd name="T12" fmla="*/ 1218 w 1465"/>
              <a:gd name="T13" fmla="*/ 185 h 1467"/>
              <a:gd name="T14" fmla="*/ 1278 w 1465"/>
              <a:gd name="T15" fmla="*/ 248 h 1467"/>
              <a:gd name="T16" fmla="*/ 1333 w 1465"/>
              <a:gd name="T17" fmla="*/ 315 h 1467"/>
              <a:gd name="T18" fmla="*/ 1379 w 1465"/>
              <a:gd name="T19" fmla="*/ 389 h 1467"/>
              <a:gd name="T20" fmla="*/ 1416 w 1465"/>
              <a:gd name="T21" fmla="*/ 470 h 1467"/>
              <a:gd name="T22" fmla="*/ 1441 w 1465"/>
              <a:gd name="T23" fmla="*/ 554 h 1467"/>
              <a:gd name="T24" fmla="*/ 1458 w 1465"/>
              <a:gd name="T25" fmla="*/ 642 h 1467"/>
              <a:gd name="T26" fmla="*/ 1465 w 1465"/>
              <a:gd name="T27" fmla="*/ 734 h 1467"/>
              <a:gd name="T28" fmla="*/ 1458 w 1465"/>
              <a:gd name="T29" fmla="*/ 825 h 1467"/>
              <a:gd name="T30" fmla="*/ 1441 w 1465"/>
              <a:gd name="T31" fmla="*/ 913 h 1467"/>
              <a:gd name="T32" fmla="*/ 1416 w 1465"/>
              <a:gd name="T33" fmla="*/ 998 h 1467"/>
              <a:gd name="T34" fmla="*/ 1379 w 1465"/>
              <a:gd name="T35" fmla="*/ 1078 h 1467"/>
              <a:gd name="T36" fmla="*/ 1333 w 1465"/>
              <a:gd name="T37" fmla="*/ 1152 h 1467"/>
              <a:gd name="T38" fmla="*/ 1278 w 1465"/>
              <a:gd name="T39" fmla="*/ 1220 h 1467"/>
              <a:gd name="T40" fmla="*/ 1218 w 1465"/>
              <a:gd name="T41" fmla="*/ 1282 h 1467"/>
              <a:gd name="T42" fmla="*/ 1150 w 1465"/>
              <a:gd name="T43" fmla="*/ 1335 h 1467"/>
              <a:gd name="T44" fmla="*/ 1075 w 1465"/>
              <a:gd name="T45" fmla="*/ 1381 h 1467"/>
              <a:gd name="T46" fmla="*/ 996 w 1465"/>
              <a:gd name="T47" fmla="*/ 1418 h 1467"/>
              <a:gd name="T48" fmla="*/ 912 w 1465"/>
              <a:gd name="T49" fmla="*/ 1443 h 1467"/>
              <a:gd name="T50" fmla="*/ 824 w 1465"/>
              <a:gd name="T51" fmla="*/ 1462 h 1467"/>
              <a:gd name="T52" fmla="*/ 732 w 1465"/>
              <a:gd name="T53" fmla="*/ 1467 h 1467"/>
              <a:gd name="T54" fmla="*/ 641 w 1465"/>
              <a:gd name="T55" fmla="*/ 1462 h 1467"/>
              <a:gd name="T56" fmla="*/ 553 w 1465"/>
              <a:gd name="T57" fmla="*/ 1443 h 1467"/>
              <a:gd name="T58" fmla="*/ 469 w 1465"/>
              <a:gd name="T59" fmla="*/ 1418 h 1467"/>
              <a:gd name="T60" fmla="*/ 388 w 1465"/>
              <a:gd name="T61" fmla="*/ 1381 h 1467"/>
              <a:gd name="T62" fmla="*/ 315 w 1465"/>
              <a:gd name="T63" fmla="*/ 1335 h 1467"/>
              <a:gd name="T64" fmla="*/ 245 w 1465"/>
              <a:gd name="T65" fmla="*/ 1282 h 1467"/>
              <a:gd name="T66" fmla="*/ 185 w 1465"/>
              <a:gd name="T67" fmla="*/ 1220 h 1467"/>
              <a:gd name="T68" fmla="*/ 132 w 1465"/>
              <a:gd name="T69" fmla="*/ 1152 h 1467"/>
              <a:gd name="T70" fmla="*/ 86 w 1465"/>
              <a:gd name="T71" fmla="*/ 1078 h 1467"/>
              <a:gd name="T72" fmla="*/ 49 w 1465"/>
              <a:gd name="T73" fmla="*/ 998 h 1467"/>
              <a:gd name="T74" fmla="*/ 22 w 1465"/>
              <a:gd name="T75" fmla="*/ 913 h 1467"/>
              <a:gd name="T76" fmla="*/ 5 w 1465"/>
              <a:gd name="T77" fmla="*/ 825 h 1467"/>
              <a:gd name="T78" fmla="*/ 0 w 1465"/>
              <a:gd name="T79" fmla="*/ 734 h 1467"/>
              <a:gd name="T80" fmla="*/ 5 w 1465"/>
              <a:gd name="T81" fmla="*/ 642 h 1467"/>
              <a:gd name="T82" fmla="*/ 22 w 1465"/>
              <a:gd name="T83" fmla="*/ 554 h 1467"/>
              <a:gd name="T84" fmla="*/ 49 w 1465"/>
              <a:gd name="T85" fmla="*/ 470 h 1467"/>
              <a:gd name="T86" fmla="*/ 86 w 1465"/>
              <a:gd name="T87" fmla="*/ 389 h 1467"/>
              <a:gd name="T88" fmla="*/ 132 w 1465"/>
              <a:gd name="T89" fmla="*/ 315 h 1467"/>
              <a:gd name="T90" fmla="*/ 185 w 1465"/>
              <a:gd name="T91" fmla="*/ 248 h 1467"/>
              <a:gd name="T92" fmla="*/ 245 w 1465"/>
              <a:gd name="T93" fmla="*/ 185 h 1467"/>
              <a:gd name="T94" fmla="*/ 315 w 1465"/>
              <a:gd name="T95" fmla="*/ 132 h 1467"/>
              <a:gd name="T96" fmla="*/ 388 w 1465"/>
              <a:gd name="T97" fmla="*/ 86 h 1467"/>
              <a:gd name="T98" fmla="*/ 469 w 1465"/>
              <a:gd name="T99" fmla="*/ 50 h 1467"/>
              <a:gd name="T100" fmla="*/ 553 w 1465"/>
              <a:gd name="T101" fmla="*/ 22 h 1467"/>
              <a:gd name="T102" fmla="*/ 641 w 1465"/>
              <a:gd name="T103" fmla="*/ 6 h 1467"/>
              <a:gd name="T104" fmla="*/ 732 w 1465"/>
              <a:gd name="T105"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5" h="1467">
                <a:moveTo>
                  <a:pt x="732" y="0"/>
                </a:moveTo>
                <a:lnTo>
                  <a:pt x="824" y="6"/>
                </a:lnTo>
                <a:lnTo>
                  <a:pt x="912" y="22"/>
                </a:lnTo>
                <a:lnTo>
                  <a:pt x="996" y="50"/>
                </a:lnTo>
                <a:lnTo>
                  <a:pt x="1075" y="86"/>
                </a:lnTo>
                <a:lnTo>
                  <a:pt x="1150" y="132"/>
                </a:lnTo>
                <a:lnTo>
                  <a:pt x="1218" y="185"/>
                </a:lnTo>
                <a:lnTo>
                  <a:pt x="1278" y="248"/>
                </a:lnTo>
                <a:lnTo>
                  <a:pt x="1333" y="315"/>
                </a:lnTo>
                <a:lnTo>
                  <a:pt x="1379" y="389"/>
                </a:lnTo>
                <a:lnTo>
                  <a:pt x="1416" y="470"/>
                </a:lnTo>
                <a:lnTo>
                  <a:pt x="1441" y="554"/>
                </a:lnTo>
                <a:lnTo>
                  <a:pt x="1458" y="642"/>
                </a:lnTo>
                <a:lnTo>
                  <a:pt x="1465" y="734"/>
                </a:lnTo>
                <a:lnTo>
                  <a:pt x="1458" y="825"/>
                </a:lnTo>
                <a:lnTo>
                  <a:pt x="1441" y="913"/>
                </a:lnTo>
                <a:lnTo>
                  <a:pt x="1416" y="998"/>
                </a:lnTo>
                <a:lnTo>
                  <a:pt x="1379" y="1078"/>
                </a:lnTo>
                <a:lnTo>
                  <a:pt x="1333" y="1152"/>
                </a:lnTo>
                <a:lnTo>
                  <a:pt x="1278" y="1220"/>
                </a:lnTo>
                <a:lnTo>
                  <a:pt x="1218" y="1282"/>
                </a:lnTo>
                <a:lnTo>
                  <a:pt x="1150" y="1335"/>
                </a:lnTo>
                <a:lnTo>
                  <a:pt x="1075" y="1381"/>
                </a:lnTo>
                <a:lnTo>
                  <a:pt x="996" y="1418"/>
                </a:lnTo>
                <a:lnTo>
                  <a:pt x="912" y="1443"/>
                </a:lnTo>
                <a:lnTo>
                  <a:pt x="824" y="1462"/>
                </a:lnTo>
                <a:lnTo>
                  <a:pt x="732" y="1467"/>
                </a:lnTo>
                <a:lnTo>
                  <a:pt x="641" y="1462"/>
                </a:lnTo>
                <a:lnTo>
                  <a:pt x="553" y="1443"/>
                </a:lnTo>
                <a:lnTo>
                  <a:pt x="469" y="1418"/>
                </a:lnTo>
                <a:lnTo>
                  <a:pt x="388" y="1381"/>
                </a:lnTo>
                <a:lnTo>
                  <a:pt x="315" y="1335"/>
                </a:lnTo>
                <a:lnTo>
                  <a:pt x="245" y="1282"/>
                </a:lnTo>
                <a:lnTo>
                  <a:pt x="185" y="1220"/>
                </a:lnTo>
                <a:lnTo>
                  <a:pt x="132" y="1152"/>
                </a:lnTo>
                <a:lnTo>
                  <a:pt x="86" y="1078"/>
                </a:lnTo>
                <a:lnTo>
                  <a:pt x="49" y="998"/>
                </a:lnTo>
                <a:lnTo>
                  <a:pt x="22" y="913"/>
                </a:lnTo>
                <a:lnTo>
                  <a:pt x="5" y="825"/>
                </a:lnTo>
                <a:lnTo>
                  <a:pt x="0" y="734"/>
                </a:lnTo>
                <a:lnTo>
                  <a:pt x="5" y="642"/>
                </a:lnTo>
                <a:lnTo>
                  <a:pt x="22" y="554"/>
                </a:lnTo>
                <a:lnTo>
                  <a:pt x="49" y="470"/>
                </a:lnTo>
                <a:lnTo>
                  <a:pt x="86" y="389"/>
                </a:lnTo>
                <a:lnTo>
                  <a:pt x="132" y="315"/>
                </a:lnTo>
                <a:lnTo>
                  <a:pt x="185" y="248"/>
                </a:lnTo>
                <a:lnTo>
                  <a:pt x="245" y="185"/>
                </a:lnTo>
                <a:lnTo>
                  <a:pt x="315" y="132"/>
                </a:lnTo>
                <a:lnTo>
                  <a:pt x="388" y="86"/>
                </a:lnTo>
                <a:lnTo>
                  <a:pt x="469" y="50"/>
                </a:lnTo>
                <a:lnTo>
                  <a:pt x="553" y="22"/>
                </a:lnTo>
                <a:lnTo>
                  <a:pt x="641" y="6"/>
                </a:lnTo>
                <a:lnTo>
                  <a:pt x="732" y="0"/>
                </a:lnTo>
                <a:close/>
              </a:path>
            </a:pathLst>
          </a:custGeom>
          <a:solidFill>
            <a:schemeClr val="bg1"/>
          </a:solidFill>
          <a:ln w="0">
            <a:noFill/>
            <a:prstDash val="solid"/>
            <a:round/>
            <a:headEnd/>
            <a:tailEnd/>
          </a:ln>
        </p:spPr>
        <p:txBody>
          <a:bodyPr vert="horz" wrap="square" lIns="91416" tIns="45708" rIns="91416" bIns="45708" numCol="1" anchor="t" anchorCtr="0" compatLnSpc="1">
            <a:prstTxWarp prst="textNoShape">
              <a:avLst/>
            </a:prstTxWarp>
          </a:bodyPr>
          <a:lstStyle/>
          <a:p>
            <a:endParaRPr lang="en-US" sz="2399">
              <a:solidFill>
                <a:prstClr val="black"/>
              </a:solidFill>
            </a:endParaRPr>
          </a:p>
        </p:txBody>
      </p:sp>
      <p:sp>
        <p:nvSpPr>
          <p:cNvPr id="12" name="Rectangle 11"/>
          <p:cNvSpPr/>
          <p:nvPr/>
        </p:nvSpPr>
        <p:spPr>
          <a:xfrm>
            <a:off x="20253323" y="12155637"/>
            <a:ext cx="3563796" cy="338554"/>
          </a:xfrm>
          <a:prstGeom prst="rect">
            <a:avLst/>
          </a:prstGeom>
        </p:spPr>
        <p:txBody>
          <a:bodyPr wrap="none">
            <a:spAutoFit/>
          </a:bodyPr>
          <a:lstStyle/>
          <a:p>
            <a:r>
              <a:rPr lang="en-US" sz="1600" b="1" dirty="0">
                <a:solidFill>
                  <a:schemeClr val="bg1"/>
                </a:solidFill>
                <a:latin typeface="Raleway SemiBold"/>
              </a:rPr>
              <a:t>*Price for 20 ton truck from Skopje</a:t>
            </a:r>
            <a:endParaRPr lang="en-US" sz="1600" b="1" dirty="0">
              <a:solidFill>
                <a:schemeClr val="bg1"/>
              </a:solidFill>
            </a:endParaRPr>
          </a:p>
        </p:txBody>
      </p:sp>
      <p:sp>
        <p:nvSpPr>
          <p:cNvPr id="4" name="TextBox 3"/>
          <p:cNvSpPr txBox="1"/>
          <p:nvPr/>
        </p:nvSpPr>
        <p:spPr>
          <a:xfrm>
            <a:off x="1130287" y="11078563"/>
            <a:ext cx="10275650" cy="492443"/>
          </a:xfrm>
          <a:prstGeom prst="rect">
            <a:avLst/>
          </a:prstGeom>
          <a:noFill/>
        </p:spPr>
        <p:txBody>
          <a:bodyPr wrap="square" rtlCol="0">
            <a:spAutoFit/>
          </a:bodyPr>
          <a:lstStyle/>
          <a:p>
            <a:endParaRPr lang="en-US" sz="2600" dirty="0">
              <a:latin typeface="Raleway SemiBold"/>
            </a:endParaRPr>
          </a:p>
        </p:txBody>
      </p:sp>
      <p:sp>
        <p:nvSpPr>
          <p:cNvPr id="16" name="TextBox 15"/>
          <p:cNvSpPr txBox="1"/>
          <p:nvPr/>
        </p:nvSpPr>
        <p:spPr>
          <a:xfrm>
            <a:off x="685259" y="178006"/>
            <a:ext cx="12197521" cy="923150"/>
          </a:xfrm>
          <a:prstGeom prst="rect">
            <a:avLst/>
          </a:prstGeom>
          <a:noFill/>
        </p:spPr>
        <p:txBody>
          <a:bodyPr wrap="square" lIns="91256" tIns="45631" rIns="91256" bIns="45631" rtlCol="0">
            <a:spAutoFit/>
          </a:bodyPr>
          <a:lstStyle/>
          <a:p>
            <a:r>
              <a:rPr lang="en-US" sz="5400" b="1" dirty="0">
                <a:ln w="1905"/>
                <a:solidFill>
                  <a:srgbClr val="B00000"/>
                </a:solidFill>
                <a:effectLst>
                  <a:innerShdw blurRad="69850" dist="43180" dir="5400000">
                    <a:srgbClr val="000000">
                      <a:alpha val="65000"/>
                    </a:srgbClr>
                  </a:innerShdw>
                </a:effectLst>
                <a:latin typeface="Raleway SemiBold"/>
                <a:ea typeface="Open Sans Extrabold" panose="020B0906030804020204" pitchFamily="34" charset="0"/>
                <a:cs typeface="Open Sans Extrabold" panose="020B0906030804020204" pitchFamily="34" charset="0"/>
              </a:rPr>
              <a:t>General Overview</a:t>
            </a:r>
            <a:endParaRPr lang="id-ID" sz="5400" b="1" dirty="0">
              <a:ln w="1905"/>
              <a:solidFill>
                <a:srgbClr val="B00000"/>
              </a:solidFill>
              <a:effectLst>
                <a:innerShdw blurRad="69850" dist="43180" dir="5400000">
                  <a:srgbClr val="000000">
                    <a:alpha val="65000"/>
                  </a:srgbClr>
                </a:innerShdw>
              </a:effectLst>
              <a:latin typeface="Raleway SemiBold"/>
              <a:ea typeface="Open Sans Extrabold" panose="020B0906030804020204" pitchFamily="34" charset="0"/>
              <a:cs typeface="Open Sans Extrabold" panose="020B09060308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979" y="3652"/>
            <a:ext cx="16003671" cy="13712348"/>
          </a:xfrm>
          <a:prstGeom prst="rect">
            <a:avLst/>
          </a:prstGeom>
        </p:spPr>
      </p:pic>
      <p:sp>
        <p:nvSpPr>
          <p:cNvPr id="15" name="Rectangle 14"/>
          <p:cNvSpPr/>
          <p:nvPr/>
        </p:nvSpPr>
        <p:spPr>
          <a:xfrm>
            <a:off x="743703" y="1275510"/>
            <a:ext cx="10662234" cy="13524215"/>
          </a:xfrm>
          <a:prstGeom prst="rect">
            <a:avLst/>
          </a:prstGeom>
        </p:spPr>
        <p:txBody>
          <a:bodyPr wrap="square">
            <a:spAutoFit/>
          </a:bodyPr>
          <a:lstStyle/>
          <a:p>
            <a:r>
              <a:rPr lang="en-US" sz="2600" b="1" dirty="0">
                <a:latin typeface="Raleway SemiBold"/>
              </a:rPr>
              <a:t>POPULATION</a:t>
            </a:r>
            <a:r>
              <a:rPr lang="en-US" sz="2600" dirty="0">
                <a:latin typeface="Raleway SemiBold"/>
              </a:rPr>
              <a:t>: </a:t>
            </a:r>
            <a:r>
              <a:rPr lang="en-US" sz="2600" dirty="0" smtClean="0">
                <a:latin typeface="Raleway SemiBold"/>
              </a:rPr>
              <a:t>1,85 </a:t>
            </a:r>
            <a:r>
              <a:rPr lang="en-US" sz="2600" dirty="0">
                <a:latin typeface="Raleway SemiBold"/>
              </a:rPr>
              <a:t>million </a:t>
            </a:r>
          </a:p>
          <a:p>
            <a:r>
              <a:rPr lang="en-US" sz="2600" b="1" dirty="0">
                <a:latin typeface="Raleway SemiBold"/>
              </a:rPr>
              <a:t>AREA</a:t>
            </a:r>
            <a:r>
              <a:rPr lang="en-US" sz="2600" dirty="0">
                <a:latin typeface="Raleway SemiBold"/>
              </a:rPr>
              <a:t>: 25.710 sq. km</a:t>
            </a:r>
          </a:p>
          <a:p>
            <a:r>
              <a:rPr lang="en-US" sz="2600" b="1" dirty="0">
                <a:latin typeface="Raleway SemiBold"/>
              </a:rPr>
              <a:t>CAPITAL</a:t>
            </a:r>
            <a:r>
              <a:rPr lang="en-US" sz="2600" dirty="0">
                <a:latin typeface="Raleway SemiBold"/>
              </a:rPr>
              <a:t>: Skopje  (Population of 600.000)</a:t>
            </a:r>
          </a:p>
          <a:p>
            <a:r>
              <a:rPr lang="en-US" sz="2600" b="1" dirty="0">
                <a:latin typeface="Raleway SemiBold"/>
              </a:rPr>
              <a:t>TIME ZONE</a:t>
            </a:r>
            <a:r>
              <a:rPr lang="en-US" sz="2600" dirty="0">
                <a:latin typeface="Raleway SemiBold"/>
              </a:rPr>
              <a:t>: GMT+1 hours</a:t>
            </a:r>
          </a:p>
          <a:p>
            <a:endParaRPr lang="en-US" sz="2600" b="1" dirty="0">
              <a:solidFill>
                <a:schemeClr val="dk1">
                  <a:hueOff val="0"/>
                  <a:satOff val="0"/>
                  <a:lumOff val="0"/>
                  <a:alphaOff val="0"/>
                </a:schemeClr>
              </a:solidFill>
              <a:latin typeface="Raleway SemiBold"/>
            </a:endParaRPr>
          </a:p>
          <a:p>
            <a:r>
              <a:rPr lang="en-US" sz="2400" b="1" dirty="0">
                <a:solidFill>
                  <a:schemeClr val="dk1">
                    <a:hueOff val="0"/>
                    <a:satOff val="0"/>
                    <a:lumOff val="0"/>
                    <a:alphaOff val="0"/>
                  </a:schemeClr>
                </a:solidFill>
                <a:latin typeface="Raleway SemiBold"/>
              </a:rPr>
              <a:t>All of Europe in 2-3 days Via Highway Connections</a:t>
            </a:r>
          </a:p>
          <a:p>
            <a:r>
              <a:rPr lang="en-US" sz="2400" b="1" dirty="0">
                <a:latin typeface="Raleway SemiBold"/>
              </a:rPr>
              <a:t>Road network</a:t>
            </a:r>
            <a:r>
              <a:rPr lang="en-US" sz="2400" dirty="0">
                <a:latin typeface="Raleway SemiBold"/>
              </a:rPr>
              <a:t>: 9.205 km</a:t>
            </a:r>
          </a:p>
          <a:p>
            <a:r>
              <a:rPr lang="en-US" sz="2400" b="1" dirty="0">
                <a:latin typeface="Raleway SemiBold"/>
              </a:rPr>
              <a:t>Railway network</a:t>
            </a:r>
            <a:r>
              <a:rPr lang="en-US" sz="2400" dirty="0">
                <a:latin typeface="Raleway SemiBold"/>
              </a:rPr>
              <a:t>: 90</a:t>
            </a:r>
            <a:r>
              <a:rPr lang="en-US" sz="2400" dirty="0">
                <a:solidFill>
                  <a:schemeClr val="tx1">
                    <a:lumMod val="95000"/>
                    <a:lumOff val="5000"/>
                  </a:schemeClr>
                </a:solidFill>
                <a:latin typeface="Raleway SemiBold"/>
              </a:rPr>
              <a:t>0 km</a:t>
            </a:r>
            <a:endParaRPr lang="en-US" sz="2400" b="1" dirty="0">
              <a:solidFill>
                <a:schemeClr val="tx1">
                  <a:lumMod val="95000"/>
                  <a:lumOff val="5000"/>
                </a:schemeClr>
              </a:solidFill>
              <a:latin typeface="Raleway SemiBold"/>
            </a:endParaRPr>
          </a:p>
          <a:p>
            <a:r>
              <a:rPr lang="en-US" sz="2400" b="1" dirty="0">
                <a:latin typeface="Raleway SemiBold"/>
              </a:rPr>
              <a:t>Two Pan-European Corridors</a:t>
            </a:r>
            <a:r>
              <a:rPr lang="en-US" sz="2400" dirty="0">
                <a:latin typeface="Raleway SemiBold"/>
              </a:rPr>
              <a:t>: </a:t>
            </a:r>
          </a:p>
          <a:p>
            <a:r>
              <a:rPr lang="en-US" sz="2400" dirty="0">
                <a:latin typeface="Raleway SemiBold"/>
              </a:rPr>
              <a:t>East-West Corridor 8, North-South Corridor 10</a:t>
            </a:r>
            <a:endParaRPr lang="en-US" sz="2400" b="1" dirty="0">
              <a:latin typeface="Raleway SemiBold"/>
            </a:endParaRPr>
          </a:p>
          <a:p>
            <a:pPr defTabSz="1481385" fontAlgn="base">
              <a:spcBef>
                <a:spcPct val="0"/>
              </a:spcBef>
              <a:spcAft>
                <a:spcPts val="714"/>
              </a:spcAft>
            </a:pPr>
            <a:r>
              <a:rPr lang="en-US" sz="2400" b="1" dirty="0" smtClean="0">
                <a:solidFill>
                  <a:schemeClr val="tx1">
                    <a:lumMod val="95000"/>
                    <a:lumOff val="5000"/>
                  </a:schemeClr>
                </a:solidFill>
                <a:latin typeface="Raleway SemiBold"/>
              </a:rPr>
              <a:t>Two </a:t>
            </a:r>
            <a:r>
              <a:rPr lang="en-US" sz="2400" b="1" dirty="0">
                <a:solidFill>
                  <a:schemeClr val="tx1">
                    <a:lumMod val="95000"/>
                    <a:lumOff val="5000"/>
                  </a:schemeClr>
                </a:solidFill>
                <a:latin typeface="Raleway SemiBold"/>
              </a:rPr>
              <a:t>international airports</a:t>
            </a:r>
            <a:r>
              <a:rPr lang="en-US" sz="2400" dirty="0">
                <a:solidFill>
                  <a:schemeClr val="tx1">
                    <a:lumMod val="95000"/>
                    <a:lumOff val="5000"/>
                  </a:schemeClr>
                </a:solidFill>
                <a:latin typeface="Raleway SemiBold"/>
              </a:rPr>
              <a:t>: Skopje, </a:t>
            </a:r>
            <a:r>
              <a:rPr lang="en-US" sz="2400" dirty="0" err="1">
                <a:solidFill>
                  <a:schemeClr val="tx1">
                    <a:lumMod val="95000"/>
                    <a:lumOff val="5000"/>
                  </a:schemeClr>
                </a:solidFill>
                <a:latin typeface="Raleway SemiBold"/>
              </a:rPr>
              <a:t>Ohrid</a:t>
            </a:r>
            <a:endParaRPr lang="en-US" sz="2400" dirty="0">
              <a:solidFill>
                <a:schemeClr val="tx1">
                  <a:lumMod val="95000"/>
                  <a:lumOff val="5000"/>
                </a:schemeClr>
              </a:solidFill>
              <a:latin typeface="Raleway SemiBold"/>
            </a:endParaRPr>
          </a:p>
          <a:p>
            <a:r>
              <a:rPr lang="en-US" sz="2400" b="1" dirty="0" smtClean="0">
                <a:latin typeface="Raleway SemiBold"/>
              </a:rPr>
              <a:t>International </a:t>
            </a:r>
            <a:r>
              <a:rPr lang="en-US" sz="2400" b="1" dirty="0">
                <a:latin typeface="Raleway SemiBold"/>
              </a:rPr>
              <a:t>ports</a:t>
            </a:r>
            <a:r>
              <a:rPr lang="en-US" sz="2400" dirty="0">
                <a:latin typeface="Raleway SemiBold"/>
              </a:rPr>
              <a:t>: </a:t>
            </a:r>
          </a:p>
          <a:p>
            <a:r>
              <a:rPr lang="en-US" sz="2400" dirty="0">
                <a:latin typeface="Raleway SemiBold"/>
              </a:rPr>
              <a:t>Durres (Albania): 140 km. from border</a:t>
            </a:r>
          </a:p>
          <a:p>
            <a:r>
              <a:rPr lang="en-US" sz="2400" dirty="0">
                <a:latin typeface="Raleway SemiBold"/>
              </a:rPr>
              <a:t>Thessalonica (Greece): 80 km. from </a:t>
            </a:r>
            <a:r>
              <a:rPr lang="en-US" sz="2400" dirty="0" smtClean="0">
                <a:latin typeface="Raleway SemiBold"/>
              </a:rPr>
              <a:t>border</a:t>
            </a:r>
            <a:endParaRPr lang="en-US" sz="2400" b="1" dirty="0">
              <a:latin typeface="Raleway SemiBold"/>
            </a:endParaRPr>
          </a:p>
          <a:p>
            <a:pPr>
              <a:lnSpc>
                <a:spcPct val="150000"/>
              </a:lnSpc>
            </a:pPr>
            <a:r>
              <a:rPr lang="en-US" sz="2400" dirty="0">
                <a:ln w="0"/>
                <a:solidFill>
                  <a:srgbClr val="FF9900"/>
                </a:solidFill>
                <a:effectLst>
                  <a:reflection blurRad="6350" stA="53000" endA="300" endPos="35500" dir="5400000" sy="-90000" algn="bl" rotWithShape="0"/>
                </a:effectLst>
                <a:latin typeface="Raleway SemiBold"/>
              </a:rPr>
              <a:t>Free Access to Market of </a:t>
            </a:r>
            <a:r>
              <a:rPr lang="en-US" sz="2400" dirty="0" smtClean="0">
                <a:ln w="0"/>
                <a:solidFill>
                  <a:srgbClr val="FF9900"/>
                </a:solidFill>
                <a:effectLst>
                  <a:reflection blurRad="6350" stA="53000" endA="300" endPos="35500" dir="5400000" sy="-90000" algn="bl" rotWithShape="0"/>
                </a:effectLst>
                <a:latin typeface="Raleway SemiBold"/>
              </a:rPr>
              <a:t>680M </a:t>
            </a:r>
            <a:r>
              <a:rPr lang="en-US" sz="2400" dirty="0">
                <a:ln w="0"/>
                <a:solidFill>
                  <a:srgbClr val="FF9900"/>
                </a:solidFill>
                <a:effectLst>
                  <a:reflection blurRad="6350" stA="53000" endA="300" endPos="35500" dir="5400000" sy="-90000" algn="bl" rotWithShape="0"/>
                </a:effectLst>
                <a:latin typeface="Raleway SemiBold"/>
              </a:rPr>
              <a:t>customers:</a:t>
            </a:r>
          </a:p>
          <a:p>
            <a:pPr>
              <a:lnSpc>
                <a:spcPct val="150000"/>
              </a:lnSpc>
            </a:pPr>
            <a:r>
              <a:rPr lang="en-US" sz="2400" b="1" dirty="0">
                <a:ln w="0"/>
                <a:solidFill>
                  <a:srgbClr val="FF9900"/>
                </a:solidFill>
                <a:effectLst>
                  <a:reflection blurRad="6350" stA="53000" endA="300" endPos="35500" dir="5400000" sy="-90000" algn="bl" rotWithShape="0"/>
                </a:effectLst>
                <a:latin typeface="Raleway SemiBold"/>
              </a:rPr>
              <a:t>Free Trade Agreements </a:t>
            </a:r>
            <a:r>
              <a:rPr lang="en-US" sz="2400" dirty="0">
                <a:ln w="0"/>
                <a:solidFill>
                  <a:srgbClr val="FF9900"/>
                </a:solidFill>
                <a:effectLst>
                  <a:reflection blurRad="6350" stA="53000" endA="300" endPos="35500" dir="5400000" sy="-90000" algn="bl" rotWithShape="0"/>
                </a:effectLst>
                <a:latin typeface="Raleway SemiBold"/>
              </a:rPr>
              <a:t>with </a:t>
            </a:r>
          </a:p>
          <a:p>
            <a:pPr>
              <a:lnSpc>
                <a:spcPct val="150000"/>
              </a:lnSpc>
            </a:pPr>
            <a:r>
              <a:rPr lang="en-US" sz="2400" b="1" dirty="0">
                <a:ln w="0"/>
                <a:solidFill>
                  <a:srgbClr val="FF9900"/>
                </a:solidFill>
                <a:effectLst>
                  <a:reflection blurRad="6350" stA="53000" endA="300" endPos="35500" dir="5400000" sy="-90000" algn="bl" rotWithShape="0"/>
                </a:effectLst>
                <a:latin typeface="Raleway SemiBold"/>
              </a:rPr>
              <a:t>EU, EFTA, CEFTA countries +</a:t>
            </a:r>
          </a:p>
          <a:p>
            <a:pPr>
              <a:lnSpc>
                <a:spcPct val="150000"/>
              </a:lnSpc>
            </a:pPr>
            <a:r>
              <a:rPr lang="en-US" sz="2400" b="1" dirty="0">
                <a:ln w="0"/>
                <a:solidFill>
                  <a:srgbClr val="FF9900"/>
                </a:solidFill>
                <a:effectLst>
                  <a:reflection blurRad="6350" stA="53000" endA="300" endPos="35500" dir="5400000" sy="-90000" algn="bl" rotWithShape="0"/>
                </a:effectLst>
                <a:latin typeface="Raleway SemiBold"/>
              </a:rPr>
              <a:t>UK, Turkey and </a:t>
            </a:r>
            <a:r>
              <a:rPr lang="en-US" sz="2400" b="1" dirty="0" smtClean="0">
                <a:ln w="0"/>
                <a:solidFill>
                  <a:srgbClr val="FF9900"/>
                </a:solidFill>
                <a:effectLst>
                  <a:reflection blurRad="6350" stA="53000" endA="300" endPos="35500" dir="5400000" sy="-90000" algn="bl" rotWithShape="0"/>
                </a:effectLst>
                <a:latin typeface="Raleway SemiBold"/>
              </a:rPr>
              <a:t>Ukraine</a:t>
            </a:r>
          </a:p>
          <a:p>
            <a:pPr>
              <a:lnSpc>
                <a:spcPct val="150000"/>
              </a:lnSpc>
            </a:pPr>
            <a:endParaRPr lang="en-US" sz="1400" b="1" dirty="0" smtClean="0">
              <a:ln w="0"/>
              <a:solidFill>
                <a:srgbClr val="FF9900"/>
              </a:solidFill>
              <a:effectLst>
                <a:reflection blurRad="6350" stA="53000" endA="300" endPos="35500" dir="5400000" sy="-90000" algn="bl" rotWithShape="0"/>
              </a:effectLst>
              <a:latin typeface="Raleway SemiBold"/>
            </a:endParaRPr>
          </a:p>
          <a:p>
            <a:pPr>
              <a:lnSpc>
                <a:spcPct val="150000"/>
              </a:lnSpc>
            </a:pPr>
            <a:r>
              <a:rPr lang="en-US" sz="2400" b="1" i="1" u="sng" dirty="0">
                <a:latin typeface="Raleway SemiBold"/>
              </a:rPr>
              <a:t>M</a:t>
            </a:r>
            <a:r>
              <a:rPr lang="en-US" sz="2400" b="1" i="1" u="sng" dirty="0" smtClean="0">
                <a:latin typeface="Raleway SemiBold"/>
              </a:rPr>
              <a:t>ember </a:t>
            </a:r>
            <a:r>
              <a:rPr lang="en-US" sz="2400" b="1" i="1" u="sng" dirty="0">
                <a:latin typeface="Raleway SemiBold"/>
              </a:rPr>
              <a:t>of the World Trade Organization (WTO) since </a:t>
            </a:r>
            <a:r>
              <a:rPr lang="en-US" sz="2400" b="1" i="1" u="sng" dirty="0" smtClean="0">
                <a:latin typeface="Raleway SemiBold"/>
              </a:rPr>
              <a:t>2003</a:t>
            </a:r>
            <a:endParaRPr lang="en-US" sz="1400" b="1" i="1" dirty="0" smtClean="0">
              <a:solidFill>
                <a:srgbClr val="C00000"/>
              </a:solidFill>
              <a:effectLst>
                <a:outerShdw blurRad="38100" dist="38100" dir="2700000" algn="tl">
                  <a:srgbClr val="000000">
                    <a:alpha val="43137"/>
                  </a:srgbClr>
                </a:outerShdw>
              </a:effectLst>
              <a:latin typeface="Raleway SemiBold"/>
            </a:endParaRPr>
          </a:p>
          <a:p>
            <a:pPr>
              <a:lnSpc>
                <a:spcPct val="150000"/>
              </a:lnSpc>
            </a:pPr>
            <a:r>
              <a:rPr lang="en-US" sz="2600" b="1" i="1" dirty="0" smtClean="0">
                <a:solidFill>
                  <a:srgbClr val="C00000"/>
                </a:solidFill>
                <a:effectLst>
                  <a:outerShdw blurRad="38100" dist="38100" dir="2700000" algn="tl">
                    <a:srgbClr val="000000">
                      <a:alpha val="43137"/>
                    </a:srgbClr>
                  </a:outerShdw>
                </a:effectLst>
                <a:latin typeface="Raleway SemiBold"/>
              </a:rPr>
              <a:t>Regional </a:t>
            </a:r>
            <a:r>
              <a:rPr lang="en-US" sz="2600" b="1" i="1" dirty="0">
                <a:solidFill>
                  <a:srgbClr val="C00000"/>
                </a:solidFill>
                <a:effectLst>
                  <a:outerShdw blurRad="38100" dist="38100" dir="2700000" algn="tl">
                    <a:srgbClr val="000000">
                      <a:alpha val="43137"/>
                    </a:srgbClr>
                  </a:outerShdw>
                </a:effectLst>
                <a:latin typeface="Raleway SemiBold"/>
              </a:rPr>
              <a:t>c</a:t>
            </a:r>
            <a:r>
              <a:rPr lang="en-US" sz="2600" b="1" i="1" dirty="0" smtClean="0">
                <a:solidFill>
                  <a:srgbClr val="C00000"/>
                </a:solidFill>
                <a:effectLst>
                  <a:outerShdw blurRad="38100" dist="38100" dir="2700000" algn="tl">
                    <a:srgbClr val="000000">
                      <a:alpha val="43137"/>
                    </a:srgbClr>
                  </a:outerShdw>
                </a:effectLst>
                <a:latin typeface="Raleway SemiBold"/>
              </a:rPr>
              <a:t>ooperation </a:t>
            </a:r>
            <a:r>
              <a:rPr lang="en-US" sz="2600" b="1" i="1" dirty="0">
                <a:solidFill>
                  <a:srgbClr val="C00000"/>
                </a:solidFill>
                <a:effectLst>
                  <a:outerShdw blurRad="38100" dist="38100" dir="2700000" algn="tl">
                    <a:srgbClr val="000000">
                      <a:alpha val="43137"/>
                    </a:srgbClr>
                  </a:outerShdw>
                </a:effectLst>
                <a:latin typeface="Raleway SemiBold"/>
              </a:rPr>
              <a:t>initiative </a:t>
            </a:r>
            <a:r>
              <a:rPr lang="en-US" sz="2600" b="1" i="1" dirty="0" smtClean="0">
                <a:solidFill>
                  <a:srgbClr val="C00000"/>
                </a:solidFill>
                <a:effectLst>
                  <a:outerShdw blurRad="38100" dist="38100" dir="2700000" algn="tl">
                    <a:srgbClr val="000000">
                      <a:alpha val="43137"/>
                    </a:srgbClr>
                  </a:outerShdw>
                </a:effectLst>
                <a:latin typeface="Raleway SemiBold"/>
              </a:rPr>
              <a:t>called OPEN BALKAN </a:t>
            </a:r>
          </a:p>
          <a:p>
            <a:pPr>
              <a:lnSpc>
                <a:spcPct val="150000"/>
              </a:lnSpc>
            </a:pPr>
            <a:r>
              <a:rPr lang="en-US" sz="2600" b="1" i="1" dirty="0" smtClean="0">
                <a:solidFill>
                  <a:srgbClr val="C00000"/>
                </a:solidFill>
                <a:effectLst>
                  <a:outerShdw blurRad="38100" dist="38100" dir="2700000" algn="tl">
                    <a:srgbClr val="000000">
                      <a:alpha val="43137"/>
                    </a:srgbClr>
                  </a:outerShdw>
                </a:effectLst>
                <a:latin typeface="Raleway SemiBold"/>
              </a:rPr>
              <a:t>between North Macedonia, Serbia &amp; Albania aim to </a:t>
            </a:r>
            <a:r>
              <a:rPr lang="en-US" sz="2600" b="1" i="1" dirty="0">
                <a:solidFill>
                  <a:srgbClr val="C00000"/>
                </a:solidFill>
                <a:effectLst>
                  <a:outerShdw blurRad="38100" dist="38100" dir="2700000" algn="tl">
                    <a:srgbClr val="000000">
                      <a:alpha val="43137"/>
                    </a:srgbClr>
                  </a:outerShdw>
                </a:effectLst>
                <a:latin typeface="Raleway SemiBold"/>
              </a:rPr>
              <a:t>remove the borders between </a:t>
            </a:r>
            <a:r>
              <a:rPr lang="en-US" sz="2600" b="1" i="1" dirty="0" smtClean="0">
                <a:solidFill>
                  <a:srgbClr val="C00000"/>
                </a:solidFill>
                <a:effectLst>
                  <a:outerShdw blurRad="38100" dist="38100" dir="2700000" algn="tl">
                    <a:srgbClr val="000000">
                      <a:alpha val="43137"/>
                    </a:srgbClr>
                  </a:outerShdw>
                </a:effectLst>
                <a:latin typeface="Raleway SemiBold"/>
              </a:rPr>
              <a:t>the countries, </a:t>
            </a:r>
          </a:p>
          <a:p>
            <a:pPr>
              <a:lnSpc>
                <a:spcPct val="150000"/>
              </a:lnSpc>
            </a:pPr>
            <a:r>
              <a:rPr lang="en-US" sz="2600" b="1" i="1" dirty="0" smtClean="0">
                <a:solidFill>
                  <a:srgbClr val="C00000"/>
                </a:solidFill>
                <a:effectLst>
                  <a:outerShdw blurRad="38100" dist="38100" dir="2700000" algn="tl">
                    <a:srgbClr val="000000">
                      <a:alpha val="43137"/>
                    </a:srgbClr>
                  </a:outerShdw>
                </a:effectLst>
                <a:latin typeface="Raleway SemiBold"/>
              </a:rPr>
              <a:t>for </a:t>
            </a:r>
            <a:r>
              <a:rPr lang="en-US" sz="2600" b="1" i="1" dirty="0">
                <a:solidFill>
                  <a:srgbClr val="C00000"/>
                </a:solidFill>
                <a:effectLst>
                  <a:outerShdw blurRad="38100" dist="38100" dir="2700000" algn="tl">
                    <a:srgbClr val="000000">
                      <a:alpha val="43137"/>
                    </a:srgbClr>
                  </a:outerShdw>
                </a:effectLst>
                <a:latin typeface="Raleway SemiBold"/>
              </a:rPr>
              <a:t>citizens and the transport of goods </a:t>
            </a:r>
            <a:endParaRPr lang="en-US" sz="2600" b="1" i="1" dirty="0" smtClean="0">
              <a:solidFill>
                <a:srgbClr val="C00000"/>
              </a:solidFill>
              <a:effectLst>
                <a:outerShdw blurRad="38100" dist="38100" dir="2700000" algn="tl">
                  <a:srgbClr val="000000">
                    <a:alpha val="43137"/>
                  </a:srgbClr>
                </a:outerShdw>
              </a:effectLst>
              <a:latin typeface="Raleway SemiBold"/>
            </a:endParaRPr>
          </a:p>
          <a:p>
            <a:pPr>
              <a:lnSpc>
                <a:spcPct val="150000"/>
              </a:lnSpc>
            </a:pPr>
            <a:r>
              <a:rPr lang="en-US" sz="2600" b="1" i="1" dirty="0" smtClean="0">
                <a:solidFill>
                  <a:srgbClr val="C00000"/>
                </a:solidFill>
                <a:effectLst>
                  <a:outerShdw blurRad="38100" dist="38100" dir="2700000" algn="tl">
                    <a:srgbClr val="000000">
                      <a:alpha val="43137"/>
                    </a:srgbClr>
                  </a:outerShdw>
                </a:effectLst>
                <a:latin typeface="Raleway SemiBold"/>
              </a:rPr>
              <a:t>by </a:t>
            </a:r>
            <a:r>
              <a:rPr lang="en-US" sz="2600" b="1" i="1" dirty="0">
                <a:solidFill>
                  <a:srgbClr val="C00000"/>
                </a:solidFill>
                <a:effectLst>
                  <a:outerShdw blurRad="38100" dist="38100" dir="2700000" algn="tl">
                    <a:srgbClr val="000000">
                      <a:alpha val="43137"/>
                    </a:srgbClr>
                  </a:outerShdw>
                </a:effectLst>
                <a:latin typeface="Raleway SemiBold"/>
              </a:rPr>
              <a:t>2023.</a:t>
            </a:r>
          </a:p>
          <a:p>
            <a:pPr>
              <a:lnSpc>
                <a:spcPct val="150000"/>
              </a:lnSpc>
            </a:pPr>
            <a:r>
              <a:rPr lang="en-US" sz="2800" b="1" i="1" dirty="0" smtClean="0">
                <a:solidFill>
                  <a:srgbClr val="C00000"/>
                </a:solidFill>
                <a:effectLst>
                  <a:outerShdw blurRad="38100" dist="38100" dir="2700000" algn="tl">
                    <a:srgbClr val="000000">
                      <a:alpha val="43137"/>
                    </a:srgbClr>
                  </a:outerShdw>
                </a:effectLst>
                <a:latin typeface="Raleway SemiBold"/>
              </a:rPr>
              <a:t> </a:t>
            </a:r>
            <a:endParaRPr lang="en-US" sz="2800" b="1" i="1" dirty="0">
              <a:solidFill>
                <a:srgbClr val="C00000"/>
              </a:solidFill>
              <a:effectLst>
                <a:outerShdw blurRad="38100" dist="38100" dir="2700000" algn="tl">
                  <a:srgbClr val="000000">
                    <a:alpha val="43137"/>
                  </a:srgbClr>
                </a:outerShdw>
              </a:effectLst>
              <a:latin typeface="Raleway SemiBold"/>
            </a:endParaRPr>
          </a:p>
          <a:p>
            <a:pPr>
              <a:lnSpc>
                <a:spcPct val="150000"/>
              </a:lnSpc>
            </a:pPr>
            <a:endParaRPr lang="en-US" sz="2400" b="1" dirty="0">
              <a:ln w="0"/>
              <a:solidFill>
                <a:srgbClr val="FF9900"/>
              </a:solidFill>
              <a:effectLst>
                <a:reflection blurRad="6350" stA="53000" endA="300" endPos="35500" dir="5400000" sy="-90000" algn="bl" rotWithShape="0"/>
              </a:effectLst>
            </a:endParaRPr>
          </a:p>
          <a:p>
            <a:endParaRPr lang="en-US" sz="2600" dirty="0">
              <a:solidFill>
                <a:srgbClr val="FFC000"/>
              </a:solidFill>
              <a:latin typeface="Raleway SemiBold"/>
            </a:endParaRPr>
          </a:p>
        </p:txBody>
      </p:sp>
    </p:spTree>
    <p:extLst>
      <p:ext uri="{BB962C8B-B14F-4D97-AF65-F5344CB8AC3E}">
        <p14:creationId xmlns:p14="http://schemas.microsoft.com/office/powerpoint/2010/main" val="1856010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7585840" y="10204228"/>
            <a:ext cx="315311" cy="118872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a:p>
        </p:txBody>
      </p:sp>
      <p:pic>
        <p:nvPicPr>
          <p:cNvPr id="5" name="Picture 3"/>
          <p:cNvPicPr>
            <a:picLocks noChangeAspect="1" noChangeArrowheads="1"/>
          </p:cNvPicPr>
          <p:nvPr/>
        </p:nvPicPr>
        <p:blipFill>
          <a:blip r:embed="rId3" cstate="screen"/>
          <a:srcRect/>
          <a:stretch>
            <a:fillRect/>
          </a:stretch>
        </p:blipFill>
        <p:spPr bwMode="auto">
          <a:xfrm>
            <a:off x="19308623" y="1734034"/>
            <a:ext cx="3948945" cy="1188720"/>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a:off x="19991847" y="5500380"/>
            <a:ext cx="2834904" cy="753312"/>
          </a:xfrm>
          <a:prstGeom prst="rect">
            <a:avLst/>
          </a:prstGeom>
          <a:noFill/>
          <a:ln w="9525">
            <a:noFill/>
            <a:miter lim="800000"/>
            <a:headEnd/>
            <a:tailEnd/>
          </a:ln>
        </p:spPr>
      </p:pic>
      <p:pic>
        <p:nvPicPr>
          <p:cNvPr id="7" name="Picture 2" descr="Alliance One Intl"/>
          <p:cNvPicPr>
            <a:picLocks noChangeAspect="1" noChangeArrowheads="1"/>
          </p:cNvPicPr>
          <p:nvPr/>
        </p:nvPicPr>
        <p:blipFill>
          <a:blip r:embed="rId5"/>
          <a:srcRect/>
          <a:stretch>
            <a:fillRect/>
          </a:stretch>
        </p:blipFill>
        <p:spPr bwMode="auto">
          <a:xfrm>
            <a:off x="12781183" y="7566820"/>
            <a:ext cx="2948930" cy="822960"/>
          </a:xfrm>
          <a:prstGeom prst="rect">
            <a:avLst/>
          </a:prstGeom>
          <a:noFill/>
          <a:ln w="9525">
            <a:noFill/>
            <a:miter lim="800000"/>
            <a:headEnd/>
            <a:tailEnd/>
          </a:ln>
        </p:spPr>
      </p:pic>
      <p:pic>
        <p:nvPicPr>
          <p:cNvPr id="8" name="Picture 2" descr="http://dcroninmotors.com/wp-content/uploads/2011/09/Logo_Van_Hool_265x110.jpg"/>
          <p:cNvPicPr>
            <a:picLocks noChangeAspect="1" noChangeArrowheads="1"/>
          </p:cNvPicPr>
          <p:nvPr/>
        </p:nvPicPr>
        <p:blipFill>
          <a:blip r:embed="rId6"/>
          <a:srcRect/>
          <a:stretch>
            <a:fillRect/>
          </a:stretch>
        </p:blipFill>
        <p:spPr bwMode="auto">
          <a:xfrm>
            <a:off x="5764128" y="2110678"/>
            <a:ext cx="3131800" cy="1026142"/>
          </a:xfrm>
          <a:prstGeom prst="rect">
            <a:avLst/>
          </a:prstGeom>
          <a:noFill/>
          <a:ln w="9525">
            <a:noFill/>
            <a:miter lim="800000"/>
            <a:headEnd/>
            <a:tailEnd/>
          </a:ln>
        </p:spPr>
      </p:pic>
      <p:sp>
        <p:nvSpPr>
          <p:cNvPr id="11" name="Flowchart: Connector 10"/>
          <p:cNvSpPr/>
          <p:nvPr/>
        </p:nvSpPr>
        <p:spPr>
          <a:xfrm>
            <a:off x="7585840" y="10204228"/>
            <a:ext cx="315311" cy="118872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a:p>
        </p:txBody>
      </p:sp>
      <p:pic>
        <p:nvPicPr>
          <p:cNvPr id="12" name="Content Placeholder 3"/>
          <p:cNvPicPr>
            <a:picLocks noChangeAspect="1"/>
          </p:cNvPicPr>
          <p:nvPr/>
        </p:nvPicPr>
        <p:blipFill>
          <a:blip r:embed="rId7" cstate="print"/>
          <a:stretch>
            <a:fillRect/>
          </a:stretch>
        </p:blipFill>
        <p:spPr bwMode="auto">
          <a:xfrm>
            <a:off x="19954500" y="7543448"/>
            <a:ext cx="3267988" cy="105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Kro&amp;Schu.png"/>
          <p:cNvPicPr>
            <a:picLocks noChangeAspect="1"/>
          </p:cNvPicPr>
          <p:nvPr/>
        </p:nvPicPr>
        <p:blipFill>
          <a:blip r:embed="rId8"/>
          <a:srcRect/>
          <a:stretch>
            <a:fillRect/>
          </a:stretch>
        </p:blipFill>
        <p:spPr bwMode="auto">
          <a:xfrm>
            <a:off x="16052283" y="11454131"/>
            <a:ext cx="3400659" cy="822017"/>
          </a:xfrm>
          <a:prstGeom prst="rect">
            <a:avLst/>
          </a:prstGeom>
          <a:noFill/>
          <a:ln w="9525">
            <a:noFill/>
            <a:miter lim="800000"/>
            <a:headEnd/>
            <a:tailEnd/>
          </a:ln>
        </p:spPr>
      </p:pic>
      <p:pic>
        <p:nvPicPr>
          <p:cNvPr id="15" name="Picture 2"/>
          <p:cNvPicPr>
            <a:picLocks noChangeAspect="1" noChangeArrowheads="1"/>
          </p:cNvPicPr>
          <p:nvPr/>
        </p:nvPicPr>
        <p:blipFill>
          <a:blip r:embed="rId9" cstate="screen"/>
          <a:srcRect/>
          <a:stretch>
            <a:fillRect/>
          </a:stretch>
        </p:blipFill>
        <p:spPr bwMode="auto">
          <a:xfrm>
            <a:off x="15139567" y="1970973"/>
            <a:ext cx="3193079" cy="966543"/>
          </a:xfrm>
          <a:prstGeom prst="rect">
            <a:avLst/>
          </a:prstGeom>
          <a:noFill/>
          <a:ln>
            <a:miter lim="800000"/>
            <a:headEnd/>
            <a:tailEnd/>
          </a:ln>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9874" y="5610409"/>
            <a:ext cx="3448715" cy="1446882"/>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702283" y="3789353"/>
            <a:ext cx="3607611" cy="833494"/>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808854" y="9256037"/>
            <a:ext cx="3448714" cy="1519554"/>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590536" y="3344662"/>
            <a:ext cx="2881560" cy="1207762"/>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67801" y="1998193"/>
            <a:ext cx="3309391" cy="1127011"/>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96110" y="9941587"/>
            <a:ext cx="3280093" cy="723687"/>
          </a:xfrm>
          <a:prstGeom prst="rect">
            <a:avLst/>
          </a:prstGeom>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36835" y="11224817"/>
            <a:ext cx="2770940" cy="1474718"/>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57687" y="5620359"/>
            <a:ext cx="3366866" cy="917672"/>
          </a:xfrm>
          <a:prstGeom prst="rect">
            <a:avLst/>
          </a:prstGeom>
        </p:spPr>
      </p:pic>
      <p:pic>
        <p:nvPicPr>
          <p:cNvPr id="26" name="Pictur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065596" y="10889652"/>
            <a:ext cx="3528865" cy="2078293"/>
          </a:xfrm>
          <a:prstGeom prst="rect">
            <a:avLst/>
          </a:prstGeom>
        </p:spPr>
      </p:pic>
      <p:pic>
        <p:nvPicPr>
          <p:cNvPr id="27" name="Picture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0163" y="3809586"/>
            <a:ext cx="3993208" cy="1562399"/>
          </a:xfrm>
          <a:prstGeom prst="rect">
            <a:avLst/>
          </a:prstGeom>
        </p:spPr>
      </p:pic>
      <p:pic>
        <p:nvPicPr>
          <p:cNvPr id="29" name="Picture 2"/>
          <p:cNvPicPr>
            <a:picLocks noChangeAspect="1" noChangeArrowheads="1"/>
          </p:cNvPicPr>
          <p:nvPr/>
        </p:nvPicPr>
        <p:blipFill>
          <a:blip r:embed="rId20"/>
          <a:srcRect/>
          <a:stretch>
            <a:fillRect/>
          </a:stretch>
        </p:blipFill>
        <p:spPr bwMode="auto">
          <a:xfrm>
            <a:off x="4878372" y="7198659"/>
            <a:ext cx="4130606" cy="1759201"/>
          </a:xfrm>
          <a:prstGeom prst="rect">
            <a:avLst/>
          </a:prstGeom>
          <a:noFill/>
          <a:ln w="9525">
            <a:noFill/>
            <a:miter lim="800000"/>
            <a:headEnd/>
            <a:tailEnd/>
          </a:ln>
        </p:spPr>
      </p:pic>
      <p:pic>
        <p:nvPicPr>
          <p:cNvPr id="30" name="Picture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572453" y="9617511"/>
            <a:ext cx="2951162" cy="1070098"/>
          </a:xfrm>
          <a:prstGeom prst="rect">
            <a:avLst/>
          </a:prstGeom>
        </p:spPr>
      </p:pic>
      <p:sp>
        <p:nvSpPr>
          <p:cNvPr id="38" name="Rectangle 37"/>
          <p:cNvSpPr/>
          <p:nvPr/>
        </p:nvSpPr>
        <p:spPr>
          <a:xfrm>
            <a:off x="1645412" y="344451"/>
            <a:ext cx="4724370" cy="923330"/>
          </a:xfrm>
          <a:prstGeom prst="rect">
            <a:avLst/>
          </a:prstGeom>
          <a:solidFill>
            <a:schemeClr val="bg1"/>
          </a:solidFill>
        </p:spPr>
        <p:txBody>
          <a:bodyPr wrap="none">
            <a:spAutoFit/>
          </a:bodyPr>
          <a:lstStyle/>
          <a:p>
            <a:r>
              <a:rPr lang="en-US" sz="5400" b="1" dirty="0" smtClean="0">
                <a:ln w="1905"/>
                <a:solidFill>
                  <a:schemeClr val="tx2">
                    <a:lumMod val="75000"/>
                  </a:schemeClr>
                </a:solidFill>
                <a:effectLst>
                  <a:innerShdw blurRad="69850" dist="43180" dir="5400000">
                    <a:srgbClr val="000000">
                      <a:alpha val="65000"/>
                    </a:srgbClr>
                  </a:innerShdw>
                </a:effectLst>
                <a:latin typeface="Raleway SemiBold"/>
              </a:rPr>
              <a:t>Key investors</a:t>
            </a:r>
            <a:endParaRPr lang="en-US" sz="5400" b="1" dirty="0">
              <a:ln w="1905"/>
              <a:solidFill>
                <a:schemeClr val="tx2">
                  <a:lumMod val="75000"/>
                </a:schemeClr>
              </a:solidFill>
              <a:effectLst>
                <a:innerShdw blurRad="69850" dist="43180" dir="5400000">
                  <a:srgbClr val="000000">
                    <a:alpha val="65000"/>
                  </a:srgbClr>
                </a:innerShdw>
              </a:effectLst>
              <a:latin typeface="Raleway SemiBold"/>
            </a:endParaRPr>
          </a:p>
        </p:txBody>
      </p:sp>
      <p:pic>
        <p:nvPicPr>
          <p:cNvPr id="3" name="Picture 2" descr="Ð ÐµÐ·ÑÐ»ÑÐ°Ñ ÑÐ¾ ÑÐ»Ð¸ÐºÐ° Ð·Ð° DURA AUTOMOTIVE SYSTEMS"/>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91088" y="3656192"/>
            <a:ext cx="2542271" cy="13159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Ð ÐµÐ·ÑÐ»ÑÐ°Ñ ÑÐ¾ ÑÐ»Ð¸ÐºÐ° Ð·Ð° evn"/>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64644" y="9256037"/>
            <a:ext cx="2904205" cy="16336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ez.gov.mk/wp-content/uploads/2018/03/JSS-logo.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2032369" y="9418569"/>
            <a:ext cx="2765038" cy="15997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Ð ÐµÐ·ÑÐ»ÑÐ°Ñ ÑÐ¾ ÑÐ»Ð¸ÐºÐ° Ð·Ð° arc pioneri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91700" y="11127781"/>
            <a:ext cx="3277149" cy="147471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fez.gov.mk/wp-content/uploads/2018/04/HI-Tech-corporation-logo2.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500750" y="5499845"/>
            <a:ext cx="2858202" cy="13232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1598994" y="488105"/>
            <a:ext cx="2377440" cy="935240"/>
          </a:xfrm>
          <a:prstGeom prst="rect">
            <a:avLst/>
          </a:prstGeom>
        </p:spPr>
      </p:pic>
      <p:pic>
        <p:nvPicPr>
          <p:cNvPr id="2050" name="Picture 2" descr="http://fez.gov.mk/wp-content/uploads/2019/02/baumer-logo.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0164303" y="11392948"/>
            <a:ext cx="2848382" cy="136722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http://fez.gov.mk/wp-content/uploads/2018/03/Aptiv.jp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99565" y="7499346"/>
            <a:ext cx="2935031" cy="132076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7" descr="http://www.sihl.com/downloads/company/information/diatec_rgb_72.jpg"/>
          <p:cNvPicPr>
            <a:picLocks noChangeAspect="1" noChangeArrowheads="1"/>
          </p:cNvPicPr>
          <p:nvPr/>
        </p:nvPicPr>
        <p:blipFill>
          <a:blip r:embed="rId30" cstate="print"/>
          <a:srcRect/>
          <a:stretch>
            <a:fillRect/>
          </a:stretch>
        </p:blipFill>
        <p:spPr bwMode="auto">
          <a:xfrm>
            <a:off x="4562286" y="11660098"/>
            <a:ext cx="3727271" cy="702122"/>
          </a:xfrm>
          <a:prstGeom prst="rect">
            <a:avLst/>
          </a:prstGeom>
          <a:noFill/>
        </p:spPr>
      </p:pic>
      <p:pic>
        <p:nvPicPr>
          <p:cNvPr id="44" name="Picture 2" descr="http://www.muratticaret.com/images/logo3.png"/>
          <p:cNvPicPr>
            <a:picLocks noChangeAspect="1" noChangeArrowheads="1"/>
          </p:cNvPicPr>
          <p:nvPr/>
        </p:nvPicPr>
        <p:blipFill>
          <a:blip r:embed="rId31" cstate="print"/>
          <a:srcRect/>
          <a:stretch>
            <a:fillRect/>
          </a:stretch>
        </p:blipFill>
        <p:spPr bwMode="auto">
          <a:xfrm>
            <a:off x="1011464" y="5842339"/>
            <a:ext cx="3119312" cy="1081612"/>
          </a:xfrm>
          <a:prstGeom prst="rect">
            <a:avLst/>
          </a:prstGeom>
          <a:noFill/>
        </p:spPr>
      </p:pic>
      <p:pic>
        <p:nvPicPr>
          <p:cNvPr id="45" name="Picture 2" descr="Image result for gerresheimer logo"/>
          <p:cNvPicPr>
            <a:picLocks noChangeAspect="1" noChangeArrowheads="1"/>
          </p:cNvPicPr>
          <p:nvPr/>
        </p:nvPicPr>
        <p:blipFill>
          <a:blip r:embed="rId32" cstate="print"/>
          <a:srcRect/>
          <a:stretch>
            <a:fillRect/>
          </a:stretch>
        </p:blipFill>
        <p:spPr bwMode="auto">
          <a:xfrm>
            <a:off x="5719874" y="4055791"/>
            <a:ext cx="3071541" cy="486054"/>
          </a:xfrm>
          <a:prstGeom prst="rect">
            <a:avLst/>
          </a:prstGeom>
          <a:noFill/>
        </p:spPr>
      </p:pic>
      <p:pic>
        <p:nvPicPr>
          <p:cNvPr id="46" name="Picture 2" descr="http://www.franz-kessler.de/fileadmin/templates/images/kessler.gif"/>
          <p:cNvPicPr>
            <a:picLocks noChangeAspect="1" noChangeArrowheads="1"/>
          </p:cNvPicPr>
          <p:nvPr/>
        </p:nvPicPr>
        <p:blipFill>
          <a:blip r:embed="rId33" cstate="print"/>
          <a:srcRect/>
          <a:stretch>
            <a:fillRect/>
          </a:stretch>
        </p:blipFill>
        <p:spPr bwMode="auto">
          <a:xfrm>
            <a:off x="16002909" y="7822324"/>
            <a:ext cx="3499409" cy="834695"/>
          </a:xfrm>
          <a:prstGeom prst="rect">
            <a:avLst/>
          </a:prstGeom>
          <a:noFill/>
        </p:spPr>
      </p:pic>
      <p:pic>
        <p:nvPicPr>
          <p:cNvPr id="47" name="Picture 46" descr="KIEL logo.jpg"/>
          <p:cNvPicPr>
            <a:picLocks noChangeAspect="1"/>
          </p:cNvPicPr>
          <p:nvPr/>
        </p:nvPicPr>
        <p:blipFill>
          <a:blip r:embed="rId34" cstate="print"/>
          <a:stretch>
            <a:fillRect/>
          </a:stretch>
        </p:blipFill>
        <p:spPr>
          <a:xfrm>
            <a:off x="9511140" y="7574588"/>
            <a:ext cx="2148406" cy="974340"/>
          </a:xfrm>
          <a:prstGeom prst="rect">
            <a:avLst/>
          </a:prstGeom>
        </p:spPr>
      </p:pic>
      <p:pic>
        <p:nvPicPr>
          <p:cNvPr id="49" name="Picture 9"/>
          <p:cNvPicPr>
            <a:picLocks noChangeAspect="1" noChangeArrowheads="1"/>
          </p:cNvPicPr>
          <p:nvPr/>
        </p:nvPicPr>
        <p:blipFill>
          <a:blip r:embed="rId35" cstate="print"/>
          <a:srcRect/>
          <a:stretch>
            <a:fillRect/>
          </a:stretch>
        </p:blipFill>
        <p:spPr bwMode="auto">
          <a:xfrm>
            <a:off x="15529544" y="9885959"/>
            <a:ext cx="3779079" cy="417471"/>
          </a:xfrm>
          <a:prstGeom prst="rect">
            <a:avLst/>
          </a:prstGeom>
          <a:noFill/>
          <a:ln w="9525">
            <a:noFill/>
            <a:miter lim="800000"/>
            <a:headEnd/>
            <a:tailEnd/>
          </a:ln>
        </p:spPr>
      </p:pic>
      <p:sp>
        <p:nvSpPr>
          <p:cNvPr id="9" name="AutoShape 2" descr="Image result for deutsche telek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deutsche telek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6" descr="Image result for deutsche teleko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 name="Picture 31"/>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98409" y="1631280"/>
            <a:ext cx="3708115" cy="1999473"/>
          </a:xfrm>
          <a:prstGeom prst="rect">
            <a:avLst/>
          </a:prstGeom>
        </p:spPr>
      </p:pic>
    </p:spTree>
    <p:extLst>
      <p:ext uri="{BB962C8B-B14F-4D97-AF65-F5344CB8AC3E}">
        <p14:creationId xmlns:p14="http://schemas.microsoft.com/office/powerpoint/2010/main" val="1560502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idx="1"/>
          </p:nvPr>
        </p:nvSpPr>
        <p:spPr bwMode="auto">
          <a:xfrm>
            <a:off x="1192792" y="1953011"/>
            <a:ext cx="16927937" cy="99403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673" tIns="108836" rIns="217673" bIns="108836" numCol="1" anchor="t" anchorCtr="0" compatLnSpc="1">
            <a:prstTxWarp prst="textNoShape">
              <a:avLst/>
            </a:prstTxWarp>
          </a:bodyPr>
          <a:lstStyle/>
          <a:p>
            <a:pPr marL="0" indent="0" algn="ctr">
              <a:buNone/>
            </a:pPr>
            <a:endParaRPr lang="en-US" sz="3600" b="1" i="1" dirty="0" smtClean="0">
              <a:ln w="18415" cmpd="sng">
                <a:solidFill>
                  <a:srgbClr val="FFFFFF"/>
                </a:solidFill>
                <a:prstDash val="solid"/>
              </a:ln>
              <a:solidFill>
                <a:srgbClr val="C00000"/>
              </a:solidFill>
              <a:latin typeface="+mj-lt"/>
            </a:endParaRPr>
          </a:p>
          <a:p>
            <a:pPr>
              <a:lnSpc>
                <a:spcPct val="150000"/>
              </a:lnSpc>
              <a:spcBef>
                <a:spcPts val="1428"/>
              </a:spcBef>
              <a:spcAft>
                <a:spcPts val="600"/>
              </a:spcAft>
            </a:pPr>
            <a:r>
              <a:rPr lang="en-US" sz="3600" dirty="0"/>
              <a:t>Supporting </a:t>
            </a:r>
            <a:r>
              <a:rPr lang="en-US" sz="3600" dirty="0" smtClean="0"/>
              <a:t>participation </a:t>
            </a:r>
            <a:r>
              <a:rPr lang="en-US" sz="3600" dirty="0"/>
              <a:t>at </a:t>
            </a:r>
            <a:r>
              <a:rPr lang="en-US" sz="3600" dirty="0" smtClean="0"/>
              <a:t>the international </a:t>
            </a:r>
            <a:r>
              <a:rPr lang="en-US" sz="3600" dirty="0"/>
              <a:t>business events (fairs, trade missions </a:t>
            </a:r>
            <a:r>
              <a:rPr lang="en-GB" sz="3600" dirty="0"/>
              <a:t>and B2B meetings)</a:t>
            </a:r>
          </a:p>
          <a:p>
            <a:pPr>
              <a:lnSpc>
                <a:spcPct val="150000"/>
              </a:lnSpc>
              <a:spcAft>
                <a:spcPts val="600"/>
              </a:spcAft>
            </a:pPr>
            <a:r>
              <a:rPr lang="en-US" sz="3600" dirty="0" smtClean="0"/>
              <a:t>Specialized training</a:t>
            </a:r>
            <a:r>
              <a:rPr lang="en-US" sz="3600" dirty="0"/>
              <a:t>, market research</a:t>
            </a:r>
            <a:endParaRPr lang="en-US" sz="3600" dirty="0" smtClean="0"/>
          </a:p>
          <a:p>
            <a:pPr>
              <a:lnSpc>
                <a:spcPct val="150000"/>
              </a:lnSpc>
              <a:spcAft>
                <a:spcPts val="600"/>
              </a:spcAft>
            </a:pPr>
            <a:r>
              <a:rPr lang="en-US" sz="3600" dirty="0" smtClean="0"/>
              <a:t>Organizing </a:t>
            </a:r>
            <a:r>
              <a:rPr lang="en-US" sz="3600" dirty="0"/>
              <a:t>meetings </a:t>
            </a:r>
            <a:r>
              <a:rPr lang="en-US" sz="3600" dirty="0" smtClean="0"/>
              <a:t>with </a:t>
            </a:r>
            <a:r>
              <a:rPr lang="en-US" sz="3600" dirty="0"/>
              <a:t>domestic companies </a:t>
            </a:r>
            <a:endParaRPr lang="en-US" sz="3600" dirty="0" smtClean="0"/>
          </a:p>
          <a:p>
            <a:pPr>
              <a:lnSpc>
                <a:spcPct val="150000"/>
              </a:lnSpc>
              <a:spcAft>
                <a:spcPts val="600"/>
              </a:spcAft>
            </a:pPr>
            <a:r>
              <a:rPr lang="en-US" sz="3600" dirty="0" smtClean="0"/>
              <a:t>Generating </a:t>
            </a:r>
            <a:r>
              <a:rPr lang="en-US" sz="3600" dirty="0"/>
              <a:t>information and contacts of domestic </a:t>
            </a:r>
            <a:r>
              <a:rPr lang="en-US" sz="3600" dirty="0" smtClean="0"/>
              <a:t>producers</a:t>
            </a:r>
          </a:p>
          <a:p>
            <a:pPr>
              <a:lnSpc>
                <a:spcPct val="107000"/>
              </a:lnSpc>
              <a:spcAft>
                <a:spcPts val="1600"/>
              </a:spcAft>
            </a:pPr>
            <a:r>
              <a:rPr lang="en-US" sz="3600" dirty="0" smtClean="0"/>
              <a:t>Free </a:t>
            </a:r>
            <a:r>
              <a:rPr lang="en-US" sz="3600" dirty="0"/>
              <a:t>of charge registration to the matchmaking </a:t>
            </a:r>
            <a:r>
              <a:rPr lang="en-US" sz="3600" dirty="0" smtClean="0"/>
              <a:t>platform our website</a:t>
            </a:r>
            <a:r>
              <a:rPr lang="en-US" sz="3600" dirty="0"/>
              <a:t>: </a:t>
            </a:r>
            <a:r>
              <a:rPr lang="en-US" sz="3600" u="sng" dirty="0">
                <a:solidFill>
                  <a:srgbClr val="0563C1"/>
                </a:solidFill>
                <a:ea typeface="Calibri" panose="020F0502020204030204" pitchFamily="34" charset="0"/>
                <a:cs typeface="Times New Roman" panose="02020603050405020304" pitchFamily="18" charset="0"/>
                <a:hlinkClick r:id="rId3"/>
              </a:rPr>
              <a:t>https://export.investnorthmacedonia.gov.mk/</a:t>
            </a:r>
            <a:r>
              <a:rPr lang="en-US" sz="3600" dirty="0">
                <a:ea typeface="Calibri" panose="020F0502020204030204" pitchFamily="34" charset="0"/>
                <a:cs typeface="Times New Roman" panose="02020603050405020304" pitchFamily="18" charset="0"/>
              </a:rPr>
              <a:t> </a:t>
            </a:r>
            <a:endParaRPr lang="en-US" altLang="en-US" sz="3600" i="1" dirty="0" smtClean="0">
              <a:solidFill>
                <a:schemeClr val="accent4">
                  <a:lumMod val="50000"/>
                </a:schemeClr>
              </a:solidFill>
              <a:ea typeface="ＭＳ Ｐゴシック" pitchFamily="34" charset="-128"/>
            </a:endParaRPr>
          </a:p>
          <a:p>
            <a:pPr marL="642437" indent="-642437">
              <a:spcBef>
                <a:spcPts val="1428"/>
              </a:spcBef>
              <a:spcAft>
                <a:spcPts val="1428"/>
              </a:spcAft>
            </a:pPr>
            <a:endParaRPr lang="en-US" altLang="en-US" sz="3600" i="1" dirty="0" smtClean="0">
              <a:solidFill>
                <a:schemeClr val="accent4">
                  <a:lumMod val="50000"/>
                </a:schemeClr>
              </a:solidFill>
              <a:ea typeface="ＭＳ Ｐゴシック" pitchFamily="34" charset="-128"/>
            </a:endParaRPr>
          </a:p>
          <a:p>
            <a:pPr marL="0" indent="0">
              <a:spcBef>
                <a:spcPts val="1428"/>
              </a:spcBef>
              <a:spcAft>
                <a:spcPts val="1428"/>
              </a:spcAft>
              <a:buNone/>
            </a:pPr>
            <a:endParaRPr lang="en-GB" altLang="en-US" sz="3600" dirty="0">
              <a:solidFill>
                <a:schemeClr val="accent4">
                  <a:lumMod val="50000"/>
                </a:schemeClr>
              </a:solidFill>
              <a:ea typeface="ＭＳ Ｐゴシック" pitchFamily="34" charset="-128"/>
            </a:endParaRPr>
          </a:p>
        </p:txBody>
      </p:sp>
      <p:sp>
        <p:nvSpPr>
          <p:cNvPr id="606210" name="Rectangle 2"/>
          <p:cNvSpPr>
            <a:spLocks noGrp="1" noChangeArrowheads="1"/>
          </p:cNvSpPr>
          <p:nvPr>
            <p:ph type="title"/>
          </p:nvPr>
        </p:nvSpPr>
        <p:spPr>
          <a:xfrm>
            <a:off x="1433036" y="-12612"/>
            <a:ext cx="15838880" cy="1714500"/>
          </a:xfrm>
        </p:spPr>
        <p:txBody>
          <a:bodyPr wrap="none"/>
          <a:lstStyle/>
          <a:p>
            <a:r>
              <a:rPr lang="en-US" sz="4800" dirty="0">
                <a:effectLst>
                  <a:outerShdw blurRad="38100" dist="38100" dir="2700000" algn="tl">
                    <a:srgbClr val="000000">
                      <a:alpha val="43137"/>
                    </a:srgbClr>
                  </a:outerShdw>
                </a:effectLst>
                <a:latin typeface="+mn-lt"/>
                <a:cs typeface="Calibri" pitchFamily="34" charset="0"/>
              </a:rPr>
              <a:t/>
            </a:r>
            <a:br>
              <a:rPr lang="en-US" sz="4800" dirty="0">
                <a:effectLst>
                  <a:outerShdw blurRad="38100" dist="38100" dir="2700000" algn="tl">
                    <a:srgbClr val="000000">
                      <a:alpha val="43137"/>
                    </a:srgbClr>
                  </a:outerShdw>
                </a:effectLst>
                <a:latin typeface="+mn-lt"/>
                <a:cs typeface="Calibri" pitchFamily="34" charset="0"/>
              </a:rPr>
            </a:br>
            <a:r>
              <a:rPr lang="en-US" sz="4800" b="1" dirty="0" smtClean="0">
                <a:solidFill>
                  <a:srgbClr val="B00000"/>
                </a:solidFill>
                <a:effectLst>
                  <a:outerShdw blurRad="38100" dist="38100" dir="2700000" algn="tl">
                    <a:srgbClr val="000000">
                      <a:alpha val="43137"/>
                    </a:srgbClr>
                  </a:outerShdw>
                </a:effectLst>
                <a:latin typeface="+mn-lt"/>
                <a:cs typeface="Calibri" pitchFamily="34" charset="0"/>
              </a:rPr>
              <a:t>Export Promotion</a:t>
            </a:r>
            <a:endParaRPr lang="en-US" sz="4800" b="1"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2636"/>
          <a:stretch/>
        </p:blipFill>
        <p:spPr>
          <a:xfrm>
            <a:off x="18799810" y="10459070"/>
            <a:ext cx="5623056" cy="3083769"/>
          </a:xfrm>
          <a:prstGeom prst="rect">
            <a:avLst/>
          </a:prstGeom>
        </p:spPr>
      </p:pic>
      <p:sp>
        <p:nvSpPr>
          <p:cNvPr id="13" name="Parallelogram 12"/>
          <p:cNvSpPr/>
          <p:nvPr/>
        </p:nvSpPr>
        <p:spPr>
          <a:xfrm>
            <a:off x="18855559" y="0"/>
            <a:ext cx="5612524" cy="1576552"/>
          </a:xfrm>
          <a:prstGeom prst="parallelogram">
            <a:avLst>
              <a:gd name="adj" fmla="val 0"/>
            </a:avLst>
          </a:prstGeom>
          <a:gradFill>
            <a:gsLst>
              <a:gs pos="0">
                <a:srgbClr val="B00000"/>
              </a:gs>
              <a:gs pos="100000">
                <a:schemeClr val="accent5">
                  <a:alpha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US"/>
          </a:p>
        </p:txBody>
      </p:sp>
      <p:sp>
        <p:nvSpPr>
          <p:cNvPr id="9" name="Rectangle: Rounded Corners 1">
            <a:extLst>
              <a:ext uri="{FF2B5EF4-FFF2-40B4-BE49-F238E27FC236}">
                <a16:creationId xmlns:a16="http://schemas.microsoft.com/office/drawing/2014/main" id="{67F93332-C332-4E2F-9704-0878B6D5860F}"/>
              </a:ext>
            </a:extLst>
          </p:cNvPr>
          <p:cNvSpPr/>
          <p:nvPr/>
        </p:nvSpPr>
        <p:spPr>
          <a:xfrm>
            <a:off x="21454790" y="1539"/>
            <a:ext cx="3013293" cy="137144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24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1893400"/>
            <a:ext cx="3056021" cy="1784028"/>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586" t="4461" r="-374" b="12841"/>
          <a:stretch/>
        </p:blipFill>
        <p:spPr>
          <a:xfrm>
            <a:off x="18799810" y="7835932"/>
            <a:ext cx="5623057" cy="2480557"/>
          </a:xfrm>
          <a:prstGeom prst="rect">
            <a:avLst/>
          </a:prstGeom>
          <a:noFill/>
          <a:ln>
            <a:noFill/>
          </a:ln>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221" b="2383"/>
          <a:stretch/>
        </p:blipFill>
        <p:spPr>
          <a:xfrm>
            <a:off x="18822418" y="1701888"/>
            <a:ext cx="5577840" cy="2973127"/>
          </a:xfrm>
          <a:prstGeom prst="rect">
            <a:avLst/>
          </a:prstGeom>
        </p:spPr>
      </p:pic>
      <p:pic>
        <p:nvPicPr>
          <p:cNvPr id="14" name="Picture 4" descr="Wines of Macedonia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799810" y="4817596"/>
            <a:ext cx="5580579" cy="287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05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txBox="1">
            <a:spLocks/>
          </p:cNvSpPr>
          <p:nvPr/>
        </p:nvSpPr>
        <p:spPr>
          <a:xfrm>
            <a:off x="14992628" y="7794094"/>
            <a:ext cx="3124994" cy="755793"/>
          </a:xfrm>
          <a:prstGeom prst="rect">
            <a:avLst/>
          </a:prstGeom>
        </p:spPr>
        <p:txBody>
          <a:bodyPr vert="horz" wrap="none" lIns="217061" tIns="108526" rIns="217061" bIns="10852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dirty="0">
                <a:solidFill>
                  <a:schemeClr val="bg1"/>
                </a:solidFill>
                <a:latin typeface="+mn-lt"/>
                <a:cs typeface="Lato Light"/>
              </a:rPr>
              <a:t>November 208</a:t>
            </a:r>
          </a:p>
        </p:txBody>
      </p:sp>
      <p:pic>
        <p:nvPicPr>
          <p:cNvPr id="17" name="Picture Placeholder 16" descr="Untitled.png"/>
          <p:cNvPicPr>
            <a:picLocks noGrp="1" noChangeAspect="1"/>
          </p:cNvPicPr>
          <p:nvPr>
            <p:ph type="pic" sz="quarter" idx="13"/>
          </p:nvPr>
        </p:nvPicPr>
        <p:blipFill>
          <a:blip r:embed="rId3"/>
          <a:srcRect t="26913" b="26913"/>
          <a:stretch>
            <a:fillRect/>
          </a:stretch>
        </p:blipFill>
        <p:spPr>
          <a:xfrm>
            <a:off x="0" y="0"/>
            <a:ext cx="24377649" cy="13716000"/>
          </a:xfrm>
        </p:spPr>
      </p:pic>
      <p:sp>
        <p:nvSpPr>
          <p:cNvPr id="18" name="Freeform 17"/>
          <p:cNvSpPr/>
          <p:nvPr/>
        </p:nvSpPr>
        <p:spPr>
          <a:xfrm>
            <a:off x="20097211" y="4074936"/>
            <a:ext cx="4280439" cy="9641064"/>
          </a:xfrm>
          <a:custGeom>
            <a:avLst/>
            <a:gdLst>
              <a:gd name="connsiteX0" fmla="*/ 4280440 w 4280440"/>
              <a:gd name="connsiteY0" fmla="*/ 0 h 9641064"/>
              <a:gd name="connsiteX1" fmla="*/ 4280440 w 4280440"/>
              <a:gd name="connsiteY1" fmla="*/ 9641064 h 9641064"/>
              <a:gd name="connsiteX2" fmla="*/ 0 w 4280440"/>
              <a:gd name="connsiteY2" fmla="*/ 9641064 h 9641064"/>
            </a:gdLst>
            <a:ahLst/>
            <a:cxnLst>
              <a:cxn ang="0">
                <a:pos x="connsiteX0" y="connsiteY0"/>
              </a:cxn>
              <a:cxn ang="0">
                <a:pos x="connsiteX1" y="connsiteY1"/>
              </a:cxn>
              <a:cxn ang="0">
                <a:pos x="connsiteX2" y="connsiteY2"/>
              </a:cxn>
            </a:cxnLst>
            <a:rect l="l" t="t" r="r" b="b"/>
            <a:pathLst>
              <a:path w="4280440" h="9641064">
                <a:moveTo>
                  <a:pt x="4280440" y="0"/>
                </a:moveTo>
                <a:lnTo>
                  <a:pt x="4280440" y="9641064"/>
                </a:lnTo>
                <a:lnTo>
                  <a:pt x="0" y="9641064"/>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GB" dirty="0"/>
          </a:p>
        </p:txBody>
      </p:sp>
      <p:sp>
        <p:nvSpPr>
          <p:cNvPr id="19" name="Freeform 18"/>
          <p:cNvSpPr/>
          <p:nvPr/>
        </p:nvSpPr>
        <p:spPr>
          <a:xfrm>
            <a:off x="-625465" y="-171086"/>
            <a:ext cx="15881329" cy="14107225"/>
          </a:xfrm>
          <a:custGeom>
            <a:avLst/>
            <a:gdLst>
              <a:gd name="connsiteX0" fmla="*/ 0 w 15881330"/>
              <a:gd name="connsiteY0" fmla="*/ 0 h 13716000"/>
              <a:gd name="connsiteX1" fmla="*/ 15881330 w 15881330"/>
              <a:gd name="connsiteY1" fmla="*/ 0 h 13716000"/>
              <a:gd name="connsiteX2" fmla="*/ 9791700 w 15881330"/>
              <a:gd name="connsiteY2" fmla="*/ 13716000 h 13716000"/>
              <a:gd name="connsiteX3" fmla="*/ 0 w 15881330"/>
              <a:gd name="connsiteY3" fmla="*/ 13716000 h 13716000"/>
              <a:gd name="connsiteX4" fmla="*/ 0 w 1588133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330" h="13716000">
                <a:moveTo>
                  <a:pt x="0" y="0"/>
                </a:moveTo>
                <a:lnTo>
                  <a:pt x="15881330" y="0"/>
                </a:lnTo>
                <a:lnTo>
                  <a:pt x="9791700" y="13716000"/>
                </a:lnTo>
                <a:lnTo>
                  <a:pt x="0" y="13716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spcBef>
                <a:spcPts val="600"/>
              </a:spcBef>
              <a:defRPr/>
            </a:pPr>
            <a:endParaRPr lang="mk-MK" b="1" dirty="0">
              <a:solidFill>
                <a:schemeClr val="tx1">
                  <a:lumMod val="90000"/>
                  <a:lumOff val="10000"/>
                </a:schemeClr>
              </a:solidFill>
              <a:latin typeface="SkolaSerif Regular" pitchFamily="50" charset="-52"/>
            </a:endParaRPr>
          </a:p>
        </p:txBody>
      </p:sp>
      <p:sp>
        <p:nvSpPr>
          <p:cNvPr id="21" name="Parallelogram 20"/>
          <p:cNvSpPr/>
          <p:nvPr/>
        </p:nvSpPr>
        <p:spPr>
          <a:xfrm>
            <a:off x="8991368" y="-195613"/>
            <a:ext cx="17949892" cy="14107225"/>
          </a:xfrm>
          <a:prstGeom prst="parallelogram">
            <a:avLst>
              <a:gd name="adj" fmla="val 44295"/>
            </a:avLst>
          </a:prstGeom>
          <a:gradFill>
            <a:gsLst>
              <a:gs pos="0">
                <a:srgbClr val="B00000"/>
              </a:gs>
              <a:gs pos="83000">
                <a:schemeClr val="accent5">
                  <a:alpha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US"/>
          </a:p>
        </p:txBody>
      </p:sp>
      <p:sp>
        <p:nvSpPr>
          <p:cNvPr id="22" name="TextBox 21"/>
          <p:cNvSpPr txBox="1"/>
          <p:nvPr/>
        </p:nvSpPr>
        <p:spPr>
          <a:xfrm>
            <a:off x="12760037" y="5756786"/>
            <a:ext cx="9831798" cy="4862690"/>
          </a:xfrm>
          <a:prstGeom prst="rect">
            <a:avLst/>
          </a:prstGeom>
          <a:noFill/>
        </p:spPr>
        <p:txBody>
          <a:bodyPr wrap="square" lIns="91256" tIns="45631" rIns="91256" bIns="45631" rtlCol="0">
            <a:spAutoFit/>
          </a:bodyPr>
          <a:lstStyle/>
          <a:p>
            <a:pPr>
              <a:spcAft>
                <a:spcPts val="1800"/>
              </a:spcAft>
            </a:pPr>
            <a:r>
              <a:rPr lang="en-GB" sz="8800" b="1" dirty="0" smtClean="0">
                <a:solidFill>
                  <a:schemeClr val="bg1"/>
                </a:solidFill>
                <a:latin typeface="+mj-lt"/>
                <a:ea typeface="Open Sans Extrabold" panose="020B0906030804020204" pitchFamily="34" charset="0"/>
                <a:cs typeface="Open Sans Extrabold" panose="020B0906030804020204" pitchFamily="34" charset="0"/>
              </a:rPr>
              <a:t>    Thank You!</a:t>
            </a:r>
          </a:p>
          <a:p>
            <a:pPr>
              <a:spcAft>
                <a:spcPts val="1800"/>
              </a:spcAft>
            </a:pPr>
            <a:r>
              <a:rPr lang="mk-MK" sz="8800" b="1" dirty="0" smtClean="0">
                <a:solidFill>
                  <a:schemeClr val="bg1"/>
                </a:solidFill>
                <a:latin typeface="+mj-lt"/>
              </a:rPr>
              <a:t>Т</a:t>
            </a:r>
            <a:r>
              <a:rPr lang="en-US" sz="8800" b="1" dirty="0" err="1" smtClean="0">
                <a:solidFill>
                  <a:schemeClr val="bg1"/>
                </a:solidFill>
                <a:latin typeface="+mj-lt"/>
              </a:rPr>
              <a:t>eşekkür</a:t>
            </a:r>
            <a:r>
              <a:rPr lang="en-US" sz="8800" b="1" dirty="0" smtClean="0">
                <a:solidFill>
                  <a:schemeClr val="bg1"/>
                </a:solidFill>
                <a:latin typeface="+mj-lt"/>
              </a:rPr>
              <a:t> </a:t>
            </a:r>
            <a:r>
              <a:rPr lang="en-US" sz="8800" b="1" dirty="0" err="1" smtClean="0">
                <a:solidFill>
                  <a:schemeClr val="bg1"/>
                </a:solidFill>
                <a:latin typeface="+mj-lt"/>
              </a:rPr>
              <a:t>ederim</a:t>
            </a:r>
            <a:r>
              <a:rPr lang="en-US" sz="8800" b="1" dirty="0" smtClean="0">
                <a:solidFill>
                  <a:schemeClr val="bg1"/>
                </a:solidFill>
                <a:latin typeface="+mj-lt"/>
              </a:rPr>
              <a:t>!</a:t>
            </a:r>
            <a:endParaRPr lang="en-US" sz="8800" b="1" dirty="0">
              <a:solidFill>
                <a:schemeClr val="bg1"/>
              </a:solidFill>
              <a:latin typeface="+mj-lt"/>
            </a:endParaRPr>
          </a:p>
          <a:p>
            <a:pPr>
              <a:spcAft>
                <a:spcPts val="1800"/>
              </a:spcAft>
            </a:pPr>
            <a:endParaRPr lang="en-GB" sz="9600" b="1" dirty="0" smtClean="0">
              <a:solidFill>
                <a:schemeClr val="bg1"/>
              </a:solidFill>
              <a:latin typeface="+mj-lt"/>
              <a:ea typeface="Open Sans Extrabold" panose="020B0906030804020204" pitchFamily="34" charset="0"/>
              <a:cs typeface="Open Sans Extrabold" panose="020B0906030804020204" pitchFamily="34" charset="0"/>
            </a:endParaRPr>
          </a:p>
        </p:txBody>
      </p:sp>
      <p:sp>
        <p:nvSpPr>
          <p:cNvPr id="16" name="Rectangle 15"/>
          <p:cNvSpPr>
            <a:spLocks noChangeArrowheads="1"/>
          </p:cNvSpPr>
          <p:nvPr/>
        </p:nvSpPr>
        <p:spPr bwMode="auto">
          <a:xfrm>
            <a:off x="1354530" y="10111732"/>
            <a:ext cx="5960670" cy="3219914"/>
          </a:xfrm>
          <a:prstGeom prst="rect">
            <a:avLst/>
          </a:prstGeom>
          <a:noFill/>
          <a:ln w="9525">
            <a:noFill/>
            <a:miter lim="800000"/>
            <a:headEnd/>
            <a:tailEnd/>
          </a:ln>
          <a:effectLst/>
        </p:spPr>
        <p:txBody>
          <a:bodyPr lIns="91368" tIns="45687" rIns="91368" bIns="45687"/>
          <a:lstStyle/>
          <a:p>
            <a:pPr>
              <a:spcBef>
                <a:spcPts val="600"/>
              </a:spcBef>
              <a:defRPr/>
            </a:pPr>
            <a:endParaRPr lang="en-US" sz="2800" b="1" dirty="0">
              <a:solidFill>
                <a:schemeClr val="tx1">
                  <a:lumMod val="50000"/>
                  <a:lumOff val="50000"/>
                </a:schemeClr>
              </a:solidFill>
              <a:latin typeface="+mj-l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4295"/>
            <a:ext cx="5026200" cy="2934167"/>
          </a:xfrm>
          <a:prstGeom prst="rect">
            <a:avLst/>
          </a:prstGeom>
        </p:spPr>
      </p:pic>
      <p:sp>
        <p:nvSpPr>
          <p:cNvPr id="11" name="Rectangle 10"/>
          <p:cNvSpPr/>
          <p:nvPr/>
        </p:nvSpPr>
        <p:spPr>
          <a:xfrm>
            <a:off x="1000302" y="3448462"/>
            <a:ext cx="8673087" cy="2308324"/>
          </a:xfrm>
          <a:prstGeom prst="rect">
            <a:avLst/>
          </a:prstGeom>
          <a:noFill/>
        </p:spPr>
        <p:txBody>
          <a:bodyPr wrap="square">
            <a:spAutoFit/>
          </a:bodyPr>
          <a:lstStyle/>
          <a:p>
            <a:pPr>
              <a:defRPr/>
            </a:pPr>
            <a:r>
              <a:rPr lang="en-US" sz="3600" b="1" dirty="0">
                <a:solidFill>
                  <a:srgbClr val="C00000"/>
                </a:solidFill>
                <a:latin typeface="+mj-lt"/>
                <a:cs typeface="Calibri" pitchFamily="34" charset="0"/>
              </a:rPr>
              <a:t>AGENCY </a:t>
            </a:r>
            <a:endParaRPr lang="en-US" sz="3600" b="1" dirty="0" smtClean="0">
              <a:solidFill>
                <a:srgbClr val="C00000"/>
              </a:solidFill>
              <a:latin typeface="+mj-lt"/>
              <a:cs typeface="Calibri" pitchFamily="34" charset="0"/>
            </a:endParaRPr>
          </a:p>
          <a:p>
            <a:pPr>
              <a:defRPr/>
            </a:pPr>
            <a:r>
              <a:rPr lang="en-US" sz="3600" b="1" dirty="0" smtClean="0">
                <a:solidFill>
                  <a:srgbClr val="C00000"/>
                </a:solidFill>
                <a:latin typeface="+mj-lt"/>
                <a:cs typeface="Calibri" pitchFamily="34" charset="0"/>
              </a:rPr>
              <a:t>FOR </a:t>
            </a:r>
            <a:r>
              <a:rPr lang="en-US" sz="3600" b="1" dirty="0">
                <a:solidFill>
                  <a:srgbClr val="C00000"/>
                </a:solidFill>
                <a:latin typeface="+mj-lt"/>
                <a:cs typeface="Calibri" pitchFamily="34" charset="0"/>
              </a:rPr>
              <a:t>FOREIGN INVESTMENTS AND EXPORT </a:t>
            </a:r>
            <a:r>
              <a:rPr lang="en-US" sz="3600" b="1" dirty="0" smtClean="0">
                <a:solidFill>
                  <a:srgbClr val="C00000"/>
                </a:solidFill>
                <a:latin typeface="+mj-lt"/>
                <a:cs typeface="Calibri" pitchFamily="34" charset="0"/>
              </a:rPr>
              <a:t>PROMOTION</a:t>
            </a:r>
          </a:p>
          <a:p>
            <a:pPr algn="ctr">
              <a:defRPr/>
            </a:pPr>
            <a:endParaRPr lang="mk-MK" sz="3600" b="1" dirty="0">
              <a:solidFill>
                <a:srgbClr val="C00000"/>
              </a:solidFill>
              <a:latin typeface="+mj-lt"/>
              <a:cs typeface="Calibri" pitchFamily="34" charset="0"/>
            </a:endParaRPr>
          </a:p>
        </p:txBody>
      </p:sp>
      <p:sp>
        <p:nvSpPr>
          <p:cNvPr id="12" name="Rectangle 11"/>
          <p:cNvSpPr>
            <a:spLocks noChangeArrowheads="1"/>
          </p:cNvSpPr>
          <p:nvPr/>
        </p:nvSpPr>
        <p:spPr bwMode="auto">
          <a:xfrm>
            <a:off x="1000302" y="7534047"/>
            <a:ext cx="9274666" cy="1440160"/>
          </a:xfrm>
          <a:prstGeom prst="rect">
            <a:avLst/>
          </a:prstGeom>
          <a:noFill/>
          <a:ln w="9525">
            <a:noFill/>
            <a:miter lim="800000"/>
            <a:headEnd/>
            <a:tailEnd/>
          </a:ln>
          <a:effectLst/>
        </p:spPr>
        <p:txBody>
          <a:bodyPr lIns="91368" tIns="45687" rIns="91368" bIns="45687"/>
          <a:lstStyle/>
          <a:p>
            <a:pPr>
              <a:spcBef>
                <a:spcPts val="600"/>
              </a:spcBef>
              <a:defRPr/>
            </a:pPr>
            <a:r>
              <a:rPr lang="en-US" sz="3200" b="1" dirty="0" smtClean="0">
                <a:solidFill>
                  <a:schemeClr val="tx1">
                    <a:lumMod val="90000"/>
                    <a:lumOff val="10000"/>
                  </a:schemeClr>
                </a:solidFill>
                <a:latin typeface="Raleway SemiBold"/>
              </a:rPr>
              <a:t>Nikola </a:t>
            </a:r>
            <a:r>
              <a:rPr lang="en-US" sz="3200" b="1" dirty="0" err="1">
                <a:solidFill>
                  <a:schemeClr val="tx1">
                    <a:lumMod val="90000"/>
                    <a:lumOff val="10000"/>
                  </a:schemeClr>
                </a:solidFill>
                <a:latin typeface="Raleway SemiBold"/>
              </a:rPr>
              <a:t>Vapcarov</a:t>
            </a:r>
            <a:r>
              <a:rPr lang="en-US" sz="3200" b="1" dirty="0">
                <a:solidFill>
                  <a:schemeClr val="tx1">
                    <a:lumMod val="90000"/>
                    <a:lumOff val="10000"/>
                  </a:schemeClr>
                </a:solidFill>
                <a:latin typeface="Raleway SemiBold"/>
              </a:rPr>
              <a:t> </a:t>
            </a:r>
            <a:r>
              <a:rPr lang="en-US" sz="3200" b="1" dirty="0" smtClean="0">
                <a:solidFill>
                  <a:schemeClr val="tx1">
                    <a:lumMod val="90000"/>
                    <a:lumOff val="10000"/>
                  </a:schemeClr>
                </a:solidFill>
                <a:latin typeface="Raleway SemiBold"/>
              </a:rPr>
              <a:t>7</a:t>
            </a:r>
          </a:p>
          <a:p>
            <a:pPr>
              <a:spcBef>
                <a:spcPts val="600"/>
              </a:spcBef>
              <a:defRPr/>
            </a:pPr>
            <a:r>
              <a:rPr lang="en-US" sz="3200" b="1" dirty="0" smtClean="0">
                <a:solidFill>
                  <a:schemeClr val="tx1">
                    <a:lumMod val="90000"/>
                    <a:lumOff val="10000"/>
                  </a:schemeClr>
                </a:solidFill>
                <a:latin typeface="Raleway SemiBold"/>
              </a:rPr>
              <a:t>1000</a:t>
            </a:r>
            <a:r>
              <a:rPr lang="en-US" sz="3200" b="1" dirty="0">
                <a:solidFill>
                  <a:schemeClr val="tx1">
                    <a:lumMod val="90000"/>
                    <a:lumOff val="10000"/>
                  </a:schemeClr>
                </a:solidFill>
                <a:latin typeface="Raleway SemiBold"/>
              </a:rPr>
              <a:t>, </a:t>
            </a:r>
            <a:r>
              <a:rPr lang="en-US" sz="3200" b="1" dirty="0" smtClean="0">
                <a:solidFill>
                  <a:schemeClr val="tx1">
                    <a:lumMod val="90000"/>
                    <a:lumOff val="10000"/>
                  </a:schemeClr>
                </a:solidFill>
                <a:latin typeface="Raleway SemiBold"/>
              </a:rPr>
              <a:t>Skopje Republic </a:t>
            </a:r>
            <a:r>
              <a:rPr lang="en-US" sz="3200" b="1" dirty="0">
                <a:solidFill>
                  <a:schemeClr val="tx1">
                    <a:lumMod val="90000"/>
                    <a:lumOff val="10000"/>
                  </a:schemeClr>
                </a:solidFill>
                <a:latin typeface="Raleway SemiBold"/>
              </a:rPr>
              <a:t>of </a:t>
            </a:r>
            <a:r>
              <a:rPr lang="en-US" sz="3200" b="1" dirty="0" smtClean="0">
                <a:solidFill>
                  <a:schemeClr val="tx1">
                    <a:lumMod val="90000"/>
                    <a:lumOff val="10000"/>
                  </a:schemeClr>
                </a:solidFill>
                <a:latin typeface="Raleway SemiBold"/>
              </a:rPr>
              <a:t>North Macedonia</a:t>
            </a:r>
          </a:p>
          <a:p>
            <a:pPr>
              <a:spcBef>
                <a:spcPts val="600"/>
              </a:spcBef>
              <a:defRPr/>
            </a:pPr>
            <a:endParaRPr lang="en-US" sz="3200" b="1" dirty="0">
              <a:solidFill>
                <a:schemeClr val="tx1">
                  <a:lumMod val="90000"/>
                  <a:lumOff val="10000"/>
                </a:schemeClr>
              </a:solidFill>
              <a:latin typeface="Raleway SemiBold"/>
            </a:endParaRPr>
          </a:p>
          <a:p>
            <a:pPr>
              <a:spcBef>
                <a:spcPts val="600"/>
              </a:spcBef>
              <a:defRPr/>
            </a:pPr>
            <a:r>
              <a:rPr lang="en-US" sz="3200" b="1" dirty="0" smtClean="0">
                <a:solidFill>
                  <a:schemeClr val="tx1">
                    <a:lumMod val="90000"/>
                    <a:lumOff val="10000"/>
                  </a:schemeClr>
                </a:solidFill>
                <a:latin typeface="Raleway SemiBold"/>
              </a:rPr>
              <a:t>Tel</a:t>
            </a:r>
            <a:r>
              <a:rPr lang="en-US" sz="3200" b="1" dirty="0">
                <a:solidFill>
                  <a:schemeClr val="tx1">
                    <a:lumMod val="90000"/>
                    <a:lumOff val="10000"/>
                  </a:schemeClr>
                </a:solidFill>
                <a:latin typeface="Raleway SemiBold"/>
              </a:rPr>
              <a:t>.: </a:t>
            </a:r>
            <a:r>
              <a:rPr lang="mk-MK" sz="3200" b="1" dirty="0">
                <a:solidFill>
                  <a:schemeClr val="tx1">
                    <a:lumMod val="90000"/>
                    <a:lumOff val="10000"/>
                  </a:schemeClr>
                </a:solidFill>
                <a:latin typeface="Raleway SemiBold"/>
              </a:rPr>
              <a:t>+ 389 2 </a:t>
            </a:r>
            <a:r>
              <a:rPr lang="mk-MK" sz="3200" b="1" dirty="0" smtClean="0">
                <a:solidFill>
                  <a:schemeClr val="tx1">
                    <a:lumMod val="90000"/>
                    <a:lumOff val="10000"/>
                  </a:schemeClr>
                </a:solidFill>
                <a:latin typeface="Raleway SemiBold"/>
              </a:rPr>
              <a:t>31</a:t>
            </a:r>
            <a:r>
              <a:rPr lang="en-US" sz="3200" b="1" dirty="0" smtClean="0">
                <a:solidFill>
                  <a:schemeClr val="tx1">
                    <a:lumMod val="90000"/>
                    <a:lumOff val="10000"/>
                  </a:schemeClr>
                </a:solidFill>
                <a:latin typeface="Raleway SemiBold"/>
              </a:rPr>
              <a:t>69 100 </a:t>
            </a:r>
            <a:endParaRPr lang="en-US" sz="3200" b="1" dirty="0" smtClean="0">
              <a:solidFill>
                <a:srgbClr val="C00000"/>
              </a:solidFill>
              <a:latin typeface="Raleway SemiBold"/>
              <a:hlinkClick r:id=""/>
            </a:endParaRPr>
          </a:p>
          <a:p>
            <a:pPr>
              <a:spcAft>
                <a:spcPts val="600"/>
              </a:spcAft>
              <a:defRPr/>
            </a:pPr>
            <a:endParaRPr lang="en-US" sz="3200" b="1" dirty="0" smtClean="0">
              <a:solidFill>
                <a:srgbClr val="C00000"/>
              </a:solidFill>
              <a:latin typeface="Raleway SemiBold"/>
              <a:hlinkClick r:id=""/>
            </a:endParaRPr>
          </a:p>
          <a:p>
            <a:pPr>
              <a:spcAft>
                <a:spcPts val="600"/>
              </a:spcAft>
              <a:defRPr/>
            </a:pPr>
            <a:r>
              <a:rPr lang="en-US" sz="3200" b="1" dirty="0" smtClean="0">
                <a:solidFill>
                  <a:srgbClr val="C00000"/>
                </a:solidFill>
                <a:latin typeface="Raleway SemiBold"/>
                <a:hlinkClick r:id=""/>
              </a:rPr>
              <a:t>fdi@invest.gov.mk</a:t>
            </a:r>
            <a:endParaRPr lang="en-US" sz="3200" b="1" dirty="0" smtClean="0">
              <a:solidFill>
                <a:srgbClr val="C00000"/>
              </a:solidFill>
              <a:latin typeface="Raleway SemiBold"/>
            </a:endParaRPr>
          </a:p>
        </p:txBody>
      </p:sp>
      <p:sp>
        <p:nvSpPr>
          <p:cNvPr id="2" name="TextBox 1"/>
          <p:cNvSpPr txBox="1"/>
          <p:nvPr/>
        </p:nvSpPr>
        <p:spPr>
          <a:xfrm>
            <a:off x="1000302" y="6042357"/>
            <a:ext cx="6380249" cy="1015663"/>
          </a:xfrm>
          <a:prstGeom prst="rect">
            <a:avLst/>
          </a:prstGeom>
          <a:noFill/>
        </p:spPr>
        <p:txBody>
          <a:bodyPr wrap="square" rtlCol="0">
            <a:spAutoFit/>
          </a:bodyPr>
          <a:lstStyle/>
          <a:p>
            <a:r>
              <a:rPr lang="en-US" sz="4000" b="1" dirty="0">
                <a:solidFill>
                  <a:srgbClr val="C00000"/>
                </a:solidFill>
                <a:latin typeface="Raleway SemiBold"/>
              </a:rPr>
              <a:t>www.invest.gov.mk</a:t>
            </a:r>
            <a:endParaRPr lang="mk-MK" sz="4000" b="1" dirty="0">
              <a:solidFill>
                <a:srgbClr val="C00000"/>
              </a:solidFill>
              <a:latin typeface="Raleway SemiBold"/>
            </a:endParaRPr>
          </a:p>
          <a:p>
            <a:endParaRPr lang="en-US" dirty="0"/>
          </a:p>
        </p:txBody>
      </p:sp>
    </p:spTree>
    <p:extLst>
      <p:ext uri="{BB962C8B-B14F-4D97-AF65-F5344CB8AC3E}">
        <p14:creationId xmlns:p14="http://schemas.microsoft.com/office/powerpoint/2010/main" val="3216267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Tree>
    <p:extLst>
      <p:ext uri="{BB962C8B-B14F-4D97-AF65-F5344CB8AC3E}">
        <p14:creationId xmlns:p14="http://schemas.microsoft.com/office/powerpoint/2010/main" val="2735011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allelogram 12"/>
          <p:cNvSpPr/>
          <p:nvPr/>
        </p:nvSpPr>
        <p:spPr>
          <a:xfrm>
            <a:off x="18944050" y="0"/>
            <a:ext cx="5612524" cy="1576552"/>
          </a:xfrm>
          <a:prstGeom prst="parallelogram">
            <a:avLst>
              <a:gd name="adj" fmla="val 0"/>
            </a:avLst>
          </a:prstGeom>
          <a:gradFill>
            <a:gsLst>
              <a:gs pos="0">
                <a:srgbClr val="B00000"/>
              </a:gs>
              <a:gs pos="100000">
                <a:schemeClr val="accent5">
                  <a:alpha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US"/>
          </a:p>
        </p:txBody>
      </p:sp>
      <p:pic>
        <p:nvPicPr>
          <p:cNvPr id="1028" name="Picture 4" descr="Wines of Macedoni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86527" y="1939204"/>
            <a:ext cx="5527569" cy="33912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cedonian Wine: Tradition and Excellence - SecondBottle Pres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1744" y="5693108"/>
            <a:ext cx="5473269" cy="39544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orth Macedonia: where the black stallion gallops | Meiningers Wine  Business Internatio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1744" y="9953203"/>
            <a:ext cx="5482352" cy="376279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
            <a:extLst>
              <a:ext uri="{FF2B5EF4-FFF2-40B4-BE49-F238E27FC236}">
                <a16:creationId xmlns:a16="http://schemas.microsoft.com/office/drawing/2014/main" id="{67F93332-C332-4E2F-9704-0878B6D5860F}"/>
              </a:ext>
            </a:extLst>
          </p:cNvPr>
          <p:cNvSpPr/>
          <p:nvPr/>
        </p:nvSpPr>
        <p:spPr>
          <a:xfrm>
            <a:off x="21739123" y="1538"/>
            <a:ext cx="2888035" cy="137144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2400" dirty="0"/>
          </a:p>
        </p:txBody>
      </p:sp>
      <p:sp>
        <p:nvSpPr>
          <p:cNvPr id="18" name="Rectangle 2"/>
          <p:cNvSpPr txBox="1">
            <a:spLocks noChangeArrowheads="1"/>
          </p:cNvSpPr>
          <p:nvPr/>
        </p:nvSpPr>
        <p:spPr>
          <a:xfrm>
            <a:off x="1486000" y="-252248"/>
            <a:ext cx="16378734" cy="1828800"/>
          </a:xfrm>
          <a:prstGeom prst="rect">
            <a:avLst/>
          </a:prstGeom>
        </p:spPr>
        <p:txBody>
          <a:bodyPr/>
          <a:lstStyle>
            <a:lvl1pPr algn="l" defTabSz="1824647" rtl="0" eaLnBrk="1" latinLnBrk="0" hangingPunct="1">
              <a:lnSpc>
                <a:spcPct val="90000"/>
              </a:lnSpc>
              <a:spcBef>
                <a:spcPct val="0"/>
              </a:spcBef>
              <a:buNone/>
              <a:defRPr sz="8800" kern="1200">
                <a:solidFill>
                  <a:schemeClr val="tx1"/>
                </a:solidFill>
                <a:latin typeface="+mj-lt"/>
                <a:ea typeface="+mj-ea"/>
                <a:cs typeface="+mj-cs"/>
              </a:defRPr>
            </a:lvl1pPr>
          </a:lstStyle>
          <a:p>
            <a:pPr>
              <a:defRPr/>
            </a:pPr>
            <a:r>
              <a:rPr lang="en-US" sz="6600" b="1" dirty="0">
                <a:effectLst>
                  <a:outerShdw blurRad="38100" dist="38100" dir="2700000" algn="tl">
                    <a:srgbClr val="000000">
                      <a:alpha val="43137"/>
                    </a:srgbClr>
                  </a:outerShdw>
                </a:effectLst>
                <a:latin typeface="+mn-lt"/>
                <a:cs typeface="Calibri" pitchFamily="34" charset="0"/>
              </a:rPr>
              <a:t/>
            </a:r>
            <a:br>
              <a:rPr lang="en-US" sz="6600" b="1" dirty="0">
                <a:effectLst>
                  <a:outerShdw blurRad="38100" dist="38100" dir="2700000" algn="tl">
                    <a:srgbClr val="000000">
                      <a:alpha val="43137"/>
                    </a:srgbClr>
                  </a:outerShdw>
                </a:effectLst>
                <a:latin typeface="+mn-lt"/>
                <a:cs typeface="Calibri" pitchFamily="34" charset="0"/>
              </a:rPr>
            </a:br>
            <a:r>
              <a:rPr lang="en-US" sz="5400" b="1" dirty="0">
                <a:solidFill>
                  <a:srgbClr val="B00000"/>
                </a:solidFill>
                <a:effectLst>
                  <a:outerShdw blurRad="38100" dist="38100" dir="2700000" algn="tl">
                    <a:srgbClr val="000000">
                      <a:alpha val="43137"/>
                    </a:srgbClr>
                  </a:outerShdw>
                </a:effectLst>
                <a:latin typeface="+mn-lt"/>
                <a:cs typeface="Calibri" pitchFamily="34" charset="0"/>
              </a:rPr>
              <a:t>Wine Industry</a:t>
            </a:r>
            <a:endParaRPr lang="en-GB" sz="5400" b="1" dirty="0">
              <a:solidFill>
                <a:srgbClr val="B00000"/>
              </a:solidFill>
              <a:effectLst>
                <a:outerShdw blurRad="38100" dist="38100" dir="2700000" algn="tl">
                  <a:srgbClr val="000000">
                    <a:alpha val="43137"/>
                  </a:srgbClr>
                </a:outerShdw>
              </a:effectLst>
              <a:latin typeface="+mn-lt"/>
              <a:cs typeface="Calibri" pitchFamily="34" charset="0"/>
            </a:endParaRPr>
          </a:p>
        </p:txBody>
      </p:sp>
      <p:sp>
        <p:nvSpPr>
          <p:cNvPr id="2" name="TextBox 1"/>
          <p:cNvSpPr txBox="1"/>
          <p:nvPr/>
        </p:nvSpPr>
        <p:spPr>
          <a:xfrm>
            <a:off x="198859" y="6632996"/>
            <a:ext cx="18710740" cy="1815882"/>
          </a:xfrm>
          <a:prstGeom prst="rect">
            <a:avLst/>
          </a:prstGeom>
          <a:noFill/>
        </p:spPr>
        <p:txBody>
          <a:bodyPr wrap="square" rtlCol="0">
            <a:spAutoFit/>
          </a:bodyPr>
          <a:lstStyle/>
          <a:p>
            <a:pPr algn="ctr"/>
            <a:r>
              <a:rPr lang="en-US" sz="2800" dirty="0">
                <a:latin typeface="+mj-lt"/>
              </a:rPr>
              <a:t>Top 5 importers of Macedonian wine in 2022 : Serbia (€ 14.9M), Germany (€ 9.9M), Croatia (€ 9.7M), </a:t>
            </a:r>
          </a:p>
          <a:p>
            <a:pPr algn="ctr"/>
            <a:r>
              <a:rPr lang="en-US" sz="2800" dirty="0" err="1">
                <a:latin typeface="+mj-lt"/>
              </a:rPr>
              <a:t>BiH</a:t>
            </a:r>
            <a:r>
              <a:rPr lang="en-US" sz="2800" dirty="0">
                <a:latin typeface="+mj-lt"/>
              </a:rPr>
              <a:t> (€ 4.53M), and Bulgaria (€ 3.53M). </a:t>
            </a:r>
          </a:p>
          <a:p>
            <a:pPr algn="ctr"/>
            <a:endParaRPr lang="en-US" sz="2800" dirty="0">
              <a:latin typeface="+mj-lt"/>
            </a:endParaRPr>
          </a:p>
          <a:p>
            <a:pPr algn="ctr"/>
            <a:endParaRPr lang="en-US" sz="2800" dirty="0"/>
          </a:p>
        </p:txBody>
      </p:sp>
      <p:sp>
        <p:nvSpPr>
          <p:cNvPr id="3" name="Rectangle 2"/>
          <p:cNvSpPr/>
          <p:nvPr/>
        </p:nvSpPr>
        <p:spPr>
          <a:xfrm>
            <a:off x="1486000" y="1893491"/>
            <a:ext cx="16708576" cy="4308872"/>
          </a:xfrm>
          <a:prstGeom prst="rect">
            <a:avLst/>
          </a:prstGeom>
        </p:spPr>
        <p:txBody>
          <a:bodyPr wrap="square">
            <a:spAutoFit/>
          </a:bodyPr>
          <a:lstStyle/>
          <a:p>
            <a:pPr marL="457200" indent="-457200">
              <a:spcAft>
                <a:spcPts val="1200"/>
              </a:spcAft>
              <a:buFont typeface="Arial" panose="020B0604020202020204" pitchFamily="34" charset="0"/>
              <a:buChar char="•"/>
            </a:pPr>
            <a:r>
              <a:rPr lang="en-US" sz="3200" dirty="0"/>
              <a:t>Total vineyard area 33,423ha (85% wine </a:t>
            </a:r>
            <a:r>
              <a:rPr lang="en-US" sz="3200" dirty="0" smtClean="0"/>
              <a:t>varieties / 15</a:t>
            </a:r>
            <a:r>
              <a:rPr lang="en-US" sz="3200" dirty="0"/>
              <a:t>% table grapes)</a:t>
            </a:r>
          </a:p>
          <a:p>
            <a:pPr marL="457200" indent="-457200">
              <a:spcAft>
                <a:spcPts val="1200"/>
              </a:spcAft>
              <a:buFont typeface="Arial" panose="020B0604020202020204" pitchFamily="34" charset="0"/>
              <a:buChar char="•"/>
            </a:pPr>
            <a:r>
              <a:rPr lang="en-US" sz="3200" dirty="0"/>
              <a:t>Vineyard area under wine varieties: 28,213ha</a:t>
            </a:r>
          </a:p>
          <a:p>
            <a:pPr marL="457200" indent="-457200">
              <a:spcAft>
                <a:spcPts val="1200"/>
              </a:spcAft>
              <a:buFont typeface="Arial" panose="020B0604020202020204" pitchFamily="34" charset="0"/>
              <a:buChar char="•"/>
            </a:pPr>
            <a:r>
              <a:rPr lang="en-US" sz="3200" dirty="0"/>
              <a:t>Harvest: Up to 125K </a:t>
            </a:r>
            <a:r>
              <a:rPr lang="en-US" sz="3200" dirty="0" smtClean="0"/>
              <a:t>tones </a:t>
            </a:r>
            <a:r>
              <a:rPr lang="en-US" sz="3200" dirty="0"/>
              <a:t>of grapes, from grape growers and </a:t>
            </a:r>
            <a:r>
              <a:rPr lang="en-US" sz="3200" dirty="0" smtClean="0"/>
              <a:t>wineries' own </a:t>
            </a:r>
            <a:r>
              <a:rPr lang="en-US" sz="3200" dirty="0"/>
              <a:t>vineyards</a:t>
            </a:r>
          </a:p>
          <a:p>
            <a:pPr marL="457200" indent="-457200">
              <a:spcAft>
                <a:spcPts val="1200"/>
              </a:spcAft>
              <a:buFont typeface="Arial" panose="020B0604020202020204" pitchFamily="34" charset="0"/>
              <a:buChar char="•"/>
            </a:pPr>
            <a:r>
              <a:rPr lang="en-US" sz="3200" dirty="0" smtClean="0"/>
              <a:t>More than 90 </a:t>
            </a:r>
            <a:r>
              <a:rPr lang="en-US" sz="3200" dirty="0"/>
              <a:t>million </a:t>
            </a:r>
            <a:r>
              <a:rPr lang="en-US" sz="3200" dirty="0" smtClean="0"/>
              <a:t>liters wine per year</a:t>
            </a:r>
            <a:endParaRPr lang="en-US" sz="3200" dirty="0"/>
          </a:p>
          <a:p>
            <a:pPr marL="457200" indent="-457200">
              <a:spcAft>
                <a:spcPts val="1200"/>
              </a:spcAft>
              <a:buFont typeface="Arial" panose="020B0604020202020204" pitchFamily="34" charset="0"/>
              <a:buChar char="•"/>
            </a:pPr>
            <a:r>
              <a:rPr lang="en-US" sz="3200" dirty="0"/>
              <a:t>40% produced as bottled </a:t>
            </a:r>
            <a:r>
              <a:rPr lang="en-US" sz="3200" dirty="0" smtClean="0"/>
              <a:t>wine; 60</a:t>
            </a:r>
            <a:r>
              <a:rPr lang="en-US" sz="3200" dirty="0"/>
              <a:t>% sold in bulk </a:t>
            </a:r>
          </a:p>
          <a:p>
            <a:pPr marL="457200" indent="-457200" algn="just">
              <a:spcAft>
                <a:spcPts val="1200"/>
              </a:spcAft>
              <a:buFont typeface="Arial" panose="020B0604020202020204" pitchFamily="34" charset="0"/>
              <a:buChar char="•"/>
            </a:pPr>
            <a:r>
              <a:rPr lang="en-US" sz="3200" dirty="0"/>
              <a:t>Examples of wine regions that have a Mediterranean-Continental climate include parts of California, the Rhone Valley in France, and parts of Spain and Italy.</a:t>
            </a:r>
            <a:endParaRPr lang="en-US" sz="3200" dirty="0" smtClean="0">
              <a:latin typeface="+mj-lt"/>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76" y="11905138"/>
            <a:ext cx="3117353" cy="1819831"/>
          </a:xfrm>
          <a:prstGeom prst="rect">
            <a:avLst/>
          </a:prstGeom>
        </p:spPr>
      </p:pic>
      <p:graphicFrame>
        <p:nvGraphicFramePr>
          <p:cNvPr id="14" name="Chart 13">
            <a:extLst>
              <a:ext uri="{FF2B5EF4-FFF2-40B4-BE49-F238E27FC236}">
                <a16:creationId xmlns:a16="http://schemas.microsoft.com/office/drawing/2014/main" id="{612BC34A-065F-D680-BBFF-9614D89F1AAD}"/>
              </a:ext>
            </a:extLst>
          </p:cNvPr>
          <p:cNvGraphicFramePr/>
          <p:nvPr>
            <p:extLst>
              <p:ext uri="{D42A27DB-BD31-4B8C-83A1-F6EECF244321}">
                <p14:modId xmlns:p14="http://schemas.microsoft.com/office/powerpoint/2010/main" val="815081651"/>
              </p:ext>
            </p:extLst>
          </p:nvPr>
        </p:nvGraphicFramePr>
        <p:xfrm>
          <a:off x="3044677" y="7740502"/>
          <a:ext cx="14331630" cy="43168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39942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1577" y="11738344"/>
            <a:ext cx="3089587" cy="1215385"/>
          </a:xfrm>
          <a:prstGeom prst="rect">
            <a:avLst/>
          </a:prstGeom>
        </p:spPr>
      </p:pic>
      <p:sp>
        <p:nvSpPr>
          <p:cNvPr id="5" name="Rectangle 4"/>
          <p:cNvSpPr/>
          <p:nvPr/>
        </p:nvSpPr>
        <p:spPr>
          <a:xfrm>
            <a:off x="11632019" y="3469380"/>
            <a:ext cx="10547498" cy="4131900"/>
          </a:xfrm>
          <a:prstGeom prst="rect">
            <a:avLst/>
          </a:prstGeom>
        </p:spPr>
        <p:txBody>
          <a:bodyPr wrap="square">
            <a:spAutoFit/>
          </a:bodyPr>
          <a:lstStyle/>
          <a:p>
            <a:pPr algn="just">
              <a:lnSpc>
                <a:spcPct val="150000"/>
              </a:lnSpc>
            </a:pPr>
            <a:r>
              <a:rPr lang="en-US" sz="3500" dirty="0" smtClean="0">
                <a:solidFill>
                  <a:schemeClr val="accent5">
                    <a:lumMod val="50000"/>
                  </a:schemeClr>
                </a:solidFill>
                <a:latin typeface="Raleway Medium"/>
              </a:rPr>
              <a:t>For the purpose of contributing to Balanced </a:t>
            </a:r>
            <a:r>
              <a:rPr lang="en-US" sz="3500" dirty="0">
                <a:solidFill>
                  <a:schemeClr val="accent5">
                    <a:lumMod val="50000"/>
                  </a:schemeClr>
                </a:solidFill>
                <a:latin typeface="Raleway Medium"/>
              </a:rPr>
              <a:t>R</a:t>
            </a:r>
            <a:r>
              <a:rPr lang="en-US" sz="3500" dirty="0" smtClean="0">
                <a:solidFill>
                  <a:schemeClr val="accent5">
                    <a:lumMod val="50000"/>
                  </a:schemeClr>
                </a:solidFill>
                <a:latin typeface="Raleway Medium"/>
              </a:rPr>
              <a:t>egional </a:t>
            </a:r>
            <a:r>
              <a:rPr lang="en-US" sz="3500" dirty="0">
                <a:solidFill>
                  <a:schemeClr val="accent5">
                    <a:lumMod val="50000"/>
                  </a:schemeClr>
                </a:solidFill>
                <a:latin typeface="Raleway Medium"/>
              </a:rPr>
              <a:t>D</a:t>
            </a:r>
            <a:r>
              <a:rPr lang="en-US" sz="3500" dirty="0" smtClean="0">
                <a:solidFill>
                  <a:schemeClr val="accent5">
                    <a:lumMod val="50000"/>
                  </a:schemeClr>
                </a:solidFill>
                <a:latin typeface="Raleway Medium"/>
              </a:rPr>
              <a:t>evelopment, the beneficiaries of financial support shall be granted with additional financial support depending on the planning region where the production investment is implemented.</a:t>
            </a:r>
            <a:endParaRPr lang="en-US" sz="3200" dirty="0">
              <a:solidFill>
                <a:schemeClr val="accent5">
                  <a:lumMod val="50000"/>
                </a:schemeClr>
              </a:solidFill>
              <a:latin typeface="Raleway Medium"/>
            </a:endParaRPr>
          </a:p>
        </p:txBody>
      </p:sp>
      <p:sp>
        <p:nvSpPr>
          <p:cNvPr id="16" name="TextBox 15"/>
          <p:cNvSpPr txBox="1"/>
          <p:nvPr/>
        </p:nvSpPr>
        <p:spPr>
          <a:xfrm>
            <a:off x="1818061" y="471285"/>
            <a:ext cx="9813958" cy="1015483"/>
          </a:xfrm>
          <a:prstGeom prst="rect">
            <a:avLst/>
          </a:prstGeom>
          <a:noFill/>
        </p:spPr>
        <p:txBody>
          <a:bodyPr wrap="square" lIns="91256" tIns="45631" rIns="91256" bIns="45631" rtlCol="0">
            <a:spAutoFit/>
          </a:bodyPr>
          <a:lstStyle/>
          <a:p>
            <a:pPr algn="ctr"/>
            <a:r>
              <a:rPr lang="en-US" sz="6000" b="1" dirty="0" smtClean="0">
                <a:solidFill>
                  <a:srgbClr val="FFFFFF"/>
                </a:solidFill>
              </a:rPr>
              <a:t> </a:t>
            </a:r>
            <a:r>
              <a:rPr lang="en-US" sz="5400" b="1" dirty="0" smtClean="0">
                <a:solidFill>
                  <a:srgbClr val="B00000"/>
                </a:solidFill>
                <a:latin typeface="Raleway Medium"/>
              </a:rPr>
              <a:t>Additional</a:t>
            </a:r>
            <a:r>
              <a:rPr lang="en-US" sz="5400" b="1" dirty="0" smtClean="0">
                <a:solidFill>
                  <a:srgbClr val="B00000"/>
                </a:solidFill>
              </a:rPr>
              <a:t> Financial Support</a:t>
            </a:r>
            <a:endParaRPr lang="en-US" sz="5400" b="1" dirty="0">
              <a:solidFill>
                <a:srgbClr val="B0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8061" y="3385295"/>
            <a:ext cx="8708172" cy="7240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flipH="1">
            <a:off x="1818061" y="1987356"/>
            <a:ext cx="11842458" cy="830997"/>
          </a:xfrm>
          <a:prstGeom prst="rect">
            <a:avLst/>
          </a:prstGeom>
          <a:noFill/>
        </p:spPr>
        <p:txBody>
          <a:bodyPr wrap="square" rtlCol="0">
            <a:spAutoFit/>
          </a:bodyPr>
          <a:lstStyle/>
          <a:p>
            <a:pPr algn="ctr"/>
            <a:r>
              <a:rPr lang="en-US" sz="4800" b="1" dirty="0" smtClean="0">
                <a:ln w="0"/>
                <a:solidFill>
                  <a:schemeClr val="accent1"/>
                </a:solidFill>
                <a:effectLst>
                  <a:outerShdw blurRad="38100" dist="25400" dir="5400000" algn="ctr" rotWithShape="0">
                    <a:srgbClr val="6E747A">
                      <a:alpha val="43000"/>
                    </a:srgbClr>
                  </a:outerShdw>
                </a:effectLst>
                <a:latin typeface="Raleway Medium"/>
              </a:rPr>
              <a:t>BALANCED REGIONAL DEVELOPMENT</a:t>
            </a:r>
            <a:endParaRPr lang="en-US" sz="4800" b="1" dirty="0">
              <a:ln w="0"/>
              <a:solidFill>
                <a:schemeClr val="accent1"/>
              </a:solidFill>
              <a:effectLst>
                <a:outerShdw blurRad="38100" dist="25400" dir="5400000" algn="ctr" rotWithShape="0">
                  <a:srgbClr val="6E747A">
                    <a:alpha val="43000"/>
                  </a:srgbClr>
                </a:outerShdw>
              </a:effectLst>
              <a:latin typeface="Raleway Medium"/>
            </a:endParaRPr>
          </a:p>
        </p:txBody>
      </p:sp>
      <p:cxnSp>
        <p:nvCxnSpPr>
          <p:cNvPr id="6" name="Straight Connector 5"/>
          <p:cNvCxnSpPr/>
          <p:nvPr/>
        </p:nvCxnSpPr>
        <p:spPr>
          <a:xfrm>
            <a:off x="2083087" y="1514142"/>
            <a:ext cx="10464015" cy="3898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9789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ver 64 percent of Macedonian citizens favor EU accession, 66 percent want  NATO membership">
            <a:extLst>
              <a:ext uri="{FF2B5EF4-FFF2-40B4-BE49-F238E27FC236}">
                <a16:creationId xmlns:a16="http://schemas.microsoft.com/office/drawing/2014/main" id="{03A063D8-D41D-8F4E-A5D7-4F14EE960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477" y="3033327"/>
            <a:ext cx="17228705" cy="815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1BF390-843A-B244-B88D-66BB5492DD89}"/>
              </a:ext>
            </a:extLst>
          </p:cNvPr>
          <p:cNvSpPr txBox="1"/>
          <p:nvPr/>
        </p:nvSpPr>
        <p:spPr>
          <a:xfrm>
            <a:off x="685259" y="649059"/>
            <a:ext cx="12197521" cy="1107816"/>
          </a:xfrm>
          <a:prstGeom prst="rect">
            <a:avLst/>
          </a:prstGeom>
          <a:noFill/>
        </p:spPr>
        <p:txBody>
          <a:bodyPr wrap="square" lIns="91256" tIns="45631" rIns="91256" bIns="45631" rtlCol="0">
            <a:spAutoFit/>
          </a:bodyPr>
          <a:lstStyle/>
          <a:p>
            <a:r>
              <a:rPr lang="en-US" sz="6600" b="1" dirty="0">
                <a:ln w="1905"/>
                <a:solidFill>
                  <a:srgbClr val="B00000"/>
                </a:solidFill>
                <a:effectLst>
                  <a:innerShdw blurRad="69850" dist="43180" dir="5400000">
                    <a:srgbClr val="000000">
                      <a:alpha val="65000"/>
                    </a:srgbClr>
                  </a:innerShdw>
                </a:effectLst>
                <a:latin typeface="Raleway SemiBold"/>
                <a:ea typeface="Open Sans Extrabold" panose="020B0906030804020204" pitchFamily="34" charset="0"/>
                <a:cs typeface="Open Sans Extrabold" panose="020B0906030804020204" pitchFamily="34" charset="0"/>
              </a:rPr>
              <a:t>EU and NATO</a:t>
            </a:r>
            <a:endParaRPr lang="id-ID" sz="6600" b="1" dirty="0">
              <a:ln w="1905"/>
              <a:solidFill>
                <a:srgbClr val="B00000"/>
              </a:solidFill>
              <a:effectLst>
                <a:innerShdw blurRad="69850" dist="43180" dir="5400000">
                  <a:srgbClr val="000000">
                    <a:alpha val="65000"/>
                  </a:srgbClr>
                </a:innerShdw>
              </a:effectLst>
              <a:latin typeface="Raleway SemiBold"/>
              <a:ea typeface="Open Sans Extrabold" panose="020B0906030804020204" pitchFamily="34" charset="0"/>
              <a:cs typeface="Open Sans Extrabold" panose="020B0906030804020204" pitchFamily="34" charset="0"/>
            </a:endParaRPr>
          </a:p>
        </p:txBody>
      </p:sp>
      <p:sp>
        <p:nvSpPr>
          <p:cNvPr id="5" name="Rectangle 4">
            <a:extLst>
              <a:ext uri="{FF2B5EF4-FFF2-40B4-BE49-F238E27FC236}">
                <a16:creationId xmlns:a16="http://schemas.microsoft.com/office/drawing/2014/main" id="{D9C3BFBC-B0B6-2241-B393-9B04E9847AA9}"/>
              </a:ext>
            </a:extLst>
          </p:cNvPr>
          <p:cNvSpPr/>
          <p:nvPr/>
        </p:nvSpPr>
        <p:spPr>
          <a:xfrm>
            <a:off x="13384623" y="11477909"/>
            <a:ext cx="7099252" cy="769441"/>
          </a:xfrm>
          <a:prstGeom prst="rect">
            <a:avLst/>
          </a:prstGeom>
        </p:spPr>
        <p:txBody>
          <a:bodyPr wrap="none">
            <a:spAutoFit/>
          </a:bodyPr>
          <a:lstStyle/>
          <a:p>
            <a:pPr algn="r"/>
            <a:r>
              <a:rPr lang="en-US" sz="4400" b="1" dirty="0">
                <a:solidFill>
                  <a:schemeClr val="bg2">
                    <a:lumMod val="50000"/>
                  </a:schemeClr>
                </a:solidFill>
                <a:latin typeface="Raleway SemiBold"/>
              </a:rPr>
              <a:t>NATO member since 2020</a:t>
            </a:r>
          </a:p>
        </p:txBody>
      </p:sp>
      <p:sp>
        <p:nvSpPr>
          <p:cNvPr id="6" name="Rectangle 5">
            <a:extLst>
              <a:ext uri="{FF2B5EF4-FFF2-40B4-BE49-F238E27FC236}">
                <a16:creationId xmlns:a16="http://schemas.microsoft.com/office/drawing/2014/main" id="{96E62BFA-015A-9842-8E92-E385F6F8C5DE}"/>
              </a:ext>
            </a:extLst>
          </p:cNvPr>
          <p:cNvSpPr/>
          <p:nvPr/>
        </p:nvSpPr>
        <p:spPr>
          <a:xfrm>
            <a:off x="3020410" y="11582653"/>
            <a:ext cx="6173486" cy="769441"/>
          </a:xfrm>
          <a:prstGeom prst="rect">
            <a:avLst/>
          </a:prstGeom>
        </p:spPr>
        <p:txBody>
          <a:bodyPr wrap="none">
            <a:spAutoFit/>
          </a:bodyPr>
          <a:lstStyle/>
          <a:p>
            <a:pPr algn="r"/>
            <a:r>
              <a:rPr lang="en-US" altLang="ko-KR" sz="4400" b="1" dirty="0">
                <a:solidFill>
                  <a:schemeClr val="bg2">
                    <a:lumMod val="50000"/>
                  </a:schemeClr>
                </a:solidFill>
                <a:latin typeface="Raleway SemiBold"/>
              </a:rPr>
              <a:t>EU Candidate Country</a:t>
            </a:r>
            <a:endParaRPr lang="ko-KR" altLang="en-US" sz="4400" b="1" dirty="0">
              <a:solidFill>
                <a:schemeClr val="bg2">
                  <a:lumMod val="50000"/>
                </a:schemeClr>
              </a:solidFill>
              <a:latin typeface="Raleway SemiBold"/>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1192" y="212662"/>
            <a:ext cx="3392764" cy="1980609"/>
          </a:xfrm>
          <a:prstGeom prst="rect">
            <a:avLst/>
          </a:prstGeom>
        </p:spPr>
      </p:pic>
    </p:spTree>
    <p:extLst>
      <p:ext uri="{BB962C8B-B14F-4D97-AF65-F5344CB8AC3E}">
        <p14:creationId xmlns:p14="http://schemas.microsoft.com/office/powerpoint/2010/main" val="2090774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87624" y="2026609"/>
            <a:ext cx="21740327" cy="11196008"/>
            <a:chOff x="3230879" y="2194560"/>
            <a:chExt cx="15568651" cy="11196008"/>
          </a:xfrm>
        </p:grpSpPr>
        <p:graphicFrame>
          <p:nvGraphicFramePr>
            <p:cNvPr id="4" name="Diagram 3"/>
            <p:cNvGraphicFramePr/>
            <p:nvPr>
              <p:extLst>
                <p:ext uri="{D42A27DB-BD31-4B8C-83A1-F6EECF244321}">
                  <p14:modId xmlns:p14="http://schemas.microsoft.com/office/powerpoint/2010/main" val="3629995554"/>
                </p:ext>
              </p:extLst>
            </p:nvPr>
          </p:nvGraphicFramePr>
          <p:xfrm>
            <a:off x="3230879" y="2194560"/>
            <a:ext cx="10086725" cy="8501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72985249"/>
                </p:ext>
              </p:extLst>
            </p:nvPr>
          </p:nvGraphicFramePr>
          <p:xfrm>
            <a:off x="8849495" y="4888946"/>
            <a:ext cx="9950035" cy="8501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8" name="TextBox 7">
            <a:extLst>
              <a:ext uri="{FF2B5EF4-FFF2-40B4-BE49-F238E27FC236}">
                <a16:creationId xmlns:a16="http://schemas.microsoft.com/office/drawing/2014/main" id="{7EB07C99-F060-0947-93C1-ECB15E354A56}"/>
              </a:ext>
            </a:extLst>
          </p:cNvPr>
          <p:cNvSpPr txBox="1"/>
          <p:nvPr/>
        </p:nvSpPr>
        <p:spPr>
          <a:xfrm>
            <a:off x="898619" y="445948"/>
            <a:ext cx="13291998" cy="1107816"/>
          </a:xfrm>
          <a:prstGeom prst="rect">
            <a:avLst/>
          </a:prstGeom>
          <a:noFill/>
        </p:spPr>
        <p:txBody>
          <a:bodyPr wrap="square" lIns="91256" tIns="45631" rIns="91256" bIns="45631" rtlCol="0">
            <a:spAutoFit/>
          </a:bodyPr>
          <a:lstStyle/>
          <a:p>
            <a:r>
              <a:rPr lang="en-US" sz="6600" b="1" dirty="0">
                <a:ln w="1905"/>
                <a:solidFill>
                  <a:srgbClr val="B00000"/>
                </a:solidFill>
                <a:effectLst>
                  <a:innerShdw blurRad="69850" dist="43180" dir="5400000">
                    <a:srgbClr val="000000">
                      <a:alpha val="65000"/>
                    </a:srgbClr>
                  </a:innerShdw>
                </a:effectLst>
                <a:latin typeface="Raleway SemiBold"/>
                <a:ea typeface="Open Sans Extrabold" panose="020B0906030804020204" pitchFamily="34" charset="0"/>
                <a:cs typeface="Open Sans Extrabold" panose="020B0906030804020204" pitchFamily="34" charset="0"/>
              </a:rPr>
              <a:t>Why Invest in North Macedonia?</a:t>
            </a:r>
            <a:endParaRPr lang="id-ID" sz="6600" b="1" dirty="0">
              <a:ln w="1905"/>
              <a:solidFill>
                <a:srgbClr val="B00000"/>
              </a:solidFill>
              <a:effectLst>
                <a:innerShdw blurRad="69850" dist="43180" dir="5400000">
                  <a:srgbClr val="000000">
                    <a:alpha val="65000"/>
                  </a:srgbClr>
                </a:innerShdw>
              </a:effectLst>
              <a:latin typeface="Raleway SemiBold"/>
              <a:ea typeface="Open Sans Extrabold" panose="020B0906030804020204" pitchFamily="34" charset="0"/>
              <a:cs typeface="Open Sans Extrabold" panose="020B0906030804020204" pitchFamily="34" charset="0"/>
            </a:endParaRPr>
          </a:p>
        </p:txBody>
      </p:sp>
      <p:sp>
        <p:nvSpPr>
          <p:cNvPr id="7" name="Freeform 30"/>
          <p:cNvSpPr>
            <a:spLocks noEditPoints="1"/>
          </p:cNvSpPr>
          <p:nvPr/>
        </p:nvSpPr>
        <p:spPr bwMode="auto">
          <a:xfrm>
            <a:off x="8582163" y="8474185"/>
            <a:ext cx="1047281" cy="816092"/>
          </a:xfrm>
          <a:custGeom>
            <a:avLst/>
            <a:gdLst>
              <a:gd name="T0" fmla="*/ 6 w 216"/>
              <a:gd name="T1" fmla="*/ 152 h 168"/>
              <a:gd name="T2" fmla="*/ 62 w 216"/>
              <a:gd name="T3" fmla="*/ 152 h 168"/>
              <a:gd name="T4" fmla="*/ 71 w 216"/>
              <a:gd name="T5" fmla="*/ 168 h 168"/>
              <a:gd name="T6" fmla="*/ 140 w 216"/>
              <a:gd name="T7" fmla="*/ 168 h 168"/>
              <a:gd name="T8" fmla="*/ 216 w 216"/>
              <a:gd name="T9" fmla="*/ 161 h 168"/>
              <a:gd name="T10" fmla="*/ 166 w 216"/>
              <a:gd name="T11" fmla="*/ 114 h 168"/>
              <a:gd name="T12" fmla="*/ 170 w 216"/>
              <a:gd name="T13" fmla="*/ 83 h 168"/>
              <a:gd name="T14" fmla="*/ 176 w 216"/>
              <a:gd name="T15" fmla="*/ 55 h 168"/>
              <a:gd name="T16" fmla="*/ 144 w 216"/>
              <a:gd name="T17" fmla="*/ 0 h 168"/>
              <a:gd name="T18" fmla="*/ 102 w 216"/>
              <a:gd name="T19" fmla="*/ 37 h 168"/>
              <a:gd name="T20" fmla="*/ 103 w 216"/>
              <a:gd name="T21" fmla="*/ 68 h 168"/>
              <a:gd name="T22" fmla="*/ 117 w 216"/>
              <a:gd name="T23" fmla="*/ 109 h 168"/>
              <a:gd name="T24" fmla="*/ 82 w 216"/>
              <a:gd name="T25" fmla="*/ 108 h 168"/>
              <a:gd name="T26" fmla="*/ 86 w 216"/>
              <a:gd name="T27" fmla="*/ 84 h 168"/>
              <a:gd name="T28" fmla="*/ 91 w 216"/>
              <a:gd name="T29" fmla="*/ 60 h 168"/>
              <a:gd name="T30" fmla="*/ 64 w 216"/>
              <a:gd name="T31" fmla="*/ 16 h 168"/>
              <a:gd name="T32" fmla="*/ 31 w 216"/>
              <a:gd name="T33" fmla="*/ 46 h 168"/>
              <a:gd name="T34" fmla="*/ 31 w 216"/>
              <a:gd name="T35" fmla="*/ 71 h 168"/>
              <a:gd name="T36" fmla="*/ 42 w 216"/>
              <a:gd name="T37" fmla="*/ 104 h 168"/>
              <a:gd name="T38" fmla="*/ 0 w 216"/>
              <a:gd name="T39" fmla="*/ 130 h 168"/>
              <a:gd name="T40" fmla="*/ 118 w 216"/>
              <a:gd name="T41" fmla="*/ 121 h 168"/>
              <a:gd name="T42" fmla="*/ 117 w 216"/>
              <a:gd name="T43" fmla="*/ 82 h 168"/>
              <a:gd name="T44" fmla="*/ 111 w 216"/>
              <a:gd name="T45" fmla="*/ 67 h 168"/>
              <a:gd name="T46" fmla="*/ 111 w 216"/>
              <a:gd name="T47" fmla="*/ 58 h 168"/>
              <a:gd name="T48" fmla="*/ 111 w 216"/>
              <a:gd name="T49" fmla="*/ 56 h 168"/>
              <a:gd name="T50" fmla="*/ 136 w 216"/>
              <a:gd name="T51" fmla="*/ 8 h 168"/>
              <a:gd name="T52" fmla="*/ 170 w 216"/>
              <a:gd name="T53" fmla="*/ 35 h 168"/>
              <a:gd name="T54" fmla="*/ 169 w 216"/>
              <a:gd name="T55" fmla="*/ 57 h 168"/>
              <a:gd name="T56" fmla="*/ 164 w 216"/>
              <a:gd name="T57" fmla="*/ 78 h 168"/>
              <a:gd name="T58" fmla="*/ 159 w 216"/>
              <a:gd name="T59" fmla="*/ 95 h 168"/>
              <a:gd name="T60" fmla="*/ 205 w 216"/>
              <a:gd name="T61" fmla="*/ 136 h 168"/>
              <a:gd name="T62" fmla="*/ 149 w 216"/>
              <a:gd name="T63" fmla="*/ 160 h 168"/>
              <a:gd name="T64" fmla="*/ 130 w 216"/>
              <a:gd name="T65" fmla="*/ 160 h 168"/>
              <a:gd name="T66" fmla="*/ 8 w 216"/>
              <a:gd name="T67" fmla="*/ 130 h 168"/>
              <a:gd name="T68" fmla="*/ 50 w 216"/>
              <a:gd name="T69" fmla="*/ 104 h 168"/>
              <a:gd name="T70" fmla="*/ 44 w 216"/>
              <a:gd name="T71" fmla="*/ 80 h 168"/>
              <a:gd name="T72" fmla="*/ 39 w 216"/>
              <a:gd name="T73" fmla="*/ 64 h 168"/>
              <a:gd name="T74" fmla="*/ 39 w 216"/>
              <a:gd name="T75" fmla="*/ 63 h 168"/>
              <a:gd name="T76" fmla="*/ 38 w 216"/>
              <a:gd name="T77" fmla="*/ 45 h 168"/>
              <a:gd name="T78" fmla="*/ 64 w 216"/>
              <a:gd name="T79" fmla="*/ 24 h 168"/>
              <a:gd name="T80" fmla="*/ 83 w 216"/>
              <a:gd name="T81" fmla="*/ 62 h 168"/>
              <a:gd name="T82" fmla="*/ 83 w 216"/>
              <a:gd name="T83" fmla="*/ 64 h 168"/>
              <a:gd name="T84" fmla="*/ 78 w 216"/>
              <a:gd name="T85" fmla="*/ 80 h 168"/>
              <a:gd name="T86" fmla="*/ 73 w 216"/>
              <a:gd name="T87" fmla="*/ 104 h 168"/>
              <a:gd name="T88" fmla="*/ 73 w 216"/>
              <a:gd name="T89" fmla="*/ 128 h 168"/>
              <a:gd name="T90" fmla="*/ 62 w 216"/>
              <a:gd name="T91" fmla="*/ 144 h 168"/>
              <a:gd name="T92" fmla="*/ 8 w 216"/>
              <a:gd name="T93" fmla="*/ 1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168">
                <a:moveTo>
                  <a:pt x="0" y="130"/>
                </a:moveTo>
                <a:cubicBezTo>
                  <a:pt x="0" y="133"/>
                  <a:pt x="0" y="144"/>
                  <a:pt x="0" y="146"/>
                </a:cubicBezTo>
                <a:cubicBezTo>
                  <a:pt x="0" y="148"/>
                  <a:pt x="1" y="152"/>
                  <a:pt x="6" y="152"/>
                </a:cubicBezTo>
                <a:cubicBezTo>
                  <a:pt x="10" y="152"/>
                  <a:pt x="40" y="152"/>
                  <a:pt x="54" y="152"/>
                </a:cubicBezTo>
                <a:cubicBezTo>
                  <a:pt x="58" y="152"/>
                  <a:pt x="60" y="152"/>
                  <a:pt x="60" y="152"/>
                </a:cubicBezTo>
                <a:cubicBezTo>
                  <a:pt x="62" y="152"/>
                  <a:pt x="62" y="152"/>
                  <a:pt x="62" y="152"/>
                </a:cubicBezTo>
                <a:cubicBezTo>
                  <a:pt x="62" y="152"/>
                  <a:pt x="62" y="152"/>
                  <a:pt x="64" y="152"/>
                </a:cubicBezTo>
                <a:cubicBezTo>
                  <a:pt x="64" y="156"/>
                  <a:pt x="64" y="159"/>
                  <a:pt x="64" y="161"/>
                </a:cubicBezTo>
                <a:cubicBezTo>
                  <a:pt x="64" y="164"/>
                  <a:pt x="65" y="168"/>
                  <a:pt x="71" y="168"/>
                </a:cubicBezTo>
                <a:cubicBezTo>
                  <a:pt x="76" y="168"/>
                  <a:pt x="113" y="168"/>
                  <a:pt x="130" y="168"/>
                </a:cubicBezTo>
                <a:cubicBezTo>
                  <a:pt x="136" y="168"/>
                  <a:pt x="139" y="168"/>
                  <a:pt x="139" y="168"/>
                </a:cubicBezTo>
                <a:cubicBezTo>
                  <a:pt x="140" y="168"/>
                  <a:pt x="140" y="168"/>
                  <a:pt x="140" y="168"/>
                </a:cubicBezTo>
                <a:cubicBezTo>
                  <a:pt x="140" y="168"/>
                  <a:pt x="144" y="168"/>
                  <a:pt x="149" y="168"/>
                </a:cubicBezTo>
                <a:cubicBezTo>
                  <a:pt x="166" y="168"/>
                  <a:pt x="203" y="168"/>
                  <a:pt x="208" y="168"/>
                </a:cubicBezTo>
                <a:cubicBezTo>
                  <a:pt x="214" y="168"/>
                  <a:pt x="216" y="164"/>
                  <a:pt x="216" y="161"/>
                </a:cubicBezTo>
                <a:cubicBezTo>
                  <a:pt x="216" y="158"/>
                  <a:pt x="216" y="145"/>
                  <a:pt x="216" y="141"/>
                </a:cubicBezTo>
                <a:cubicBezTo>
                  <a:pt x="216" y="136"/>
                  <a:pt x="214" y="132"/>
                  <a:pt x="208" y="129"/>
                </a:cubicBezTo>
                <a:cubicBezTo>
                  <a:pt x="200" y="125"/>
                  <a:pt x="179" y="118"/>
                  <a:pt x="166" y="114"/>
                </a:cubicBezTo>
                <a:cubicBezTo>
                  <a:pt x="165" y="114"/>
                  <a:pt x="164" y="114"/>
                  <a:pt x="164" y="109"/>
                </a:cubicBezTo>
                <a:cubicBezTo>
                  <a:pt x="164" y="104"/>
                  <a:pt x="165" y="101"/>
                  <a:pt x="166" y="98"/>
                </a:cubicBezTo>
                <a:cubicBezTo>
                  <a:pt x="168" y="95"/>
                  <a:pt x="170" y="89"/>
                  <a:pt x="170" y="83"/>
                </a:cubicBezTo>
                <a:cubicBezTo>
                  <a:pt x="172" y="81"/>
                  <a:pt x="175" y="77"/>
                  <a:pt x="177" y="68"/>
                </a:cubicBezTo>
                <a:cubicBezTo>
                  <a:pt x="178" y="61"/>
                  <a:pt x="178" y="58"/>
                  <a:pt x="177" y="56"/>
                </a:cubicBezTo>
                <a:cubicBezTo>
                  <a:pt x="176" y="55"/>
                  <a:pt x="176" y="55"/>
                  <a:pt x="176" y="55"/>
                </a:cubicBezTo>
                <a:cubicBezTo>
                  <a:pt x="176" y="53"/>
                  <a:pt x="176" y="44"/>
                  <a:pt x="178" y="37"/>
                </a:cubicBezTo>
                <a:cubicBezTo>
                  <a:pt x="179" y="32"/>
                  <a:pt x="177" y="22"/>
                  <a:pt x="171" y="13"/>
                </a:cubicBezTo>
                <a:cubicBezTo>
                  <a:pt x="167" y="8"/>
                  <a:pt x="159" y="1"/>
                  <a:pt x="144" y="0"/>
                </a:cubicBezTo>
                <a:cubicBezTo>
                  <a:pt x="136" y="0"/>
                  <a:pt x="136" y="0"/>
                  <a:pt x="136" y="0"/>
                </a:cubicBezTo>
                <a:cubicBezTo>
                  <a:pt x="121" y="1"/>
                  <a:pt x="113" y="8"/>
                  <a:pt x="109" y="13"/>
                </a:cubicBezTo>
                <a:cubicBezTo>
                  <a:pt x="102" y="22"/>
                  <a:pt x="101" y="32"/>
                  <a:pt x="102" y="37"/>
                </a:cubicBezTo>
                <a:cubicBezTo>
                  <a:pt x="103" y="44"/>
                  <a:pt x="104" y="53"/>
                  <a:pt x="103" y="55"/>
                </a:cubicBezTo>
                <a:cubicBezTo>
                  <a:pt x="103" y="55"/>
                  <a:pt x="103" y="55"/>
                  <a:pt x="103" y="56"/>
                </a:cubicBezTo>
                <a:cubicBezTo>
                  <a:pt x="102" y="58"/>
                  <a:pt x="101" y="61"/>
                  <a:pt x="103" y="68"/>
                </a:cubicBezTo>
                <a:cubicBezTo>
                  <a:pt x="105" y="77"/>
                  <a:pt x="107" y="81"/>
                  <a:pt x="109" y="83"/>
                </a:cubicBezTo>
                <a:cubicBezTo>
                  <a:pt x="110" y="89"/>
                  <a:pt x="112" y="95"/>
                  <a:pt x="113" y="98"/>
                </a:cubicBezTo>
                <a:cubicBezTo>
                  <a:pt x="115" y="101"/>
                  <a:pt x="117" y="105"/>
                  <a:pt x="117" y="109"/>
                </a:cubicBezTo>
                <a:cubicBezTo>
                  <a:pt x="117" y="113"/>
                  <a:pt x="116" y="113"/>
                  <a:pt x="115" y="114"/>
                </a:cubicBezTo>
                <a:cubicBezTo>
                  <a:pt x="113" y="115"/>
                  <a:pt x="109" y="116"/>
                  <a:pt x="106" y="117"/>
                </a:cubicBezTo>
                <a:cubicBezTo>
                  <a:pt x="99" y="114"/>
                  <a:pt x="89" y="110"/>
                  <a:pt x="82" y="108"/>
                </a:cubicBezTo>
                <a:cubicBezTo>
                  <a:pt x="81" y="108"/>
                  <a:pt x="81" y="108"/>
                  <a:pt x="81" y="104"/>
                </a:cubicBezTo>
                <a:cubicBezTo>
                  <a:pt x="81" y="100"/>
                  <a:pt x="81" y="98"/>
                  <a:pt x="82" y="96"/>
                </a:cubicBezTo>
                <a:cubicBezTo>
                  <a:pt x="84" y="93"/>
                  <a:pt x="85" y="88"/>
                  <a:pt x="86" y="84"/>
                </a:cubicBezTo>
                <a:cubicBezTo>
                  <a:pt x="87" y="82"/>
                  <a:pt x="90" y="78"/>
                  <a:pt x="91" y="71"/>
                </a:cubicBezTo>
                <a:cubicBezTo>
                  <a:pt x="92" y="65"/>
                  <a:pt x="92" y="63"/>
                  <a:pt x="91" y="61"/>
                </a:cubicBezTo>
                <a:cubicBezTo>
                  <a:pt x="91" y="61"/>
                  <a:pt x="91" y="61"/>
                  <a:pt x="91" y="60"/>
                </a:cubicBezTo>
                <a:cubicBezTo>
                  <a:pt x="90" y="59"/>
                  <a:pt x="91" y="52"/>
                  <a:pt x="92" y="46"/>
                </a:cubicBezTo>
                <a:cubicBezTo>
                  <a:pt x="92" y="42"/>
                  <a:pt x="92" y="34"/>
                  <a:pt x="86" y="27"/>
                </a:cubicBezTo>
                <a:cubicBezTo>
                  <a:pt x="83" y="22"/>
                  <a:pt x="76" y="17"/>
                  <a:pt x="64" y="16"/>
                </a:cubicBezTo>
                <a:cubicBezTo>
                  <a:pt x="58" y="16"/>
                  <a:pt x="58" y="16"/>
                  <a:pt x="58" y="16"/>
                </a:cubicBezTo>
                <a:cubicBezTo>
                  <a:pt x="46" y="17"/>
                  <a:pt x="40" y="22"/>
                  <a:pt x="36" y="27"/>
                </a:cubicBezTo>
                <a:cubicBezTo>
                  <a:pt x="31" y="34"/>
                  <a:pt x="30" y="42"/>
                  <a:pt x="31" y="46"/>
                </a:cubicBezTo>
                <a:cubicBezTo>
                  <a:pt x="32" y="52"/>
                  <a:pt x="32" y="59"/>
                  <a:pt x="32" y="60"/>
                </a:cubicBezTo>
                <a:cubicBezTo>
                  <a:pt x="32" y="61"/>
                  <a:pt x="32" y="61"/>
                  <a:pt x="31" y="61"/>
                </a:cubicBezTo>
                <a:cubicBezTo>
                  <a:pt x="31" y="63"/>
                  <a:pt x="30" y="65"/>
                  <a:pt x="31" y="71"/>
                </a:cubicBezTo>
                <a:cubicBezTo>
                  <a:pt x="33" y="78"/>
                  <a:pt x="35" y="82"/>
                  <a:pt x="36" y="84"/>
                </a:cubicBezTo>
                <a:cubicBezTo>
                  <a:pt x="37" y="88"/>
                  <a:pt x="38" y="93"/>
                  <a:pt x="40" y="96"/>
                </a:cubicBezTo>
                <a:cubicBezTo>
                  <a:pt x="41" y="98"/>
                  <a:pt x="42" y="101"/>
                  <a:pt x="42" y="104"/>
                </a:cubicBezTo>
                <a:cubicBezTo>
                  <a:pt x="42" y="108"/>
                  <a:pt x="42" y="108"/>
                  <a:pt x="41" y="108"/>
                </a:cubicBezTo>
                <a:cubicBezTo>
                  <a:pt x="31" y="111"/>
                  <a:pt x="14" y="117"/>
                  <a:pt x="7" y="120"/>
                </a:cubicBezTo>
                <a:cubicBezTo>
                  <a:pt x="2" y="122"/>
                  <a:pt x="0" y="126"/>
                  <a:pt x="0" y="130"/>
                </a:cubicBezTo>
                <a:close/>
                <a:moveTo>
                  <a:pt x="72" y="141"/>
                </a:moveTo>
                <a:cubicBezTo>
                  <a:pt x="72" y="139"/>
                  <a:pt x="73" y="137"/>
                  <a:pt x="76" y="136"/>
                </a:cubicBezTo>
                <a:cubicBezTo>
                  <a:pt x="84" y="132"/>
                  <a:pt x="105" y="125"/>
                  <a:pt x="118" y="121"/>
                </a:cubicBezTo>
                <a:cubicBezTo>
                  <a:pt x="125" y="119"/>
                  <a:pt x="125" y="113"/>
                  <a:pt x="125" y="109"/>
                </a:cubicBezTo>
                <a:cubicBezTo>
                  <a:pt x="125" y="103"/>
                  <a:pt x="123" y="99"/>
                  <a:pt x="121" y="95"/>
                </a:cubicBezTo>
                <a:cubicBezTo>
                  <a:pt x="119" y="92"/>
                  <a:pt x="118" y="87"/>
                  <a:pt x="117" y="82"/>
                </a:cubicBezTo>
                <a:cubicBezTo>
                  <a:pt x="117" y="80"/>
                  <a:pt x="117" y="80"/>
                  <a:pt x="117" y="80"/>
                </a:cubicBezTo>
                <a:cubicBezTo>
                  <a:pt x="115" y="78"/>
                  <a:pt x="115" y="78"/>
                  <a:pt x="115" y="78"/>
                </a:cubicBezTo>
                <a:cubicBezTo>
                  <a:pt x="114" y="77"/>
                  <a:pt x="112" y="74"/>
                  <a:pt x="111" y="67"/>
                </a:cubicBezTo>
                <a:cubicBezTo>
                  <a:pt x="110" y="61"/>
                  <a:pt x="110" y="60"/>
                  <a:pt x="111" y="58"/>
                </a:cubicBezTo>
                <a:cubicBezTo>
                  <a:pt x="111" y="58"/>
                  <a:pt x="111" y="58"/>
                  <a:pt x="111" y="58"/>
                </a:cubicBezTo>
                <a:cubicBezTo>
                  <a:pt x="111" y="58"/>
                  <a:pt x="111" y="58"/>
                  <a:pt x="111" y="58"/>
                </a:cubicBezTo>
                <a:cubicBezTo>
                  <a:pt x="111" y="58"/>
                  <a:pt x="111" y="57"/>
                  <a:pt x="111" y="57"/>
                </a:cubicBezTo>
                <a:cubicBezTo>
                  <a:pt x="111" y="57"/>
                  <a:pt x="111" y="57"/>
                  <a:pt x="111" y="57"/>
                </a:cubicBezTo>
                <a:cubicBezTo>
                  <a:pt x="111" y="56"/>
                  <a:pt x="111" y="56"/>
                  <a:pt x="111" y="56"/>
                </a:cubicBezTo>
                <a:cubicBezTo>
                  <a:pt x="112" y="53"/>
                  <a:pt x="111" y="42"/>
                  <a:pt x="110" y="35"/>
                </a:cubicBezTo>
                <a:cubicBezTo>
                  <a:pt x="109" y="33"/>
                  <a:pt x="110" y="25"/>
                  <a:pt x="115" y="18"/>
                </a:cubicBezTo>
                <a:cubicBezTo>
                  <a:pt x="120" y="12"/>
                  <a:pt x="127" y="9"/>
                  <a:pt x="136" y="8"/>
                </a:cubicBezTo>
                <a:cubicBezTo>
                  <a:pt x="144" y="8"/>
                  <a:pt x="144" y="8"/>
                  <a:pt x="144" y="8"/>
                </a:cubicBezTo>
                <a:cubicBezTo>
                  <a:pt x="155" y="9"/>
                  <a:pt x="161" y="14"/>
                  <a:pt x="165" y="18"/>
                </a:cubicBezTo>
                <a:cubicBezTo>
                  <a:pt x="170" y="25"/>
                  <a:pt x="170" y="33"/>
                  <a:pt x="170" y="35"/>
                </a:cubicBezTo>
                <a:cubicBezTo>
                  <a:pt x="169" y="41"/>
                  <a:pt x="168" y="53"/>
                  <a:pt x="168" y="56"/>
                </a:cubicBezTo>
                <a:cubicBezTo>
                  <a:pt x="168" y="57"/>
                  <a:pt x="168" y="57"/>
                  <a:pt x="168" y="57"/>
                </a:cubicBezTo>
                <a:cubicBezTo>
                  <a:pt x="169" y="57"/>
                  <a:pt x="169" y="57"/>
                  <a:pt x="169" y="57"/>
                </a:cubicBezTo>
                <a:cubicBezTo>
                  <a:pt x="169" y="57"/>
                  <a:pt x="169" y="58"/>
                  <a:pt x="169" y="58"/>
                </a:cubicBezTo>
                <a:cubicBezTo>
                  <a:pt x="170" y="60"/>
                  <a:pt x="170" y="61"/>
                  <a:pt x="169" y="67"/>
                </a:cubicBezTo>
                <a:cubicBezTo>
                  <a:pt x="167" y="74"/>
                  <a:pt x="165" y="77"/>
                  <a:pt x="164" y="78"/>
                </a:cubicBezTo>
                <a:cubicBezTo>
                  <a:pt x="163" y="80"/>
                  <a:pt x="163" y="80"/>
                  <a:pt x="163" y="80"/>
                </a:cubicBezTo>
                <a:cubicBezTo>
                  <a:pt x="163" y="82"/>
                  <a:pt x="163" y="82"/>
                  <a:pt x="163" y="82"/>
                </a:cubicBezTo>
                <a:cubicBezTo>
                  <a:pt x="162" y="87"/>
                  <a:pt x="160" y="92"/>
                  <a:pt x="159" y="95"/>
                </a:cubicBezTo>
                <a:cubicBezTo>
                  <a:pt x="157" y="98"/>
                  <a:pt x="156" y="103"/>
                  <a:pt x="156" y="109"/>
                </a:cubicBezTo>
                <a:cubicBezTo>
                  <a:pt x="156" y="113"/>
                  <a:pt x="156" y="119"/>
                  <a:pt x="163" y="122"/>
                </a:cubicBezTo>
                <a:cubicBezTo>
                  <a:pt x="176" y="125"/>
                  <a:pt x="197" y="133"/>
                  <a:pt x="205" y="136"/>
                </a:cubicBezTo>
                <a:cubicBezTo>
                  <a:pt x="207" y="137"/>
                  <a:pt x="208" y="138"/>
                  <a:pt x="208" y="141"/>
                </a:cubicBezTo>
                <a:cubicBezTo>
                  <a:pt x="208" y="160"/>
                  <a:pt x="208" y="160"/>
                  <a:pt x="208" y="160"/>
                </a:cubicBezTo>
                <a:cubicBezTo>
                  <a:pt x="149" y="160"/>
                  <a:pt x="149" y="160"/>
                  <a:pt x="149" y="160"/>
                </a:cubicBezTo>
                <a:cubicBezTo>
                  <a:pt x="140" y="160"/>
                  <a:pt x="140" y="160"/>
                  <a:pt x="140" y="160"/>
                </a:cubicBezTo>
                <a:cubicBezTo>
                  <a:pt x="139" y="160"/>
                  <a:pt x="139" y="160"/>
                  <a:pt x="139" y="160"/>
                </a:cubicBezTo>
                <a:cubicBezTo>
                  <a:pt x="130" y="160"/>
                  <a:pt x="130" y="160"/>
                  <a:pt x="130" y="160"/>
                </a:cubicBezTo>
                <a:cubicBezTo>
                  <a:pt x="72" y="160"/>
                  <a:pt x="72" y="160"/>
                  <a:pt x="72" y="160"/>
                </a:cubicBezTo>
                <a:lnTo>
                  <a:pt x="72" y="141"/>
                </a:lnTo>
                <a:close/>
                <a:moveTo>
                  <a:pt x="8" y="130"/>
                </a:moveTo>
                <a:cubicBezTo>
                  <a:pt x="8" y="130"/>
                  <a:pt x="8" y="128"/>
                  <a:pt x="10" y="127"/>
                </a:cubicBezTo>
                <a:cubicBezTo>
                  <a:pt x="17" y="125"/>
                  <a:pt x="34" y="119"/>
                  <a:pt x="44" y="116"/>
                </a:cubicBezTo>
                <a:cubicBezTo>
                  <a:pt x="50" y="114"/>
                  <a:pt x="50" y="108"/>
                  <a:pt x="50" y="104"/>
                </a:cubicBezTo>
                <a:cubicBezTo>
                  <a:pt x="50" y="100"/>
                  <a:pt x="49" y="95"/>
                  <a:pt x="47" y="92"/>
                </a:cubicBezTo>
                <a:cubicBezTo>
                  <a:pt x="46" y="90"/>
                  <a:pt x="45" y="86"/>
                  <a:pt x="44" y="83"/>
                </a:cubicBezTo>
                <a:cubicBezTo>
                  <a:pt x="44" y="80"/>
                  <a:pt x="44" y="80"/>
                  <a:pt x="44" y="80"/>
                </a:cubicBezTo>
                <a:cubicBezTo>
                  <a:pt x="42" y="78"/>
                  <a:pt x="42" y="78"/>
                  <a:pt x="42" y="78"/>
                </a:cubicBezTo>
                <a:cubicBezTo>
                  <a:pt x="42" y="78"/>
                  <a:pt x="40" y="76"/>
                  <a:pt x="39" y="70"/>
                </a:cubicBezTo>
                <a:cubicBezTo>
                  <a:pt x="38" y="66"/>
                  <a:pt x="39" y="65"/>
                  <a:pt x="39" y="64"/>
                </a:cubicBezTo>
                <a:cubicBezTo>
                  <a:pt x="39" y="64"/>
                  <a:pt x="39" y="64"/>
                  <a:pt x="39" y="64"/>
                </a:cubicBezTo>
                <a:cubicBezTo>
                  <a:pt x="39" y="64"/>
                  <a:pt x="39" y="64"/>
                  <a:pt x="39" y="64"/>
                </a:cubicBezTo>
                <a:cubicBezTo>
                  <a:pt x="39" y="63"/>
                  <a:pt x="39" y="63"/>
                  <a:pt x="39" y="63"/>
                </a:cubicBezTo>
                <a:cubicBezTo>
                  <a:pt x="39" y="62"/>
                  <a:pt x="39" y="62"/>
                  <a:pt x="39" y="62"/>
                </a:cubicBezTo>
                <a:cubicBezTo>
                  <a:pt x="39" y="62"/>
                  <a:pt x="39" y="62"/>
                  <a:pt x="39" y="62"/>
                </a:cubicBezTo>
                <a:cubicBezTo>
                  <a:pt x="40" y="58"/>
                  <a:pt x="39" y="49"/>
                  <a:pt x="38" y="45"/>
                </a:cubicBezTo>
                <a:cubicBezTo>
                  <a:pt x="38" y="43"/>
                  <a:pt x="39" y="37"/>
                  <a:pt x="42" y="32"/>
                </a:cubicBezTo>
                <a:cubicBezTo>
                  <a:pt x="46" y="27"/>
                  <a:pt x="51" y="25"/>
                  <a:pt x="58" y="24"/>
                </a:cubicBezTo>
                <a:cubicBezTo>
                  <a:pt x="64" y="24"/>
                  <a:pt x="64" y="24"/>
                  <a:pt x="64" y="24"/>
                </a:cubicBezTo>
                <a:cubicBezTo>
                  <a:pt x="73" y="25"/>
                  <a:pt x="77" y="29"/>
                  <a:pt x="80" y="32"/>
                </a:cubicBezTo>
                <a:cubicBezTo>
                  <a:pt x="84" y="37"/>
                  <a:pt x="84" y="43"/>
                  <a:pt x="84" y="45"/>
                </a:cubicBezTo>
                <a:cubicBezTo>
                  <a:pt x="83" y="49"/>
                  <a:pt x="82" y="59"/>
                  <a:pt x="83" y="62"/>
                </a:cubicBezTo>
                <a:cubicBezTo>
                  <a:pt x="83" y="62"/>
                  <a:pt x="83" y="62"/>
                  <a:pt x="83" y="62"/>
                </a:cubicBezTo>
                <a:cubicBezTo>
                  <a:pt x="83" y="62"/>
                  <a:pt x="83" y="62"/>
                  <a:pt x="83" y="62"/>
                </a:cubicBezTo>
                <a:cubicBezTo>
                  <a:pt x="83" y="63"/>
                  <a:pt x="83" y="64"/>
                  <a:pt x="83" y="64"/>
                </a:cubicBezTo>
                <a:cubicBezTo>
                  <a:pt x="84" y="65"/>
                  <a:pt x="84" y="66"/>
                  <a:pt x="83" y="70"/>
                </a:cubicBezTo>
                <a:cubicBezTo>
                  <a:pt x="82" y="76"/>
                  <a:pt x="80" y="78"/>
                  <a:pt x="80" y="78"/>
                </a:cubicBezTo>
                <a:cubicBezTo>
                  <a:pt x="78" y="80"/>
                  <a:pt x="78" y="80"/>
                  <a:pt x="78" y="80"/>
                </a:cubicBezTo>
                <a:cubicBezTo>
                  <a:pt x="78" y="83"/>
                  <a:pt x="78" y="83"/>
                  <a:pt x="78" y="83"/>
                </a:cubicBezTo>
                <a:cubicBezTo>
                  <a:pt x="77" y="86"/>
                  <a:pt x="76" y="90"/>
                  <a:pt x="75" y="92"/>
                </a:cubicBezTo>
                <a:cubicBezTo>
                  <a:pt x="74" y="95"/>
                  <a:pt x="73" y="99"/>
                  <a:pt x="73" y="104"/>
                </a:cubicBezTo>
                <a:cubicBezTo>
                  <a:pt x="73" y="108"/>
                  <a:pt x="73" y="114"/>
                  <a:pt x="80" y="116"/>
                </a:cubicBezTo>
                <a:cubicBezTo>
                  <a:pt x="84" y="117"/>
                  <a:pt x="89" y="119"/>
                  <a:pt x="94" y="121"/>
                </a:cubicBezTo>
                <a:cubicBezTo>
                  <a:pt x="86" y="124"/>
                  <a:pt x="77" y="126"/>
                  <a:pt x="73" y="128"/>
                </a:cubicBezTo>
                <a:cubicBezTo>
                  <a:pt x="67" y="131"/>
                  <a:pt x="64" y="136"/>
                  <a:pt x="64" y="141"/>
                </a:cubicBezTo>
                <a:cubicBezTo>
                  <a:pt x="64" y="142"/>
                  <a:pt x="64" y="143"/>
                  <a:pt x="64" y="144"/>
                </a:cubicBezTo>
                <a:cubicBezTo>
                  <a:pt x="62" y="144"/>
                  <a:pt x="62" y="144"/>
                  <a:pt x="62" y="144"/>
                </a:cubicBezTo>
                <a:cubicBezTo>
                  <a:pt x="60" y="144"/>
                  <a:pt x="60" y="144"/>
                  <a:pt x="60" y="144"/>
                </a:cubicBezTo>
                <a:cubicBezTo>
                  <a:pt x="54" y="144"/>
                  <a:pt x="54" y="144"/>
                  <a:pt x="54" y="144"/>
                </a:cubicBezTo>
                <a:cubicBezTo>
                  <a:pt x="8" y="144"/>
                  <a:pt x="8" y="144"/>
                  <a:pt x="8" y="144"/>
                </a:cubicBezTo>
                <a:lnTo>
                  <a:pt x="8" y="130"/>
                </a:lnTo>
                <a:close/>
              </a:path>
            </a:pathLst>
          </a:custGeom>
          <a:solidFill>
            <a:schemeClr val="bg1"/>
          </a:solidFill>
          <a:ln>
            <a:noFill/>
          </a:ln>
        </p:spPr>
        <p:txBody>
          <a:bodyPr vert="horz" wrap="square" lIns="243285" tIns="121644" rIns="243285" bIns="121644" numCol="1" anchor="t" anchorCtr="0" compatLnSpc="1">
            <a:prstTxWarp prst="textNoShape">
              <a:avLst/>
            </a:prstTxWarp>
          </a:bodyPr>
          <a:lstStyle/>
          <a:p>
            <a:endParaRPr lang="en-US" sz="2800" dirty="0">
              <a:solidFill>
                <a:srgbClr val="292934"/>
              </a:solidFill>
              <a:latin typeface="Raleway SemiBold"/>
            </a:endParaRPr>
          </a:p>
        </p:txBody>
      </p:sp>
      <p:sp>
        <p:nvSpPr>
          <p:cNvPr id="11" name="Freeform 6"/>
          <p:cNvSpPr>
            <a:spLocks noEditPoints="1"/>
          </p:cNvSpPr>
          <p:nvPr/>
        </p:nvSpPr>
        <p:spPr bwMode="auto">
          <a:xfrm>
            <a:off x="7119500" y="5726956"/>
            <a:ext cx="827143" cy="974604"/>
          </a:xfrm>
          <a:custGeom>
            <a:avLst/>
            <a:gdLst>
              <a:gd name="T0" fmla="*/ 120 w 184"/>
              <a:gd name="T1" fmla="*/ 118 h 216"/>
              <a:gd name="T2" fmla="*/ 96 w 184"/>
              <a:gd name="T3" fmla="*/ 104 h 216"/>
              <a:gd name="T4" fmla="*/ 96 w 184"/>
              <a:gd name="T5" fmla="*/ 55 h 216"/>
              <a:gd name="T6" fmla="*/ 120 w 184"/>
              <a:gd name="T7" fmla="*/ 28 h 216"/>
              <a:gd name="T8" fmla="*/ 92 w 184"/>
              <a:gd name="T9" fmla="*/ 0 h 216"/>
              <a:gd name="T10" fmla="*/ 64 w 184"/>
              <a:gd name="T11" fmla="*/ 28 h 216"/>
              <a:gd name="T12" fmla="*/ 88 w 184"/>
              <a:gd name="T13" fmla="*/ 55 h 216"/>
              <a:gd name="T14" fmla="*/ 88 w 184"/>
              <a:gd name="T15" fmla="*/ 99 h 216"/>
              <a:gd name="T16" fmla="*/ 64 w 184"/>
              <a:gd name="T17" fmla="*/ 86 h 216"/>
              <a:gd name="T18" fmla="*/ 0 w 184"/>
              <a:gd name="T19" fmla="*/ 112 h 216"/>
              <a:gd name="T20" fmla="*/ 0 w 184"/>
              <a:gd name="T21" fmla="*/ 210 h 216"/>
              <a:gd name="T22" fmla="*/ 64 w 184"/>
              <a:gd name="T23" fmla="*/ 184 h 216"/>
              <a:gd name="T24" fmla="*/ 120 w 184"/>
              <a:gd name="T25" fmla="*/ 216 h 216"/>
              <a:gd name="T26" fmla="*/ 184 w 184"/>
              <a:gd name="T27" fmla="*/ 184 h 216"/>
              <a:gd name="T28" fmla="*/ 184 w 184"/>
              <a:gd name="T29" fmla="*/ 86 h 216"/>
              <a:gd name="T30" fmla="*/ 120 w 184"/>
              <a:gd name="T31" fmla="*/ 118 h 216"/>
              <a:gd name="T32" fmla="*/ 56 w 184"/>
              <a:gd name="T33" fmla="*/ 178 h 216"/>
              <a:gd name="T34" fmla="*/ 8 w 184"/>
              <a:gd name="T35" fmla="*/ 198 h 216"/>
              <a:gd name="T36" fmla="*/ 8 w 184"/>
              <a:gd name="T37" fmla="*/ 117 h 216"/>
              <a:gd name="T38" fmla="*/ 56 w 184"/>
              <a:gd name="T39" fmla="*/ 98 h 216"/>
              <a:gd name="T40" fmla="*/ 56 w 184"/>
              <a:gd name="T41" fmla="*/ 178 h 216"/>
              <a:gd name="T42" fmla="*/ 72 w 184"/>
              <a:gd name="T43" fmla="*/ 28 h 216"/>
              <a:gd name="T44" fmla="*/ 92 w 184"/>
              <a:gd name="T45" fmla="*/ 8 h 216"/>
              <a:gd name="T46" fmla="*/ 112 w 184"/>
              <a:gd name="T47" fmla="*/ 28 h 216"/>
              <a:gd name="T48" fmla="*/ 92 w 184"/>
              <a:gd name="T49" fmla="*/ 48 h 216"/>
              <a:gd name="T50" fmla="*/ 72 w 184"/>
              <a:gd name="T51" fmla="*/ 28 h 216"/>
              <a:gd name="T52" fmla="*/ 120 w 184"/>
              <a:gd name="T53" fmla="*/ 207 h 216"/>
              <a:gd name="T54" fmla="*/ 64 w 184"/>
              <a:gd name="T55" fmla="*/ 175 h 216"/>
              <a:gd name="T56" fmla="*/ 64 w 184"/>
              <a:gd name="T57" fmla="*/ 95 h 216"/>
              <a:gd name="T58" fmla="*/ 88 w 184"/>
              <a:gd name="T59" fmla="*/ 108 h 216"/>
              <a:gd name="T60" fmla="*/ 88 w 184"/>
              <a:gd name="T61" fmla="*/ 144 h 216"/>
              <a:gd name="T62" fmla="*/ 96 w 184"/>
              <a:gd name="T63" fmla="*/ 144 h 216"/>
              <a:gd name="T64" fmla="*/ 96 w 184"/>
              <a:gd name="T65" fmla="*/ 113 h 216"/>
              <a:gd name="T66" fmla="*/ 120 w 184"/>
              <a:gd name="T67" fmla="*/ 127 h 216"/>
              <a:gd name="T68" fmla="*/ 120 w 184"/>
              <a:gd name="T69" fmla="*/ 207 h 216"/>
              <a:gd name="T70" fmla="*/ 176 w 184"/>
              <a:gd name="T71" fmla="*/ 179 h 216"/>
              <a:gd name="T72" fmla="*/ 128 w 184"/>
              <a:gd name="T73" fmla="*/ 203 h 216"/>
              <a:gd name="T74" fmla="*/ 128 w 184"/>
              <a:gd name="T75" fmla="*/ 123 h 216"/>
              <a:gd name="T76" fmla="*/ 176 w 184"/>
              <a:gd name="T77" fmla="*/ 99 h 216"/>
              <a:gd name="T78" fmla="*/ 176 w 184"/>
              <a:gd name="T79" fmla="*/ 1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216">
                <a:moveTo>
                  <a:pt x="120" y="118"/>
                </a:moveTo>
                <a:cubicBezTo>
                  <a:pt x="96" y="104"/>
                  <a:pt x="96" y="104"/>
                  <a:pt x="96" y="104"/>
                </a:cubicBezTo>
                <a:cubicBezTo>
                  <a:pt x="96" y="55"/>
                  <a:pt x="96" y="55"/>
                  <a:pt x="96" y="55"/>
                </a:cubicBezTo>
                <a:cubicBezTo>
                  <a:pt x="109" y="53"/>
                  <a:pt x="120" y="42"/>
                  <a:pt x="120" y="28"/>
                </a:cubicBezTo>
                <a:cubicBezTo>
                  <a:pt x="120" y="12"/>
                  <a:pt x="107" y="0"/>
                  <a:pt x="92" y="0"/>
                </a:cubicBezTo>
                <a:cubicBezTo>
                  <a:pt x="76" y="0"/>
                  <a:pt x="64" y="12"/>
                  <a:pt x="64" y="28"/>
                </a:cubicBezTo>
                <a:cubicBezTo>
                  <a:pt x="64" y="42"/>
                  <a:pt x="74" y="54"/>
                  <a:pt x="88" y="55"/>
                </a:cubicBezTo>
                <a:cubicBezTo>
                  <a:pt x="88" y="99"/>
                  <a:pt x="88" y="99"/>
                  <a:pt x="88" y="99"/>
                </a:cubicBezTo>
                <a:cubicBezTo>
                  <a:pt x="64" y="86"/>
                  <a:pt x="64" y="86"/>
                  <a:pt x="64" y="86"/>
                </a:cubicBezTo>
                <a:cubicBezTo>
                  <a:pt x="0" y="112"/>
                  <a:pt x="0" y="112"/>
                  <a:pt x="0" y="112"/>
                </a:cubicBezTo>
                <a:cubicBezTo>
                  <a:pt x="0" y="210"/>
                  <a:pt x="0" y="210"/>
                  <a:pt x="0" y="210"/>
                </a:cubicBezTo>
                <a:cubicBezTo>
                  <a:pt x="64" y="184"/>
                  <a:pt x="64" y="184"/>
                  <a:pt x="64" y="184"/>
                </a:cubicBezTo>
                <a:cubicBezTo>
                  <a:pt x="120" y="216"/>
                  <a:pt x="120" y="216"/>
                  <a:pt x="120" y="216"/>
                </a:cubicBezTo>
                <a:cubicBezTo>
                  <a:pt x="184" y="184"/>
                  <a:pt x="184" y="184"/>
                  <a:pt x="184" y="184"/>
                </a:cubicBezTo>
                <a:cubicBezTo>
                  <a:pt x="184" y="86"/>
                  <a:pt x="184" y="86"/>
                  <a:pt x="184" y="86"/>
                </a:cubicBezTo>
                <a:lnTo>
                  <a:pt x="120" y="118"/>
                </a:lnTo>
                <a:close/>
                <a:moveTo>
                  <a:pt x="56" y="178"/>
                </a:moveTo>
                <a:cubicBezTo>
                  <a:pt x="8" y="198"/>
                  <a:pt x="8" y="198"/>
                  <a:pt x="8" y="198"/>
                </a:cubicBezTo>
                <a:cubicBezTo>
                  <a:pt x="8" y="117"/>
                  <a:pt x="8" y="117"/>
                  <a:pt x="8" y="117"/>
                </a:cubicBezTo>
                <a:cubicBezTo>
                  <a:pt x="56" y="98"/>
                  <a:pt x="56" y="98"/>
                  <a:pt x="56" y="98"/>
                </a:cubicBezTo>
                <a:lnTo>
                  <a:pt x="56" y="178"/>
                </a:lnTo>
                <a:close/>
                <a:moveTo>
                  <a:pt x="72" y="28"/>
                </a:moveTo>
                <a:cubicBezTo>
                  <a:pt x="72" y="17"/>
                  <a:pt x="81" y="8"/>
                  <a:pt x="92" y="8"/>
                </a:cubicBezTo>
                <a:cubicBezTo>
                  <a:pt x="103" y="8"/>
                  <a:pt x="112" y="17"/>
                  <a:pt x="112" y="28"/>
                </a:cubicBezTo>
                <a:cubicBezTo>
                  <a:pt x="112" y="39"/>
                  <a:pt x="103" y="48"/>
                  <a:pt x="92" y="48"/>
                </a:cubicBezTo>
                <a:cubicBezTo>
                  <a:pt x="81" y="48"/>
                  <a:pt x="72" y="39"/>
                  <a:pt x="72" y="28"/>
                </a:cubicBezTo>
                <a:close/>
                <a:moveTo>
                  <a:pt x="120" y="207"/>
                </a:moveTo>
                <a:cubicBezTo>
                  <a:pt x="64" y="175"/>
                  <a:pt x="64" y="175"/>
                  <a:pt x="64" y="175"/>
                </a:cubicBezTo>
                <a:cubicBezTo>
                  <a:pt x="64" y="95"/>
                  <a:pt x="64" y="95"/>
                  <a:pt x="64" y="95"/>
                </a:cubicBezTo>
                <a:cubicBezTo>
                  <a:pt x="88" y="108"/>
                  <a:pt x="88" y="108"/>
                  <a:pt x="88" y="108"/>
                </a:cubicBezTo>
                <a:cubicBezTo>
                  <a:pt x="88" y="144"/>
                  <a:pt x="88" y="144"/>
                  <a:pt x="88" y="144"/>
                </a:cubicBezTo>
                <a:cubicBezTo>
                  <a:pt x="96" y="144"/>
                  <a:pt x="96" y="144"/>
                  <a:pt x="96" y="144"/>
                </a:cubicBezTo>
                <a:cubicBezTo>
                  <a:pt x="96" y="113"/>
                  <a:pt x="96" y="113"/>
                  <a:pt x="96" y="113"/>
                </a:cubicBezTo>
                <a:cubicBezTo>
                  <a:pt x="120" y="127"/>
                  <a:pt x="120" y="127"/>
                  <a:pt x="120" y="127"/>
                </a:cubicBezTo>
                <a:lnTo>
                  <a:pt x="120" y="207"/>
                </a:lnTo>
                <a:close/>
                <a:moveTo>
                  <a:pt x="176" y="179"/>
                </a:moveTo>
                <a:cubicBezTo>
                  <a:pt x="128" y="203"/>
                  <a:pt x="128" y="203"/>
                  <a:pt x="128" y="203"/>
                </a:cubicBezTo>
                <a:cubicBezTo>
                  <a:pt x="128" y="123"/>
                  <a:pt x="128" y="123"/>
                  <a:pt x="128" y="123"/>
                </a:cubicBezTo>
                <a:cubicBezTo>
                  <a:pt x="176" y="99"/>
                  <a:pt x="176" y="99"/>
                  <a:pt x="176" y="99"/>
                </a:cubicBezTo>
                <a:lnTo>
                  <a:pt x="176" y="179"/>
                </a:lnTo>
                <a:close/>
              </a:path>
            </a:pathLst>
          </a:custGeom>
          <a:solidFill>
            <a:schemeClr val="bg1"/>
          </a:solidFill>
          <a:ln>
            <a:noFill/>
          </a:ln>
        </p:spPr>
        <p:txBody>
          <a:bodyPr vert="horz" wrap="square" lIns="243777" tIns="121888" rIns="243777" bIns="121888" numCol="1" anchor="t" anchorCtr="0" compatLnSpc="1">
            <a:prstTxWarp prst="textNoShape">
              <a:avLst/>
            </a:prstTxWarp>
          </a:bodyPr>
          <a:lstStyle/>
          <a:p>
            <a:endParaRPr lang="en-US" sz="2800" dirty="0">
              <a:solidFill>
                <a:srgbClr val="292934"/>
              </a:solidFill>
              <a:latin typeface="Raleway SemiBold"/>
            </a:endParaRPr>
          </a:p>
        </p:txBody>
      </p:sp>
      <p:sp>
        <p:nvSpPr>
          <p:cNvPr id="15" name="Parallelogram 30">
            <a:extLst>
              <a:ext uri="{FF2B5EF4-FFF2-40B4-BE49-F238E27FC236}">
                <a16:creationId xmlns:a16="http://schemas.microsoft.com/office/drawing/2014/main" id="{07A9DF64-EAEC-4F98-A0C9-E2239CA0F425}"/>
              </a:ext>
            </a:extLst>
          </p:cNvPr>
          <p:cNvSpPr/>
          <p:nvPr/>
        </p:nvSpPr>
        <p:spPr>
          <a:xfrm flipH="1">
            <a:off x="8667437" y="3217894"/>
            <a:ext cx="822960" cy="746686"/>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56" tIns="45631" rIns="91256" bIns="45631" numCol="1" spcCol="0" rtlCol="0" fromWordArt="0" anchor="ctr" anchorCtr="0" forceAA="0" compatLnSpc="1">
            <a:prstTxWarp prst="textNoShape">
              <a:avLst/>
            </a:prstTxWarp>
            <a:noAutofit/>
          </a:bodyPr>
          <a:lstStyle/>
          <a:p>
            <a:pPr algn="ctr"/>
            <a:endParaRPr lang="ko-KR" altLang="en-US" sz="2800">
              <a:solidFill>
                <a:srgbClr val="FFFFFF"/>
              </a:solidFill>
            </a:endParaRPr>
          </a:p>
        </p:txBody>
      </p:sp>
      <p:grpSp>
        <p:nvGrpSpPr>
          <p:cNvPr id="16" name="Google Shape;578;p39"/>
          <p:cNvGrpSpPr/>
          <p:nvPr/>
        </p:nvGrpSpPr>
        <p:grpSpPr>
          <a:xfrm>
            <a:off x="16411327" y="6040856"/>
            <a:ext cx="1005764" cy="614448"/>
            <a:chOff x="4610450" y="3703750"/>
            <a:chExt cx="453050" cy="332175"/>
          </a:xfrm>
        </p:grpSpPr>
        <p:sp>
          <p:nvSpPr>
            <p:cNvPr id="17" name="Google Shape;579;p39"/>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FFB000"/>
            </a:solidFill>
            <a:ln>
              <a:noFill/>
            </a:ln>
          </p:spPr>
          <p:txBody>
            <a:bodyPr spcFirstLastPara="1" wrap="square" lIns="91425" tIns="91425" rIns="91425" bIns="91425" anchor="ctr" anchorCtr="0">
              <a:noAutofit/>
            </a:bodyPr>
            <a:lstStyle/>
            <a:p>
              <a:endParaRPr dirty="0">
                <a:solidFill>
                  <a:srgbClr val="292934"/>
                </a:solidFill>
              </a:endParaRPr>
            </a:p>
          </p:txBody>
        </p:sp>
        <p:sp>
          <p:nvSpPr>
            <p:cNvPr id="18" name="Google Shape;580;p39"/>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bg1"/>
            </a:solidFill>
            <a:ln>
              <a:noFill/>
            </a:ln>
          </p:spPr>
          <p:txBody>
            <a:bodyPr spcFirstLastPara="1" wrap="square" lIns="91425" tIns="91425" rIns="91425" bIns="91425" anchor="ctr" anchorCtr="0">
              <a:noAutofit/>
            </a:bodyPr>
            <a:lstStyle/>
            <a:p>
              <a:endParaRPr dirty="0">
                <a:solidFill>
                  <a:srgbClr val="FFFFFF"/>
                </a:solidFill>
              </a:endParaRPr>
            </a:p>
          </p:txBody>
        </p:sp>
      </p:grpSp>
      <p:sp>
        <p:nvSpPr>
          <p:cNvPr id="19" name="Google Shape;605;p39"/>
          <p:cNvSpPr/>
          <p:nvPr/>
        </p:nvSpPr>
        <p:spPr>
          <a:xfrm>
            <a:off x="16450437" y="11270327"/>
            <a:ext cx="731520" cy="73152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lumMod val="95000"/>
            </a:schemeClr>
          </a:solidFill>
          <a:ln>
            <a:noFill/>
          </a:ln>
        </p:spPr>
        <p:txBody>
          <a:bodyPr spcFirstLastPara="1" wrap="square" lIns="91192" tIns="91192" rIns="91192" bIns="91192" anchor="ctr" anchorCtr="0">
            <a:noAutofit/>
          </a:bodyPr>
          <a:lstStyle/>
          <a:p>
            <a:endParaRPr dirty="0">
              <a:solidFill>
                <a:srgbClr val="292934"/>
              </a:solidFill>
              <a:latin typeface="Calibri" pitchFamily="34" charset="0"/>
              <a:cs typeface="Calibri" pitchFamily="34" charset="0"/>
            </a:endParaRPr>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818549" y="45918"/>
            <a:ext cx="3392905" cy="1980691"/>
          </a:xfrm>
          <a:prstGeom prst="rect">
            <a:avLst/>
          </a:prstGeom>
        </p:spPr>
      </p:pic>
    </p:spTree>
    <p:extLst>
      <p:ext uri="{BB962C8B-B14F-4D97-AF65-F5344CB8AC3E}">
        <p14:creationId xmlns:p14="http://schemas.microsoft.com/office/powerpoint/2010/main" val="1080646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6692" y="469111"/>
            <a:ext cx="14111534" cy="1200292"/>
          </a:xfrm>
          <a:prstGeom prst="rect">
            <a:avLst/>
          </a:prstGeom>
          <a:noFill/>
        </p:spPr>
        <p:txBody>
          <a:bodyPr wrap="square" lIns="182843" tIns="91422" rIns="182843" bIns="91422" rtlCol="0">
            <a:spAutoFit/>
          </a:bodyPr>
          <a:lstStyle/>
          <a:p>
            <a:pPr defTabSz="1827886"/>
            <a:r>
              <a:rPr lang="en-US" sz="6600" b="1" dirty="0">
                <a:ln w="1905"/>
                <a:solidFill>
                  <a:srgbClr val="B00000"/>
                </a:solidFill>
                <a:effectLst>
                  <a:innerShdw blurRad="69850" dist="43180" dir="5400000">
                    <a:srgbClr val="000000">
                      <a:alpha val="65000"/>
                    </a:srgbClr>
                  </a:innerShdw>
                </a:effectLst>
                <a:latin typeface="Raleway SemiBold"/>
                <a:ea typeface="Open Sans Extrabold" panose="020B0906030804020204" pitchFamily="34" charset="0"/>
                <a:cs typeface="Open Sans Extrabold" panose="020B0906030804020204" pitchFamily="34" charset="0"/>
              </a:rPr>
              <a:t>Macroeconomic indicators</a:t>
            </a:r>
            <a:endParaRPr lang="en-US" sz="6600" b="1" dirty="0">
              <a:solidFill>
                <a:srgbClr val="B00000"/>
              </a:solidFill>
              <a:latin typeface="Raleway SemiBold"/>
              <a:cs typeface="Calibri" pitchFamily="34" charset="0"/>
            </a:endParaRPr>
          </a:p>
        </p:txBody>
      </p:sp>
      <p:grpSp>
        <p:nvGrpSpPr>
          <p:cNvPr id="11" name="Group 31"/>
          <p:cNvGrpSpPr>
            <a:grpSpLocks/>
          </p:cNvGrpSpPr>
          <p:nvPr/>
        </p:nvGrpSpPr>
        <p:grpSpPr bwMode="auto">
          <a:xfrm>
            <a:off x="13210295" y="949247"/>
            <a:ext cx="10855591" cy="3130756"/>
            <a:chOff x="4520041" y="735032"/>
            <a:chExt cx="4431537" cy="1882908"/>
          </a:xfrm>
        </p:grpSpPr>
        <p:sp>
          <p:nvSpPr>
            <p:cNvPr id="12" name="Text Box 10"/>
            <p:cNvSpPr txBox="1">
              <a:spLocks noChangeArrowheads="1"/>
            </p:cNvSpPr>
            <p:nvPr/>
          </p:nvSpPr>
          <p:spPr bwMode="auto">
            <a:xfrm>
              <a:off x="4572000" y="1268412"/>
              <a:ext cx="4379578" cy="1349528"/>
            </a:xfrm>
            <a:prstGeom prst="rect">
              <a:avLst/>
            </a:prstGeom>
            <a:solidFill>
              <a:srgbClr val="FFFFFF"/>
            </a:solidFill>
            <a:ln w="9525" algn="ctr">
              <a:noFill/>
              <a:miter lim="800000"/>
              <a:headEnd/>
              <a:tailEnd/>
            </a:ln>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2174993" eaLnBrk="1" fontAlgn="base" hangingPunct="1">
                <a:spcBef>
                  <a:spcPct val="20000"/>
                </a:spcBef>
                <a:spcAft>
                  <a:spcPct val="30000"/>
                </a:spcAft>
              </a:pPr>
              <a:endParaRPr lang="mk-MK" altLang="en-US" sz="3400" b="1">
                <a:solidFill>
                  <a:srgbClr val="000000"/>
                </a:solidFill>
                <a:latin typeface="Trebuchet MS" pitchFamily="34" charset="0"/>
              </a:endParaRPr>
            </a:p>
          </p:txBody>
        </p:sp>
        <p:sp>
          <p:nvSpPr>
            <p:cNvPr id="14" name="Rectangle 11"/>
            <p:cNvSpPr>
              <a:spLocks noChangeArrowheads="1"/>
            </p:cNvSpPr>
            <p:nvPr/>
          </p:nvSpPr>
          <p:spPr bwMode="auto">
            <a:xfrm>
              <a:off x="4709105" y="735032"/>
              <a:ext cx="3978291" cy="388718"/>
            </a:xfrm>
            <a:prstGeom prst="rect">
              <a:avLst/>
            </a:prstGeom>
            <a:solidFill>
              <a:srgbClr val="B00000">
                <a:alpha val="61000"/>
              </a:srgbClr>
            </a:solidFill>
            <a:ln>
              <a:noFill/>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2174993" fontAlgn="base">
                <a:spcBef>
                  <a:spcPct val="20000"/>
                </a:spcBef>
                <a:spcAft>
                  <a:spcPct val="30000"/>
                </a:spcAft>
                <a:defRPr/>
              </a:pPr>
              <a:r>
                <a:rPr lang="en-US" sz="3600" dirty="0">
                  <a:solidFill>
                    <a:srgbClr val="FFFFD9"/>
                  </a:solidFill>
                  <a:effectLst>
                    <a:outerShdw blurRad="38100" dist="38100" dir="2700000" algn="tl">
                      <a:srgbClr val="000000"/>
                    </a:outerShdw>
                  </a:effectLst>
                  <a:latin typeface="Raleway SemiBold"/>
                  <a:cs typeface="Calibri" pitchFamily="34" charset="0"/>
                </a:rPr>
                <a:t>INFLATION</a:t>
              </a:r>
            </a:p>
          </p:txBody>
        </p:sp>
        <p:sp>
          <p:nvSpPr>
            <p:cNvPr id="16" name="TextBox 22"/>
            <p:cNvSpPr txBox="1">
              <a:spLocks noChangeArrowheads="1"/>
            </p:cNvSpPr>
            <p:nvPr/>
          </p:nvSpPr>
          <p:spPr bwMode="auto">
            <a:xfrm>
              <a:off x="4520041" y="1348370"/>
              <a:ext cx="4273027" cy="99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2174993" eaLnBrk="1" fontAlgn="base" hangingPunct="1">
                <a:spcBef>
                  <a:spcPct val="0"/>
                </a:spcBef>
                <a:spcAft>
                  <a:spcPct val="0"/>
                </a:spcAft>
                <a:defRPr/>
              </a:pPr>
              <a:r>
                <a:rPr lang="en-US" sz="3400" dirty="0">
                  <a:solidFill>
                    <a:srgbClr val="000000"/>
                  </a:solidFill>
                  <a:latin typeface="Raleway SemiBold"/>
                  <a:cs typeface="Calibri" pitchFamily="34" charset="0"/>
                </a:rPr>
                <a:t>Low inflation:  2013: </a:t>
              </a:r>
              <a:r>
                <a:rPr lang="en-US" sz="3400" dirty="0" smtClean="0">
                  <a:solidFill>
                    <a:srgbClr val="000000"/>
                  </a:solidFill>
                  <a:latin typeface="Raleway SemiBold"/>
                  <a:cs typeface="Calibri" pitchFamily="34" charset="0"/>
                </a:rPr>
                <a:t>2,8%; </a:t>
              </a:r>
              <a:r>
                <a:rPr lang="en-US" sz="3400" dirty="0">
                  <a:solidFill>
                    <a:srgbClr val="000000"/>
                  </a:solidFill>
                  <a:latin typeface="Raleway SemiBold"/>
                  <a:cs typeface="Calibri" pitchFamily="34" charset="0"/>
                </a:rPr>
                <a:t>2014: </a:t>
              </a:r>
              <a:r>
                <a:rPr lang="en-US" sz="3400" dirty="0" smtClean="0">
                  <a:solidFill>
                    <a:srgbClr val="000000"/>
                  </a:solidFill>
                  <a:latin typeface="Raleway SemiBold"/>
                  <a:cs typeface="Calibri" pitchFamily="34" charset="0"/>
                </a:rPr>
                <a:t>-0,3%; </a:t>
              </a:r>
              <a:r>
                <a:rPr lang="en-US" sz="3400" dirty="0">
                  <a:solidFill>
                    <a:srgbClr val="000000"/>
                  </a:solidFill>
                  <a:latin typeface="Raleway SemiBold"/>
                  <a:cs typeface="Calibri" pitchFamily="34" charset="0"/>
                </a:rPr>
                <a:t>2015: </a:t>
              </a:r>
              <a:r>
                <a:rPr lang="en-US" sz="3400" dirty="0" smtClean="0">
                  <a:solidFill>
                    <a:srgbClr val="000000"/>
                  </a:solidFill>
                  <a:latin typeface="Raleway SemiBold"/>
                  <a:cs typeface="Calibri" pitchFamily="34" charset="0"/>
                </a:rPr>
                <a:t>-0,3%;</a:t>
              </a:r>
              <a:endParaRPr lang="en-US" sz="3400" dirty="0">
                <a:solidFill>
                  <a:srgbClr val="000000"/>
                </a:solidFill>
                <a:latin typeface="Raleway SemiBold"/>
                <a:cs typeface="Calibri" pitchFamily="34" charset="0"/>
              </a:endParaRPr>
            </a:p>
            <a:p>
              <a:pPr algn="ctr" defTabSz="2174993" eaLnBrk="1" fontAlgn="base" hangingPunct="1">
                <a:spcBef>
                  <a:spcPct val="0"/>
                </a:spcBef>
                <a:spcAft>
                  <a:spcPct val="0"/>
                </a:spcAft>
                <a:defRPr/>
              </a:pPr>
              <a:r>
                <a:rPr lang="en-US" sz="3400" dirty="0">
                  <a:solidFill>
                    <a:srgbClr val="000000"/>
                  </a:solidFill>
                  <a:latin typeface="Raleway SemiBold"/>
                  <a:cs typeface="Calibri" pitchFamily="34" charset="0"/>
                </a:rPr>
                <a:t> 2016: </a:t>
              </a:r>
              <a:r>
                <a:rPr lang="en-US" sz="3400" dirty="0" smtClean="0">
                  <a:solidFill>
                    <a:srgbClr val="000000"/>
                  </a:solidFill>
                  <a:latin typeface="Raleway SemiBold"/>
                  <a:cs typeface="Calibri" pitchFamily="34" charset="0"/>
                </a:rPr>
                <a:t>-0,2%; </a:t>
              </a:r>
              <a:r>
                <a:rPr lang="en-US" sz="3400" dirty="0">
                  <a:solidFill>
                    <a:srgbClr val="000000"/>
                  </a:solidFill>
                  <a:latin typeface="Raleway SemiBold"/>
                  <a:cs typeface="Calibri" pitchFamily="34" charset="0"/>
                </a:rPr>
                <a:t>2017: </a:t>
              </a:r>
              <a:r>
                <a:rPr lang="en-US" sz="3400" dirty="0" smtClean="0">
                  <a:solidFill>
                    <a:srgbClr val="000000"/>
                  </a:solidFill>
                  <a:latin typeface="Raleway SemiBold"/>
                  <a:cs typeface="Calibri" pitchFamily="34" charset="0"/>
                </a:rPr>
                <a:t>1,4</a:t>
              </a:r>
              <a:r>
                <a:rPr lang="en-US" sz="3400" dirty="0">
                  <a:solidFill>
                    <a:srgbClr val="000000"/>
                  </a:solidFill>
                  <a:latin typeface="Raleway SemiBold"/>
                  <a:cs typeface="Calibri" pitchFamily="34" charset="0"/>
                </a:rPr>
                <a:t>%; 2018: </a:t>
              </a:r>
              <a:r>
                <a:rPr lang="en-US" sz="3400" dirty="0" smtClean="0">
                  <a:solidFill>
                    <a:srgbClr val="000000"/>
                  </a:solidFill>
                  <a:latin typeface="Raleway SemiBold"/>
                  <a:cs typeface="Calibri" pitchFamily="34" charset="0"/>
                </a:rPr>
                <a:t>1,5%; </a:t>
              </a:r>
              <a:r>
                <a:rPr lang="en-US" sz="3400" dirty="0">
                  <a:solidFill>
                    <a:srgbClr val="000000"/>
                  </a:solidFill>
                  <a:latin typeface="Raleway SemiBold"/>
                  <a:cs typeface="Calibri" pitchFamily="34" charset="0"/>
                </a:rPr>
                <a:t>2019: </a:t>
              </a:r>
              <a:r>
                <a:rPr lang="en-US" sz="3400" dirty="0" smtClean="0">
                  <a:solidFill>
                    <a:srgbClr val="000000"/>
                  </a:solidFill>
                  <a:latin typeface="Raleway SemiBold"/>
                  <a:cs typeface="Calibri" pitchFamily="34" charset="0"/>
                </a:rPr>
                <a:t>0,8%; </a:t>
              </a:r>
              <a:r>
                <a:rPr lang="en-US" sz="3400" dirty="0">
                  <a:solidFill>
                    <a:srgbClr val="000000"/>
                  </a:solidFill>
                  <a:latin typeface="Raleway SemiBold"/>
                  <a:cs typeface="Calibri" pitchFamily="34" charset="0"/>
                </a:rPr>
                <a:t>2020 : </a:t>
              </a:r>
              <a:r>
                <a:rPr lang="en-US" sz="3400" dirty="0" smtClean="0">
                  <a:solidFill>
                    <a:srgbClr val="000000"/>
                  </a:solidFill>
                  <a:latin typeface="Raleway SemiBold"/>
                  <a:cs typeface="Calibri" pitchFamily="34" charset="0"/>
                </a:rPr>
                <a:t>1,2%; 2021</a:t>
              </a:r>
              <a:r>
                <a:rPr lang="en-US" sz="3400" dirty="0">
                  <a:solidFill>
                    <a:srgbClr val="000000"/>
                  </a:solidFill>
                  <a:latin typeface="Raleway SemiBold"/>
                  <a:cs typeface="Calibri" pitchFamily="34" charset="0"/>
                </a:rPr>
                <a:t>: </a:t>
              </a:r>
              <a:r>
                <a:rPr lang="en-US" sz="3400" dirty="0" smtClean="0">
                  <a:solidFill>
                    <a:srgbClr val="000000"/>
                  </a:solidFill>
                  <a:latin typeface="Raleway SemiBold"/>
                  <a:cs typeface="Calibri" pitchFamily="34" charset="0"/>
                </a:rPr>
                <a:t>3,2%; 2022: 13,5%; 2023: 7,1%</a:t>
              </a:r>
              <a:endParaRPr lang="en-US" sz="3400" dirty="0">
                <a:solidFill>
                  <a:srgbClr val="000000"/>
                </a:solidFill>
                <a:latin typeface="Raleway SemiBold"/>
                <a:cs typeface="Calibri" pitchFamily="34" charset="0"/>
              </a:endParaRPr>
            </a:p>
          </p:txBody>
        </p:sp>
      </p:grpSp>
      <p:grpSp>
        <p:nvGrpSpPr>
          <p:cNvPr id="17" name="Group 32"/>
          <p:cNvGrpSpPr>
            <a:grpSpLocks/>
          </p:cNvGrpSpPr>
          <p:nvPr/>
        </p:nvGrpSpPr>
        <p:grpSpPr bwMode="auto">
          <a:xfrm>
            <a:off x="13304177" y="3998406"/>
            <a:ext cx="10433740" cy="1153339"/>
            <a:chOff x="4551428" y="2515693"/>
            <a:chExt cx="4286453" cy="893140"/>
          </a:xfrm>
        </p:grpSpPr>
        <p:sp>
          <p:nvSpPr>
            <p:cNvPr id="19" name="Rectangle 5"/>
            <p:cNvSpPr>
              <a:spLocks noChangeArrowheads="1"/>
            </p:cNvSpPr>
            <p:nvPr/>
          </p:nvSpPr>
          <p:spPr bwMode="auto">
            <a:xfrm>
              <a:off x="4692841" y="2515693"/>
              <a:ext cx="4003628" cy="500516"/>
            </a:xfrm>
            <a:prstGeom prst="rect">
              <a:avLst/>
            </a:prstGeom>
            <a:solidFill>
              <a:srgbClr val="B00000">
                <a:alpha val="61000"/>
              </a:srgbClr>
            </a:solidFill>
            <a:ln>
              <a:noFill/>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2174993" fontAlgn="base">
                <a:spcBef>
                  <a:spcPct val="20000"/>
                </a:spcBef>
                <a:spcAft>
                  <a:spcPct val="30000"/>
                </a:spcAft>
                <a:defRPr/>
              </a:pPr>
              <a:r>
                <a:rPr lang="en-US" sz="3600" dirty="0" smtClean="0">
                  <a:solidFill>
                    <a:srgbClr val="FFFFD9"/>
                  </a:solidFill>
                  <a:effectLst>
                    <a:outerShdw blurRad="38100" dist="38100" dir="2700000" algn="tl">
                      <a:srgbClr val="000000"/>
                    </a:outerShdw>
                  </a:effectLst>
                  <a:latin typeface="Raleway SemiBold"/>
                  <a:cs typeface="Calibri" pitchFamily="34" charset="0"/>
                </a:rPr>
                <a:t>CURRENCY(</a:t>
              </a:r>
              <a:r>
                <a:rPr lang="en-US" sz="3600" dirty="0">
                  <a:solidFill>
                    <a:srgbClr val="FFFFD9"/>
                  </a:solidFill>
                  <a:effectLst>
                    <a:outerShdw blurRad="38100" dist="38100" dir="2700000" algn="tl">
                      <a:srgbClr val="000000"/>
                    </a:outerShdw>
                  </a:effectLst>
                  <a:latin typeface="Raleway SemiBold"/>
                  <a:cs typeface="Calibri" pitchFamily="34" charset="0"/>
                </a:rPr>
                <a:t>M</a:t>
              </a:r>
              <a:r>
                <a:rPr lang="en-US" sz="3600" dirty="0" smtClean="0">
                  <a:solidFill>
                    <a:srgbClr val="FFFFD9"/>
                  </a:solidFill>
                  <a:effectLst>
                    <a:outerShdw blurRad="38100" dist="38100" dir="2700000" algn="tl">
                      <a:srgbClr val="000000"/>
                    </a:outerShdw>
                  </a:effectLst>
                  <a:latin typeface="Raleway SemiBold"/>
                  <a:cs typeface="Calibri" pitchFamily="34" charset="0"/>
                </a:rPr>
                <a:t>acedonian </a:t>
              </a:r>
              <a:r>
                <a:rPr lang="en-US" sz="3600" dirty="0" err="1" smtClean="0">
                  <a:solidFill>
                    <a:srgbClr val="FFFFD9"/>
                  </a:solidFill>
                  <a:effectLst>
                    <a:outerShdw blurRad="38100" dist="38100" dir="2700000" algn="tl">
                      <a:srgbClr val="000000"/>
                    </a:outerShdw>
                  </a:effectLst>
                  <a:latin typeface="Raleway SemiBold"/>
                  <a:cs typeface="Calibri" pitchFamily="34" charset="0"/>
                </a:rPr>
                <a:t>denar</a:t>
              </a:r>
              <a:r>
                <a:rPr lang="en-US" sz="3600" dirty="0" smtClean="0">
                  <a:solidFill>
                    <a:srgbClr val="FFFFD9"/>
                  </a:solidFill>
                  <a:effectLst>
                    <a:outerShdw blurRad="38100" dist="38100" dir="2700000" algn="tl">
                      <a:srgbClr val="000000"/>
                    </a:outerShdw>
                  </a:effectLst>
                  <a:latin typeface="Raleway SemiBold"/>
                  <a:cs typeface="Calibri" pitchFamily="34" charset="0"/>
                </a:rPr>
                <a:t>)</a:t>
              </a:r>
              <a:endParaRPr lang="en-US" sz="3600" dirty="0">
                <a:solidFill>
                  <a:srgbClr val="FFFFD9"/>
                </a:solidFill>
                <a:effectLst>
                  <a:outerShdw blurRad="38100" dist="38100" dir="2700000" algn="tl">
                    <a:srgbClr val="000000"/>
                  </a:outerShdw>
                </a:effectLst>
                <a:latin typeface="Raleway SemiBold"/>
                <a:cs typeface="Calibri" pitchFamily="34" charset="0"/>
              </a:endParaRPr>
            </a:p>
          </p:txBody>
        </p:sp>
        <p:sp>
          <p:nvSpPr>
            <p:cNvPr id="20" name="Rectangle 8"/>
            <p:cNvSpPr>
              <a:spLocks noChangeArrowheads="1"/>
            </p:cNvSpPr>
            <p:nvPr/>
          </p:nvSpPr>
          <p:spPr bwMode="auto">
            <a:xfrm>
              <a:off x="4551428" y="2932152"/>
              <a:ext cx="4286453" cy="476681"/>
            </a:xfrm>
            <a:prstGeom prst="rect">
              <a:avLst/>
            </a:prstGeom>
            <a:noFill/>
            <a:ln w="9525">
              <a:noFill/>
              <a:miter lim="800000"/>
              <a:headEnd/>
              <a:tailEnd/>
            </a:ln>
            <a:effectLst/>
          </p:spPr>
          <p:txBody>
            <a:bodyPr>
              <a:spAutoFit/>
            </a:bodyPr>
            <a:lstStyle/>
            <a:p>
              <a:pPr algn="ctr" defTabSz="2174993" fontAlgn="base">
                <a:defRPr/>
              </a:pPr>
              <a:endParaRPr lang="en-US" sz="3400" dirty="0" smtClean="0">
                <a:solidFill>
                  <a:srgbClr val="000000"/>
                </a:solidFill>
                <a:latin typeface="Raleway SemiBold"/>
                <a:ea typeface="ＭＳ Ｐゴシック" pitchFamily="34" charset="-128"/>
                <a:cs typeface="Calibri" pitchFamily="34" charset="0"/>
              </a:endParaRPr>
            </a:p>
          </p:txBody>
        </p:sp>
      </p:grpSp>
      <p:grpSp>
        <p:nvGrpSpPr>
          <p:cNvPr id="22" name="Group 33"/>
          <p:cNvGrpSpPr>
            <a:grpSpLocks/>
          </p:cNvGrpSpPr>
          <p:nvPr/>
        </p:nvGrpSpPr>
        <p:grpSpPr bwMode="auto">
          <a:xfrm>
            <a:off x="13257623" y="6232033"/>
            <a:ext cx="10890099" cy="2061612"/>
            <a:chOff x="4446468" y="4587743"/>
            <a:chExt cx="4601449" cy="1490580"/>
          </a:xfrm>
        </p:grpSpPr>
        <p:grpSp>
          <p:nvGrpSpPr>
            <p:cNvPr id="23" name="Group 28"/>
            <p:cNvGrpSpPr>
              <a:grpSpLocks/>
            </p:cNvGrpSpPr>
            <p:nvPr/>
          </p:nvGrpSpPr>
          <p:grpSpPr bwMode="auto">
            <a:xfrm>
              <a:off x="4506531" y="4587743"/>
              <a:ext cx="4445097" cy="1307297"/>
              <a:chOff x="4506531" y="4587743"/>
              <a:chExt cx="4445097" cy="1307297"/>
            </a:xfrm>
          </p:grpSpPr>
          <p:sp>
            <p:nvSpPr>
              <p:cNvPr id="25" name="Text Box 2"/>
              <p:cNvSpPr txBox="1">
                <a:spLocks noChangeArrowheads="1"/>
              </p:cNvSpPr>
              <p:nvPr/>
            </p:nvSpPr>
            <p:spPr bwMode="auto">
              <a:xfrm>
                <a:off x="4506531" y="5217247"/>
                <a:ext cx="4445097" cy="677793"/>
              </a:xfrm>
              <a:prstGeom prst="rect">
                <a:avLst/>
              </a:prstGeom>
              <a:solidFill>
                <a:srgbClr val="FFFFFF"/>
              </a:solidFill>
              <a:ln w="9525" algn="ctr">
                <a:noFill/>
                <a:miter lim="800000"/>
                <a:headEnd/>
                <a:tailEnd/>
              </a:ln>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2174993" eaLnBrk="1" fontAlgn="base" hangingPunct="1">
                  <a:spcBef>
                    <a:spcPct val="20000"/>
                  </a:spcBef>
                  <a:spcAft>
                    <a:spcPct val="30000"/>
                  </a:spcAft>
                </a:pPr>
                <a:endParaRPr lang="en-US" altLang="en-US" sz="3400" b="1" dirty="0">
                  <a:solidFill>
                    <a:srgbClr val="FFFFD9"/>
                  </a:solidFill>
                  <a:latin typeface="Trebuchet MS" pitchFamily="34" charset="0"/>
                </a:endParaRPr>
              </a:p>
              <a:p>
                <a:pPr defTabSz="2174993" eaLnBrk="1" fontAlgn="base" hangingPunct="1">
                  <a:spcBef>
                    <a:spcPct val="20000"/>
                  </a:spcBef>
                  <a:spcAft>
                    <a:spcPct val="30000"/>
                  </a:spcAft>
                </a:pPr>
                <a:endParaRPr lang="en-US" altLang="en-US" sz="3000" b="1" dirty="0">
                  <a:solidFill>
                    <a:srgbClr val="FFFFD9"/>
                  </a:solidFill>
                  <a:latin typeface="Trebuchet MS" pitchFamily="34" charset="0"/>
                </a:endParaRPr>
              </a:p>
              <a:p>
                <a:pPr defTabSz="2174993" eaLnBrk="1" fontAlgn="base" hangingPunct="1">
                  <a:spcBef>
                    <a:spcPct val="20000"/>
                  </a:spcBef>
                  <a:spcAft>
                    <a:spcPct val="30000"/>
                  </a:spcAft>
                </a:pPr>
                <a:endParaRPr lang="en-US" altLang="en-US" sz="3400" b="1" dirty="0">
                  <a:solidFill>
                    <a:srgbClr val="FFFFD9"/>
                  </a:solidFill>
                  <a:latin typeface="Trebuchet MS" pitchFamily="34" charset="0"/>
                </a:endParaRPr>
              </a:p>
            </p:txBody>
          </p:sp>
          <p:sp>
            <p:nvSpPr>
              <p:cNvPr id="26" name="Rectangle 6"/>
              <p:cNvSpPr>
                <a:spLocks noChangeArrowheads="1"/>
              </p:cNvSpPr>
              <p:nvPr/>
            </p:nvSpPr>
            <p:spPr bwMode="auto">
              <a:xfrm>
                <a:off x="4688325" y="4587743"/>
                <a:ext cx="4117735" cy="467308"/>
              </a:xfrm>
              <a:prstGeom prst="rect">
                <a:avLst/>
              </a:prstGeom>
              <a:solidFill>
                <a:srgbClr val="B00000">
                  <a:alpha val="69000"/>
                </a:srgbClr>
              </a:solidFill>
              <a:ln>
                <a:noFill/>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2174993" fontAlgn="base">
                  <a:spcBef>
                    <a:spcPct val="20000"/>
                  </a:spcBef>
                  <a:spcAft>
                    <a:spcPct val="30000"/>
                  </a:spcAft>
                  <a:defRPr/>
                </a:pPr>
                <a:r>
                  <a:rPr lang="en-US" sz="3600" dirty="0">
                    <a:effectLst>
                      <a:outerShdw blurRad="38100" dist="38100" dir="2700000" algn="tl">
                        <a:srgbClr val="000000">
                          <a:alpha val="43137"/>
                        </a:srgbClr>
                      </a:outerShdw>
                    </a:effectLst>
                    <a:latin typeface="Raleway SemiBold"/>
                    <a:cs typeface="Calibri" pitchFamily="34" charset="0"/>
                  </a:rPr>
                  <a:t>AVERAGE MONTHLY SALARY </a:t>
                </a:r>
                <a:r>
                  <a:rPr lang="en-US" sz="3600" dirty="0" smtClean="0">
                    <a:solidFill>
                      <a:srgbClr val="FFFFD9"/>
                    </a:solidFill>
                    <a:effectLst>
                      <a:outerShdw blurRad="38100" dist="38100" dir="2700000" algn="tl">
                        <a:srgbClr val="000000">
                          <a:alpha val="43137"/>
                        </a:srgbClr>
                      </a:outerShdw>
                    </a:effectLst>
                    <a:latin typeface="Raleway SemiBold"/>
                    <a:cs typeface="Calibri" pitchFamily="34" charset="0"/>
                  </a:rPr>
                  <a:t>2023 </a:t>
                </a:r>
                <a:endParaRPr lang="en-US" sz="3600" dirty="0">
                  <a:solidFill>
                    <a:srgbClr val="FFFFD9"/>
                  </a:solidFill>
                  <a:effectLst>
                    <a:outerShdw blurRad="38100" dist="38100" dir="2700000" algn="tl">
                      <a:srgbClr val="000000">
                        <a:alpha val="43137"/>
                      </a:srgbClr>
                    </a:outerShdw>
                  </a:effectLst>
                  <a:latin typeface="Raleway SemiBold"/>
                  <a:cs typeface="Calibri" pitchFamily="34" charset="0"/>
                </a:endParaRPr>
              </a:p>
            </p:txBody>
          </p:sp>
        </p:grpSp>
        <p:sp>
          <p:nvSpPr>
            <p:cNvPr id="24" name="Rectangle 7"/>
            <p:cNvSpPr>
              <a:spLocks noChangeArrowheads="1"/>
            </p:cNvSpPr>
            <p:nvPr/>
          </p:nvSpPr>
          <p:spPr bwMode="auto">
            <a:xfrm>
              <a:off x="4446468" y="5232717"/>
              <a:ext cx="4601449" cy="84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2174993" fontAlgn="base">
                <a:spcBef>
                  <a:spcPct val="0"/>
                </a:spcBef>
                <a:spcAft>
                  <a:spcPct val="0"/>
                </a:spcAft>
              </a:pPr>
              <a:r>
                <a:rPr lang="en-US" sz="3400" dirty="0">
                  <a:solidFill>
                    <a:srgbClr val="000000"/>
                  </a:solidFill>
                  <a:latin typeface="Raleway SemiBold"/>
                  <a:cs typeface="Calibri" pitchFamily="34" charset="0"/>
                </a:rPr>
                <a:t>Net wage €</a:t>
              </a:r>
              <a:r>
                <a:rPr lang="en-US" sz="3400" dirty="0" smtClean="0">
                  <a:solidFill>
                    <a:srgbClr val="000000"/>
                  </a:solidFill>
                  <a:latin typeface="Raleway SemiBold"/>
                  <a:cs typeface="Calibri" pitchFamily="34" charset="0"/>
                </a:rPr>
                <a:t>593</a:t>
              </a:r>
              <a:endParaRPr lang="en-US" altLang="en-US" sz="3400" dirty="0">
                <a:solidFill>
                  <a:srgbClr val="000000"/>
                </a:solidFill>
                <a:latin typeface="Raleway SemiBold"/>
                <a:ea typeface="ＭＳ Ｐゴシック" pitchFamily="34" charset="-128"/>
                <a:cs typeface="Calibri" pitchFamily="34" charset="0"/>
              </a:endParaRPr>
            </a:p>
            <a:p>
              <a:pPr algn="ctr" defTabSz="2174993" fontAlgn="base">
                <a:spcBef>
                  <a:spcPct val="0"/>
                </a:spcBef>
                <a:spcAft>
                  <a:spcPct val="0"/>
                </a:spcAft>
              </a:pPr>
              <a:r>
                <a:rPr lang="en-US" sz="3400" dirty="0">
                  <a:solidFill>
                    <a:srgbClr val="000000"/>
                  </a:solidFill>
                  <a:latin typeface="Raleway SemiBold"/>
                  <a:cs typeface="Calibri" pitchFamily="34" charset="0"/>
                </a:rPr>
                <a:t>Gross wage </a:t>
              </a:r>
              <a:r>
                <a:rPr lang="en-US" sz="3400" dirty="0" smtClean="0">
                  <a:solidFill>
                    <a:srgbClr val="000000"/>
                  </a:solidFill>
                  <a:latin typeface="Raleway SemiBold"/>
                  <a:cs typeface="Calibri" pitchFamily="34" charset="0"/>
                </a:rPr>
                <a:t>€889</a:t>
              </a:r>
              <a:endParaRPr lang="en-US" altLang="en-US" sz="3400" dirty="0">
                <a:solidFill>
                  <a:srgbClr val="000000"/>
                </a:solidFill>
                <a:latin typeface="Raleway SemiBold"/>
                <a:ea typeface="ＭＳ Ｐゴシック" pitchFamily="34" charset="-128"/>
                <a:cs typeface="Calibri" pitchFamily="34" charset="0"/>
              </a:endParaRPr>
            </a:p>
          </p:txBody>
        </p:sp>
      </p:grpSp>
      <p:grpSp>
        <p:nvGrpSpPr>
          <p:cNvPr id="27" name="Group 34"/>
          <p:cNvGrpSpPr>
            <a:grpSpLocks/>
          </p:cNvGrpSpPr>
          <p:nvPr/>
        </p:nvGrpSpPr>
        <p:grpSpPr bwMode="auto">
          <a:xfrm>
            <a:off x="13396215" y="8461397"/>
            <a:ext cx="10299742" cy="1512418"/>
            <a:chOff x="4589463" y="4251668"/>
            <a:chExt cx="4286250" cy="1344129"/>
          </a:xfrm>
        </p:grpSpPr>
        <p:sp>
          <p:nvSpPr>
            <p:cNvPr id="31" name="Rectangle 6"/>
            <p:cNvSpPr>
              <a:spLocks noChangeArrowheads="1"/>
            </p:cNvSpPr>
            <p:nvPr/>
          </p:nvSpPr>
          <p:spPr bwMode="auto">
            <a:xfrm>
              <a:off x="4857782" y="4251668"/>
              <a:ext cx="4017931" cy="574413"/>
            </a:xfrm>
            <a:prstGeom prst="rect">
              <a:avLst/>
            </a:prstGeom>
            <a:solidFill>
              <a:srgbClr val="B00000">
                <a:alpha val="75000"/>
              </a:srgbClr>
            </a:solidFill>
            <a:ln>
              <a:noFill/>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2174993" fontAlgn="base">
                <a:spcBef>
                  <a:spcPct val="20000"/>
                </a:spcBef>
                <a:spcAft>
                  <a:spcPct val="30000"/>
                </a:spcAft>
                <a:defRPr/>
              </a:pPr>
              <a:r>
                <a:rPr lang="en-US" sz="3600" dirty="0">
                  <a:solidFill>
                    <a:srgbClr val="FFFFD9"/>
                  </a:solidFill>
                  <a:effectLst>
                    <a:outerShdw blurRad="38100" dist="38100" dir="2700000" algn="tl">
                      <a:srgbClr val="000000"/>
                    </a:outerShdw>
                  </a:effectLst>
                  <a:latin typeface="Raleway SemiBold"/>
                  <a:cs typeface="Calibri" pitchFamily="34" charset="0"/>
                </a:rPr>
                <a:t>CREDIT RATINGS </a:t>
              </a:r>
              <a:r>
                <a:rPr lang="en-US" sz="3600" dirty="0" smtClean="0">
                  <a:solidFill>
                    <a:srgbClr val="FFFFD9"/>
                  </a:solidFill>
                  <a:effectLst>
                    <a:outerShdw blurRad="38100" dist="38100" dir="2700000" algn="tl">
                      <a:srgbClr val="000000"/>
                    </a:outerShdw>
                  </a:effectLst>
                  <a:latin typeface="Raleway SemiBold"/>
                  <a:cs typeface="Calibri" pitchFamily="34" charset="0"/>
                </a:rPr>
                <a:t>2021</a:t>
              </a:r>
              <a:endParaRPr lang="en-US" sz="3600" dirty="0">
                <a:solidFill>
                  <a:srgbClr val="FFFFD9"/>
                </a:solidFill>
                <a:effectLst>
                  <a:outerShdw blurRad="38100" dist="38100" dir="2700000" algn="tl">
                    <a:srgbClr val="000000"/>
                  </a:outerShdw>
                </a:effectLst>
                <a:latin typeface="Raleway SemiBold"/>
                <a:cs typeface="Calibri" pitchFamily="34" charset="0"/>
              </a:endParaRPr>
            </a:p>
          </p:txBody>
        </p:sp>
        <p:sp>
          <p:nvSpPr>
            <p:cNvPr id="29" name="Rectangle 7"/>
            <p:cNvSpPr>
              <a:spLocks noChangeArrowheads="1"/>
            </p:cNvSpPr>
            <p:nvPr/>
          </p:nvSpPr>
          <p:spPr bwMode="auto">
            <a:xfrm>
              <a:off x="4589463" y="5048737"/>
              <a:ext cx="4286250" cy="54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2174993" fontAlgn="base">
                <a:spcBef>
                  <a:spcPct val="0"/>
                </a:spcBef>
                <a:spcAft>
                  <a:spcPct val="0"/>
                </a:spcAft>
              </a:pPr>
              <a:endParaRPr lang="en-US" altLang="en-US" sz="3400" dirty="0">
                <a:solidFill>
                  <a:srgbClr val="000000"/>
                </a:solidFill>
                <a:latin typeface="Raleway SemiBold"/>
                <a:ea typeface="ＭＳ Ｐゴシック" pitchFamily="34" charset="-128"/>
                <a:cs typeface="Calibri" pitchFamily="34" charset="0"/>
              </a:endParaRPr>
            </a:p>
          </p:txBody>
        </p:sp>
      </p:grpSp>
      <p:graphicFrame>
        <p:nvGraphicFramePr>
          <p:cNvPr id="6" name="Chart 5"/>
          <p:cNvGraphicFramePr/>
          <p:nvPr>
            <p:extLst>
              <p:ext uri="{D42A27DB-BD31-4B8C-83A1-F6EECF244321}">
                <p14:modId xmlns:p14="http://schemas.microsoft.com/office/powerpoint/2010/main" val="461214434"/>
              </p:ext>
            </p:extLst>
          </p:nvPr>
        </p:nvGraphicFramePr>
        <p:xfrm>
          <a:off x="531723" y="1944202"/>
          <a:ext cx="12422278" cy="23101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4275755089"/>
              </p:ext>
            </p:extLst>
          </p:nvPr>
        </p:nvGraphicFramePr>
        <p:xfrm>
          <a:off x="816692" y="10655253"/>
          <a:ext cx="12359093" cy="22661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extLst>
              <p:ext uri="{D42A27DB-BD31-4B8C-83A1-F6EECF244321}">
                <p14:modId xmlns:p14="http://schemas.microsoft.com/office/powerpoint/2010/main" val="440145795"/>
              </p:ext>
            </p:extLst>
          </p:nvPr>
        </p:nvGraphicFramePr>
        <p:xfrm>
          <a:off x="531723" y="4988000"/>
          <a:ext cx="12379826" cy="2502779"/>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4028915" y="4495557"/>
            <a:ext cx="5753100" cy="492443"/>
          </a:xfrm>
          <a:prstGeom prst="rect">
            <a:avLst/>
          </a:prstGeom>
          <a:noFill/>
        </p:spPr>
        <p:txBody>
          <a:bodyPr wrap="square" rtlCol="0">
            <a:spAutoFit/>
          </a:bodyPr>
          <a:lstStyle/>
          <a:p>
            <a:pPr algn="ctr"/>
            <a:r>
              <a:rPr lang="en-US" sz="2600" dirty="0">
                <a:effectLst>
                  <a:outerShdw blurRad="38100" dist="38100" dir="2700000" algn="tl">
                    <a:srgbClr val="000000">
                      <a:alpha val="43137"/>
                    </a:srgbClr>
                  </a:outerShdw>
                </a:effectLst>
                <a:latin typeface="Raleway SemiBold"/>
              </a:rPr>
              <a:t>GDP PER CAPITA </a:t>
            </a:r>
            <a:r>
              <a:rPr lang="en-US" sz="2600" dirty="0" smtClean="0">
                <a:effectLst>
                  <a:outerShdw blurRad="38100" dist="38100" dir="2700000" algn="tl">
                    <a:srgbClr val="000000">
                      <a:alpha val="43137"/>
                    </a:srgbClr>
                  </a:outerShdw>
                </a:effectLst>
                <a:latin typeface="Raleway SemiBold"/>
              </a:rPr>
              <a:t>(</a:t>
            </a:r>
            <a:r>
              <a:rPr lang="en-US" sz="2600" dirty="0">
                <a:effectLst>
                  <a:outerShdw blurRad="38100" dist="38100" dir="2700000" algn="tl">
                    <a:srgbClr val="000000">
                      <a:alpha val="43137"/>
                    </a:srgbClr>
                  </a:outerShdw>
                </a:effectLst>
                <a:latin typeface="Raleway SemiBold"/>
              </a:rPr>
              <a:t>€</a:t>
            </a:r>
            <a:r>
              <a:rPr lang="en-US" sz="2600" dirty="0" smtClean="0">
                <a:effectLst>
                  <a:outerShdw blurRad="38100" dist="38100" dir="2700000" algn="tl">
                    <a:srgbClr val="000000">
                      <a:alpha val="43137"/>
                    </a:srgbClr>
                  </a:outerShdw>
                </a:effectLst>
                <a:latin typeface="Raleway SemiBold"/>
                <a:cs typeface="Times New Roman"/>
              </a:rPr>
              <a:t>)</a:t>
            </a:r>
            <a:endParaRPr lang="en-US" sz="2600" dirty="0">
              <a:effectLst>
                <a:outerShdw blurRad="38100" dist="38100" dir="2700000" algn="tl">
                  <a:srgbClr val="000000">
                    <a:alpha val="43137"/>
                  </a:srgbClr>
                </a:outerShdw>
              </a:effectLst>
              <a:latin typeface="Raleway SemiBold"/>
            </a:endParaRPr>
          </a:p>
        </p:txBody>
      </p:sp>
      <p:sp>
        <p:nvSpPr>
          <p:cNvPr id="36" name="TextBox 35"/>
          <p:cNvSpPr txBox="1"/>
          <p:nvPr/>
        </p:nvSpPr>
        <p:spPr>
          <a:xfrm>
            <a:off x="816692" y="13162550"/>
            <a:ext cx="22914162" cy="307777"/>
          </a:xfrm>
          <a:prstGeom prst="rect">
            <a:avLst/>
          </a:prstGeom>
          <a:noFill/>
        </p:spPr>
        <p:txBody>
          <a:bodyPr wrap="square" rtlCol="0">
            <a:spAutoFit/>
          </a:bodyPr>
          <a:lstStyle/>
          <a:p>
            <a:r>
              <a:rPr lang="en-US" sz="1400" dirty="0">
                <a:latin typeface="Raleway SemiBold"/>
              </a:rPr>
              <a:t>Source: National Bank of the Republic of North </a:t>
            </a:r>
            <a:r>
              <a:rPr lang="en-US" sz="1400" dirty="0" smtClean="0">
                <a:latin typeface="Raleway SemiBold"/>
              </a:rPr>
              <a:t>Macedonia March 2023; Ministry </a:t>
            </a:r>
            <a:r>
              <a:rPr lang="en-US" sz="1400" dirty="0">
                <a:latin typeface="Raleway SemiBold"/>
              </a:rPr>
              <a:t>of </a:t>
            </a:r>
            <a:r>
              <a:rPr lang="en-US" sz="1400" dirty="0" smtClean="0">
                <a:latin typeface="Raleway SemiBold"/>
              </a:rPr>
              <a:t>Finance, March 2023</a:t>
            </a:r>
            <a:endParaRPr lang="en-US" sz="1400" dirty="0">
              <a:latin typeface="Raleway SemiBold"/>
            </a:endParaRPr>
          </a:p>
        </p:txBody>
      </p:sp>
      <p:grpSp>
        <p:nvGrpSpPr>
          <p:cNvPr id="32" name="Group 34"/>
          <p:cNvGrpSpPr>
            <a:grpSpLocks/>
          </p:cNvGrpSpPr>
          <p:nvPr/>
        </p:nvGrpSpPr>
        <p:grpSpPr bwMode="auto">
          <a:xfrm>
            <a:off x="13551321" y="10567717"/>
            <a:ext cx="10434076" cy="3088032"/>
            <a:chOff x="4572000" y="4162225"/>
            <a:chExt cx="4342153" cy="2544602"/>
          </a:xfrm>
        </p:grpSpPr>
        <p:grpSp>
          <p:nvGrpSpPr>
            <p:cNvPr id="33" name="Group 28"/>
            <p:cNvGrpSpPr>
              <a:grpSpLocks/>
            </p:cNvGrpSpPr>
            <p:nvPr/>
          </p:nvGrpSpPr>
          <p:grpSpPr bwMode="auto">
            <a:xfrm>
              <a:off x="4572000" y="4162225"/>
              <a:ext cx="4321175" cy="2544602"/>
              <a:chOff x="4572000" y="4162225"/>
              <a:chExt cx="4321175" cy="2544602"/>
            </a:xfrm>
          </p:grpSpPr>
          <p:sp>
            <p:nvSpPr>
              <p:cNvPr id="38" name="Text Box 2"/>
              <p:cNvSpPr txBox="1">
                <a:spLocks noChangeArrowheads="1"/>
              </p:cNvSpPr>
              <p:nvPr/>
            </p:nvSpPr>
            <p:spPr bwMode="auto">
              <a:xfrm>
                <a:off x="4572000" y="5013325"/>
                <a:ext cx="4321175" cy="1693502"/>
              </a:xfrm>
              <a:prstGeom prst="rect">
                <a:avLst/>
              </a:prstGeom>
              <a:solidFill>
                <a:srgbClr val="FFFFFF"/>
              </a:solidFill>
              <a:ln w="9525" algn="ctr">
                <a:noFill/>
                <a:miter lim="800000"/>
                <a:headEnd/>
                <a:tailEnd/>
              </a:ln>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2174993" eaLnBrk="1" fontAlgn="base" hangingPunct="1">
                  <a:spcBef>
                    <a:spcPct val="20000"/>
                  </a:spcBef>
                  <a:spcAft>
                    <a:spcPct val="30000"/>
                  </a:spcAft>
                </a:pPr>
                <a:endParaRPr lang="en-US" altLang="en-US" sz="3400" b="1">
                  <a:solidFill>
                    <a:srgbClr val="FFFFD9"/>
                  </a:solidFill>
                  <a:latin typeface="Trebuchet MS" pitchFamily="34" charset="0"/>
                </a:endParaRPr>
              </a:p>
              <a:p>
                <a:pPr defTabSz="2174993" eaLnBrk="1" fontAlgn="base" hangingPunct="1">
                  <a:spcBef>
                    <a:spcPct val="20000"/>
                  </a:spcBef>
                  <a:spcAft>
                    <a:spcPct val="30000"/>
                  </a:spcAft>
                </a:pPr>
                <a:endParaRPr lang="en-US" altLang="en-US" sz="3000" b="1">
                  <a:solidFill>
                    <a:srgbClr val="FFFFD9"/>
                  </a:solidFill>
                  <a:latin typeface="Trebuchet MS" pitchFamily="34" charset="0"/>
                </a:endParaRPr>
              </a:p>
              <a:p>
                <a:pPr defTabSz="2174993" eaLnBrk="1" fontAlgn="base" hangingPunct="1">
                  <a:spcBef>
                    <a:spcPct val="20000"/>
                  </a:spcBef>
                  <a:spcAft>
                    <a:spcPct val="30000"/>
                  </a:spcAft>
                </a:pPr>
                <a:endParaRPr lang="en-US" altLang="en-US" sz="3400" b="1">
                  <a:solidFill>
                    <a:srgbClr val="FFFFD9"/>
                  </a:solidFill>
                  <a:latin typeface="Trebuchet MS" pitchFamily="34" charset="0"/>
                </a:endParaRPr>
              </a:p>
            </p:txBody>
          </p:sp>
          <p:sp>
            <p:nvSpPr>
              <p:cNvPr id="39" name="Rectangle 6"/>
              <p:cNvSpPr>
                <a:spLocks noChangeArrowheads="1"/>
              </p:cNvSpPr>
              <p:nvPr/>
            </p:nvSpPr>
            <p:spPr bwMode="auto">
              <a:xfrm>
                <a:off x="4762063" y="4162225"/>
                <a:ext cx="4017931" cy="574413"/>
              </a:xfrm>
              <a:prstGeom prst="rect">
                <a:avLst/>
              </a:prstGeom>
              <a:solidFill>
                <a:srgbClr val="B00000">
                  <a:alpha val="75000"/>
                </a:srgbClr>
              </a:solidFill>
              <a:ln>
                <a:noFill/>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2174993" fontAlgn="base">
                  <a:spcBef>
                    <a:spcPct val="20000"/>
                  </a:spcBef>
                  <a:spcAft>
                    <a:spcPct val="30000"/>
                  </a:spcAft>
                  <a:defRPr/>
                </a:pPr>
                <a:r>
                  <a:rPr lang="en-US" sz="3600" dirty="0">
                    <a:solidFill>
                      <a:srgbClr val="FFFFD9"/>
                    </a:solidFill>
                    <a:effectLst>
                      <a:outerShdw blurRad="38100" dist="38100" dir="2700000" algn="tl">
                        <a:srgbClr val="000000"/>
                      </a:outerShdw>
                    </a:effectLst>
                    <a:latin typeface="Raleway SemiBold"/>
                    <a:cs typeface="Calibri" pitchFamily="34" charset="0"/>
                  </a:rPr>
                  <a:t>STATE DEBT </a:t>
                </a:r>
              </a:p>
            </p:txBody>
          </p:sp>
        </p:grpSp>
        <p:sp>
          <p:nvSpPr>
            <p:cNvPr id="37" name="Rectangle 7"/>
            <p:cNvSpPr>
              <a:spLocks noChangeArrowheads="1"/>
            </p:cNvSpPr>
            <p:nvPr/>
          </p:nvSpPr>
          <p:spPr bwMode="auto">
            <a:xfrm>
              <a:off x="4627903" y="4958227"/>
              <a:ext cx="4286250" cy="93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400" dirty="0">
                  <a:solidFill>
                    <a:srgbClr val="000000"/>
                  </a:solidFill>
                  <a:latin typeface="Raleway SemiBold"/>
                  <a:cs typeface="Calibri" pitchFamily="34" charset="0"/>
                </a:rPr>
                <a:t>State Debt, </a:t>
              </a:r>
              <a:r>
                <a:rPr lang="en-US" altLang="en-US" sz="3400" dirty="0" smtClean="0">
                  <a:solidFill>
                    <a:srgbClr val="000000"/>
                  </a:solidFill>
                  <a:latin typeface="Raleway SemiBold"/>
                  <a:cs typeface="Calibri" pitchFamily="34" charset="0"/>
                </a:rPr>
                <a:t>Q2 </a:t>
              </a:r>
              <a:r>
                <a:rPr lang="en-US" altLang="en-US" sz="3400" dirty="0">
                  <a:solidFill>
                    <a:srgbClr val="000000"/>
                  </a:solidFill>
                  <a:latin typeface="Raleway SemiBold"/>
                  <a:cs typeface="Calibri" pitchFamily="34" charset="0"/>
                </a:rPr>
                <a:t>2023: </a:t>
              </a:r>
              <a:r>
                <a:rPr lang="en-US" altLang="en-US" sz="3400" dirty="0" smtClean="0">
                  <a:solidFill>
                    <a:srgbClr val="000000"/>
                  </a:solidFill>
                  <a:latin typeface="Raleway SemiBold"/>
                  <a:cs typeface="Calibri" pitchFamily="34" charset="0"/>
                </a:rPr>
                <a:t>50.3% </a:t>
              </a:r>
              <a:r>
                <a:rPr lang="en-US" altLang="en-US" sz="3400" dirty="0">
                  <a:solidFill>
                    <a:srgbClr val="000000"/>
                  </a:solidFill>
                  <a:latin typeface="Raleway SemiBold"/>
                  <a:cs typeface="Calibri" pitchFamily="34" charset="0"/>
                </a:rPr>
                <a:t>of GDP</a:t>
              </a:r>
            </a:p>
            <a:p>
              <a:pPr algn="ctr"/>
              <a:endParaRPr lang="en-US" altLang="en-US" sz="3400" dirty="0">
                <a:solidFill>
                  <a:srgbClr val="000000"/>
                </a:solidFill>
                <a:latin typeface="Raleway SemiBold"/>
                <a:cs typeface="Calibri" pitchFamily="34" charset="0"/>
              </a:endParaRPr>
            </a:p>
          </p:txBody>
        </p:sp>
      </p:grpSp>
      <p:sp>
        <p:nvSpPr>
          <p:cNvPr id="3" name="TextBox 2"/>
          <p:cNvSpPr txBox="1"/>
          <p:nvPr/>
        </p:nvSpPr>
        <p:spPr>
          <a:xfrm>
            <a:off x="2835699" y="7580425"/>
            <a:ext cx="8324194" cy="892552"/>
          </a:xfrm>
          <a:prstGeom prst="rect">
            <a:avLst/>
          </a:prstGeom>
          <a:noFill/>
        </p:spPr>
        <p:txBody>
          <a:bodyPr wrap="square" rtlCol="0">
            <a:spAutoFit/>
          </a:bodyPr>
          <a:lstStyle/>
          <a:p>
            <a:pPr algn="ctr"/>
            <a:r>
              <a:rPr lang="en-US" sz="2600" dirty="0">
                <a:effectLst>
                  <a:outerShdw blurRad="38100" dist="38100" dir="2700000" algn="tl">
                    <a:srgbClr val="000000">
                      <a:alpha val="43137"/>
                    </a:srgbClr>
                  </a:outerShdw>
                </a:effectLst>
                <a:latin typeface="Raleway SemiBold"/>
                <a:cs typeface="Arial" panose="020B0604020202020204" pitchFamily="34" charset="0"/>
              </a:rPr>
              <a:t>FDI BY YEAR (</a:t>
            </a:r>
            <a:r>
              <a:rPr lang="en-US" sz="2600" dirty="0" smtClean="0">
                <a:effectLst>
                  <a:outerShdw blurRad="38100" dist="38100" dir="2700000" algn="tl">
                    <a:srgbClr val="000000">
                      <a:alpha val="43137"/>
                    </a:srgbClr>
                  </a:outerShdw>
                </a:effectLst>
                <a:latin typeface="Raleway SemiBold"/>
                <a:cs typeface="Arial" panose="020B0604020202020204" pitchFamily="34" charset="0"/>
              </a:rPr>
              <a:t>million €)</a:t>
            </a:r>
            <a:endParaRPr lang="en-US" sz="2600" dirty="0">
              <a:effectLst>
                <a:outerShdw blurRad="38100" dist="38100" dir="2700000" algn="tl">
                  <a:srgbClr val="000000">
                    <a:alpha val="43137"/>
                  </a:srgbClr>
                </a:outerShdw>
              </a:effectLst>
              <a:latin typeface="Raleway SemiBold"/>
              <a:cs typeface="Arial" panose="020B0604020202020204" pitchFamily="34" charset="0"/>
            </a:endParaRPr>
          </a:p>
          <a:p>
            <a:pPr algn="ctr"/>
            <a:endParaRPr lang="en-US" sz="2600" dirty="0"/>
          </a:p>
        </p:txBody>
      </p:sp>
      <p:graphicFrame>
        <p:nvGraphicFramePr>
          <p:cNvPr id="40" name="Chart 39"/>
          <p:cNvGraphicFramePr/>
          <p:nvPr>
            <p:extLst>
              <p:ext uri="{D42A27DB-BD31-4B8C-83A1-F6EECF244321}">
                <p14:modId xmlns:p14="http://schemas.microsoft.com/office/powerpoint/2010/main" val="1750065553"/>
              </p:ext>
            </p:extLst>
          </p:nvPr>
        </p:nvGraphicFramePr>
        <p:xfrm>
          <a:off x="741950" y="8072087"/>
          <a:ext cx="12417118" cy="2583166"/>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12188825" y="8993155"/>
            <a:ext cx="12188825" cy="1138773"/>
          </a:xfrm>
          <a:prstGeom prst="rect">
            <a:avLst/>
          </a:prstGeom>
        </p:spPr>
        <p:txBody>
          <a:bodyPr>
            <a:spAutoFit/>
          </a:bodyPr>
          <a:lstStyle/>
          <a:p>
            <a:pPr algn="ctr" defTabSz="2174993" fontAlgn="base">
              <a:spcBef>
                <a:spcPct val="0"/>
              </a:spcBef>
              <a:spcAft>
                <a:spcPct val="0"/>
              </a:spcAft>
            </a:pPr>
            <a:r>
              <a:rPr lang="en-US" altLang="en-US" sz="3400" dirty="0">
                <a:solidFill>
                  <a:srgbClr val="000000"/>
                </a:solidFill>
                <a:latin typeface="Raleway SemiBold"/>
                <a:ea typeface="ＭＳ Ｐゴシック" pitchFamily="34" charset="-128"/>
                <a:cs typeface="Calibri" pitchFamily="34" charset="0"/>
              </a:rPr>
              <a:t>Standard &amp; Poor’s: BB- </a:t>
            </a:r>
          </a:p>
          <a:p>
            <a:pPr algn="ctr" defTabSz="2174993" fontAlgn="base">
              <a:spcBef>
                <a:spcPct val="0"/>
              </a:spcBef>
              <a:spcAft>
                <a:spcPct val="0"/>
              </a:spcAft>
            </a:pPr>
            <a:r>
              <a:rPr lang="en-US" altLang="en-US" sz="3400" dirty="0">
                <a:solidFill>
                  <a:srgbClr val="000000"/>
                </a:solidFill>
                <a:latin typeface="Raleway SemiBold"/>
                <a:ea typeface="ＭＳ Ｐゴシック" pitchFamily="34" charset="-128"/>
                <a:cs typeface="Calibri" pitchFamily="34" charset="0"/>
              </a:rPr>
              <a:t>Fitch: BB+</a:t>
            </a:r>
          </a:p>
        </p:txBody>
      </p:sp>
      <p:sp>
        <p:nvSpPr>
          <p:cNvPr id="9" name="TextBox 8"/>
          <p:cNvSpPr txBox="1"/>
          <p:nvPr/>
        </p:nvSpPr>
        <p:spPr>
          <a:xfrm>
            <a:off x="16755226" y="4796831"/>
            <a:ext cx="3694083" cy="1446550"/>
          </a:xfrm>
          <a:prstGeom prst="rect">
            <a:avLst/>
          </a:prstGeom>
          <a:noFill/>
        </p:spPr>
        <p:txBody>
          <a:bodyPr wrap="square" rtlCol="0">
            <a:spAutoFit/>
          </a:bodyPr>
          <a:lstStyle/>
          <a:p>
            <a:r>
              <a:rPr lang="en-US" sz="3400" dirty="0">
                <a:solidFill>
                  <a:srgbClr val="000000"/>
                </a:solidFill>
                <a:latin typeface="Raleway SemiBold"/>
                <a:ea typeface="ＭＳ Ｐゴシック" pitchFamily="34" charset="-128"/>
                <a:cs typeface="Calibri" pitchFamily="34" charset="0"/>
              </a:rPr>
              <a:t>€1= MKD 61.5 </a:t>
            </a:r>
          </a:p>
          <a:p>
            <a:r>
              <a:rPr lang="en-US" sz="3400" dirty="0">
                <a:solidFill>
                  <a:srgbClr val="000000"/>
                </a:solidFill>
                <a:latin typeface="+mj-lt"/>
                <a:ea typeface="ＭＳ Ｐゴシック" pitchFamily="34" charset="-128"/>
                <a:cs typeface="Calibri" pitchFamily="34" charset="0"/>
              </a:rPr>
              <a:t>US$1= MKD 58</a:t>
            </a:r>
          </a:p>
          <a:p>
            <a:endParaRPr lang="en-US" dirty="0"/>
          </a:p>
        </p:txBody>
      </p:sp>
    </p:spTree>
    <p:extLst>
      <p:ext uri="{BB962C8B-B14F-4D97-AF65-F5344CB8AC3E}">
        <p14:creationId xmlns:p14="http://schemas.microsoft.com/office/powerpoint/2010/main" val="3971928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B561DCA0-B82B-485A-88E7-7A6F7ADBD292}"/>
              </a:ext>
            </a:extLst>
          </p:cNvPr>
          <p:cNvSpPr/>
          <p:nvPr/>
        </p:nvSpPr>
        <p:spPr>
          <a:xfrm>
            <a:off x="4887310" y="1241428"/>
            <a:ext cx="18834104" cy="284184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ko-KR" altLang="en-US" sz="5400"/>
          </a:p>
        </p:txBody>
      </p:sp>
      <p:sp>
        <p:nvSpPr>
          <p:cNvPr id="64" name="Rectangle 63">
            <a:extLst>
              <a:ext uri="{FF2B5EF4-FFF2-40B4-BE49-F238E27FC236}">
                <a16:creationId xmlns:a16="http://schemas.microsoft.com/office/drawing/2014/main" id="{94F0AF91-C50F-4339-BAB3-8BA56FEB7F21}"/>
              </a:ext>
            </a:extLst>
          </p:cNvPr>
          <p:cNvSpPr/>
          <p:nvPr/>
        </p:nvSpPr>
        <p:spPr>
          <a:xfrm>
            <a:off x="4887310" y="4231649"/>
            <a:ext cx="18834104" cy="310896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ko-KR" altLang="en-US" sz="5400"/>
          </a:p>
        </p:txBody>
      </p:sp>
      <p:sp>
        <p:nvSpPr>
          <p:cNvPr id="65" name="Rectangle 64">
            <a:extLst>
              <a:ext uri="{FF2B5EF4-FFF2-40B4-BE49-F238E27FC236}">
                <a16:creationId xmlns:a16="http://schemas.microsoft.com/office/drawing/2014/main" id="{B40832E8-3C61-4DF4-80EF-EB85286F795C}"/>
              </a:ext>
            </a:extLst>
          </p:cNvPr>
          <p:cNvSpPr/>
          <p:nvPr/>
        </p:nvSpPr>
        <p:spPr>
          <a:xfrm>
            <a:off x="4873697" y="7460801"/>
            <a:ext cx="18861329" cy="2926080"/>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ko-KR" altLang="en-US" sz="5400"/>
          </a:p>
        </p:txBody>
      </p:sp>
      <p:sp>
        <p:nvSpPr>
          <p:cNvPr id="66" name="Rectangle 65">
            <a:extLst>
              <a:ext uri="{FF2B5EF4-FFF2-40B4-BE49-F238E27FC236}">
                <a16:creationId xmlns:a16="http://schemas.microsoft.com/office/drawing/2014/main" id="{D978A99D-33F9-472B-A1B7-8926C68CA86E}"/>
              </a:ext>
            </a:extLst>
          </p:cNvPr>
          <p:cNvSpPr/>
          <p:nvPr/>
        </p:nvSpPr>
        <p:spPr>
          <a:xfrm>
            <a:off x="4887310" y="10570796"/>
            <a:ext cx="18865635" cy="292608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ko-KR" altLang="en-US" sz="5400"/>
          </a:p>
        </p:txBody>
      </p:sp>
      <p:sp>
        <p:nvSpPr>
          <p:cNvPr id="93" name="Rectangle 9">
            <a:extLst>
              <a:ext uri="{FF2B5EF4-FFF2-40B4-BE49-F238E27FC236}">
                <a16:creationId xmlns:a16="http://schemas.microsoft.com/office/drawing/2014/main" id="{1F2CBF9C-E5CF-46C2-90FA-1F294CA4EC70}"/>
              </a:ext>
            </a:extLst>
          </p:cNvPr>
          <p:cNvSpPr/>
          <p:nvPr/>
        </p:nvSpPr>
        <p:spPr>
          <a:xfrm>
            <a:off x="9649604" y="11057963"/>
            <a:ext cx="658754" cy="61681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5" name="Round Same Side Corner Rectangle 11">
            <a:extLst>
              <a:ext uri="{FF2B5EF4-FFF2-40B4-BE49-F238E27FC236}">
                <a16:creationId xmlns:a16="http://schemas.microsoft.com/office/drawing/2014/main" id="{9E3EAD40-EBCA-442D-B5CE-2781F77BF358}"/>
              </a:ext>
            </a:extLst>
          </p:cNvPr>
          <p:cNvSpPr>
            <a:spLocks noChangeAspect="1"/>
          </p:cNvSpPr>
          <p:nvPr/>
        </p:nvSpPr>
        <p:spPr>
          <a:xfrm rot="9900000">
            <a:off x="9658062" y="4966826"/>
            <a:ext cx="791794" cy="67265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43" tIns="91422" rIns="182843" bIns="91422"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6" name="Rounded Rectangle 27">
            <a:extLst>
              <a:ext uri="{FF2B5EF4-FFF2-40B4-BE49-F238E27FC236}">
                <a16:creationId xmlns:a16="http://schemas.microsoft.com/office/drawing/2014/main" id="{8C352E97-5C14-405E-97EF-EA34B2335019}"/>
              </a:ext>
            </a:extLst>
          </p:cNvPr>
          <p:cNvSpPr/>
          <p:nvPr/>
        </p:nvSpPr>
        <p:spPr>
          <a:xfrm>
            <a:off x="9584525" y="2008293"/>
            <a:ext cx="692612" cy="53215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43" tIns="91422" rIns="182843" bIns="91422"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aphicFrame>
        <p:nvGraphicFramePr>
          <p:cNvPr id="30" name="Chart 29"/>
          <p:cNvGraphicFramePr/>
          <p:nvPr>
            <p:extLst/>
          </p:nvPr>
        </p:nvGraphicFramePr>
        <p:xfrm>
          <a:off x="4887310" y="4154746"/>
          <a:ext cx="13734301" cy="32627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p:cNvGraphicFramePr/>
          <p:nvPr>
            <p:extLst/>
          </p:nvPr>
        </p:nvGraphicFramePr>
        <p:xfrm>
          <a:off x="4934501" y="7448741"/>
          <a:ext cx="18865634" cy="29381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p:cNvGraphicFramePr/>
          <p:nvPr/>
        </p:nvGraphicFramePr>
        <p:xfrm>
          <a:off x="4860084" y="10570796"/>
          <a:ext cx="15134894" cy="2926080"/>
        </p:xfrm>
        <a:graphic>
          <a:graphicData uri="http://schemas.openxmlformats.org/drawingml/2006/chart">
            <c:chart xmlns:c="http://schemas.openxmlformats.org/drawingml/2006/chart" xmlns:r="http://schemas.openxmlformats.org/officeDocument/2006/relationships" r:id="rId5"/>
          </a:graphicData>
        </a:graphic>
      </p:graphicFrame>
      <p:sp>
        <p:nvSpPr>
          <p:cNvPr id="37" name="Rectangle 36"/>
          <p:cNvSpPr/>
          <p:nvPr/>
        </p:nvSpPr>
        <p:spPr>
          <a:xfrm>
            <a:off x="0" y="0"/>
            <a:ext cx="4572000" cy="13764126"/>
          </a:xfrm>
          <a:prstGeom prst="rect">
            <a:avLst/>
          </a:prstGeom>
          <a:gradFill>
            <a:gsLst>
              <a:gs pos="0">
                <a:srgbClr val="B00000"/>
              </a:gs>
              <a:gs pos="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38" name="TextBox 37">
            <a:extLst>
              <a:ext uri="{FF2B5EF4-FFF2-40B4-BE49-F238E27FC236}">
                <a16:creationId xmlns:a16="http://schemas.microsoft.com/office/drawing/2014/main" id="{A317C537-6DC8-4068-9CB2-51D167870CF2}"/>
              </a:ext>
            </a:extLst>
          </p:cNvPr>
          <p:cNvSpPr txBox="1"/>
          <p:nvPr/>
        </p:nvSpPr>
        <p:spPr>
          <a:xfrm>
            <a:off x="4792717" y="76480"/>
            <a:ext cx="21456210" cy="923330"/>
          </a:xfrm>
          <a:prstGeom prst="rect">
            <a:avLst/>
          </a:prstGeom>
          <a:noFill/>
        </p:spPr>
        <p:txBody>
          <a:bodyPr wrap="square" lIns="143971" tIns="0" rIns="71986" bIns="0" rtlCol="0">
            <a:spAutoFit/>
          </a:bodyPr>
          <a:lstStyle/>
          <a:p>
            <a:r>
              <a:rPr lang="en-US" sz="6000" b="1" dirty="0">
                <a:ln w="1905"/>
                <a:solidFill>
                  <a:srgbClr val="B00000"/>
                </a:solidFill>
                <a:effectLst>
                  <a:innerShdw blurRad="69850" dist="43180" dir="5400000">
                    <a:srgbClr val="000000">
                      <a:alpha val="65000"/>
                    </a:srgbClr>
                  </a:innerShdw>
                </a:effectLst>
                <a:latin typeface="Raleway SemiBold"/>
              </a:rPr>
              <a:t>Fiscal Benefits</a:t>
            </a:r>
          </a:p>
        </p:txBody>
      </p:sp>
      <p:sp>
        <p:nvSpPr>
          <p:cNvPr id="45" name="Rectangle 44"/>
          <p:cNvSpPr/>
          <p:nvPr/>
        </p:nvSpPr>
        <p:spPr>
          <a:xfrm>
            <a:off x="252248" y="1710259"/>
            <a:ext cx="4288221" cy="2062103"/>
          </a:xfrm>
          <a:prstGeom prst="rect">
            <a:avLst/>
          </a:prstGeom>
        </p:spPr>
        <p:txBody>
          <a:bodyPr wrap="square">
            <a:spAutoFit/>
          </a:bodyPr>
          <a:lstStyle/>
          <a:p>
            <a:pPr algn="ctr"/>
            <a:r>
              <a:rPr lang="en-US" sz="3200" b="1" dirty="0">
                <a:solidFill>
                  <a:schemeClr val="bg1"/>
                </a:solidFill>
              </a:rPr>
              <a:t>Average </a:t>
            </a:r>
          </a:p>
          <a:p>
            <a:pPr algn="ctr"/>
            <a:r>
              <a:rPr lang="en-US" sz="3200" b="1" dirty="0">
                <a:solidFill>
                  <a:schemeClr val="bg1"/>
                </a:solidFill>
              </a:rPr>
              <a:t>Gross Monthly Salary in €</a:t>
            </a:r>
          </a:p>
          <a:p>
            <a:endParaRPr lang="en-US" sz="3200" b="1" dirty="0">
              <a:solidFill>
                <a:schemeClr val="bg1"/>
              </a:solidFill>
            </a:endParaRPr>
          </a:p>
        </p:txBody>
      </p:sp>
      <p:sp>
        <p:nvSpPr>
          <p:cNvPr id="46" name="TextBox 45"/>
          <p:cNvSpPr txBox="1"/>
          <p:nvPr/>
        </p:nvSpPr>
        <p:spPr>
          <a:xfrm>
            <a:off x="157655" y="4984787"/>
            <a:ext cx="4792717" cy="1077218"/>
          </a:xfrm>
          <a:prstGeom prst="rect">
            <a:avLst/>
          </a:prstGeom>
          <a:noFill/>
        </p:spPr>
        <p:txBody>
          <a:bodyPr wrap="square" rtlCol="0">
            <a:spAutoFit/>
          </a:bodyPr>
          <a:lstStyle/>
          <a:p>
            <a:pPr algn="ctr"/>
            <a:r>
              <a:rPr lang="en-US" sz="3200" b="1" dirty="0">
                <a:solidFill>
                  <a:schemeClr val="bg1"/>
                </a:solidFill>
              </a:rPr>
              <a:t>Personal </a:t>
            </a:r>
          </a:p>
          <a:p>
            <a:pPr algn="ctr"/>
            <a:r>
              <a:rPr lang="en-US" sz="3200" b="1" dirty="0">
                <a:solidFill>
                  <a:schemeClr val="bg1"/>
                </a:solidFill>
              </a:rPr>
              <a:t>Income Tax (%)</a:t>
            </a:r>
          </a:p>
        </p:txBody>
      </p:sp>
      <p:sp>
        <p:nvSpPr>
          <p:cNvPr id="47" name="TextBox 46"/>
          <p:cNvSpPr txBox="1"/>
          <p:nvPr/>
        </p:nvSpPr>
        <p:spPr>
          <a:xfrm>
            <a:off x="703675" y="8139011"/>
            <a:ext cx="3600311" cy="1569660"/>
          </a:xfrm>
          <a:prstGeom prst="rect">
            <a:avLst/>
          </a:prstGeom>
          <a:noFill/>
        </p:spPr>
        <p:txBody>
          <a:bodyPr wrap="square" rtlCol="0">
            <a:spAutoFit/>
          </a:bodyPr>
          <a:lstStyle/>
          <a:p>
            <a:pPr algn="ctr"/>
            <a:r>
              <a:rPr lang="en-US" sz="3200" b="1" dirty="0">
                <a:solidFill>
                  <a:schemeClr val="bg1"/>
                </a:solidFill>
                <a:cs typeface="Calibri" pitchFamily="34" charset="0"/>
              </a:rPr>
              <a:t>Corporate Income Tax </a:t>
            </a:r>
            <a:r>
              <a:rPr lang="en-US" sz="3200" b="1" dirty="0">
                <a:solidFill>
                  <a:schemeClr val="bg1"/>
                </a:solidFill>
              </a:rPr>
              <a:t>(%)</a:t>
            </a:r>
          </a:p>
          <a:p>
            <a:pPr algn="ctr"/>
            <a:endParaRPr lang="en-US" sz="3200" b="1" dirty="0">
              <a:solidFill>
                <a:schemeClr val="bg1"/>
              </a:solidFill>
              <a:cs typeface="Calibri" pitchFamily="34" charset="0"/>
            </a:endParaRPr>
          </a:p>
        </p:txBody>
      </p:sp>
      <p:sp>
        <p:nvSpPr>
          <p:cNvPr id="48" name="TextBox 47"/>
          <p:cNvSpPr txBox="1"/>
          <p:nvPr/>
        </p:nvSpPr>
        <p:spPr>
          <a:xfrm>
            <a:off x="943043" y="11352056"/>
            <a:ext cx="3092929" cy="1569660"/>
          </a:xfrm>
          <a:prstGeom prst="rect">
            <a:avLst/>
          </a:prstGeom>
          <a:noFill/>
        </p:spPr>
        <p:txBody>
          <a:bodyPr wrap="square" rtlCol="0">
            <a:spAutoFit/>
          </a:bodyPr>
          <a:lstStyle/>
          <a:p>
            <a:pPr algn="ctr"/>
            <a:r>
              <a:rPr lang="en-US" sz="3200" b="1" dirty="0">
                <a:solidFill>
                  <a:schemeClr val="bg1"/>
                </a:solidFill>
              </a:rPr>
              <a:t>General VAT Rates (%)</a:t>
            </a:r>
          </a:p>
          <a:p>
            <a:pPr algn="ctr"/>
            <a:endParaRPr lang="en-US" sz="3200" b="1" dirty="0">
              <a:solidFill>
                <a:schemeClr val="bg1"/>
              </a:solidFill>
            </a:endParaRPr>
          </a:p>
        </p:txBody>
      </p:sp>
      <p:graphicFrame>
        <p:nvGraphicFramePr>
          <p:cNvPr id="49" name="Chart 48"/>
          <p:cNvGraphicFramePr/>
          <p:nvPr>
            <p:extLst/>
          </p:nvPr>
        </p:nvGraphicFramePr>
        <p:xfrm>
          <a:off x="5139558" y="1262279"/>
          <a:ext cx="13229722" cy="2892467"/>
        </p:xfrm>
        <a:graphic>
          <a:graphicData uri="http://schemas.openxmlformats.org/drawingml/2006/chart">
            <c:chart xmlns:c="http://schemas.openxmlformats.org/drawingml/2006/chart" xmlns:r="http://schemas.openxmlformats.org/officeDocument/2006/relationships" r:id="rId6"/>
          </a:graphicData>
        </a:graphic>
      </p:graphicFrame>
      <p:sp>
        <p:nvSpPr>
          <p:cNvPr id="50" name="TextBox 49"/>
          <p:cNvSpPr txBox="1"/>
          <p:nvPr/>
        </p:nvSpPr>
        <p:spPr>
          <a:xfrm>
            <a:off x="-37599" y="13179351"/>
            <a:ext cx="4848709" cy="584775"/>
          </a:xfrm>
          <a:prstGeom prst="rect">
            <a:avLst/>
          </a:prstGeom>
          <a:noFill/>
        </p:spPr>
        <p:txBody>
          <a:bodyPr wrap="square" rtlCol="0">
            <a:spAutoFit/>
          </a:bodyPr>
          <a:lstStyle/>
          <a:p>
            <a:r>
              <a:rPr lang="en-US" sz="1600" dirty="0">
                <a:solidFill>
                  <a:schemeClr val="bg1"/>
                </a:solidFill>
              </a:rPr>
              <a:t>Source: Trading Economics, </a:t>
            </a:r>
            <a:r>
              <a:rPr lang="en-US" sz="1600" dirty="0" smtClean="0">
                <a:solidFill>
                  <a:schemeClr val="bg1"/>
                </a:solidFill>
              </a:rPr>
              <a:t>May </a:t>
            </a:r>
            <a:r>
              <a:rPr lang="en-US" sz="1600" dirty="0">
                <a:solidFill>
                  <a:schemeClr val="bg1"/>
                </a:solidFill>
              </a:rPr>
              <a:t>2023</a:t>
            </a:r>
          </a:p>
          <a:p>
            <a:r>
              <a:rPr lang="en-US" sz="1600" dirty="0">
                <a:solidFill>
                  <a:schemeClr val="bg1"/>
                </a:solidFill>
              </a:rPr>
              <a:t>Source: State Statistical Office, </a:t>
            </a:r>
            <a:r>
              <a:rPr lang="en-US" sz="1600" dirty="0" smtClean="0">
                <a:solidFill>
                  <a:schemeClr val="bg1"/>
                </a:solidFill>
              </a:rPr>
              <a:t>May </a:t>
            </a:r>
            <a:r>
              <a:rPr lang="en-US" sz="1600" dirty="0">
                <a:solidFill>
                  <a:schemeClr val="bg1"/>
                </a:solidFill>
              </a:rPr>
              <a:t>2023</a:t>
            </a:r>
          </a:p>
        </p:txBody>
      </p:sp>
      <p:cxnSp>
        <p:nvCxnSpPr>
          <p:cNvPr id="3" name="Straight Connector 2"/>
          <p:cNvCxnSpPr/>
          <p:nvPr/>
        </p:nvCxnSpPr>
        <p:spPr>
          <a:xfrm flipH="1">
            <a:off x="0" y="4155449"/>
            <a:ext cx="488731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8100" y="7412999"/>
            <a:ext cx="488731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6200" y="10499099"/>
            <a:ext cx="488731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50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7479" y="450371"/>
            <a:ext cx="11709167" cy="1015663"/>
          </a:xfrm>
          <a:prstGeom prst="rect">
            <a:avLst/>
          </a:prstGeom>
        </p:spPr>
        <p:txBody>
          <a:bodyPr wrap="none">
            <a:spAutoFit/>
          </a:bodyPr>
          <a:lstStyle/>
          <a:p>
            <a:pPr algn="just">
              <a:spcBef>
                <a:spcPts val="800"/>
              </a:spcBef>
              <a:spcAft>
                <a:spcPts val="800"/>
              </a:spcAft>
              <a:defRPr/>
            </a:pPr>
            <a:r>
              <a:rPr lang="en-US" sz="6000" b="1" dirty="0">
                <a:ln w="1905"/>
                <a:solidFill>
                  <a:srgbClr val="B00000"/>
                </a:solidFill>
                <a:effectLst>
                  <a:innerShdw blurRad="69850" dist="43180" dir="5400000">
                    <a:srgbClr val="000000">
                      <a:alpha val="65000"/>
                    </a:srgbClr>
                  </a:innerShdw>
                </a:effectLst>
                <a:latin typeface="Raleway SemiBold"/>
                <a:ea typeface="ＭＳ Ｐゴシック" pitchFamily="34" charset="-128"/>
                <a:cs typeface="Calibri" pitchFamily="34" charset="0"/>
              </a:rPr>
              <a:t>Sustainable Work Force Supply</a:t>
            </a:r>
          </a:p>
        </p:txBody>
      </p:sp>
      <p:sp>
        <p:nvSpPr>
          <p:cNvPr id="8" name="TextBox 7"/>
          <p:cNvSpPr txBox="1"/>
          <p:nvPr/>
        </p:nvSpPr>
        <p:spPr>
          <a:xfrm>
            <a:off x="829559" y="1824952"/>
            <a:ext cx="8231073" cy="8279147"/>
          </a:xfrm>
          <a:prstGeom prst="rect">
            <a:avLst/>
          </a:prstGeom>
          <a:noFill/>
        </p:spPr>
        <p:txBody>
          <a:bodyPr wrap="square" lIns="243797" tIns="121899" rIns="243797" bIns="121899" rtlCol="0">
            <a:spAutoFit/>
          </a:bodyPr>
          <a:lstStyle/>
          <a:p>
            <a:pPr>
              <a:lnSpc>
                <a:spcPct val="150000"/>
              </a:lnSpc>
            </a:pPr>
            <a:r>
              <a:rPr lang="en-US" sz="2800" dirty="0"/>
              <a:t>  </a:t>
            </a:r>
            <a:br>
              <a:rPr lang="en-US" sz="2800" dirty="0"/>
            </a:br>
            <a:r>
              <a:rPr lang="en-US" sz="2800" b="1" dirty="0">
                <a:latin typeface="Raleway SemiBold"/>
              </a:rPr>
              <a:t>Unemployment rate</a:t>
            </a:r>
            <a:r>
              <a:rPr lang="en-US" sz="2800" dirty="0">
                <a:latin typeface="Raleway SemiBold"/>
              </a:rPr>
              <a:t>: </a:t>
            </a:r>
            <a:r>
              <a:rPr lang="mk-MK" sz="2800" b="1" dirty="0">
                <a:latin typeface="Raleway SemiBold"/>
              </a:rPr>
              <a:t>1</a:t>
            </a:r>
            <a:r>
              <a:rPr lang="en-US" sz="2800" b="1" dirty="0" smtClean="0">
                <a:latin typeface="Raleway SemiBold"/>
              </a:rPr>
              <a:t>4</a:t>
            </a:r>
            <a:r>
              <a:rPr lang="en-US" sz="3600" b="1" dirty="0" smtClean="0">
                <a:latin typeface="Raleway SemiBold"/>
              </a:rPr>
              <a:t> </a:t>
            </a:r>
            <a:r>
              <a:rPr lang="en-US" sz="2800" b="1" dirty="0">
                <a:latin typeface="Raleway SemiBold"/>
              </a:rPr>
              <a:t>%</a:t>
            </a:r>
          </a:p>
          <a:p>
            <a:pPr>
              <a:lnSpc>
                <a:spcPct val="150000"/>
              </a:lnSpc>
            </a:pPr>
            <a:r>
              <a:rPr lang="en-US" sz="2800" dirty="0">
                <a:latin typeface="Raleway SemiBold"/>
              </a:rPr>
              <a:t>Average monthly net wage </a:t>
            </a:r>
            <a:r>
              <a:rPr lang="en-US" dirty="0" smtClean="0">
                <a:latin typeface="Raleway SemiBold"/>
              </a:rPr>
              <a:t>(7/2023</a:t>
            </a:r>
            <a:r>
              <a:rPr lang="en-US" dirty="0">
                <a:latin typeface="Raleway SemiBold"/>
              </a:rPr>
              <a:t>): </a:t>
            </a:r>
            <a:r>
              <a:rPr lang="en-US" sz="3200" b="1" dirty="0">
                <a:latin typeface="Raleway SemiBold"/>
              </a:rPr>
              <a:t>€ </a:t>
            </a:r>
            <a:r>
              <a:rPr lang="en-US" sz="3200" b="1" dirty="0" smtClean="0">
                <a:latin typeface="Raleway SemiBold"/>
              </a:rPr>
              <a:t>593</a:t>
            </a:r>
            <a:r>
              <a:rPr lang="en-US" sz="2800" dirty="0">
                <a:latin typeface="Raleway SemiBold"/>
              </a:rPr>
              <a:t/>
            </a:r>
            <a:br>
              <a:rPr lang="en-US" sz="2800" dirty="0">
                <a:latin typeface="Raleway SemiBold"/>
              </a:rPr>
            </a:br>
            <a:r>
              <a:rPr lang="en-US" sz="2800" dirty="0">
                <a:latin typeface="Raleway SemiBold"/>
              </a:rPr>
              <a:t>Average monthly gross wage </a:t>
            </a:r>
            <a:r>
              <a:rPr lang="en-US" dirty="0" smtClean="0">
                <a:latin typeface="Raleway SemiBold"/>
              </a:rPr>
              <a:t>(7/2023</a:t>
            </a:r>
            <a:r>
              <a:rPr lang="en-US" dirty="0">
                <a:latin typeface="Raleway SemiBold"/>
              </a:rPr>
              <a:t>):</a:t>
            </a:r>
            <a:r>
              <a:rPr lang="en-US" sz="2800" dirty="0">
                <a:latin typeface="Raleway SemiBold"/>
              </a:rPr>
              <a:t> </a:t>
            </a:r>
            <a:r>
              <a:rPr lang="en-US" sz="3200" b="1" dirty="0">
                <a:latin typeface="Raleway SemiBold"/>
              </a:rPr>
              <a:t>€ </a:t>
            </a:r>
            <a:r>
              <a:rPr lang="en-US" sz="3200" b="1" dirty="0" smtClean="0">
                <a:latin typeface="Raleway SemiBold"/>
              </a:rPr>
              <a:t>889</a:t>
            </a:r>
            <a:endParaRPr lang="en-US" sz="3200" b="1" dirty="0">
              <a:latin typeface="Raleway SemiBold"/>
            </a:endParaRPr>
          </a:p>
          <a:p>
            <a:pPr>
              <a:lnSpc>
                <a:spcPct val="150000"/>
              </a:lnSpc>
            </a:pPr>
            <a:endParaRPr lang="en-US" sz="3200" b="1" dirty="0">
              <a:latin typeface="Raleway SemiBold"/>
            </a:endParaRPr>
          </a:p>
          <a:p>
            <a:pPr>
              <a:lnSpc>
                <a:spcPct val="150000"/>
              </a:lnSpc>
            </a:pPr>
            <a:r>
              <a:rPr lang="en-US" sz="2800" dirty="0">
                <a:latin typeface="Raleway SemiBold"/>
                <a:cs typeface="Calibri" pitchFamily="34" charset="0"/>
              </a:rPr>
              <a:t>Manufacturing: Net wage </a:t>
            </a:r>
            <a:r>
              <a:rPr lang="en-US" dirty="0" smtClean="0">
                <a:latin typeface="Raleway SemiBold"/>
                <a:cs typeface="Calibri" pitchFamily="34" charset="0"/>
              </a:rPr>
              <a:t>(7/2023</a:t>
            </a:r>
            <a:r>
              <a:rPr lang="en-US" dirty="0">
                <a:latin typeface="Raleway SemiBold"/>
                <a:cs typeface="Calibri" pitchFamily="34" charset="0"/>
              </a:rPr>
              <a:t>): </a:t>
            </a:r>
            <a:r>
              <a:rPr lang="en-US" sz="3200" b="1" dirty="0">
                <a:latin typeface="Raleway SemiBold"/>
                <a:cs typeface="Calibri" pitchFamily="34" charset="0"/>
              </a:rPr>
              <a:t>€ </a:t>
            </a:r>
            <a:r>
              <a:rPr lang="en-US" sz="3200" b="1" dirty="0" smtClean="0">
                <a:latin typeface="Raleway SemiBold"/>
                <a:ea typeface="ＭＳ Ｐゴシック" pitchFamily="34" charset="-128"/>
                <a:cs typeface="Calibri" pitchFamily="34" charset="0"/>
              </a:rPr>
              <a:t>503</a:t>
            </a:r>
            <a:endParaRPr lang="en-US" altLang="en-US" sz="3200" b="1" dirty="0">
              <a:latin typeface="Raleway SemiBold"/>
              <a:ea typeface="ＭＳ Ｐゴシック" pitchFamily="34" charset="-128"/>
              <a:cs typeface="Calibri" pitchFamily="34" charset="0"/>
            </a:endParaRPr>
          </a:p>
          <a:p>
            <a:pPr>
              <a:lnSpc>
                <a:spcPct val="150000"/>
              </a:lnSpc>
            </a:pPr>
            <a:r>
              <a:rPr lang="en-US" sz="2800" dirty="0">
                <a:latin typeface="Raleway SemiBold"/>
                <a:cs typeface="Calibri" pitchFamily="34" charset="0"/>
              </a:rPr>
              <a:t>Manufacturing: Gross wage </a:t>
            </a:r>
            <a:r>
              <a:rPr lang="en-US" dirty="0" smtClean="0">
                <a:latin typeface="Raleway SemiBold"/>
                <a:cs typeface="Calibri" pitchFamily="34" charset="0"/>
              </a:rPr>
              <a:t>(7/2023</a:t>
            </a:r>
            <a:r>
              <a:rPr lang="en-US" dirty="0">
                <a:latin typeface="Raleway SemiBold"/>
                <a:cs typeface="Calibri" pitchFamily="34" charset="0"/>
              </a:rPr>
              <a:t>):</a:t>
            </a:r>
            <a:r>
              <a:rPr lang="en-US" sz="3200" b="1" dirty="0">
                <a:latin typeface="Raleway SemiBold"/>
                <a:ea typeface="ＭＳ Ｐゴシック" pitchFamily="34" charset="-128"/>
                <a:cs typeface="Calibri" pitchFamily="34" charset="0"/>
              </a:rPr>
              <a:t> € </a:t>
            </a:r>
            <a:r>
              <a:rPr lang="en-US" sz="3200" b="1" dirty="0" smtClean="0">
                <a:latin typeface="Raleway SemiBold"/>
                <a:ea typeface="ＭＳ Ｐゴシック" pitchFamily="34" charset="-128"/>
                <a:cs typeface="Calibri" pitchFamily="34" charset="0"/>
              </a:rPr>
              <a:t>752</a:t>
            </a:r>
            <a:endParaRPr lang="en-US" altLang="en-US" sz="3200" b="1" dirty="0">
              <a:latin typeface="Raleway SemiBold"/>
              <a:ea typeface="ＭＳ Ｐゴシック" pitchFamily="34" charset="-128"/>
              <a:cs typeface="Calibri" pitchFamily="34" charset="0"/>
            </a:endParaRPr>
          </a:p>
          <a:p>
            <a:pPr>
              <a:lnSpc>
                <a:spcPct val="150000"/>
              </a:lnSpc>
            </a:pPr>
            <a:endParaRPr lang="en-US" sz="3200" b="1" dirty="0">
              <a:latin typeface="Raleway SemiBold"/>
            </a:endParaRPr>
          </a:p>
          <a:p>
            <a:pPr>
              <a:lnSpc>
                <a:spcPct val="150000"/>
              </a:lnSpc>
            </a:pPr>
            <a:r>
              <a:rPr lang="en-US" sz="2800" dirty="0">
                <a:latin typeface="Raleway SemiBold"/>
              </a:rPr>
              <a:t>National statutory minimum net salary</a:t>
            </a:r>
          </a:p>
          <a:p>
            <a:pPr>
              <a:lnSpc>
                <a:spcPct val="150000"/>
              </a:lnSpc>
            </a:pPr>
            <a:r>
              <a:rPr lang="en-US" sz="2800" dirty="0">
                <a:latin typeface="Raleway SemiBold"/>
              </a:rPr>
              <a:t> (2023 I</a:t>
            </a:r>
            <a:r>
              <a:rPr lang="en-US" sz="2800" dirty="0">
                <a:solidFill>
                  <a:schemeClr val="tx1">
                    <a:lumMod val="90000"/>
                    <a:lumOff val="10000"/>
                  </a:schemeClr>
                </a:solidFill>
                <a:latin typeface="Raleway SemiBold"/>
              </a:rPr>
              <a:t>):</a:t>
            </a:r>
            <a:r>
              <a:rPr lang="en-US" sz="2800" dirty="0">
                <a:latin typeface="Raleway SemiBold"/>
              </a:rPr>
              <a:t> </a:t>
            </a:r>
            <a:r>
              <a:rPr lang="en-US" sz="2800" dirty="0">
                <a:latin typeface="Arial" panose="020B0604020202020204" pitchFamily="34" charset="0"/>
                <a:cs typeface="Arial" panose="020B0604020202020204" pitchFamily="34" charset="0"/>
              </a:rPr>
              <a:t>€</a:t>
            </a:r>
            <a:r>
              <a:rPr lang="en-US" sz="3200" b="1" dirty="0">
                <a:latin typeface="Raleway SemiBold"/>
              </a:rPr>
              <a:t> 328</a:t>
            </a:r>
            <a:endParaRPr lang="en-US" sz="3200" b="1" u="sng" dirty="0">
              <a:latin typeface="Raleway SemiBold"/>
            </a:endParaRPr>
          </a:p>
          <a:p>
            <a:pPr>
              <a:lnSpc>
                <a:spcPct val="150000"/>
              </a:lnSpc>
            </a:pPr>
            <a:endParaRPr lang="en-US" sz="3200" dirty="0">
              <a:latin typeface="Raleway SemiBold"/>
            </a:endParaRPr>
          </a:p>
        </p:txBody>
      </p:sp>
      <p:sp>
        <p:nvSpPr>
          <p:cNvPr id="2" name="TextBox 1"/>
          <p:cNvSpPr txBox="1"/>
          <p:nvPr/>
        </p:nvSpPr>
        <p:spPr>
          <a:xfrm>
            <a:off x="1127915" y="9342793"/>
            <a:ext cx="7385680" cy="338554"/>
          </a:xfrm>
          <a:prstGeom prst="rect">
            <a:avLst/>
          </a:prstGeom>
          <a:noFill/>
        </p:spPr>
        <p:txBody>
          <a:bodyPr wrap="square" rtlCol="0">
            <a:spAutoFit/>
          </a:bodyPr>
          <a:lstStyle/>
          <a:p>
            <a:r>
              <a:rPr lang="en-US" sz="1600" dirty="0"/>
              <a:t>Source: State Statistical Office, Republic of North Macedonia, </a:t>
            </a:r>
            <a:r>
              <a:rPr lang="en-US" sz="1600" dirty="0" smtClean="0"/>
              <a:t>August 2023       </a:t>
            </a:r>
            <a:endParaRPr lang="en-US" sz="1600" dirty="0"/>
          </a:p>
        </p:txBody>
      </p:sp>
      <p:graphicFrame>
        <p:nvGraphicFramePr>
          <p:cNvPr id="3" name="Chart 2"/>
          <p:cNvGraphicFramePr/>
          <p:nvPr>
            <p:extLst/>
          </p:nvPr>
        </p:nvGraphicFramePr>
        <p:xfrm>
          <a:off x="15644725" y="4088825"/>
          <a:ext cx="8522620" cy="69901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4">
            <a:extLst>
              <a:ext uri="{FF2B5EF4-FFF2-40B4-BE49-F238E27FC236}">
                <a16:creationId xmlns:a16="http://schemas.microsoft.com/office/drawing/2014/main" id="{05C4E385-5E65-49A3-8C08-32E18CB0BE54}"/>
              </a:ext>
            </a:extLst>
          </p:cNvPr>
          <p:cNvSpPr/>
          <p:nvPr/>
        </p:nvSpPr>
        <p:spPr>
          <a:xfrm>
            <a:off x="756745" y="2122778"/>
            <a:ext cx="23112247" cy="10111264"/>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 name="connsiteX0" fmla="*/ 1874042 w 3747714"/>
              <a:gd name="connsiteY0" fmla="*/ 1010243 h 1012372"/>
              <a:gd name="connsiteX1" fmla="*/ 0 w 3747714"/>
              <a:gd name="connsiteY1" fmla="*/ 1012372 h 1012372"/>
              <a:gd name="connsiteX2" fmla="*/ 0 w 3747714"/>
              <a:gd name="connsiteY2" fmla="*/ 4260 h 1012372"/>
              <a:gd name="connsiteX3" fmla="*/ 3747714 w 3747714"/>
              <a:gd name="connsiteY3" fmla="*/ 0 h 1012372"/>
              <a:gd name="connsiteX0" fmla="*/ 1767261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 name="connsiteX0" fmla="*/ 1770943 w 3747714"/>
              <a:gd name="connsiteY0" fmla="*/ 1005984 h 1012372"/>
              <a:gd name="connsiteX1" fmla="*/ 0 w 3747714"/>
              <a:gd name="connsiteY1" fmla="*/ 1012372 h 1012372"/>
              <a:gd name="connsiteX2" fmla="*/ 0 w 3747714"/>
              <a:gd name="connsiteY2" fmla="*/ 4260 h 1012372"/>
              <a:gd name="connsiteX3" fmla="*/ 3747714 w 3747714"/>
              <a:gd name="connsiteY3" fmla="*/ 0 h 1012372"/>
              <a:gd name="connsiteX0" fmla="*/ 1770943 w 2295026"/>
              <a:gd name="connsiteY0" fmla="*/ 1001724 h 1008112"/>
              <a:gd name="connsiteX1" fmla="*/ 0 w 2295026"/>
              <a:gd name="connsiteY1" fmla="*/ 1008112 h 1008112"/>
              <a:gd name="connsiteX2" fmla="*/ 0 w 2295026"/>
              <a:gd name="connsiteY2" fmla="*/ 0 h 1008112"/>
              <a:gd name="connsiteX3" fmla="*/ 2295026 w 2295026"/>
              <a:gd name="connsiteY3" fmla="*/ 255 h 1008112"/>
            </a:gdLst>
            <a:ahLst/>
            <a:cxnLst>
              <a:cxn ang="0">
                <a:pos x="connsiteX0" y="connsiteY0"/>
              </a:cxn>
              <a:cxn ang="0">
                <a:pos x="connsiteX1" y="connsiteY1"/>
              </a:cxn>
              <a:cxn ang="0">
                <a:pos x="connsiteX2" y="connsiteY2"/>
              </a:cxn>
              <a:cxn ang="0">
                <a:pos x="connsiteX3" y="connsiteY3"/>
              </a:cxn>
            </a:cxnLst>
            <a:rect l="l" t="t" r="r" b="b"/>
            <a:pathLst>
              <a:path w="2295026" h="1008112">
                <a:moveTo>
                  <a:pt x="1770943" y="1001724"/>
                </a:moveTo>
                <a:lnTo>
                  <a:pt x="0" y="1008112"/>
                </a:lnTo>
                <a:lnTo>
                  <a:pt x="0" y="0"/>
                </a:lnTo>
                <a:lnTo>
                  <a:pt x="2295026" y="255"/>
                </a:lnTo>
              </a:path>
            </a:pathLst>
          </a:custGeom>
          <a:noFill/>
          <a:ln w="762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aphicFrame>
        <p:nvGraphicFramePr>
          <p:cNvPr id="9" name="Chart 8"/>
          <p:cNvGraphicFramePr/>
          <p:nvPr>
            <p:extLst/>
          </p:nvPr>
        </p:nvGraphicFramePr>
        <p:xfrm>
          <a:off x="8513595" y="4213430"/>
          <a:ext cx="6448093" cy="618849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3346646" y="9681347"/>
            <a:ext cx="649398" cy="400110"/>
          </a:xfrm>
          <a:prstGeom prst="rect">
            <a:avLst/>
          </a:prstGeom>
          <a:noFill/>
        </p:spPr>
        <p:txBody>
          <a:bodyPr wrap="square" rtlCol="0">
            <a:spAutoFit/>
          </a:bodyPr>
          <a:lstStyle/>
          <a:p>
            <a:r>
              <a:rPr lang="en-US" b="1" dirty="0"/>
              <a:t>(%)</a:t>
            </a:r>
          </a:p>
        </p:txBody>
      </p:sp>
      <p:sp>
        <p:nvSpPr>
          <p:cNvPr id="13" name="TextBox 12"/>
          <p:cNvSpPr txBox="1"/>
          <p:nvPr/>
        </p:nvSpPr>
        <p:spPr>
          <a:xfrm>
            <a:off x="14961694" y="2793898"/>
            <a:ext cx="7177561" cy="523220"/>
          </a:xfrm>
          <a:prstGeom prst="rect">
            <a:avLst/>
          </a:prstGeom>
          <a:noFill/>
        </p:spPr>
        <p:txBody>
          <a:bodyPr wrap="square" rtlCol="0">
            <a:spAutoFit/>
          </a:bodyPr>
          <a:lstStyle/>
          <a:p>
            <a:pPr algn="ctr"/>
            <a:r>
              <a:rPr lang="en-US" sz="2800" b="1" dirty="0">
                <a:latin typeface="Raleway SemiBold"/>
              </a:rPr>
              <a:t>Social Security Contribution</a:t>
            </a:r>
          </a:p>
        </p:txBody>
      </p:sp>
      <p:cxnSp>
        <p:nvCxnSpPr>
          <p:cNvPr id="25" name="Straight Connector 24"/>
          <p:cNvCxnSpPr/>
          <p:nvPr/>
        </p:nvCxnSpPr>
        <p:spPr>
          <a:xfrm>
            <a:off x="15358374" y="3688595"/>
            <a:ext cx="1" cy="7991856"/>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513595" y="3688595"/>
            <a:ext cx="0" cy="7991856"/>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513596" y="2793898"/>
            <a:ext cx="7177561" cy="523220"/>
          </a:xfrm>
          <a:prstGeom prst="rect">
            <a:avLst/>
          </a:prstGeom>
          <a:noFill/>
        </p:spPr>
        <p:txBody>
          <a:bodyPr wrap="square" rtlCol="0">
            <a:spAutoFit/>
          </a:bodyPr>
          <a:lstStyle/>
          <a:p>
            <a:pPr algn="ctr"/>
            <a:r>
              <a:rPr lang="en-US" sz="2800" b="1" dirty="0">
                <a:latin typeface="Raleway SemiBold"/>
              </a:rPr>
              <a:t>Social Security Contribution Structure</a:t>
            </a:r>
          </a:p>
        </p:txBody>
      </p:sp>
      <p:sp>
        <p:nvSpPr>
          <p:cNvPr id="27" name="TextBox 26"/>
          <p:cNvSpPr txBox="1"/>
          <p:nvPr/>
        </p:nvSpPr>
        <p:spPr>
          <a:xfrm>
            <a:off x="15431683" y="10557350"/>
            <a:ext cx="5313766" cy="338554"/>
          </a:xfrm>
          <a:prstGeom prst="rect">
            <a:avLst/>
          </a:prstGeom>
          <a:noFill/>
        </p:spPr>
        <p:txBody>
          <a:bodyPr wrap="square" rtlCol="0">
            <a:spAutoFit/>
          </a:bodyPr>
          <a:lstStyle/>
          <a:p>
            <a:r>
              <a:rPr lang="en-US" sz="1600" dirty="0">
                <a:solidFill>
                  <a:srgbClr val="000000"/>
                </a:solidFill>
                <a:latin typeface="Raleway SemiBold"/>
              </a:rPr>
              <a:t>Source: Trading Economics, June 2023</a:t>
            </a:r>
          </a:p>
        </p:txBody>
      </p:sp>
      <p:sp>
        <p:nvSpPr>
          <p:cNvPr id="16" name="Rectangle 15"/>
          <p:cNvSpPr/>
          <p:nvPr/>
        </p:nvSpPr>
        <p:spPr>
          <a:xfrm>
            <a:off x="1127915" y="10446717"/>
            <a:ext cx="6539122" cy="707886"/>
          </a:xfrm>
          <a:prstGeom prst="rect">
            <a:avLst/>
          </a:prstGeom>
          <a:noFill/>
        </p:spPr>
        <p:txBody>
          <a:bodyPr wrap="square" lIns="91440" tIns="45720" rIns="91440" bIns="45720">
            <a:spAutoFit/>
          </a:bodyPr>
          <a:lstStyle/>
          <a:p>
            <a:pPr algn="ctr"/>
            <a:r>
              <a:rPr lang="en-US" sz="3600" b="1" dirty="0">
                <a:ln w="0"/>
                <a:solidFill>
                  <a:srgbClr val="B00000"/>
                </a:solidFill>
                <a:effectLst>
                  <a:reflection blurRad="6350" stA="53000" endA="300" endPos="35500" dir="5400000" sy="-90000" algn="bl" rotWithShape="0"/>
                </a:effectLst>
                <a:latin typeface="Raleway SemiBold"/>
              </a:rPr>
              <a:t>Excellent</a:t>
            </a:r>
            <a:r>
              <a:rPr lang="en-US" sz="4000" b="1" dirty="0">
                <a:ln w="0"/>
                <a:solidFill>
                  <a:srgbClr val="B00000"/>
                </a:solidFill>
                <a:effectLst>
                  <a:reflection blurRad="6350" stA="53000" endA="300" endPos="35500" dir="5400000" sy="-90000" algn="bl" rotWithShape="0"/>
                </a:effectLst>
                <a:latin typeface="Raleway SemiBold"/>
              </a:rPr>
              <a:t> </a:t>
            </a:r>
            <a:r>
              <a:rPr lang="en-US" sz="3600" b="1" dirty="0">
                <a:ln w="0"/>
                <a:solidFill>
                  <a:srgbClr val="B00000"/>
                </a:solidFill>
                <a:effectLst>
                  <a:reflection blurRad="6350" stA="53000" endA="300" endPos="35500" dir="5400000" sy="-90000" algn="bl" rotWithShape="0"/>
                </a:effectLst>
                <a:latin typeface="Raleway SemiBold"/>
              </a:rPr>
              <a:t>language</a:t>
            </a:r>
            <a:r>
              <a:rPr lang="en-US" sz="4000" b="1" dirty="0">
                <a:ln w="0"/>
                <a:solidFill>
                  <a:srgbClr val="B00000"/>
                </a:solidFill>
                <a:effectLst>
                  <a:reflection blurRad="6350" stA="53000" endA="300" endPos="35500" dir="5400000" sy="-90000" algn="bl" rotWithShape="0"/>
                </a:effectLst>
                <a:latin typeface="Raleway SemiBold"/>
              </a:rPr>
              <a:t> </a:t>
            </a:r>
            <a:r>
              <a:rPr lang="en-US" sz="3600" b="1" dirty="0">
                <a:ln w="0"/>
                <a:solidFill>
                  <a:srgbClr val="B00000"/>
                </a:solidFill>
                <a:effectLst>
                  <a:reflection blurRad="6350" stA="53000" endA="300" endPos="35500" dir="5400000" sy="-90000" algn="bl" rotWithShape="0"/>
                </a:effectLst>
                <a:latin typeface="Raleway SemiBold"/>
              </a:rPr>
              <a:t>skills</a:t>
            </a:r>
          </a:p>
        </p:txBody>
      </p:sp>
    </p:spTree>
    <p:extLst>
      <p:ext uri="{BB962C8B-B14F-4D97-AF65-F5344CB8AC3E}">
        <p14:creationId xmlns:p14="http://schemas.microsoft.com/office/powerpoint/2010/main" val="26668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extLst>
              <p:ext uri="{D42A27DB-BD31-4B8C-83A1-F6EECF244321}">
                <p14:modId xmlns:p14="http://schemas.microsoft.com/office/powerpoint/2010/main" val="1076654322"/>
              </p:ext>
            </p:extLst>
          </p:nvPr>
        </p:nvGraphicFramePr>
        <p:xfrm>
          <a:off x="867266" y="5571978"/>
          <a:ext cx="21997448" cy="727280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0"/>
          </p:nvPr>
        </p:nvSpPr>
        <p:spPr>
          <a:xfrm>
            <a:off x="1807702" y="609071"/>
            <a:ext cx="12632787" cy="1656182"/>
          </a:xfrm>
          <a:solidFill>
            <a:srgbClr val="FFC000"/>
          </a:solidFill>
        </p:spPr>
        <p:txBody>
          <a:bodyPr>
            <a:noAutofit/>
          </a:bodyPr>
          <a:lstStyle/>
          <a:p>
            <a:r>
              <a:rPr lang="en-GB" sz="6600" b="1" dirty="0">
                <a:ln w="1905"/>
                <a:solidFill>
                  <a:srgbClr val="B00000"/>
                </a:solidFill>
                <a:effectLst>
                  <a:innerShdw blurRad="69850" dist="43180" dir="5400000">
                    <a:srgbClr val="000000">
                      <a:alpha val="65000"/>
                    </a:srgbClr>
                  </a:innerShdw>
                </a:effectLst>
                <a:latin typeface="+mn-lt"/>
                <a:cs typeface="Calibri" pitchFamily="34" charset="0"/>
              </a:rPr>
              <a:t>Ease of Doing </a:t>
            </a:r>
            <a:r>
              <a:rPr lang="en-GB" sz="6600" b="1" dirty="0" smtClean="0">
                <a:ln w="1905"/>
                <a:solidFill>
                  <a:srgbClr val="B00000"/>
                </a:solidFill>
                <a:effectLst>
                  <a:innerShdw blurRad="69850" dist="43180" dir="5400000">
                    <a:srgbClr val="000000">
                      <a:alpha val="65000"/>
                    </a:srgbClr>
                  </a:innerShdw>
                </a:effectLst>
                <a:latin typeface="+mn-lt"/>
                <a:cs typeface="Calibri" pitchFamily="34" charset="0"/>
              </a:rPr>
              <a:t>Business </a:t>
            </a:r>
            <a:r>
              <a:rPr lang="en-GB" sz="6600" b="1" dirty="0">
                <a:ln w="1905"/>
                <a:solidFill>
                  <a:srgbClr val="B00000"/>
                </a:solidFill>
                <a:effectLst>
                  <a:innerShdw blurRad="69850" dist="43180" dir="5400000">
                    <a:srgbClr val="000000">
                      <a:alpha val="65000"/>
                    </a:srgbClr>
                  </a:innerShdw>
                </a:effectLst>
                <a:latin typeface="+mn-lt"/>
                <a:cs typeface="Calibri" pitchFamily="34" charset="0"/>
              </a:rPr>
              <a:t>2020</a:t>
            </a:r>
          </a:p>
          <a:p>
            <a:r>
              <a:rPr lang="en-GB" sz="6600" b="1" dirty="0" smtClean="0">
                <a:ln w="1905"/>
                <a:solidFill>
                  <a:srgbClr val="FFC000"/>
                </a:solidFill>
                <a:effectLst>
                  <a:innerShdw blurRad="69850" dist="43180" dir="5400000">
                    <a:srgbClr val="000000">
                      <a:alpha val="65000"/>
                    </a:srgbClr>
                  </a:innerShdw>
                </a:effectLst>
                <a:latin typeface="+mn-lt"/>
                <a:cs typeface="Calibri" pitchFamily="34" charset="0"/>
              </a:rPr>
              <a:t> </a:t>
            </a:r>
            <a:endParaRPr lang="en-GB" sz="6600" b="1" dirty="0">
              <a:ln w="1905"/>
              <a:solidFill>
                <a:srgbClr val="FFC000"/>
              </a:solidFill>
              <a:effectLst>
                <a:innerShdw blurRad="69850" dist="43180" dir="5400000">
                  <a:srgbClr val="000000">
                    <a:alpha val="65000"/>
                  </a:srgbClr>
                </a:innerShdw>
              </a:effectLst>
              <a:latin typeface="+mn-lt"/>
              <a:cs typeface="Calibri" pitchFamily="34" charset="0"/>
            </a:endParaRPr>
          </a:p>
        </p:txBody>
      </p:sp>
      <p:sp>
        <p:nvSpPr>
          <p:cNvPr id="3" name="Text Placeholder 2"/>
          <p:cNvSpPr>
            <a:spLocks noGrp="1"/>
          </p:cNvSpPr>
          <p:nvPr>
            <p:ph type="body" sz="quarter" idx="11"/>
          </p:nvPr>
        </p:nvSpPr>
        <p:spPr>
          <a:xfrm>
            <a:off x="1398989" y="3669266"/>
            <a:ext cx="12348542" cy="2136304"/>
          </a:xfrm>
        </p:spPr>
        <p:txBody>
          <a:bodyPr>
            <a:normAutofit/>
          </a:bodyPr>
          <a:lstStyle/>
          <a:p>
            <a:pPr marL="342627" indent="-342627">
              <a:lnSpc>
                <a:spcPct val="60000"/>
              </a:lnSpc>
              <a:spcBef>
                <a:spcPct val="20000"/>
              </a:spcBef>
              <a:spcAft>
                <a:spcPct val="30000"/>
              </a:spcAft>
              <a:defRPr/>
            </a:pPr>
            <a:r>
              <a:rPr lang="en-US" sz="3200" b="1" dirty="0">
                <a:solidFill>
                  <a:schemeClr val="tx1"/>
                </a:solidFill>
                <a:latin typeface="+mj-lt"/>
                <a:cs typeface="Calibri" pitchFamily="34" charset="0"/>
              </a:rPr>
              <a:t>17th </a:t>
            </a:r>
            <a:r>
              <a:rPr lang="en-US" sz="3200" b="1" dirty="0" smtClean="0">
                <a:solidFill>
                  <a:schemeClr val="tx1"/>
                </a:solidFill>
                <a:latin typeface="+mj-lt"/>
                <a:cs typeface="Calibri" pitchFamily="34" charset="0"/>
              </a:rPr>
              <a:t>Ease </a:t>
            </a:r>
            <a:r>
              <a:rPr lang="en-US" sz="3200" b="1" dirty="0">
                <a:solidFill>
                  <a:schemeClr val="tx1"/>
                </a:solidFill>
                <a:latin typeface="+mj-lt"/>
                <a:cs typeface="Calibri" pitchFamily="34" charset="0"/>
              </a:rPr>
              <a:t>of doing business </a:t>
            </a:r>
          </a:p>
          <a:p>
            <a:pPr marL="342627" indent="-342627">
              <a:lnSpc>
                <a:spcPct val="60000"/>
              </a:lnSpc>
              <a:spcBef>
                <a:spcPct val="20000"/>
              </a:spcBef>
              <a:spcAft>
                <a:spcPct val="30000"/>
              </a:spcAft>
              <a:defRPr/>
            </a:pPr>
            <a:r>
              <a:rPr lang="en-US" sz="3200" b="1" dirty="0">
                <a:solidFill>
                  <a:schemeClr val="tx1"/>
                </a:solidFill>
                <a:latin typeface="+mj-lt"/>
                <a:cs typeface="Calibri" pitchFamily="34" charset="0"/>
              </a:rPr>
              <a:t>Based on the World Bank’s Doing Business Report 2020</a:t>
            </a:r>
          </a:p>
        </p:txBody>
      </p:sp>
      <p:grpSp>
        <p:nvGrpSpPr>
          <p:cNvPr id="4" name="Group 4"/>
          <p:cNvGrpSpPr/>
          <p:nvPr/>
        </p:nvGrpSpPr>
        <p:grpSpPr>
          <a:xfrm>
            <a:off x="1823372" y="8382000"/>
            <a:ext cx="1187357" cy="2204694"/>
            <a:chOff x="4791402" y="1802443"/>
            <a:chExt cx="445375" cy="1469235"/>
          </a:xfrm>
        </p:grpSpPr>
        <p:grpSp>
          <p:nvGrpSpPr>
            <p:cNvPr id="5" name="Group 66"/>
            <p:cNvGrpSpPr/>
            <p:nvPr/>
          </p:nvGrpSpPr>
          <p:grpSpPr>
            <a:xfrm flipV="1">
              <a:off x="4941889" y="2379049"/>
              <a:ext cx="97093" cy="892629"/>
              <a:chOff x="7642357" y="2752214"/>
              <a:chExt cx="129457" cy="1190172"/>
            </a:xfrm>
          </p:grpSpPr>
          <p:cxnSp>
            <p:nvCxnSpPr>
              <p:cNvPr id="68" name="Straight Connector 67"/>
              <p:cNvCxnSpPr/>
              <p:nvPr/>
            </p:nvCxnSpPr>
            <p:spPr>
              <a:xfrm flipV="1">
                <a:off x="7731217" y="2752214"/>
                <a:ext cx="0" cy="1190172"/>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7642357" y="2752214"/>
                <a:ext cx="129457" cy="12945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p>
            </p:txBody>
          </p:sp>
        </p:grpSp>
        <p:sp>
          <p:nvSpPr>
            <p:cNvPr id="32" name="Oval 31"/>
            <p:cNvSpPr/>
            <p:nvPr/>
          </p:nvSpPr>
          <p:spPr>
            <a:xfrm>
              <a:off x="4791402" y="1802443"/>
              <a:ext cx="445375" cy="44537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4800" dirty="0"/>
            </a:p>
          </p:txBody>
        </p:sp>
      </p:grpSp>
      <p:grpSp>
        <p:nvGrpSpPr>
          <p:cNvPr id="6" name="Google Shape;490;p39"/>
          <p:cNvGrpSpPr/>
          <p:nvPr/>
        </p:nvGrpSpPr>
        <p:grpSpPr>
          <a:xfrm>
            <a:off x="1717182" y="7616937"/>
            <a:ext cx="1351478" cy="1889424"/>
            <a:chOff x="5339940" y="1695758"/>
            <a:chExt cx="304428" cy="367392"/>
          </a:xfrm>
          <a:solidFill>
            <a:srgbClr val="FFC000"/>
          </a:solidFill>
        </p:grpSpPr>
        <p:sp>
          <p:nvSpPr>
            <p:cNvPr id="24" name="Google Shape;491;p39"/>
            <p:cNvSpPr/>
            <p:nvPr/>
          </p:nvSpPr>
          <p:spPr>
            <a:xfrm>
              <a:off x="5383805"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spcFirstLastPara="1" wrap="square" lIns="91425" tIns="91425" rIns="91425" bIns="91425" anchor="ctr" anchorCtr="0">
              <a:noAutofit/>
            </a:bodyPr>
            <a:lstStyle/>
            <a:p>
              <a:endParaRPr/>
            </a:p>
          </p:txBody>
        </p:sp>
        <p:sp>
          <p:nvSpPr>
            <p:cNvPr id="25" name="Google Shape;492;p39"/>
            <p:cNvSpPr/>
            <p:nvPr/>
          </p:nvSpPr>
          <p:spPr>
            <a:xfrm>
              <a:off x="5339940" y="1695758"/>
              <a:ext cx="304428" cy="246343"/>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spcFirstLastPara="1" wrap="square" lIns="91425" tIns="91425" rIns="91425" bIns="91425" anchor="ctr" anchorCtr="0">
              <a:noAutofit/>
            </a:bodyPr>
            <a:lstStyle/>
            <a:p>
              <a:endParaRPr/>
            </a:p>
          </p:txBody>
        </p:sp>
      </p:grpSp>
      <p:pic>
        <p:nvPicPr>
          <p:cNvPr id="17" name="Picture Placeholder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5481646" y="1096757"/>
            <a:ext cx="7854848" cy="5913166"/>
          </a:xfr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2977" y="0"/>
            <a:ext cx="3364673" cy="1964210"/>
          </a:xfrm>
          <a:prstGeom prst="rect">
            <a:avLst/>
          </a:prstGeom>
        </p:spPr>
      </p:pic>
    </p:spTree>
    <p:extLst>
      <p:ext uri="{BB962C8B-B14F-4D97-AF65-F5344CB8AC3E}">
        <p14:creationId xmlns:p14="http://schemas.microsoft.com/office/powerpoint/2010/main" val="25662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03311" y="0"/>
            <a:ext cx="5750906" cy="3657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9768" y="3416055"/>
            <a:ext cx="5043541" cy="371228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3312" y="10689021"/>
            <a:ext cx="5750905" cy="309983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03312" y="7015988"/>
            <a:ext cx="5774340" cy="3673033"/>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13559768" y="0"/>
            <a:ext cx="5043542" cy="365760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603311" y="3657600"/>
            <a:ext cx="5750906" cy="3358388"/>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59767" y="7128336"/>
            <a:ext cx="5043543" cy="3560685"/>
          </a:xfrm>
          <a:prstGeom prst="rect">
            <a:avLst/>
          </a:prstGeom>
        </p:spPr>
      </p:pic>
      <p:sp>
        <p:nvSpPr>
          <p:cNvPr id="24" name="Rectangle: Rounded Corners 1">
            <a:extLst>
              <a:ext uri="{FF2B5EF4-FFF2-40B4-BE49-F238E27FC236}">
                <a16:creationId xmlns:a16="http://schemas.microsoft.com/office/drawing/2014/main" id="{67F93332-C332-4E2F-9704-0878B6D5860F}"/>
              </a:ext>
            </a:extLst>
          </p:cNvPr>
          <p:cNvSpPr/>
          <p:nvPr/>
        </p:nvSpPr>
        <p:spPr>
          <a:xfrm>
            <a:off x="13559768" y="0"/>
            <a:ext cx="2642258" cy="1371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sz="2400" dirty="0"/>
          </a:p>
        </p:txBody>
      </p:sp>
      <p:sp>
        <p:nvSpPr>
          <p:cNvPr id="33" name="Rectangle 7"/>
          <p:cNvSpPr txBox="1">
            <a:spLocks noChangeArrowheads="1"/>
          </p:cNvSpPr>
          <p:nvPr/>
        </p:nvSpPr>
        <p:spPr bwMode="auto">
          <a:xfrm>
            <a:off x="1102790" y="2087877"/>
            <a:ext cx="12858429" cy="1107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673" tIns="108836" rIns="217673" bIns="108836" numCol="1" anchor="t" anchorCtr="0" compatLnSpc="1">
            <a:prstTxWarp prst="textNoShape">
              <a:avLst/>
            </a:prstTxWarp>
          </a:bodyPr>
          <a:lstStyle>
            <a:lvl1pPr marL="456165" indent="-456165" algn="l" defTabSz="1824647"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68480" indent="-456165" algn="l" defTabSz="1824647"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0806" indent="-456165" algn="l" defTabSz="1824647"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193129"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05447"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17770"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30096"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42415"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54731" indent="-456165" algn="l" defTabSz="182464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2381"/>
              </a:spcBef>
              <a:spcAft>
                <a:spcPts val="2381"/>
              </a:spcAft>
              <a:buFont typeface="Wingdings" panose="05000000000000000000" pitchFamily="2" charset="2"/>
              <a:buChar char="§"/>
            </a:pPr>
            <a:r>
              <a:rPr lang="en-US" altLang="en-US" sz="4800" b="1" dirty="0">
                <a:solidFill>
                  <a:schemeClr val="tx1">
                    <a:lumMod val="90000"/>
                    <a:lumOff val="10000"/>
                  </a:schemeClr>
                </a:solidFill>
                <a:cs typeface="Calibri" pitchFamily="34" charset="0"/>
              </a:rPr>
              <a:t>ICT</a:t>
            </a:r>
          </a:p>
          <a:p>
            <a:pPr>
              <a:lnSpc>
                <a:spcPct val="100000"/>
              </a:lnSpc>
              <a:spcBef>
                <a:spcPts val="2381"/>
              </a:spcBef>
              <a:spcAft>
                <a:spcPts val="2381"/>
              </a:spcAft>
              <a:buFont typeface="Wingdings" panose="05000000000000000000" pitchFamily="2" charset="2"/>
              <a:buChar char="§"/>
            </a:pPr>
            <a:r>
              <a:rPr lang="en-US" altLang="en-US" sz="4800" b="1" dirty="0">
                <a:solidFill>
                  <a:schemeClr val="tx1">
                    <a:lumMod val="90000"/>
                    <a:lumOff val="10000"/>
                  </a:schemeClr>
                </a:solidFill>
                <a:cs typeface="Calibri" pitchFamily="34" charset="0"/>
              </a:rPr>
              <a:t>Machine and Automotive components</a:t>
            </a:r>
          </a:p>
          <a:p>
            <a:pPr>
              <a:lnSpc>
                <a:spcPct val="100000"/>
              </a:lnSpc>
              <a:spcBef>
                <a:spcPts val="2381"/>
              </a:spcBef>
              <a:spcAft>
                <a:spcPts val="2381"/>
              </a:spcAft>
              <a:buFont typeface="Wingdings" panose="05000000000000000000" pitchFamily="2" charset="2"/>
              <a:buChar char="§"/>
            </a:pPr>
            <a:r>
              <a:rPr lang="en-US" altLang="en-US" sz="4800" b="1" dirty="0" smtClean="0">
                <a:solidFill>
                  <a:schemeClr val="tx1">
                    <a:lumMod val="90000"/>
                    <a:lumOff val="10000"/>
                  </a:schemeClr>
                </a:solidFill>
                <a:cs typeface="Calibri" pitchFamily="34" charset="0"/>
              </a:rPr>
              <a:t>Agribusiness </a:t>
            </a:r>
            <a:r>
              <a:rPr lang="en-US" altLang="en-US" sz="4800" b="1" dirty="0">
                <a:solidFill>
                  <a:schemeClr val="tx1">
                    <a:lumMod val="90000"/>
                    <a:lumOff val="10000"/>
                  </a:schemeClr>
                </a:solidFill>
                <a:cs typeface="Calibri" pitchFamily="34" charset="0"/>
              </a:rPr>
              <a:t>and Food Processing</a:t>
            </a:r>
          </a:p>
          <a:p>
            <a:pPr>
              <a:lnSpc>
                <a:spcPct val="100000"/>
              </a:lnSpc>
              <a:spcBef>
                <a:spcPts val="2381"/>
              </a:spcBef>
              <a:spcAft>
                <a:spcPts val="2381"/>
              </a:spcAft>
              <a:buFont typeface="Wingdings" panose="05000000000000000000" pitchFamily="2" charset="2"/>
              <a:buChar char="§"/>
            </a:pPr>
            <a:r>
              <a:rPr lang="en-US" altLang="en-US" sz="4800" b="1" dirty="0">
                <a:solidFill>
                  <a:schemeClr val="tx1">
                    <a:lumMod val="90000"/>
                    <a:lumOff val="10000"/>
                  </a:schemeClr>
                </a:solidFill>
                <a:cs typeface="Calibri" pitchFamily="34" charset="0"/>
              </a:rPr>
              <a:t>Wine industry</a:t>
            </a:r>
          </a:p>
          <a:p>
            <a:pPr>
              <a:lnSpc>
                <a:spcPct val="100000"/>
              </a:lnSpc>
              <a:spcBef>
                <a:spcPts val="2381"/>
              </a:spcBef>
              <a:spcAft>
                <a:spcPts val="2381"/>
              </a:spcAft>
              <a:buFont typeface="Wingdings" panose="05000000000000000000" pitchFamily="2" charset="2"/>
              <a:buChar char="§"/>
            </a:pPr>
            <a:r>
              <a:rPr lang="en-US" sz="4800" b="1" dirty="0" smtClean="0">
                <a:solidFill>
                  <a:schemeClr val="tx1">
                    <a:lumMod val="90000"/>
                    <a:lumOff val="10000"/>
                  </a:schemeClr>
                </a:solidFill>
                <a:cs typeface="Calibri" pitchFamily="34" charset="0"/>
              </a:rPr>
              <a:t>Healthcare Sector </a:t>
            </a:r>
            <a:r>
              <a:rPr lang="en-US" altLang="en-US" sz="4800" b="1" dirty="0" smtClean="0">
                <a:solidFill>
                  <a:schemeClr val="tx1">
                    <a:lumMod val="90000"/>
                    <a:lumOff val="10000"/>
                  </a:schemeClr>
                </a:solidFill>
                <a:cs typeface="Calibri" pitchFamily="34" charset="0"/>
              </a:rPr>
              <a:t>and </a:t>
            </a:r>
            <a:r>
              <a:rPr lang="en-US" altLang="en-US" sz="4800" b="1" dirty="0">
                <a:solidFill>
                  <a:schemeClr val="tx1">
                    <a:lumMod val="90000"/>
                    <a:lumOff val="10000"/>
                  </a:schemeClr>
                </a:solidFill>
                <a:cs typeface="Calibri" pitchFamily="34" charset="0"/>
              </a:rPr>
              <a:t>Pharmaceuticals</a:t>
            </a:r>
          </a:p>
          <a:p>
            <a:pPr>
              <a:lnSpc>
                <a:spcPct val="100000"/>
              </a:lnSpc>
              <a:spcBef>
                <a:spcPts val="2381"/>
              </a:spcBef>
              <a:spcAft>
                <a:spcPts val="2381"/>
              </a:spcAft>
              <a:buFont typeface="Wingdings" panose="05000000000000000000" pitchFamily="2" charset="2"/>
              <a:buChar char="§"/>
            </a:pPr>
            <a:r>
              <a:rPr lang="en-US" altLang="en-US" sz="4800" b="1" dirty="0">
                <a:solidFill>
                  <a:schemeClr val="tx1">
                    <a:lumMod val="90000"/>
                    <a:lumOff val="10000"/>
                  </a:schemeClr>
                </a:solidFill>
                <a:cs typeface="Calibri" pitchFamily="34" charset="0"/>
              </a:rPr>
              <a:t>Textile</a:t>
            </a:r>
          </a:p>
          <a:p>
            <a:pPr>
              <a:lnSpc>
                <a:spcPct val="100000"/>
              </a:lnSpc>
              <a:spcBef>
                <a:spcPts val="2381"/>
              </a:spcBef>
              <a:spcAft>
                <a:spcPts val="2381"/>
              </a:spcAft>
              <a:buFont typeface="Wingdings" panose="05000000000000000000" pitchFamily="2" charset="2"/>
              <a:buChar char="§"/>
            </a:pPr>
            <a:r>
              <a:rPr lang="en-US" altLang="en-US" sz="4800" b="1" dirty="0" smtClean="0">
                <a:solidFill>
                  <a:schemeClr val="tx1">
                    <a:lumMod val="90000"/>
                    <a:lumOff val="10000"/>
                  </a:schemeClr>
                </a:solidFill>
                <a:cs typeface="Calibri" pitchFamily="34" charset="0"/>
              </a:rPr>
              <a:t>Energy</a:t>
            </a:r>
            <a:endParaRPr lang="en-US" altLang="en-US" sz="4800" b="1" dirty="0">
              <a:solidFill>
                <a:schemeClr val="tx1">
                  <a:lumMod val="90000"/>
                  <a:lumOff val="10000"/>
                </a:schemeClr>
              </a:solidFill>
              <a:cs typeface="Calibri" pitchFamily="34" charset="0"/>
            </a:endParaRPr>
          </a:p>
          <a:p>
            <a:pPr>
              <a:lnSpc>
                <a:spcPct val="100000"/>
              </a:lnSpc>
              <a:spcBef>
                <a:spcPts val="2381"/>
              </a:spcBef>
              <a:spcAft>
                <a:spcPts val="2381"/>
              </a:spcAft>
              <a:buFont typeface="Wingdings" panose="05000000000000000000" pitchFamily="2" charset="2"/>
              <a:buChar char="§"/>
            </a:pPr>
            <a:r>
              <a:rPr lang="en-US" altLang="en-US" sz="4800" b="1" dirty="0" smtClean="0">
                <a:solidFill>
                  <a:schemeClr val="tx1">
                    <a:lumMod val="90000"/>
                    <a:lumOff val="10000"/>
                  </a:schemeClr>
                </a:solidFill>
                <a:cs typeface="Calibri" pitchFamily="34" charset="0"/>
              </a:rPr>
              <a:t>Tourism</a:t>
            </a:r>
            <a:endParaRPr lang="en-US" altLang="en-US" sz="4800" b="1" dirty="0">
              <a:solidFill>
                <a:schemeClr val="tx1">
                  <a:lumMod val="90000"/>
                  <a:lumOff val="10000"/>
                </a:schemeClr>
              </a:solidFill>
              <a:cs typeface="Calibri" pitchFamily="34" charset="0"/>
            </a:endParaRPr>
          </a:p>
          <a:p>
            <a:pPr marL="0" indent="0">
              <a:lnSpc>
                <a:spcPct val="100000"/>
              </a:lnSpc>
              <a:spcBef>
                <a:spcPts val="2381"/>
              </a:spcBef>
              <a:spcAft>
                <a:spcPts val="2381"/>
              </a:spcAft>
              <a:buFont typeface="Arial" panose="020B0604020202020204" pitchFamily="34" charset="0"/>
              <a:buNone/>
            </a:pPr>
            <a:endParaRPr lang="en-US" altLang="en-US" sz="4800" b="1" dirty="0">
              <a:solidFill>
                <a:schemeClr val="accent4">
                  <a:lumMod val="50000"/>
                </a:schemeClr>
              </a:solidFill>
              <a:effectLst>
                <a:outerShdw blurRad="38100" dist="38100" dir="2700000" algn="tl">
                  <a:srgbClr val="000000">
                    <a:alpha val="43137"/>
                  </a:srgbClr>
                </a:outerShdw>
              </a:effectLst>
              <a:cs typeface="Calibri" pitchFamily="34" charset="0"/>
            </a:endParaRPr>
          </a:p>
        </p:txBody>
      </p:sp>
      <p:sp>
        <p:nvSpPr>
          <p:cNvPr id="34" name="Rectangle 2"/>
          <p:cNvSpPr>
            <a:spLocks noGrp="1" noChangeArrowheads="1"/>
          </p:cNvSpPr>
          <p:nvPr>
            <p:ph type="title"/>
          </p:nvPr>
        </p:nvSpPr>
        <p:spPr>
          <a:xfrm>
            <a:off x="1717288" y="591137"/>
            <a:ext cx="22138872" cy="1331095"/>
          </a:xfrm>
        </p:spPr>
        <p:txBody>
          <a:bodyPr/>
          <a:lstStyle/>
          <a:p>
            <a:pPr eaLnBrk="1" hangingPunct="1">
              <a:defRPr/>
            </a:pPr>
            <a:r>
              <a:rPr lang="en-US" sz="6600" b="1" dirty="0" smtClean="0">
                <a:solidFill>
                  <a:srgbClr val="B00000"/>
                </a:solidFill>
                <a:latin typeface="+mn-lt"/>
                <a:cs typeface="Calibri" pitchFamily="34" charset="0"/>
              </a:rPr>
              <a:t>Investment Opportunities</a:t>
            </a:r>
            <a:endParaRPr lang="en-GB" sz="6600" b="1" dirty="0">
              <a:solidFill>
                <a:srgbClr val="B00000"/>
              </a:solidFill>
              <a:latin typeface="+mn-lt"/>
              <a:cs typeface="Calibri" pitchFamily="34" charset="0"/>
            </a:endParaRPr>
          </a:p>
        </p:txBody>
      </p:sp>
      <p:sp>
        <p:nvSpPr>
          <p:cNvPr id="15" name="Parallelogram 14"/>
          <p:cNvSpPr/>
          <p:nvPr/>
        </p:nvSpPr>
        <p:spPr>
          <a:xfrm>
            <a:off x="21374100" y="1"/>
            <a:ext cx="3003548" cy="13788856"/>
          </a:xfrm>
          <a:prstGeom prst="parallelogram">
            <a:avLst>
              <a:gd name="adj" fmla="val 0"/>
            </a:avLst>
          </a:prstGeom>
          <a:gradFill>
            <a:gsLst>
              <a:gs pos="0">
                <a:srgbClr val="B00000"/>
              </a:gs>
              <a:gs pos="100000">
                <a:schemeClr val="accent5">
                  <a:alpha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256" tIns="45631" rIns="91256" bIns="45631" rtlCol="0" anchor="ctr"/>
          <a:lstStyle/>
          <a:p>
            <a:pPr algn="ctr"/>
            <a:endParaRPr lang="en-US" dirty="0"/>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35160" y="10801369"/>
            <a:ext cx="2993694" cy="1747642"/>
          </a:xfrm>
          <a:prstGeom prst="rect">
            <a:avLst/>
          </a:prstGeom>
        </p:spPr>
      </p:pic>
    </p:spTree>
    <p:extLst>
      <p:ext uri="{BB962C8B-B14F-4D97-AF65-F5344CB8AC3E}">
        <p14:creationId xmlns:p14="http://schemas.microsoft.com/office/powerpoint/2010/main" val="4235517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5">
      <a:majorFont>
        <a:latin typeface="Raleway SemiBold"/>
        <a:ea typeface=""/>
        <a:cs typeface=""/>
      </a:majorFont>
      <a:minorFont>
        <a:latin typeface="Ralewa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5">
    <a:majorFont>
      <a:latin typeface="Raleway SemiBold"/>
      <a:ea typeface=""/>
      <a:cs typeface=""/>
    </a:majorFont>
    <a:minorFont>
      <a:latin typeface="Ralewa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5">
    <a:majorFont>
      <a:latin typeface="Raleway SemiBold"/>
      <a:ea typeface=""/>
      <a:cs typeface=""/>
    </a:majorFont>
    <a:minorFont>
      <a:latin typeface="Ralewa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5">
    <a:majorFont>
      <a:latin typeface="Raleway SemiBold"/>
      <a:ea typeface=""/>
      <a:cs typeface=""/>
    </a:majorFont>
    <a:minorFont>
      <a:latin typeface="Ralewa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5">
    <a:majorFont>
      <a:latin typeface="Raleway SemiBold"/>
      <a:ea typeface=""/>
      <a:cs typeface=""/>
    </a:majorFont>
    <a:minorFont>
      <a:latin typeface="Ralewa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30564</TotalTime>
  <Words>3845</Words>
  <Application>Microsoft Office PowerPoint</Application>
  <PresentationFormat>Custom</PresentationFormat>
  <Paragraphs>519</Paragraphs>
  <Slides>25</Slides>
  <Notes>25</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25</vt:i4>
      </vt:variant>
    </vt:vector>
  </HeadingPairs>
  <TitlesOfParts>
    <vt:vector size="43" baseType="lpstr">
      <vt:lpstr>맑은 고딕</vt:lpstr>
      <vt:lpstr>ＭＳ Ｐゴシック</vt:lpstr>
      <vt:lpstr>Arial</vt:lpstr>
      <vt:lpstr>Arial Unicode MS</vt:lpstr>
      <vt:lpstr>Calibri</vt:lpstr>
      <vt:lpstr>Lato Light</vt:lpstr>
      <vt:lpstr>Open Sans Extrabold</vt:lpstr>
      <vt:lpstr>Raleway</vt:lpstr>
      <vt:lpstr>Raleway Medium</vt:lpstr>
      <vt:lpstr>Raleway SemiBold</vt:lpstr>
      <vt:lpstr>SkolaSerif Regular</vt:lpstr>
      <vt:lpstr>StobiSerif Regular</vt:lpstr>
      <vt:lpstr>Times New Roman</vt:lpstr>
      <vt:lpstr>Trebuchet MS</vt:lpstr>
      <vt:lpstr>Wingdings</vt:lpstr>
      <vt:lpstr>Office Theme</vt:lpstr>
      <vt:lpstr>15_Office Theme</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Investment Opportunities</vt:lpstr>
      <vt:lpstr> ICT Sector</vt:lpstr>
      <vt:lpstr>PowerPoint Presentation</vt:lpstr>
      <vt:lpstr> Agribusiness &amp; Food Processing Industry</vt:lpstr>
      <vt:lpstr> Healthcare Sector &amp; Pharmaceuticals </vt:lpstr>
      <vt:lpstr>PowerPoint Presentation</vt:lpstr>
      <vt:lpstr> Energy Sector</vt:lpstr>
      <vt:lpstr>PowerPoint Presentation</vt:lpstr>
      <vt:lpstr>PowerPoint Presentation</vt:lpstr>
      <vt:lpstr>PowerPoint Presentation</vt:lpstr>
      <vt:lpstr>PowerPoint Presentation</vt:lpstr>
      <vt:lpstr>PowerPoint Presentation</vt:lpstr>
      <vt:lpstr> Export Promotion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Momen Elshamy</dc:creator>
  <cp:lastModifiedBy>Igor Velevski</cp:lastModifiedBy>
  <cp:revision>1170</cp:revision>
  <cp:lastPrinted>2023-09-23T07:11:53Z</cp:lastPrinted>
  <dcterms:created xsi:type="dcterms:W3CDTF">2017-08-22T06:10:53Z</dcterms:created>
  <dcterms:modified xsi:type="dcterms:W3CDTF">2023-09-23T07:15:59Z</dcterms:modified>
</cp:coreProperties>
</file>