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handoutMasterIdLst>
    <p:handoutMasterId r:id="rId21"/>
  </p:handoutMasterIdLst>
  <p:sldIdLst>
    <p:sldId id="477" r:id="rId3"/>
    <p:sldId id="479" r:id="rId4"/>
    <p:sldId id="478" r:id="rId5"/>
    <p:sldId id="481" r:id="rId6"/>
    <p:sldId id="482" r:id="rId7"/>
    <p:sldId id="484" r:id="rId8"/>
    <p:sldId id="485" r:id="rId9"/>
    <p:sldId id="486" r:id="rId10"/>
    <p:sldId id="487" r:id="rId11"/>
    <p:sldId id="488" r:id="rId12"/>
    <p:sldId id="489" r:id="rId13"/>
    <p:sldId id="490" r:id="rId14"/>
    <p:sldId id="491" r:id="rId15"/>
    <p:sldId id="492" r:id="rId16"/>
    <p:sldId id="495" r:id="rId17"/>
    <p:sldId id="494" r:id="rId18"/>
    <p:sldId id="402" r:id="rId19"/>
  </p:sldIdLst>
  <p:sldSz cx="12192000" cy="6858000"/>
  <p:notesSz cx="7104063"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ğrı Arıcı" initials="ÇA" lastIdx="1" clrIdx="0">
    <p:extLst>
      <p:ext uri="{19B8F6BF-5375-455C-9EA6-DF929625EA0E}">
        <p15:presenceInfo xmlns:p15="http://schemas.microsoft.com/office/powerpoint/2012/main" userId="f782c9396ec08a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AFABAB"/>
    <a:srgbClr val="C5A261"/>
    <a:srgbClr val="D7AF65"/>
    <a:srgbClr val="2C451B"/>
    <a:srgbClr val="7B3215"/>
    <a:srgbClr val="F2F2F2"/>
    <a:srgbClr val="C5E0B4"/>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5332" autoAdjust="0"/>
  </p:normalViewPr>
  <p:slideViewPr>
    <p:cSldViewPr snapToGrid="0">
      <p:cViewPr varScale="1">
        <p:scale>
          <a:sx n="88" d="100"/>
          <a:sy n="88" d="100"/>
        </p:scale>
        <p:origin x="461" y="6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200"/>
            </a:lvl1pPr>
          </a:lstStyle>
          <a:p>
            <a:endParaRPr lang="tr-TR"/>
          </a:p>
        </p:txBody>
      </p:sp>
      <p:sp>
        <p:nvSpPr>
          <p:cNvPr id="3" name="Veri Yer Tutucusu 2"/>
          <p:cNvSpPr>
            <a:spLocks noGrp="1"/>
          </p:cNvSpPr>
          <p:nvPr>
            <p:ph type="dt" sz="quarter" idx="1"/>
          </p:nvPr>
        </p:nvSpPr>
        <p:spPr>
          <a:xfrm>
            <a:off x="4023203" y="0"/>
            <a:ext cx="3079202" cy="512304"/>
          </a:xfrm>
          <a:prstGeom prst="rect">
            <a:avLst/>
          </a:prstGeom>
        </p:spPr>
        <p:txBody>
          <a:bodyPr vert="horz" lIns="94787" tIns="47393" rIns="94787" bIns="47393" rtlCol="0"/>
          <a:lstStyle>
            <a:lvl1pPr algn="r">
              <a:defRPr sz="1200"/>
            </a:lvl1pPr>
          </a:lstStyle>
          <a:p>
            <a:fld id="{152862F3-B915-4A21-89CF-2D68C62E9ECD}" type="datetimeFigureOut">
              <a:rPr lang="tr-TR" smtClean="0"/>
              <a:t>22.09.2023</a:t>
            </a:fld>
            <a:endParaRPr lang="tr-TR"/>
          </a:p>
        </p:txBody>
      </p:sp>
      <p:sp>
        <p:nvSpPr>
          <p:cNvPr id="4" name="Altbilgi Yer Tutucusu 3"/>
          <p:cNvSpPr>
            <a:spLocks noGrp="1"/>
          </p:cNvSpPr>
          <p:nvPr>
            <p:ph type="ftr" sz="quarter" idx="2"/>
          </p:nvPr>
        </p:nvSpPr>
        <p:spPr>
          <a:xfrm>
            <a:off x="0" y="9722310"/>
            <a:ext cx="3079202" cy="512304"/>
          </a:xfrm>
          <a:prstGeom prst="rect">
            <a:avLst/>
          </a:prstGeom>
        </p:spPr>
        <p:txBody>
          <a:bodyPr vert="horz" lIns="94787" tIns="47393" rIns="94787" bIns="47393" rtlCol="0" anchor="b"/>
          <a:lstStyle>
            <a:lvl1pPr algn="l">
              <a:defRPr sz="1200"/>
            </a:lvl1pPr>
          </a:lstStyle>
          <a:p>
            <a:endParaRPr lang="tr-TR"/>
          </a:p>
        </p:txBody>
      </p:sp>
      <p:sp>
        <p:nvSpPr>
          <p:cNvPr id="5" name="Slayt Numarası Yer Tutucusu 4"/>
          <p:cNvSpPr>
            <a:spLocks noGrp="1"/>
          </p:cNvSpPr>
          <p:nvPr>
            <p:ph type="sldNum" sz="quarter" idx="3"/>
          </p:nvPr>
        </p:nvSpPr>
        <p:spPr>
          <a:xfrm>
            <a:off x="4023203" y="9722310"/>
            <a:ext cx="3079202" cy="512304"/>
          </a:xfrm>
          <a:prstGeom prst="rect">
            <a:avLst/>
          </a:prstGeom>
        </p:spPr>
        <p:txBody>
          <a:bodyPr vert="horz" lIns="94787" tIns="47393" rIns="94787" bIns="47393" rtlCol="0" anchor="b"/>
          <a:lstStyle>
            <a:lvl1pPr algn="r">
              <a:defRPr sz="1200"/>
            </a:lvl1pPr>
          </a:lstStyle>
          <a:p>
            <a:fld id="{30A533A8-7F3B-4173-8DF1-10E3D977907A}" type="slidenum">
              <a:rPr lang="tr-TR" smtClean="0"/>
              <a:t>‹#›</a:t>
            </a:fld>
            <a:endParaRPr lang="tr-TR"/>
          </a:p>
        </p:txBody>
      </p:sp>
    </p:spTree>
    <p:extLst>
      <p:ext uri="{BB962C8B-B14F-4D97-AF65-F5344CB8AC3E}">
        <p14:creationId xmlns:p14="http://schemas.microsoft.com/office/powerpoint/2010/main" val="1272125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3078427" cy="513509"/>
          </a:xfrm>
          <a:prstGeom prst="rect">
            <a:avLst/>
          </a:prstGeom>
        </p:spPr>
        <p:txBody>
          <a:bodyPr vert="horz" lIns="94787" tIns="47393" rIns="94787" bIns="47393" rtlCol="0"/>
          <a:lstStyle>
            <a:lvl1pPr algn="l">
              <a:defRPr sz="1200"/>
            </a:lvl1pPr>
          </a:lstStyle>
          <a:p>
            <a:endParaRPr lang="tr-TR"/>
          </a:p>
        </p:txBody>
      </p:sp>
      <p:sp>
        <p:nvSpPr>
          <p:cNvPr id="3" name="Veri Yer Tutucusu 2"/>
          <p:cNvSpPr>
            <a:spLocks noGrp="1"/>
          </p:cNvSpPr>
          <p:nvPr>
            <p:ph type="dt" idx="1"/>
          </p:nvPr>
        </p:nvSpPr>
        <p:spPr>
          <a:xfrm>
            <a:off x="4023994" y="0"/>
            <a:ext cx="3078427" cy="513509"/>
          </a:xfrm>
          <a:prstGeom prst="rect">
            <a:avLst/>
          </a:prstGeom>
        </p:spPr>
        <p:txBody>
          <a:bodyPr vert="horz" lIns="94787" tIns="47393" rIns="94787" bIns="47393" rtlCol="0"/>
          <a:lstStyle>
            <a:lvl1pPr algn="r">
              <a:defRPr sz="1200"/>
            </a:lvl1pPr>
          </a:lstStyle>
          <a:p>
            <a:fld id="{39F32224-C623-441E-A9C5-F745D8B70169}" type="datetimeFigureOut">
              <a:rPr lang="tr-TR" smtClean="0"/>
              <a:t>22.09.2023</a:t>
            </a:fld>
            <a:endParaRPr lang="tr-TR"/>
          </a:p>
        </p:txBody>
      </p:sp>
      <p:sp>
        <p:nvSpPr>
          <p:cNvPr id="4" name="Slayt Görüntüsü Yer Tutucusu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tr-TR"/>
          </a:p>
        </p:txBody>
      </p:sp>
      <p:sp>
        <p:nvSpPr>
          <p:cNvPr id="5" name="Not Yer Tutucusu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9721108"/>
            <a:ext cx="3078427" cy="513508"/>
          </a:xfrm>
          <a:prstGeom prst="rect">
            <a:avLst/>
          </a:prstGeom>
        </p:spPr>
        <p:txBody>
          <a:bodyPr vert="horz" lIns="94787" tIns="47393" rIns="94787" bIns="47393" rtlCol="0" anchor="b"/>
          <a:lstStyle>
            <a:lvl1pPr algn="l">
              <a:defRPr sz="1200"/>
            </a:lvl1pPr>
          </a:lstStyle>
          <a:p>
            <a:endParaRPr lang="tr-TR"/>
          </a:p>
        </p:txBody>
      </p:sp>
      <p:sp>
        <p:nvSpPr>
          <p:cNvPr id="7" name="Slayt Numarası Yer Tutucusu 6"/>
          <p:cNvSpPr>
            <a:spLocks noGrp="1"/>
          </p:cNvSpPr>
          <p:nvPr>
            <p:ph type="sldNum" sz="quarter" idx="5"/>
          </p:nvPr>
        </p:nvSpPr>
        <p:spPr>
          <a:xfrm>
            <a:off x="4023994" y="9721108"/>
            <a:ext cx="3078427" cy="513508"/>
          </a:xfrm>
          <a:prstGeom prst="rect">
            <a:avLst/>
          </a:prstGeom>
        </p:spPr>
        <p:txBody>
          <a:bodyPr vert="horz" lIns="94787" tIns="47393" rIns="94787" bIns="47393" rtlCol="0" anchor="b"/>
          <a:lstStyle>
            <a:lvl1pPr algn="r">
              <a:defRPr sz="1200"/>
            </a:lvl1pPr>
          </a:lstStyle>
          <a:p>
            <a:fld id="{9F3CD369-880F-45CE-8537-7AD55AC88A4D}" type="slidenum">
              <a:rPr lang="tr-TR" smtClean="0"/>
              <a:t>‹#›</a:t>
            </a:fld>
            <a:endParaRPr lang="tr-TR"/>
          </a:p>
        </p:txBody>
      </p:sp>
    </p:spTree>
    <p:extLst>
      <p:ext uri="{BB962C8B-B14F-4D97-AF65-F5344CB8AC3E}">
        <p14:creationId xmlns:p14="http://schemas.microsoft.com/office/powerpoint/2010/main" val="313171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47867">
              <a:defRPr/>
            </a:pPr>
            <a:fld id="{3BA96A8F-5461-41C9-8B8A-5B9E001DCCC3}" type="slidenum">
              <a:rPr lang="tr-TR" altLang="en-US">
                <a:solidFill>
                  <a:prstClr val="black"/>
                </a:solidFill>
                <a:latin typeface="Calibri"/>
              </a:rPr>
              <a:pPr defTabSz="947867">
                <a:defRPr/>
              </a:pPr>
              <a:t>17</a:t>
            </a:fld>
            <a:endParaRPr lang="tr-TR" altLang="en-US" dirty="0">
              <a:solidFill>
                <a:prstClr val="black"/>
              </a:solidFill>
              <a:latin typeface="Calibri"/>
            </a:endParaRPr>
          </a:p>
        </p:txBody>
      </p:sp>
    </p:spTree>
    <p:extLst>
      <p:ext uri="{BB962C8B-B14F-4D97-AF65-F5344CB8AC3E}">
        <p14:creationId xmlns:p14="http://schemas.microsoft.com/office/powerpoint/2010/main" val="200705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42890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345977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256458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a:defRPr/>
            </a:lvl1pPr>
          </a:lstStyle>
          <a:p>
            <a:pPr>
              <a:defRPr/>
            </a:pPr>
            <a:endParaRPr lang="tr-TR" altLang="tr-TR" dirty="0"/>
          </a:p>
        </p:txBody>
      </p:sp>
    </p:spTree>
    <p:extLst>
      <p:ext uri="{BB962C8B-B14F-4D97-AF65-F5344CB8AC3E}">
        <p14:creationId xmlns:p14="http://schemas.microsoft.com/office/powerpoint/2010/main" val="235710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endParaRPr lang="tr-TR" dirty="0"/>
          </a:p>
        </p:txBody>
      </p:sp>
    </p:spTree>
    <p:extLst>
      <p:ext uri="{BB962C8B-B14F-4D97-AF65-F5344CB8AC3E}">
        <p14:creationId xmlns:p14="http://schemas.microsoft.com/office/powerpoint/2010/main" val="368779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a:defRPr/>
            </a:lvl1pPr>
          </a:lstStyle>
          <a:p>
            <a:pPr>
              <a:defRPr/>
            </a:pPr>
            <a:endParaRPr lang="tr-TR" altLang="tr-TR" dirty="0"/>
          </a:p>
        </p:txBody>
      </p:sp>
    </p:spTree>
    <p:extLst>
      <p:ext uri="{BB962C8B-B14F-4D97-AF65-F5344CB8AC3E}">
        <p14:creationId xmlns:p14="http://schemas.microsoft.com/office/powerpoint/2010/main" val="28007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067055-09C4-4EDF-AE59-EDBF9F19B64F}" type="slidenum">
              <a:rPr lang="tr-TR" smtClean="0"/>
              <a:t>‹#›</a:t>
            </a:fld>
            <a:endParaRPr lang="tr-TR"/>
          </a:p>
        </p:txBody>
      </p:sp>
    </p:spTree>
    <p:extLst>
      <p:ext uri="{BB962C8B-B14F-4D97-AF65-F5344CB8AC3E}">
        <p14:creationId xmlns:p14="http://schemas.microsoft.com/office/powerpoint/2010/main" val="2706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31136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112625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31500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426181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37195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23904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408037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DC5773-1F82-4ABA-8F3D-EC0404282730}" type="slidenum">
              <a:rPr lang="tr-TR" smtClean="0"/>
              <a:t>‹#›</a:t>
            </a:fld>
            <a:endParaRPr lang="tr-TR"/>
          </a:p>
        </p:txBody>
      </p:sp>
    </p:spTree>
    <p:extLst>
      <p:ext uri="{BB962C8B-B14F-4D97-AF65-F5344CB8AC3E}">
        <p14:creationId xmlns:p14="http://schemas.microsoft.com/office/powerpoint/2010/main" val="158932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C5773-1F82-4ABA-8F3D-EC0404282730}" type="slidenum">
              <a:rPr lang="tr-TR" smtClean="0"/>
              <a:t>‹#›</a:t>
            </a:fld>
            <a:endParaRPr lang="tr-TR"/>
          </a:p>
        </p:txBody>
      </p:sp>
    </p:spTree>
    <p:extLst>
      <p:ext uri="{BB962C8B-B14F-4D97-AF65-F5344CB8AC3E}">
        <p14:creationId xmlns:p14="http://schemas.microsoft.com/office/powerpoint/2010/main" val="373941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tr-TR" dirty="0"/>
          </a:p>
        </p:txBody>
      </p:sp>
    </p:spTree>
    <p:extLst>
      <p:ext uri="{BB962C8B-B14F-4D97-AF65-F5344CB8AC3E}">
        <p14:creationId xmlns:p14="http://schemas.microsoft.com/office/powerpoint/2010/main" val="108384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ebp"/><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jp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6" name="Picture 4" descr="Untitled-1.png">
            <a:extLst>
              <a:ext uri="{FF2B5EF4-FFF2-40B4-BE49-F238E27FC236}">
                <a16:creationId xmlns:a16="http://schemas.microsoft.com/office/drawing/2014/main" id="{44A91445-294C-4944-86AC-67F76DF157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503" y="219171"/>
            <a:ext cx="299561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2460172" y="1125634"/>
            <a:ext cx="7271656" cy="954107"/>
          </a:xfrm>
          <a:prstGeom prst="rect">
            <a:avLst/>
          </a:prstGeom>
          <a:noFill/>
        </p:spPr>
        <p:txBody>
          <a:bodyPr wrap="square" rtlCol="0">
            <a:spAutoFit/>
          </a:bodyPr>
          <a:lstStyle/>
          <a:p>
            <a:pPr algn="ctr"/>
            <a:r>
              <a:rPr lang="tr-TR" sz="2800" b="1" dirty="0" smtClean="0">
                <a:solidFill>
                  <a:schemeClr val="tx2">
                    <a:lumMod val="75000"/>
                  </a:schemeClr>
                </a:solidFill>
                <a:effectLst>
                  <a:outerShdw blurRad="38100" dist="38100" dir="2700000" algn="tl">
                    <a:srgbClr val="000000">
                      <a:alpha val="43137"/>
                    </a:srgbClr>
                  </a:outerShdw>
                </a:effectLst>
              </a:rPr>
              <a:t>Türkiye Cumhuriyeti Üsküp Büyükelçiliği </a:t>
            </a:r>
            <a:br>
              <a:rPr lang="tr-TR" sz="2800" b="1" dirty="0" smtClean="0">
                <a:solidFill>
                  <a:schemeClr val="tx2">
                    <a:lumMod val="75000"/>
                  </a:schemeClr>
                </a:solidFill>
                <a:effectLst>
                  <a:outerShdw blurRad="38100" dist="38100" dir="2700000" algn="tl">
                    <a:srgbClr val="000000">
                      <a:alpha val="43137"/>
                    </a:srgbClr>
                  </a:outerShdw>
                </a:effectLst>
              </a:rPr>
            </a:br>
            <a:r>
              <a:rPr lang="tr-TR" sz="2800" b="1" dirty="0" smtClean="0">
                <a:solidFill>
                  <a:schemeClr val="tx2">
                    <a:lumMod val="75000"/>
                  </a:schemeClr>
                </a:solidFill>
                <a:effectLst>
                  <a:outerShdw blurRad="38100" dist="38100" dir="2700000" algn="tl">
                    <a:srgbClr val="000000">
                      <a:alpha val="43137"/>
                    </a:srgbClr>
                  </a:outerShdw>
                </a:effectLst>
              </a:rPr>
              <a:t>Ticaret Müşavirliği</a:t>
            </a:r>
            <a:endParaRPr lang="tr-TR" sz="2800" b="1" dirty="0">
              <a:solidFill>
                <a:schemeClr val="tx2">
                  <a:lumMod val="75000"/>
                </a:schemeClr>
              </a:solidFill>
              <a:effectLst>
                <a:outerShdw blurRad="38100" dist="38100" dir="2700000" algn="tl">
                  <a:srgbClr val="000000">
                    <a:alpha val="43137"/>
                  </a:srgbClr>
                </a:outerShdw>
              </a:effectLst>
            </a:endParaRPr>
          </a:p>
        </p:txBody>
      </p:sp>
      <p:sp>
        <p:nvSpPr>
          <p:cNvPr id="3" name="Metin kutusu 2"/>
          <p:cNvSpPr txBox="1"/>
          <p:nvPr/>
        </p:nvSpPr>
        <p:spPr>
          <a:xfrm>
            <a:off x="8125097" y="5939246"/>
            <a:ext cx="4406537" cy="646331"/>
          </a:xfrm>
          <a:prstGeom prst="rect">
            <a:avLst/>
          </a:prstGeom>
          <a:noFill/>
        </p:spPr>
        <p:txBody>
          <a:bodyPr wrap="square" rtlCol="0">
            <a:spAutoFit/>
          </a:bodyPr>
          <a:lstStyle/>
          <a:p>
            <a:pPr algn="ctr"/>
            <a:r>
              <a:rPr lang="tr-TR" b="1" dirty="0" smtClean="0">
                <a:solidFill>
                  <a:schemeClr val="tx2">
                    <a:lumMod val="50000"/>
                  </a:schemeClr>
                </a:solidFill>
                <a:effectLst>
                  <a:outerShdw blurRad="38100" dist="38100" dir="2700000" algn="tl">
                    <a:srgbClr val="000000">
                      <a:alpha val="43137"/>
                    </a:srgbClr>
                  </a:outerShdw>
                </a:effectLst>
              </a:rPr>
              <a:t>Üsküp Ticaret Müşaviri</a:t>
            </a:r>
          </a:p>
          <a:p>
            <a:pPr algn="ctr"/>
            <a:r>
              <a:rPr lang="tr-TR" b="1" dirty="0" smtClean="0">
                <a:solidFill>
                  <a:schemeClr val="tx2">
                    <a:lumMod val="50000"/>
                  </a:schemeClr>
                </a:solidFill>
                <a:effectLst>
                  <a:outerShdw blurRad="38100" dist="38100" dir="2700000" algn="tl">
                    <a:srgbClr val="000000">
                      <a:alpha val="43137"/>
                    </a:srgbClr>
                  </a:outerShdw>
                </a:effectLst>
              </a:rPr>
              <a:t>Sinan </a:t>
            </a:r>
            <a:r>
              <a:rPr lang="tr-TR" b="1" dirty="0" err="1" smtClean="0">
                <a:solidFill>
                  <a:schemeClr val="tx2">
                    <a:lumMod val="50000"/>
                  </a:schemeClr>
                </a:solidFill>
                <a:effectLst>
                  <a:outerShdw blurRad="38100" dist="38100" dir="2700000" algn="tl">
                    <a:srgbClr val="000000">
                      <a:alpha val="43137"/>
                    </a:srgbClr>
                  </a:outerShdw>
                </a:effectLst>
              </a:rPr>
              <a:t>Tanrıöğen</a:t>
            </a:r>
            <a:endParaRPr lang="tr-TR"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7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55817" y="801189"/>
            <a:ext cx="4772297"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Yabancı Yatırım Mevzuatı</a:t>
            </a:r>
            <a:endParaRPr lang="tr-TR" b="1" dirty="0">
              <a:effectLst>
                <a:outerShdw blurRad="38100" dist="38100" dir="2700000" algn="tl">
                  <a:srgbClr val="000000">
                    <a:alpha val="43137"/>
                  </a:srgbClr>
                </a:outerShdw>
              </a:effectLst>
            </a:endParaRPr>
          </a:p>
        </p:txBody>
      </p:sp>
      <p:sp>
        <p:nvSpPr>
          <p:cNvPr id="4" name="Metin kutusu 3"/>
          <p:cNvSpPr txBox="1"/>
          <p:nvPr/>
        </p:nvSpPr>
        <p:spPr>
          <a:xfrm>
            <a:off x="1097280" y="1672046"/>
            <a:ext cx="10040982" cy="3046988"/>
          </a:xfrm>
          <a:prstGeom prst="rect">
            <a:avLst/>
          </a:prstGeom>
          <a:noFill/>
        </p:spPr>
        <p:txBody>
          <a:bodyPr wrap="square" rtlCol="0">
            <a:spAutoFit/>
          </a:bodyPr>
          <a:lstStyle/>
          <a:p>
            <a:pPr marL="285750" indent="-285750" algn="just">
              <a:buFont typeface="Arial" panose="020B0604020202020204" pitchFamily="34" charset="0"/>
              <a:buChar char="•"/>
            </a:pPr>
            <a:r>
              <a:rPr lang="tr-TR" sz="2400" dirty="0" smtClean="0"/>
              <a:t>Makedon </a:t>
            </a:r>
            <a:r>
              <a:rPr lang="tr-TR" sz="2400" dirty="0"/>
              <a:t>vatandaşlarıyla eşit şekilde şirket </a:t>
            </a:r>
            <a:r>
              <a:rPr lang="tr-TR" sz="2400" dirty="0" smtClean="0"/>
              <a:t>kurabilme </a:t>
            </a:r>
            <a:r>
              <a:rPr lang="tr-TR" sz="2400" dirty="0" smtClean="0"/>
              <a:t>imkânı</a:t>
            </a:r>
            <a:endParaRPr lang="tr-TR" sz="2400" dirty="0" smtClean="0"/>
          </a:p>
          <a:p>
            <a:pPr algn="just"/>
            <a:endParaRPr lang="tr-TR" sz="2400" dirty="0" smtClean="0"/>
          </a:p>
          <a:p>
            <a:pPr marL="285750" indent="-285750" algn="just">
              <a:buFont typeface="Arial" panose="020B0604020202020204" pitchFamily="34" charset="0"/>
              <a:buChar char="•"/>
            </a:pPr>
            <a:r>
              <a:rPr lang="tr-TR" sz="2400" dirty="0" smtClean="0"/>
              <a:t>V</a:t>
            </a:r>
            <a:r>
              <a:rPr lang="tr-TR" sz="2400" dirty="0" smtClean="0"/>
              <a:t>ergilerin, imtiyazların </a:t>
            </a:r>
            <a:r>
              <a:rPr lang="tr-TR" sz="2400" dirty="0"/>
              <a:t>ve devlet destekleri anlamında tüm </a:t>
            </a:r>
            <a:r>
              <a:rPr lang="tr-TR" sz="2400" dirty="0" smtClean="0"/>
              <a:t>firmaların </a:t>
            </a:r>
            <a:r>
              <a:rPr lang="tr-TR" sz="2400" dirty="0"/>
              <a:t>aynı </a:t>
            </a:r>
            <a:r>
              <a:rPr lang="tr-TR" sz="2400" dirty="0" smtClean="0"/>
              <a:t>prosedüre </a:t>
            </a:r>
            <a:r>
              <a:rPr lang="tr-TR" sz="2400" dirty="0"/>
              <a:t>ve mevzuata tabi </a:t>
            </a:r>
            <a:r>
              <a:rPr lang="tr-TR" sz="2400" dirty="0" smtClean="0"/>
              <a:t>bulunması</a:t>
            </a:r>
            <a:endParaRPr lang="tr-TR" sz="2400" dirty="0" smtClean="0"/>
          </a:p>
          <a:p>
            <a:pPr algn="just"/>
            <a:endParaRPr lang="tr-TR" sz="2400" dirty="0"/>
          </a:p>
          <a:p>
            <a:pPr marL="285750" indent="-285750" algn="just">
              <a:buFont typeface="Arial" panose="020B0604020202020204" pitchFamily="34" charset="0"/>
              <a:buChar char="•"/>
            </a:pPr>
            <a:r>
              <a:rPr lang="tr-TR" sz="2400" dirty="0" smtClean="0"/>
              <a:t>Şirket kurma işlemlerinde Merkez </a:t>
            </a:r>
            <a:r>
              <a:rPr lang="tr-TR" sz="2400" dirty="0"/>
              <a:t>Sicil tek yetkili </a:t>
            </a:r>
            <a:r>
              <a:rPr lang="tr-TR" sz="2400" dirty="0" smtClean="0"/>
              <a:t>kurum</a:t>
            </a:r>
            <a:endParaRPr lang="tr-TR" sz="2400" dirty="0" smtClean="0"/>
          </a:p>
          <a:p>
            <a:pPr algn="just"/>
            <a:endParaRPr lang="tr-TR" sz="2400" dirty="0" smtClean="0"/>
          </a:p>
          <a:p>
            <a:pPr marL="285750" indent="-285750" algn="just">
              <a:buFont typeface="Arial" panose="020B0604020202020204" pitchFamily="34" charset="0"/>
              <a:buChar char="•"/>
            </a:pPr>
            <a:r>
              <a:rPr lang="tr-TR" sz="2400" dirty="0" smtClean="0"/>
              <a:t>Düşük </a:t>
            </a:r>
            <a:r>
              <a:rPr lang="tr-TR" sz="2400" dirty="0"/>
              <a:t>vergi </a:t>
            </a:r>
            <a:r>
              <a:rPr lang="tr-TR" sz="2400" dirty="0" smtClean="0"/>
              <a:t>oranları</a:t>
            </a:r>
          </a:p>
        </p:txBody>
      </p:sp>
    </p:spTree>
    <p:extLst>
      <p:ext uri="{BB962C8B-B14F-4D97-AF65-F5344CB8AC3E}">
        <p14:creationId xmlns:p14="http://schemas.microsoft.com/office/powerpoint/2010/main" val="32832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94857" y="783771"/>
            <a:ext cx="4093029"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Serbest Bölge Avantajları</a:t>
            </a:r>
            <a:endParaRPr lang="tr-TR" b="1" dirty="0">
              <a:effectLst>
                <a:outerShdw blurRad="38100" dist="38100" dir="2700000" algn="tl">
                  <a:srgbClr val="000000">
                    <a:alpha val="43137"/>
                  </a:srgbClr>
                </a:outerShdw>
              </a:effectLst>
            </a:endParaRPr>
          </a:p>
        </p:txBody>
      </p:sp>
      <p:graphicFrame>
        <p:nvGraphicFramePr>
          <p:cNvPr id="5" name="Tablo 4"/>
          <p:cNvGraphicFramePr>
            <a:graphicFrameLocks noGrp="1"/>
          </p:cNvGraphicFramePr>
          <p:nvPr>
            <p:extLst>
              <p:ext uri="{D42A27DB-BD31-4B8C-83A1-F6EECF244321}">
                <p14:modId xmlns:p14="http://schemas.microsoft.com/office/powerpoint/2010/main" val="1837226736"/>
              </p:ext>
            </p:extLst>
          </p:nvPr>
        </p:nvGraphicFramePr>
        <p:xfrm>
          <a:off x="2081350" y="1715583"/>
          <a:ext cx="8917576" cy="4720050"/>
        </p:xfrm>
        <a:graphic>
          <a:graphicData uri="http://schemas.openxmlformats.org/drawingml/2006/table">
            <a:tbl>
              <a:tblPr firstRow="1" bandRow="1">
                <a:tableStyleId>{5C22544A-7EE6-4342-B048-85BDC9FD1C3A}</a:tableStyleId>
              </a:tblPr>
              <a:tblGrid>
                <a:gridCol w="2229394">
                  <a:extLst>
                    <a:ext uri="{9D8B030D-6E8A-4147-A177-3AD203B41FA5}">
                      <a16:colId xmlns:a16="http://schemas.microsoft.com/office/drawing/2014/main" val="3181505472"/>
                    </a:ext>
                  </a:extLst>
                </a:gridCol>
                <a:gridCol w="2229394">
                  <a:extLst>
                    <a:ext uri="{9D8B030D-6E8A-4147-A177-3AD203B41FA5}">
                      <a16:colId xmlns:a16="http://schemas.microsoft.com/office/drawing/2014/main" val="2969272449"/>
                    </a:ext>
                  </a:extLst>
                </a:gridCol>
                <a:gridCol w="2229394">
                  <a:extLst>
                    <a:ext uri="{9D8B030D-6E8A-4147-A177-3AD203B41FA5}">
                      <a16:colId xmlns:a16="http://schemas.microsoft.com/office/drawing/2014/main" val="2188748373"/>
                    </a:ext>
                  </a:extLst>
                </a:gridCol>
                <a:gridCol w="2229394">
                  <a:extLst>
                    <a:ext uri="{9D8B030D-6E8A-4147-A177-3AD203B41FA5}">
                      <a16:colId xmlns:a16="http://schemas.microsoft.com/office/drawing/2014/main" val="1375179574"/>
                    </a:ext>
                  </a:extLst>
                </a:gridCol>
              </a:tblGrid>
              <a:tr h="786675">
                <a:tc>
                  <a:txBody>
                    <a:bodyPr/>
                    <a:lstStyle/>
                    <a:p>
                      <a:r>
                        <a:rPr lang="tr-TR" sz="1400" dirty="0" smtClean="0"/>
                        <a:t>Vergi</a:t>
                      </a:r>
                      <a:endParaRPr lang="tr-TR" sz="1400" dirty="0"/>
                    </a:p>
                  </a:txBody>
                  <a:tcPr/>
                </a:tc>
                <a:tc>
                  <a:txBody>
                    <a:bodyPr/>
                    <a:lstStyle/>
                    <a:p>
                      <a:r>
                        <a:rPr lang="tr-TR" sz="1400" dirty="0" smtClean="0"/>
                        <a:t>Vergi Oranı</a:t>
                      </a:r>
                      <a:endParaRPr lang="tr-TR" sz="1400" dirty="0"/>
                    </a:p>
                  </a:txBody>
                  <a:tcPr/>
                </a:tc>
                <a:tc>
                  <a:txBody>
                    <a:bodyPr/>
                    <a:lstStyle/>
                    <a:p>
                      <a:r>
                        <a:rPr lang="tr-TR" sz="1400" dirty="0" smtClean="0"/>
                        <a:t>Serbest Bölge Dışında</a:t>
                      </a:r>
                      <a:endParaRPr lang="tr-TR" sz="1400" dirty="0"/>
                    </a:p>
                  </a:txBody>
                  <a:tcPr/>
                </a:tc>
                <a:tc>
                  <a:txBody>
                    <a:bodyPr/>
                    <a:lstStyle/>
                    <a:p>
                      <a:r>
                        <a:rPr lang="tr-TR" sz="1400" dirty="0" smtClean="0"/>
                        <a:t>Serbest Bölge İçinde</a:t>
                      </a:r>
                      <a:endParaRPr lang="tr-TR" sz="1400" dirty="0"/>
                    </a:p>
                  </a:txBody>
                  <a:tcPr/>
                </a:tc>
                <a:extLst>
                  <a:ext uri="{0D108BD9-81ED-4DB2-BD59-A6C34878D82A}">
                    <a16:rowId xmlns:a16="http://schemas.microsoft.com/office/drawing/2014/main" val="1239753807"/>
                  </a:ext>
                </a:extLst>
              </a:tr>
              <a:tr h="786675">
                <a:tc>
                  <a:txBody>
                    <a:bodyPr/>
                    <a:lstStyle/>
                    <a:p>
                      <a:r>
                        <a:rPr lang="tr-TR" sz="1400" b="1" dirty="0" smtClean="0"/>
                        <a:t>KDV</a:t>
                      </a:r>
                      <a:endParaRPr lang="tr-TR" sz="1400" b="1" dirty="0"/>
                    </a:p>
                  </a:txBody>
                  <a:tcPr/>
                </a:tc>
                <a:tc>
                  <a:txBody>
                    <a:bodyPr/>
                    <a:lstStyle/>
                    <a:p>
                      <a:r>
                        <a:rPr lang="tr-TR" sz="1200" dirty="0" smtClean="0"/>
                        <a:t>%18</a:t>
                      </a:r>
                      <a:endParaRPr lang="tr-TR" sz="1200" dirty="0"/>
                    </a:p>
                  </a:txBody>
                  <a:tcPr/>
                </a:tc>
                <a:tc>
                  <a:txBody>
                    <a:bodyPr/>
                    <a:lstStyle/>
                    <a:p>
                      <a:r>
                        <a:rPr lang="tr-TR" sz="1200" dirty="0" smtClean="0"/>
                        <a:t>%18</a:t>
                      </a:r>
                      <a:endParaRPr lang="tr-TR" sz="1200" dirty="0"/>
                    </a:p>
                  </a:txBody>
                  <a:tcPr/>
                </a:tc>
                <a:tc>
                  <a:txBody>
                    <a:bodyPr/>
                    <a:lstStyle/>
                    <a:p>
                      <a:r>
                        <a:rPr lang="tr-TR" sz="1200" dirty="0" smtClean="0"/>
                        <a:t>%0</a:t>
                      </a:r>
                      <a:endParaRPr lang="tr-TR" sz="1200" dirty="0"/>
                    </a:p>
                  </a:txBody>
                  <a:tcPr/>
                </a:tc>
                <a:extLst>
                  <a:ext uri="{0D108BD9-81ED-4DB2-BD59-A6C34878D82A}">
                    <a16:rowId xmlns:a16="http://schemas.microsoft.com/office/drawing/2014/main" val="865055922"/>
                  </a:ext>
                </a:extLst>
              </a:tr>
              <a:tr h="786675">
                <a:tc>
                  <a:txBody>
                    <a:bodyPr/>
                    <a:lstStyle/>
                    <a:p>
                      <a:r>
                        <a:rPr lang="tr-TR" sz="1400" b="1" dirty="0" smtClean="0"/>
                        <a:t>ÖTV</a:t>
                      </a:r>
                      <a:endParaRPr lang="tr-TR" sz="1400" b="1" dirty="0"/>
                    </a:p>
                  </a:txBody>
                  <a:tcPr/>
                </a:tc>
                <a:tc>
                  <a:txBody>
                    <a:bodyPr/>
                    <a:lstStyle/>
                    <a:p>
                      <a:r>
                        <a:rPr lang="tr-TR" sz="1200" dirty="0" smtClean="0"/>
                        <a:t>%5 - %62</a:t>
                      </a:r>
                      <a:endParaRPr lang="tr-TR" sz="1200" dirty="0"/>
                    </a:p>
                  </a:txBody>
                  <a:tcPr/>
                </a:tc>
                <a:tc>
                  <a:txBody>
                    <a:bodyPr/>
                    <a:lstStyle/>
                    <a:p>
                      <a:r>
                        <a:rPr lang="tr-TR" sz="1200" dirty="0" smtClean="0"/>
                        <a:t>%5 - %62</a:t>
                      </a:r>
                      <a:endParaRPr lang="tr-TR" sz="1200" dirty="0"/>
                    </a:p>
                  </a:txBody>
                  <a:tcPr/>
                </a:tc>
                <a:tc>
                  <a:txBody>
                    <a:bodyPr/>
                    <a:lstStyle/>
                    <a:p>
                      <a:r>
                        <a:rPr lang="tr-TR" sz="1200" dirty="0" smtClean="0"/>
                        <a:t>%0</a:t>
                      </a:r>
                      <a:endParaRPr lang="tr-TR" sz="1200" dirty="0"/>
                    </a:p>
                  </a:txBody>
                  <a:tcPr/>
                </a:tc>
                <a:extLst>
                  <a:ext uri="{0D108BD9-81ED-4DB2-BD59-A6C34878D82A}">
                    <a16:rowId xmlns:a16="http://schemas.microsoft.com/office/drawing/2014/main" val="3479790766"/>
                  </a:ext>
                </a:extLst>
              </a:tr>
              <a:tr h="786675">
                <a:tc>
                  <a:txBody>
                    <a:bodyPr/>
                    <a:lstStyle/>
                    <a:p>
                      <a:r>
                        <a:rPr lang="tr-TR" sz="1400" b="1" dirty="0" smtClean="0"/>
                        <a:t>Kurumlar</a:t>
                      </a:r>
                      <a:r>
                        <a:rPr lang="tr-TR" sz="1400" b="1" baseline="0" dirty="0" smtClean="0"/>
                        <a:t> Vergisi</a:t>
                      </a:r>
                      <a:endParaRPr lang="tr-TR" sz="1400" b="1" dirty="0"/>
                    </a:p>
                  </a:txBody>
                  <a:tcPr/>
                </a:tc>
                <a:tc>
                  <a:txBody>
                    <a:bodyPr/>
                    <a:lstStyle/>
                    <a:p>
                      <a:r>
                        <a:rPr lang="tr-TR" sz="1200" dirty="0" smtClean="0"/>
                        <a:t>%10</a:t>
                      </a:r>
                      <a:endParaRPr lang="tr-TR" sz="1200" dirty="0"/>
                    </a:p>
                  </a:txBody>
                  <a:tcPr/>
                </a:tc>
                <a:tc>
                  <a:txBody>
                    <a:bodyPr/>
                    <a:lstStyle/>
                    <a:p>
                      <a:r>
                        <a:rPr lang="tr-TR" sz="1200" dirty="0" smtClean="0"/>
                        <a:t>%10</a:t>
                      </a:r>
                      <a:endParaRPr lang="tr-TR" sz="1200" dirty="0"/>
                    </a:p>
                  </a:txBody>
                  <a:tcPr/>
                </a:tc>
                <a:tc>
                  <a:txBody>
                    <a:bodyPr/>
                    <a:lstStyle/>
                    <a:p>
                      <a:r>
                        <a:rPr lang="tr-TR" sz="1200" dirty="0" smtClean="0"/>
                        <a:t>%0</a:t>
                      </a:r>
                      <a:r>
                        <a:rPr lang="tr-TR" sz="1200" baseline="0" dirty="0" smtClean="0"/>
                        <a:t> (10 yıl boyunca)</a:t>
                      </a:r>
                      <a:endParaRPr lang="tr-TR" sz="1200" dirty="0"/>
                    </a:p>
                  </a:txBody>
                  <a:tcPr/>
                </a:tc>
                <a:extLst>
                  <a:ext uri="{0D108BD9-81ED-4DB2-BD59-A6C34878D82A}">
                    <a16:rowId xmlns:a16="http://schemas.microsoft.com/office/drawing/2014/main" val="1365424096"/>
                  </a:ext>
                </a:extLst>
              </a:tr>
              <a:tr h="786675">
                <a:tc>
                  <a:txBody>
                    <a:bodyPr/>
                    <a:lstStyle/>
                    <a:p>
                      <a:r>
                        <a:rPr lang="tr-TR" sz="1400" b="1" dirty="0" smtClean="0"/>
                        <a:t>Kişisel Gelir Vergisi</a:t>
                      </a:r>
                      <a:endParaRPr lang="tr-TR" sz="1400" b="1" dirty="0"/>
                    </a:p>
                  </a:txBody>
                  <a:tcPr/>
                </a:tc>
                <a:tc>
                  <a:txBody>
                    <a:bodyPr/>
                    <a:lstStyle/>
                    <a:p>
                      <a:r>
                        <a:rPr lang="tr-TR" sz="1200" dirty="0" smtClean="0"/>
                        <a:t>%10</a:t>
                      </a:r>
                      <a:endParaRPr lang="tr-TR" sz="1200" dirty="0"/>
                    </a:p>
                  </a:txBody>
                  <a:tcPr/>
                </a:tc>
                <a:tc>
                  <a:txBody>
                    <a:bodyPr/>
                    <a:lstStyle/>
                    <a:p>
                      <a:r>
                        <a:rPr lang="tr-TR" sz="1200" dirty="0" smtClean="0"/>
                        <a:t>%10 </a:t>
                      </a:r>
                      <a:endParaRPr lang="tr-TR" sz="1200" dirty="0"/>
                    </a:p>
                  </a:txBody>
                  <a:tcPr/>
                </a:tc>
                <a:tc>
                  <a:txBody>
                    <a:bodyPr/>
                    <a:lstStyle/>
                    <a:p>
                      <a:r>
                        <a:rPr lang="tr-TR" sz="1200" dirty="0" smtClean="0"/>
                        <a:t>%0 </a:t>
                      </a:r>
                      <a:r>
                        <a:rPr lang="tr-TR" sz="1200" baseline="0" dirty="0" smtClean="0"/>
                        <a:t>(10 yıl boyunca)</a:t>
                      </a:r>
                      <a:endParaRPr lang="tr-TR" sz="1200" dirty="0"/>
                    </a:p>
                  </a:txBody>
                  <a:tcPr/>
                </a:tc>
                <a:extLst>
                  <a:ext uri="{0D108BD9-81ED-4DB2-BD59-A6C34878D82A}">
                    <a16:rowId xmlns:a16="http://schemas.microsoft.com/office/drawing/2014/main" val="1246597599"/>
                  </a:ext>
                </a:extLst>
              </a:tr>
              <a:tr h="786675">
                <a:tc>
                  <a:txBody>
                    <a:bodyPr/>
                    <a:lstStyle/>
                    <a:p>
                      <a:r>
                        <a:rPr lang="tr-TR" sz="1400" b="1" dirty="0" smtClean="0"/>
                        <a:t>Emlak Vergisi</a:t>
                      </a:r>
                      <a:endParaRPr lang="tr-TR" sz="1400" b="1" dirty="0"/>
                    </a:p>
                  </a:txBody>
                  <a:tcPr/>
                </a:tc>
                <a:tc>
                  <a:txBody>
                    <a:bodyPr/>
                    <a:lstStyle/>
                    <a:p>
                      <a:r>
                        <a:rPr lang="tr-TR" sz="1200" dirty="0" smtClean="0"/>
                        <a:t>%0,1</a:t>
                      </a:r>
                      <a:endParaRPr lang="tr-TR" sz="1200" dirty="0"/>
                    </a:p>
                  </a:txBody>
                  <a:tcPr/>
                </a:tc>
                <a:tc>
                  <a:txBody>
                    <a:bodyPr/>
                    <a:lstStyle/>
                    <a:p>
                      <a:r>
                        <a:rPr lang="tr-TR" sz="1200" dirty="0" smtClean="0"/>
                        <a:t>%0,1</a:t>
                      </a:r>
                      <a:endParaRPr lang="tr-TR" sz="1200" dirty="0"/>
                    </a:p>
                  </a:txBody>
                  <a:tcPr/>
                </a:tc>
                <a:tc>
                  <a:txBody>
                    <a:bodyPr/>
                    <a:lstStyle/>
                    <a:p>
                      <a:r>
                        <a:rPr lang="tr-TR" sz="1200" dirty="0" smtClean="0"/>
                        <a:t>%0</a:t>
                      </a:r>
                      <a:endParaRPr lang="tr-TR" sz="1200" dirty="0"/>
                    </a:p>
                  </a:txBody>
                  <a:tcPr/>
                </a:tc>
                <a:extLst>
                  <a:ext uri="{0D108BD9-81ED-4DB2-BD59-A6C34878D82A}">
                    <a16:rowId xmlns:a16="http://schemas.microsoft.com/office/drawing/2014/main" val="391147531"/>
                  </a:ext>
                </a:extLst>
              </a:tr>
            </a:tbl>
          </a:graphicData>
        </a:graphic>
      </p:graphicFrame>
    </p:spTree>
    <p:extLst>
      <p:ext uri="{BB962C8B-B14F-4D97-AF65-F5344CB8AC3E}">
        <p14:creationId xmlns:p14="http://schemas.microsoft.com/office/powerpoint/2010/main" val="5668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299063" y="844731"/>
            <a:ext cx="5146766"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TÜRKİYE ile Ticaret</a:t>
            </a:r>
            <a:endParaRPr lang="tr-TR" b="1" dirty="0">
              <a:effectLst>
                <a:outerShdw blurRad="38100" dist="38100" dir="2700000" algn="tl">
                  <a:srgbClr val="000000">
                    <a:alpha val="43137"/>
                  </a:srgbClr>
                </a:outerShdw>
              </a:effectLst>
            </a:endParaRPr>
          </a:p>
        </p:txBody>
      </p:sp>
      <p:sp>
        <p:nvSpPr>
          <p:cNvPr id="5" name="Metin kutusu 4"/>
          <p:cNvSpPr txBox="1"/>
          <p:nvPr/>
        </p:nvSpPr>
        <p:spPr>
          <a:xfrm>
            <a:off x="940526" y="1672046"/>
            <a:ext cx="10842171" cy="3693319"/>
          </a:xfrm>
          <a:prstGeom prst="rect">
            <a:avLst/>
          </a:prstGeom>
          <a:noFill/>
        </p:spPr>
        <p:txBody>
          <a:bodyPr wrap="square" rtlCol="0">
            <a:spAutoFit/>
          </a:bodyPr>
          <a:lstStyle/>
          <a:p>
            <a:r>
              <a:rPr lang="tr-TR" u="sng" dirty="0" smtClean="0"/>
              <a:t>Genel Durum:</a:t>
            </a:r>
          </a:p>
          <a:p>
            <a:endParaRPr lang="tr-TR" dirty="0"/>
          </a:p>
          <a:p>
            <a:pPr algn="just"/>
            <a:r>
              <a:rPr lang="tr-TR" dirty="0"/>
              <a:t>K. Makedonya pazarı hala birçok açıdan bakir bir pazar niteliği taşımakta ve hemen hemen tüm sektörlerde önemli rekabet imkanları bulunmaktadır. </a:t>
            </a:r>
            <a:endParaRPr lang="tr-TR" dirty="0" smtClean="0"/>
          </a:p>
          <a:p>
            <a:pPr algn="just"/>
            <a:endParaRPr lang="tr-TR" dirty="0"/>
          </a:p>
          <a:p>
            <a:pPr algn="just"/>
            <a:r>
              <a:rPr lang="tr-TR" dirty="0" smtClean="0"/>
              <a:t>Kuzey </a:t>
            </a:r>
            <a:r>
              <a:rPr lang="tr-TR" dirty="0"/>
              <a:t>Makedonya’da Türkiye imajı çok olumludur. Bu olumlu ülke imajı, olumlu Türk malı algısını da desteklemekte, Türk malları; kalitesi, tasarımı ve uygun fiyatı ile beğeni toplamaktadır. </a:t>
            </a:r>
            <a:endParaRPr lang="tr-TR" dirty="0" smtClean="0"/>
          </a:p>
          <a:p>
            <a:pPr algn="just"/>
            <a:endParaRPr lang="tr-TR" dirty="0"/>
          </a:p>
          <a:p>
            <a:pPr algn="just"/>
            <a:r>
              <a:rPr lang="tr-TR" dirty="0" smtClean="0"/>
              <a:t>Ülke </a:t>
            </a:r>
            <a:r>
              <a:rPr lang="tr-TR" dirty="0"/>
              <a:t>pazarı tek başına değil, çevresindeki bölgenin potansiyeli ile birlikte değerlendirilmelidir. </a:t>
            </a:r>
            <a:endParaRPr lang="tr-TR" dirty="0" smtClean="0"/>
          </a:p>
          <a:p>
            <a:pPr algn="just"/>
            <a:endParaRPr lang="tr-TR" dirty="0"/>
          </a:p>
          <a:p>
            <a:pPr algn="just"/>
            <a:r>
              <a:rPr lang="tr-TR" dirty="0" smtClean="0"/>
              <a:t>Türkiye </a:t>
            </a:r>
            <a:r>
              <a:rPr lang="tr-TR" dirty="0"/>
              <a:t>ile Makedonya arasındaki </a:t>
            </a:r>
            <a:r>
              <a:rPr lang="tr-TR" b="1" dirty="0"/>
              <a:t>Serbest Ticaret Anlaşması</a:t>
            </a:r>
            <a:r>
              <a:rPr lang="tr-TR" dirty="0"/>
              <a:t>, 7 Eylül 1999 tarihinde imzalanmıştır. Anlaşmanın Onaylandığına ilişkin Bakanlar Kurulu Kararı 25 Temmuz 2000 tarih ve 24120 sayılı Resmi </a:t>
            </a:r>
            <a:r>
              <a:rPr lang="tr-TR" dirty="0" err="1"/>
              <a:t>Gazete'de</a:t>
            </a:r>
            <a:r>
              <a:rPr lang="tr-TR" dirty="0"/>
              <a:t> yayımlanmıştır. Anılan Anlaşma 1 Eylül 2000 tarihinde yürürlüğe girmiştir.</a:t>
            </a:r>
          </a:p>
        </p:txBody>
      </p:sp>
    </p:spTree>
    <p:extLst>
      <p:ext uri="{BB962C8B-B14F-4D97-AF65-F5344CB8AC3E}">
        <p14:creationId xmlns:p14="http://schemas.microsoft.com/office/powerpoint/2010/main" val="15538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2C019BBC-EB26-4E64-85CE-41AF079A9B1E}"/>
              </a:ext>
            </a:extLst>
          </p:cNvPr>
          <p:cNvGraphicFramePr>
            <a:graphicFrameLocks noGrp="1"/>
          </p:cNvGraphicFramePr>
          <p:nvPr>
            <p:extLst>
              <p:ext uri="{D42A27DB-BD31-4B8C-83A1-F6EECF244321}">
                <p14:modId xmlns:p14="http://schemas.microsoft.com/office/powerpoint/2010/main" val="1721591160"/>
              </p:ext>
            </p:extLst>
          </p:nvPr>
        </p:nvGraphicFramePr>
        <p:xfrm>
          <a:off x="532397" y="1547904"/>
          <a:ext cx="10935353" cy="5093293"/>
        </p:xfrm>
        <a:graphic>
          <a:graphicData uri="http://schemas.openxmlformats.org/drawingml/2006/table">
            <a:tbl>
              <a:tblPr firstRow="1" firstCol="1" bandRow="1">
                <a:tableStyleId>{5C22544A-7EE6-4342-B048-85BDC9FD1C3A}</a:tableStyleId>
              </a:tblPr>
              <a:tblGrid>
                <a:gridCol w="1339816">
                  <a:extLst>
                    <a:ext uri="{9D8B030D-6E8A-4147-A177-3AD203B41FA5}">
                      <a16:colId xmlns:a16="http://schemas.microsoft.com/office/drawing/2014/main" val="729464776"/>
                    </a:ext>
                  </a:extLst>
                </a:gridCol>
                <a:gridCol w="1339816">
                  <a:extLst>
                    <a:ext uri="{9D8B030D-6E8A-4147-A177-3AD203B41FA5}">
                      <a16:colId xmlns:a16="http://schemas.microsoft.com/office/drawing/2014/main" val="2127042666"/>
                    </a:ext>
                  </a:extLst>
                </a:gridCol>
                <a:gridCol w="1340999">
                  <a:extLst>
                    <a:ext uri="{9D8B030D-6E8A-4147-A177-3AD203B41FA5}">
                      <a16:colId xmlns:a16="http://schemas.microsoft.com/office/drawing/2014/main" val="1741011806"/>
                    </a:ext>
                  </a:extLst>
                </a:gridCol>
                <a:gridCol w="1340999">
                  <a:extLst>
                    <a:ext uri="{9D8B030D-6E8A-4147-A177-3AD203B41FA5}">
                      <a16:colId xmlns:a16="http://schemas.microsoft.com/office/drawing/2014/main" val="4046006924"/>
                    </a:ext>
                  </a:extLst>
                </a:gridCol>
                <a:gridCol w="1340999">
                  <a:extLst>
                    <a:ext uri="{9D8B030D-6E8A-4147-A177-3AD203B41FA5}">
                      <a16:colId xmlns:a16="http://schemas.microsoft.com/office/drawing/2014/main" val="2181950815"/>
                    </a:ext>
                  </a:extLst>
                </a:gridCol>
                <a:gridCol w="1417352">
                  <a:extLst>
                    <a:ext uri="{9D8B030D-6E8A-4147-A177-3AD203B41FA5}">
                      <a16:colId xmlns:a16="http://schemas.microsoft.com/office/drawing/2014/main" val="2305060781"/>
                    </a:ext>
                  </a:extLst>
                </a:gridCol>
                <a:gridCol w="1264647">
                  <a:extLst>
                    <a:ext uri="{9D8B030D-6E8A-4147-A177-3AD203B41FA5}">
                      <a16:colId xmlns:a16="http://schemas.microsoft.com/office/drawing/2014/main" val="2758462639"/>
                    </a:ext>
                  </a:extLst>
                </a:gridCol>
                <a:gridCol w="1550725">
                  <a:extLst>
                    <a:ext uri="{9D8B030D-6E8A-4147-A177-3AD203B41FA5}">
                      <a16:colId xmlns:a16="http://schemas.microsoft.com/office/drawing/2014/main" val="2909537294"/>
                    </a:ext>
                  </a:extLst>
                </a:gridCol>
              </a:tblGrid>
              <a:tr h="530886">
                <a:tc>
                  <a:txBody>
                    <a:bodyPr/>
                    <a:lstStyle/>
                    <a:p>
                      <a:pPr>
                        <a:lnSpc>
                          <a:spcPct val="107000"/>
                        </a:lnSpc>
                        <a:spcAft>
                          <a:spcPts val="800"/>
                        </a:spcAft>
                      </a:pPr>
                      <a:r>
                        <a:rPr lang="tr-TR" sz="1200" b="1" dirty="0">
                          <a:effectLst/>
                          <a:latin typeface="Myriad Pro" panose="020B0503030403020204" pitchFamily="34" charset="0"/>
                          <a:cs typeface="Times New Roman" panose="02020603050405020304" pitchFamily="18" charset="0"/>
                        </a:rPr>
                        <a:t>Yıllar</a:t>
                      </a:r>
                      <a:endParaRPr lang="tr-TR" sz="1200" b="1"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b="1"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Ülkenin Toplam </a:t>
                      </a: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İthalatı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Türkiye'nin </a:t>
                      </a:r>
                      <a:r>
                        <a:rPr lang="tr-TR" sz="1200" b="1"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Ülkeye </a:t>
                      </a: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İhracatı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Türkiye’nin Payı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Ülkenin Toplam </a:t>
                      </a: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İhracatı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Türkiye'nin Ülkeden İthalatı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Türkiye’nin Payı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Türkiye- Makedonya</a:t>
                      </a:r>
                      <a:r>
                        <a:rPr lang="tr-TR" sz="1200" b="1" baseline="0"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Arası </a:t>
                      </a:r>
                      <a:r>
                        <a:rPr lang="tr-TR" sz="1200" b="1"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Toplam Dış Ticaret Hacmi ($)</a:t>
                      </a:r>
                      <a:endParaRPr lang="tr-TR" sz="11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6408072"/>
                  </a:ext>
                </a:extLst>
              </a:tr>
              <a:tr h="575406">
                <a:tc>
                  <a:txBody>
                    <a:bodyPr/>
                    <a:lstStyle/>
                    <a:p>
                      <a:pPr algn="l">
                        <a:lnSpc>
                          <a:spcPct val="107000"/>
                        </a:lnSpc>
                        <a:spcAft>
                          <a:spcPts val="800"/>
                        </a:spcAft>
                      </a:pPr>
                      <a:r>
                        <a:rPr lang="tr-TR" sz="1200" b="1" dirty="0">
                          <a:solidFill>
                            <a:schemeClr val="bg1"/>
                          </a:solidFill>
                          <a:effectLst/>
                          <a:latin typeface="Myriad Pro" panose="020B0503030403020204" pitchFamily="34" charset="0"/>
                          <a:cs typeface="Times New Roman" panose="02020603050405020304" pitchFamily="18" charset="0"/>
                        </a:rPr>
                        <a:t>2018</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9.052.195.000,0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425.513.000,0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%4,70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6.907.998.000,0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96.167.000,0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%1,39</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521.680.000,0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9819889"/>
                  </a:ext>
                </a:extLst>
              </a:tr>
              <a:tr h="570451">
                <a:tc>
                  <a:txBody>
                    <a:bodyPr/>
                    <a:lstStyle/>
                    <a:p>
                      <a:pPr algn="l">
                        <a:lnSpc>
                          <a:spcPct val="107000"/>
                        </a:lnSpc>
                        <a:spcAft>
                          <a:spcPts val="800"/>
                        </a:spcAft>
                      </a:pPr>
                      <a:r>
                        <a:rPr lang="tr-TR" sz="1200" b="1" dirty="0">
                          <a:solidFill>
                            <a:schemeClr val="bg1"/>
                          </a:solidFill>
                          <a:effectLst/>
                          <a:latin typeface="Myriad Pro" panose="020B0503030403020204" pitchFamily="34" charset="0"/>
                          <a:cs typeface="Times New Roman" panose="02020603050405020304" pitchFamily="18" charset="0"/>
                        </a:rPr>
                        <a:t>2019</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9.470.289.000,0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452.747.000,0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%4,78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7.187.566.000,0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87.237.000,0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%1,21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539.984.000,0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171850"/>
                  </a:ext>
                </a:extLst>
              </a:tr>
              <a:tr h="530886">
                <a:tc>
                  <a:txBody>
                    <a:bodyPr/>
                    <a:lstStyle/>
                    <a:p>
                      <a:pPr algn="l">
                        <a:lnSpc>
                          <a:spcPct val="107000"/>
                        </a:lnSpc>
                        <a:spcAft>
                          <a:spcPts val="800"/>
                        </a:spcAft>
                      </a:pPr>
                      <a:r>
                        <a:rPr lang="tr-TR" sz="1200" b="1" dirty="0">
                          <a:solidFill>
                            <a:schemeClr val="bg1"/>
                          </a:solidFill>
                          <a:effectLst/>
                          <a:latin typeface="Myriad Pro" panose="020B0503030403020204" pitchFamily="34" charset="0"/>
                          <a:cs typeface="Times New Roman" panose="02020603050405020304" pitchFamily="18" charset="0"/>
                        </a:rPr>
                        <a:t>2020</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8.701.668.000,0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444.999.000,0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%5,11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6.613.500.000,0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97.669.000,0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%1,48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542.668.000,0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8371619"/>
                  </a:ext>
                </a:extLst>
              </a:tr>
              <a:tr h="693907">
                <a:tc>
                  <a:txBody>
                    <a:bodyPr/>
                    <a:lstStyle/>
                    <a:p>
                      <a:pPr algn="l">
                        <a:lnSpc>
                          <a:spcPct val="107000"/>
                        </a:lnSpc>
                        <a:spcAft>
                          <a:spcPts val="800"/>
                        </a:spcAft>
                      </a:pPr>
                      <a:r>
                        <a:rPr lang="tr-TR" sz="1200" b="1" dirty="0">
                          <a:solidFill>
                            <a:schemeClr val="bg1"/>
                          </a:solidFill>
                          <a:effectLst/>
                          <a:latin typeface="Myriad Pro" panose="020B0503030403020204" pitchFamily="34" charset="0"/>
                          <a:cs typeface="Times New Roman" panose="02020603050405020304" pitchFamily="18" charset="0"/>
                        </a:rPr>
                        <a:t>2021</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11.350.949.000,0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625.191.000,0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%5,51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8.188.328.000,0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151.241.000,0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%1,85</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776.432.000,0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620712"/>
                  </a:ext>
                </a:extLst>
              </a:tr>
              <a:tr h="53088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b="1" dirty="0">
                          <a:solidFill>
                            <a:schemeClr val="bg1"/>
                          </a:solidFill>
                          <a:effectLst/>
                          <a:latin typeface="Myriad Pro" panose="020B0503030403020204" pitchFamily="34" charset="0"/>
                          <a:cs typeface="Times New Roman" panose="02020603050405020304" pitchFamily="18" charset="0"/>
                        </a:rPr>
                        <a:t>2022</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12.736.258.000,0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809.485.000,0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%6,36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8.729.438.000,0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222.063.000,0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%2,54</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1.031.548.000,0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982339"/>
                  </a:ext>
                </a:extLst>
              </a:tr>
              <a:tr h="802318">
                <a:tc>
                  <a:txBody>
                    <a:bodyPr/>
                    <a:lstStyle/>
                    <a:p>
                      <a:pPr algn="l">
                        <a:lnSpc>
                          <a:spcPct val="107000"/>
                        </a:lnSpc>
                        <a:spcAft>
                          <a:spcPts val="800"/>
                        </a:spcAft>
                      </a:pPr>
                      <a:r>
                        <a:rPr lang="tr-TR" sz="1200" b="1" dirty="0">
                          <a:solidFill>
                            <a:schemeClr val="bg1"/>
                          </a:solidFill>
                          <a:effectLst/>
                          <a:latin typeface="Myriad Pro" panose="020B0503030403020204" pitchFamily="34" charset="0"/>
                          <a:cs typeface="Times New Roman" panose="02020603050405020304" pitchFamily="18" charset="0"/>
                        </a:rPr>
                        <a:t>2022 (</a:t>
                      </a:r>
                      <a:r>
                        <a:rPr lang="tr-TR" sz="1200" b="1" dirty="0" smtClean="0">
                          <a:solidFill>
                            <a:schemeClr val="bg1"/>
                          </a:solidFill>
                          <a:effectLst/>
                          <a:latin typeface="Myriad Pro" panose="020B0503030403020204" pitchFamily="34" charset="0"/>
                          <a:cs typeface="Times New Roman" panose="02020603050405020304" pitchFamily="18" charset="0"/>
                        </a:rPr>
                        <a:t>1-7)</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7.743.105.000,0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474.211.000,0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%6,12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5.158.782.000,0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125.003.000,0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%2,42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599.214.000,0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961433"/>
                  </a:ext>
                </a:extLst>
              </a:tr>
              <a:tr h="802318">
                <a:tc>
                  <a:txBody>
                    <a:bodyPr/>
                    <a:lstStyle/>
                    <a:p>
                      <a:pPr algn="l">
                        <a:lnSpc>
                          <a:spcPct val="107000"/>
                        </a:lnSpc>
                        <a:spcAft>
                          <a:spcPts val="800"/>
                        </a:spcAft>
                      </a:pPr>
                      <a:r>
                        <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rPr>
                        <a:t>2023 (</a:t>
                      </a:r>
                      <a:r>
                        <a:rPr lang="tr-TR" sz="1200" b="1" dirty="0" smtClean="0">
                          <a:solidFill>
                            <a:schemeClr val="bg1"/>
                          </a:solidFill>
                          <a:effectLst/>
                          <a:latin typeface="Myriad Pro" panose="020B0503030403020204" pitchFamily="34" charset="0"/>
                          <a:ea typeface="Calibri" panose="020F0502020204030204" pitchFamily="34" charset="0"/>
                          <a:cs typeface="Times New Roman" panose="02020603050405020304" pitchFamily="18" charset="0"/>
                        </a:rPr>
                        <a:t>1-7)</a:t>
                      </a:r>
                      <a:endParaRPr lang="tr-TR" sz="1200" b="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6.972.402.000,0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397.903.000,0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%5,71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5.363.485.000,0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119.047.000,0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%2,22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516.950.000,0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0910166"/>
                  </a:ext>
                </a:extLst>
              </a:tr>
            </a:tbl>
          </a:graphicData>
        </a:graphic>
      </p:graphicFrame>
    </p:spTree>
    <p:extLst>
      <p:ext uri="{BB962C8B-B14F-4D97-AF65-F5344CB8AC3E}">
        <p14:creationId xmlns:p14="http://schemas.microsoft.com/office/powerpoint/2010/main" val="27272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04" y="2131816"/>
            <a:ext cx="5685013" cy="348264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762" y="2131815"/>
            <a:ext cx="5677392" cy="3482643"/>
          </a:xfrm>
          <a:prstGeom prst="rect">
            <a:avLst/>
          </a:prstGeom>
        </p:spPr>
      </p:pic>
      <p:sp>
        <p:nvSpPr>
          <p:cNvPr id="5" name="Metin kutusu 4"/>
          <p:cNvSpPr txBox="1"/>
          <p:nvPr/>
        </p:nvSpPr>
        <p:spPr>
          <a:xfrm>
            <a:off x="5300921" y="1824038"/>
            <a:ext cx="1405591" cy="307777"/>
          </a:xfrm>
          <a:prstGeom prst="rect">
            <a:avLst/>
          </a:prstGeom>
          <a:noFill/>
        </p:spPr>
        <p:txBody>
          <a:bodyPr wrap="square" rtlCol="0">
            <a:spAutoFit/>
          </a:bodyPr>
          <a:lstStyle/>
          <a:p>
            <a:r>
              <a:rPr lang="tr-TR" sz="1400" b="1" dirty="0" smtClean="0"/>
              <a:t>İhracat</a:t>
            </a:r>
            <a:endParaRPr lang="tr-TR" sz="1400" b="1" dirty="0"/>
          </a:p>
        </p:txBody>
      </p:sp>
      <p:sp>
        <p:nvSpPr>
          <p:cNvPr id="6" name="Metin kutusu 5"/>
          <p:cNvSpPr txBox="1"/>
          <p:nvPr/>
        </p:nvSpPr>
        <p:spPr>
          <a:xfrm>
            <a:off x="11295017" y="1824037"/>
            <a:ext cx="1097280" cy="307777"/>
          </a:xfrm>
          <a:prstGeom prst="rect">
            <a:avLst/>
          </a:prstGeom>
          <a:noFill/>
        </p:spPr>
        <p:txBody>
          <a:bodyPr wrap="square" rtlCol="0">
            <a:spAutoFit/>
          </a:bodyPr>
          <a:lstStyle/>
          <a:p>
            <a:r>
              <a:rPr lang="tr-TR" sz="1400" b="1" dirty="0" smtClean="0"/>
              <a:t>İthalat</a:t>
            </a:r>
            <a:endParaRPr lang="tr-TR" sz="1400" b="1" dirty="0"/>
          </a:p>
        </p:txBody>
      </p:sp>
    </p:spTree>
    <p:extLst>
      <p:ext uri="{BB962C8B-B14F-4D97-AF65-F5344CB8AC3E}">
        <p14:creationId xmlns:p14="http://schemas.microsoft.com/office/powerpoint/2010/main" val="189618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A067055-09C4-4EDF-AE59-EDBF9F19B64F}" type="slidenum">
              <a:rPr lang="tr-TR" smtClean="0"/>
              <a:t>15</a:t>
            </a:fld>
            <a:endParaRPr lang="tr-TR"/>
          </a:p>
        </p:txBody>
      </p:sp>
      <p:sp>
        <p:nvSpPr>
          <p:cNvPr id="23" name="Unvan 1"/>
          <p:cNvSpPr>
            <a:spLocks noGrp="1"/>
          </p:cNvSpPr>
          <p:nvPr>
            <p:ph type="ctrTitle"/>
          </p:nvPr>
        </p:nvSpPr>
        <p:spPr>
          <a:xfrm>
            <a:off x="1781519" y="1114004"/>
            <a:ext cx="9144000" cy="5139100"/>
          </a:xfrm>
        </p:spPr>
        <p:txBody>
          <a:bodyPr/>
          <a:lstStyle/>
          <a:p>
            <a:endParaRPr lang="tr-TR" dirty="0"/>
          </a:p>
        </p:txBody>
      </p:sp>
      <p:pic>
        <p:nvPicPr>
          <p:cNvPr id="24" name="Resim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582" y="2620397"/>
            <a:ext cx="2034663" cy="1128866"/>
          </a:xfrm>
          <a:prstGeom prst="rect">
            <a:avLst/>
          </a:prstGeom>
        </p:spPr>
      </p:pic>
      <p:pic>
        <p:nvPicPr>
          <p:cNvPr id="25" name="Resim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329" y="1402615"/>
            <a:ext cx="1548941" cy="897861"/>
          </a:xfrm>
          <a:prstGeom prst="rect">
            <a:avLst/>
          </a:prstGeom>
        </p:spPr>
      </p:pic>
      <p:pic>
        <p:nvPicPr>
          <p:cNvPr id="26" name="Resim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419" y="806865"/>
            <a:ext cx="2229419" cy="1114710"/>
          </a:xfrm>
          <a:prstGeom prst="rect">
            <a:avLst/>
          </a:prstGeom>
        </p:spPr>
      </p:pic>
      <p:pic>
        <p:nvPicPr>
          <p:cNvPr id="27" name="Resim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908" y="2423145"/>
            <a:ext cx="1472283" cy="1005019"/>
          </a:xfrm>
          <a:prstGeom prst="rect">
            <a:avLst/>
          </a:prstGeom>
        </p:spPr>
      </p:pic>
      <p:pic>
        <p:nvPicPr>
          <p:cNvPr id="28" name="Resim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7033" y="1814164"/>
            <a:ext cx="2003625" cy="883695"/>
          </a:xfrm>
          <a:prstGeom prst="rect">
            <a:avLst/>
          </a:prstGeom>
        </p:spPr>
      </p:pic>
      <p:pic>
        <p:nvPicPr>
          <p:cNvPr id="29" name="Resim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756" y="4186608"/>
            <a:ext cx="1911470" cy="600612"/>
          </a:xfrm>
          <a:prstGeom prst="rect">
            <a:avLst/>
          </a:prstGeom>
        </p:spPr>
      </p:pic>
      <p:pic>
        <p:nvPicPr>
          <p:cNvPr id="30" name="Resim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4188" y="4032465"/>
            <a:ext cx="2212851" cy="1022602"/>
          </a:xfrm>
          <a:prstGeom prst="rect">
            <a:avLst/>
          </a:prstGeom>
        </p:spPr>
      </p:pic>
      <p:pic>
        <p:nvPicPr>
          <p:cNvPr id="31" name="Resim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3698" y="4317874"/>
            <a:ext cx="1162025" cy="838862"/>
          </a:xfrm>
          <a:prstGeom prst="rect">
            <a:avLst/>
          </a:prstGeom>
        </p:spPr>
      </p:pic>
      <p:pic>
        <p:nvPicPr>
          <p:cNvPr id="32" name="Resim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5483" y="5347079"/>
            <a:ext cx="1633039" cy="841776"/>
          </a:xfrm>
          <a:prstGeom prst="rect">
            <a:avLst/>
          </a:prstGeom>
        </p:spPr>
      </p:pic>
      <p:pic>
        <p:nvPicPr>
          <p:cNvPr id="33" name="Resim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0928" y="3331539"/>
            <a:ext cx="1455263" cy="1155375"/>
          </a:xfrm>
          <a:prstGeom prst="rect">
            <a:avLst/>
          </a:prstGeom>
        </p:spPr>
      </p:pic>
      <p:pic>
        <p:nvPicPr>
          <p:cNvPr id="34" name="Resim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54318" y="1549247"/>
            <a:ext cx="1404204" cy="1143519"/>
          </a:xfrm>
          <a:prstGeom prst="rect">
            <a:avLst/>
          </a:prstGeom>
        </p:spPr>
      </p:pic>
      <p:pic>
        <p:nvPicPr>
          <p:cNvPr id="35" name="Resim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94189" y="1037214"/>
            <a:ext cx="1599206" cy="1160405"/>
          </a:xfrm>
          <a:prstGeom prst="rect">
            <a:avLst/>
          </a:prstGeom>
        </p:spPr>
      </p:pic>
      <p:pic>
        <p:nvPicPr>
          <p:cNvPr id="36" name="Resim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58194" y="5140168"/>
            <a:ext cx="1978640" cy="1022918"/>
          </a:xfrm>
          <a:prstGeom prst="rect">
            <a:avLst/>
          </a:prstGeom>
        </p:spPr>
      </p:pic>
      <p:pic>
        <p:nvPicPr>
          <p:cNvPr id="37" name="Resim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91400" y="5204382"/>
            <a:ext cx="1766794" cy="1043100"/>
          </a:xfrm>
          <a:prstGeom prst="rect">
            <a:avLst/>
          </a:prstGeom>
        </p:spPr>
      </p:pic>
      <p:pic>
        <p:nvPicPr>
          <p:cNvPr id="38" name="Resim 3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5231" y="2804096"/>
            <a:ext cx="1793351" cy="1015158"/>
          </a:xfrm>
          <a:prstGeom prst="rect">
            <a:avLst/>
          </a:prstGeom>
        </p:spPr>
      </p:pic>
      <p:pic>
        <p:nvPicPr>
          <p:cNvPr id="39" name="Resim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53323" y="5364153"/>
            <a:ext cx="2640765" cy="879356"/>
          </a:xfrm>
          <a:prstGeom prst="rect">
            <a:avLst/>
          </a:prstGeom>
        </p:spPr>
      </p:pic>
      <p:pic>
        <p:nvPicPr>
          <p:cNvPr id="40" name="Resim 3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08376" y="3185784"/>
            <a:ext cx="2403566" cy="817911"/>
          </a:xfrm>
          <a:prstGeom prst="rect">
            <a:avLst/>
          </a:prstGeom>
        </p:spPr>
      </p:pic>
      <p:pic>
        <p:nvPicPr>
          <p:cNvPr id="41" name="Resim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40200" y="4032465"/>
            <a:ext cx="1196062" cy="967870"/>
          </a:xfrm>
          <a:prstGeom prst="rect">
            <a:avLst/>
          </a:prstGeom>
        </p:spPr>
      </p:pic>
      <p:pic>
        <p:nvPicPr>
          <p:cNvPr id="42" name="Resim 4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42795" y="967075"/>
            <a:ext cx="1627399" cy="767344"/>
          </a:xfrm>
          <a:prstGeom prst="rect">
            <a:avLst/>
          </a:prstGeom>
        </p:spPr>
      </p:pic>
      <p:pic>
        <p:nvPicPr>
          <p:cNvPr id="43" name="Resim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50882" y="2276538"/>
            <a:ext cx="2490966" cy="832456"/>
          </a:xfrm>
          <a:prstGeom prst="rect">
            <a:avLst/>
          </a:prstGeom>
        </p:spPr>
      </p:pic>
    </p:spTree>
    <p:extLst>
      <p:ext uri="{BB962C8B-B14F-4D97-AF65-F5344CB8AC3E}">
        <p14:creationId xmlns:p14="http://schemas.microsoft.com/office/powerpoint/2010/main" val="4018667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4AB391D6-B4F2-4697-84DC-847E893219DD}"/>
              </a:ext>
            </a:extLst>
          </p:cNvPr>
          <p:cNvSpPr>
            <a:spLocks noGrp="1"/>
          </p:cNvSpPr>
          <p:nvPr>
            <p:ph type="sldNum" sz="quarter" idx="12"/>
          </p:nvPr>
        </p:nvSpPr>
        <p:spPr/>
        <p:txBody>
          <a:bodyPr/>
          <a:lstStyle/>
          <a:p>
            <a:fld id="{7A067055-09C4-4EDF-AE59-EDBF9F19B64F}" type="slidenum">
              <a:rPr lang="tr-TR" smtClean="0"/>
              <a:t>16</a:t>
            </a:fld>
            <a:endParaRPr lang="tr-TR"/>
          </a:p>
        </p:txBody>
      </p:sp>
      <p:sp>
        <p:nvSpPr>
          <p:cNvPr id="5" name="사각형: 둥근 모서리 1">
            <a:extLst>
              <a:ext uri="{FF2B5EF4-FFF2-40B4-BE49-F238E27FC236}">
                <a16:creationId xmlns:a16="http://schemas.microsoft.com/office/drawing/2014/main" id="{38A8F5FE-7777-46CE-A9AF-F53A11A2F0C2}"/>
              </a:ext>
            </a:extLst>
          </p:cNvPr>
          <p:cNvSpPr/>
          <p:nvPr/>
        </p:nvSpPr>
        <p:spPr>
          <a:xfrm>
            <a:off x="1351901" y="1765799"/>
            <a:ext cx="4619205" cy="419100"/>
          </a:xfrm>
          <a:prstGeom prst="roundRect">
            <a:avLst/>
          </a:prstGeom>
          <a:solidFill>
            <a:srgbClr val="002060"/>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GÜÇLÜ YÖNLER</a:t>
            </a:r>
            <a:endParaRPr lang="en-US" sz="1600" b="1" kern="0" dirty="0">
              <a:solidFill>
                <a:prstClr val="white"/>
              </a:solidFill>
              <a:latin typeface="Myriad Pro" panose="020B0503030403020204" pitchFamily="34" charset="0"/>
            </a:endParaRPr>
          </a:p>
        </p:txBody>
      </p:sp>
      <p:sp>
        <p:nvSpPr>
          <p:cNvPr id="6" name="사각형: 둥근 모서리 2">
            <a:extLst>
              <a:ext uri="{FF2B5EF4-FFF2-40B4-BE49-F238E27FC236}">
                <a16:creationId xmlns:a16="http://schemas.microsoft.com/office/drawing/2014/main" id="{1AD5CD20-9987-477E-A060-1D88D2B354C7}"/>
              </a:ext>
            </a:extLst>
          </p:cNvPr>
          <p:cNvSpPr/>
          <p:nvPr/>
        </p:nvSpPr>
        <p:spPr>
          <a:xfrm>
            <a:off x="6345294" y="1765799"/>
            <a:ext cx="4591201" cy="419100"/>
          </a:xfrm>
          <a:prstGeom prst="roundRect">
            <a:avLst/>
          </a:prstGeom>
          <a:solidFill>
            <a:srgbClr val="0070C0"/>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a:solidFill>
                  <a:prstClr val="white"/>
                </a:solidFill>
                <a:latin typeface="Myriad Pro" panose="020B0503030403020204" pitchFamily="34" charset="0"/>
              </a:rPr>
              <a:t>ZAYIF YÖNLER</a:t>
            </a:r>
            <a:endParaRPr lang="en-US" sz="1600" b="1" kern="0" dirty="0">
              <a:solidFill>
                <a:prstClr val="white"/>
              </a:solidFill>
              <a:latin typeface="Myriad Pro" panose="020B0503030403020204" pitchFamily="34" charset="0"/>
            </a:endParaRPr>
          </a:p>
        </p:txBody>
      </p:sp>
      <p:sp>
        <p:nvSpPr>
          <p:cNvPr id="7" name="사각형: 둥근 모서리 3">
            <a:extLst>
              <a:ext uri="{FF2B5EF4-FFF2-40B4-BE49-F238E27FC236}">
                <a16:creationId xmlns:a16="http://schemas.microsoft.com/office/drawing/2014/main" id="{8AE7FBE1-9226-4497-BC8B-6CAB4DD498A9}"/>
              </a:ext>
            </a:extLst>
          </p:cNvPr>
          <p:cNvSpPr/>
          <p:nvPr/>
        </p:nvSpPr>
        <p:spPr>
          <a:xfrm>
            <a:off x="1351901" y="4150632"/>
            <a:ext cx="4619205" cy="419100"/>
          </a:xfrm>
          <a:prstGeom prst="roundRect">
            <a:avLst/>
          </a:prstGeom>
          <a:solidFill>
            <a:srgbClr val="C7A462"/>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TEHDİTLER</a:t>
            </a:r>
            <a:endParaRPr lang="en-US" sz="1600" b="1" kern="0" dirty="0">
              <a:solidFill>
                <a:prstClr val="white"/>
              </a:solidFill>
              <a:latin typeface="Myriad Pro" panose="020B0503030403020204" pitchFamily="34" charset="0"/>
            </a:endParaRPr>
          </a:p>
        </p:txBody>
      </p:sp>
      <p:sp>
        <p:nvSpPr>
          <p:cNvPr id="8" name="사각형: 둥근 모서리 4">
            <a:extLst>
              <a:ext uri="{FF2B5EF4-FFF2-40B4-BE49-F238E27FC236}">
                <a16:creationId xmlns:a16="http://schemas.microsoft.com/office/drawing/2014/main" id="{7AAB3768-91C9-41B9-B456-301D9070B036}"/>
              </a:ext>
            </a:extLst>
          </p:cNvPr>
          <p:cNvSpPr/>
          <p:nvPr/>
        </p:nvSpPr>
        <p:spPr>
          <a:xfrm>
            <a:off x="6345294" y="4150632"/>
            <a:ext cx="4591201" cy="419100"/>
          </a:xfrm>
          <a:prstGeom prst="roundRect">
            <a:avLst/>
          </a:prstGeom>
          <a:solidFill>
            <a:srgbClr val="ADADAD"/>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FIRSATLAR</a:t>
            </a:r>
            <a:endParaRPr lang="en-US" sz="1600" b="1" kern="0" dirty="0">
              <a:solidFill>
                <a:prstClr val="white"/>
              </a:solidFill>
              <a:latin typeface="Myriad Pro" panose="020B0503030403020204" pitchFamily="34" charset="0"/>
            </a:endParaRPr>
          </a:p>
        </p:txBody>
      </p:sp>
      <p:sp>
        <p:nvSpPr>
          <p:cNvPr id="9" name="사각형: 둥근 모서리 7">
            <a:extLst>
              <a:ext uri="{FF2B5EF4-FFF2-40B4-BE49-F238E27FC236}">
                <a16:creationId xmlns:a16="http://schemas.microsoft.com/office/drawing/2014/main" id="{C7F8D7AB-C425-404F-9940-0F17AC8F2C9B}"/>
              </a:ext>
            </a:extLst>
          </p:cNvPr>
          <p:cNvSpPr/>
          <p:nvPr/>
        </p:nvSpPr>
        <p:spPr>
          <a:xfrm>
            <a:off x="1376649" y="2252644"/>
            <a:ext cx="4561113"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indent="-171450" latinLnBrk="1">
              <a:buFont typeface="Arial" panose="020B0604020202020204" pitchFamily="34" charset="0"/>
              <a:buChar char="•"/>
              <a:defRPr/>
            </a:pPr>
            <a:r>
              <a:rPr lang="tr-TR" altLang="ko-KR" sz="1200" kern="0" dirty="0">
                <a:solidFill>
                  <a:prstClr val="black">
                    <a:lumMod val="75000"/>
                    <a:lumOff val="25000"/>
                  </a:prstClr>
                </a:solidFill>
                <a:latin typeface="Arial"/>
              </a:rPr>
              <a:t>Coğrafi ve kültürel yakınlık</a:t>
            </a:r>
          </a:p>
          <a:p>
            <a:pPr marL="171450" indent="-171450" latinLnBrk="1">
              <a:buFont typeface="Arial" panose="020B0604020202020204" pitchFamily="34" charset="0"/>
              <a:buChar char="•"/>
              <a:defRPr/>
            </a:pPr>
            <a:r>
              <a:rPr lang="tr-TR" altLang="ko-KR" sz="1200" kern="0" dirty="0">
                <a:solidFill>
                  <a:prstClr val="black">
                    <a:lumMod val="75000"/>
                    <a:lumOff val="25000"/>
                  </a:prstClr>
                </a:solidFill>
                <a:latin typeface="Arial"/>
              </a:rPr>
              <a:t>Türklere ve Türk malına karşı olumlu bakış açısı</a:t>
            </a:r>
          </a:p>
          <a:p>
            <a:pPr marL="171450" indent="-171450" latinLnBrk="1">
              <a:buFont typeface="Arial" panose="020B0604020202020204" pitchFamily="34" charset="0"/>
              <a:buChar char="•"/>
              <a:defRPr/>
            </a:pPr>
            <a:r>
              <a:rPr lang="tr-TR" altLang="ko-KR" sz="1200" kern="0" dirty="0">
                <a:solidFill>
                  <a:prstClr val="black">
                    <a:lumMod val="75000"/>
                    <a:lumOff val="25000"/>
                  </a:prstClr>
                </a:solidFill>
                <a:latin typeface="Arial"/>
              </a:rPr>
              <a:t>Mevcut büyük yatırımlarımızın olumlu </a:t>
            </a:r>
            <a:r>
              <a:rPr lang="tr-TR" altLang="ko-KR" sz="1200" kern="0" dirty="0" smtClean="0">
                <a:solidFill>
                  <a:prstClr val="black">
                    <a:lumMod val="75000"/>
                    <a:lumOff val="25000"/>
                  </a:prstClr>
                </a:solidFill>
                <a:latin typeface="Arial"/>
              </a:rPr>
              <a:t>etkisi</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Düşük vergiler</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Çifte vergilendirmenin önlenmesi anlaşması</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STA sayesinde sanayi ürünlerinin vergisiz ihracı</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Vizesiz seyahatin mümkün olması</a:t>
            </a:r>
            <a:endParaRPr lang="en-US" altLang="ko-KR" sz="1200" kern="0" dirty="0">
              <a:solidFill>
                <a:prstClr val="black">
                  <a:lumMod val="75000"/>
                  <a:lumOff val="25000"/>
                </a:prstClr>
              </a:solidFill>
              <a:latin typeface="Arial"/>
            </a:endParaRPr>
          </a:p>
        </p:txBody>
      </p:sp>
      <p:sp>
        <p:nvSpPr>
          <p:cNvPr id="10" name="사각형: 둥근 모서리 8">
            <a:extLst>
              <a:ext uri="{FF2B5EF4-FFF2-40B4-BE49-F238E27FC236}">
                <a16:creationId xmlns:a16="http://schemas.microsoft.com/office/drawing/2014/main" id="{3AEDD24C-E567-4DCE-80D9-0E3A987A4AAB}"/>
              </a:ext>
            </a:extLst>
          </p:cNvPr>
          <p:cNvSpPr/>
          <p:nvPr/>
        </p:nvSpPr>
        <p:spPr>
          <a:xfrm>
            <a:off x="6372226" y="2252644"/>
            <a:ext cx="4533461"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latinLnBrk="1">
              <a:defRPr/>
            </a:pPr>
            <a:r>
              <a:rPr lang="tr-TR" altLang="ko-KR" sz="1200" kern="0" dirty="0">
                <a:solidFill>
                  <a:prstClr val="black">
                    <a:lumMod val="75000"/>
                    <a:lumOff val="25000"/>
                  </a:prstClr>
                </a:solidFill>
                <a:latin typeface="Arial"/>
              </a:rPr>
              <a:t>Bürokrasinin yavaş işlemesi</a:t>
            </a:r>
          </a:p>
          <a:p>
            <a:pPr latinLnBrk="1">
              <a:defRPr/>
            </a:pPr>
            <a:r>
              <a:rPr lang="tr-TR" altLang="ko-KR" sz="1200" kern="0" dirty="0" smtClean="0">
                <a:solidFill>
                  <a:prstClr val="black">
                    <a:lumMod val="75000"/>
                    <a:lumOff val="25000"/>
                  </a:prstClr>
                </a:solidFill>
                <a:latin typeface="Arial"/>
              </a:rPr>
              <a:t>Gelir </a:t>
            </a:r>
            <a:r>
              <a:rPr lang="tr-TR" altLang="ko-KR" sz="1200" kern="0" dirty="0">
                <a:solidFill>
                  <a:prstClr val="black">
                    <a:lumMod val="75000"/>
                    <a:lumOff val="25000"/>
                  </a:prstClr>
                </a:solidFill>
                <a:latin typeface="Arial"/>
              </a:rPr>
              <a:t>düzeyinin ülke genelinde düşük </a:t>
            </a:r>
            <a:r>
              <a:rPr lang="tr-TR" altLang="ko-KR" sz="1200" kern="0" dirty="0" smtClean="0">
                <a:solidFill>
                  <a:prstClr val="black">
                    <a:lumMod val="75000"/>
                    <a:lumOff val="25000"/>
                  </a:prstClr>
                </a:solidFill>
                <a:latin typeface="Arial"/>
              </a:rPr>
              <a:t>olması</a:t>
            </a:r>
          </a:p>
          <a:p>
            <a:pPr latinLnBrk="1">
              <a:defRPr/>
            </a:pPr>
            <a:r>
              <a:rPr lang="tr-TR" altLang="ko-KR" sz="1200" kern="0" dirty="0" smtClean="0">
                <a:solidFill>
                  <a:prstClr val="black">
                    <a:lumMod val="75000"/>
                    <a:lumOff val="25000"/>
                  </a:prstClr>
                </a:solidFill>
                <a:latin typeface="Arial"/>
              </a:rPr>
              <a:t>Küçük bir pazar olması</a:t>
            </a:r>
            <a:endParaRPr lang="en-US" altLang="ko-KR" sz="1200" kern="0" dirty="0">
              <a:solidFill>
                <a:prstClr val="black">
                  <a:lumMod val="75000"/>
                  <a:lumOff val="25000"/>
                </a:prstClr>
              </a:solidFill>
              <a:latin typeface="Arial"/>
            </a:endParaRPr>
          </a:p>
        </p:txBody>
      </p:sp>
      <p:sp>
        <p:nvSpPr>
          <p:cNvPr id="11" name="사각형: 둥근 모서리 9">
            <a:extLst>
              <a:ext uri="{FF2B5EF4-FFF2-40B4-BE49-F238E27FC236}">
                <a16:creationId xmlns:a16="http://schemas.microsoft.com/office/drawing/2014/main" id="{AEE0C926-8BA0-4AF4-BF2D-C48ECA5DA189}"/>
              </a:ext>
            </a:extLst>
          </p:cNvPr>
          <p:cNvSpPr/>
          <p:nvPr/>
        </p:nvSpPr>
        <p:spPr>
          <a:xfrm>
            <a:off x="1376649" y="4637477"/>
            <a:ext cx="4561113"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Resesyon sürecine girilmesi</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Yüksek enflasyon</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İşgücü problemi</a:t>
            </a:r>
          </a:p>
          <a:p>
            <a:pPr marL="171450" indent="-171450" latinLnBrk="1">
              <a:buFont typeface="Arial" panose="020B0604020202020204" pitchFamily="34" charset="0"/>
              <a:buChar char="•"/>
              <a:defRPr/>
            </a:pPr>
            <a:r>
              <a:rPr lang="tr-TR" altLang="ko-KR" sz="1200" kern="0" dirty="0" smtClean="0">
                <a:solidFill>
                  <a:prstClr val="black">
                    <a:lumMod val="75000"/>
                    <a:lumOff val="25000"/>
                  </a:prstClr>
                </a:solidFill>
                <a:latin typeface="Arial"/>
              </a:rPr>
              <a:t>Kamu yatırımlarında yavaşlama ve durgunluk</a:t>
            </a:r>
            <a:endParaRPr lang="en-US" altLang="ko-KR" sz="1200" kern="0" dirty="0">
              <a:solidFill>
                <a:prstClr val="black">
                  <a:lumMod val="75000"/>
                  <a:lumOff val="25000"/>
                </a:prstClr>
              </a:solidFill>
              <a:latin typeface="Arial"/>
            </a:endParaRPr>
          </a:p>
        </p:txBody>
      </p:sp>
      <p:sp>
        <p:nvSpPr>
          <p:cNvPr id="12" name="사각형: 둥근 모서리 10">
            <a:extLst>
              <a:ext uri="{FF2B5EF4-FFF2-40B4-BE49-F238E27FC236}">
                <a16:creationId xmlns:a16="http://schemas.microsoft.com/office/drawing/2014/main" id="{62C08F2A-E498-40EF-869F-F320BD521C88}"/>
              </a:ext>
            </a:extLst>
          </p:cNvPr>
          <p:cNvSpPr/>
          <p:nvPr/>
        </p:nvSpPr>
        <p:spPr>
          <a:xfrm>
            <a:off x="6372226" y="4637477"/>
            <a:ext cx="4533461"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latinLnBrk="1">
              <a:defRPr/>
            </a:pPr>
            <a:r>
              <a:rPr lang="tr-TR" altLang="ko-KR" sz="1200" kern="0" dirty="0" err="1" smtClean="0">
                <a:solidFill>
                  <a:prstClr val="black">
                    <a:lumMod val="75000"/>
                    <a:lumOff val="25000"/>
                  </a:prstClr>
                </a:solidFill>
                <a:latin typeface="Arial"/>
              </a:rPr>
              <a:t>STA’nın</a:t>
            </a:r>
            <a:r>
              <a:rPr lang="tr-TR" altLang="ko-KR" sz="1200" kern="0" dirty="0" smtClean="0">
                <a:solidFill>
                  <a:prstClr val="black">
                    <a:lumMod val="75000"/>
                    <a:lumOff val="25000"/>
                  </a:prstClr>
                </a:solidFill>
                <a:latin typeface="Arial"/>
              </a:rPr>
              <a:t> güncellenmesi suretiyle gıda ürünlerinin de gümrük vergilerinden muaf olarak ihraç edilmesi imkanı</a:t>
            </a:r>
          </a:p>
          <a:p>
            <a:pPr latinLnBrk="1">
              <a:defRPr/>
            </a:pPr>
            <a:r>
              <a:rPr lang="tr-TR" altLang="ko-KR" sz="1200" kern="0" dirty="0" smtClean="0">
                <a:solidFill>
                  <a:prstClr val="black">
                    <a:lumMod val="75000"/>
                    <a:lumOff val="25000"/>
                  </a:prstClr>
                </a:solidFill>
                <a:latin typeface="Arial"/>
              </a:rPr>
              <a:t>Kamu kesiminin modernizasyonu çerçevesinde ihtiyaç duyulması öngörülen yazılımlar</a:t>
            </a:r>
          </a:p>
          <a:p>
            <a:pPr latinLnBrk="1">
              <a:defRPr/>
            </a:pPr>
            <a:r>
              <a:rPr lang="tr-TR" altLang="ko-KR" sz="1200" kern="0" dirty="0" smtClean="0">
                <a:solidFill>
                  <a:prstClr val="black">
                    <a:lumMod val="75000"/>
                    <a:lumOff val="25000"/>
                  </a:prstClr>
                </a:solidFill>
                <a:latin typeface="Arial"/>
              </a:rPr>
              <a:t>Özellikle tarım alanında ihtiyaç duyulan modern tarım ekipmanları ile traktörler</a:t>
            </a:r>
            <a:endParaRPr lang="en-US" altLang="ko-KR" sz="1200" kern="0" dirty="0">
              <a:solidFill>
                <a:prstClr val="black">
                  <a:lumMod val="75000"/>
                  <a:lumOff val="25000"/>
                </a:prstClr>
              </a:solidFill>
              <a:latin typeface="Arial"/>
            </a:endParaRPr>
          </a:p>
        </p:txBody>
      </p:sp>
      <p:sp>
        <p:nvSpPr>
          <p:cNvPr id="17" name="TextBox 16">
            <a:extLst>
              <a:ext uri="{FF2B5EF4-FFF2-40B4-BE49-F238E27FC236}">
                <a16:creationId xmlns:a16="http://schemas.microsoft.com/office/drawing/2014/main" id="{04B2944B-D81E-459E-8900-004340C44895}"/>
              </a:ext>
            </a:extLst>
          </p:cNvPr>
          <p:cNvSpPr txBox="1"/>
          <p:nvPr/>
        </p:nvSpPr>
        <p:spPr>
          <a:xfrm>
            <a:off x="2391012" y="754096"/>
            <a:ext cx="6143285" cy="461665"/>
          </a:xfrm>
          <a:prstGeom prst="rect">
            <a:avLst/>
          </a:prstGeom>
          <a:noFill/>
        </p:spPr>
        <p:txBody>
          <a:bodyPr wrap="none" rtlCol="0">
            <a:spAutoFit/>
          </a:bodyPr>
          <a:lstStyle/>
          <a:p>
            <a:pPr marL="0" marR="0" lvl="0" indent="0" algn="l" defTabSz="967252"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1B2C57"/>
                </a:solidFill>
                <a:effectLst/>
                <a:uLnTx/>
                <a:uFillTx/>
                <a:latin typeface="Myriad Pro"/>
                <a:ea typeface="+mn-ea"/>
                <a:cs typeface="+mn-cs"/>
              </a:rPr>
              <a:t>İhracat Potansiyelimize İlişkin SWOT Analizi</a:t>
            </a:r>
          </a:p>
        </p:txBody>
      </p:sp>
      <p:cxnSp>
        <p:nvCxnSpPr>
          <p:cNvPr id="18" name="Straight Arrow Connector 14">
            <a:extLst>
              <a:ext uri="{FF2B5EF4-FFF2-40B4-BE49-F238E27FC236}">
                <a16:creationId xmlns:a16="http://schemas.microsoft.com/office/drawing/2014/main" id="{33728A95-D16E-4059-B015-FC22DEE5C5A6}"/>
              </a:ext>
            </a:extLst>
          </p:cNvPr>
          <p:cNvCxnSpPr>
            <a:cxnSpLocks/>
          </p:cNvCxnSpPr>
          <p:nvPr/>
        </p:nvCxnSpPr>
        <p:spPr>
          <a:xfrm flipV="1">
            <a:off x="6147276" y="1570536"/>
            <a:ext cx="0" cy="479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287B75-E589-40BB-9431-F75AC21D7DE2}"/>
              </a:ext>
            </a:extLst>
          </p:cNvPr>
          <p:cNvCxnSpPr>
            <a:cxnSpLocks/>
          </p:cNvCxnSpPr>
          <p:nvPr/>
        </p:nvCxnSpPr>
        <p:spPr>
          <a:xfrm>
            <a:off x="1376649" y="4050596"/>
            <a:ext cx="9529038"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69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dirty="0"/>
          </a:p>
        </p:txBody>
      </p:sp>
      <p:sp>
        <p:nvSpPr>
          <p:cNvPr id="3" name="Content Placeholder 2"/>
          <p:cNvSpPr>
            <a:spLocks noGrp="1"/>
          </p:cNvSpPr>
          <p:nvPr>
            <p:ph idx="4294967295"/>
          </p:nvPr>
        </p:nvSpPr>
        <p:spPr/>
        <p:txBody>
          <a:bodyPr/>
          <a:lstStyle/>
          <a:p>
            <a:endParaRPr lang="en-US" dirty="0"/>
          </a:p>
        </p:txBody>
      </p:sp>
      <p:pic>
        <p:nvPicPr>
          <p:cNvPr id="4" name="Picture 3" descr="ppt_sunum_format-0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p:cNvSpPr txBox="1">
            <a:spLocks/>
          </p:cNvSpPr>
          <p:nvPr/>
        </p:nvSpPr>
        <p:spPr>
          <a:xfrm>
            <a:off x="2895601" y="4877032"/>
            <a:ext cx="6400800" cy="242625"/>
          </a:xfrm>
          <a:prstGeom prst="rect">
            <a:avLst/>
          </a:prstGeom>
        </p:spPr>
        <p:txBody>
          <a:bodyPr vert="horz" lIns="72567" tIns="36284" rIns="72567" bIns="36284"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70" b="1" i="0" u="none" strike="noStrike" kern="1200" cap="none" spc="0" normalizeH="0" baseline="0" noProof="0" dirty="0">
              <a:ln>
                <a:noFill/>
              </a:ln>
              <a:solidFill>
                <a:prstClr val="white"/>
              </a:solidFill>
              <a:effectLst/>
              <a:uLnTx/>
              <a:uFillTx/>
              <a:latin typeface="Myriad Pro"/>
              <a:ea typeface="+mn-ea"/>
              <a:cs typeface="Myriad Pro"/>
            </a:endParaRPr>
          </a:p>
        </p:txBody>
      </p:sp>
      <p:pic>
        <p:nvPicPr>
          <p:cNvPr id="10" name="Picture 4" descr="Untitled-1.png">
            <a:extLst>
              <a:ext uri="{FF2B5EF4-FFF2-40B4-BE49-F238E27FC236}">
                <a16:creationId xmlns:a16="http://schemas.microsoft.com/office/drawing/2014/main" id="{44A91445-294C-4944-86AC-67F76DF157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6100" y="1187450"/>
            <a:ext cx="299561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a:extLst>
              <a:ext uri="{FF2B5EF4-FFF2-40B4-BE49-F238E27FC236}">
                <a16:creationId xmlns:a16="http://schemas.microsoft.com/office/drawing/2014/main" id="{EA4AD87D-828E-4E28-8888-E65CD7FB2898}"/>
              </a:ext>
            </a:extLst>
          </p:cNvPr>
          <p:cNvSpPr>
            <a:spLocks noChangeArrowheads="1"/>
          </p:cNvSpPr>
          <p:nvPr/>
        </p:nvSpPr>
        <p:spPr bwMode="auto">
          <a:xfrm>
            <a:off x="1704975" y="3215039"/>
            <a:ext cx="8297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tr-TR" altLang="tr-TR" sz="3200" b="1" dirty="0" smtClean="0">
                <a:solidFill>
                  <a:schemeClr val="bg1"/>
                </a:solidFill>
                <a:latin typeface="Segoe UI" panose="020B0502040204020203" pitchFamily="34" charset="0"/>
                <a:ea typeface="Myriad Pro" panose="020B0503030403020204"/>
                <a:cs typeface="Segoe UI" panose="020B0502040204020203" pitchFamily="34" charset="0"/>
              </a:rPr>
              <a:t>ÜSKÜP </a:t>
            </a:r>
            <a:r>
              <a:rPr lang="tr-TR" altLang="tr-TR" sz="3200" b="1" dirty="0">
                <a:solidFill>
                  <a:schemeClr val="bg1"/>
                </a:solidFill>
                <a:latin typeface="Segoe UI" panose="020B0502040204020203" pitchFamily="34" charset="0"/>
                <a:ea typeface="Myriad Pro" panose="020B0503030403020204"/>
                <a:cs typeface="Segoe UI" panose="020B0502040204020203" pitchFamily="34" charset="0"/>
              </a:rPr>
              <a:t>TİCARET MÜŞAVİRLİĞİ</a:t>
            </a:r>
            <a:endParaRPr lang="en-US" altLang="tr-TR" sz="3200" b="1" dirty="0">
              <a:solidFill>
                <a:srgbClr val="C49A6C"/>
              </a:solidFill>
              <a:latin typeface="Segoe UI" panose="020B0502040204020203" pitchFamily="34" charset="0"/>
              <a:ea typeface="Myriad Pro" panose="020B0503030403020204"/>
              <a:cs typeface="Segoe UI" panose="020B0502040204020203" pitchFamily="34" charset="0"/>
            </a:endParaRPr>
          </a:p>
        </p:txBody>
      </p:sp>
    </p:spTree>
    <p:extLst>
      <p:ext uri="{BB962C8B-B14F-4D97-AF65-F5344CB8AC3E}">
        <p14:creationId xmlns:p14="http://schemas.microsoft.com/office/powerpoint/2010/main" val="11710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42903" y="1001485"/>
            <a:ext cx="2516777"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Genel Görünüm</a:t>
            </a:r>
          </a:p>
        </p:txBody>
      </p:sp>
      <p:sp>
        <p:nvSpPr>
          <p:cNvPr id="5" name="Metin kutusu 4"/>
          <p:cNvSpPr txBox="1"/>
          <p:nvPr/>
        </p:nvSpPr>
        <p:spPr>
          <a:xfrm>
            <a:off x="2542902" y="1523998"/>
            <a:ext cx="8038011" cy="4832092"/>
          </a:xfrm>
          <a:prstGeom prst="rect">
            <a:avLst/>
          </a:prstGeom>
          <a:noFill/>
        </p:spPr>
        <p:txBody>
          <a:bodyPr wrap="square" rtlCol="0">
            <a:spAutoFit/>
          </a:bodyPr>
          <a:lstStyle/>
          <a:p>
            <a:pPr algn="just"/>
            <a:r>
              <a:rPr lang="tr-TR" sz="2800" dirty="0"/>
              <a:t>Resmi </a:t>
            </a:r>
            <a:r>
              <a:rPr lang="tr-TR" sz="2800" dirty="0" smtClean="0"/>
              <a:t>Adı: 	        Kuzey </a:t>
            </a:r>
            <a:r>
              <a:rPr lang="tr-TR" sz="2800" dirty="0"/>
              <a:t>Makedonya </a:t>
            </a:r>
            <a:r>
              <a:rPr lang="tr-TR" sz="2800" dirty="0" smtClean="0"/>
              <a:t>Cumhuriyeti</a:t>
            </a:r>
            <a:endParaRPr lang="tr-TR" sz="2800" dirty="0"/>
          </a:p>
          <a:p>
            <a:pPr algn="just"/>
            <a:r>
              <a:rPr lang="tr-TR" sz="2800" dirty="0" smtClean="0"/>
              <a:t>Nüfus: 	        2.069.000 </a:t>
            </a:r>
            <a:r>
              <a:rPr lang="tr-TR" sz="2800" dirty="0"/>
              <a:t>(Nisan 2023, IMF)</a:t>
            </a:r>
          </a:p>
          <a:p>
            <a:pPr algn="just"/>
            <a:r>
              <a:rPr lang="tr-TR" sz="2800" dirty="0" smtClean="0"/>
              <a:t>Dil: 		        Makedonca, Arnavutça</a:t>
            </a:r>
            <a:endParaRPr lang="tr-TR" sz="2800" dirty="0"/>
          </a:p>
          <a:p>
            <a:pPr algn="just"/>
            <a:r>
              <a:rPr lang="tr-TR" sz="2800" dirty="0" smtClean="0"/>
              <a:t>Yüzölçümü:	        25.713 </a:t>
            </a:r>
            <a:r>
              <a:rPr lang="tr-TR" sz="2800" dirty="0"/>
              <a:t>km²</a:t>
            </a:r>
          </a:p>
          <a:p>
            <a:pPr algn="just"/>
            <a:r>
              <a:rPr lang="tr-TR" sz="2800" dirty="0" smtClean="0"/>
              <a:t>Başkenti: 	</a:t>
            </a:r>
            <a:r>
              <a:rPr lang="tr-TR" sz="2800" dirty="0"/>
              <a:t> </a:t>
            </a:r>
            <a:r>
              <a:rPr lang="tr-TR" sz="2800" dirty="0" smtClean="0"/>
              <a:t>       Üsküp</a:t>
            </a:r>
            <a:endParaRPr lang="tr-TR" sz="2800" dirty="0"/>
          </a:p>
          <a:p>
            <a:pPr algn="just"/>
            <a:r>
              <a:rPr lang="tr-TR" sz="2800" dirty="0"/>
              <a:t>Başlıca </a:t>
            </a:r>
            <a:r>
              <a:rPr lang="tr-TR" sz="2800" dirty="0" smtClean="0"/>
              <a:t>Şehirleri: Üsküp</a:t>
            </a:r>
            <a:r>
              <a:rPr lang="tr-TR" sz="2800" dirty="0"/>
              <a:t>, Manastır, </a:t>
            </a:r>
            <a:r>
              <a:rPr lang="tr-TR" sz="2800" dirty="0" err="1"/>
              <a:t>Kumanova</a:t>
            </a:r>
            <a:r>
              <a:rPr lang="tr-TR" sz="2800" dirty="0"/>
              <a:t>, </a:t>
            </a:r>
            <a:r>
              <a:rPr lang="tr-TR" sz="2800" dirty="0" err="1"/>
              <a:t>Pirlepe</a:t>
            </a:r>
            <a:r>
              <a:rPr lang="tr-TR" sz="2800" dirty="0"/>
              <a:t>, </a:t>
            </a:r>
            <a:r>
              <a:rPr lang="tr-TR" sz="2800" dirty="0" smtClean="0"/>
              <a:t>Kalkandelen, </a:t>
            </a:r>
            <a:r>
              <a:rPr lang="tr-TR" sz="2800" dirty="0" err="1" smtClean="0"/>
              <a:t>Gostivar</a:t>
            </a:r>
            <a:endParaRPr lang="tr-TR" sz="2800" dirty="0"/>
          </a:p>
          <a:p>
            <a:pPr algn="just"/>
            <a:r>
              <a:rPr lang="tr-TR" sz="2800" dirty="0"/>
              <a:t>Yönetim </a:t>
            </a:r>
            <a:r>
              <a:rPr lang="tr-TR" sz="2800" dirty="0" smtClean="0"/>
              <a:t>Biçimi:    Parlamenter </a:t>
            </a:r>
            <a:r>
              <a:rPr lang="tr-TR" sz="2800" dirty="0"/>
              <a:t>Demokrasi</a:t>
            </a:r>
          </a:p>
          <a:p>
            <a:pPr algn="just"/>
            <a:r>
              <a:rPr lang="tr-TR" sz="2800" dirty="0"/>
              <a:t>Devlet </a:t>
            </a:r>
            <a:r>
              <a:rPr lang="tr-TR" sz="2800" dirty="0" smtClean="0"/>
              <a:t>Başkanı:    Cumhurbaşkanı </a:t>
            </a:r>
            <a:r>
              <a:rPr lang="tr-TR" sz="2800" dirty="0" err="1"/>
              <a:t>Stevo</a:t>
            </a:r>
            <a:r>
              <a:rPr lang="tr-TR" sz="2800" dirty="0"/>
              <a:t> </a:t>
            </a:r>
            <a:r>
              <a:rPr lang="tr-TR" sz="2800" dirty="0" err="1"/>
              <a:t>Pendarovski</a:t>
            </a:r>
            <a:endParaRPr lang="tr-TR" sz="2800" dirty="0"/>
          </a:p>
          <a:p>
            <a:pPr algn="just"/>
            <a:r>
              <a:rPr lang="tr-TR" sz="2800" dirty="0"/>
              <a:t>Para </a:t>
            </a:r>
            <a:r>
              <a:rPr lang="tr-TR" sz="2800" dirty="0" smtClean="0"/>
              <a:t>Birimi:	        Makedonya </a:t>
            </a:r>
            <a:r>
              <a:rPr lang="tr-TR" sz="2800" dirty="0" err="1" smtClean="0"/>
              <a:t>Denarı</a:t>
            </a:r>
            <a:r>
              <a:rPr lang="tr-TR" sz="2800" dirty="0" smtClean="0"/>
              <a:t> </a:t>
            </a:r>
            <a:r>
              <a:rPr lang="tr-TR" sz="2800" dirty="0"/>
              <a:t>(MKD</a:t>
            </a:r>
            <a:r>
              <a:rPr lang="tr-TR" sz="2800" dirty="0" smtClean="0"/>
              <a:t>)</a:t>
            </a:r>
          </a:p>
          <a:p>
            <a:pPr algn="just"/>
            <a:r>
              <a:rPr lang="tr-TR" sz="2800" dirty="0" smtClean="0"/>
              <a:t>Sabit Kur:	        1 Euro = 61,5797 Den</a:t>
            </a:r>
            <a:endParaRPr lang="tr-TR" sz="2800" dirty="0"/>
          </a:p>
        </p:txBody>
      </p:sp>
    </p:spTree>
    <p:extLst>
      <p:ext uri="{BB962C8B-B14F-4D97-AF65-F5344CB8AC3E}">
        <p14:creationId xmlns:p14="http://schemas.microsoft.com/office/powerpoint/2010/main" val="145841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537" y="1614533"/>
            <a:ext cx="10020399" cy="4646930"/>
          </a:xfrm>
          <a:prstGeom prst="rect">
            <a:avLst/>
          </a:prstGeom>
        </p:spPr>
      </p:pic>
      <p:sp>
        <p:nvSpPr>
          <p:cNvPr id="4" name="Metin kutusu 3"/>
          <p:cNvSpPr txBox="1"/>
          <p:nvPr/>
        </p:nvSpPr>
        <p:spPr>
          <a:xfrm>
            <a:off x="2490649" y="836024"/>
            <a:ext cx="5120641" cy="461665"/>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rPr>
              <a:t>Komşu Ülkeler</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175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264229" y="949234"/>
            <a:ext cx="2124891" cy="365760"/>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Doğal Kaynaklar</a:t>
            </a:r>
            <a:endParaRPr lang="tr-TR" b="1" dirty="0">
              <a:effectLst>
                <a:outerShdw blurRad="38100" dist="38100" dir="2700000" algn="tl">
                  <a:srgbClr val="000000">
                    <a:alpha val="43137"/>
                  </a:srgbClr>
                </a:outerShdw>
              </a:effectLst>
            </a:endParaRPr>
          </a:p>
        </p:txBody>
      </p:sp>
      <p:sp>
        <p:nvSpPr>
          <p:cNvPr id="4" name="Metin kutusu 3"/>
          <p:cNvSpPr txBox="1"/>
          <p:nvPr/>
        </p:nvSpPr>
        <p:spPr>
          <a:xfrm>
            <a:off x="1097279" y="1767840"/>
            <a:ext cx="10223863" cy="2585323"/>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t>Demir, kurşun-çinko, </a:t>
            </a:r>
            <a:r>
              <a:rPr lang="tr-TR" dirty="0"/>
              <a:t>demir mineralleri, manganez, nikel, krom, altın, titanyum ve uranyum bulunmaktadır. Ayrıca </a:t>
            </a:r>
            <a:r>
              <a:rPr lang="tr-TR" dirty="0" err="1"/>
              <a:t>Veles’in</a:t>
            </a:r>
            <a:r>
              <a:rPr lang="tr-TR" dirty="0"/>
              <a:t> doğusundan Yunan sınırına doğru </a:t>
            </a:r>
            <a:r>
              <a:rPr lang="tr-TR" dirty="0" err="1"/>
              <a:t>ferro</a:t>
            </a:r>
            <a:r>
              <a:rPr lang="tr-TR" dirty="0"/>
              <a:t>-nikel madenine rastlanmıştır. </a:t>
            </a:r>
            <a:endParaRPr lang="tr-TR" dirty="0" smtClean="0"/>
          </a:p>
          <a:p>
            <a:pPr algn="just"/>
            <a:endParaRPr lang="tr-TR" dirty="0"/>
          </a:p>
          <a:p>
            <a:pPr marL="285750" indent="-285750" algn="just">
              <a:buFont typeface="Arial" panose="020B0604020202020204" pitchFamily="34" charset="0"/>
              <a:buChar char="•"/>
            </a:pPr>
            <a:r>
              <a:rPr lang="tr-TR" dirty="0" smtClean="0"/>
              <a:t>Mermer </a:t>
            </a:r>
            <a:r>
              <a:rPr lang="tr-TR" dirty="0"/>
              <a:t>ve dekoratif taşlar </a:t>
            </a:r>
            <a:r>
              <a:rPr lang="tr-TR" dirty="0" err="1"/>
              <a:t>Prilep</a:t>
            </a:r>
            <a:r>
              <a:rPr lang="tr-TR" dirty="0"/>
              <a:t>, </a:t>
            </a:r>
            <a:r>
              <a:rPr lang="tr-TR" dirty="0" err="1"/>
              <a:t>Gostivar</a:t>
            </a:r>
            <a:r>
              <a:rPr lang="tr-TR" dirty="0"/>
              <a:t> ve </a:t>
            </a:r>
            <a:r>
              <a:rPr lang="tr-TR" dirty="0" err="1"/>
              <a:t>Tetova</a:t>
            </a:r>
            <a:r>
              <a:rPr lang="tr-TR" dirty="0"/>
              <a:t> yakınlarında </a:t>
            </a:r>
            <a:r>
              <a:rPr lang="tr-TR" dirty="0" smtClean="0"/>
              <a:t>çıkarılmaktadır. </a:t>
            </a:r>
            <a:r>
              <a:rPr lang="tr-TR" dirty="0" err="1" smtClean="0"/>
              <a:t>Kratova</a:t>
            </a:r>
            <a:r>
              <a:rPr lang="tr-TR" dirty="0" smtClean="0"/>
              <a:t> </a:t>
            </a:r>
            <a:r>
              <a:rPr lang="tr-TR" dirty="0"/>
              <a:t>yakınlarında zengin kuvars yatakları vardır. </a:t>
            </a:r>
            <a:endParaRPr lang="tr-TR" dirty="0" smtClean="0"/>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smtClean="0"/>
              <a:t>Yüksek </a:t>
            </a:r>
            <a:r>
              <a:rPr lang="tr-TR" dirty="0"/>
              <a:t>kalitede </a:t>
            </a:r>
            <a:r>
              <a:rPr lang="tr-TR" dirty="0" err="1" smtClean="0"/>
              <a:t>bentonitik</a:t>
            </a:r>
            <a:r>
              <a:rPr lang="tr-TR" dirty="0" smtClean="0"/>
              <a:t> </a:t>
            </a:r>
            <a:r>
              <a:rPr lang="tr-TR" dirty="0"/>
              <a:t>kil bulunmaktadır</a:t>
            </a:r>
            <a:r>
              <a:rPr lang="tr-TR" dirty="0" smtClean="0"/>
              <a:t>. (Seramikte kullanılır)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smtClean="0"/>
              <a:t>Zengin </a:t>
            </a:r>
            <a:r>
              <a:rPr lang="tr-TR" dirty="0"/>
              <a:t>bitki </a:t>
            </a:r>
            <a:r>
              <a:rPr lang="tr-TR" dirty="0" smtClean="0"/>
              <a:t>örtüsü</a:t>
            </a:r>
            <a:endParaRPr lang="tr-TR" dirty="0"/>
          </a:p>
        </p:txBody>
      </p:sp>
    </p:spTree>
    <p:extLst>
      <p:ext uri="{BB962C8B-B14F-4D97-AF65-F5344CB8AC3E}">
        <p14:creationId xmlns:p14="http://schemas.microsoft.com/office/powerpoint/2010/main" val="230913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90354" y="809897"/>
            <a:ext cx="4763589"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Genel Ekonomik Göstergeler</a:t>
            </a:r>
            <a:endParaRPr lang="tr-TR" b="1" dirty="0">
              <a:effectLst>
                <a:outerShdw blurRad="38100" dist="38100" dir="2700000" algn="tl">
                  <a:srgbClr val="000000">
                    <a:alpha val="43137"/>
                  </a:srgbClr>
                </a:outerShdw>
              </a:effectLst>
            </a:endParaRPr>
          </a:p>
        </p:txBody>
      </p:sp>
      <p:graphicFrame>
        <p:nvGraphicFramePr>
          <p:cNvPr id="5" name="Tablo 4">
            <a:extLst>
              <a:ext uri="{FF2B5EF4-FFF2-40B4-BE49-F238E27FC236}">
                <a16:creationId xmlns:a16="http://schemas.microsoft.com/office/drawing/2014/main" id="{18D50420-8118-4E5B-9709-C55729CCE343}"/>
              </a:ext>
            </a:extLst>
          </p:cNvPr>
          <p:cNvGraphicFramePr>
            <a:graphicFrameLocks noGrp="1"/>
          </p:cNvGraphicFramePr>
          <p:nvPr>
            <p:extLst>
              <p:ext uri="{D42A27DB-BD31-4B8C-83A1-F6EECF244321}">
                <p14:modId xmlns:p14="http://schemas.microsoft.com/office/powerpoint/2010/main" val="1438536337"/>
              </p:ext>
            </p:extLst>
          </p:nvPr>
        </p:nvGraphicFramePr>
        <p:xfrm>
          <a:off x="952109" y="1769571"/>
          <a:ext cx="10011983" cy="4265469"/>
        </p:xfrm>
        <a:graphic>
          <a:graphicData uri="http://schemas.openxmlformats.org/drawingml/2006/table">
            <a:tbl>
              <a:tblPr firstRow="1" firstCol="1" bandRow="1">
                <a:tableStyleId>{5C22544A-7EE6-4342-B048-85BDC9FD1C3A}</a:tableStyleId>
              </a:tblPr>
              <a:tblGrid>
                <a:gridCol w="4724458">
                  <a:extLst>
                    <a:ext uri="{9D8B030D-6E8A-4147-A177-3AD203B41FA5}">
                      <a16:colId xmlns:a16="http://schemas.microsoft.com/office/drawing/2014/main" val="4198861441"/>
                    </a:ext>
                  </a:extLst>
                </a:gridCol>
                <a:gridCol w="1457596">
                  <a:extLst>
                    <a:ext uri="{9D8B030D-6E8A-4147-A177-3AD203B41FA5}">
                      <a16:colId xmlns:a16="http://schemas.microsoft.com/office/drawing/2014/main" val="3732170504"/>
                    </a:ext>
                  </a:extLst>
                </a:gridCol>
                <a:gridCol w="1745802">
                  <a:extLst>
                    <a:ext uri="{9D8B030D-6E8A-4147-A177-3AD203B41FA5}">
                      <a16:colId xmlns:a16="http://schemas.microsoft.com/office/drawing/2014/main" val="1635173957"/>
                    </a:ext>
                  </a:extLst>
                </a:gridCol>
                <a:gridCol w="2084127">
                  <a:extLst>
                    <a:ext uri="{9D8B030D-6E8A-4147-A177-3AD203B41FA5}">
                      <a16:colId xmlns:a16="http://schemas.microsoft.com/office/drawing/2014/main" val="700268706"/>
                    </a:ext>
                  </a:extLst>
                </a:gridCol>
              </a:tblGrid>
              <a:tr h="811091">
                <a:tc>
                  <a:txBody>
                    <a:bodyPr/>
                    <a:lstStyle/>
                    <a:p>
                      <a:pPr algn="l">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Kuzey Makedonya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2021(1-12)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a:effectLst/>
                          <a:latin typeface="Times New Roman" panose="02020603050405020304" pitchFamily="18" charset="0"/>
                          <a:cs typeface="Times New Roman" panose="02020603050405020304" pitchFamily="18" charset="0"/>
                        </a:rPr>
                        <a:t>2022(1-12)</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2023</a:t>
                      </a:r>
                    </a:p>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a:t>
                      </a:r>
                      <a:r>
                        <a:rPr lang="tr-TR" sz="1200" dirty="0" smtClean="0">
                          <a:effectLst/>
                          <a:latin typeface="Times New Roman" panose="02020603050405020304" pitchFamily="18" charset="0"/>
                          <a:cs typeface="Times New Roman" panose="02020603050405020304" pitchFamily="18" charset="0"/>
                        </a:rPr>
                        <a:t>1 –</a:t>
                      </a:r>
                      <a:r>
                        <a:rPr lang="tr-TR" sz="1200" baseline="0" dirty="0" smtClean="0">
                          <a:effectLst/>
                          <a:latin typeface="Times New Roman" panose="02020603050405020304" pitchFamily="18" charset="0"/>
                          <a:cs typeface="Times New Roman" panose="02020603050405020304" pitchFamily="18" charset="0"/>
                        </a:rPr>
                        <a:t> </a:t>
                      </a:r>
                      <a:r>
                        <a:rPr lang="mk-MK" sz="1200" baseline="0" dirty="0" smtClean="0">
                          <a:effectLst/>
                          <a:latin typeface="Times New Roman" panose="02020603050405020304" pitchFamily="18" charset="0"/>
                          <a:cs typeface="Times New Roman" panose="02020603050405020304" pitchFamily="18" charset="0"/>
                        </a:rPr>
                        <a:t>12 </a:t>
                      </a:r>
                      <a:r>
                        <a:rPr lang="tr-TR" sz="1200" baseline="0" dirty="0" smtClean="0">
                          <a:effectLst/>
                          <a:latin typeface="Times New Roman" panose="02020603050405020304" pitchFamily="18" charset="0"/>
                          <a:cs typeface="Times New Roman" panose="02020603050405020304" pitchFamily="18" charset="0"/>
                        </a:rPr>
                        <a:t>Tahmini</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62953406"/>
                  </a:ext>
                </a:extLst>
              </a:tr>
              <a:tr h="440073">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GSYİH (Cari Fiyatlar -Milyar </a:t>
                      </a:r>
                      <a:r>
                        <a:rPr lang="en-GB" sz="1200" dirty="0" err="1" smtClean="0">
                          <a:effectLst/>
                          <a:latin typeface="Times New Roman" panose="02020603050405020304" pitchFamily="18" charset="0"/>
                          <a:cs typeface="Times New Roman" panose="02020603050405020304" pitchFamily="18" charset="0"/>
                        </a:rPr>
                        <a:t>Eur</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cs typeface="Times New Roman" panose="02020603050405020304" pitchFamily="18" charset="0"/>
                        </a:rPr>
                        <a:t>1</a:t>
                      </a:r>
                      <a:r>
                        <a:rPr lang="tr-TR" sz="1200" dirty="0" smtClean="0">
                          <a:effectLst/>
                          <a:latin typeface="Times New Roman" panose="02020603050405020304" pitchFamily="18" charset="0"/>
                          <a:cs typeface="Times New Roman" panose="02020603050405020304" pitchFamily="18" charset="0"/>
                        </a:rPr>
                        <a:t>1,75</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n-GB" sz="1200" dirty="0" smtClean="0">
                          <a:effectLst/>
                          <a:latin typeface="Times New Roman" panose="02020603050405020304" pitchFamily="18" charset="0"/>
                          <a:cs typeface="Times New Roman" panose="02020603050405020304" pitchFamily="18" charset="0"/>
                        </a:rPr>
                        <a:t>12,9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14,39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09504729"/>
                  </a:ext>
                </a:extLst>
              </a:tr>
              <a:tr h="454968">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GSYİH Büyüme (Sabit Fiyatlar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cs typeface="Times New Roman" panose="02020603050405020304" pitchFamily="18" charset="0"/>
                        </a:rPr>
                        <a:t>4,0</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2,</a:t>
                      </a:r>
                      <a:r>
                        <a:rPr lang="en-GB" sz="1200" dirty="0" smtClean="0">
                          <a:effectLst/>
                          <a:latin typeface="Times New Roman" panose="02020603050405020304" pitchFamily="18" charset="0"/>
                          <a:cs typeface="Times New Roman" panose="02020603050405020304" pitchFamily="18" charset="0"/>
                        </a:rPr>
                        <a:t>1</a:t>
                      </a: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2,5</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7078957"/>
                  </a:ext>
                </a:extLst>
              </a:tr>
              <a:tr h="489967">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Kişi Başına Düşen GSYİH (Cari Fiyatlar - </a:t>
                      </a:r>
                      <a:r>
                        <a:rPr lang="en-GB" sz="1200" dirty="0" err="1" smtClean="0">
                          <a:effectLst/>
                          <a:latin typeface="Times New Roman" panose="02020603050405020304" pitchFamily="18" charset="0"/>
                          <a:cs typeface="Times New Roman" panose="02020603050405020304" pitchFamily="18" charset="0"/>
                        </a:rPr>
                        <a:t>Eur</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n-GB" sz="1200" dirty="0" smtClean="0">
                          <a:effectLst/>
                          <a:latin typeface="Times New Roman" panose="02020603050405020304" pitchFamily="18" charset="0"/>
                          <a:cs typeface="Times New Roman" panose="02020603050405020304" pitchFamily="18" charset="0"/>
                        </a:rPr>
                        <a:t>6.397</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n-GB" sz="1200" dirty="0" smtClean="0">
                          <a:effectLst/>
                          <a:latin typeface="Times New Roman" panose="02020603050405020304" pitchFamily="18" charset="0"/>
                          <a:cs typeface="Times New Roman" panose="02020603050405020304" pitchFamily="18" charset="0"/>
                        </a:rPr>
                        <a:t>7.030</a:t>
                      </a: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7.834</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59697591"/>
                  </a:ext>
                </a:extLst>
              </a:tr>
              <a:tr h="419970">
                <a:tc>
                  <a:txBody>
                    <a:bodyPr/>
                    <a:lstStyle/>
                    <a:p>
                      <a:pPr algn="l">
                        <a:lnSpc>
                          <a:spcPct val="105000"/>
                        </a:lnSpc>
                        <a:spcAft>
                          <a:spcPts val="0"/>
                        </a:spcAft>
                      </a:pPr>
                      <a:r>
                        <a:rPr lang="tr-TR" sz="1200">
                          <a:effectLst/>
                          <a:latin typeface="Times New Roman" panose="02020603050405020304" pitchFamily="18" charset="0"/>
                          <a:cs typeface="Times New Roman" panose="02020603050405020304" pitchFamily="18" charset="0"/>
                        </a:rPr>
                        <a:t>Tüketici Fiyat Enflasyonu (ort,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3,2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14,2</a:t>
                      </a: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8,9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8416049"/>
                  </a:ext>
                </a:extLst>
              </a:tr>
              <a:tr h="401998">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İşgücü </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47,2</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nchor="ctr"/>
                </a:tc>
                <a:tc>
                  <a:txBody>
                    <a:bodyPr/>
                    <a:lstStyle/>
                    <a:p>
                      <a:pPr algn="ct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47,3</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47,7</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87891"/>
                  </a:ext>
                </a:extLst>
              </a:tr>
              <a:tr h="428719">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İşsizlik Oranı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15,4</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14,4</a:t>
                      </a: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14,0</a:t>
                      </a: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65894758"/>
                  </a:ext>
                </a:extLst>
              </a:tr>
              <a:tr h="437470">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İhracat (</a:t>
                      </a:r>
                      <a:r>
                        <a:rPr lang="tr-TR" sz="1200" dirty="0" smtClean="0">
                          <a:effectLst/>
                          <a:latin typeface="Times New Roman" panose="02020603050405020304" pitchFamily="18" charset="0"/>
                          <a:cs typeface="Times New Roman" panose="02020603050405020304" pitchFamily="18" charset="0"/>
                        </a:rPr>
                        <a:t>Milyon EUR)</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8.186</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8.729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8.839</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nchor="ctr"/>
                </a:tc>
                <a:extLst>
                  <a:ext uri="{0D108BD9-81ED-4DB2-BD59-A6C34878D82A}">
                    <a16:rowId xmlns:a16="http://schemas.microsoft.com/office/drawing/2014/main" val="1376397416"/>
                  </a:ext>
                </a:extLst>
              </a:tr>
              <a:tr h="381213">
                <a:tc>
                  <a:txBody>
                    <a:bodyPr/>
                    <a:lstStyle/>
                    <a:p>
                      <a:pPr algn="l">
                        <a:lnSpc>
                          <a:spcPct val="105000"/>
                        </a:lnSpc>
                        <a:spcAft>
                          <a:spcPts val="0"/>
                        </a:spcAft>
                      </a:pPr>
                      <a:r>
                        <a:rPr lang="tr-TR" sz="1200" dirty="0">
                          <a:effectLst/>
                          <a:latin typeface="Times New Roman" panose="02020603050405020304" pitchFamily="18" charset="0"/>
                          <a:cs typeface="Times New Roman" panose="02020603050405020304" pitchFamily="18" charset="0"/>
                        </a:rPr>
                        <a:t>İthalat (</a:t>
                      </a:r>
                      <a:r>
                        <a:rPr lang="tr-TR" sz="1200" dirty="0" smtClean="0">
                          <a:effectLst/>
                          <a:latin typeface="Times New Roman" panose="02020603050405020304" pitchFamily="18" charset="0"/>
                          <a:cs typeface="Times New Roman" panose="02020603050405020304" pitchFamily="18" charset="0"/>
                        </a:rPr>
                        <a:t>Milyon</a:t>
                      </a:r>
                      <a:r>
                        <a:rPr lang="tr-TR" sz="1200" baseline="0" dirty="0" smtClean="0">
                          <a:effectLst/>
                          <a:latin typeface="Times New Roman" panose="02020603050405020304" pitchFamily="18" charset="0"/>
                          <a:cs typeface="Times New Roman" panose="02020603050405020304" pitchFamily="18" charset="0"/>
                        </a:rPr>
                        <a:t> EUR</a:t>
                      </a:r>
                      <a:r>
                        <a:rPr lang="tr-TR" sz="1200" dirty="0" smtClean="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ea typeface="+mn-ea"/>
                          <a:cs typeface="Times New Roman" panose="02020603050405020304" pitchFamily="18" charset="0"/>
                        </a:rPr>
                        <a:t>11.390</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dirty="0" smtClean="0">
                          <a:effectLst/>
                          <a:latin typeface="Times New Roman" panose="02020603050405020304" pitchFamily="18" charset="0"/>
                          <a:cs typeface="Times New Roman" panose="02020603050405020304" pitchFamily="18" charset="0"/>
                        </a:rPr>
                        <a:t>12.755</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tr-TR" sz="1200" kern="1200" dirty="0" smtClean="0">
                          <a:solidFill>
                            <a:schemeClr val="dk1"/>
                          </a:solidFill>
                          <a:effectLst/>
                          <a:latin typeface="Times New Roman" panose="02020603050405020304" pitchFamily="18" charset="0"/>
                          <a:ea typeface="+mn-ea"/>
                          <a:cs typeface="Times New Roman" panose="02020603050405020304" pitchFamily="18" charset="0"/>
                        </a:rPr>
                        <a:t>12.707</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nchor="ctr"/>
                </a:tc>
                <a:extLst>
                  <a:ext uri="{0D108BD9-81ED-4DB2-BD59-A6C34878D82A}">
                    <a16:rowId xmlns:a16="http://schemas.microsoft.com/office/drawing/2014/main" val="1726052679"/>
                  </a:ext>
                </a:extLst>
              </a:tr>
            </a:tbl>
          </a:graphicData>
        </a:graphic>
      </p:graphicFrame>
    </p:spTree>
    <p:extLst>
      <p:ext uri="{BB962C8B-B14F-4D97-AF65-F5344CB8AC3E}">
        <p14:creationId xmlns:p14="http://schemas.microsoft.com/office/powerpoint/2010/main" val="1457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299063" y="844731"/>
            <a:ext cx="2725783"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Dış Ticaret</a:t>
            </a:r>
            <a:endParaRPr lang="tr-TR" b="1" dirty="0">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06" y="1715588"/>
            <a:ext cx="5898713" cy="3635436"/>
          </a:xfrm>
          <a:prstGeom prst="rect">
            <a:avLst/>
          </a:prstGeom>
        </p:spPr>
      </p:pic>
      <p:sp>
        <p:nvSpPr>
          <p:cNvPr id="8" name="Metin kutusu 7"/>
          <p:cNvSpPr txBox="1"/>
          <p:nvPr/>
        </p:nvSpPr>
        <p:spPr>
          <a:xfrm>
            <a:off x="6714309" y="1584960"/>
            <a:ext cx="5120640" cy="3754874"/>
          </a:xfrm>
          <a:prstGeom prst="rect">
            <a:avLst/>
          </a:prstGeom>
          <a:noFill/>
        </p:spPr>
        <p:txBody>
          <a:bodyPr wrap="square" rtlCol="0">
            <a:spAutoFit/>
          </a:bodyPr>
          <a:lstStyle/>
          <a:p>
            <a:pPr marL="285750" indent="-285750" algn="just">
              <a:buFont typeface="Arial" panose="020B0604020202020204" pitchFamily="34" charset="0"/>
              <a:buChar char="•"/>
            </a:pPr>
            <a:r>
              <a:rPr lang="tr-TR" sz="1400" dirty="0"/>
              <a:t>K. Makedonya’nın yeni Gümrük Kanunu AB standartlarına uygun olarak hazırlanmıştır. K. Makedonya Cumhuriyetine ithal edilen ürünlerin çoğuna gümrük vergisi uygulanmaktadır. Gümrük vergi oranları 0 ile %30 arasında değişmektedir. Bazı gıda ürünlerinde bu oran %60’a ulaşmaktadır (bazı meyve ve sebze, tahıl, alkollü ve alkolsüz içecekler ve tütün). Ortalama gümrük vergi oranı %7’nin altındadır. </a:t>
            </a:r>
            <a:endParaRPr lang="tr-TR" sz="1400" dirty="0" smtClean="0"/>
          </a:p>
          <a:p>
            <a:pPr algn="just"/>
            <a:endParaRPr lang="tr-TR" sz="1400" dirty="0" smtClean="0"/>
          </a:p>
          <a:p>
            <a:pPr marL="285750" indent="-285750" algn="just">
              <a:buFont typeface="Arial" panose="020B0604020202020204" pitchFamily="34" charset="0"/>
              <a:buChar char="•"/>
            </a:pPr>
            <a:r>
              <a:rPr lang="tr-TR" sz="1400" dirty="0"/>
              <a:t>İthal edilen ürünlerin çoğuna kalite kontrolü uygulanmaktadır. Kalite kontrolüne tabi tutulan ürünler arasında tarım ürünleri, taşıt araçları ve elektrikli aletler ya da standartlara uygun olmaması halinde tüketicilerin sağlığına zararlı olabilecek ürünler yer almaktadır. Ayrıca bazı ürünlere </a:t>
            </a:r>
            <a:r>
              <a:rPr lang="tr-TR" sz="1400" dirty="0" err="1"/>
              <a:t>fito</a:t>
            </a:r>
            <a:r>
              <a:rPr lang="tr-TR" sz="1400" dirty="0"/>
              <a:t>-patolojik ya da veteriner kontrolü yapılmaktadır. </a:t>
            </a:r>
            <a:endParaRPr lang="tr-TR" sz="1400" dirty="0" smtClean="0"/>
          </a:p>
          <a:p>
            <a:pPr algn="just"/>
            <a:endParaRPr lang="tr-TR" sz="1400" dirty="0" smtClean="0"/>
          </a:p>
          <a:p>
            <a:pPr marL="285750" indent="-285750" algn="just">
              <a:buFont typeface="Arial" panose="020B0604020202020204" pitchFamily="34" charset="0"/>
              <a:buChar char="•"/>
            </a:pPr>
            <a:r>
              <a:rPr lang="tr-TR" sz="1400" dirty="0"/>
              <a:t>İthalat izinlerini K. Makedonya Ekonomi Bakanlığı vermektedir. </a:t>
            </a:r>
            <a:endParaRPr lang="tr-TR" sz="1400" dirty="0" smtClean="0"/>
          </a:p>
          <a:p>
            <a:endParaRPr lang="tr-TR" sz="1400" dirty="0"/>
          </a:p>
        </p:txBody>
      </p:sp>
    </p:spTree>
    <p:extLst>
      <p:ext uri="{BB962C8B-B14F-4D97-AF65-F5344CB8AC3E}">
        <p14:creationId xmlns:p14="http://schemas.microsoft.com/office/powerpoint/2010/main" val="111401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290354" y="775063"/>
            <a:ext cx="4763589"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Başlıca Ürünler İtibarı ile Dış Ticaret</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 y="1993566"/>
            <a:ext cx="5723116" cy="349788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675" y="1993566"/>
            <a:ext cx="5700254" cy="3482642"/>
          </a:xfrm>
          <a:prstGeom prst="rect">
            <a:avLst/>
          </a:prstGeom>
        </p:spPr>
      </p:pic>
      <p:sp>
        <p:nvSpPr>
          <p:cNvPr id="7" name="Metin kutusu 6"/>
          <p:cNvSpPr txBox="1"/>
          <p:nvPr/>
        </p:nvSpPr>
        <p:spPr>
          <a:xfrm>
            <a:off x="5225935" y="1624234"/>
            <a:ext cx="870066" cy="276999"/>
          </a:xfrm>
          <a:prstGeom prst="rect">
            <a:avLst/>
          </a:prstGeom>
          <a:noFill/>
        </p:spPr>
        <p:txBody>
          <a:bodyPr wrap="square" rtlCol="0">
            <a:spAutoFit/>
          </a:bodyPr>
          <a:lstStyle/>
          <a:p>
            <a:r>
              <a:rPr lang="tr-TR" sz="1200" b="1" dirty="0" smtClean="0"/>
              <a:t>İhracat</a:t>
            </a:r>
            <a:endParaRPr lang="tr-TR" sz="1200" b="1" dirty="0"/>
          </a:p>
        </p:txBody>
      </p:sp>
      <p:sp>
        <p:nvSpPr>
          <p:cNvPr id="8" name="Metin kutusu 7"/>
          <p:cNvSpPr txBox="1"/>
          <p:nvPr/>
        </p:nvSpPr>
        <p:spPr>
          <a:xfrm>
            <a:off x="11265683" y="1624233"/>
            <a:ext cx="1210491" cy="276999"/>
          </a:xfrm>
          <a:prstGeom prst="rect">
            <a:avLst/>
          </a:prstGeom>
          <a:noFill/>
        </p:spPr>
        <p:txBody>
          <a:bodyPr wrap="square" rtlCol="0">
            <a:spAutoFit/>
          </a:bodyPr>
          <a:lstStyle/>
          <a:p>
            <a:r>
              <a:rPr lang="tr-TR" sz="1200" b="1" dirty="0" smtClean="0"/>
              <a:t>İthalat</a:t>
            </a:r>
          </a:p>
        </p:txBody>
      </p:sp>
    </p:spTree>
    <p:extLst>
      <p:ext uri="{BB962C8B-B14F-4D97-AF65-F5344CB8AC3E}">
        <p14:creationId xmlns:p14="http://schemas.microsoft.com/office/powerpoint/2010/main" val="338463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60022" y="809898"/>
            <a:ext cx="4258491"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Başlıca Ülkeler İtibarı ile Dış Ticaret</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8" y="1907568"/>
            <a:ext cx="5802423" cy="357012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536" y="1907568"/>
            <a:ext cx="5793624" cy="3562924"/>
          </a:xfrm>
          <a:prstGeom prst="rect">
            <a:avLst/>
          </a:prstGeom>
        </p:spPr>
      </p:pic>
      <p:sp>
        <p:nvSpPr>
          <p:cNvPr id="6" name="Metin kutusu 5"/>
          <p:cNvSpPr txBox="1"/>
          <p:nvPr/>
        </p:nvSpPr>
        <p:spPr>
          <a:xfrm>
            <a:off x="5364478" y="1630569"/>
            <a:ext cx="1254035" cy="276999"/>
          </a:xfrm>
          <a:prstGeom prst="rect">
            <a:avLst/>
          </a:prstGeom>
          <a:noFill/>
        </p:spPr>
        <p:txBody>
          <a:bodyPr wrap="square" rtlCol="0">
            <a:spAutoFit/>
          </a:bodyPr>
          <a:lstStyle/>
          <a:p>
            <a:r>
              <a:rPr lang="tr-TR" sz="1200" b="1" dirty="0" smtClean="0"/>
              <a:t>İhracat</a:t>
            </a:r>
            <a:endParaRPr lang="tr-TR" sz="1200" b="1" dirty="0"/>
          </a:p>
        </p:txBody>
      </p:sp>
      <p:sp>
        <p:nvSpPr>
          <p:cNvPr id="7" name="Metin kutusu 6"/>
          <p:cNvSpPr txBox="1"/>
          <p:nvPr/>
        </p:nvSpPr>
        <p:spPr>
          <a:xfrm>
            <a:off x="11408229" y="1630568"/>
            <a:ext cx="1254034" cy="276999"/>
          </a:xfrm>
          <a:prstGeom prst="rect">
            <a:avLst/>
          </a:prstGeom>
          <a:noFill/>
        </p:spPr>
        <p:txBody>
          <a:bodyPr wrap="square" rtlCol="0">
            <a:spAutoFit/>
          </a:bodyPr>
          <a:lstStyle/>
          <a:p>
            <a:r>
              <a:rPr lang="tr-TR" sz="1200" b="1" dirty="0" smtClean="0"/>
              <a:t>İthalat</a:t>
            </a:r>
            <a:endParaRPr lang="tr-TR" sz="1200" b="1" dirty="0"/>
          </a:p>
        </p:txBody>
      </p:sp>
    </p:spTree>
    <p:extLst>
      <p:ext uri="{BB962C8B-B14F-4D97-AF65-F5344CB8AC3E}">
        <p14:creationId xmlns:p14="http://schemas.microsoft.com/office/powerpoint/2010/main" val="29107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16480" y="809897"/>
            <a:ext cx="4545874"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Doğrudan Yabancı Yatırımlar</a:t>
            </a:r>
            <a:endParaRPr lang="tr-TR" b="1" dirty="0">
              <a:effectLst>
                <a:outerShdw blurRad="38100" dist="38100" dir="2700000" algn="tl">
                  <a:srgbClr val="000000">
                    <a:alpha val="43137"/>
                  </a:srgbClr>
                </a:outerShdw>
              </a:effectLst>
            </a:endParaRPr>
          </a:p>
        </p:txBody>
      </p:sp>
      <p:graphicFrame>
        <p:nvGraphicFramePr>
          <p:cNvPr id="4" name="Table 5"/>
          <p:cNvGraphicFramePr>
            <a:graphicFrameLocks noGrp="1"/>
          </p:cNvGraphicFramePr>
          <p:nvPr>
            <p:extLst>
              <p:ext uri="{D42A27DB-BD31-4B8C-83A1-F6EECF244321}">
                <p14:modId xmlns:p14="http://schemas.microsoft.com/office/powerpoint/2010/main" val="1878645150"/>
              </p:ext>
            </p:extLst>
          </p:nvPr>
        </p:nvGraphicFramePr>
        <p:xfrm>
          <a:off x="583474" y="1638600"/>
          <a:ext cx="5300280" cy="3856513"/>
        </p:xfrm>
        <a:graphic>
          <a:graphicData uri="http://schemas.openxmlformats.org/drawingml/2006/table">
            <a:tbl>
              <a:tblPr firstRow="1" firstCol="1" bandRow="1">
                <a:tableStyleId>{5C22544A-7EE6-4342-B048-85BDC9FD1C3A}</a:tableStyleId>
              </a:tblPr>
              <a:tblGrid>
                <a:gridCol w="1949322">
                  <a:extLst>
                    <a:ext uri="{9D8B030D-6E8A-4147-A177-3AD203B41FA5}">
                      <a16:colId xmlns:a16="http://schemas.microsoft.com/office/drawing/2014/main" val="4235840219"/>
                    </a:ext>
                  </a:extLst>
                </a:gridCol>
                <a:gridCol w="1134339">
                  <a:extLst>
                    <a:ext uri="{9D8B030D-6E8A-4147-A177-3AD203B41FA5}">
                      <a16:colId xmlns:a16="http://schemas.microsoft.com/office/drawing/2014/main" val="3197232165"/>
                    </a:ext>
                  </a:extLst>
                </a:gridCol>
                <a:gridCol w="1177078">
                  <a:extLst>
                    <a:ext uri="{9D8B030D-6E8A-4147-A177-3AD203B41FA5}">
                      <a16:colId xmlns:a16="http://schemas.microsoft.com/office/drawing/2014/main" val="38408519"/>
                    </a:ext>
                  </a:extLst>
                </a:gridCol>
                <a:gridCol w="1039541">
                  <a:extLst>
                    <a:ext uri="{9D8B030D-6E8A-4147-A177-3AD203B41FA5}">
                      <a16:colId xmlns:a16="http://schemas.microsoft.com/office/drawing/2014/main" val="3726125820"/>
                    </a:ext>
                  </a:extLst>
                </a:gridCol>
              </a:tblGrid>
              <a:tr h="539463">
                <a:tc>
                  <a:txBody>
                    <a:bodyPr/>
                    <a:lstStyle/>
                    <a:p>
                      <a:pPr marL="0" marR="0" algn="ctr">
                        <a:lnSpc>
                          <a:spcPct val="115000"/>
                        </a:lnSpc>
                        <a:spcBef>
                          <a:spcPts val="0"/>
                        </a:spcBef>
                        <a:spcAft>
                          <a:spcPts val="0"/>
                        </a:spcAft>
                      </a:pPr>
                      <a:r>
                        <a:rPr lang="tr-TR" sz="1400" dirty="0" smtClean="0">
                          <a:effectLst/>
                          <a:latin typeface="+mn-lt"/>
                          <a:ea typeface="+mn-ea"/>
                          <a:cs typeface="+mn-cs"/>
                        </a:rPr>
                        <a:t>Milyon</a:t>
                      </a:r>
                      <a:r>
                        <a:rPr lang="tr-TR" sz="1400" baseline="0" dirty="0" smtClean="0">
                          <a:effectLst/>
                          <a:latin typeface="+mn-lt"/>
                          <a:ea typeface="+mn-ea"/>
                          <a:cs typeface="+mn-cs"/>
                        </a:rPr>
                        <a:t> EUR</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tr-TR" sz="1400" dirty="0" smtClean="0">
                          <a:effectLst/>
                        </a:rPr>
                        <a:t>2020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tr-TR" sz="1400" dirty="0" smtClean="0">
                          <a:effectLst/>
                          <a:latin typeface="Calibri" panose="020F0502020204030204" pitchFamily="34" charset="0"/>
                          <a:ea typeface="Times New Roman" panose="02020603050405020304" pitchFamily="18" charset="0"/>
                          <a:cs typeface="Times New Roman" panose="02020603050405020304" pitchFamily="18" charset="0"/>
                        </a:rPr>
                        <a:t>2021</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tr-TR" sz="1400" dirty="0" smtClean="0">
                          <a:effectLst/>
                          <a:latin typeface="Calibri" panose="020F0502020204030204" pitchFamily="34" charset="0"/>
                          <a:ea typeface="Times New Roman" panose="02020603050405020304" pitchFamily="18" charset="0"/>
                          <a:cs typeface="Times New Roman" panose="02020603050405020304" pitchFamily="18" charset="0"/>
                        </a:rPr>
                        <a:t>2022</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0463267"/>
                  </a:ext>
                </a:extLst>
              </a:tr>
              <a:tr h="331705">
                <a:tc>
                  <a:txBody>
                    <a:bodyPr/>
                    <a:lstStyle/>
                    <a:p>
                      <a:pPr marL="0" marR="0" algn="ctr">
                        <a:lnSpc>
                          <a:spcPct val="115000"/>
                        </a:lnSpc>
                        <a:spcBef>
                          <a:spcPts val="0"/>
                        </a:spcBef>
                        <a:spcAft>
                          <a:spcPts val="0"/>
                        </a:spcAft>
                      </a:pPr>
                      <a:r>
                        <a:rPr lang="tr-TR" sz="1400" dirty="0" smtClean="0">
                          <a:effectLst/>
                        </a:rPr>
                        <a:t>Almanya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dirty="0">
                          <a:solidFill>
                            <a:srgbClr val="000000"/>
                          </a:solidFill>
                          <a:effectLst/>
                          <a:latin typeface="+mn-lt"/>
                        </a:rPr>
                        <a:t>56,70</a:t>
                      </a:r>
                    </a:p>
                  </a:txBody>
                  <a:tcPr marL="7620" marR="7620" marT="7620" marB="0" anchor="b"/>
                </a:tc>
                <a:tc>
                  <a:txBody>
                    <a:bodyPr/>
                    <a:lstStyle/>
                    <a:p>
                      <a:pPr algn="r" fontAlgn="b"/>
                      <a:r>
                        <a:rPr lang="tr-TR" sz="1400" b="0" i="0" u="none" strike="noStrike" dirty="0">
                          <a:solidFill>
                            <a:srgbClr val="000000"/>
                          </a:solidFill>
                          <a:effectLst/>
                          <a:latin typeface="+mn-lt"/>
                        </a:rPr>
                        <a:t>73,35</a:t>
                      </a:r>
                    </a:p>
                  </a:txBody>
                  <a:tcPr marL="7620" marR="7620" marT="7620" marB="0" anchor="b"/>
                </a:tc>
                <a:tc>
                  <a:txBody>
                    <a:bodyPr/>
                    <a:lstStyle/>
                    <a:p>
                      <a:pPr algn="r" fontAlgn="b"/>
                      <a:r>
                        <a:rPr lang="tr-TR" sz="1400" b="0" i="0" u="none" strike="noStrike" dirty="0">
                          <a:solidFill>
                            <a:srgbClr val="000000"/>
                          </a:solidFill>
                          <a:effectLst/>
                          <a:latin typeface="+mn-lt"/>
                        </a:rPr>
                        <a:t>108,54</a:t>
                      </a:r>
                    </a:p>
                  </a:txBody>
                  <a:tcPr marL="7620" marR="7620" marT="7620" marB="0" anchor="b"/>
                </a:tc>
                <a:extLst>
                  <a:ext uri="{0D108BD9-81ED-4DB2-BD59-A6C34878D82A}">
                    <a16:rowId xmlns:a16="http://schemas.microsoft.com/office/drawing/2014/main" val="965346528"/>
                  </a:ext>
                </a:extLst>
              </a:tr>
              <a:tr h="331705">
                <a:tc>
                  <a:txBody>
                    <a:bodyPr/>
                    <a:lstStyle/>
                    <a:p>
                      <a:pPr marL="0" marR="0" algn="ctr">
                        <a:lnSpc>
                          <a:spcPct val="115000"/>
                        </a:lnSpc>
                        <a:spcBef>
                          <a:spcPts val="0"/>
                        </a:spcBef>
                        <a:spcAft>
                          <a:spcPts val="0"/>
                        </a:spcAft>
                      </a:pPr>
                      <a:r>
                        <a:rPr lang="tr-TR" sz="1400" dirty="0" smtClean="0">
                          <a:effectLst/>
                          <a:latin typeface="+mn-lt"/>
                          <a:ea typeface="+mn-ea"/>
                          <a:cs typeface="+mn-cs"/>
                        </a:rPr>
                        <a:t>Avusturya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dirty="0">
                          <a:solidFill>
                            <a:srgbClr val="000000"/>
                          </a:solidFill>
                          <a:effectLst/>
                          <a:latin typeface="+mn-lt"/>
                        </a:rPr>
                        <a:t>-8,34</a:t>
                      </a:r>
                    </a:p>
                  </a:txBody>
                  <a:tcPr marL="7620" marR="7620" marT="7620" marB="0" anchor="b"/>
                </a:tc>
                <a:tc>
                  <a:txBody>
                    <a:bodyPr/>
                    <a:lstStyle/>
                    <a:p>
                      <a:pPr algn="r" fontAlgn="b"/>
                      <a:r>
                        <a:rPr lang="tr-TR" sz="1400" b="0" i="0" u="none" strike="noStrike" dirty="0">
                          <a:solidFill>
                            <a:srgbClr val="000000"/>
                          </a:solidFill>
                          <a:effectLst/>
                          <a:latin typeface="+mn-lt"/>
                        </a:rPr>
                        <a:t>37,03</a:t>
                      </a:r>
                    </a:p>
                  </a:txBody>
                  <a:tcPr marL="7620" marR="7620" marT="7620" marB="0" anchor="b"/>
                </a:tc>
                <a:tc>
                  <a:txBody>
                    <a:bodyPr/>
                    <a:lstStyle/>
                    <a:p>
                      <a:pPr algn="r" fontAlgn="b"/>
                      <a:r>
                        <a:rPr lang="tr-TR" sz="1400" b="0" i="0" u="none" strike="noStrike">
                          <a:solidFill>
                            <a:srgbClr val="000000"/>
                          </a:solidFill>
                          <a:effectLst/>
                          <a:latin typeface="+mn-lt"/>
                        </a:rPr>
                        <a:t>87,40</a:t>
                      </a:r>
                    </a:p>
                  </a:txBody>
                  <a:tcPr marL="7620" marR="7620" marT="7620" marB="0" anchor="b"/>
                </a:tc>
                <a:extLst>
                  <a:ext uri="{0D108BD9-81ED-4DB2-BD59-A6C34878D82A}">
                    <a16:rowId xmlns:a16="http://schemas.microsoft.com/office/drawing/2014/main" val="2438253863"/>
                  </a:ext>
                </a:extLst>
              </a:tr>
              <a:tr h="331705">
                <a:tc>
                  <a:txBody>
                    <a:bodyPr/>
                    <a:lstStyle/>
                    <a:p>
                      <a:pPr marL="0" marR="0" algn="ctr">
                        <a:lnSpc>
                          <a:spcPct val="115000"/>
                        </a:lnSpc>
                        <a:spcBef>
                          <a:spcPts val="0"/>
                        </a:spcBef>
                        <a:spcAft>
                          <a:spcPts val="0"/>
                        </a:spcAft>
                      </a:pPr>
                      <a:r>
                        <a:rPr lang="tr-TR" sz="1400" dirty="0" smtClean="0">
                          <a:effectLst/>
                        </a:rPr>
                        <a:t>Birleşik Krallık</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a:solidFill>
                            <a:srgbClr val="000000"/>
                          </a:solidFill>
                          <a:effectLst/>
                          <a:latin typeface="+mn-lt"/>
                        </a:rPr>
                        <a:t>127,33</a:t>
                      </a:r>
                    </a:p>
                  </a:txBody>
                  <a:tcPr marL="7620" marR="7620" marT="7620" marB="0" anchor="b"/>
                </a:tc>
                <a:tc>
                  <a:txBody>
                    <a:bodyPr/>
                    <a:lstStyle/>
                    <a:p>
                      <a:pPr algn="r" fontAlgn="b"/>
                      <a:r>
                        <a:rPr lang="tr-TR" sz="1400" b="0" i="0" u="none" strike="noStrike" dirty="0">
                          <a:solidFill>
                            <a:srgbClr val="000000"/>
                          </a:solidFill>
                          <a:effectLst/>
                          <a:latin typeface="+mn-lt"/>
                        </a:rPr>
                        <a:t>-1,59</a:t>
                      </a:r>
                    </a:p>
                  </a:txBody>
                  <a:tcPr marL="7620" marR="7620" marT="7620" marB="0" anchor="b"/>
                </a:tc>
                <a:tc>
                  <a:txBody>
                    <a:bodyPr/>
                    <a:lstStyle/>
                    <a:p>
                      <a:pPr algn="r" fontAlgn="b"/>
                      <a:r>
                        <a:rPr lang="tr-TR" sz="1400" b="0" i="0" u="none" strike="noStrike">
                          <a:solidFill>
                            <a:srgbClr val="000000"/>
                          </a:solidFill>
                          <a:effectLst/>
                          <a:latin typeface="+mn-lt"/>
                        </a:rPr>
                        <a:t>191,88</a:t>
                      </a:r>
                    </a:p>
                  </a:txBody>
                  <a:tcPr marL="7620" marR="7620" marT="7620" marB="0" anchor="b"/>
                </a:tc>
                <a:extLst>
                  <a:ext uri="{0D108BD9-81ED-4DB2-BD59-A6C34878D82A}">
                    <a16:rowId xmlns:a16="http://schemas.microsoft.com/office/drawing/2014/main" val="1442128286"/>
                  </a:ext>
                </a:extLst>
              </a:tr>
              <a:tr h="331705">
                <a:tc>
                  <a:txBody>
                    <a:bodyPr/>
                    <a:lstStyle/>
                    <a:p>
                      <a:pPr marL="0" marR="0" algn="ctr">
                        <a:lnSpc>
                          <a:spcPct val="115000"/>
                        </a:lnSpc>
                        <a:spcBef>
                          <a:spcPts val="0"/>
                        </a:spcBef>
                        <a:spcAft>
                          <a:spcPts val="0"/>
                        </a:spcAft>
                      </a:pPr>
                      <a:r>
                        <a:rPr lang="tr-TR" sz="1400" dirty="0" smtClean="0">
                          <a:effectLst/>
                        </a:rPr>
                        <a:t>Fransa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a:solidFill>
                            <a:srgbClr val="000000"/>
                          </a:solidFill>
                          <a:effectLst/>
                          <a:latin typeface="+mn-lt"/>
                        </a:rPr>
                        <a:t>4,15</a:t>
                      </a:r>
                    </a:p>
                  </a:txBody>
                  <a:tcPr marL="7620" marR="7620" marT="7620" marB="0" anchor="b"/>
                </a:tc>
                <a:tc>
                  <a:txBody>
                    <a:bodyPr/>
                    <a:lstStyle/>
                    <a:p>
                      <a:pPr algn="r" fontAlgn="b"/>
                      <a:r>
                        <a:rPr lang="tr-TR" sz="1400" b="0" i="0" u="none" strike="noStrike" dirty="0">
                          <a:solidFill>
                            <a:srgbClr val="000000"/>
                          </a:solidFill>
                          <a:effectLst/>
                          <a:latin typeface="+mn-lt"/>
                        </a:rPr>
                        <a:t>4,69</a:t>
                      </a:r>
                    </a:p>
                  </a:txBody>
                  <a:tcPr marL="7620" marR="7620" marT="7620" marB="0" anchor="b"/>
                </a:tc>
                <a:tc>
                  <a:txBody>
                    <a:bodyPr/>
                    <a:lstStyle/>
                    <a:p>
                      <a:pPr algn="r" fontAlgn="b"/>
                      <a:r>
                        <a:rPr lang="tr-TR" sz="1400" b="0" i="0" u="none" strike="noStrike" dirty="0">
                          <a:solidFill>
                            <a:srgbClr val="000000"/>
                          </a:solidFill>
                          <a:effectLst/>
                          <a:latin typeface="+mn-lt"/>
                        </a:rPr>
                        <a:t>5,02</a:t>
                      </a:r>
                    </a:p>
                  </a:txBody>
                  <a:tcPr marL="7620" marR="7620" marT="7620" marB="0" anchor="b"/>
                </a:tc>
                <a:extLst>
                  <a:ext uri="{0D108BD9-81ED-4DB2-BD59-A6C34878D82A}">
                    <a16:rowId xmlns:a16="http://schemas.microsoft.com/office/drawing/2014/main" val="1821680430"/>
                  </a:ext>
                </a:extLst>
              </a:tr>
              <a:tr h="331705">
                <a:tc>
                  <a:txBody>
                    <a:bodyPr/>
                    <a:lstStyle/>
                    <a:p>
                      <a:pPr marL="0" marR="0" algn="ctr">
                        <a:lnSpc>
                          <a:spcPct val="115000"/>
                        </a:lnSpc>
                        <a:spcBef>
                          <a:spcPts val="0"/>
                        </a:spcBef>
                        <a:spcAft>
                          <a:spcPts val="0"/>
                        </a:spcAft>
                      </a:pPr>
                      <a:r>
                        <a:rPr lang="tr-TR" sz="1400" dirty="0" smtClean="0">
                          <a:effectLst/>
                        </a:rPr>
                        <a:t>Hollanda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dirty="0">
                          <a:solidFill>
                            <a:srgbClr val="000000"/>
                          </a:solidFill>
                          <a:effectLst/>
                          <a:latin typeface="+mn-lt"/>
                        </a:rPr>
                        <a:t>-4,57</a:t>
                      </a:r>
                    </a:p>
                  </a:txBody>
                  <a:tcPr marL="7620" marR="7620" marT="7620" marB="0" anchor="b"/>
                </a:tc>
                <a:tc>
                  <a:txBody>
                    <a:bodyPr/>
                    <a:lstStyle/>
                    <a:p>
                      <a:pPr algn="r" fontAlgn="b"/>
                      <a:r>
                        <a:rPr lang="tr-TR" sz="1400" b="0" i="0" u="none" strike="noStrike">
                          <a:solidFill>
                            <a:srgbClr val="000000"/>
                          </a:solidFill>
                          <a:effectLst/>
                          <a:latin typeface="+mn-lt"/>
                        </a:rPr>
                        <a:t>19,43</a:t>
                      </a:r>
                    </a:p>
                  </a:txBody>
                  <a:tcPr marL="7620" marR="7620" marT="7620" marB="0" anchor="b"/>
                </a:tc>
                <a:tc>
                  <a:txBody>
                    <a:bodyPr/>
                    <a:lstStyle/>
                    <a:p>
                      <a:pPr algn="r" fontAlgn="b"/>
                      <a:r>
                        <a:rPr lang="tr-TR" sz="1400" b="0" i="0" u="none" strike="noStrike" dirty="0">
                          <a:solidFill>
                            <a:srgbClr val="000000"/>
                          </a:solidFill>
                          <a:effectLst/>
                          <a:latin typeface="+mn-lt"/>
                        </a:rPr>
                        <a:t>35,12</a:t>
                      </a:r>
                    </a:p>
                  </a:txBody>
                  <a:tcPr marL="7620" marR="7620" marT="7620" marB="0" anchor="b"/>
                </a:tc>
                <a:extLst>
                  <a:ext uri="{0D108BD9-81ED-4DB2-BD59-A6C34878D82A}">
                    <a16:rowId xmlns:a16="http://schemas.microsoft.com/office/drawing/2014/main" val="2651053353"/>
                  </a:ext>
                </a:extLst>
              </a:tr>
              <a:tr h="331705">
                <a:tc>
                  <a:txBody>
                    <a:bodyPr/>
                    <a:lstStyle/>
                    <a:p>
                      <a:pPr marL="0" marR="0" algn="ctr">
                        <a:lnSpc>
                          <a:spcPct val="115000"/>
                        </a:lnSpc>
                        <a:spcBef>
                          <a:spcPts val="0"/>
                        </a:spcBef>
                        <a:spcAft>
                          <a:spcPts val="0"/>
                        </a:spcAft>
                      </a:pPr>
                      <a:r>
                        <a:rPr lang="tr-TR" sz="1400" dirty="0" smtClean="0">
                          <a:effectLst/>
                        </a:rPr>
                        <a:t>İsviçre</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dirty="0">
                          <a:solidFill>
                            <a:srgbClr val="000000"/>
                          </a:solidFill>
                          <a:effectLst/>
                          <a:latin typeface="+mn-lt"/>
                        </a:rPr>
                        <a:t>12,05</a:t>
                      </a:r>
                    </a:p>
                  </a:txBody>
                  <a:tcPr marL="7620" marR="7620" marT="7620" marB="0" anchor="b"/>
                </a:tc>
                <a:tc>
                  <a:txBody>
                    <a:bodyPr/>
                    <a:lstStyle/>
                    <a:p>
                      <a:pPr algn="r" fontAlgn="b"/>
                      <a:r>
                        <a:rPr lang="tr-TR" sz="1400" b="0" i="0" u="none" strike="noStrike" dirty="0">
                          <a:solidFill>
                            <a:srgbClr val="000000"/>
                          </a:solidFill>
                          <a:effectLst/>
                          <a:latin typeface="+mn-lt"/>
                        </a:rPr>
                        <a:t>-14,99</a:t>
                      </a:r>
                    </a:p>
                  </a:txBody>
                  <a:tcPr marL="7620" marR="7620" marT="7620" marB="0" anchor="b"/>
                </a:tc>
                <a:tc>
                  <a:txBody>
                    <a:bodyPr/>
                    <a:lstStyle/>
                    <a:p>
                      <a:pPr algn="r" fontAlgn="b"/>
                      <a:r>
                        <a:rPr lang="tr-TR" sz="1400" b="0" i="0" u="none" strike="noStrike" dirty="0">
                          <a:solidFill>
                            <a:srgbClr val="000000"/>
                          </a:solidFill>
                          <a:effectLst/>
                          <a:latin typeface="+mn-lt"/>
                        </a:rPr>
                        <a:t>5,47</a:t>
                      </a:r>
                    </a:p>
                  </a:txBody>
                  <a:tcPr marL="7620" marR="7620" marT="7620" marB="0" anchor="b"/>
                </a:tc>
                <a:extLst>
                  <a:ext uri="{0D108BD9-81ED-4DB2-BD59-A6C34878D82A}">
                    <a16:rowId xmlns:a16="http://schemas.microsoft.com/office/drawing/2014/main" val="1184090446"/>
                  </a:ext>
                </a:extLst>
              </a:tr>
              <a:tr h="331705">
                <a:tc>
                  <a:txBody>
                    <a:bodyPr/>
                    <a:lstStyle/>
                    <a:p>
                      <a:pPr marL="0" marR="0" algn="ctr">
                        <a:lnSpc>
                          <a:spcPct val="115000"/>
                        </a:lnSpc>
                        <a:spcBef>
                          <a:spcPts val="0"/>
                        </a:spcBef>
                        <a:spcAft>
                          <a:spcPts val="0"/>
                        </a:spcAft>
                      </a:pPr>
                      <a:r>
                        <a:rPr lang="tr-TR" sz="1400" dirty="0" smtClean="0">
                          <a:effectLst/>
                        </a:rPr>
                        <a:t>İtalya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a:solidFill>
                            <a:srgbClr val="000000"/>
                          </a:solidFill>
                          <a:effectLst/>
                          <a:latin typeface="+mn-lt"/>
                        </a:rPr>
                        <a:t>8,09</a:t>
                      </a:r>
                    </a:p>
                  </a:txBody>
                  <a:tcPr marL="7620" marR="7620" marT="7620" marB="0" anchor="b"/>
                </a:tc>
                <a:tc>
                  <a:txBody>
                    <a:bodyPr/>
                    <a:lstStyle/>
                    <a:p>
                      <a:pPr algn="r" fontAlgn="b"/>
                      <a:r>
                        <a:rPr lang="tr-TR" sz="1400" b="0" i="0" u="none" strike="noStrike" dirty="0">
                          <a:solidFill>
                            <a:srgbClr val="000000"/>
                          </a:solidFill>
                          <a:effectLst/>
                          <a:latin typeface="+mn-lt"/>
                        </a:rPr>
                        <a:t>19,08</a:t>
                      </a:r>
                    </a:p>
                  </a:txBody>
                  <a:tcPr marL="7620" marR="7620" marT="7620" marB="0" anchor="b"/>
                </a:tc>
                <a:tc>
                  <a:txBody>
                    <a:bodyPr/>
                    <a:lstStyle/>
                    <a:p>
                      <a:pPr algn="r" fontAlgn="b"/>
                      <a:r>
                        <a:rPr lang="tr-TR" sz="1400" b="0" i="0" u="none" strike="noStrike" dirty="0">
                          <a:solidFill>
                            <a:srgbClr val="000000"/>
                          </a:solidFill>
                          <a:effectLst/>
                          <a:latin typeface="+mn-lt"/>
                        </a:rPr>
                        <a:t>15,56</a:t>
                      </a:r>
                    </a:p>
                  </a:txBody>
                  <a:tcPr marL="7620" marR="7620" marT="7620" marB="0" anchor="b"/>
                </a:tc>
                <a:extLst>
                  <a:ext uri="{0D108BD9-81ED-4DB2-BD59-A6C34878D82A}">
                    <a16:rowId xmlns:a16="http://schemas.microsoft.com/office/drawing/2014/main" val="2679174612"/>
                  </a:ext>
                </a:extLst>
              </a:tr>
              <a:tr h="331705">
                <a:tc>
                  <a:txBody>
                    <a:bodyPr/>
                    <a:lstStyle/>
                    <a:p>
                      <a:pPr marL="0" marR="0" algn="ctr">
                        <a:lnSpc>
                          <a:spcPct val="115000"/>
                        </a:lnSpc>
                        <a:spcBef>
                          <a:spcPts val="0"/>
                        </a:spcBef>
                        <a:spcAft>
                          <a:spcPts val="0"/>
                        </a:spcAft>
                      </a:pPr>
                      <a:r>
                        <a:rPr lang="tr-TR" sz="1400" dirty="0" smtClean="0">
                          <a:effectLst/>
                        </a:rPr>
                        <a:t>Slovenya</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a:solidFill>
                            <a:srgbClr val="000000"/>
                          </a:solidFill>
                          <a:effectLst/>
                          <a:latin typeface="+mn-lt"/>
                        </a:rPr>
                        <a:t>-10,65</a:t>
                      </a:r>
                    </a:p>
                  </a:txBody>
                  <a:tcPr marL="7620" marR="7620" marT="7620" marB="0" anchor="b"/>
                </a:tc>
                <a:tc>
                  <a:txBody>
                    <a:bodyPr/>
                    <a:lstStyle/>
                    <a:p>
                      <a:pPr algn="r" fontAlgn="b"/>
                      <a:r>
                        <a:rPr lang="tr-TR" sz="1400" b="0" i="0" u="none" strike="noStrike">
                          <a:solidFill>
                            <a:srgbClr val="000000"/>
                          </a:solidFill>
                          <a:effectLst/>
                          <a:latin typeface="+mn-lt"/>
                        </a:rPr>
                        <a:t>25,92</a:t>
                      </a:r>
                    </a:p>
                  </a:txBody>
                  <a:tcPr marL="7620" marR="7620" marT="7620" marB="0" anchor="b"/>
                </a:tc>
                <a:tc>
                  <a:txBody>
                    <a:bodyPr/>
                    <a:lstStyle/>
                    <a:p>
                      <a:pPr algn="r" fontAlgn="b"/>
                      <a:r>
                        <a:rPr lang="tr-TR" sz="1400" b="0" i="0" u="none" strike="noStrike" dirty="0">
                          <a:solidFill>
                            <a:srgbClr val="000000"/>
                          </a:solidFill>
                          <a:effectLst/>
                          <a:latin typeface="+mn-lt"/>
                        </a:rPr>
                        <a:t>20,98</a:t>
                      </a:r>
                    </a:p>
                  </a:txBody>
                  <a:tcPr marL="7620" marR="7620" marT="7620" marB="0" anchor="b"/>
                </a:tc>
                <a:extLst>
                  <a:ext uri="{0D108BD9-81ED-4DB2-BD59-A6C34878D82A}">
                    <a16:rowId xmlns:a16="http://schemas.microsoft.com/office/drawing/2014/main" val="3836057532"/>
                  </a:ext>
                </a:extLst>
              </a:tr>
              <a:tr h="331705">
                <a:tc>
                  <a:txBody>
                    <a:bodyPr/>
                    <a:lstStyle/>
                    <a:p>
                      <a:pPr marL="0" marR="0" algn="ctr">
                        <a:lnSpc>
                          <a:spcPct val="115000"/>
                        </a:lnSpc>
                        <a:spcBef>
                          <a:spcPts val="0"/>
                        </a:spcBef>
                        <a:spcAft>
                          <a:spcPts val="0"/>
                        </a:spcAft>
                      </a:pPr>
                      <a:r>
                        <a:rPr lang="tr-TR" sz="1400" dirty="0" smtClean="0">
                          <a:solidFill>
                            <a:schemeClr val="tx1"/>
                          </a:solidFill>
                          <a:effectLst>
                            <a:outerShdw blurRad="38100" dist="38100" dir="2700000" algn="tl">
                              <a:srgbClr val="000000">
                                <a:alpha val="43137"/>
                              </a:srgbClr>
                            </a:outerShdw>
                          </a:effectLst>
                        </a:rPr>
                        <a:t>Türkiye</a:t>
                      </a:r>
                      <a:endParaRPr lang="ru-RU" sz="1400"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1" i="0" u="none" strike="noStrike" dirty="0">
                          <a:solidFill>
                            <a:schemeClr val="tx1"/>
                          </a:solidFill>
                          <a:effectLst>
                            <a:outerShdw blurRad="38100" dist="38100" dir="2700000" algn="tl">
                              <a:srgbClr val="000000">
                                <a:alpha val="43137"/>
                              </a:srgbClr>
                            </a:outerShdw>
                          </a:effectLst>
                          <a:latin typeface="+mn-lt"/>
                        </a:rPr>
                        <a:t>49,28</a:t>
                      </a:r>
                    </a:p>
                  </a:txBody>
                  <a:tcPr marL="7620" marR="7620" marT="7620" marB="0" anchor="b"/>
                </a:tc>
                <a:tc>
                  <a:txBody>
                    <a:bodyPr/>
                    <a:lstStyle/>
                    <a:p>
                      <a:pPr algn="r" fontAlgn="b"/>
                      <a:r>
                        <a:rPr lang="tr-TR" sz="1400" b="1" i="0" u="none" strike="noStrike" dirty="0">
                          <a:solidFill>
                            <a:schemeClr val="tx1"/>
                          </a:solidFill>
                          <a:effectLst>
                            <a:outerShdw blurRad="38100" dist="38100" dir="2700000" algn="tl">
                              <a:srgbClr val="000000">
                                <a:alpha val="43137"/>
                              </a:srgbClr>
                            </a:outerShdw>
                          </a:effectLst>
                          <a:latin typeface="+mn-lt"/>
                        </a:rPr>
                        <a:t>56,26</a:t>
                      </a:r>
                    </a:p>
                  </a:txBody>
                  <a:tcPr marL="7620" marR="7620" marT="7620" marB="0" anchor="b"/>
                </a:tc>
                <a:tc>
                  <a:txBody>
                    <a:bodyPr/>
                    <a:lstStyle/>
                    <a:p>
                      <a:pPr algn="r" fontAlgn="b"/>
                      <a:r>
                        <a:rPr lang="tr-TR" sz="1400" b="1" i="0" u="none" strike="noStrike" dirty="0">
                          <a:solidFill>
                            <a:schemeClr val="tx1"/>
                          </a:solidFill>
                          <a:effectLst>
                            <a:outerShdw blurRad="38100" dist="38100" dir="2700000" algn="tl">
                              <a:srgbClr val="000000">
                                <a:alpha val="43137"/>
                              </a:srgbClr>
                            </a:outerShdw>
                          </a:effectLst>
                          <a:latin typeface="+mn-lt"/>
                        </a:rPr>
                        <a:t>122,75</a:t>
                      </a:r>
                    </a:p>
                  </a:txBody>
                  <a:tcPr marL="7620" marR="7620" marT="7620" marB="0" anchor="b"/>
                </a:tc>
                <a:extLst>
                  <a:ext uri="{0D108BD9-81ED-4DB2-BD59-A6C34878D82A}">
                    <a16:rowId xmlns:a16="http://schemas.microsoft.com/office/drawing/2014/main" val="234294906"/>
                  </a:ext>
                </a:extLst>
              </a:tr>
              <a:tr h="331705">
                <a:tc>
                  <a:txBody>
                    <a:bodyPr/>
                    <a:lstStyle/>
                    <a:p>
                      <a:pPr marL="0" marR="0" algn="ctr">
                        <a:lnSpc>
                          <a:spcPct val="115000"/>
                        </a:lnSpc>
                        <a:spcBef>
                          <a:spcPts val="0"/>
                        </a:spcBef>
                        <a:spcAft>
                          <a:spcPts val="0"/>
                        </a:spcAft>
                      </a:pPr>
                      <a:r>
                        <a:rPr lang="tr-TR" sz="1400" dirty="0" smtClean="0">
                          <a:effectLst/>
                        </a:rPr>
                        <a:t>Yunanistan</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fontAlgn="b"/>
                      <a:r>
                        <a:rPr lang="tr-TR" sz="1400" b="0" i="0" u="none" strike="noStrike" dirty="0">
                          <a:solidFill>
                            <a:srgbClr val="000000"/>
                          </a:solidFill>
                          <a:effectLst/>
                          <a:latin typeface="+mn-lt"/>
                        </a:rPr>
                        <a:t>6,65</a:t>
                      </a:r>
                    </a:p>
                  </a:txBody>
                  <a:tcPr marL="7620" marR="7620" marT="7620" marB="0" anchor="b"/>
                </a:tc>
                <a:tc>
                  <a:txBody>
                    <a:bodyPr/>
                    <a:lstStyle/>
                    <a:p>
                      <a:pPr algn="r" fontAlgn="b"/>
                      <a:r>
                        <a:rPr lang="tr-TR" sz="1400" b="0" i="0" u="none" strike="noStrike" dirty="0">
                          <a:solidFill>
                            <a:srgbClr val="000000"/>
                          </a:solidFill>
                          <a:effectLst/>
                          <a:latin typeface="+mn-lt"/>
                        </a:rPr>
                        <a:t>29,31</a:t>
                      </a:r>
                    </a:p>
                  </a:txBody>
                  <a:tcPr marL="7620" marR="7620" marT="7620" marB="0" anchor="b"/>
                </a:tc>
                <a:tc>
                  <a:txBody>
                    <a:bodyPr/>
                    <a:lstStyle/>
                    <a:p>
                      <a:pPr algn="r" fontAlgn="b"/>
                      <a:r>
                        <a:rPr lang="tr-TR" sz="1400" b="0" i="0" u="none" strike="noStrike" dirty="0">
                          <a:solidFill>
                            <a:srgbClr val="000000"/>
                          </a:solidFill>
                          <a:effectLst/>
                          <a:latin typeface="+mn-lt"/>
                        </a:rPr>
                        <a:t>69,14</a:t>
                      </a:r>
                    </a:p>
                  </a:txBody>
                  <a:tcPr marL="7620" marR="7620" marT="7620" marB="0" anchor="b"/>
                </a:tc>
                <a:extLst>
                  <a:ext uri="{0D108BD9-81ED-4DB2-BD59-A6C34878D82A}">
                    <a16:rowId xmlns:a16="http://schemas.microsoft.com/office/drawing/2014/main" val="4182969728"/>
                  </a:ext>
                </a:extLst>
              </a:tr>
            </a:tbl>
          </a:graphicData>
        </a:graphic>
      </p:graphicFrame>
      <p:sp>
        <p:nvSpPr>
          <p:cNvPr id="5" name="Metin kutusu 4"/>
          <p:cNvSpPr txBox="1"/>
          <p:nvPr/>
        </p:nvSpPr>
        <p:spPr>
          <a:xfrm>
            <a:off x="6087293" y="1638600"/>
            <a:ext cx="5817325" cy="4016484"/>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t>Küçük ve açık bir ekonomi olarak K. Makedonya, yabancı yatırımları çekmek için aktif adımlar atmaktadır. Özellikle yabancı yatırımcıların yerli ortakları ile aynı haklardan yararlanmalarını sağlayıcı ve diğer haklarını da güvence altına alıcı düzenlemeler yapılmasına önem verilmektedir. Hükümetin önceliği yabancı yatırımcıları ülkeye çekmek ve özel sektöre ağırlık vermektir</a:t>
            </a:r>
            <a:r>
              <a:rPr lang="tr-TR" sz="1500" dirty="0" smtClean="0"/>
              <a:t>.</a:t>
            </a:r>
          </a:p>
          <a:p>
            <a:pPr marL="285750" indent="-285750" algn="just">
              <a:buFont typeface="Arial" panose="020B0604020202020204" pitchFamily="34" charset="0"/>
              <a:buChar char="•"/>
            </a:pPr>
            <a:endParaRPr lang="tr-TR" sz="1500" dirty="0"/>
          </a:p>
          <a:p>
            <a:pPr marL="285750" indent="-285750" algn="just">
              <a:buFont typeface="Arial" panose="020B0604020202020204" pitchFamily="34" charset="0"/>
              <a:buChar char="•"/>
            </a:pPr>
            <a:r>
              <a:rPr lang="tr-TR" sz="1500" dirty="0"/>
              <a:t>2019-2021 döneminde toplam doğrudan yabancı yatırım miktarı 1 milyar dolar olan Kuzey Makedonya, 2021 yılında 7 milyar dolarlık toplam yabancı sermaye stoku ile dünyada 133. sıradadır (UNCTAD-2022</a:t>
            </a:r>
            <a:r>
              <a:rPr lang="tr-TR" sz="1500" dirty="0" smtClean="0"/>
              <a:t>).</a:t>
            </a:r>
          </a:p>
          <a:p>
            <a:pPr marL="285750" indent="-285750" algn="just">
              <a:buFont typeface="Arial" panose="020B0604020202020204" pitchFamily="34" charset="0"/>
              <a:buChar char="•"/>
            </a:pPr>
            <a:endParaRPr lang="tr-TR" sz="1500" dirty="0"/>
          </a:p>
          <a:p>
            <a:pPr marL="285750" indent="-285750" algn="just">
              <a:buFont typeface="Arial" panose="020B0604020202020204" pitchFamily="34" charset="0"/>
              <a:buChar char="•"/>
            </a:pPr>
            <a:r>
              <a:rPr lang="tr-TR" sz="1500" dirty="0"/>
              <a:t> </a:t>
            </a:r>
            <a:r>
              <a:rPr lang="tr-TR" sz="1500" dirty="0" smtClean="0"/>
              <a:t>K. Makedonya’daki </a:t>
            </a:r>
            <a:r>
              <a:rPr lang="tr-TR" sz="1500" dirty="0"/>
              <a:t>yabancı yatırımların önemli bir kısmı </a:t>
            </a:r>
            <a:r>
              <a:rPr lang="tr-TR" sz="1500" b="1" dirty="0"/>
              <a:t>telekomünikasyon, bankacılık, sigortacılık, petrol sanayi, tekstil, gıda, tütün, ticaret ve hizmet sektöründe</a:t>
            </a:r>
            <a:r>
              <a:rPr lang="tr-TR" sz="1500" dirty="0"/>
              <a:t> görülmektedir. Son dönemde, çeşitli doğrudan yabancı sermaye yatırım yöntemleriyle K. Makedonya’da yatırım yapan şirketlerin sayısı artmaktadır. </a:t>
            </a:r>
          </a:p>
        </p:txBody>
      </p:sp>
    </p:spTree>
    <p:extLst>
      <p:ext uri="{BB962C8B-B14F-4D97-AF65-F5344CB8AC3E}">
        <p14:creationId xmlns:p14="http://schemas.microsoft.com/office/powerpoint/2010/main" val="19479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11093</TotalTime>
  <Words>910</Words>
  <Application>Microsoft Office PowerPoint</Application>
  <PresentationFormat>Geniş ekran</PresentationFormat>
  <Paragraphs>258</Paragraphs>
  <Slides>17</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17</vt:i4>
      </vt:variant>
    </vt:vector>
  </HeadingPairs>
  <TitlesOfParts>
    <vt:vector size="26" baseType="lpstr">
      <vt:lpstr>맑은 고딕</vt:lpstr>
      <vt:lpstr>Arial</vt:lpstr>
      <vt:lpstr>Calibri</vt:lpstr>
      <vt:lpstr>Calibri Light</vt:lpstr>
      <vt:lpstr>Myriad Pro</vt:lpstr>
      <vt:lpstr>Segoe UI</vt:lpstr>
      <vt:lpstr>Times New Roman</vt: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Yasemin SİPAHİOĞLU</dc:creator>
  <cp:lastModifiedBy>user</cp:lastModifiedBy>
  <cp:revision>1530</cp:revision>
  <cp:lastPrinted>2022-12-26T14:31:08Z</cp:lastPrinted>
  <dcterms:created xsi:type="dcterms:W3CDTF">2020-03-04T11:46:24Z</dcterms:created>
  <dcterms:modified xsi:type="dcterms:W3CDTF">2023-09-22T20:46:05Z</dcterms:modified>
</cp:coreProperties>
</file>