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 id="2147483786" r:id="rId2"/>
    <p:sldMasterId id="2147483788" r:id="rId3"/>
  </p:sldMasterIdLst>
  <p:notesMasterIdLst>
    <p:notesMasterId r:id="rId24"/>
  </p:notesMasterIdLst>
  <p:handoutMasterIdLst>
    <p:handoutMasterId r:id="rId25"/>
  </p:handoutMasterIdLst>
  <p:sldIdLst>
    <p:sldId id="2253" r:id="rId4"/>
    <p:sldId id="2226" r:id="rId5"/>
    <p:sldId id="2325" r:id="rId6"/>
    <p:sldId id="2256" r:id="rId7"/>
    <p:sldId id="2270" r:id="rId8"/>
    <p:sldId id="2271" r:id="rId9"/>
    <p:sldId id="2274" r:id="rId10"/>
    <p:sldId id="2276" r:id="rId11"/>
    <p:sldId id="2329" r:id="rId12"/>
    <p:sldId id="2330" r:id="rId13"/>
    <p:sldId id="2331" r:id="rId14"/>
    <p:sldId id="2348" r:id="rId15"/>
    <p:sldId id="2338" r:id="rId16"/>
    <p:sldId id="2366" r:id="rId17"/>
    <p:sldId id="2349" r:id="rId18"/>
    <p:sldId id="2350" r:id="rId19"/>
    <p:sldId id="2351" r:id="rId20"/>
    <p:sldId id="2364" r:id="rId21"/>
    <p:sldId id="2363" r:id="rId22"/>
    <p:sldId id="2324" r:id="rId23"/>
  </p:sldIdLst>
  <p:sldSz cx="12192000" cy="6858000"/>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öz" initials="mö" lastIdx="1" clrIdx="0"/>
  <p:cmAuthor id="2" name="Baki Ozan Kuş" initials="OK" lastIdx="1" clrIdx="1">
    <p:extLst>
      <p:ext uri="{19B8F6BF-5375-455C-9EA6-DF929625EA0E}">
        <p15:presenceInfo xmlns:p15="http://schemas.microsoft.com/office/powerpoint/2012/main" userId="Baki Ozan Kuş" providerId="None"/>
      </p:ext>
    </p:extLst>
  </p:cmAuthor>
  <p:cmAuthor id="3" name="Ekrem Karademir" initials="EK" lastIdx="1" clrIdx="2">
    <p:extLst>
      <p:ext uri="{19B8F6BF-5375-455C-9EA6-DF929625EA0E}">
        <p15:presenceInfo xmlns:p15="http://schemas.microsoft.com/office/powerpoint/2012/main" userId="S-1-5-21-737615100-1034497001-1785556104-473980" providerId="AD"/>
      </p:ext>
    </p:extLst>
  </p:cmAuthor>
  <p:cmAuthor id="4" name="Melekgül Kargı" initials="MK" lastIdx="1" clrIdx="3">
    <p:extLst>
      <p:ext uri="{19B8F6BF-5375-455C-9EA6-DF929625EA0E}">
        <p15:presenceInfo xmlns:p15="http://schemas.microsoft.com/office/powerpoint/2012/main" userId="S-1-5-21-737615100-1034497001-1785556104-473638" providerId="AD"/>
      </p:ext>
    </p:extLst>
  </p:cmAuthor>
  <p:cmAuthor id="5" name="Ekrem" initials="EK" lastIdx="1" clrIdx="4">
    <p:extLst>
      <p:ext uri="{19B8F6BF-5375-455C-9EA6-DF929625EA0E}">
        <p15:presenceInfo xmlns:p15="http://schemas.microsoft.com/office/powerpoint/2012/main" userId="Ekr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00"/>
    <a:srgbClr val="0C2340"/>
    <a:srgbClr val="BF8F00"/>
    <a:srgbClr val="D9AE65"/>
    <a:srgbClr val="23386F"/>
    <a:srgbClr val="1C1C1C"/>
    <a:srgbClr val="99FF66"/>
    <a:srgbClr val="002060"/>
    <a:srgbClr val="AD7C1B"/>
    <a:srgbClr val="23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6395" autoAdjust="0"/>
  </p:normalViewPr>
  <p:slideViewPr>
    <p:cSldViewPr snapToGrid="0">
      <p:cViewPr varScale="1">
        <p:scale>
          <a:sx n="107" d="100"/>
          <a:sy n="107" d="100"/>
        </p:scale>
        <p:origin x="768" y="114"/>
      </p:cViewPr>
      <p:guideLst>
        <p:guide orient="horz" pos="2160"/>
        <p:guide pos="3840"/>
      </p:guideLst>
    </p:cSldViewPr>
  </p:slideViewPr>
  <p:outlineViewPr>
    <p:cViewPr>
      <p:scale>
        <a:sx n="33" d="100"/>
        <a:sy n="33" d="100"/>
      </p:scale>
      <p:origin x="0" y="-2466"/>
    </p:cViewPr>
  </p:outlineViewPr>
  <p:notesTextViewPr>
    <p:cViewPr>
      <p:scale>
        <a:sx n="125" d="100"/>
        <a:sy n="125" d="100"/>
      </p:scale>
      <p:origin x="0" y="0"/>
    </p:cViewPr>
  </p:notesTextViewPr>
  <p:sorterViewPr>
    <p:cViewPr varScale="1">
      <p:scale>
        <a:sx n="1" d="1"/>
        <a:sy n="1" d="1"/>
      </p:scale>
      <p:origin x="0" y="-14556"/>
    </p:cViewPr>
  </p:sorterViewPr>
  <p:notesViewPr>
    <p:cSldViewPr snapToGrid="0">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aris\Downloads\51000-0001_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aris\Downloads\51000-0001_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aris\Downloads\51000-0003_d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Ihracat</c:v>
          </c:tx>
          <c:spPr>
            <a:ln w="28575" cap="rnd">
              <a:solidFill>
                <a:schemeClr val="accent1"/>
              </a:solidFill>
              <a:round/>
            </a:ln>
            <a:effectLst/>
          </c:spPr>
          <c:marker>
            <c:symbol val="none"/>
          </c:marker>
          <c:cat>
            <c:strRef>
              <c:f>'51000-0001'!$F$31:$F$40</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'51000-0001'!$G$31:$G$40</c:f>
              <c:numCache>
                <c:formatCode>#,##0.0</c:formatCode>
                <c:ptCount val="10"/>
                <c:pt idx="0">
                  <c:v>1193.555087</c:v>
                </c:pt>
                <c:pt idx="1">
                  <c:v>1203.8331459999999</c:v>
                </c:pt>
                <c:pt idx="2">
                  <c:v>1278.876401</c:v>
                </c:pt>
                <c:pt idx="3">
                  <c:v>1317.4401640000001</c:v>
                </c:pt>
                <c:pt idx="4">
                  <c:v>1328.151566</c:v>
                </c:pt>
                <c:pt idx="5">
                  <c:v>1206.9284640000001</c:v>
                </c:pt>
                <c:pt idx="6">
                  <c:v>1371.3970509999999</c:v>
                </c:pt>
                <c:pt idx="7">
                  <c:v>1594.3416950000001</c:v>
                </c:pt>
                <c:pt idx="8">
                  <c:v>1575.2085930000001</c:v>
                </c:pt>
                <c:pt idx="9">
                  <c:v>1548.758435</c:v>
                </c:pt>
              </c:numCache>
            </c:numRef>
          </c:val>
          <c:smooth val="0"/>
          <c:extLst>
            <c:ext xmlns:c16="http://schemas.microsoft.com/office/drawing/2014/chart" uri="{C3380CC4-5D6E-409C-BE32-E72D297353CC}">
              <c16:uniqueId val="{00000000-E37F-4AB0-83D7-2863EAC49EBE}"/>
            </c:ext>
          </c:extLst>
        </c:ser>
        <c:ser>
          <c:idx val="1"/>
          <c:order val="1"/>
          <c:tx>
            <c:v>Ithalat</c:v>
          </c:tx>
          <c:spPr>
            <a:ln w="28575" cap="rnd">
              <a:solidFill>
                <a:schemeClr val="accent2"/>
              </a:solidFill>
              <a:round/>
            </a:ln>
            <a:effectLst/>
          </c:spPr>
          <c:marker>
            <c:symbol val="none"/>
          </c:marker>
          <c:cat>
            <c:strRef>
              <c:f>'51000-0001'!$F$31:$F$40</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'51000-0001'!$H$31:$H$40</c:f>
              <c:numCache>
                <c:formatCode>#,##0.0</c:formatCode>
                <c:ptCount val="10"/>
                <c:pt idx="0">
                  <c:v>949.24487399999998</c:v>
                </c:pt>
                <c:pt idx="1">
                  <c:v>954.91738899999996</c:v>
                </c:pt>
                <c:pt idx="2">
                  <c:v>1030.977365</c:v>
                </c:pt>
                <c:pt idx="3">
                  <c:v>1088.7204079999999</c:v>
                </c:pt>
                <c:pt idx="4">
                  <c:v>1104.141069</c:v>
                </c:pt>
                <c:pt idx="5">
                  <c:v>1026.5018009999999</c:v>
                </c:pt>
                <c:pt idx="6">
                  <c:v>1195.498855</c:v>
                </c:pt>
                <c:pt idx="7">
                  <c:v>1506.2541269999999</c:v>
                </c:pt>
                <c:pt idx="8">
                  <c:v>1357.46495</c:v>
                </c:pt>
                <c:pt idx="9">
                  <c:v>1307.597904</c:v>
                </c:pt>
              </c:numCache>
            </c:numRef>
          </c:val>
          <c:smooth val="0"/>
          <c:extLst>
            <c:ext xmlns:c16="http://schemas.microsoft.com/office/drawing/2014/chart" uri="{C3380CC4-5D6E-409C-BE32-E72D297353CC}">
              <c16:uniqueId val="{00000001-E37F-4AB0-83D7-2863EAC49EBE}"/>
            </c:ext>
          </c:extLst>
        </c:ser>
        <c:ser>
          <c:idx val="2"/>
          <c:order val="2"/>
          <c:tx>
            <c:v>Denge</c:v>
          </c:tx>
          <c:spPr>
            <a:ln w="28575" cap="rnd">
              <a:solidFill>
                <a:schemeClr val="accent3"/>
              </a:solidFill>
              <a:round/>
            </a:ln>
            <a:effectLst/>
          </c:spPr>
          <c:marker>
            <c:symbol val="none"/>
          </c:marker>
          <c:cat>
            <c:strRef>
              <c:f>'51000-0001'!$F$31:$F$40</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'51000-0001'!$I$31:$I$40</c:f>
              <c:numCache>
                <c:formatCode>#,##0.0</c:formatCode>
                <c:ptCount val="10"/>
                <c:pt idx="0">
                  <c:v>244.31021299999998</c:v>
                </c:pt>
                <c:pt idx="1">
                  <c:v>248.91575699999999</c:v>
                </c:pt>
                <c:pt idx="2">
                  <c:v>247.89903600000002</c:v>
                </c:pt>
                <c:pt idx="3">
                  <c:v>228.71975600000019</c:v>
                </c:pt>
                <c:pt idx="4">
                  <c:v>224.01049699999999</c:v>
                </c:pt>
                <c:pt idx="5">
                  <c:v>180.42666300000019</c:v>
                </c:pt>
                <c:pt idx="6">
                  <c:v>175.89819599999987</c:v>
                </c:pt>
                <c:pt idx="7">
                  <c:v>88.087568000000147</c:v>
                </c:pt>
                <c:pt idx="8">
                  <c:v>217.74364300000002</c:v>
                </c:pt>
                <c:pt idx="9">
                  <c:v>241.16053099999999</c:v>
                </c:pt>
              </c:numCache>
            </c:numRef>
          </c:val>
          <c:smooth val="0"/>
          <c:extLst>
            <c:ext xmlns:c16="http://schemas.microsoft.com/office/drawing/2014/chart" uri="{C3380CC4-5D6E-409C-BE32-E72D297353CC}">
              <c16:uniqueId val="{00000002-E37F-4AB0-83D7-2863EAC49EBE}"/>
            </c:ext>
          </c:extLst>
        </c:ser>
        <c:dLbls>
          <c:showLegendKey val="0"/>
          <c:showVal val="0"/>
          <c:showCatName val="0"/>
          <c:showSerName val="0"/>
          <c:showPercent val="0"/>
          <c:showBubbleSize val="0"/>
        </c:dLbls>
        <c:smooth val="0"/>
        <c:axId val="1340069056"/>
        <c:axId val="1340070720"/>
      </c:lineChart>
      <c:catAx>
        <c:axId val="1340069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340070720"/>
        <c:crosses val="autoZero"/>
        <c:auto val="1"/>
        <c:lblAlgn val="ctr"/>
        <c:lblOffset val="100"/>
        <c:noMultiLvlLbl val="0"/>
      </c:catAx>
      <c:valAx>
        <c:axId val="134007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34006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'51000-0001'!$I$31:$I$40</c:f>
              <c:strCache>
                <c:ptCount val="10"/>
                <c:pt idx="0">
                  <c:v>244,3</c:v>
                </c:pt>
                <c:pt idx="1">
                  <c:v>248,9</c:v>
                </c:pt>
                <c:pt idx="2">
                  <c:v>247,9</c:v>
                </c:pt>
                <c:pt idx="3">
                  <c:v>228,7</c:v>
                </c:pt>
                <c:pt idx="4">
                  <c:v>224,0</c:v>
                </c:pt>
                <c:pt idx="5">
                  <c:v>180,4</c:v>
                </c:pt>
                <c:pt idx="6">
                  <c:v>175,9</c:v>
                </c:pt>
                <c:pt idx="7">
                  <c:v>88,1</c:v>
                </c:pt>
                <c:pt idx="8">
                  <c:v>217,7</c:v>
                </c:pt>
                <c:pt idx="9">
                  <c:v>241,2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'51000-0001'!$F$31:$F$40</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'51000-0001'!$I$31:$I$40</c:f>
              <c:numCache>
                <c:formatCode>#,##0.0</c:formatCode>
                <c:ptCount val="10"/>
                <c:pt idx="0">
                  <c:v>244.31021299999998</c:v>
                </c:pt>
                <c:pt idx="1">
                  <c:v>248.91575699999999</c:v>
                </c:pt>
                <c:pt idx="2">
                  <c:v>247.89903600000002</c:v>
                </c:pt>
                <c:pt idx="3">
                  <c:v>228.71975600000019</c:v>
                </c:pt>
                <c:pt idx="4">
                  <c:v>224.01049699999999</c:v>
                </c:pt>
                <c:pt idx="5">
                  <c:v>180.42666300000019</c:v>
                </c:pt>
                <c:pt idx="6">
                  <c:v>175.89819599999987</c:v>
                </c:pt>
                <c:pt idx="7">
                  <c:v>88.087568000000147</c:v>
                </c:pt>
                <c:pt idx="8">
                  <c:v>217.74364300000002</c:v>
                </c:pt>
                <c:pt idx="9">
                  <c:v>241.16053099999999</c:v>
                </c:pt>
              </c:numCache>
            </c:numRef>
          </c:val>
          <c:extLst>
            <c:ext xmlns:c16="http://schemas.microsoft.com/office/drawing/2014/chart" uri="{C3380CC4-5D6E-409C-BE32-E72D297353CC}">
              <c16:uniqueId val="{00000000-5270-4EDF-AC02-79ABD7CC4958}"/>
            </c:ext>
          </c:extLst>
        </c:ser>
        <c:dLbls>
          <c:dLblPos val="outEnd"/>
          <c:showLegendKey val="0"/>
          <c:showVal val="1"/>
          <c:showCatName val="0"/>
          <c:showSerName val="0"/>
          <c:showPercent val="0"/>
          <c:showBubbleSize val="0"/>
        </c:dLbls>
        <c:gapWidth val="219"/>
        <c:overlap val="-27"/>
        <c:axId val="1349010560"/>
        <c:axId val="1349017216"/>
      </c:barChart>
      <c:catAx>
        <c:axId val="1349010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349017216"/>
        <c:crosses val="autoZero"/>
        <c:auto val="1"/>
        <c:lblAlgn val="ctr"/>
        <c:lblOffset val="100"/>
        <c:noMultiLvlLbl val="0"/>
      </c:catAx>
      <c:valAx>
        <c:axId val="1349017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34901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Ihracat</c:v>
          </c:tx>
          <c:spPr>
            <a:ln w="28575" cap="rnd">
              <a:solidFill>
                <a:schemeClr val="accent1"/>
              </a:solidFill>
              <a:round/>
            </a:ln>
            <a:effectLst/>
          </c:spPr>
          <c:marker>
            <c:symbol val="none"/>
          </c:marker>
          <c:cat>
            <c:strRef>
              <c:f>'51000-0003'!$G$22:$G$31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'51000-0003'!$H$22:$H$31</c:f>
              <c:numCache>
                <c:formatCode>#,##0</c:formatCode>
                <c:ptCount val="10"/>
                <c:pt idx="0">
                  <c:v>22284.491000000002</c:v>
                </c:pt>
                <c:pt idx="1">
                  <c:v>21852.753000000001</c:v>
                </c:pt>
                <c:pt idx="2">
                  <c:v>21469.79</c:v>
                </c:pt>
                <c:pt idx="3">
                  <c:v>19163.312999999998</c:v>
                </c:pt>
                <c:pt idx="4">
                  <c:v>19582.87</c:v>
                </c:pt>
                <c:pt idx="5">
                  <c:v>21613.52</c:v>
                </c:pt>
                <c:pt idx="6">
                  <c:v>21308.616000000002</c:v>
                </c:pt>
                <c:pt idx="7">
                  <c:v>26972.769</c:v>
                </c:pt>
                <c:pt idx="8">
                  <c:v>30711.596000000001</c:v>
                </c:pt>
                <c:pt idx="9">
                  <c:v>28311.725999999999</c:v>
                </c:pt>
              </c:numCache>
            </c:numRef>
          </c:val>
          <c:smooth val="0"/>
          <c:extLst>
            <c:ext xmlns:c16="http://schemas.microsoft.com/office/drawing/2014/chart" uri="{C3380CC4-5D6E-409C-BE32-E72D297353CC}">
              <c16:uniqueId val="{00000000-6518-4BA8-A622-ED3AE82FB005}"/>
            </c:ext>
          </c:extLst>
        </c:ser>
        <c:ser>
          <c:idx val="1"/>
          <c:order val="1"/>
          <c:tx>
            <c:v>Ithalat</c:v>
          </c:tx>
          <c:spPr>
            <a:ln w="28575" cap="rnd">
              <a:solidFill>
                <a:schemeClr val="accent2"/>
              </a:solidFill>
              <a:round/>
            </a:ln>
            <a:effectLst/>
          </c:spPr>
          <c:marker>
            <c:symbol val="none"/>
          </c:marker>
          <c:cat>
            <c:strRef>
              <c:f>'51000-0003'!$G$22:$G$31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'51000-0003'!$I$22:$I$31</c:f>
              <c:numCache>
                <c:formatCode>#,##0</c:formatCode>
                <c:ptCount val="10"/>
                <c:pt idx="0">
                  <c:v>14532.487999999999</c:v>
                </c:pt>
                <c:pt idx="1">
                  <c:v>15462.397999999999</c:v>
                </c:pt>
                <c:pt idx="2">
                  <c:v>16273.772999999999</c:v>
                </c:pt>
                <c:pt idx="3">
                  <c:v>16386.21</c:v>
                </c:pt>
                <c:pt idx="4">
                  <c:v>15866.165000000001</c:v>
                </c:pt>
                <c:pt idx="5">
                  <c:v>15395.241</c:v>
                </c:pt>
                <c:pt idx="6">
                  <c:v>18565.829000000002</c:v>
                </c:pt>
                <c:pt idx="7">
                  <c:v>24728.266</c:v>
                </c:pt>
                <c:pt idx="8">
                  <c:v>24321.116999999998</c:v>
                </c:pt>
                <c:pt idx="9">
                  <c:v>23453.933000000001</c:v>
                </c:pt>
              </c:numCache>
            </c:numRef>
          </c:val>
          <c:smooth val="0"/>
          <c:extLst>
            <c:ext xmlns:c16="http://schemas.microsoft.com/office/drawing/2014/chart" uri="{C3380CC4-5D6E-409C-BE32-E72D297353CC}">
              <c16:uniqueId val="{00000001-6518-4BA8-A622-ED3AE82FB005}"/>
            </c:ext>
          </c:extLst>
        </c:ser>
        <c:ser>
          <c:idx val="2"/>
          <c:order val="2"/>
          <c:tx>
            <c:v>Denge</c:v>
          </c:tx>
          <c:spPr>
            <a:ln w="28575" cap="rnd">
              <a:solidFill>
                <a:schemeClr val="accent3"/>
              </a:solidFill>
              <a:round/>
            </a:ln>
            <a:effectLst/>
          </c:spPr>
          <c:marker>
            <c:symbol val="none"/>
          </c:marker>
          <c:cat>
            <c:strRef>
              <c:f>'51000-0003'!$G$22:$G$31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'51000-0003'!$J$22:$J$31</c:f>
              <c:numCache>
                <c:formatCode>#,##0</c:formatCode>
                <c:ptCount val="10"/>
                <c:pt idx="0">
                  <c:v>7752.0030000000024</c:v>
                </c:pt>
                <c:pt idx="1">
                  <c:v>6390.3550000000014</c:v>
                </c:pt>
                <c:pt idx="2">
                  <c:v>5196.0170000000016</c:v>
                </c:pt>
                <c:pt idx="3">
                  <c:v>2777.1029999999992</c:v>
                </c:pt>
                <c:pt idx="4">
                  <c:v>3716.7049999999981</c:v>
                </c:pt>
                <c:pt idx="5">
                  <c:v>6218.2790000000005</c:v>
                </c:pt>
                <c:pt idx="6">
                  <c:v>2742.7870000000003</c:v>
                </c:pt>
                <c:pt idx="7">
                  <c:v>2244.5030000000006</c:v>
                </c:pt>
                <c:pt idx="8">
                  <c:v>6390.479000000003</c:v>
                </c:pt>
                <c:pt idx="9">
                  <c:v>4857.7929999999978</c:v>
                </c:pt>
              </c:numCache>
            </c:numRef>
          </c:val>
          <c:smooth val="0"/>
          <c:extLst>
            <c:ext xmlns:c16="http://schemas.microsoft.com/office/drawing/2014/chart" uri="{C3380CC4-5D6E-409C-BE32-E72D297353CC}">
              <c16:uniqueId val="{00000002-6518-4BA8-A622-ED3AE82FB005}"/>
            </c:ext>
          </c:extLst>
        </c:ser>
        <c:dLbls>
          <c:showLegendKey val="0"/>
          <c:showVal val="0"/>
          <c:showCatName val="0"/>
          <c:showSerName val="0"/>
          <c:showPercent val="0"/>
          <c:showBubbleSize val="0"/>
        </c:dLbls>
        <c:smooth val="0"/>
        <c:axId val="594956688"/>
        <c:axId val="594957520"/>
      </c:lineChart>
      <c:catAx>
        <c:axId val="5949566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594957520"/>
        <c:crosses val="autoZero"/>
        <c:auto val="1"/>
        <c:lblAlgn val="ctr"/>
        <c:lblOffset val="100"/>
        <c:noMultiLvlLbl val="0"/>
      </c:catAx>
      <c:valAx>
        <c:axId val="59495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594956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B6B64-5634-4B59-87A6-CAF79C346BA2}" type="doc">
      <dgm:prSet loTypeId="urn:microsoft.com/office/officeart/2005/8/layout/radial5" loCatId="relationship" qsTypeId="urn:microsoft.com/office/officeart/2005/8/quickstyle/simple1" qsCatId="simple" csTypeId="urn:microsoft.com/office/officeart/2005/8/colors/accent1_1" csCatId="accent1" phldr="1"/>
      <dgm:spPr>
        <a:scene3d>
          <a:camera prst="orthographicFront">
            <a:rot lat="0" lon="0" rev="0"/>
          </a:camera>
          <a:lightRig rig="balanced" dir="t">
            <a:rot lat="0" lon="0" rev="8700000"/>
          </a:lightRig>
        </a:scene3d>
      </dgm:spPr>
      <dgm:t>
        <a:bodyPr/>
        <a:lstStyle/>
        <a:p>
          <a:endParaRPr lang="tr-TR"/>
        </a:p>
      </dgm:t>
    </dgm:pt>
    <dgm:pt modelId="{F02F6BBA-BD71-45A4-9AEB-8C320AE16C07}">
      <dgm:prSet phldrT="[Metin]"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de-DE" sz="1600" b="1">
              <a:latin typeface="Times New Roman" panose="02020603050405020304" pitchFamily="18" charset="0"/>
              <a:cs typeface="Times New Roman" panose="02020603050405020304" pitchFamily="18" charset="0"/>
            </a:rPr>
            <a:t>Yüksek İhracat</a:t>
          </a:r>
          <a:r>
            <a:rPr lang="tr-TR" sz="1600" b="1">
              <a:latin typeface="Times New Roman" panose="02020603050405020304" pitchFamily="18" charset="0"/>
              <a:cs typeface="Times New Roman" panose="02020603050405020304" pitchFamily="18" charset="0"/>
            </a:rPr>
            <a:t> Kapasitesi</a:t>
          </a:r>
          <a:endParaRPr lang="tr-TR" sz="1600" dirty="0"/>
        </a:p>
      </dgm:t>
    </dgm:pt>
    <dgm:pt modelId="{565A2085-15D5-4B20-AB76-868FD4858CFA}" type="parTrans" cxnId="{D79B0557-BC8D-41E9-938D-A1606FD07DD4}">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B64F754C-6578-4978-8450-D63BB56D3269}" type="sibTrans" cxnId="{D79B0557-BC8D-41E9-938D-A1606FD07DD4}">
      <dgm:prSet/>
      <dgm:spPr/>
      <dgm:t>
        <a:bodyPr/>
        <a:lstStyle/>
        <a:p>
          <a:endParaRPr lang="tr-TR" sz="1600"/>
        </a:p>
      </dgm:t>
    </dgm:pt>
    <dgm:pt modelId="{6334894B-3820-4354-9890-CAC16EEAABA6}">
      <dgm:prSet phldrT="[Metin]"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de-DE" sz="1600" b="1">
              <a:latin typeface="Times New Roman" panose="02020603050405020304" pitchFamily="18" charset="0"/>
              <a:cs typeface="Times New Roman" panose="02020603050405020304" pitchFamily="18" charset="0"/>
            </a:rPr>
            <a:t>Güçlü Orta </a:t>
          </a:r>
          <a:r>
            <a:rPr lang="tr-TR" sz="1600" b="1">
              <a:latin typeface="Times New Roman" panose="02020603050405020304" pitchFamily="18" charset="0"/>
              <a:cs typeface="Times New Roman" panose="02020603050405020304" pitchFamily="18" charset="0"/>
            </a:rPr>
            <a:t>Ölçekli İşletmeler</a:t>
          </a:r>
          <a:endParaRPr lang="tr-TR" sz="1600" dirty="0"/>
        </a:p>
      </dgm:t>
    </dgm:pt>
    <dgm:pt modelId="{5323C015-75E7-48D8-9493-170DA38539D5}" type="parTrans" cxnId="{0C3D6047-919B-46CC-BA64-FA4A4EC1AC68}">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D70DE5D2-3B5D-4DD1-9E7A-C1EF2A5FDB7F}" type="sibTrans" cxnId="{0C3D6047-919B-46CC-BA64-FA4A4EC1AC68}">
      <dgm:prSet/>
      <dgm:spPr/>
      <dgm:t>
        <a:bodyPr/>
        <a:lstStyle/>
        <a:p>
          <a:endParaRPr lang="tr-TR" sz="1600"/>
        </a:p>
      </dgm:t>
    </dgm:pt>
    <dgm:pt modelId="{BDB72C7D-1101-4DCF-AE10-E62C9D994803}">
      <dgm:prSet phldrT="[Metin]"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tr-TR" sz="1600" b="1">
              <a:latin typeface="Times New Roman" panose="02020603050405020304" pitchFamily="18" charset="0"/>
              <a:cs typeface="Times New Roman" panose="02020603050405020304" pitchFamily="18" charset="0"/>
            </a:rPr>
            <a:t>Önemli </a:t>
          </a:r>
          <a:r>
            <a:rPr lang="de-DE" sz="1600" b="1">
              <a:latin typeface="Times New Roman" panose="02020603050405020304" pitchFamily="18" charset="0"/>
              <a:cs typeface="Times New Roman" panose="02020603050405020304" pitchFamily="18" charset="0"/>
            </a:rPr>
            <a:t>Fuar Merkezi</a:t>
          </a:r>
          <a:endParaRPr lang="tr-TR" sz="1600" dirty="0"/>
        </a:p>
      </dgm:t>
    </dgm:pt>
    <dgm:pt modelId="{47412CE9-5916-4CA7-ABDD-7C36E31C3E28}" type="parTrans" cxnId="{5610D31B-714B-4F7A-AC48-F0B61488BB4F}">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9374DB62-EBAE-4DE4-81B1-EA89A2C86022}" type="sibTrans" cxnId="{5610D31B-714B-4F7A-AC48-F0B61488BB4F}">
      <dgm:prSet/>
      <dgm:spPr/>
      <dgm:t>
        <a:bodyPr/>
        <a:lstStyle/>
        <a:p>
          <a:endParaRPr lang="tr-TR" sz="1600"/>
        </a:p>
      </dgm:t>
    </dgm:pt>
    <dgm:pt modelId="{99BA80CE-C95B-4D4F-8B5F-B1EDF253F7EE}">
      <dgm:prSet phldrT="[Metin]"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tr-TR" sz="1600" b="1">
              <a:latin typeface="Times New Roman" panose="02020603050405020304" pitchFamily="18" charset="0"/>
              <a:cs typeface="Times New Roman" panose="02020603050405020304" pitchFamily="18" charset="0"/>
            </a:rPr>
            <a:t>Güçlü İmalat Sanayi</a:t>
          </a:r>
          <a:endParaRPr lang="tr-TR" sz="1600" dirty="0"/>
        </a:p>
      </dgm:t>
    </dgm:pt>
    <dgm:pt modelId="{56E14532-73E8-4FF8-8D62-CBCEAB9089E6}" type="parTrans" cxnId="{A4028DC0-7960-40C1-90C0-FF71B700C069}">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9044241C-0649-407B-BC12-B59AF83FF2DF}" type="sibTrans" cxnId="{A4028DC0-7960-40C1-90C0-FF71B700C069}">
      <dgm:prSet/>
      <dgm:spPr/>
      <dgm:t>
        <a:bodyPr/>
        <a:lstStyle/>
        <a:p>
          <a:endParaRPr lang="tr-TR" sz="1600"/>
        </a:p>
      </dgm:t>
    </dgm:pt>
    <dgm:pt modelId="{9361950A-7CD7-4EAC-ABB4-35988EDE0590}">
      <dgm:prSet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tr-TR" sz="1600" b="1">
              <a:latin typeface="Times New Roman" panose="02020603050405020304" pitchFamily="18" charset="0"/>
              <a:cs typeface="Times New Roman" panose="02020603050405020304" pitchFamily="18" charset="0"/>
            </a:rPr>
            <a:t>Yüksek</a:t>
          </a:r>
          <a:r>
            <a:rPr lang="de-DE" sz="1600" b="1">
              <a:latin typeface="Times New Roman" panose="02020603050405020304" pitchFamily="18" charset="0"/>
              <a:cs typeface="Times New Roman" panose="02020603050405020304" pitchFamily="18" charset="0"/>
            </a:rPr>
            <a:t> İstihdam Oranı</a:t>
          </a:r>
          <a:endParaRPr lang="tr-TR" sz="1600" dirty="0"/>
        </a:p>
      </dgm:t>
    </dgm:pt>
    <dgm:pt modelId="{B523EEBE-E4CD-4D9C-85E8-462C5E480E9D}" type="parTrans" cxnId="{DAAA68F8-B7F5-4EF3-BF2D-4E879C8A89BF}">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D8CF0B68-ED7C-4DFA-BABD-587FC1E0939B}" type="sibTrans" cxnId="{DAAA68F8-B7F5-4EF3-BF2D-4E879C8A89BF}">
      <dgm:prSet/>
      <dgm:spPr/>
      <dgm:t>
        <a:bodyPr/>
        <a:lstStyle/>
        <a:p>
          <a:endParaRPr lang="tr-TR" sz="1600"/>
        </a:p>
      </dgm:t>
    </dgm:pt>
    <dgm:pt modelId="{D54F5E05-FBF1-4EF0-BA5F-77EF6D58A459}">
      <dgm:prSet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de-DE" sz="1600" b="1">
              <a:latin typeface="Times New Roman" panose="02020603050405020304" pitchFamily="18" charset="0"/>
              <a:cs typeface="Times New Roman" panose="02020603050405020304" pitchFamily="18" charset="0"/>
            </a:rPr>
            <a:t>Güçlü Ekonomi Merkezleri</a:t>
          </a:r>
          <a:endParaRPr lang="tr-TR" sz="1600" dirty="0"/>
        </a:p>
      </dgm:t>
    </dgm:pt>
    <dgm:pt modelId="{AEC0BE6E-13CB-43EF-B4C8-24451A8C1EE3}" type="parTrans" cxnId="{7D69D417-80D5-4294-B59B-693341F13478}">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633AA30C-6F0C-4518-9915-3FDDFC72A11C}" type="sibTrans" cxnId="{7D69D417-80D5-4294-B59B-693341F13478}">
      <dgm:prSet/>
      <dgm:spPr/>
      <dgm:t>
        <a:bodyPr/>
        <a:lstStyle/>
        <a:p>
          <a:endParaRPr lang="tr-TR" sz="1600"/>
        </a:p>
      </dgm:t>
    </dgm:pt>
    <dgm:pt modelId="{AED25E13-18EA-42A3-A32F-832C1B416D79}">
      <dgm:prSet phldrT="[Metin]" phldr="1" custT="1"/>
      <dgm:spPr>
        <a:scene3d>
          <a:camera prst="orthographicFront">
            <a:rot lat="0" lon="0" rev="0"/>
          </a:camera>
          <a:lightRig rig="balanced" dir="t">
            <a:rot lat="0" lon="0" rev="8700000"/>
          </a:lightRig>
        </a:scene3d>
        <a:sp3d>
          <a:bevelT w="190500" h="38100"/>
        </a:sp3d>
      </dgm:spPr>
      <dgm:t>
        <a:bodyPr/>
        <a:lstStyle/>
        <a:p>
          <a:endParaRPr lang="tr-TR" sz="1600" dirty="0"/>
        </a:p>
      </dgm:t>
    </dgm:pt>
    <dgm:pt modelId="{8A5DE4F7-D00D-4656-8C6B-68C3C54DE617}" type="sibTrans" cxnId="{C6F49219-1C0A-4109-981C-F76031585705}">
      <dgm:prSet/>
      <dgm:spPr/>
      <dgm:t>
        <a:bodyPr/>
        <a:lstStyle/>
        <a:p>
          <a:endParaRPr lang="tr-TR" sz="1600"/>
        </a:p>
      </dgm:t>
    </dgm:pt>
    <dgm:pt modelId="{169C9DD7-0A74-4F39-BDA3-2E2E9187BFE2}" type="parTrans" cxnId="{C6F49219-1C0A-4109-981C-F76031585705}">
      <dgm:prSet/>
      <dgm:spPr/>
      <dgm:t>
        <a:bodyPr/>
        <a:lstStyle/>
        <a:p>
          <a:endParaRPr lang="tr-TR" sz="1600"/>
        </a:p>
      </dgm:t>
    </dgm:pt>
    <dgm:pt modelId="{060751BD-A4D1-46D5-9D53-A0D12ECB742E}">
      <dgm:prSet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de-DE" sz="1600" b="1" dirty="0" err="1"/>
            <a:t>Loj</a:t>
          </a:r>
          <a:r>
            <a:rPr lang="tr-TR" sz="1600" b="1" dirty="0"/>
            <a:t>istik Altyapı</a:t>
          </a:r>
        </a:p>
      </dgm:t>
    </dgm:pt>
    <dgm:pt modelId="{962BB6CB-0E3F-450C-ABE4-2DDBEF8F12E9}" type="parTrans" cxnId="{D596AF09-FD34-4D74-B30A-1F0D4D4E4468}">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F25DB360-B3C5-4DA3-9D37-C07722619CC2}" type="sibTrans" cxnId="{D596AF09-FD34-4D74-B30A-1F0D4D4E4468}">
      <dgm:prSet/>
      <dgm:spPr/>
      <dgm:t>
        <a:bodyPr/>
        <a:lstStyle/>
        <a:p>
          <a:endParaRPr lang="tr-TR" sz="1600"/>
        </a:p>
      </dgm:t>
    </dgm:pt>
    <dgm:pt modelId="{0513FE23-1E7E-4F62-9379-F1506676287C}">
      <dgm:prSet custT="1"/>
      <dgm:spPr>
        <a:solidFill>
          <a:schemeClr val="accent1">
            <a:lumMod val="20000"/>
            <a:lumOff val="80000"/>
          </a:schemeClr>
        </a:solidFill>
        <a:scene3d>
          <a:camera prst="orthographicFront">
            <a:rot lat="0" lon="0" rev="0"/>
          </a:camera>
          <a:lightRig rig="balanced" dir="t">
            <a:rot lat="0" lon="0" rev="8700000"/>
          </a:lightRig>
        </a:scene3d>
        <a:sp3d>
          <a:bevelT w="190500" h="38100"/>
        </a:sp3d>
      </dgm:spPr>
      <dgm:t>
        <a:bodyPr/>
        <a:lstStyle/>
        <a:p>
          <a:r>
            <a:rPr lang="tr-TR" sz="1600" b="1" dirty="0"/>
            <a:t>AR-GE ve Teknoloji</a:t>
          </a:r>
        </a:p>
      </dgm:t>
    </dgm:pt>
    <dgm:pt modelId="{5C07A158-9F25-4DE5-A045-DFE50EFB7246}" type="parTrans" cxnId="{B9F8B731-5B80-46AC-99BB-0491E8D28F3C}">
      <dgm:prSet custT="1"/>
      <dgm:spPr>
        <a:scene3d>
          <a:camera prst="orthographicFront">
            <a:rot lat="0" lon="0" rev="0"/>
          </a:camera>
          <a:lightRig rig="balanced" dir="t">
            <a:rot lat="0" lon="0" rev="8700000"/>
          </a:lightRig>
        </a:scene3d>
        <a:sp3d>
          <a:bevelT w="190500" h="38100"/>
        </a:sp3d>
      </dgm:spPr>
      <dgm:t>
        <a:bodyPr/>
        <a:lstStyle/>
        <a:p>
          <a:endParaRPr lang="tr-TR" sz="1600"/>
        </a:p>
      </dgm:t>
    </dgm:pt>
    <dgm:pt modelId="{6FCB0C94-31A7-4C5E-BCCF-21D741B4BB9E}" type="sibTrans" cxnId="{B9F8B731-5B80-46AC-99BB-0491E8D28F3C}">
      <dgm:prSet/>
      <dgm:spPr/>
      <dgm:t>
        <a:bodyPr/>
        <a:lstStyle/>
        <a:p>
          <a:endParaRPr lang="tr-TR" sz="1600"/>
        </a:p>
      </dgm:t>
    </dgm:pt>
    <dgm:pt modelId="{E9C9F576-EC33-4D3F-A3E0-A1D0C3396F03}" type="pres">
      <dgm:prSet presAssocID="{79AB6B64-5634-4B59-87A6-CAF79C346BA2}" presName="Name0" presStyleCnt="0">
        <dgm:presLayoutVars>
          <dgm:chMax val="1"/>
          <dgm:dir/>
          <dgm:animLvl val="ctr"/>
          <dgm:resizeHandles val="exact"/>
        </dgm:presLayoutVars>
      </dgm:prSet>
      <dgm:spPr/>
    </dgm:pt>
    <dgm:pt modelId="{77A04F1F-BBA5-40E5-8551-25BD179960AF}" type="pres">
      <dgm:prSet presAssocID="{AED25E13-18EA-42A3-A32F-832C1B416D79}" presName="centerShape" presStyleLbl="node0" presStyleIdx="0" presStyleCnt="1"/>
      <dgm:spPr/>
    </dgm:pt>
    <dgm:pt modelId="{4E92EF42-99E2-4622-963E-A83880A27515}" type="pres">
      <dgm:prSet presAssocID="{565A2085-15D5-4B20-AB76-868FD4858CFA}" presName="parTrans" presStyleLbl="sibTrans2D1" presStyleIdx="0" presStyleCnt="8"/>
      <dgm:spPr/>
    </dgm:pt>
    <dgm:pt modelId="{EA40A85E-AF02-43C4-B823-35DE51C3A546}" type="pres">
      <dgm:prSet presAssocID="{565A2085-15D5-4B20-AB76-868FD4858CFA}" presName="connectorText" presStyleLbl="sibTrans2D1" presStyleIdx="0" presStyleCnt="8"/>
      <dgm:spPr/>
    </dgm:pt>
    <dgm:pt modelId="{610BEFC3-4890-47A6-AB96-8653AC36656D}" type="pres">
      <dgm:prSet presAssocID="{F02F6BBA-BD71-45A4-9AEB-8C320AE16C07}" presName="node" presStyleLbl="node1" presStyleIdx="0" presStyleCnt="8" custScaleX="125793" custScaleY="125748">
        <dgm:presLayoutVars>
          <dgm:bulletEnabled val="1"/>
        </dgm:presLayoutVars>
      </dgm:prSet>
      <dgm:spPr/>
    </dgm:pt>
    <dgm:pt modelId="{6141081D-61C4-4566-B2AB-7506D6E26A96}" type="pres">
      <dgm:prSet presAssocID="{5323C015-75E7-48D8-9493-170DA38539D5}" presName="parTrans" presStyleLbl="sibTrans2D1" presStyleIdx="1" presStyleCnt="8"/>
      <dgm:spPr/>
    </dgm:pt>
    <dgm:pt modelId="{B0DFE216-2DEF-4095-A996-7172B58560B0}" type="pres">
      <dgm:prSet presAssocID="{5323C015-75E7-48D8-9493-170DA38539D5}" presName="connectorText" presStyleLbl="sibTrans2D1" presStyleIdx="1" presStyleCnt="8"/>
      <dgm:spPr/>
    </dgm:pt>
    <dgm:pt modelId="{52C7C36F-50A3-449B-9AA9-9A75182F47CB}" type="pres">
      <dgm:prSet presAssocID="{6334894B-3820-4354-9890-CAC16EEAABA6}" presName="node" presStyleLbl="node1" presStyleIdx="1" presStyleCnt="8" custScaleX="125793" custScaleY="125793">
        <dgm:presLayoutVars>
          <dgm:bulletEnabled val="1"/>
        </dgm:presLayoutVars>
      </dgm:prSet>
      <dgm:spPr/>
    </dgm:pt>
    <dgm:pt modelId="{3823E210-C9AE-4D3E-B501-81C2726E1633}" type="pres">
      <dgm:prSet presAssocID="{5C07A158-9F25-4DE5-A045-DFE50EFB7246}" presName="parTrans" presStyleLbl="sibTrans2D1" presStyleIdx="2" presStyleCnt="8"/>
      <dgm:spPr/>
    </dgm:pt>
    <dgm:pt modelId="{D4390213-FAA0-49A4-ABD5-CB03211865FC}" type="pres">
      <dgm:prSet presAssocID="{5C07A158-9F25-4DE5-A045-DFE50EFB7246}" presName="connectorText" presStyleLbl="sibTrans2D1" presStyleIdx="2" presStyleCnt="8"/>
      <dgm:spPr/>
    </dgm:pt>
    <dgm:pt modelId="{7E3CCAA5-975E-44A3-8F48-38BAF6E4E2B8}" type="pres">
      <dgm:prSet presAssocID="{0513FE23-1E7E-4F62-9379-F1506676287C}" presName="node" presStyleLbl="node1" presStyleIdx="2" presStyleCnt="8" custScaleX="125887" custScaleY="125887">
        <dgm:presLayoutVars>
          <dgm:bulletEnabled val="1"/>
        </dgm:presLayoutVars>
      </dgm:prSet>
      <dgm:spPr/>
    </dgm:pt>
    <dgm:pt modelId="{47F000AD-28CE-4854-A5E2-9619F9BD55AE}" type="pres">
      <dgm:prSet presAssocID="{962BB6CB-0E3F-450C-ABE4-2DDBEF8F12E9}" presName="parTrans" presStyleLbl="sibTrans2D1" presStyleIdx="3" presStyleCnt="8"/>
      <dgm:spPr/>
    </dgm:pt>
    <dgm:pt modelId="{0A675965-2FB7-46EE-A7E7-9EF81D3CE24F}" type="pres">
      <dgm:prSet presAssocID="{962BB6CB-0E3F-450C-ABE4-2DDBEF8F12E9}" presName="connectorText" presStyleLbl="sibTrans2D1" presStyleIdx="3" presStyleCnt="8"/>
      <dgm:spPr/>
    </dgm:pt>
    <dgm:pt modelId="{DF9D4A26-52CC-4118-805A-858ED72A15EA}" type="pres">
      <dgm:prSet presAssocID="{060751BD-A4D1-46D5-9D53-A0D12ECB742E}" presName="node" presStyleLbl="node1" presStyleIdx="3" presStyleCnt="8" custScaleX="125805" custScaleY="125805">
        <dgm:presLayoutVars>
          <dgm:bulletEnabled val="1"/>
        </dgm:presLayoutVars>
      </dgm:prSet>
      <dgm:spPr/>
    </dgm:pt>
    <dgm:pt modelId="{01B7351F-D557-4210-AF09-C1C50C4DBDC5}" type="pres">
      <dgm:prSet presAssocID="{47412CE9-5916-4CA7-ABDD-7C36E31C3E28}" presName="parTrans" presStyleLbl="sibTrans2D1" presStyleIdx="4" presStyleCnt="8"/>
      <dgm:spPr/>
    </dgm:pt>
    <dgm:pt modelId="{1A7B77F0-E11D-44CD-A6F6-F6B13D021ADA}" type="pres">
      <dgm:prSet presAssocID="{47412CE9-5916-4CA7-ABDD-7C36E31C3E28}" presName="connectorText" presStyleLbl="sibTrans2D1" presStyleIdx="4" presStyleCnt="8"/>
      <dgm:spPr/>
    </dgm:pt>
    <dgm:pt modelId="{10F5F89B-37A4-495E-93EA-CDC17DF1E8C9}" type="pres">
      <dgm:prSet presAssocID="{BDB72C7D-1101-4DCF-AE10-E62C9D994803}" presName="node" presStyleLbl="node1" presStyleIdx="4" presStyleCnt="8" custScaleX="125793" custScaleY="125793">
        <dgm:presLayoutVars>
          <dgm:bulletEnabled val="1"/>
        </dgm:presLayoutVars>
      </dgm:prSet>
      <dgm:spPr/>
    </dgm:pt>
    <dgm:pt modelId="{25682B82-40A5-4781-AF2B-56FF7EF51308}" type="pres">
      <dgm:prSet presAssocID="{AEC0BE6E-13CB-43EF-B4C8-24451A8C1EE3}" presName="parTrans" presStyleLbl="sibTrans2D1" presStyleIdx="5" presStyleCnt="8"/>
      <dgm:spPr/>
    </dgm:pt>
    <dgm:pt modelId="{EE060EEE-F1D1-419E-A77F-25B42BE85162}" type="pres">
      <dgm:prSet presAssocID="{AEC0BE6E-13CB-43EF-B4C8-24451A8C1EE3}" presName="connectorText" presStyleLbl="sibTrans2D1" presStyleIdx="5" presStyleCnt="8"/>
      <dgm:spPr/>
    </dgm:pt>
    <dgm:pt modelId="{938FE62E-557B-4BCE-8AE7-DDCC94257FA2}" type="pres">
      <dgm:prSet presAssocID="{D54F5E05-FBF1-4EF0-BA5F-77EF6D58A459}" presName="node" presStyleLbl="node1" presStyleIdx="5" presStyleCnt="8" custScaleX="134514" custScaleY="125793">
        <dgm:presLayoutVars>
          <dgm:bulletEnabled val="1"/>
        </dgm:presLayoutVars>
      </dgm:prSet>
      <dgm:spPr/>
    </dgm:pt>
    <dgm:pt modelId="{603D46CA-D2FB-4F33-AA82-3E321F28D212}" type="pres">
      <dgm:prSet presAssocID="{B523EEBE-E4CD-4D9C-85E8-462C5E480E9D}" presName="parTrans" presStyleLbl="sibTrans2D1" presStyleIdx="6" presStyleCnt="8"/>
      <dgm:spPr/>
    </dgm:pt>
    <dgm:pt modelId="{949B602B-E67A-4A75-A921-8748BDE49B6C}" type="pres">
      <dgm:prSet presAssocID="{B523EEBE-E4CD-4D9C-85E8-462C5E480E9D}" presName="connectorText" presStyleLbl="sibTrans2D1" presStyleIdx="6" presStyleCnt="8"/>
      <dgm:spPr/>
    </dgm:pt>
    <dgm:pt modelId="{B828EA99-1CFF-43B1-BAC9-CD0C7E239256}" type="pres">
      <dgm:prSet presAssocID="{9361950A-7CD7-4EAC-ABB4-35988EDE0590}" presName="node" presStyleLbl="node1" presStyleIdx="6" presStyleCnt="8" custScaleX="125793" custScaleY="125793">
        <dgm:presLayoutVars>
          <dgm:bulletEnabled val="1"/>
        </dgm:presLayoutVars>
      </dgm:prSet>
      <dgm:spPr/>
    </dgm:pt>
    <dgm:pt modelId="{4DC293DC-8FE7-4AD4-BAF3-F6B0EBD1D030}" type="pres">
      <dgm:prSet presAssocID="{56E14532-73E8-4FF8-8D62-CBCEAB9089E6}" presName="parTrans" presStyleLbl="sibTrans2D1" presStyleIdx="7" presStyleCnt="8"/>
      <dgm:spPr/>
    </dgm:pt>
    <dgm:pt modelId="{8DDB2C6C-2ABE-4801-8F68-70AE4F458D59}" type="pres">
      <dgm:prSet presAssocID="{56E14532-73E8-4FF8-8D62-CBCEAB9089E6}" presName="connectorText" presStyleLbl="sibTrans2D1" presStyleIdx="7" presStyleCnt="8"/>
      <dgm:spPr/>
    </dgm:pt>
    <dgm:pt modelId="{AED33F28-6530-47B8-91DC-7533F38371FB}" type="pres">
      <dgm:prSet presAssocID="{99BA80CE-C95B-4D4F-8B5F-B1EDF253F7EE}" presName="node" presStyleLbl="node1" presStyleIdx="7" presStyleCnt="8" custScaleX="125793" custScaleY="125793">
        <dgm:presLayoutVars>
          <dgm:bulletEnabled val="1"/>
        </dgm:presLayoutVars>
      </dgm:prSet>
      <dgm:spPr/>
    </dgm:pt>
  </dgm:ptLst>
  <dgm:cxnLst>
    <dgm:cxn modelId="{237C5700-6685-44A6-BA99-0D5756770C1B}" type="presOf" srcId="{6334894B-3820-4354-9890-CAC16EEAABA6}" destId="{52C7C36F-50A3-449B-9AA9-9A75182F47CB}" srcOrd="0" destOrd="0" presId="urn:microsoft.com/office/officeart/2005/8/layout/radial5"/>
    <dgm:cxn modelId="{53581B02-BFAE-4965-90D4-B6E9F42BA55B}" type="presOf" srcId="{962BB6CB-0E3F-450C-ABE4-2DDBEF8F12E9}" destId="{47F000AD-28CE-4854-A5E2-9619F9BD55AE}" srcOrd="0" destOrd="0" presId="urn:microsoft.com/office/officeart/2005/8/layout/radial5"/>
    <dgm:cxn modelId="{69DB9A02-8BCB-4AD5-AE21-8AEBE549BCAB}" type="presOf" srcId="{5323C015-75E7-48D8-9493-170DA38539D5}" destId="{6141081D-61C4-4566-B2AB-7506D6E26A96}" srcOrd="0" destOrd="0" presId="urn:microsoft.com/office/officeart/2005/8/layout/radial5"/>
    <dgm:cxn modelId="{D596AF09-FD34-4D74-B30A-1F0D4D4E4468}" srcId="{AED25E13-18EA-42A3-A32F-832C1B416D79}" destId="{060751BD-A4D1-46D5-9D53-A0D12ECB742E}" srcOrd="3" destOrd="0" parTransId="{962BB6CB-0E3F-450C-ABE4-2DDBEF8F12E9}" sibTransId="{F25DB360-B3C5-4DA3-9D37-C07722619CC2}"/>
    <dgm:cxn modelId="{655A6E0C-8E8B-4914-B713-6D77C77CBCA4}" type="presOf" srcId="{5C07A158-9F25-4DE5-A045-DFE50EFB7246}" destId="{D4390213-FAA0-49A4-ABD5-CB03211865FC}" srcOrd="1" destOrd="0" presId="urn:microsoft.com/office/officeart/2005/8/layout/radial5"/>
    <dgm:cxn modelId="{7D69D417-80D5-4294-B59B-693341F13478}" srcId="{AED25E13-18EA-42A3-A32F-832C1B416D79}" destId="{D54F5E05-FBF1-4EF0-BA5F-77EF6D58A459}" srcOrd="5" destOrd="0" parTransId="{AEC0BE6E-13CB-43EF-B4C8-24451A8C1EE3}" sibTransId="{633AA30C-6F0C-4518-9915-3FDDFC72A11C}"/>
    <dgm:cxn modelId="{C6F49219-1C0A-4109-981C-F76031585705}" srcId="{79AB6B64-5634-4B59-87A6-CAF79C346BA2}" destId="{AED25E13-18EA-42A3-A32F-832C1B416D79}" srcOrd="0" destOrd="0" parTransId="{169C9DD7-0A74-4F39-BDA3-2E2E9187BFE2}" sibTransId="{8A5DE4F7-D00D-4656-8C6B-68C3C54DE617}"/>
    <dgm:cxn modelId="{5610D31B-714B-4F7A-AC48-F0B61488BB4F}" srcId="{AED25E13-18EA-42A3-A32F-832C1B416D79}" destId="{BDB72C7D-1101-4DCF-AE10-E62C9D994803}" srcOrd="4" destOrd="0" parTransId="{47412CE9-5916-4CA7-ABDD-7C36E31C3E28}" sibTransId="{9374DB62-EBAE-4DE4-81B1-EA89A2C86022}"/>
    <dgm:cxn modelId="{35232B1D-8CAF-46B2-AAC7-37E21E9AB10A}" type="presOf" srcId="{47412CE9-5916-4CA7-ABDD-7C36E31C3E28}" destId="{01B7351F-D557-4210-AF09-C1C50C4DBDC5}" srcOrd="0" destOrd="0" presId="urn:microsoft.com/office/officeart/2005/8/layout/radial5"/>
    <dgm:cxn modelId="{B9F8B731-5B80-46AC-99BB-0491E8D28F3C}" srcId="{AED25E13-18EA-42A3-A32F-832C1B416D79}" destId="{0513FE23-1E7E-4F62-9379-F1506676287C}" srcOrd="2" destOrd="0" parTransId="{5C07A158-9F25-4DE5-A045-DFE50EFB7246}" sibTransId="{6FCB0C94-31A7-4C5E-BCCF-21D741B4BB9E}"/>
    <dgm:cxn modelId="{5E9FAC40-B2CE-42ED-8BA1-CA7E49BDB223}" type="presOf" srcId="{5323C015-75E7-48D8-9493-170DA38539D5}" destId="{B0DFE216-2DEF-4095-A996-7172B58560B0}" srcOrd="1" destOrd="0" presId="urn:microsoft.com/office/officeart/2005/8/layout/radial5"/>
    <dgm:cxn modelId="{75EFB363-077D-43CE-B57B-CD7CEDD41D91}" type="presOf" srcId="{B523EEBE-E4CD-4D9C-85E8-462C5E480E9D}" destId="{603D46CA-D2FB-4F33-AA82-3E321F28D212}" srcOrd="0" destOrd="0" presId="urn:microsoft.com/office/officeart/2005/8/layout/radial5"/>
    <dgm:cxn modelId="{0C3D6047-919B-46CC-BA64-FA4A4EC1AC68}" srcId="{AED25E13-18EA-42A3-A32F-832C1B416D79}" destId="{6334894B-3820-4354-9890-CAC16EEAABA6}" srcOrd="1" destOrd="0" parTransId="{5323C015-75E7-48D8-9493-170DA38539D5}" sibTransId="{D70DE5D2-3B5D-4DD1-9E7A-C1EF2A5FDB7F}"/>
    <dgm:cxn modelId="{5766CE67-37B7-4618-A21F-EC2F8B21FD81}" type="presOf" srcId="{99BA80CE-C95B-4D4F-8B5F-B1EDF253F7EE}" destId="{AED33F28-6530-47B8-91DC-7533F38371FB}" srcOrd="0" destOrd="0" presId="urn:microsoft.com/office/officeart/2005/8/layout/radial5"/>
    <dgm:cxn modelId="{2876256D-D489-4E08-B914-DCC09329C4A0}" type="presOf" srcId="{AEC0BE6E-13CB-43EF-B4C8-24451A8C1EE3}" destId="{EE060EEE-F1D1-419E-A77F-25B42BE85162}" srcOrd="1" destOrd="0" presId="urn:microsoft.com/office/officeart/2005/8/layout/radial5"/>
    <dgm:cxn modelId="{4055796E-4E72-40A6-9C3E-295163E6BBAD}" type="presOf" srcId="{B523EEBE-E4CD-4D9C-85E8-462C5E480E9D}" destId="{949B602B-E67A-4A75-A921-8748BDE49B6C}" srcOrd="1" destOrd="0" presId="urn:microsoft.com/office/officeart/2005/8/layout/radial5"/>
    <dgm:cxn modelId="{DA20CF56-21D8-4873-A35B-67ADB9CD5255}" type="presOf" srcId="{0513FE23-1E7E-4F62-9379-F1506676287C}" destId="{7E3CCAA5-975E-44A3-8F48-38BAF6E4E2B8}" srcOrd="0" destOrd="0" presId="urn:microsoft.com/office/officeart/2005/8/layout/radial5"/>
    <dgm:cxn modelId="{D79B0557-BC8D-41E9-938D-A1606FD07DD4}" srcId="{AED25E13-18EA-42A3-A32F-832C1B416D79}" destId="{F02F6BBA-BD71-45A4-9AEB-8C320AE16C07}" srcOrd="0" destOrd="0" parTransId="{565A2085-15D5-4B20-AB76-868FD4858CFA}" sibTransId="{B64F754C-6578-4978-8450-D63BB56D3269}"/>
    <dgm:cxn modelId="{D3080058-78A2-4D11-930D-7B6CCDF37911}" type="presOf" srcId="{56E14532-73E8-4FF8-8D62-CBCEAB9089E6}" destId="{8DDB2C6C-2ABE-4801-8F68-70AE4F458D59}" srcOrd="1" destOrd="0" presId="urn:microsoft.com/office/officeart/2005/8/layout/radial5"/>
    <dgm:cxn modelId="{0EAB2278-2463-4D7B-A2BA-5B17AE6B0C47}" type="presOf" srcId="{D54F5E05-FBF1-4EF0-BA5F-77EF6D58A459}" destId="{938FE62E-557B-4BCE-8AE7-DDCC94257FA2}" srcOrd="0" destOrd="0" presId="urn:microsoft.com/office/officeart/2005/8/layout/radial5"/>
    <dgm:cxn modelId="{F5F08D8C-9F6C-4777-9D9F-C968344573ED}" type="presOf" srcId="{565A2085-15D5-4B20-AB76-868FD4858CFA}" destId="{EA40A85E-AF02-43C4-B823-35DE51C3A546}" srcOrd="1" destOrd="0" presId="urn:microsoft.com/office/officeart/2005/8/layout/radial5"/>
    <dgm:cxn modelId="{E2089CA0-E5F3-45D1-927C-30593BA702E2}" type="presOf" srcId="{BDB72C7D-1101-4DCF-AE10-E62C9D994803}" destId="{10F5F89B-37A4-495E-93EA-CDC17DF1E8C9}" srcOrd="0" destOrd="0" presId="urn:microsoft.com/office/officeart/2005/8/layout/radial5"/>
    <dgm:cxn modelId="{C97C71A2-2B60-4B1A-80A0-21C3420CA8AD}" type="presOf" srcId="{565A2085-15D5-4B20-AB76-868FD4858CFA}" destId="{4E92EF42-99E2-4622-963E-A83880A27515}" srcOrd="0" destOrd="0" presId="urn:microsoft.com/office/officeart/2005/8/layout/radial5"/>
    <dgm:cxn modelId="{CEE1F9A7-8ABD-4C66-BED9-F3A93D36E9F9}" type="presOf" srcId="{56E14532-73E8-4FF8-8D62-CBCEAB9089E6}" destId="{4DC293DC-8FE7-4AD4-BAF3-F6B0EBD1D030}" srcOrd="0" destOrd="0" presId="urn:microsoft.com/office/officeart/2005/8/layout/radial5"/>
    <dgm:cxn modelId="{8D785BB3-74F1-4F9E-B4AC-B8058082D310}" type="presOf" srcId="{F02F6BBA-BD71-45A4-9AEB-8C320AE16C07}" destId="{610BEFC3-4890-47A6-AB96-8653AC36656D}" srcOrd="0" destOrd="0" presId="urn:microsoft.com/office/officeart/2005/8/layout/radial5"/>
    <dgm:cxn modelId="{AB6460BB-D004-4B5F-A119-58DC5320AB3A}" type="presOf" srcId="{060751BD-A4D1-46D5-9D53-A0D12ECB742E}" destId="{DF9D4A26-52CC-4118-805A-858ED72A15EA}" srcOrd="0" destOrd="0" presId="urn:microsoft.com/office/officeart/2005/8/layout/radial5"/>
    <dgm:cxn modelId="{A4028DC0-7960-40C1-90C0-FF71B700C069}" srcId="{AED25E13-18EA-42A3-A32F-832C1B416D79}" destId="{99BA80CE-C95B-4D4F-8B5F-B1EDF253F7EE}" srcOrd="7" destOrd="0" parTransId="{56E14532-73E8-4FF8-8D62-CBCEAB9089E6}" sibTransId="{9044241C-0649-407B-BC12-B59AF83FF2DF}"/>
    <dgm:cxn modelId="{74A232D3-BCFA-4661-86F6-83E99B22C69D}" type="presOf" srcId="{9361950A-7CD7-4EAC-ABB4-35988EDE0590}" destId="{B828EA99-1CFF-43B1-BAC9-CD0C7E239256}" srcOrd="0" destOrd="0" presId="urn:microsoft.com/office/officeart/2005/8/layout/radial5"/>
    <dgm:cxn modelId="{C15332D4-E060-49E8-A417-7BE04DD02D5B}" type="presOf" srcId="{79AB6B64-5634-4B59-87A6-CAF79C346BA2}" destId="{E9C9F576-EC33-4D3F-A3E0-A1D0C3396F03}" srcOrd="0" destOrd="0" presId="urn:microsoft.com/office/officeart/2005/8/layout/radial5"/>
    <dgm:cxn modelId="{7B67B2D4-CA1C-4772-A5AD-5F6FCCC35580}" type="presOf" srcId="{47412CE9-5916-4CA7-ABDD-7C36E31C3E28}" destId="{1A7B77F0-E11D-44CD-A6F6-F6B13D021ADA}" srcOrd="1" destOrd="0" presId="urn:microsoft.com/office/officeart/2005/8/layout/radial5"/>
    <dgm:cxn modelId="{FDE40BD8-25A5-49B8-BE50-97E9234DC1C4}" type="presOf" srcId="{AEC0BE6E-13CB-43EF-B4C8-24451A8C1EE3}" destId="{25682B82-40A5-4781-AF2B-56FF7EF51308}" srcOrd="0" destOrd="0" presId="urn:microsoft.com/office/officeart/2005/8/layout/radial5"/>
    <dgm:cxn modelId="{6454C8EA-16BD-4144-94DF-BF8AD76CF692}" type="presOf" srcId="{962BB6CB-0E3F-450C-ABE4-2DDBEF8F12E9}" destId="{0A675965-2FB7-46EE-A7E7-9EF81D3CE24F}" srcOrd="1" destOrd="0" presId="urn:microsoft.com/office/officeart/2005/8/layout/radial5"/>
    <dgm:cxn modelId="{054882EF-61EF-4307-B2F8-83E7AA0F9213}" type="presOf" srcId="{AED25E13-18EA-42A3-A32F-832C1B416D79}" destId="{77A04F1F-BBA5-40E5-8551-25BD179960AF}" srcOrd="0" destOrd="0" presId="urn:microsoft.com/office/officeart/2005/8/layout/radial5"/>
    <dgm:cxn modelId="{DAAA68F8-B7F5-4EF3-BF2D-4E879C8A89BF}" srcId="{AED25E13-18EA-42A3-A32F-832C1B416D79}" destId="{9361950A-7CD7-4EAC-ABB4-35988EDE0590}" srcOrd="6" destOrd="0" parTransId="{B523EEBE-E4CD-4D9C-85E8-462C5E480E9D}" sibTransId="{D8CF0B68-ED7C-4DFA-BABD-587FC1E0939B}"/>
    <dgm:cxn modelId="{A7B549FF-6BF4-4EA4-94B3-876601E66F44}" type="presOf" srcId="{5C07A158-9F25-4DE5-A045-DFE50EFB7246}" destId="{3823E210-C9AE-4D3E-B501-81C2726E1633}" srcOrd="0" destOrd="0" presId="urn:microsoft.com/office/officeart/2005/8/layout/radial5"/>
    <dgm:cxn modelId="{F9A84427-6632-4E52-8F40-765F47A6CD7A}" type="presParOf" srcId="{E9C9F576-EC33-4D3F-A3E0-A1D0C3396F03}" destId="{77A04F1F-BBA5-40E5-8551-25BD179960AF}" srcOrd="0" destOrd="0" presId="urn:microsoft.com/office/officeart/2005/8/layout/radial5"/>
    <dgm:cxn modelId="{E6E12035-1368-44B8-8E05-65A6BB319A56}" type="presParOf" srcId="{E9C9F576-EC33-4D3F-A3E0-A1D0C3396F03}" destId="{4E92EF42-99E2-4622-963E-A83880A27515}" srcOrd="1" destOrd="0" presId="urn:microsoft.com/office/officeart/2005/8/layout/radial5"/>
    <dgm:cxn modelId="{446C849B-7C7E-4131-AFB7-D4609E10AF84}" type="presParOf" srcId="{4E92EF42-99E2-4622-963E-A83880A27515}" destId="{EA40A85E-AF02-43C4-B823-35DE51C3A546}" srcOrd="0" destOrd="0" presId="urn:microsoft.com/office/officeart/2005/8/layout/radial5"/>
    <dgm:cxn modelId="{B5BB9243-AF53-441D-A3F6-195B165A04FD}" type="presParOf" srcId="{E9C9F576-EC33-4D3F-A3E0-A1D0C3396F03}" destId="{610BEFC3-4890-47A6-AB96-8653AC36656D}" srcOrd="2" destOrd="0" presId="urn:microsoft.com/office/officeart/2005/8/layout/radial5"/>
    <dgm:cxn modelId="{89088C26-BD44-430B-BD02-560AF81E2663}" type="presParOf" srcId="{E9C9F576-EC33-4D3F-A3E0-A1D0C3396F03}" destId="{6141081D-61C4-4566-B2AB-7506D6E26A96}" srcOrd="3" destOrd="0" presId="urn:microsoft.com/office/officeart/2005/8/layout/radial5"/>
    <dgm:cxn modelId="{10C6A8F1-79E6-45C1-AAD0-CAC91AA7A889}" type="presParOf" srcId="{6141081D-61C4-4566-B2AB-7506D6E26A96}" destId="{B0DFE216-2DEF-4095-A996-7172B58560B0}" srcOrd="0" destOrd="0" presId="urn:microsoft.com/office/officeart/2005/8/layout/radial5"/>
    <dgm:cxn modelId="{D840C120-EFC2-4908-9506-573D42DD2368}" type="presParOf" srcId="{E9C9F576-EC33-4D3F-A3E0-A1D0C3396F03}" destId="{52C7C36F-50A3-449B-9AA9-9A75182F47CB}" srcOrd="4" destOrd="0" presId="urn:microsoft.com/office/officeart/2005/8/layout/radial5"/>
    <dgm:cxn modelId="{7B932385-3A96-4302-A09C-2D6DE7E7207F}" type="presParOf" srcId="{E9C9F576-EC33-4D3F-A3E0-A1D0C3396F03}" destId="{3823E210-C9AE-4D3E-B501-81C2726E1633}" srcOrd="5" destOrd="0" presId="urn:microsoft.com/office/officeart/2005/8/layout/radial5"/>
    <dgm:cxn modelId="{1DFBE65A-438C-403F-A875-8207A212CFA6}" type="presParOf" srcId="{3823E210-C9AE-4D3E-B501-81C2726E1633}" destId="{D4390213-FAA0-49A4-ABD5-CB03211865FC}" srcOrd="0" destOrd="0" presId="urn:microsoft.com/office/officeart/2005/8/layout/radial5"/>
    <dgm:cxn modelId="{62D821D2-A84E-4DC7-B16A-DE8660228E56}" type="presParOf" srcId="{E9C9F576-EC33-4D3F-A3E0-A1D0C3396F03}" destId="{7E3CCAA5-975E-44A3-8F48-38BAF6E4E2B8}" srcOrd="6" destOrd="0" presId="urn:microsoft.com/office/officeart/2005/8/layout/radial5"/>
    <dgm:cxn modelId="{BE04C8AE-60A4-4330-BC5A-5525F0EA3520}" type="presParOf" srcId="{E9C9F576-EC33-4D3F-A3E0-A1D0C3396F03}" destId="{47F000AD-28CE-4854-A5E2-9619F9BD55AE}" srcOrd="7" destOrd="0" presId="urn:microsoft.com/office/officeart/2005/8/layout/radial5"/>
    <dgm:cxn modelId="{09335AE8-0229-46B2-9891-7E5222C9806D}" type="presParOf" srcId="{47F000AD-28CE-4854-A5E2-9619F9BD55AE}" destId="{0A675965-2FB7-46EE-A7E7-9EF81D3CE24F}" srcOrd="0" destOrd="0" presId="urn:microsoft.com/office/officeart/2005/8/layout/radial5"/>
    <dgm:cxn modelId="{786A97AF-64AB-4AD9-9322-16D73BF1B479}" type="presParOf" srcId="{E9C9F576-EC33-4D3F-A3E0-A1D0C3396F03}" destId="{DF9D4A26-52CC-4118-805A-858ED72A15EA}" srcOrd="8" destOrd="0" presId="urn:microsoft.com/office/officeart/2005/8/layout/radial5"/>
    <dgm:cxn modelId="{32C09677-86E2-438C-AB34-C218AB980FAE}" type="presParOf" srcId="{E9C9F576-EC33-4D3F-A3E0-A1D0C3396F03}" destId="{01B7351F-D557-4210-AF09-C1C50C4DBDC5}" srcOrd="9" destOrd="0" presId="urn:microsoft.com/office/officeart/2005/8/layout/radial5"/>
    <dgm:cxn modelId="{0956A317-072B-4E2F-9215-DCBBEF99633A}" type="presParOf" srcId="{01B7351F-D557-4210-AF09-C1C50C4DBDC5}" destId="{1A7B77F0-E11D-44CD-A6F6-F6B13D021ADA}" srcOrd="0" destOrd="0" presId="urn:microsoft.com/office/officeart/2005/8/layout/radial5"/>
    <dgm:cxn modelId="{06475242-C795-44DA-8D8F-4F5540ECE500}" type="presParOf" srcId="{E9C9F576-EC33-4D3F-A3E0-A1D0C3396F03}" destId="{10F5F89B-37A4-495E-93EA-CDC17DF1E8C9}" srcOrd="10" destOrd="0" presId="urn:microsoft.com/office/officeart/2005/8/layout/radial5"/>
    <dgm:cxn modelId="{8129A964-875F-4563-B1CB-7F2868BEB1B0}" type="presParOf" srcId="{E9C9F576-EC33-4D3F-A3E0-A1D0C3396F03}" destId="{25682B82-40A5-4781-AF2B-56FF7EF51308}" srcOrd="11" destOrd="0" presId="urn:microsoft.com/office/officeart/2005/8/layout/radial5"/>
    <dgm:cxn modelId="{E45ADAD2-6738-41C5-9D2D-46CB6D1FFB6E}" type="presParOf" srcId="{25682B82-40A5-4781-AF2B-56FF7EF51308}" destId="{EE060EEE-F1D1-419E-A77F-25B42BE85162}" srcOrd="0" destOrd="0" presId="urn:microsoft.com/office/officeart/2005/8/layout/radial5"/>
    <dgm:cxn modelId="{C8A0F8D0-9E46-444C-882A-0CC800128D5B}" type="presParOf" srcId="{E9C9F576-EC33-4D3F-A3E0-A1D0C3396F03}" destId="{938FE62E-557B-4BCE-8AE7-DDCC94257FA2}" srcOrd="12" destOrd="0" presId="urn:microsoft.com/office/officeart/2005/8/layout/radial5"/>
    <dgm:cxn modelId="{BB899B00-19E3-4960-B8D8-FB459EBF1D3F}" type="presParOf" srcId="{E9C9F576-EC33-4D3F-A3E0-A1D0C3396F03}" destId="{603D46CA-D2FB-4F33-AA82-3E321F28D212}" srcOrd="13" destOrd="0" presId="urn:microsoft.com/office/officeart/2005/8/layout/radial5"/>
    <dgm:cxn modelId="{526B6128-275A-470F-8961-4270CAA4BEC9}" type="presParOf" srcId="{603D46CA-D2FB-4F33-AA82-3E321F28D212}" destId="{949B602B-E67A-4A75-A921-8748BDE49B6C}" srcOrd="0" destOrd="0" presId="urn:microsoft.com/office/officeart/2005/8/layout/radial5"/>
    <dgm:cxn modelId="{7A307095-F14D-41FD-9326-1360DF437470}" type="presParOf" srcId="{E9C9F576-EC33-4D3F-A3E0-A1D0C3396F03}" destId="{B828EA99-1CFF-43B1-BAC9-CD0C7E239256}" srcOrd="14" destOrd="0" presId="urn:microsoft.com/office/officeart/2005/8/layout/radial5"/>
    <dgm:cxn modelId="{00390061-1E3E-4F42-A736-85E14196BA34}" type="presParOf" srcId="{E9C9F576-EC33-4D3F-A3E0-A1D0C3396F03}" destId="{4DC293DC-8FE7-4AD4-BAF3-F6B0EBD1D030}" srcOrd="15" destOrd="0" presId="urn:microsoft.com/office/officeart/2005/8/layout/radial5"/>
    <dgm:cxn modelId="{18887663-C1AA-4F57-9B82-45FFF0E5BABF}" type="presParOf" srcId="{4DC293DC-8FE7-4AD4-BAF3-F6B0EBD1D030}" destId="{8DDB2C6C-2ABE-4801-8F68-70AE4F458D59}" srcOrd="0" destOrd="0" presId="urn:microsoft.com/office/officeart/2005/8/layout/radial5"/>
    <dgm:cxn modelId="{28886336-DF40-42F2-9A29-29351A6E437D}" type="presParOf" srcId="{E9C9F576-EC33-4D3F-A3E0-A1D0C3396F03}" destId="{AED33F28-6530-47B8-91DC-7533F38371FB}"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04F1F-BBA5-40E5-8551-25BD179960AF}">
      <dsp:nvSpPr>
        <dsp:cNvPr id="0" name=""/>
        <dsp:cNvSpPr/>
      </dsp:nvSpPr>
      <dsp:spPr>
        <a:xfrm>
          <a:off x="3434766" y="1906328"/>
          <a:ext cx="929451" cy="92945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a:off x="3570881" y="2042443"/>
        <a:ext cx="657221" cy="657221"/>
      </dsp:txXfrm>
    </dsp:sp>
    <dsp:sp modelId="{4E92EF42-99E2-4622-963E-A83880A27515}">
      <dsp:nvSpPr>
        <dsp:cNvPr id="0" name=""/>
        <dsp:cNvSpPr/>
      </dsp:nvSpPr>
      <dsp:spPr>
        <a:xfrm rot="16200000">
          <a:off x="3718934" y="1373850"/>
          <a:ext cx="361116"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3773102" y="1508827"/>
        <a:ext cx="252781" cy="242426"/>
      </dsp:txXfrm>
    </dsp:sp>
    <dsp:sp modelId="{610BEFC3-4890-47A6-AB96-8653AC36656D}">
      <dsp:nvSpPr>
        <dsp:cNvPr id="0" name=""/>
        <dsp:cNvSpPr/>
      </dsp:nvSpPr>
      <dsp:spPr>
        <a:xfrm>
          <a:off x="3226795" y="-119935"/>
          <a:ext cx="1345393" cy="1344912"/>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a:latin typeface="Times New Roman" panose="02020603050405020304" pitchFamily="18" charset="0"/>
              <a:cs typeface="Times New Roman" panose="02020603050405020304" pitchFamily="18" charset="0"/>
            </a:rPr>
            <a:t>Yüksek İhracat</a:t>
          </a:r>
          <a:r>
            <a:rPr lang="tr-TR" sz="1600" b="1" kern="1200">
              <a:latin typeface="Times New Roman" panose="02020603050405020304" pitchFamily="18" charset="0"/>
              <a:cs typeface="Times New Roman" panose="02020603050405020304" pitchFamily="18" charset="0"/>
            </a:rPr>
            <a:t> Kapasitesi</a:t>
          </a:r>
          <a:endParaRPr lang="tr-TR" sz="1600" kern="1200" dirty="0"/>
        </a:p>
      </dsp:txBody>
      <dsp:txXfrm>
        <a:off x="3423823" y="77023"/>
        <a:ext cx="951337" cy="950996"/>
      </dsp:txXfrm>
    </dsp:sp>
    <dsp:sp modelId="{6141081D-61C4-4566-B2AB-7506D6E26A96}">
      <dsp:nvSpPr>
        <dsp:cNvPr id="0" name=""/>
        <dsp:cNvSpPr/>
      </dsp:nvSpPr>
      <dsp:spPr>
        <a:xfrm rot="18900000">
          <a:off x="4281193" y="1606836"/>
          <a:ext cx="360988"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4297053" y="1725933"/>
        <a:ext cx="252692" cy="242426"/>
      </dsp:txXfrm>
    </dsp:sp>
    <dsp:sp modelId="{52C7C36F-50A3-449B-9AA9-9A75182F47CB}">
      <dsp:nvSpPr>
        <dsp:cNvPr id="0" name=""/>
        <dsp:cNvSpPr/>
      </dsp:nvSpPr>
      <dsp:spPr>
        <a:xfrm>
          <a:off x="4512692" y="412459"/>
          <a:ext cx="1345393" cy="1345393"/>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a:latin typeface="Times New Roman" panose="02020603050405020304" pitchFamily="18" charset="0"/>
              <a:cs typeface="Times New Roman" panose="02020603050405020304" pitchFamily="18" charset="0"/>
            </a:rPr>
            <a:t>Güçlü Orta </a:t>
          </a:r>
          <a:r>
            <a:rPr lang="tr-TR" sz="1600" b="1" kern="1200">
              <a:latin typeface="Times New Roman" panose="02020603050405020304" pitchFamily="18" charset="0"/>
              <a:cs typeface="Times New Roman" panose="02020603050405020304" pitchFamily="18" charset="0"/>
            </a:rPr>
            <a:t>Ölçekli İşletmeler</a:t>
          </a:r>
          <a:endParaRPr lang="tr-TR" sz="1600" kern="1200" dirty="0"/>
        </a:p>
      </dsp:txBody>
      <dsp:txXfrm>
        <a:off x="4709720" y="609487"/>
        <a:ext cx="951337" cy="951337"/>
      </dsp:txXfrm>
    </dsp:sp>
    <dsp:sp modelId="{3823E210-C9AE-4D3E-B501-81C2726E1633}">
      <dsp:nvSpPr>
        <dsp:cNvPr id="0" name=""/>
        <dsp:cNvSpPr/>
      </dsp:nvSpPr>
      <dsp:spPr>
        <a:xfrm>
          <a:off x="4513951" y="2169031"/>
          <a:ext cx="360722"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4513951" y="2249840"/>
        <a:ext cx="252505" cy="242426"/>
      </dsp:txXfrm>
    </dsp:sp>
    <dsp:sp modelId="{7E3CCAA5-975E-44A3-8F48-38BAF6E4E2B8}">
      <dsp:nvSpPr>
        <dsp:cNvPr id="0" name=""/>
        <dsp:cNvSpPr/>
      </dsp:nvSpPr>
      <dsp:spPr>
        <a:xfrm>
          <a:off x="5044825" y="1697854"/>
          <a:ext cx="1346399" cy="1346399"/>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t>AR-GE ve Teknoloji</a:t>
          </a:r>
        </a:p>
      </dsp:txBody>
      <dsp:txXfrm>
        <a:off x="5242001" y="1895030"/>
        <a:ext cx="952047" cy="952047"/>
      </dsp:txXfrm>
    </dsp:sp>
    <dsp:sp modelId="{47F000AD-28CE-4854-A5E2-9619F9BD55AE}">
      <dsp:nvSpPr>
        <dsp:cNvPr id="0" name=""/>
        <dsp:cNvSpPr/>
      </dsp:nvSpPr>
      <dsp:spPr>
        <a:xfrm rot="2700000">
          <a:off x="4281188" y="2731205"/>
          <a:ext cx="360954"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4297046" y="2773729"/>
        <a:ext cx="252668" cy="242426"/>
      </dsp:txXfrm>
    </dsp:sp>
    <dsp:sp modelId="{DF9D4A26-52CC-4118-805A-858ED72A15EA}">
      <dsp:nvSpPr>
        <dsp:cNvPr id="0" name=""/>
        <dsp:cNvSpPr/>
      </dsp:nvSpPr>
      <dsp:spPr>
        <a:xfrm>
          <a:off x="4512628" y="2984190"/>
          <a:ext cx="1345522" cy="1345522"/>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err="1"/>
            <a:t>Loj</a:t>
          </a:r>
          <a:r>
            <a:rPr lang="tr-TR" sz="1600" b="1" kern="1200" dirty="0"/>
            <a:t>istik Altyapı</a:t>
          </a:r>
        </a:p>
      </dsp:txBody>
      <dsp:txXfrm>
        <a:off x="4709675" y="3181237"/>
        <a:ext cx="951428" cy="951428"/>
      </dsp:txXfrm>
    </dsp:sp>
    <dsp:sp modelId="{01B7351F-D557-4210-AF09-C1C50C4DBDC5}">
      <dsp:nvSpPr>
        <dsp:cNvPr id="0" name=""/>
        <dsp:cNvSpPr/>
      </dsp:nvSpPr>
      <dsp:spPr>
        <a:xfrm rot="5400000">
          <a:off x="3718997" y="2964096"/>
          <a:ext cx="360988"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3773145" y="2990757"/>
        <a:ext cx="252692" cy="242426"/>
      </dsp:txXfrm>
    </dsp:sp>
    <dsp:sp modelId="{10F5F89B-37A4-495E-93EA-CDC17DF1E8C9}">
      <dsp:nvSpPr>
        <dsp:cNvPr id="0" name=""/>
        <dsp:cNvSpPr/>
      </dsp:nvSpPr>
      <dsp:spPr>
        <a:xfrm>
          <a:off x="3226795" y="3516890"/>
          <a:ext cx="1345393" cy="1345393"/>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1" kern="1200">
              <a:latin typeface="Times New Roman" panose="02020603050405020304" pitchFamily="18" charset="0"/>
              <a:cs typeface="Times New Roman" panose="02020603050405020304" pitchFamily="18" charset="0"/>
            </a:rPr>
            <a:t>Önemli </a:t>
          </a:r>
          <a:r>
            <a:rPr lang="de-DE" sz="1600" b="1" kern="1200">
              <a:latin typeface="Times New Roman" panose="02020603050405020304" pitchFamily="18" charset="0"/>
              <a:cs typeface="Times New Roman" panose="02020603050405020304" pitchFamily="18" charset="0"/>
            </a:rPr>
            <a:t>Fuar Merkezi</a:t>
          </a:r>
          <a:endParaRPr lang="tr-TR" sz="1600" kern="1200" dirty="0"/>
        </a:p>
      </dsp:txBody>
      <dsp:txXfrm>
        <a:off x="3423823" y="3713918"/>
        <a:ext cx="951337" cy="951337"/>
      </dsp:txXfrm>
    </dsp:sp>
    <dsp:sp modelId="{25682B82-40A5-4781-AF2B-56FF7EF51308}">
      <dsp:nvSpPr>
        <dsp:cNvPr id="0" name=""/>
        <dsp:cNvSpPr/>
      </dsp:nvSpPr>
      <dsp:spPr>
        <a:xfrm rot="8100000">
          <a:off x="3170266" y="2723631"/>
          <a:ext cx="349250"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rot="10800000">
        <a:off x="3259697" y="2767396"/>
        <a:ext cx="244475" cy="242426"/>
      </dsp:txXfrm>
    </dsp:sp>
    <dsp:sp modelId="{938FE62E-557B-4BCE-8AE7-DDCC94257FA2}">
      <dsp:nvSpPr>
        <dsp:cNvPr id="0" name=""/>
        <dsp:cNvSpPr/>
      </dsp:nvSpPr>
      <dsp:spPr>
        <a:xfrm>
          <a:off x="1894260" y="2984254"/>
          <a:ext cx="1438667" cy="1345393"/>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a:latin typeface="Times New Roman" panose="02020603050405020304" pitchFamily="18" charset="0"/>
              <a:cs typeface="Times New Roman" panose="02020603050405020304" pitchFamily="18" charset="0"/>
            </a:rPr>
            <a:t>Güçlü Ekonomi Merkezleri</a:t>
          </a:r>
          <a:endParaRPr lang="tr-TR" sz="1600" kern="1200" dirty="0"/>
        </a:p>
      </dsp:txBody>
      <dsp:txXfrm>
        <a:off x="2104948" y="3181282"/>
        <a:ext cx="1017291" cy="951337"/>
      </dsp:txXfrm>
    </dsp:sp>
    <dsp:sp modelId="{603D46CA-D2FB-4F33-AA82-3E321F28D212}">
      <dsp:nvSpPr>
        <dsp:cNvPr id="0" name=""/>
        <dsp:cNvSpPr/>
      </dsp:nvSpPr>
      <dsp:spPr>
        <a:xfrm rot="10800000">
          <a:off x="2923933" y="2169031"/>
          <a:ext cx="360988"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rot="10800000">
        <a:off x="3032229" y="2249840"/>
        <a:ext cx="252692" cy="242426"/>
      </dsp:txXfrm>
    </dsp:sp>
    <dsp:sp modelId="{B828EA99-1CFF-43B1-BAC9-CD0C7E239256}">
      <dsp:nvSpPr>
        <dsp:cNvPr id="0" name=""/>
        <dsp:cNvSpPr/>
      </dsp:nvSpPr>
      <dsp:spPr>
        <a:xfrm>
          <a:off x="1408261" y="1698357"/>
          <a:ext cx="1345393" cy="1345393"/>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1" kern="1200">
              <a:latin typeface="Times New Roman" panose="02020603050405020304" pitchFamily="18" charset="0"/>
              <a:cs typeface="Times New Roman" panose="02020603050405020304" pitchFamily="18" charset="0"/>
            </a:rPr>
            <a:t>Yüksek</a:t>
          </a:r>
          <a:r>
            <a:rPr lang="de-DE" sz="1600" b="1" kern="1200">
              <a:latin typeface="Times New Roman" panose="02020603050405020304" pitchFamily="18" charset="0"/>
              <a:cs typeface="Times New Roman" panose="02020603050405020304" pitchFamily="18" charset="0"/>
            </a:rPr>
            <a:t> İstihdam Oranı</a:t>
          </a:r>
          <a:endParaRPr lang="tr-TR" sz="1600" kern="1200" dirty="0"/>
        </a:p>
      </dsp:txBody>
      <dsp:txXfrm>
        <a:off x="1605289" y="1895385"/>
        <a:ext cx="951337" cy="951337"/>
      </dsp:txXfrm>
    </dsp:sp>
    <dsp:sp modelId="{4DC293DC-8FE7-4AD4-BAF3-F6B0EBD1D030}">
      <dsp:nvSpPr>
        <dsp:cNvPr id="0" name=""/>
        <dsp:cNvSpPr/>
      </dsp:nvSpPr>
      <dsp:spPr>
        <a:xfrm rot="13500000">
          <a:off x="3156802" y="1606836"/>
          <a:ext cx="360988" cy="40404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rot="10800000">
        <a:off x="3249238" y="1725933"/>
        <a:ext cx="252692" cy="242426"/>
      </dsp:txXfrm>
    </dsp:sp>
    <dsp:sp modelId="{AED33F28-6530-47B8-91DC-7533F38371FB}">
      <dsp:nvSpPr>
        <dsp:cNvPr id="0" name=""/>
        <dsp:cNvSpPr/>
      </dsp:nvSpPr>
      <dsp:spPr>
        <a:xfrm>
          <a:off x="1940897" y="412459"/>
          <a:ext cx="1345393" cy="1345393"/>
        </a:xfrm>
        <a:prstGeom prst="ellipse">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1" kern="1200">
              <a:latin typeface="Times New Roman" panose="02020603050405020304" pitchFamily="18" charset="0"/>
              <a:cs typeface="Times New Roman" panose="02020603050405020304" pitchFamily="18" charset="0"/>
            </a:rPr>
            <a:t>Güçlü İmalat Sanayi</a:t>
          </a:r>
          <a:endParaRPr lang="tr-TR" sz="1600" kern="1200" dirty="0"/>
        </a:p>
      </dsp:txBody>
      <dsp:txXfrm>
        <a:off x="2137925" y="609487"/>
        <a:ext cx="951337" cy="9513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6400" cy="498475"/>
          </a:xfrm>
          <a:prstGeom prst="rect">
            <a:avLst/>
          </a:prstGeom>
        </p:spPr>
        <p:txBody>
          <a:bodyPr vert="horz" lIns="91431" tIns="45716" rIns="91431" bIns="45716" rtlCol="0"/>
          <a:lstStyle>
            <a:lvl1pPr algn="l">
              <a:defRPr sz="1200"/>
            </a:lvl1pPr>
          </a:lstStyle>
          <a:p>
            <a:endParaRPr lang="tr-TR" dirty="0"/>
          </a:p>
        </p:txBody>
      </p:sp>
      <p:sp>
        <p:nvSpPr>
          <p:cNvPr id="4" name="Altbilgi Yer Tutucusu 3"/>
          <p:cNvSpPr>
            <a:spLocks noGrp="1"/>
          </p:cNvSpPr>
          <p:nvPr>
            <p:ph type="ftr" sz="quarter" idx="2"/>
          </p:nvPr>
        </p:nvSpPr>
        <p:spPr>
          <a:xfrm>
            <a:off x="0" y="9431339"/>
            <a:ext cx="2946400" cy="498475"/>
          </a:xfrm>
          <a:prstGeom prst="rect">
            <a:avLst/>
          </a:prstGeom>
        </p:spPr>
        <p:txBody>
          <a:bodyPr vert="horz" lIns="91431" tIns="45716" rIns="91431" bIns="45716"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51275" y="9431339"/>
            <a:ext cx="2946400" cy="498475"/>
          </a:xfrm>
          <a:prstGeom prst="rect">
            <a:avLst/>
          </a:prstGeom>
        </p:spPr>
        <p:txBody>
          <a:bodyPr vert="horz" lIns="91431" tIns="45716" rIns="91431" bIns="45716" rtlCol="0" anchor="b"/>
          <a:lstStyle>
            <a:lvl1pPr algn="r">
              <a:defRPr sz="1200"/>
            </a:lvl1pPr>
          </a:lstStyle>
          <a:p>
            <a:fld id="{B1BAB4ED-EE59-4FBB-A1AD-3C662B0B251F}" type="slidenum">
              <a:rPr lang="tr-TR" smtClean="0"/>
              <a:t>‹#›</a:t>
            </a:fld>
            <a:endParaRPr lang="tr-TR" dirty="0"/>
          </a:p>
        </p:txBody>
      </p:sp>
    </p:spTree>
    <p:extLst>
      <p:ext uri="{BB962C8B-B14F-4D97-AF65-F5344CB8AC3E}">
        <p14:creationId xmlns:p14="http://schemas.microsoft.com/office/powerpoint/2010/main" val="41779212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6347" cy="498215"/>
          </a:xfrm>
          <a:prstGeom prst="rect">
            <a:avLst/>
          </a:prstGeom>
        </p:spPr>
        <p:txBody>
          <a:bodyPr vert="horz" lIns="91431" tIns="45716" rIns="91431" bIns="45716" rtlCol="0"/>
          <a:lstStyle>
            <a:lvl1pPr algn="l">
              <a:defRPr sz="1200"/>
            </a:lvl1pPr>
          </a:lstStyle>
          <a:p>
            <a:endParaRPr lang="tr-TR" dirty="0"/>
          </a:p>
        </p:txBody>
      </p:sp>
      <p:sp>
        <p:nvSpPr>
          <p:cNvPr id="3" name="Veri Yer Tutucusu 2"/>
          <p:cNvSpPr>
            <a:spLocks noGrp="1"/>
          </p:cNvSpPr>
          <p:nvPr>
            <p:ph type="dt" idx="1"/>
          </p:nvPr>
        </p:nvSpPr>
        <p:spPr>
          <a:xfrm>
            <a:off x="3851343" y="1"/>
            <a:ext cx="2946347" cy="498215"/>
          </a:xfrm>
          <a:prstGeom prst="rect">
            <a:avLst/>
          </a:prstGeom>
        </p:spPr>
        <p:txBody>
          <a:bodyPr vert="horz" lIns="91431" tIns="45716" rIns="91431" bIns="45716" rtlCol="0"/>
          <a:lstStyle>
            <a:lvl1pPr algn="r">
              <a:defRPr sz="1200"/>
            </a:lvl1pPr>
          </a:lstStyle>
          <a:p>
            <a:fld id="{0007806F-125C-4A5F-8265-109EBF8B2059}" type="datetimeFigureOut">
              <a:rPr lang="tr-TR" smtClean="0"/>
              <a:t>30.03.2026</a:t>
            </a:fld>
            <a:endParaRPr lang="tr-TR" dirty="0"/>
          </a:p>
        </p:txBody>
      </p:sp>
      <p:sp>
        <p:nvSpPr>
          <p:cNvPr id="4" name="Slayt Görüntüsü Yer Tutucusu 3"/>
          <p:cNvSpPr>
            <a:spLocks noGrp="1" noRot="1" noChangeAspect="1"/>
          </p:cNvSpPr>
          <p:nvPr>
            <p:ph type="sldImg" idx="2"/>
          </p:nvPr>
        </p:nvSpPr>
        <p:spPr>
          <a:xfrm>
            <a:off x="420688" y="1241425"/>
            <a:ext cx="5957887" cy="3351213"/>
          </a:xfrm>
          <a:prstGeom prst="rect">
            <a:avLst/>
          </a:prstGeom>
          <a:noFill/>
          <a:ln w="12700">
            <a:solidFill>
              <a:prstClr val="black"/>
            </a:solidFill>
          </a:ln>
        </p:spPr>
        <p:txBody>
          <a:bodyPr vert="horz" lIns="91431" tIns="45716" rIns="91431" bIns="45716" rtlCol="0" anchor="ctr"/>
          <a:lstStyle/>
          <a:p>
            <a:endParaRPr lang="tr-TR" dirty="0"/>
          </a:p>
        </p:txBody>
      </p:sp>
      <p:sp>
        <p:nvSpPr>
          <p:cNvPr id="5" name="Not Yer Tutucusu 4"/>
          <p:cNvSpPr>
            <a:spLocks noGrp="1"/>
          </p:cNvSpPr>
          <p:nvPr>
            <p:ph type="body" sz="quarter" idx="3"/>
          </p:nvPr>
        </p:nvSpPr>
        <p:spPr>
          <a:xfrm>
            <a:off x="679927" y="4778723"/>
            <a:ext cx="5439410" cy="3909864"/>
          </a:xfrm>
          <a:prstGeom prst="rect">
            <a:avLst/>
          </a:prstGeom>
        </p:spPr>
        <p:txBody>
          <a:bodyPr vert="horz" lIns="91431" tIns="45716" rIns="91431" bIns="45716"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31600"/>
            <a:ext cx="2946347" cy="498214"/>
          </a:xfrm>
          <a:prstGeom prst="rect">
            <a:avLst/>
          </a:prstGeom>
        </p:spPr>
        <p:txBody>
          <a:bodyPr vert="horz" lIns="91431" tIns="45716" rIns="91431" bIns="45716"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1343" y="9431600"/>
            <a:ext cx="2946347" cy="498214"/>
          </a:xfrm>
          <a:prstGeom prst="rect">
            <a:avLst/>
          </a:prstGeom>
        </p:spPr>
        <p:txBody>
          <a:bodyPr vert="horz" lIns="91431" tIns="45716" rIns="91431" bIns="45716" rtlCol="0" anchor="b"/>
          <a:lstStyle>
            <a:lvl1pPr algn="r">
              <a:defRPr sz="1200"/>
            </a:lvl1pPr>
          </a:lstStyle>
          <a:p>
            <a:fld id="{79E04299-7517-451B-8F17-B24A5AEA7248}" type="slidenum">
              <a:rPr lang="tr-TR" smtClean="0"/>
              <a:t>‹#›</a:t>
            </a:fld>
            <a:endParaRPr lang="tr-TR" dirty="0"/>
          </a:p>
        </p:txBody>
      </p:sp>
    </p:spTree>
    <p:extLst>
      <p:ext uri="{BB962C8B-B14F-4D97-AF65-F5344CB8AC3E}">
        <p14:creationId xmlns:p14="http://schemas.microsoft.com/office/powerpoint/2010/main" val="17794973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48265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78606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02620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13208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03267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14361" eaLnBrk="0" fontAlgn="base" hangingPunct="0">
              <a:spcBef>
                <a:spcPct val="30000"/>
              </a:spcBef>
              <a:spcAft>
                <a:spcPct val="0"/>
              </a:spcAft>
              <a:defRPr/>
            </a:pPr>
            <a:endParaRPr lang="tr-TR" dirty="0"/>
          </a:p>
        </p:txBody>
      </p:sp>
    </p:spTree>
    <p:extLst>
      <p:ext uri="{BB962C8B-B14F-4D97-AF65-F5344CB8AC3E}">
        <p14:creationId xmlns:p14="http://schemas.microsoft.com/office/powerpoint/2010/main" val="26601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5920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4" name="Unvan 3"/>
          <p:cNvSpPr>
            <a:spLocks noGrp="1"/>
          </p:cNvSpPr>
          <p:nvPr>
            <p:ph type="title" hasCustomPrompt="1"/>
          </p:nvPr>
        </p:nvSpPr>
        <p:spPr>
          <a:xfrm>
            <a:off x="838200" y="2971323"/>
            <a:ext cx="10515600" cy="1325563"/>
          </a:xfrm>
          <a:prstGeom prst="rect">
            <a:avLst/>
          </a:prstGeom>
        </p:spPr>
        <p:txBody>
          <a:bodyPr anchor="ctr"/>
          <a:lstStyle>
            <a:lvl1pPr algn="ctr">
              <a:lnSpc>
                <a:spcPct val="100000"/>
              </a:lnSpc>
              <a:defRPr sz="4400" b="1">
                <a:solidFill>
                  <a:schemeClr val="bg1"/>
                </a:solidFill>
                <a:latin typeface="+mn-lt"/>
              </a:defRPr>
            </a:lvl1pPr>
          </a:lstStyle>
          <a:p>
            <a:r>
              <a:rPr lang="tr-TR" dirty="0"/>
              <a:t>Asıl Başlık Stili İçin Tıklatın</a:t>
            </a:r>
          </a:p>
        </p:txBody>
      </p:sp>
      <p:sp>
        <p:nvSpPr>
          <p:cNvPr id="6" name="Metin Yer Tutucusu 5"/>
          <p:cNvSpPr>
            <a:spLocks noGrp="1"/>
          </p:cNvSpPr>
          <p:nvPr>
            <p:ph type="body" sz="quarter" idx="10"/>
          </p:nvPr>
        </p:nvSpPr>
        <p:spPr>
          <a:xfrm>
            <a:off x="2859781" y="5785649"/>
            <a:ext cx="6472438" cy="369332"/>
          </a:xfrm>
          <a:prstGeom prst="rect">
            <a:avLst/>
          </a:prstGeom>
        </p:spPr>
        <p:txBody>
          <a:bodyPr anchor="ctr"/>
          <a:lstStyle>
            <a:lvl1pPr marL="0" indent="0" algn="ctr">
              <a:buNone/>
              <a:defRPr sz="1800" b="1">
                <a:solidFill>
                  <a:schemeClr val="bg1"/>
                </a:solidFill>
                <a:latin typeface="+mn-lt"/>
              </a:defRPr>
            </a:lvl1pPr>
          </a:lstStyle>
          <a:p>
            <a:pPr lvl="0"/>
            <a:r>
              <a:rPr lang="tr-TR" dirty="0"/>
              <a:t>Asıl metin stillerini düzenle</a:t>
            </a:r>
          </a:p>
        </p:txBody>
      </p:sp>
      <p:sp>
        <p:nvSpPr>
          <p:cNvPr id="5" name="Metin Yer Tutucusu 3"/>
          <p:cNvSpPr txBox="1">
            <a:spLocks/>
          </p:cNvSpPr>
          <p:nvPr userDrawn="1"/>
        </p:nvSpPr>
        <p:spPr>
          <a:xfrm>
            <a:off x="515906" y="6216848"/>
            <a:ext cx="11149881" cy="36933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200" dirty="0">
                <a:latin typeface="+mn-lt"/>
              </a:rPr>
              <a:t>Not: Sunumda yer verilen veri, görüş ve değerlendirmeler, hiçbir kişi, kurum veya kuruluşa herhangi bir taahhüt içermemekte olup sadece bilgi amaçlıdır. </a:t>
            </a:r>
          </a:p>
        </p:txBody>
      </p:sp>
    </p:spTree>
    <p:extLst>
      <p:ext uri="{BB962C8B-B14F-4D97-AF65-F5344CB8AC3E}">
        <p14:creationId xmlns:p14="http://schemas.microsoft.com/office/powerpoint/2010/main" val="319161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Geniş Grafik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21" name="Metin Yer Tutucusu 11"/>
          <p:cNvSpPr>
            <a:spLocks noGrp="1"/>
          </p:cNvSpPr>
          <p:nvPr>
            <p:ph type="body" sz="quarter" idx="11"/>
          </p:nvPr>
        </p:nvSpPr>
        <p:spPr>
          <a:xfrm>
            <a:off x="569621" y="1382403"/>
            <a:ext cx="4788000"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2" name="Metin Yer Tutucusu 2"/>
          <p:cNvSpPr>
            <a:spLocks noGrp="1"/>
          </p:cNvSpPr>
          <p:nvPr>
            <p:ph type="body" sz="quarter" idx="24" hasCustomPrompt="1"/>
          </p:nvPr>
        </p:nvSpPr>
        <p:spPr>
          <a:xfrm>
            <a:off x="5735399" y="5883671"/>
            <a:ext cx="622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3" name="Grafik Yer Tutucusu 2"/>
          <p:cNvSpPr>
            <a:spLocks noGrp="1"/>
          </p:cNvSpPr>
          <p:nvPr>
            <p:ph type="chart" sz="quarter" idx="27"/>
          </p:nvPr>
        </p:nvSpPr>
        <p:spPr>
          <a:xfrm>
            <a:off x="5735399" y="1513645"/>
            <a:ext cx="622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a:p>
        </p:txBody>
      </p:sp>
      <p:sp>
        <p:nvSpPr>
          <p:cNvPr id="14" name="Metin Yer Tutucusu 27"/>
          <p:cNvSpPr>
            <a:spLocks noGrp="1"/>
          </p:cNvSpPr>
          <p:nvPr>
            <p:ph type="body" sz="quarter" idx="25" hasCustomPrompt="1"/>
          </p:nvPr>
        </p:nvSpPr>
        <p:spPr>
          <a:xfrm>
            <a:off x="5735399" y="1227668"/>
            <a:ext cx="622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Tree>
    <p:extLst>
      <p:ext uri="{BB962C8B-B14F-4D97-AF65-F5344CB8AC3E}">
        <p14:creationId xmlns:p14="http://schemas.microsoft.com/office/powerpoint/2010/main" val="283785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Tablo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9" name="Metin Yer Tutucusu 2"/>
          <p:cNvSpPr>
            <a:spLocks noGrp="1"/>
          </p:cNvSpPr>
          <p:nvPr>
            <p:ph type="body" sz="quarter" idx="24" hasCustomPrompt="1"/>
          </p:nvPr>
        </p:nvSpPr>
        <p:spPr>
          <a:xfrm>
            <a:off x="6454775" y="5883671"/>
            <a:ext cx="5508624"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10" name="Metin Yer Tutucusu 11"/>
          <p:cNvSpPr>
            <a:spLocks noGrp="1"/>
          </p:cNvSpPr>
          <p:nvPr>
            <p:ph type="body" sz="quarter" idx="11"/>
          </p:nvPr>
        </p:nvSpPr>
        <p:spPr>
          <a:xfrm>
            <a:off x="569622" y="1382403"/>
            <a:ext cx="5508625"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3" name="Tablo Yer Tutucusu 2"/>
          <p:cNvSpPr>
            <a:spLocks noGrp="1"/>
          </p:cNvSpPr>
          <p:nvPr>
            <p:ph type="tbl" sz="quarter" idx="26"/>
          </p:nvPr>
        </p:nvSpPr>
        <p:spPr>
          <a:xfrm>
            <a:off x="6454775" y="1513645"/>
            <a:ext cx="5508625"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a:p>
        </p:txBody>
      </p:sp>
      <p:sp>
        <p:nvSpPr>
          <p:cNvPr id="12" name="Metin Yer Tutucusu 27"/>
          <p:cNvSpPr>
            <a:spLocks noGrp="1"/>
          </p:cNvSpPr>
          <p:nvPr>
            <p:ph type="body" sz="quarter" idx="25" hasCustomPrompt="1"/>
          </p:nvPr>
        </p:nvSpPr>
        <p:spPr>
          <a:xfrm>
            <a:off x="6454775" y="1227668"/>
            <a:ext cx="5508624"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Tree>
    <p:extLst>
      <p:ext uri="{BB962C8B-B14F-4D97-AF65-F5344CB8AC3E}">
        <p14:creationId xmlns:p14="http://schemas.microsoft.com/office/powerpoint/2010/main" val="148643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Geniş Tablo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18" name="Metin Yer Tutucusu 11"/>
          <p:cNvSpPr>
            <a:spLocks noGrp="1"/>
          </p:cNvSpPr>
          <p:nvPr>
            <p:ph type="body" sz="quarter" idx="11"/>
          </p:nvPr>
        </p:nvSpPr>
        <p:spPr>
          <a:xfrm>
            <a:off x="569621" y="1382403"/>
            <a:ext cx="4788000"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9" name="Metin Yer Tutucusu 2"/>
          <p:cNvSpPr>
            <a:spLocks noGrp="1"/>
          </p:cNvSpPr>
          <p:nvPr>
            <p:ph type="body" sz="quarter" idx="24" hasCustomPrompt="1"/>
          </p:nvPr>
        </p:nvSpPr>
        <p:spPr>
          <a:xfrm>
            <a:off x="5735399" y="5883671"/>
            <a:ext cx="622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3" name="Tablo Yer Tutucusu 2"/>
          <p:cNvSpPr>
            <a:spLocks noGrp="1"/>
          </p:cNvSpPr>
          <p:nvPr>
            <p:ph type="tbl" sz="quarter" idx="26"/>
          </p:nvPr>
        </p:nvSpPr>
        <p:spPr>
          <a:xfrm>
            <a:off x="5735400" y="1513645"/>
            <a:ext cx="622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a:p>
        </p:txBody>
      </p:sp>
      <p:sp>
        <p:nvSpPr>
          <p:cNvPr id="21" name="Metin Yer Tutucusu 27"/>
          <p:cNvSpPr>
            <a:spLocks noGrp="1"/>
          </p:cNvSpPr>
          <p:nvPr>
            <p:ph type="body" sz="quarter" idx="25" hasCustomPrompt="1"/>
          </p:nvPr>
        </p:nvSpPr>
        <p:spPr>
          <a:xfrm>
            <a:off x="5735399" y="1227668"/>
            <a:ext cx="622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Tree>
    <p:extLst>
      <p:ext uri="{BB962C8B-B14F-4D97-AF65-F5344CB8AC3E}">
        <p14:creationId xmlns:p14="http://schemas.microsoft.com/office/powerpoint/2010/main" val="139671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an Yana 2 Tablo">
    <p:spTree>
      <p:nvGrpSpPr>
        <p:cNvPr id="1" name=""/>
        <p:cNvGrpSpPr/>
        <p:nvPr/>
      </p:nvGrpSpPr>
      <p:grpSpPr>
        <a:xfrm>
          <a:off x="0" y="0"/>
          <a:ext cx="0" cy="0"/>
          <a:chOff x="0" y="0"/>
          <a:chExt cx="0" cy="0"/>
        </a:xfrm>
      </p:grpSpPr>
      <p:sp>
        <p:nvSpPr>
          <p:cNvPr id="15" name="Metin Yer Tutucusu 2"/>
          <p:cNvSpPr>
            <a:spLocks noGrp="1"/>
          </p:cNvSpPr>
          <p:nvPr>
            <p:ph type="body" sz="quarter" idx="25" hasCustomPrompt="1"/>
          </p:nvPr>
        </p:nvSpPr>
        <p:spPr>
          <a:xfrm>
            <a:off x="6455399" y="5883671"/>
            <a:ext cx="550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18" name="Tablo Yer Tutucusu 4"/>
          <p:cNvSpPr>
            <a:spLocks noGrp="1"/>
          </p:cNvSpPr>
          <p:nvPr>
            <p:ph type="tbl" sz="quarter" idx="31"/>
          </p:nvPr>
        </p:nvSpPr>
        <p:spPr>
          <a:xfrm>
            <a:off x="6455399" y="1513645"/>
            <a:ext cx="550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a:p>
        </p:txBody>
      </p:sp>
      <p:sp>
        <p:nvSpPr>
          <p:cNvPr id="17" name="Metin Yer Tutucusu 27"/>
          <p:cNvSpPr>
            <a:spLocks noGrp="1"/>
          </p:cNvSpPr>
          <p:nvPr>
            <p:ph type="body" sz="quarter" idx="26" hasCustomPrompt="1"/>
          </p:nvPr>
        </p:nvSpPr>
        <p:spPr>
          <a:xfrm>
            <a:off x="6455399" y="1227668"/>
            <a:ext cx="550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
        <p:nvSpPr>
          <p:cNvPr id="22" name="Metin Yer Tutucusu 2"/>
          <p:cNvSpPr>
            <a:spLocks noGrp="1"/>
          </p:cNvSpPr>
          <p:nvPr>
            <p:ph type="body" sz="quarter" idx="27" hasCustomPrompt="1"/>
          </p:nvPr>
        </p:nvSpPr>
        <p:spPr>
          <a:xfrm>
            <a:off x="560713" y="5883671"/>
            <a:ext cx="5508000"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5" name="Tablo Yer Tutucusu 4"/>
          <p:cNvSpPr>
            <a:spLocks noGrp="1"/>
          </p:cNvSpPr>
          <p:nvPr>
            <p:ph type="tbl" sz="quarter" idx="30"/>
          </p:nvPr>
        </p:nvSpPr>
        <p:spPr>
          <a:xfrm>
            <a:off x="560713" y="1513645"/>
            <a:ext cx="5508000"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a:p>
        </p:txBody>
      </p:sp>
      <p:sp>
        <p:nvSpPr>
          <p:cNvPr id="24" name="Metin Yer Tutucusu 27"/>
          <p:cNvSpPr>
            <a:spLocks noGrp="1"/>
          </p:cNvSpPr>
          <p:nvPr>
            <p:ph type="body" sz="quarter" idx="29" hasCustomPrompt="1"/>
          </p:nvPr>
        </p:nvSpPr>
        <p:spPr>
          <a:xfrm>
            <a:off x="560713" y="1227668"/>
            <a:ext cx="5508000"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
        <p:nvSpPr>
          <p:cNvPr id="25" name="Metin kutusu 24">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2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2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Tree>
    <p:extLst>
      <p:ext uri="{BB962C8B-B14F-4D97-AF65-F5344CB8AC3E}">
        <p14:creationId xmlns:p14="http://schemas.microsoft.com/office/powerpoint/2010/main" val="625694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alta 2 Tablo 2">
    <p:spTree>
      <p:nvGrpSpPr>
        <p:cNvPr id="1" name=""/>
        <p:cNvGrpSpPr/>
        <p:nvPr/>
      </p:nvGrpSpPr>
      <p:grpSpPr>
        <a:xfrm>
          <a:off x="0" y="0"/>
          <a:ext cx="0" cy="0"/>
          <a:chOff x="0" y="0"/>
          <a:chExt cx="0" cy="0"/>
        </a:xfrm>
      </p:grpSpPr>
      <p:sp>
        <p:nvSpPr>
          <p:cNvPr id="3" name="Tablo Yer Tutucusu 2"/>
          <p:cNvSpPr>
            <a:spLocks noGrp="1"/>
          </p:cNvSpPr>
          <p:nvPr>
            <p:ph type="tbl" sz="quarter" idx="38"/>
          </p:nvPr>
        </p:nvSpPr>
        <p:spPr>
          <a:xfrm>
            <a:off x="569621" y="1513646"/>
            <a:ext cx="11393779" cy="1997040"/>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dirty="0"/>
          </a:p>
        </p:txBody>
      </p:sp>
      <p:sp>
        <p:nvSpPr>
          <p:cNvPr id="20" name="Metin kutusu 19">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21"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23" name="Metin Yer Tutucusu 2"/>
          <p:cNvSpPr>
            <a:spLocks noGrp="1"/>
          </p:cNvSpPr>
          <p:nvPr>
            <p:ph type="body" sz="quarter" idx="26"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30" name="Metin Yer Tutucusu 2"/>
          <p:cNvSpPr>
            <a:spLocks noGrp="1"/>
          </p:cNvSpPr>
          <p:nvPr>
            <p:ph type="body" sz="quarter" idx="29" hasCustomPrompt="1"/>
          </p:nvPr>
        </p:nvSpPr>
        <p:spPr>
          <a:xfrm>
            <a:off x="569621" y="3517758"/>
            <a:ext cx="11393779" cy="22860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14" name="Metin Yer Tutucusu 27"/>
          <p:cNvSpPr>
            <a:spLocks noGrp="1"/>
          </p:cNvSpPr>
          <p:nvPr>
            <p:ph type="body" sz="quarter" idx="24" hasCustomPrompt="1"/>
          </p:nvPr>
        </p:nvSpPr>
        <p:spPr>
          <a:xfrm>
            <a:off x="569621" y="1227668"/>
            <a:ext cx="11393779"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
        <p:nvSpPr>
          <p:cNvPr id="15" name="Tablo Yer Tutucusu 2"/>
          <p:cNvSpPr>
            <a:spLocks noGrp="1"/>
          </p:cNvSpPr>
          <p:nvPr>
            <p:ph type="tbl" sz="quarter" idx="39"/>
          </p:nvPr>
        </p:nvSpPr>
        <p:spPr>
          <a:xfrm>
            <a:off x="569621" y="4094466"/>
            <a:ext cx="11393779" cy="1997040"/>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dirty="0"/>
          </a:p>
        </p:txBody>
      </p:sp>
      <p:sp>
        <p:nvSpPr>
          <p:cNvPr id="31" name="Metin Yer Tutucusu 2"/>
          <p:cNvSpPr>
            <a:spLocks noGrp="1"/>
          </p:cNvSpPr>
          <p:nvPr>
            <p:ph type="body" sz="quarter" idx="36" hasCustomPrompt="1"/>
          </p:nvPr>
        </p:nvSpPr>
        <p:spPr>
          <a:xfrm>
            <a:off x="569621" y="6098578"/>
            <a:ext cx="11393779" cy="22860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32" name="Metin Yer Tutucusu 27"/>
          <p:cNvSpPr>
            <a:spLocks noGrp="1"/>
          </p:cNvSpPr>
          <p:nvPr>
            <p:ph type="body" sz="quarter" idx="37" hasCustomPrompt="1"/>
          </p:nvPr>
        </p:nvSpPr>
        <p:spPr>
          <a:xfrm>
            <a:off x="569621" y="3808488"/>
            <a:ext cx="11393779"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Tree>
    <p:extLst>
      <p:ext uri="{BB962C8B-B14F-4D97-AF65-F5344CB8AC3E}">
        <p14:creationId xmlns:p14="http://schemas.microsoft.com/office/powerpoint/2010/main" val="2605733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18"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20"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Tree>
    <p:extLst>
      <p:ext uri="{BB962C8B-B14F-4D97-AF65-F5344CB8AC3E}">
        <p14:creationId xmlns:p14="http://schemas.microsoft.com/office/powerpoint/2010/main" val="208831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3" name="Metin Yer Tutucusu 2"/>
          <p:cNvSpPr>
            <a:spLocks noGrp="1"/>
          </p:cNvSpPr>
          <p:nvPr>
            <p:ph type="body" sz="quarter" idx="13" hasCustomPrompt="1"/>
          </p:nvPr>
        </p:nvSpPr>
        <p:spPr>
          <a:xfrm>
            <a:off x="1120063" y="2859643"/>
            <a:ext cx="9951875" cy="1138714"/>
          </a:xfrm>
          <a:prstGeom prst="rect">
            <a:avLst/>
          </a:prstGeom>
        </p:spPr>
        <p:txBody>
          <a:bodyPr anchor="ctr"/>
          <a:lstStyle>
            <a:lvl1pPr marL="0" indent="0" algn="ctr">
              <a:buNone/>
              <a:defRPr sz="3600" b="1">
                <a:solidFill>
                  <a:schemeClr val="bg1"/>
                </a:solidFill>
                <a:latin typeface="+mn-lt"/>
              </a:defRPr>
            </a:lvl1pPr>
          </a:lstStyle>
          <a:p>
            <a:pPr lvl="0"/>
            <a:r>
              <a:rPr lang="tr-TR" dirty="0"/>
              <a:t>Asıl Metin Stillerini Düzenle</a:t>
            </a:r>
          </a:p>
        </p:txBody>
      </p:sp>
    </p:spTree>
    <p:extLst>
      <p:ext uri="{BB962C8B-B14F-4D97-AF65-F5344CB8AC3E}">
        <p14:creationId xmlns:p14="http://schemas.microsoft.com/office/powerpoint/2010/main" val="3001470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l="7923" t="23954" r="7923" b="23834"/>
          <a:stretch/>
        </p:blipFill>
        <p:spPr>
          <a:xfrm>
            <a:off x="1494161" y="2954512"/>
            <a:ext cx="3057815" cy="948977"/>
          </a:xfrm>
          <a:prstGeom prst="rect">
            <a:avLst/>
          </a:prstGeom>
        </p:spPr>
      </p:pic>
      <p:pic>
        <p:nvPicPr>
          <p:cNvPr id="7" name="Resim 6"/>
          <p:cNvPicPr>
            <a:picLocks noChangeAspect="1"/>
          </p:cNvPicPr>
          <p:nvPr userDrawn="1"/>
        </p:nvPicPr>
        <p:blipFill rotWithShape="1">
          <a:blip r:embed="rId3"/>
          <a:srcRect l="1469" t="24609" r="10409" b="22033"/>
          <a:stretch/>
        </p:blipFill>
        <p:spPr>
          <a:xfrm>
            <a:off x="6727546" y="2954512"/>
            <a:ext cx="3857346" cy="948976"/>
          </a:xfrm>
          <a:prstGeom prst="rect">
            <a:avLst/>
          </a:prstGeom>
        </p:spPr>
      </p:pic>
    </p:spTree>
    <p:extLst>
      <p:ext uri="{BB962C8B-B14F-4D97-AF65-F5344CB8AC3E}">
        <p14:creationId xmlns:p14="http://schemas.microsoft.com/office/powerpoint/2010/main" val="607059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18"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20"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Tree>
    <p:extLst>
      <p:ext uri="{BB962C8B-B14F-4D97-AF65-F5344CB8AC3E}">
        <p14:creationId xmlns:p14="http://schemas.microsoft.com/office/powerpoint/2010/main" val="135370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çindekiler">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10" name="Metin Yer Tutucusu 11"/>
          <p:cNvSpPr>
            <a:spLocks noGrp="1"/>
          </p:cNvSpPr>
          <p:nvPr>
            <p:ph type="body" sz="quarter" idx="11"/>
          </p:nvPr>
        </p:nvSpPr>
        <p:spPr>
          <a:xfrm>
            <a:off x="569623" y="1379125"/>
            <a:ext cx="11412772" cy="4902034"/>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b="1">
                <a:solidFill>
                  <a:srgbClr val="A00000"/>
                </a:solidFill>
                <a:latin typeface="+mn-lt"/>
              </a:defRPr>
            </a:lvl1pPr>
            <a:lvl2pPr marL="6858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a:solidFill>
                  <a:srgbClr val="A00000"/>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169104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tin">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11" name="Metin Yer Tutucusu 11"/>
          <p:cNvSpPr>
            <a:spLocks noGrp="1"/>
          </p:cNvSpPr>
          <p:nvPr>
            <p:ph type="body" sz="quarter" idx="11"/>
          </p:nvPr>
        </p:nvSpPr>
        <p:spPr>
          <a:xfrm>
            <a:off x="569623" y="1379125"/>
            <a:ext cx="11412772" cy="4898756"/>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1">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61189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tin">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11" name="Metin Yer Tutucusu 11"/>
          <p:cNvSpPr>
            <a:spLocks noGrp="1"/>
          </p:cNvSpPr>
          <p:nvPr>
            <p:ph type="body" sz="quarter" idx="11"/>
          </p:nvPr>
        </p:nvSpPr>
        <p:spPr>
          <a:xfrm>
            <a:off x="569623" y="1379125"/>
            <a:ext cx="11412772" cy="4898756"/>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215863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etin">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7" name="Metin Yer Tutucusu 2"/>
          <p:cNvSpPr>
            <a:spLocks noGrp="1"/>
          </p:cNvSpPr>
          <p:nvPr>
            <p:ph type="body" sz="quarter" idx="1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8"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200521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etin">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443566C-BD8E-4509-B807-B2BBA2BD14C4}"/>
              </a:ext>
            </a:extLst>
          </p:cNvPr>
          <p:cNvSpPr txBox="1">
            <a:spLocks/>
          </p:cNvSpPr>
          <p:nvPr userDrawn="1"/>
        </p:nvSpPr>
        <p:spPr>
          <a:xfrm>
            <a:off x="569623" y="801182"/>
            <a:ext cx="11412773" cy="369332"/>
          </a:xfrm>
          <a:prstGeom prst="rect">
            <a:avLst/>
          </a:prstGeom>
          <a:gradFill flip="none" rotWithShape="1">
            <a:gsLst>
              <a:gs pos="0">
                <a:srgbClr val="A00000"/>
              </a:gs>
              <a:gs pos="56000">
                <a:schemeClr val="bg1">
                  <a:alpha val="47000"/>
                </a:schemeClr>
              </a:gs>
              <a:gs pos="50000">
                <a:srgbClr val="A00000"/>
              </a:gs>
              <a:gs pos="100000">
                <a:schemeClr val="bg1"/>
              </a:gs>
            </a:gsLst>
            <a:lin ang="0" scaled="1"/>
            <a:tileRect/>
          </a:gra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4" y="251839"/>
            <a:ext cx="11412772" cy="428849"/>
          </a:xfrm>
          <a:prstGeom prst="rect">
            <a:avLst/>
          </a:prstGeom>
        </p:spPr>
        <p:txBody>
          <a:bodyPr anchor="ctr"/>
          <a:lstStyle>
            <a:lvl1pPr marL="0" indent="0" algn="l" defTabSz="914418"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8" name="Metin Yer Tutucusu 2"/>
          <p:cNvSpPr>
            <a:spLocks noGrp="1"/>
          </p:cNvSpPr>
          <p:nvPr>
            <p:ph type="body" sz="quarter" idx="13" hasCustomPrompt="1"/>
          </p:nvPr>
        </p:nvSpPr>
        <p:spPr>
          <a:xfrm>
            <a:off x="569624"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7"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11985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Metin">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443566C-BD8E-4509-B807-B2BBA2BD14C4}"/>
              </a:ext>
            </a:extLst>
          </p:cNvPr>
          <p:cNvSpPr txBox="1">
            <a:spLocks/>
          </p:cNvSpPr>
          <p:nvPr userDrawn="1"/>
        </p:nvSpPr>
        <p:spPr>
          <a:xfrm>
            <a:off x="569623" y="801182"/>
            <a:ext cx="11412773" cy="369332"/>
          </a:xfrm>
          <a:prstGeom prst="rect">
            <a:avLst/>
          </a:prstGeom>
          <a:gradFill flip="none" rotWithShape="1">
            <a:gsLst>
              <a:gs pos="0">
                <a:srgbClr val="A00000"/>
              </a:gs>
              <a:gs pos="43000">
                <a:schemeClr val="bg1">
                  <a:alpha val="47000"/>
                </a:schemeClr>
              </a:gs>
              <a:gs pos="37000">
                <a:srgbClr val="A00000"/>
              </a:gs>
              <a:gs pos="100000">
                <a:schemeClr val="bg1"/>
              </a:gs>
            </a:gsLst>
            <a:lin ang="0" scaled="1"/>
            <a:tileRect/>
          </a:gra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4" y="251839"/>
            <a:ext cx="11412772" cy="428849"/>
          </a:xfrm>
          <a:prstGeom prst="rect">
            <a:avLst/>
          </a:prstGeom>
        </p:spPr>
        <p:txBody>
          <a:bodyPr anchor="ctr"/>
          <a:lstStyle>
            <a:lvl1pPr marL="0" indent="0" algn="l" defTabSz="914418"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8" name="Metin Yer Tutucusu 2"/>
          <p:cNvSpPr>
            <a:spLocks noGrp="1"/>
          </p:cNvSpPr>
          <p:nvPr>
            <p:ph type="body" sz="quarter" idx="13" hasCustomPrompt="1"/>
          </p:nvPr>
        </p:nvSpPr>
        <p:spPr>
          <a:xfrm>
            <a:off x="569624"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7"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27143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Metin">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443566C-BD8E-4509-B807-B2BBA2BD14C4}"/>
              </a:ext>
            </a:extLst>
          </p:cNvPr>
          <p:cNvSpPr txBox="1">
            <a:spLocks/>
          </p:cNvSpPr>
          <p:nvPr userDrawn="1"/>
        </p:nvSpPr>
        <p:spPr>
          <a:xfrm>
            <a:off x="569623" y="801182"/>
            <a:ext cx="11412773" cy="369332"/>
          </a:xfrm>
          <a:prstGeom prst="rect">
            <a:avLst/>
          </a:prstGeom>
          <a:gradFill flip="none" rotWithShape="1">
            <a:gsLst>
              <a:gs pos="0">
                <a:srgbClr val="A00000"/>
              </a:gs>
              <a:gs pos="32000">
                <a:schemeClr val="bg1">
                  <a:alpha val="47000"/>
                </a:schemeClr>
              </a:gs>
              <a:gs pos="25000">
                <a:srgbClr val="A00000"/>
              </a:gs>
              <a:gs pos="100000">
                <a:schemeClr val="bg1"/>
              </a:gs>
            </a:gsLst>
            <a:lin ang="0" scaled="1"/>
            <a:tileRect/>
          </a:gra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6" name="Unvan 5"/>
          <p:cNvSpPr>
            <a:spLocks noGrp="1"/>
          </p:cNvSpPr>
          <p:nvPr>
            <p:ph type="title" hasCustomPrompt="1"/>
          </p:nvPr>
        </p:nvSpPr>
        <p:spPr>
          <a:xfrm>
            <a:off x="569624" y="251839"/>
            <a:ext cx="11412772" cy="428849"/>
          </a:xfrm>
          <a:prstGeom prst="rect">
            <a:avLst/>
          </a:prstGeom>
        </p:spPr>
        <p:txBody>
          <a:bodyPr anchor="ctr"/>
          <a:lstStyle>
            <a:lvl1pPr marL="0" indent="0" algn="l" defTabSz="914418"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8" name="Metin Yer Tutucusu 2"/>
          <p:cNvSpPr>
            <a:spLocks noGrp="1"/>
          </p:cNvSpPr>
          <p:nvPr>
            <p:ph type="body" sz="quarter" idx="13" hasCustomPrompt="1"/>
          </p:nvPr>
        </p:nvSpPr>
        <p:spPr>
          <a:xfrm>
            <a:off x="569624"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9" name="Metin Yer Tutucusu 11"/>
          <p:cNvSpPr>
            <a:spLocks noGrp="1"/>
          </p:cNvSpPr>
          <p:nvPr>
            <p:ph type="body" sz="quarter" idx="11"/>
          </p:nvPr>
        </p:nvSpPr>
        <p:spPr>
          <a:xfrm>
            <a:off x="569623" y="1382403"/>
            <a:ext cx="11412772" cy="4898756"/>
          </a:xfrm>
          <a:prstGeom prst="rect">
            <a:avLst/>
          </a:prstGeom>
        </p:spPr>
        <p:txBody>
          <a:bodyPr/>
          <a:lstStyle>
            <a:lvl1pPr marL="0" indent="0" algn="just">
              <a:lnSpc>
                <a:spcPct val="100000"/>
              </a:lnSpc>
              <a:spcBef>
                <a:spcPts val="0"/>
              </a:spcBef>
              <a:spcAft>
                <a:spcPts val="600"/>
              </a:spcAft>
              <a:buNone/>
              <a:defRPr sz="2000" b="0">
                <a:solidFill>
                  <a:schemeClr val="tx1">
                    <a:lumMod val="85000"/>
                    <a:lumOff val="15000"/>
                  </a:schemeClr>
                </a:solidFill>
                <a:latin typeface="+mn-lt"/>
              </a:defRPr>
            </a:lvl1pPr>
            <a:lvl2pPr marL="444500" indent="-2667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719138" indent="-274638"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985838" indent="-2667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1252538" indent="-2667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69199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Grafik 1 Yazı">
    <p:spTree>
      <p:nvGrpSpPr>
        <p:cNvPr id="1" name=""/>
        <p:cNvGrpSpPr/>
        <p:nvPr/>
      </p:nvGrpSpPr>
      <p:grpSpPr>
        <a:xfrm>
          <a:off x="0" y="0"/>
          <a:ext cx="0" cy="0"/>
          <a:chOff x="0" y="0"/>
          <a:chExt cx="0" cy="0"/>
        </a:xfrm>
      </p:grpSpPr>
      <p:sp>
        <p:nvSpPr>
          <p:cNvPr id="23" name="Metin kutusu 22">
            <a:extLst>
              <a:ext uri="{FF2B5EF4-FFF2-40B4-BE49-F238E27FC236}">
                <a16:creationId xmlns:a16="http://schemas.microsoft.com/office/drawing/2014/main" id="{5443566C-BD8E-4509-B807-B2BBA2BD14C4}"/>
              </a:ext>
            </a:extLst>
          </p:cNvPr>
          <p:cNvSpPr txBox="1"/>
          <p:nvPr userDrawn="1"/>
        </p:nvSpPr>
        <p:spPr>
          <a:xfrm>
            <a:off x="569623" y="801182"/>
            <a:ext cx="11412773" cy="369332"/>
          </a:xfrm>
          <a:prstGeom prst="rect">
            <a:avLst/>
          </a:prstGeom>
          <a:solidFill>
            <a:srgbClr val="A00000"/>
          </a:solidFill>
        </p:spPr>
        <p:txBody>
          <a:bodyPr wrap="square" rtlCol="0">
            <a:spAutoFit/>
          </a:bodyPr>
          <a:lstStyle>
            <a:defPPr>
              <a:defRPr lang="tr-TR"/>
            </a:defPPr>
            <a:lvl1pPr marR="0" lvl="0" algn="just" fontAlgn="auto">
              <a:lnSpc>
                <a:spcPct val="100000"/>
              </a:lnSpc>
              <a:spcBef>
                <a:spcPts val="0"/>
              </a:spcBef>
              <a:spcAft>
                <a:spcPts val="0"/>
              </a:spcAft>
              <a:buClrTx/>
              <a:buSzTx/>
              <a:tabLst/>
              <a:defRPr b="1" kern="0">
                <a:solidFill>
                  <a:schemeClr val="bg1"/>
                </a:solidFill>
                <a:latin typeface="Myriad Pro" panose="020B0503030403020204" charset="0"/>
              </a:defRPr>
            </a:lvl1pPr>
          </a:lstStyle>
          <a:p>
            <a:pPr marL="0" marR="0" lvl="0" indent="0" algn="just" defTabSz="914418"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FFFF"/>
              </a:solidFill>
              <a:effectLst/>
              <a:uLnTx/>
              <a:uFillTx/>
              <a:latin typeface="+mn-lt"/>
              <a:ea typeface="+mn-ea"/>
              <a:cs typeface="+mn-cs"/>
            </a:endParaRPr>
          </a:p>
        </p:txBody>
      </p:sp>
      <p:sp>
        <p:nvSpPr>
          <p:cNvPr id="16" name="Unvan 5"/>
          <p:cNvSpPr>
            <a:spLocks noGrp="1"/>
          </p:cNvSpPr>
          <p:nvPr>
            <p:ph type="title" hasCustomPrompt="1"/>
          </p:nvPr>
        </p:nvSpPr>
        <p:spPr>
          <a:xfrm>
            <a:off x="569623" y="251838"/>
            <a:ext cx="11412772" cy="42884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n-lt"/>
                <a:ea typeface="+mj-ea"/>
                <a:cs typeface="+mj-cs"/>
              </a:defRPr>
            </a:lvl1pPr>
          </a:lstStyle>
          <a:p>
            <a:r>
              <a:rPr lang="tr-TR" dirty="0"/>
              <a:t>Asıl Başlık Stili İçin Tıklatın</a:t>
            </a:r>
          </a:p>
        </p:txBody>
      </p:sp>
      <p:sp>
        <p:nvSpPr>
          <p:cNvPr id="17" name="Metin Yer Tutucusu 2"/>
          <p:cNvSpPr>
            <a:spLocks noGrp="1"/>
          </p:cNvSpPr>
          <p:nvPr>
            <p:ph type="body" sz="quarter" idx="23" hasCustomPrompt="1"/>
          </p:nvPr>
        </p:nvSpPr>
        <p:spPr>
          <a:xfrm>
            <a:off x="569623" y="781958"/>
            <a:ext cx="11412772" cy="370800"/>
          </a:xfrm>
          <a:prstGeom prst="rect">
            <a:avLst/>
          </a:prstGeom>
        </p:spPr>
        <p:txBody>
          <a:bodyPr anchor="ctr"/>
          <a:lstStyle>
            <a:lvl1pPr marL="0" indent="0" algn="l">
              <a:lnSpc>
                <a:spcPct val="100000"/>
              </a:lnSpc>
              <a:spcBef>
                <a:spcPts val="0"/>
              </a:spcBef>
              <a:buNone/>
              <a:defRPr sz="1800" b="1">
                <a:solidFill>
                  <a:schemeClr val="bg1"/>
                </a:solidFill>
                <a:latin typeface="+mn-lt"/>
              </a:defRPr>
            </a:lvl1pPr>
          </a:lstStyle>
          <a:p>
            <a:pPr lvl="0"/>
            <a:r>
              <a:rPr lang="tr-TR" dirty="0"/>
              <a:t>Asıl Metin Stillerini Düzenle</a:t>
            </a:r>
          </a:p>
        </p:txBody>
      </p:sp>
      <p:sp>
        <p:nvSpPr>
          <p:cNvPr id="21" name="Metin Yer Tutucusu 11"/>
          <p:cNvSpPr>
            <a:spLocks noGrp="1"/>
          </p:cNvSpPr>
          <p:nvPr>
            <p:ph type="body" sz="quarter" idx="11"/>
          </p:nvPr>
        </p:nvSpPr>
        <p:spPr>
          <a:xfrm>
            <a:off x="569621" y="1382403"/>
            <a:ext cx="5508000" cy="4501268"/>
          </a:xfrm>
          <a:prstGeom prst="rect">
            <a:avLst/>
          </a:prstGeom>
        </p:spPr>
        <p:txBody>
          <a:bodyPr/>
          <a:lstStyle>
            <a:lvl1pPr marL="228600" indent="-228600" algn="just">
              <a:lnSpc>
                <a:spcPct val="100000"/>
              </a:lnSpc>
              <a:spcBef>
                <a:spcPts val="0"/>
              </a:spcBef>
              <a:spcAft>
                <a:spcPts val="600"/>
              </a:spcAft>
              <a:buFont typeface="Wingdings" panose="05000000000000000000" pitchFamily="2" charset="2"/>
              <a:buChar char="§"/>
              <a:defRPr sz="2000" b="0">
                <a:solidFill>
                  <a:schemeClr val="tx1">
                    <a:lumMod val="85000"/>
                    <a:lumOff val="15000"/>
                  </a:schemeClr>
                </a:solidFill>
                <a:latin typeface="+mn-lt"/>
              </a:defRPr>
            </a:lvl1pPr>
            <a:lvl2pPr marL="685800" indent="-228600" algn="just">
              <a:lnSpc>
                <a:spcPct val="100000"/>
              </a:lnSpc>
              <a:spcBef>
                <a:spcPts val="0"/>
              </a:spcBef>
              <a:spcAft>
                <a:spcPts val="600"/>
              </a:spcAft>
              <a:buFont typeface="Wingdings" panose="05000000000000000000" pitchFamily="2" charset="2"/>
              <a:buChar char="§"/>
              <a:defRPr sz="1800">
                <a:solidFill>
                  <a:schemeClr val="tx1">
                    <a:lumMod val="85000"/>
                    <a:lumOff val="15000"/>
                  </a:schemeClr>
                </a:solidFill>
                <a:latin typeface="+mn-lt"/>
              </a:defRPr>
            </a:lvl2pPr>
            <a:lvl3pPr marL="1143000" indent="-228600" algn="just">
              <a:lnSpc>
                <a:spcPct val="100000"/>
              </a:lnSpc>
              <a:spcBef>
                <a:spcPts val="0"/>
              </a:spcBef>
              <a:spcAft>
                <a:spcPts val="600"/>
              </a:spcAft>
              <a:buFont typeface="Wingdings" panose="05000000000000000000" pitchFamily="2" charset="2"/>
              <a:buChar char="§"/>
              <a:defRPr sz="1600">
                <a:solidFill>
                  <a:schemeClr val="tx1">
                    <a:lumMod val="85000"/>
                    <a:lumOff val="15000"/>
                  </a:schemeClr>
                </a:solidFill>
                <a:latin typeface="+mn-lt"/>
              </a:defRPr>
            </a:lvl3pPr>
            <a:lvl4pPr marL="1600200" indent="-228600" algn="just">
              <a:lnSpc>
                <a:spcPct val="100000"/>
              </a:lnSpc>
              <a:spcBef>
                <a:spcPts val="0"/>
              </a:spcBef>
              <a:spcAft>
                <a:spcPts val="600"/>
              </a:spcAft>
              <a:buFont typeface="Wingdings" panose="05000000000000000000" pitchFamily="2" charset="2"/>
              <a:buChar char="§"/>
              <a:defRPr sz="1400">
                <a:solidFill>
                  <a:schemeClr val="tx1">
                    <a:lumMod val="85000"/>
                    <a:lumOff val="15000"/>
                  </a:schemeClr>
                </a:solidFill>
                <a:latin typeface="+mn-lt"/>
              </a:defRPr>
            </a:lvl4pPr>
            <a:lvl5pPr marL="2057400" indent="-228600" algn="just">
              <a:lnSpc>
                <a:spcPct val="100000"/>
              </a:lnSpc>
              <a:spcBef>
                <a:spcPts val="0"/>
              </a:spcBef>
              <a:spcAft>
                <a:spcPts val="600"/>
              </a:spcAft>
              <a:buFont typeface="Wingdings" panose="05000000000000000000" pitchFamily="2" charset="2"/>
              <a:buChar char="§"/>
              <a:defRPr sz="1200">
                <a:solidFill>
                  <a:schemeClr val="tx1">
                    <a:lumMod val="85000"/>
                    <a:lumOff val="15000"/>
                  </a:schemeClr>
                </a:solidFill>
                <a:latin typeface="+mn-lt"/>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2" name="Metin Yer Tutucusu 2"/>
          <p:cNvSpPr>
            <a:spLocks noGrp="1"/>
          </p:cNvSpPr>
          <p:nvPr>
            <p:ph type="body" sz="quarter" idx="24" hasCustomPrompt="1"/>
          </p:nvPr>
        </p:nvSpPr>
        <p:spPr>
          <a:xfrm>
            <a:off x="6454775" y="5883671"/>
            <a:ext cx="5508624" cy="431670"/>
          </a:xfrm>
          <a:prstGeom prst="rect">
            <a:avLst/>
          </a:prstGeom>
        </p:spPr>
        <p:txBody>
          <a:bodyPr lIns="0" tIns="36000" rIns="0" bIns="0" anchor="t"/>
          <a:lstStyle>
            <a:lvl1pPr marL="0" indent="0" algn="l">
              <a:lnSpc>
                <a:spcPct val="100000"/>
              </a:lnSpc>
              <a:spcBef>
                <a:spcPts val="0"/>
              </a:spcBef>
              <a:buNone/>
              <a:defRPr lang="tr-TR" sz="1200" b="1" i="1" kern="1200" dirty="0">
                <a:solidFill>
                  <a:schemeClr val="tx1">
                    <a:lumMod val="85000"/>
                    <a:lumOff val="15000"/>
                  </a:schemeClr>
                </a:solidFill>
                <a:latin typeface="+mn-lt"/>
                <a:ea typeface="+mn-ea"/>
                <a:cs typeface="+mn-cs"/>
              </a:defRPr>
            </a:lvl1pPr>
          </a:lstStyle>
          <a:p>
            <a:pPr lvl="0"/>
            <a:r>
              <a:rPr lang="tr-TR" dirty="0"/>
              <a:t>Asıl Metin Stillerini Düzenle</a:t>
            </a:r>
          </a:p>
        </p:txBody>
      </p:sp>
      <p:sp>
        <p:nvSpPr>
          <p:cNvPr id="3" name="Grafik Yer Tutucusu 2"/>
          <p:cNvSpPr>
            <a:spLocks noGrp="1"/>
          </p:cNvSpPr>
          <p:nvPr>
            <p:ph type="chart" sz="quarter" idx="27"/>
          </p:nvPr>
        </p:nvSpPr>
        <p:spPr>
          <a:xfrm>
            <a:off x="6454775" y="1513645"/>
            <a:ext cx="5508625" cy="4370025"/>
          </a:xfrm>
          <a:prstGeom prst="rect">
            <a:avLst/>
          </a:prstGeom>
        </p:spPr>
        <p:txBody>
          <a:bodyPr/>
          <a:lstStyle>
            <a:lvl1pPr>
              <a:defRPr lang="tr-TR" sz="900" kern="0">
                <a:solidFill>
                  <a:schemeClr val="tx1">
                    <a:lumMod val="85000"/>
                    <a:lumOff val="15000"/>
                  </a:schemeClr>
                </a:solidFill>
                <a:latin typeface="+mn-lt"/>
              </a:defRPr>
            </a:lvl1pPr>
          </a:lstStyle>
          <a:p>
            <a:pPr marL="0" lvl="0" indent="0">
              <a:buNone/>
            </a:pPr>
            <a:endParaRPr lang="tr-TR"/>
          </a:p>
        </p:txBody>
      </p:sp>
      <p:sp>
        <p:nvSpPr>
          <p:cNvPr id="14" name="Metin Yer Tutucusu 27"/>
          <p:cNvSpPr>
            <a:spLocks noGrp="1"/>
          </p:cNvSpPr>
          <p:nvPr>
            <p:ph type="body" sz="quarter" idx="25" hasCustomPrompt="1"/>
          </p:nvPr>
        </p:nvSpPr>
        <p:spPr>
          <a:xfrm>
            <a:off x="6454775" y="1227668"/>
            <a:ext cx="5508624" cy="271454"/>
          </a:xfrm>
          <a:prstGeom prst="rect">
            <a:avLst/>
          </a:prstGeom>
        </p:spPr>
        <p:txBody>
          <a:bodyPr lIns="0" tIns="0" rIns="0" bIns="0"/>
          <a:lstStyle>
            <a:lvl1pPr marL="0" indent="0" algn="l" defTabSz="0">
              <a:lnSpc>
                <a:spcPct val="100000"/>
              </a:lnSpc>
              <a:spcBef>
                <a:spcPts val="0"/>
              </a:spcBef>
              <a:spcAft>
                <a:spcPts val="0"/>
              </a:spcAft>
              <a:buFontTx/>
              <a:buNone/>
              <a:defRPr lang="tr-TR" sz="1600" b="1" kern="1200" dirty="0">
                <a:solidFill>
                  <a:schemeClr val="tx1">
                    <a:lumMod val="85000"/>
                    <a:lumOff val="15000"/>
                  </a:schemeClr>
                </a:solidFill>
                <a:latin typeface="+mn-lt"/>
                <a:ea typeface="+mn-ea"/>
                <a:cs typeface="+mn-cs"/>
              </a:defRPr>
            </a:lvl1pPr>
          </a:lstStyle>
          <a:p>
            <a:pPr marL="0" lvl="0" indent="0" algn="just" defTabSz="914400" rtl="0" eaLnBrk="1" latinLnBrk="0" hangingPunct="1">
              <a:lnSpc>
                <a:spcPct val="100000"/>
              </a:lnSpc>
              <a:spcBef>
                <a:spcPts val="0"/>
              </a:spcBef>
              <a:spcAft>
                <a:spcPts val="600"/>
              </a:spcAft>
              <a:buFont typeface="Arial" panose="020B0604020202020204" pitchFamily="34" charset="0"/>
              <a:buNone/>
            </a:pPr>
            <a:r>
              <a:rPr lang="tr-TR" dirty="0"/>
              <a:t>Asıl Metin Stillerini Düzenle</a:t>
            </a:r>
          </a:p>
        </p:txBody>
      </p:sp>
    </p:spTree>
    <p:extLst>
      <p:ext uri="{BB962C8B-B14F-4D97-AF65-F5344CB8AC3E}">
        <p14:creationId xmlns:p14="http://schemas.microsoft.com/office/powerpoint/2010/main" val="3987686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07C6EC4-3B7C-4AAF-8E0C-A2353C4E0302}"/>
              </a:ext>
            </a:extLst>
          </p:cNvPr>
          <p:cNvPicPr>
            <a:picLocks noChangeAspect="1"/>
          </p:cNvPicPr>
          <p:nvPr userDrawn="1"/>
        </p:nvPicPr>
        <p:blipFill>
          <a:blip r:embed="rId3"/>
          <a:stretch>
            <a:fillRect/>
          </a:stretch>
        </p:blipFill>
        <p:spPr>
          <a:xfrm>
            <a:off x="-2" y="0"/>
            <a:ext cx="12191999" cy="6858000"/>
          </a:xfrm>
          <a:prstGeom prst="rect">
            <a:avLst/>
          </a:prstGeom>
        </p:spPr>
      </p:pic>
      <p:pic>
        <p:nvPicPr>
          <p:cNvPr id="7" name="Resim 6"/>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l="7923" t="23954" r="7923" b="23834"/>
          <a:stretch/>
        </p:blipFill>
        <p:spPr>
          <a:xfrm>
            <a:off x="503253" y="547101"/>
            <a:ext cx="3057815" cy="948977"/>
          </a:xfrm>
          <a:prstGeom prst="rect">
            <a:avLst/>
          </a:prstGeom>
        </p:spPr>
      </p:pic>
      <p:pic>
        <p:nvPicPr>
          <p:cNvPr id="4" name="Resim 3"/>
          <p:cNvPicPr>
            <a:picLocks noChangeAspect="1"/>
          </p:cNvPicPr>
          <p:nvPr userDrawn="1"/>
        </p:nvPicPr>
        <p:blipFill rotWithShape="1">
          <a:blip r:embed="rId5"/>
          <a:srcRect l="1469" t="24609" r="10409" b="22033"/>
          <a:stretch/>
        </p:blipFill>
        <p:spPr>
          <a:xfrm>
            <a:off x="7790650" y="547101"/>
            <a:ext cx="3857346" cy="948976"/>
          </a:xfrm>
          <a:prstGeom prst="rect">
            <a:avLst/>
          </a:prstGeom>
        </p:spPr>
      </p:pic>
    </p:spTree>
    <p:extLst>
      <p:ext uri="{BB962C8B-B14F-4D97-AF65-F5344CB8AC3E}">
        <p14:creationId xmlns:p14="http://schemas.microsoft.com/office/powerpoint/2010/main" val="1300963639"/>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463805C-3E5F-444A-A5E3-0A3573B82D40}"/>
              </a:ext>
            </a:extLst>
          </p:cNvPr>
          <p:cNvSpPr>
            <a:spLocks/>
          </p:cNvSpPr>
          <p:nvPr userDrawn="1"/>
        </p:nvSpPr>
        <p:spPr>
          <a:xfrm>
            <a:off x="0" y="6344876"/>
            <a:ext cx="12192000" cy="513124"/>
          </a:xfrm>
          <a:prstGeom prst="rect">
            <a:avLst/>
          </a:prstGeom>
          <a:gradFill flip="none" rotWithShape="1">
            <a:gsLst>
              <a:gs pos="0">
                <a:schemeClr val="accent1">
                  <a:lumMod val="5000"/>
                  <a:lumOff val="95000"/>
                </a:schemeClr>
              </a:gs>
              <a:gs pos="4000">
                <a:srgbClr val="A00000"/>
              </a:gs>
              <a:gs pos="100000">
                <a:srgbClr val="A000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Slayt Numarası Yer Tutucusu 28">
            <a:extLst>
              <a:ext uri="{FF2B5EF4-FFF2-40B4-BE49-F238E27FC236}">
                <a16:creationId xmlns:a16="http://schemas.microsoft.com/office/drawing/2014/main" id="{EF9800E3-EC07-4061-B0F9-A25212AD7AF2}"/>
              </a:ext>
            </a:extLst>
          </p:cNvPr>
          <p:cNvSpPr txBox="1">
            <a:spLocks/>
          </p:cNvSpPr>
          <p:nvPr userDrawn="1"/>
        </p:nvSpPr>
        <p:spPr>
          <a:xfrm>
            <a:off x="5452218" y="6344877"/>
            <a:ext cx="948582" cy="513123"/>
          </a:xfrm>
          <a:prstGeom prst="rect">
            <a:avLst/>
          </a:prstGeom>
          <a:noFill/>
          <a:ln>
            <a:noFill/>
          </a:ln>
          <a:effectLst>
            <a:softEdge rad="12700"/>
          </a:effectLst>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53F540A-4CC8-4C65-ADF3-5D7ED0C1F21C}" type="slidenum">
              <a:rPr lang="tr-TR" b="1" smtClean="0">
                <a:solidFill>
                  <a:schemeClr val="bg1"/>
                </a:solidFill>
              </a:rPr>
              <a:pPr algn="ctr"/>
              <a:t>‹#›</a:t>
            </a:fld>
            <a:endParaRPr lang="tr-TR" b="1" dirty="0">
              <a:solidFill>
                <a:schemeClr val="bg1"/>
              </a:solidFill>
            </a:endParaRPr>
          </a:p>
        </p:txBody>
      </p:sp>
      <p:pic>
        <p:nvPicPr>
          <p:cNvPr id="7" name="Resim 6"/>
          <p:cNvPicPr>
            <a:picLocks noChangeAspect="1"/>
          </p:cNvPicPr>
          <p:nvPr userDrawn="1"/>
        </p:nvPicPr>
        <p:blipFill rotWithShape="1">
          <a:blip r:embed="rId16" cstate="print">
            <a:biLevel thresh="25000"/>
            <a:extLst>
              <a:ext uri="{28A0092B-C50C-407E-A947-70E740481C1C}">
                <a14:useLocalDpi xmlns:a14="http://schemas.microsoft.com/office/drawing/2010/main" val="0"/>
              </a:ext>
            </a:extLst>
          </a:blip>
          <a:srcRect l="7923" t="23954" r="7923" b="23834"/>
          <a:stretch/>
        </p:blipFill>
        <p:spPr>
          <a:xfrm>
            <a:off x="198262" y="6409070"/>
            <a:ext cx="1286558" cy="399277"/>
          </a:xfrm>
          <a:prstGeom prst="rect">
            <a:avLst/>
          </a:prstGeom>
        </p:spPr>
      </p:pic>
      <p:pic>
        <p:nvPicPr>
          <p:cNvPr id="11" name="Resim 10"/>
          <p:cNvPicPr>
            <a:picLocks noChangeAspect="1"/>
          </p:cNvPicPr>
          <p:nvPr userDrawn="1"/>
        </p:nvPicPr>
        <p:blipFill rotWithShape="1">
          <a:blip r:embed="rId17">
            <a:biLevel thresh="25000"/>
          </a:blip>
          <a:srcRect l="1468" t="24609" r="9439" b="19995"/>
          <a:stretch/>
        </p:blipFill>
        <p:spPr>
          <a:xfrm>
            <a:off x="10367873" y="6409070"/>
            <a:ext cx="1631242" cy="412103"/>
          </a:xfrm>
          <a:prstGeom prst="rect">
            <a:avLst/>
          </a:prstGeom>
        </p:spPr>
      </p:pic>
    </p:spTree>
    <p:extLst>
      <p:ext uri="{BB962C8B-B14F-4D97-AF65-F5344CB8AC3E}">
        <p14:creationId xmlns:p14="http://schemas.microsoft.com/office/powerpoint/2010/main" val="1742850194"/>
      </p:ext>
    </p:extLst>
  </p:cSld>
  <p:clrMap bg1="lt1" tx1="dk1" bg2="lt2" tx2="dk2" accent1="accent1" accent2="accent2" accent3="accent3" accent4="accent4" accent5="accent5" accent6="accent6" hlink="hlink" folHlink="folHlink"/>
  <p:sldLayoutIdLst>
    <p:sldLayoutId id="2147483787" r:id="rId1"/>
    <p:sldLayoutId id="2147483790" r:id="rId2"/>
    <p:sldLayoutId id="2147483823" r:id="rId3"/>
    <p:sldLayoutId id="2147483791" r:id="rId4"/>
    <p:sldLayoutId id="2147483800" r:id="rId5"/>
    <p:sldLayoutId id="2147483801" r:id="rId6"/>
    <p:sldLayoutId id="2147483798" r:id="rId7"/>
    <p:sldLayoutId id="2147483819" r:id="rId8"/>
    <p:sldLayoutId id="2147483824" r:id="rId9"/>
    <p:sldLayoutId id="2147483806" r:id="rId10"/>
    <p:sldLayoutId id="2147483825" r:id="rId11"/>
    <p:sldLayoutId id="2147483821" r:id="rId12"/>
    <p:sldLayoutId id="2147483822" r:id="rId13"/>
    <p:sldLayoutId id="2147483826" r:id="rId14"/>
  </p:sldLayoutIdLst>
  <p:txStyles>
    <p:titleStyle>
      <a:lvl1pPr marL="0" indent="0" algn="l" defTabSz="914400" rtl="0" eaLnBrk="1" latinLnBrk="0" hangingPunct="1">
        <a:lnSpc>
          <a:spcPct val="100000"/>
        </a:lnSpc>
        <a:spcBef>
          <a:spcPts val="0"/>
        </a:spcBef>
        <a:buFont typeface="Arial" panose="020B0604020202020204" pitchFamily="34" charset="0"/>
        <a:buNone/>
        <a:defRPr kumimoji="0" lang="tr-TR" sz="2800" b="1" i="0" u="none" strike="noStrike" kern="1200" cap="none" spc="0" normalizeH="0" baseline="0" dirty="0">
          <a:ln>
            <a:noFill/>
          </a:ln>
          <a:solidFill>
            <a:srgbClr val="A00000"/>
          </a:solidFill>
          <a:effectLst/>
          <a:uLnTx/>
          <a:uFillTx/>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53F187E-C565-4246-87A3-2F2EBDAF5649}"/>
              </a:ext>
            </a:extLst>
          </p:cNvPr>
          <p:cNvPicPr>
            <a:picLocks noChangeAspect="1"/>
          </p:cNvPicPr>
          <p:nvPr userDrawn="1"/>
        </p:nvPicPr>
        <p:blipFill>
          <a:blip r:embed="rId5"/>
          <a:stretch>
            <a:fillRect/>
          </a:stretch>
        </p:blipFill>
        <p:spPr>
          <a:xfrm>
            <a:off x="0" y="0"/>
            <a:ext cx="12191999" cy="6858000"/>
          </a:xfrm>
          <a:prstGeom prst="rect">
            <a:avLst/>
          </a:prstGeom>
        </p:spPr>
      </p:pic>
    </p:spTree>
    <p:extLst>
      <p:ext uri="{BB962C8B-B14F-4D97-AF65-F5344CB8AC3E}">
        <p14:creationId xmlns:p14="http://schemas.microsoft.com/office/powerpoint/2010/main" val="3492035361"/>
      </p:ext>
    </p:extLst>
  </p:cSld>
  <p:clrMap bg1="lt1" tx1="dk1" bg2="lt2" tx2="dk2" accent1="accent1" accent2="accent2" accent3="accent3" accent4="accent4" accent5="accent5" accent6="accent6" hlink="hlink" folHlink="folHlink"/>
  <p:sldLayoutIdLst>
    <p:sldLayoutId id="2147483789" r:id="rId1"/>
    <p:sldLayoutId id="2147483820" r:id="rId2"/>
    <p:sldLayoutId id="214748382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hyperlink" Target="https://www.existenzgruendungsportal.de/Navigation/DE/Home/home.html" TargetMode="Externa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337083"/>
            <a:ext cx="10515600" cy="1325563"/>
          </a:xfrm>
        </p:spPr>
        <p:txBody>
          <a:bodyPr/>
          <a:lstStyle/>
          <a:p>
            <a:r>
              <a:rPr lang="tr-TR" dirty="0"/>
              <a:t>ALMANYA</a:t>
            </a:r>
            <a:r>
              <a:rPr lang="de-DE" dirty="0"/>
              <a:t> FEDERAL CUMHUR</a:t>
            </a:r>
            <a:r>
              <a:rPr lang="tr-TR" dirty="0"/>
              <a:t>İYETİ</a:t>
            </a:r>
            <a:br>
              <a:rPr lang="tr-TR" dirty="0"/>
            </a:br>
            <a:r>
              <a:rPr lang="tr-TR" dirty="0"/>
              <a:t> </a:t>
            </a:r>
            <a:br>
              <a:rPr lang="tr-TR" dirty="0"/>
            </a:br>
            <a:endParaRPr lang="tr-TR" dirty="0"/>
          </a:p>
        </p:txBody>
      </p:sp>
      <p:sp>
        <p:nvSpPr>
          <p:cNvPr id="4" name="Metin Yer Tutucusu 3"/>
          <p:cNvSpPr>
            <a:spLocks noGrp="1"/>
          </p:cNvSpPr>
          <p:nvPr>
            <p:ph type="body" sz="quarter" idx="10"/>
          </p:nvPr>
        </p:nvSpPr>
        <p:spPr/>
        <p:txBody>
          <a:bodyPr/>
          <a:lstStyle/>
          <a:p>
            <a:r>
              <a:rPr lang="tr-TR" dirty="0"/>
              <a:t> MART 2026</a:t>
            </a:r>
          </a:p>
        </p:txBody>
      </p:sp>
    </p:spTree>
    <p:extLst>
      <p:ext uri="{BB962C8B-B14F-4D97-AF65-F5344CB8AC3E}">
        <p14:creationId xmlns:p14="http://schemas.microsoft.com/office/powerpoint/2010/main" val="60280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de-DE" dirty="0"/>
              <a:t>D</a:t>
            </a:r>
            <a:r>
              <a:rPr lang="tr-TR" dirty="0"/>
              <a:t>IŞ TİCARET GÖRÜNÜMÜ</a:t>
            </a:r>
            <a:endParaRPr lang="de-DE" dirty="0"/>
          </a:p>
        </p:txBody>
      </p:sp>
      <p:sp>
        <p:nvSpPr>
          <p:cNvPr id="3" name="Metin Yer Tutucusu 2"/>
          <p:cNvSpPr>
            <a:spLocks noGrp="1"/>
          </p:cNvSpPr>
          <p:nvPr>
            <p:ph type="body" sz="quarter" idx="13"/>
          </p:nvPr>
        </p:nvSpPr>
        <p:spPr/>
        <p:txBody>
          <a:bodyPr/>
          <a:lstStyle/>
          <a:p>
            <a:r>
              <a:rPr lang="de-DE" dirty="0" err="1"/>
              <a:t>Almanya’nın</a:t>
            </a:r>
            <a:r>
              <a:rPr lang="de-DE" dirty="0"/>
              <a:t> </a:t>
            </a:r>
            <a:r>
              <a:rPr lang="de-DE" dirty="0" err="1"/>
              <a:t>Dünya</a:t>
            </a:r>
            <a:r>
              <a:rPr lang="de-DE" dirty="0"/>
              <a:t> </a:t>
            </a:r>
            <a:r>
              <a:rPr lang="de-DE" dirty="0" err="1"/>
              <a:t>ve</a:t>
            </a:r>
            <a:r>
              <a:rPr lang="de-DE" dirty="0"/>
              <a:t> </a:t>
            </a:r>
            <a:r>
              <a:rPr lang="de-DE" dirty="0" err="1"/>
              <a:t>Türkiye</a:t>
            </a:r>
            <a:r>
              <a:rPr lang="de-DE" dirty="0"/>
              <a:t> </a:t>
            </a:r>
            <a:r>
              <a:rPr lang="de-DE" dirty="0" err="1"/>
              <a:t>ile</a:t>
            </a:r>
            <a:r>
              <a:rPr lang="de-DE" dirty="0"/>
              <a:t> </a:t>
            </a:r>
            <a:r>
              <a:rPr lang="de-DE" dirty="0" err="1"/>
              <a:t>Dış</a:t>
            </a:r>
            <a:r>
              <a:rPr lang="de-DE" dirty="0"/>
              <a:t> </a:t>
            </a:r>
            <a:r>
              <a:rPr lang="de-DE" dirty="0" err="1"/>
              <a:t>Ticareti</a:t>
            </a:r>
            <a:endParaRPr lang="de-DE" dirty="0"/>
          </a:p>
        </p:txBody>
      </p:sp>
      <p:sp>
        <p:nvSpPr>
          <p:cNvPr id="5" name="Dikdörtgen 4"/>
          <p:cNvSpPr/>
          <p:nvPr/>
        </p:nvSpPr>
        <p:spPr>
          <a:xfrm>
            <a:off x="4859079" y="5972204"/>
            <a:ext cx="2263568" cy="276999"/>
          </a:xfrm>
          <a:prstGeom prst="rect">
            <a:avLst/>
          </a:prstGeom>
        </p:spPr>
        <p:txBody>
          <a:bodyPr wrap="none">
            <a:spAutoFit/>
          </a:bodyPr>
          <a:lstStyle/>
          <a:p>
            <a:r>
              <a:rPr lang="tr-TR" sz="1200" dirty="0"/>
              <a:t>Kaynak:  Alman İstatistik Kurumu</a:t>
            </a:r>
            <a:endParaRPr lang="de-DE" sz="1200" dirty="0"/>
          </a:p>
        </p:txBody>
      </p:sp>
      <p:graphicFrame>
        <p:nvGraphicFramePr>
          <p:cNvPr id="6" name="Tablo 5"/>
          <p:cNvGraphicFramePr>
            <a:graphicFrameLocks noGrp="1"/>
          </p:cNvGraphicFramePr>
          <p:nvPr>
            <p:extLst>
              <p:ext uri="{D42A27DB-BD31-4B8C-83A1-F6EECF244321}">
                <p14:modId xmlns:p14="http://schemas.microsoft.com/office/powerpoint/2010/main" val="560096030"/>
              </p:ext>
            </p:extLst>
          </p:nvPr>
        </p:nvGraphicFramePr>
        <p:xfrm>
          <a:off x="439728" y="1636579"/>
          <a:ext cx="11312543" cy="3285098"/>
        </p:xfrm>
        <a:graphic>
          <a:graphicData uri="http://schemas.openxmlformats.org/drawingml/2006/table">
            <a:tbl>
              <a:tblPr firstRow="1" firstCol="1" bandRow="1">
                <a:tableStyleId>{5C22544A-7EE6-4342-B048-85BDC9FD1C3A}</a:tableStyleId>
              </a:tblPr>
              <a:tblGrid>
                <a:gridCol w="1399333">
                  <a:extLst>
                    <a:ext uri="{9D8B030D-6E8A-4147-A177-3AD203B41FA5}">
                      <a16:colId xmlns:a16="http://schemas.microsoft.com/office/drawing/2014/main" val="4198116396"/>
                    </a:ext>
                  </a:extLst>
                </a:gridCol>
                <a:gridCol w="1505803">
                  <a:extLst>
                    <a:ext uri="{9D8B030D-6E8A-4147-A177-3AD203B41FA5}">
                      <a16:colId xmlns:a16="http://schemas.microsoft.com/office/drawing/2014/main" val="318746528"/>
                    </a:ext>
                  </a:extLst>
                </a:gridCol>
                <a:gridCol w="1403136">
                  <a:extLst>
                    <a:ext uri="{9D8B030D-6E8A-4147-A177-3AD203B41FA5}">
                      <a16:colId xmlns:a16="http://schemas.microsoft.com/office/drawing/2014/main" val="3231414179"/>
                    </a:ext>
                  </a:extLst>
                </a:gridCol>
                <a:gridCol w="1403136">
                  <a:extLst>
                    <a:ext uri="{9D8B030D-6E8A-4147-A177-3AD203B41FA5}">
                      <a16:colId xmlns:a16="http://schemas.microsoft.com/office/drawing/2014/main" val="123152421"/>
                    </a:ext>
                  </a:extLst>
                </a:gridCol>
                <a:gridCol w="1403136">
                  <a:extLst>
                    <a:ext uri="{9D8B030D-6E8A-4147-A177-3AD203B41FA5}">
                      <a16:colId xmlns:a16="http://schemas.microsoft.com/office/drawing/2014/main" val="3393059236"/>
                    </a:ext>
                  </a:extLst>
                </a:gridCol>
                <a:gridCol w="1384123">
                  <a:extLst>
                    <a:ext uri="{9D8B030D-6E8A-4147-A177-3AD203B41FA5}">
                      <a16:colId xmlns:a16="http://schemas.microsoft.com/office/drawing/2014/main" val="2209004871"/>
                    </a:ext>
                  </a:extLst>
                </a:gridCol>
                <a:gridCol w="1399333">
                  <a:extLst>
                    <a:ext uri="{9D8B030D-6E8A-4147-A177-3AD203B41FA5}">
                      <a16:colId xmlns:a16="http://schemas.microsoft.com/office/drawing/2014/main" val="1812220550"/>
                    </a:ext>
                  </a:extLst>
                </a:gridCol>
                <a:gridCol w="1414543">
                  <a:extLst>
                    <a:ext uri="{9D8B030D-6E8A-4147-A177-3AD203B41FA5}">
                      <a16:colId xmlns:a16="http://schemas.microsoft.com/office/drawing/2014/main" val="2929575383"/>
                    </a:ext>
                  </a:extLst>
                </a:gridCol>
              </a:tblGrid>
              <a:tr h="1708250">
                <a:tc>
                  <a:txBody>
                    <a:bodyPr/>
                    <a:lstStyle/>
                    <a:p>
                      <a:pPr algn="ctr" fontAlgn="ctr"/>
                      <a:r>
                        <a:rPr lang="de-DE" sz="1400" u="none" strike="noStrike" dirty="0">
                          <a:effectLst/>
                          <a:latin typeface="+mn-lt"/>
                        </a:rPr>
                        <a:t> </a:t>
                      </a:r>
                      <a:r>
                        <a:rPr lang="tr-TR" sz="1400" b="1" u="none" strike="noStrike" kern="1200" dirty="0">
                          <a:solidFill>
                            <a:schemeClr val="lt1"/>
                          </a:solidFill>
                          <a:effectLst/>
                          <a:latin typeface="+mn-lt"/>
                          <a:ea typeface="+mn-ea"/>
                          <a:cs typeface="+mn-cs"/>
                        </a:rPr>
                        <a:t>DÖNEM</a:t>
                      </a:r>
                      <a:endParaRPr lang="de-DE" sz="1400" b="1" u="none" strike="noStrike" kern="1200" dirty="0">
                        <a:solidFill>
                          <a:schemeClr val="lt1"/>
                        </a:solidFill>
                        <a:effectLst/>
                        <a:latin typeface="+mn-lt"/>
                        <a:ea typeface="+mn-ea"/>
                        <a:cs typeface="+mn-cs"/>
                      </a:endParaRPr>
                    </a:p>
                  </a:txBody>
                  <a:tcPr marL="9525" marR="9525" marT="9525" marB="0" anchor="ctr"/>
                </a:tc>
                <a:tc>
                  <a:txBody>
                    <a:bodyPr/>
                    <a:lstStyle/>
                    <a:p>
                      <a:pPr algn="ctr" fontAlgn="ctr"/>
                      <a:r>
                        <a:rPr lang="de-DE" sz="1400" u="none" strike="noStrike" dirty="0">
                          <a:effectLst/>
                          <a:latin typeface="+mn-lt"/>
                        </a:rPr>
                        <a:t>ÜLKENİN TOPLAM İHRACATI (€)</a:t>
                      </a:r>
                      <a:endParaRPr lang="de-DE" sz="1400" b="1" i="0" u="none" strike="noStrike" dirty="0">
                        <a:solidFill>
                          <a:srgbClr val="000000"/>
                        </a:solidFill>
                        <a:effectLst/>
                        <a:latin typeface="+mn-lt"/>
                      </a:endParaRPr>
                    </a:p>
                  </a:txBody>
                  <a:tcPr marL="9525" marR="9525" marT="9525" marB="0" anchor="ctr"/>
                </a:tc>
                <a:tc>
                  <a:txBody>
                    <a:bodyPr/>
                    <a:lstStyle/>
                    <a:p>
                      <a:pPr algn="ctr" fontAlgn="ctr"/>
                      <a:r>
                        <a:rPr lang="de-DE" sz="1400" u="none" strike="noStrike" dirty="0">
                          <a:effectLst/>
                          <a:latin typeface="+mn-lt"/>
                        </a:rPr>
                        <a:t>TÜRKİYE'NİN </a:t>
                      </a:r>
                      <a:r>
                        <a:rPr lang="tr-TR" sz="1400" u="none" strike="noStrike" dirty="0">
                          <a:effectLst/>
                          <a:latin typeface="+mn-lt"/>
                        </a:rPr>
                        <a:t>ALMANYA’DAN</a:t>
                      </a:r>
                      <a:r>
                        <a:rPr lang="de-DE" sz="1400" u="none" strike="noStrike" dirty="0">
                          <a:effectLst/>
                          <a:latin typeface="+mn-lt"/>
                        </a:rPr>
                        <a:t> İTHALATI (€)</a:t>
                      </a:r>
                      <a:endParaRPr lang="de-DE" sz="1400" b="1" i="0" u="none" strike="noStrike" dirty="0">
                        <a:solidFill>
                          <a:srgbClr val="000000"/>
                        </a:solidFill>
                        <a:effectLst/>
                        <a:latin typeface="+mn-lt"/>
                      </a:endParaRPr>
                    </a:p>
                  </a:txBody>
                  <a:tcPr marL="9525" marR="9525" marT="9525" marB="0" anchor="ctr"/>
                </a:tc>
                <a:tc>
                  <a:txBody>
                    <a:bodyPr/>
                    <a:lstStyle/>
                    <a:p>
                      <a:pPr algn="ctr" fontAlgn="ctr"/>
                      <a:r>
                        <a:rPr lang="de-DE" sz="1400" u="none" strike="noStrike" dirty="0">
                          <a:effectLst/>
                          <a:latin typeface="+mn-lt"/>
                        </a:rPr>
                        <a:t>TR PAY (%)</a:t>
                      </a:r>
                      <a:endParaRPr lang="de-DE" sz="1400" b="1" i="0" u="none" strike="noStrike" dirty="0">
                        <a:solidFill>
                          <a:srgbClr val="000000"/>
                        </a:solidFill>
                        <a:effectLst/>
                        <a:latin typeface="+mn-lt"/>
                      </a:endParaRPr>
                    </a:p>
                  </a:txBody>
                  <a:tcPr marL="9525" marR="9525" marT="9525" marB="0" anchor="ctr"/>
                </a:tc>
                <a:tc>
                  <a:txBody>
                    <a:bodyPr/>
                    <a:lstStyle/>
                    <a:p>
                      <a:pPr algn="ctr" fontAlgn="ctr"/>
                      <a:r>
                        <a:rPr lang="de-DE" sz="1400" u="none" strike="noStrike" dirty="0">
                          <a:effectLst/>
                          <a:latin typeface="+mn-lt"/>
                        </a:rPr>
                        <a:t>ÜLKENİN TOPLAM İTHALATI (€)</a:t>
                      </a:r>
                      <a:endParaRPr lang="de-DE" sz="1400" b="1" i="0" u="none" strike="noStrike" dirty="0">
                        <a:solidFill>
                          <a:srgbClr val="000000"/>
                        </a:solidFill>
                        <a:effectLst/>
                        <a:latin typeface="+mn-lt"/>
                      </a:endParaRPr>
                    </a:p>
                  </a:txBody>
                  <a:tcPr marL="9525" marR="9525" marT="9525" marB="0" anchor="ctr"/>
                </a:tc>
                <a:tc>
                  <a:txBody>
                    <a:bodyPr/>
                    <a:lstStyle/>
                    <a:p>
                      <a:pPr algn="ctr" fontAlgn="ctr"/>
                      <a:r>
                        <a:rPr lang="de-DE" sz="1400" u="none" strike="noStrike" dirty="0">
                          <a:effectLst/>
                          <a:latin typeface="+mn-lt"/>
                        </a:rPr>
                        <a:t>TÜRKİYE'NİN ÜLKEYE İHRACATI (€)</a:t>
                      </a:r>
                      <a:endParaRPr lang="de-DE" sz="1400" b="1" i="0" u="none" strike="noStrike" dirty="0">
                        <a:solidFill>
                          <a:srgbClr val="000000"/>
                        </a:solidFill>
                        <a:effectLst/>
                        <a:latin typeface="+mn-lt"/>
                      </a:endParaRPr>
                    </a:p>
                  </a:txBody>
                  <a:tcPr marL="9525" marR="9525" marT="9525" marB="0" anchor="ctr"/>
                </a:tc>
                <a:tc>
                  <a:txBody>
                    <a:bodyPr/>
                    <a:lstStyle/>
                    <a:p>
                      <a:pPr algn="ctr" fontAlgn="ctr"/>
                      <a:r>
                        <a:rPr lang="de-DE" sz="1400" u="none" strike="noStrike" dirty="0">
                          <a:effectLst/>
                          <a:latin typeface="+mn-lt"/>
                        </a:rPr>
                        <a:t>TR PAY (%)</a:t>
                      </a:r>
                      <a:endParaRPr lang="de-DE" sz="1400" b="1" i="0" u="none" strike="noStrike" dirty="0">
                        <a:solidFill>
                          <a:srgbClr val="000000"/>
                        </a:solidFill>
                        <a:effectLst/>
                        <a:latin typeface="+mn-lt"/>
                      </a:endParaRPr>
                    </a:p>
                  </a:txBody>
                  <a:tcPr marL="9525" marR="9525" marT="9525" marB="0" anchor="ctr"/>
                </a:tc>
                <a:tc>
                  <a:txBody>
                    <a:bodyPr/>
                    <a:lstStyle/>
                    <a:p>
                      <a:pPr algn="ctr" fontAlgn="ctr"/>
                      <a:r>
                        <a:rPr lang="de-DE" sz="1400" u="none" strike="noStrike" dirty="0">
                          <a:effectLst/>
                          <a:latin typeface="+mn-lt"/>
                        </a:rPr>
                        <a:t>TÜRKİYE-ÜLKE ARASI TOPLAM DIŞ TİCARET HACMİ (€)</a:t>
                      </a:r>
                      <a:endParaRPr lang="de-DE"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14881937"/>
                  </a:ext>
                </a:extLst>
              </a:tr>
              <a:tr h="525616">
                <a:tc>
                  <a:txBody>
                    <a:bodyPr/>
                    <a:lstStyle/>
                    <a:p>
                      <a:pPr algn="ctr" fontAlgn="ctr"/>
                      <a:r>
                        <a:rPr lang="de-DE" sz="1400" u="none" strike="noStrike" dirty="0">
                          <a:effectLst/>
                          <a:latin typeface="+mn-lt"/>
                        </a:rPr>
                        <a:t>2023</a:t>
                      </a:r>
                      <a:endParaRPr lang="de-DE" sz="1400" b="1" i="0" u="none" strike="noStrike" dirty="0">
                        <a:solidFill>
                          <a:srgbClr val="000000"/>
                        </a:solidFill>
                        <a:effectLst/>
                        <a:latin typeface="+mn-lt"/>
                      </a:endParaRPr>
                    </a:p>
                  </a:txBody>
                  <a:tcPr marL="9525" marR="9525" marT="9525"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1.575.208.593.000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30.711.596.000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1,95%</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a:solidFill>
                            <a:srgbClr val="000000"/>
                          </a:solidFill>
                          <a:effectLst/>
                          <a:latin typeface="+mn-lt"/>
                          <a:ea typeface="Times New Roman" panose="02020603050405020304" pitchFamily="18" charset="0"/>
                          <a:cs typeface="Times New Roman" panose="02020603050405020304" pitchFamily="18" charset="0"/>
                        </a:rPr>
                        <a:t>1.357.464.950.000</a:t>
                      </a:r>
                      <a:endParaRPr lang="tr-TR" sz="1200" b="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24.321.117.000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a:solidFill>
                            <a:srgbClr val="000000"/>
                          </a:solidFill>
                          <a:effectLst/>
                          <a:latin typeface="+mn-lt"/>
                          <a:ea typeface="Times New Roman" panose="02020603050405020304" pitchFamily="18" charset="0"/>
                          <a:cs typeface="Times New Roman" panose="02020603050405020304" pitchFamily="18" charset="0"/>
                        </a:rPr>
                        <a:t>1,79%</a:t>
                      </a:r>
                      <a:endParaRPr lang="tr-TR" sz="1200" b="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a:solidFill>
                            <a:srgbClr val="000000"/>
                          </a:solidFill>
                          <a:effectLst/>
                          <a:latin typeface="+mn-lt"/>
                          <a:ea typeface="Times New Roman" panose="02020603050405020304" pitchFamily="18" charset="0"/>
                          <a:cs typeface="Times New Roman" panose="02020603050405020304" pitchFamily="18" charset="0"/>
                        </a:rPr>
                        <a:t>55.032.713.000</a:t>
                      </a:r>
                      <a:endParaRPr lang="tr-TR" sz="1200" b="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13899439"/>
                  </a:ext>
                </a:extLst>
              </a:tr>
              <a:tr h="525616">
                <a:tc>
                  <a:txBody>
                    <a:bodyPr/>
                    <a:lstStyle/>
                    <a:p>
                      <a:pPr algn="ctr" fontAlgn="ctr"/>
                      <a:r>
                        <a:rPr lang="de-DE" sz="1400" u="none" strike="noStrike" dirty="0">
                          <a:effectLst/>
                          <a:latin typeface="+mn-lt"/>
                        </a:rPr>
                        <a:t>2024</a:t>
                      </a:r>
                      <a:endParaRPr lang="de-DE" sz="1400" b="1" i="0" u="none" strike="noStrike" dirty="0">
                        <a:solidFill>
                          <a:srgbClr val="000000"/>
                        </a:solidFill>
                        <a:effectLst/>
                        <a:latin typeface="+mn-lt"/>
                      </a:endParaRPr>
                    </a:p>
                  </a:txBody>
                  <a:tcPr marL="9525" marR="9525" marT="9525"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1.549.577.188.000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a:solidFill>
                            <a:srgbClr val="000000"/>
                          </a:solidFill>
                          <a:effectLst/>
                          <a:latin typeface="+mn-lt"/>
                          <a:ea typeface="Times New Roman" panose="02020603050405020304" pitchFamily="18" charset="0"/>
                          <a:cs typeface="Times New Roman" panose="02020603050405020304" pitchFamily="18" charset="0"/>
                        </a:rPr>
                        <a:t>28.319.138.000</a:t>
                      </a:r>
                      <a:endParaRPr lang="tr-TR" sz="1200" b="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a:solidFill>
                            <a:srgbClr val="000000"/>
                          </a:solidFill>
                          <a:effectLst/>
                          <a:latin typeface="+mn-lt"/>
                          <a:ea typeface="Times New Roman" panose="02020603050405020304" pitchFamily="18" charset="0"/>
                          <a:cs typeface="Times New Roman" panose="02020603050405020304" pitchFamily="18" charset="0"/>
                        </a:rPr>
                        <a:t>1,83%</a:t>
                      </a:r>
                      <a:endParaRPr lang="tr-TR" sz="1200" b="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1.306.690.443.000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23.461.052.000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1,80%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a:solidFill>
                            <a:srgbClr val="000000"/>
                          </a:solidFill>
                          <a:effectLst/>
                          <a:latin typeface="+mn-lt"/>
                          <a:ea typeface="Times New Roman" panose="02020603050405020304" pitchFamily="18" charset="0"/>
                          <a:cs typeface="Times New Roman" panose="02020603050405020304" pitchFamily="18" charset="0"/>
                        </a:rPr>
                        <a:t>51.780.190.000</a:t>
                      </a:r>
                      <a:endParaRPr lang="tr-TR" sz="1200" b="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07602146"/>
                  </a:ext>
                </a:extLst>
              </a:tr>
              <a:tr h="525616">
                <a:tc>
                  <a:txBody>
                    <a:bodyPr/>
                    <a:lstStyle/>
                    <a:p>
                      <a:pPr algn="ctr" fontAlgn="ctr"/>
                      <a:r>
                        <a:rPr lang="de-DE" sz="1400" u="none" strike="noStrike" dirty="0">
                          <a:effectLst/>
                          <a:latin typeface="+mn-lt"/>
                        </a:rPr>
                        <a:t>202</a:t>
                      </a:r>
                      <a:r>
                        <a:rPr lang="tr-TR" sz="1400" u="none" strike="noStrike" dirty="0">
                          <a:effectLst/>
                          <a:latin typeface="+mn-lt"/>
                        </a:rPr>
                        <a:t>5</a:t>
                      </a:r>
                    </a:p>
                    <a:p>
                      <a:pPr algn="ctr" fontAlgn="ctr"/>
                      <a:endParaRPr lang="de-DE" sz="1400" b="1" i="0" u="none" strike="noStrike" dirty="0">
                        <a:solidFill>
                          <a:srgbClr val="000000"/>
                        </a:solidFill>
                        <a:effectLst/>
                        <a:latin typeface="+mn-lt"/>
                      </a:endParaRPr>
                    </a:p>
                  </a:txBody>
                  <a:tcPr marL="9525" marR="9525" marT="9525"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1.563.011.456.000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29.369.317.000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1,88%</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1.362.507.415.000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25.509.367.000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1,87%</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tr-TR" sz="1200" b="0" dirty="0">
                          <a:solidFill>
                            <a:srgbClr val="000000"/>
                          </a:solidFill>
                          <a:effectLst/>
                          <a:latin typeface="+mn-lt"/>
                          <a:ea typeface="Times New Roman" panose="02020603050405020304" pitchFamily="18" charset="0"/>
                          <a:cs typeface="Times New Roman" panose="02020603050405020304" pitchFamily="18" charset="0"/>
                        </a:rPr>
                        <a:t>54.878.684.000</a:t>
                      </a:r>
                      <a:endParaRPr lang="tr-TR" sz="1200" b="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88741753"/>
                  </a:ext>
                </a:extLst>
              </a:tr>
            </a:tbl>
          </a:graphicData>
        </a:graphic>
      </p:graphicFrame>
    </p:spTree>
    <p:extLst>
      <p:ext uri="{BB962C8B-B14F-4D97-AF65-F5344CB8AC3E}">
        <p14:creationId xmlns:p14="http://schemas.microsoft.com/office/powerpoint/2010/main" val="181893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de-DE" dirty="0"/>
              <a:t>D</a:t>
            </a:r>
            <a:r>
              <a:rPr lang="tr-TR" dirty="0"/>
              <a:t>IŞ TİCARET GÖRÜNÜMÜ</a:t>
            </a:r>
            <a:endParaRPr lang="de-DE" dirty="0"/>
          </a:p>
        </p:txBody>
      </p:sp>
      <p:sp>
        <p:nvSpPr>
          <p:cNvPr id="3" name="Metin Yer Tutucusu 2"/>
          <p:cNvSpPr>
            <a:spLocks noGrp="1"/>
          </p:cNvSpPr>
          <p:nvPr>
            <p:ph type="body" sz="quarter" idx="13"/>
          </p:nvPr>
        </p:nvSpPr>
        <p:spPr/>
        <p:txBody>
          <a:bodyPr/>
          <a:lstStyle/>
          <a:p>
            <a:r>
              <a:rPr lang="de-DE" dirty="0" err="1"/>
              <a:t>Almanya’nın</a:t>
            </a:r>
            <a:r>
              <a:rPr lang="de-DE" dirty="0"/>
              <a:t> Türkiye İle </a:t>
            </a:r>
            <a:r>
              <a:rPr lang="de-DE" dirty="0" err="1"/>
              <a:t>Dış</a:t>
            </a:r>
            <a:r>
              <a:rPr lang="de-DE" dirty="0"/>
              <a:t> </a:t>
            </a:r>
            <a:r>
              <a:rPr lang="de-DE" dirty="0" err="1"/>
              <a:t>Ticaretinde</a:t>
            </a:r>
            <a:r>
              <a:rPr lang="de-DE" dirty="0"/>
              <a:t> </a:t>
            </a:r>
            <a:r>
              <a:rPr lang="de-DE" dirty="0" err="1"/>
              <a:t>Önde</a:t>
            </a:r>
            <a:r>
              <a:rPr lang="de-DE" dirty="0"/>
              <a:t> Gelen </a:t>
            </a:r>
            <a:r>
              <a:rPr lang="de-DE" dirty="0" err="1"/>
              <a:t>Ürünler</a:t>
            </a:r>
            <a:r>
              <a:rPr lang="de-DE" dirty="0"/>
              <a:t> – 202</a:t>
            </a:r>
            <a:r>
              <a:rPr lang="tr-TR" dirty="0"/>
              <a:t>5</a:t>
            </a:r>
            <a:r>
              <a:rPr lang="de-DE" dirty="0"/>
              <a:t> (</a:t>
            </a:r>
            <a:r>
              <a:rPr lang="de-DE" dirty="0" err="1"/>
              <a:t>Milyon</a:t>
            </a:r>
            <a:r>
              <a:rPr lang="de-DE" dirty="0"/>
              <a:t> Avro)</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98" y="1307435"/>
            <a:ext cx="1424629" cy="955940"/>
          </a:xfrm>
          <a:prstGeom prst="rect">
            <a:avLst/>
          </a:prstGeom>
        </p:spPr>
      </p:pic>
      <p:sp>
        <p:nvSpPr>
          <p:cNvPr id="5" name="Dikdörtgen 4"/>
          <p:cNvSpPr/>
          <p:nvPr/>
        </p:nvSpPr>
        <p:spPr>
          <a:xfrm>
            <a:off x="5413240" y="6034288"/>
            <a:ext cx="2263568" cy="276999"/>
          </a:xfrm>
          <a:prstGeom prst="rect">
            <a:avLst/>
          </a:prstGeom>
        </p:spPr>
        <p:txBody>
          <a:bodyPr wrap="none">
            <a:spAutoFit/>
          </a:bodyPr>
          <a:lstStyle/>
          <a:p>
            <a:r>
              <a:rPr lang="tr-TR" sz="1200" dirty="0"/>
              <a:t>Kaynak:  Alman İstatistik Kurumu</a:t>
            </a:r>
            <a:endParaRPr lang="de-DE" sz="1200" dirty="0"/>
          </a:p>
        </p:txBody>
      </p:sp>
      <p:graphicFrame>
        <p:nvGraphicFramePr>
          <p:cNvPr id="6" name="Tablo 5"/>
          <p:cNvGraphicFramePr>
            <a:graphicFrameLocks noGrp="1"/>
          </p:cNvGraphicFramePr>
          <p:nvPr>
            <p:extLst>
              <p:ext uri="{D42A27DB-BD31-4B8C-83A1-F6EECF244321}">
                <p14:modId xmlns:p14="http://schemas.microsoft.com/office/powerpoint/2010/main" val="282498146"/>
              </p:ext>
            </p:extLst>
          </p:nvPr>
        </p:nvGraphicFramePr>
        <p:xfrm>
          <a:off x="742694" y="1986675"/>
          <a:ext cx="5040000" cy="4108571"/>
        </p:xfrm>
        <a:graphic>
          <a:graphicData uri="http://schemas.openxmlformats.org/drawingml/2006/table">
            <a:tbl>
              <a:tblPr firstRow="1" firstCol="1" bandRow="1">
                <a:tableStyleId>{5C22544A-7EE6-4342-B048-85BDC9FD1C3A}</a:tableStyleId>
              </a:tblPr>
              <a:tblGrid>
                <a:gridCol w="359850">
                  <a:extLst>
                    <a:ext uri="{9D8B030D-6E8A-4147-A177-3AD203B41FA5}">
                      <a16:colId xmlns:a16="http://schemas.microsoft.com/office/drawing/2014/main" val="693437236"/>
                    </a:ext>
                  </a:extLst>
                </a:gridCol>
                <a:gridCol w="2950429">
                  <a:extLst>
                    <a:ext uri="{9D8B030D-6E8A-4147-A177-3AD203B41FA5}">
                      <a16:colId xmlns:a16="http://schemas.microsoft.com/office/drawing/2014/main" val="2507054243"/>
                    </a:ext>
                  </a:extLst>
                </a:gridCol>
                <a:gridCol w="891788">
                  <a:extLst>
                    <a:ext uri="{9D8B030D-6E8A-4147-A177-3AD203B41FA5}">
                      <a16:colId xmlns:a16="http://schemas.microsoft.com/office/drawing/2014/main" val="1376369837"/>
                    </a:ext>
                  </a:extLst>
                </a:gridCol>
                <a:gridCol w="837933">
                  <a:extLst>
                    <a:ext uri="{9D8B030D-6E8A-4147-A177-3AD203B41FA5}">
                      <a16:colId xmlns:a16="http://schemas.microsoft.com/office/drawing/2014/main" val="3849064132"/>
                    </a:ext>
                  </a:extLst>
                </a:gridCol>
              </a:tblGrid>
              <a:tr h="624181">
                <a:tc>
                  <a:txBody>
                    <a:bodyPr/>
                    <a:lstStyle/>
                    <a:p>
                      <a:pPr algn="ctr">
                        <a:lnSpc>
                          <a:spcPct val="107000"/>
                        </a:lnSpc>
                        <a:spcAft>
                          <a:spcPts val="0"/>
                        </a:spcAft>
                      </a:pPr>
                      <a:r>
                        <a:rPr lang="tr-TR" sz="1200" dirty="0">
                          <a:effectLst/>
                          <a:latin typeface="+mn-lt"/>
                        </a:rPr>
                        <a:t>Sıra</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latin typeface="+mn-lt"/>
                        </a:rPr>
                        <a:t>Ürün</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latin typeface="+mn-lt"/>
                        </a:rPr>
                        <a:t>Almanya'nın Türkiye'ye İhracatı</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latin typeface="+mn-lt"/>
                        </a:rPr>
                        <a:t>Pay (%)</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05436074"/>
                  </a:ext>
                </a:extLst>
              </a:tr>
              <a:tr h="287672">
                <a:tc>
                  <a:txBody>
                    <a:bodyPr/>
                    <a:lstStyle/>
                    <a:p>
                      <a:pPr algn="ctr">
                        <a:lnSpc>
                          <a:spcPct val="107000"/>
                        </a:lnSpc>
                        <a:spcAft>
                          <a:spcPts val="0"/>
                        </a:spcAft>
                      </a:pPr>
                      <a:r>
                        <a:rPr lang="tr-TR" sz="1200">
                          <a:effectLst/>
                          <a:latin typeface="+mn-lt"/>
                        </a:rPr>
                        <a:t>1</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err="1">
                          <a:solidFill>
                            <a:schemeClr val="dk1"/>
                          </a:solidFill>
                          <a:effectLst/>
                          <a:latin typeface="+mn-lt"/>
                          <a:ea typeface="+mn-ea"/>
                          <a:cs typeface="+mn-cs"/>
                        </a:rPr>
                        <a:t>Motorlu</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Taşıtlar</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ve</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Parçaları</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8.331</a:t>
                      </a:r>
                      <a:endParaRPr lang="de-DE" sz="1400" kern="1200" dirty="0">
                        <a:solidFill>
                          <a:schemeClr val="dk1"/>
                        </a:solidFill>
                        <a:effectLst/>
                        <a:latin typeface="+mn-lt"/>
                        <a:ea typeface="+mn-ea"/>
                        <a:cs typeface="+mn-cs"/>
                      </a:endParaRPr>
                    </a:p>
                  </a:txBody>
                  <a:tcPr marL="9525" marR="9525" marT="9525" marB="0" anchor="ctr"/>
                </a:tc>
                <a:tc>
                  <a:txBody>
                    <a:bodyPr/>
                    <a:lstStyle/>
                    <a:p>
                      <a:pPr marL="0" algn="r" defTabSz="914400" rtl="0" eaLnBrk="1" fontAlgn="b" latinLnBrk="0" hangingPunct="1"/>
                      <a:r>
                        <a:rPr lang="tr-TR" sz="1400" kern="1200" dirty="0">
                          <a:solidFill>
                            <a:schemeClr val="dk1"/>
                          </a:solidFill>
                          <a:effectLst/>
                          <a:latin typeface="+mn-lt"/>
                          <a:ea typeface="+mn-ea"/>
                          <a:cs typeface="+mn-cs"/>
                        </a:rPr>
                        <a:t>28,37</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6438"/>
                  </a:ext>
                </a:extLst>
              </a:tr>
              <a:tr h="287672">
                <a:tc>
                  <a:txBody>
                    <a:bodyPr/>
                    <a:lstStyle/>
                    <a:p>
                      <a:pPr algn="ctr">
                        <a:lnSpc>
                          <a:spcPct val="107000"/>
                        </a:lnSpc>
                        <a:spcAft>
                          <a:spcPts val="0"/>
                        </a:spcAft>
                      </a:pPr>
                      <a:r>
                        <a:rPr lang="tr-TR" sz="1200" dirty="0">
                          <a:effectLst/>
                          <a:latin typeface="+mn-lt"/>
                        </a:rPr>
                        <a:t>2</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err="1">
                          <a:solidFill>
                            <a:schemeClr val="dk1"/>
                          </a:solidFill>
                          <a:effectLst/>
                          <a:latin typeface="+mn-lt"/>
                          <a:ea typeface="+mn-ea"/>
                          <a:cs typeface="+mn-cs"/>
                        </a:rPr>
                        <a:t>Makinalar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5.843</a:t>
                      </a:r>
                      <a:endParaRPr lang="de-DE" sz="1400" kern="1200" dirty="0">
                        <a:solidFill>
                          <a:schemeClr val="dk1"/>
                        </a:solidFill>
                        <a:effectLst/>
                        <a:latin typeface="+mn-lt"/>
                        <a:ea typeface="+mn-ea"/>
                        <a:cs typeface="+mn-cs"/>
                      </a:endParaRPr>
                    </a:p>
                  </a:txBody>
                  <a:tcPr marL="9525" marR="9525" marT="9525" marB="0" anchor="ctr"/>
                </a:tc>
                <a:tc>
                  <a:txBody>
                    <a:bodyPr/>
                    <a:lstStyle/>
                    <a:p>
                      <a:pPr marL="0" algn="r" defTabSz="914400" rtl="0" eaLnBrk="1" fontAlgn="b" latinLnBrk="0" hangingPunct="1"/>
                      <a:r>
                        <a:rPr lang="tr-TR" sz="1400" kern="1200" dirty="0">
                          <a:solidFill>
                            <a:schemeClr val="dk1"/>
                          </a:solidFill>
                          <a:effectLst/>
                          <a:latin typeface="+mn-lt"/>
                          <a:ea typeface="+mn-ea"/>
                          <a:cs typeface="+mn-cs"/>
                        </a:rPr>
                        <a:t>19,90</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743754727"/>
                  </a:ext>
                </a:extLst>
              </a:tr>
              <a:tr h="287672">
                <a:tc>
                  <a:txBody>
                    <a:bodyPr/>
                    <a:lstStyle/>
                    <a:p>
                      <a:pPr algn="ctr">
                        <a:lnSpc>
                          <a:spcPct val="107000"/>
                        </a:lnSpc>
                        <a:spcAft>
                          <a:spcPts val="0"/>
                        </a:spcAft>
                      </a:pPr>
                      <a:r>
                        <a:rPr lang="tr-TR" sz="1200">
                          <a:effectLst/>
                          <a:latin typeface="+mn-lt"/>
                        </a:rPr>
                        <a:t>3</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err="1">
                          <a:solidFill>
                            <a:schemeClr val="dk1"/>
                          </a:solidFill>
                          <a:effectLst/>
                          <a:latin typeface="+mn-lt"/>
                          <a:ea typeface="+mn-ea"/>
                          <a:cs typeface="+mn-cs"/>
                        </a:rPr>
                        <a:t>Kimyasal</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Ürünler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3.</a:t>
                      </a:r>
                      <a:r>
                        <a:rPr lang="tr-TR" sz="1400" kern="1200" dirty="0">
                          <a:solidFill>
                            <a:schemeClr val="dk1"/>
                          </a:solidFill>
                          <a:effectLst/>
                          <a:latin typeface="+mn-lt"/>
                          <a:ea typeface="+mn-ea"/>
                          <a:cs typeface="+mn-cs"/>
                        </a:rPr>
                        <a:t>125</a:t>
                      </a:r>
                      <a:endParaRPr lang="de-DE" sz="1400" kern="1200" dirty="0">
                        <a:solidFill>
                          <a:schemeClr val="dk1"/>
                        </a:solidFill>
                        <a:effectLst/>
                        <a:latin typeface="+mn-lt"/>
                        <a:ea typeface="+mn-ea"/>
                        <a:cs typeface="+mn-cs"/>
                      </a:endParaRPr>
                    </a:p>
                  </a:txBody>
                  <a:tcPr marL="9525" marR="9525" marT="9525" marB="0" anchor="ctr"/>
                </a:tc>
                <a:tc>
                  <a:txBody>
                    <a:bodyPr/>
                    <a:lstStyle/>
                    <a:p>
                      <a:pPr marL="0" algn="r" defTabSz="914400" rtl="0" eaLnBrk="1" fontAlgn="b" latinLnBrk="0" hangingPunct="1"/>
                      <a:r>
                        <a:rPr lang="tr-TR" sz="1400" kern="1200" dirty="0">
                          <a:solidFill>
                            <a:schemeClr val="dk1"/>
                          </a:solidFill>
                          <a:effectLst/>
                          <a:latin typeface="+mn-lt"/>
                          <a:ea typeface="+mn-ea"/>
                          <a:cs typeface="+mn-cs"/>
                        </a:rPr>
                        <a:t>10,64</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4011690098"/>
                  </a:ext>
                </a:extLst>
              </a:tr>
              <a:tr h="287672">
                <a:tc>
                  <a:txBody>
                    <a:bodyPr/>
                    <a:lstStyle/>
                    <a:p>
                      <a:pPr algn="ctr">
                        <a:lnSpc>
                          <a:spcPct val="107000"/>
                        </a:lnSpc>
                        <a:spcAft>
                          <a:spcPts val="0"/>
                        </a:spcAft>
                      </a:pPr>
                      <a:r>
                        <a:rPr lang="tr-TR" sz="1200">
                          <a:effectLst/>
                          <a:latin typeface="+mn-lt"/>
                        </a:rPr>
                        <a:t>4</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a:solidFill>
                            <a:schemeClr val="dk1"/>
                          </a:solidFill>
                          <a:effectLst/>
                          <a:latin typeface="+mn-lt"/>
                          <a:ea typeface="+mn-ea"/>
                          <a:cs typeface="+mn-cs"/>
                        </a:rPr>
                        <a:t>Elektrik </a:t>
                      </a:r>
                      <a:r>
                        <a:rPr lang="de-DE" sz="1400" u="none" strike="noStrike" kern="1200" dirty="0" err="1">
                          <a:solidFill>
                            <a:schemeClr val="dk1"/>
                          </a:solidFill>
                          <a:effectLst/>
                          <a:latin typeface="+mn-lt"/>
                          <a:ea typeface="+mn-ea"/>
                          <a:cs typeface="+mn-cs"/>
                        </a:rPr>
                        <a:t>Ekipmanları</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2</a:t>
                      </a:r>
                      <a:r>
                        <a:rPr lang="tr-TR" sz="1400" kern="1200" dirty="0">
                          <a:solidFill>
                            <a:schemeClr val="dk1"/>
                          </a:solidFill>
                          <a:effectLst/>
                          <a:latin typeface="+mn-lt"/>
                          <a:ea typeface="+mn-ea"/>
                          <a:cs typeface="+mn-cs"/>
                        </a:rPr>
                        <a:t>.208</a:t>
                      </a:r>
                      <a:endParaRPr lang="de-DE" sz="1400"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7,52</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343409918"/>
                  </a:ext>
                </a:extLst>
              </a:tr>
              <a:tr h="0">
                <a:tc>
                  <a:txBody>
                    <a:bodyPr/>
                    <a:lstStyle/>
                    <a:p>
                      <a:pPr algn="ctr">
                        <a:lnSpc>
                          <a:spcPct val="107000"/>
                        </a:lnSpc>
                        <a:spcAft>
                          <a:spcPts val="0"/>
                        </a:spcAft>
                      </a:pPr>
                      <a:r>
                        <a:rPr lang="tr-TR" sz="1200">
                          <a:effectLst/>
                          <a:latin typeface="+mn-lt"/>
                        </a:rPr>
                        <a:t>5</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400" u="none" strike="noStrike" kern="1200" dirty="0" err="1">
                          <a:solidFill>
                            <a:schemeClr val="dk1"/>
                          </a:solidFill>
                          <a:effectLst/>
                          <a:latin typeface="+mn-lt"/>
                          <a:ea typeface="+mn-ea"/>
                          <a:cs typeface="+mn-cs"/>
                        </a:rPr>
                        <a:t>Veri</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işleme</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ekipmanı</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elektrik</a:t>
                      </a:r>
                      <a:r>
                        <a:rPr lang="de-DE" sz="1400" u="none" strike="noStrike" kern="1200" dirty="0">
                          <a:solidFill>
                            <a:schemeClr val="dk1"/>
                          </a:solidFill>
                          <a:effectLst/>
                          <a:latin typeface="+mn-lt"/>
                          <a:ea typeface="+mn-ea"/>
                          <a:cs typeface="+mn-cs"/>
                        </a:rPr>
                        <a:t> ve </a:t>
                      </a:r>
                      <a:r>
                        <a:rPr lang="de-DE" sz="1400" u="none" strike="noStrike" kern="1200" dirty="0" err="1">
                          <a:solidFill>
                            <a:schemeClr val="dk1"/>
                          </a:solidFill>
                          <a:effectLst/>
                          <a:latin typeface="+mn-lt"/>
                          <a:ea typeface="+mn-ea"/>
                          <a:cs typeface="+mn-cs"/>
                        </a:rPr>
                        <a:t>optik</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ürünler</a:t>
                      </a:r>
                      <a:r>
                        <a:rPr lang="de-DE" sz="1400" u="none" strike="noStrike" kern="1200" dirty="0">
                          <a:solidFill>
                            <a:schemeClr val="dk1"/>
                          </a:solidFill>
                          <a:effectLst/>
                          <a:latin typeface="+mn-lt"/>
                          <a:ea typeface="+mn-ea"/>
                          <a:cs typeface="+mn-cs"/>
                        </a:rPr>
                        <a:t> </a:t>
                      </a:r>
                    </a:p>
                  </a:txBody>
                  <a:tcPr marL="9525" marR="9525" marT="9525" marB="0" anchor="ctr"/>
                </a:tc>
                <a:tc>
                  <a:txBody>
                    <a:bodyPr/>
                    <a:lstStyle/>
                    <a:p>
                      <a:pPr algn="r" fontAlgn="b"/>
                      <a:r>
                        <a:rPr lang="tr-TR" sz="1400" kern="1200" dirty="0">
                          <a:solidFill>
                            <a:schemeClr val="dk1"/>
                          </a:solidFill>
                          <a:effectLst/>
                          <a:latin typeface="+mn-lt"/>
                          <a:ea typeface="+mn-ea"/>
                          <a:cs typeface="+mn-cs"/>
                        </a:rPr>
                        <a:t>1.560</a:t>
                      </a:r>
                      <a:endParaRPr lang="de-DE" sz="1400"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6,4</a:t>
                      </a:r>
                      <a:r>
                        <a:rPr lang="tr-TR" sz="1400" kern="1200" dirty="0">
                          <a:solidFill>
                            <a:schemeClr val="dk1"/>
                          </a:solidFill>
                          <a:effectLst/>
                          <a:latin typeface="+mn-lt"/>
                          <a:ea typeface="+mn-ea"/>
                          <a:cs typeface="+mn-cs"/>
                        </a:rPr>
                        <a:t>2</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777787591"/>
                  </a:ext>
                </a:extLst>
              </a:tr>
              <a:tr h="459097">
                <a:tc>
                  <a:txBody>
                    <a:bodyPr/>
                    <a:lstStyle/>
                    <a:p>
                      <a:pPr algn="ctr">
                        <a:lnSpc>
                          <a:spcPct val="107000"/>
                        </a:lnSpc>
                        <a:spcAft>
                          <a:spcPts val="0"/>
                        </a:spcAft>
                      </a:pPr>
                      <a:r>
                        <a:rPr lang="tr-TR" sz="1200">
                          <a:effectLst/>
                          <a:latin typeface="+mn-lt"/>
                        </a:rPr>
                        <a:t>6</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tr-TR" sz="1400" u="none" strike="noStrike" kern="1200" dirty="0">
                          <a:solidFill>
                            <a:schemeClr val="dk1"/>
                          </a:solidFill>
                          <a:effectLst/>
                          <a:latin typeface="+mn-lt"/>
                          <a:ea typeface="+mn-ea"/>
                          <a:cs typeface="+mn-cs"/>
                        </a:rPr>
                        <a:t>Diğer Taşıtlar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1.</a:t>
                      </a:r>
                      <a:r>
                        <a:rPr lang="tr-TR" sz="1400" kern="1200" dirty="0">
                          <a:solidFill>
                            <a:schemeClr val="dk1"/>
                          </a:solidFill>
                          <a:effectLst/>
                          <a:latin typeface="+mn-lt"/>
                          <a:ea typeface="+mn-ea"/>
                          <a:cs typeface="+mn-cs"/>
                        </a:rPr>
                        <a:t>318</a:t>
                      </a:r>
                      <a:endParaRPr lang="de-DE" sz="1400"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4,49</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049753253"/>
                  </a:ext>
                </a:extLst>
              </a:tr>
              <a:tr h="287672">
                <a:tc>
                  <a:txBody>
                    <a:bodyPr/>
                    <a:lstStyle/>
                    <a:p>
                      <a:pPr algn="ctr">
                        <a:lnSpc>
                          <a:spcPct val="107000"/>
                        </a:lnSpc>
                        <a:spcAft>
                          <a:spcPts val="0"/>
                        </a:spcAft>
                      </a:pPr>
                      <a:r>
                        <a:rPr lang="tr-TR" sz="1200">
                          <a:effectLst/>
                          <a:latin typeface="+mn-lt"/>
                        </a:rPr>
                        <a:t>7</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err="1">
                          <a:solidFill>
                            <a:schemeClr val="dk1"/>
                          </a:solidFill>
                          <a:effectLst/>
                          <a:latin typeface="+mn-lt"/>
                          <a:ea typeface="+mn-ea"/>
                          <a:cs typeface="+mn-cs"/>
                        </a:rPr>
                        <a:t>Kauçuk</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ve</a:t>
                      </a:r>
                      <a:r>
                        <a:rPr lang="de-DE" sz="1400" u="none" strike="noStrike" kern="1200" dirty="0">
                          <a:solidFill>
                            <a:schemeClr val="dk1"/>
                          </a:solidFill>
                          <a:effectLst/>
                          <a:latin typeface="+mn-lt"/>
                          <a:ea typeface="+mn-ea"/>
                          <a:cs typeface="+mn-cs"/>
                        </a:rPr>
                        <a:t> Plastik </a:t>
                      </a:r>
                      <a:r>
                        <a:rPr lang="de-DE" sz="1400" u="none" strike="noStrike" kern="1200" dirty="0" err="1">
                          <a:solidFill>
                            <a:schemeClr val="dk1"/>
                          </a:solidFill>
                          <a:effectLst/>
                          <a:latin typeface="+mn-lt"/>
                          <a:ea typeface="+mn-ea"/>
                          <a:cs typeface="+mn-cs"/>
                        </a:rPr>
                        <a:t>Ürünler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99</a:t>
                      </a:r>
                      <a:r>
                        <a:rPr lang="tr-TR" sz="1400" kern="1200" dirty="0">
                          <a:solidFill>
                            <a:schemeClr val="dk1"/>
                          </a:solidFill>
                          <a:effectLst/>
                          <a:latin typeface="+mn-lt"/>
                          <a:ea typeface="+mn-ea"/>
                          <a:cs typeface="+mn-cs"/>
                        </a:rPr>
                        <a:t>0</a:t>
                      </a:r>
                      <a:endParaRPr lang="de-DE" sz="1400"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3,</a:t>
                      </a:r>
                      <a:r>
                        <a:rPr lang="tr-TR" sz="1400" kern="1200" dirty="0">
                          <a:solidFill>
                            <a:schemeClr val="dk1"/>
                          </a:solidFill>
                          <a:effectLst/>
                          <a:latin typeface="+mn-lt"/>
                          <a:ea typeface="+mn-ea"/>
                          <a:cs typeface="+mn-cs"/>
                        </a:rPr>
                        <a:t>37</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94525813"/>
                  </a:ext>
                </a:extLst>
              </a:tr>
              <a:tr h="287672">
                <a:tc>
                  <a:txBody>
                    <a:bodyPr/>
                    <a:lstStyle/>
                    <a:p>
                      <a:pPr algn="ctr">
                        <a:lnSpc>
                          <a:spcPct val="107000"/>
                        </a:lnSpc>
                        <a:spcAft>
                          <a:spcPts val="0"/>
                        </a:spcAft>
                      </a:pPr>
                      <a:r>
                        <a:rPr lang="tr-TR" sz="1200" dirty="0">
                          <a:effectLst/>
                          <a:latin typeface="+mn-lt"/>
                        </a:rPr>
                        <a:t>8</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err="1">
                          <a:solidFill>
                            <a:schemeClr val="dk1"/>
                          </a:solidFill>
                          <a:effectLst/>
                          <a:latin typeface="+mn-lt"/>
                          <a:ea typeface="+mn-ea"/>
                          <a:cs typeface="+mn-cs"/>
                        </a:rPr>
                        <a:t>Eczacılık</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ve</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Benzeri</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Ürünler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9</a:t>
                      </a:r>
                      <a:r>
                        <a:rPr lang="tr-TR" sz="1400" kern="1200" dirty="0">
                          <a:solidFill>
                            <a:schemeClr val="dk1"/>
                          </a:solidFill>
                          <a:effectLst/>
                          <a:latin typeface="+mn-lt"/>
                          <a:ea typeface="+mn-ea"/>
                          <a:cs typeface="+mn-cs"/>
                        </a:rPr>
                        <a:t>76</a:t>
                      </a:r>
                      <a:endParaRPr lang="de-DE" sz="1400"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3,3</a:t>
                      </a:r>
                      <a:r>
                        <a:rPr lang="tr-TR" sz="1400" kern="1200" dirty="0">
                          <a:solidFill>
                            <a:schemeClr val="dk1"/>
                          </a:solidFill>
                          <a:effectLst/>
                          <a:latin typeface="+mn-lt"/>
                          <a:ea typeface="+mn-ea"/>
                          <a:cs typeface="+mn-cs"/>
                        </a:rPr>
                        <a:t>2</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89998440"/>
                  </a:ext>
                </a:extLst>
              </a:tr>
              <a:tr h="287672">
                <a:tc>
                  <a:txBody>
                    <a:bodyPr/>
                    <a:lstStyle/>
                    <a:p>
                      <a:pPr algn="ctr">
                        <a:lnSpc>
                          <a:spcPct val="107000"/>
                        </a:lnSpc>
                        <a:spcAft>
                          <a:spcPts val="0"/>
                        </a:spcAft>
                      </a:pPr>
                      <a:r>
                        <a:rPr lang="tr-TR" sz="1200">
                          <a:effectLst/>
                          <a:latin typeface="+mn-lt"/>
                        </a:rPr>
                        <a:t>9</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a:solidFill>
                            <a:schemeClr val="dk1"/>
                          </a:solidFill>
                          <a:effectLst/>
                          <a:latin typeface="+mn-lt"/>
                          <a:ea typeface="+mn-ea"/>
                          <a:cs typeface="+mn-cs"/>
                        </a:rPr>
                        <a:t>Metal </a:t>
                      </a:r>
                      <a:r>
                        <a:rPr lang="de-DE" sz="1400" u="none" strike="noStrike" kern="1200" dirty="0" err="1">
                          <a:solidFill>
                            <a:schemeClr val="dk1"/>
                          </a:solidFill>
                          <a:effectLst/>
                          <a:latin typeface="+mn-lt"/>
                          <a:ea typeface="+mn-ea"/>
                          <a:cs typeface="+mn-cs"/>
                        </a:rPr>
                        <a:t>Ürünleri</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8</a:t>
                      </a:r>
                      <a:r>
                        <a:rPr lang="de-DE" sz="1400" kern="1200" dirty="0">
                          <a:solidFill>
                            <a:schemeClr val="dk1"/>
                          </a:solidFill>
                          <a:effectLst/>
                          <a:latin typeface="+mn-lt"/>
                          <a:ea typeface="+mn-ea"/>
                          <a:cs typeface="+mn-cs"/>
                        </a:rPr>
                        <a:t>9</a:t>
                      </a:r>
                      <a:r>
                        <a:rPr lang="tr-TR" sz="1400" kern="1200" dirty="0">
                          <a:solidFill>
                            <a:schemeClr val="dk1"/>
                          </a:solidFill>
                          <a:effectLst/>
                          <a:latin typeface="+mn-lt"/>
                          <a:ea typeface="+mn-ea"/>
                          <a:cs typeface="+mn-cs"/>
                        </a:rPr>
                        <a:t>3</a:t>
                      </a:r>
                      <a:endParaRPr lang="de-DE" sz="1400"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3,</a:t>
                      </a:r>
                      <a:r>
                        <a:rPr lang="tr-TR" sz="1400" kern="1200" dirty="0">
                          <a:solidFill>
                            <a:schemeClr val="dk1"/>
                          </a:solidFill>
                          <a:effectLst/>
                          <a:latin typeface="+mn-lt"/>
                          <a:ea typeface="+mn-ea"/>
                          <a:cs typeface="+mn-cs"/>
                        </a:rPr>
                        <a:t>04</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156111507"/>
                  </a:ext>
                </a:extLst>
              </a:tr>
              <a:tr h="287672">
                <a:tc>
                  <a:txBody>
                    <a:bodyPr/>
                    <a:lstStyle/>
                    <a:p>
                      <a:pPr algn="ctr">
                        <a:lnSpc>
                          <a:spcPct val="107000"/>
                        </a:lnSpc>
                        <a:spcAft>
                          <a:spcPts val="0"/>
                        </a:spcAft>
                      </a:pPr>
                      <a:r>
                        <a:rPr lang="tr-TR" sz="1200">
                          <a:effectLst/>
                          <a:latin typeface="+mn-lt"/>
                        </a:rPr>
                        <a:t>10</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fontAlgn="b"/>
                      <a:r>
                        <a:rPr lang="de-DE" sz="1400" u="none" strike="noStrike" kern="1200" dirty="0">
                          <a:solidFill>
                            <a:schemeClr val="dk1"/>
                          </a:solidFill>
                          <a:effectLst/>
                          <a:latin typeface="+mn-lt"/>
                          <a:ea typeface="+mn-ea"/>
                          <a:cs typeface="+mn-cs"/>
                        </a:rPr>
                        <a:t>Metaller</a:t>
                      </a:r>
                    </a:p>
                  </a:txBody>
                  <a:tcPr marL="9525" marR="9525" marT="9525" marB="0" anchor="ctr"/>
                </a:tc>
                <a:tc>
                  <a:txBody>
                    <a:bodyPr/>
                    <a:lstStyle/>
                    <a:p>
                      <a:pPr algn="r" fontAlgn="b"/>
                      <a:r>
                        <a:rPr lang="tr-TR" sz="1400" kern="1200" dirty="0">
                          <a:solidFill>
                            <a:schemeClr val="dk1"/>
                          </a:solidFill>
                          <a:effectLst/>
                          <a:latin typeface="+mn-lt"/>
                          <a:ea typeface="+mn-ea"/>
                          <a:cs typeface="+mn-cs"/>
                        </a:rPr>
                        <a:t>864</a:t>
                      </a:r>
                      <a:endParaRPr lang="de-DE" sz="1400"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2,9</a:t>
                      </a:r>
                      <a:r>
                        <a:rPr lang="tr-TR" sz="1400" kern="1200" dirty="0">
                          <a:solidFill>
                            <a:schemeClr val="dk1"/>
                          </a:solidFill>
                          <a:effectLst/>
                          <a:latin typeface="+mn-lt"/>
                          <a:ea typeface="+mn-ea"/>
                          <a:cs typeface="+mn-cs"/>
                        </a:rPr>
                        <a:t>4</a:t>
                      </a:r>
                      <a:endParaRPr lang="de-DE" sz="14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4242386312"/>
                  </a:ext>
                </a:extLst>
              </a:tr>
              <a:tr h="287672">
                <a:tc>
                  <a:txBody>
                    <a:bodyPr/>
                    <a:lstStyle/>
                    <a:p>
                      <a:pPr algn="ctr">
                        <a:lnSpc>
                          <a:spcPct val="107000"/>
                        </a:lnSpc>
                        <a:spcAft>
                          <a:spcPts val="0"/>
                        </a:spcAft>
                      </a:pPr>
                      <a:r>
                        <a:rPr lang="tr-TR" sz="1200" dirty="0">
                          <a:effectLst/>
                          <a:latin typeface="+mn-lt"/>
                        </a:rPr>
                        <a:t> </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tr-TR" sz="1400" u="none" strike="noStrike" kern="1200" dirty="0">
                          <a:solidFill>
                            <a:schemeClr val="dk1"/>
                          </a:solidFill>
                          <a:effectLst/>
                          <a:latin typeface="+mn-lt"/>
                          <a:ea typeface="+mn-ea"/>
                          <a:cs typeface="+mn-cs"/>
                        </a:rPr>
                        <a:t>Toplam (Bütün Ürünler)</a:t>
                      </a:r>
                      <a:endParaRPr lang="de-DE" sz="1400" u="none" strike="noStrike" kern="1200" dirty="0">
                        <a:solidFill>
                          <a:schemeClr val="dk1"/>
                        </a:solidFill>
                        <a:effectLst/>
                        <a:latin typeface="+mn-lt"/>
                        <a:ea typeface="+mn-ea"/>
                        <a:cs typeface="+mn-cs"/>
                      </a:endParaRPr>
                    </a:p>
                  </a:txBody>
                  <a:tcPr marL="44450" marR="44450" marT="0" marB="0" anchor="ctr"/>
                </a:tc>
                <a:tc>
                  <a:txBody>
                    <a:bodyPr/>
                    <a:lstStyle/>
                    <a:p>
                      <a:pPr algn="r">
                        <a:lnSpc>
                          <a:spcPct val="107000"/>
                        </a:lnSpc>
                        <a:spcAft>
                          <a:spcPts val="0"/>
                        </a:spcAft>
                      </a:pPr>
                      <a:r>
                        <a:rPr lang="de-DE" sz="1400" dirty="0">
                          <a:effectLst/>
                          <a:latin typeface="+mn-lt"/>
                        </a:rPr>
                        <a:t>2</a:t>
                      </a:r>
                      <a:r>
                        <a:rPr lang="tr-TR" sz="1400" dirty="0">
                          <a:effectLst/>
                          <a:latin typeface="+mn-lt"/>
                        </a:rPr>
                        <a:t>9.369</a:t>
                      </a:r>
                      <a:endParaRPr lang="de-DE"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mn-lt"/>
                        </a:rPr>
                        <a:t>100,00</a:t>
                      </a:r>
                      <a:endParaRPr lang="de-DE"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9946456"/>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245099519"/>
              </p:ext>
            </p:extLst>
          </p:nvPr>
        </p:nvGraphicFramePr>
        <p:xfrm>
          <a:off x="6545024" y="1986675"/>
          <a:ext cx="5040000" cy="3959995"/>
        </p:xfrm>
        <a:graphic>
          <a:graphicData uri="http://schemas.openxmlformats.org/drawingml/2006/table">
            <a:tbl>
              <a:tblPr firstRow="1" firstCol="1" bandRow="1">
                <a:tableStyleId>{5C22544A-7EE6-4342-B048-85BDC9FD1C3A}</a:tableStyleId>
              </a:tblPr>
              <a:tblGrid>
                <a:gridCol w="359739">
                  <a:extLst>
                    <a:ext uri="{9D8B030D-6E8A-4147-A177-3AD203B41FA5}">
                      <a16:colId xmlns:a16="http://schemas.microsoft.com/office/drawing/2014/main" val="913816116"/>
                    </a:ext>
                  </a:extLst>
                </a:gridCol>
                <a:gridCol w="2943826">
                  <a:extLst>
                    <a:ext uri="{9D8B030D-6E8A-4147-A177-3AD203B41FA5}">
                      <a16:colId xmlns:a16="http://schemas.microsoft.com/office/drawing/2014/main" val="2705729598"/>
                    </a:ext>
                  </a:extLst>
                </a:gridCol>
                <a:gridCol w="895257">
                  <a:extLst>
                    <a:ext uri="{9D8B030D-6E8A-4147-A177-3AD203B41FA5}">
                      <a16:colId xmlns:a16="http://schemas.microsoft.com/office/drawing/2014/main" val="652304429"/>
                    </a:ext>
                  </a:extLst>
                </a:gridCol>
                <a:gridCol w="841178">
                  <a:extLst>
                    <a:ext uri="{9D8B030D-6E8A-4147-A177-3AD203B41FA5}">
                      <a16:colId xmlns:a16="http://schemas.microsoft.com/office/drawing/2014/main" val="3574260538"/>
                    </a:ext>
                  </a:extLst>
                </a:gridCol>
              </a:tblGrid>
              <a:tr h="752516">
                <a:tc>
                  <a:txBody>
                    <a:bodyPr/>
                    <a:lstStyle/>
                    <a:p>
                      <a:pPr algn="ctr">
                        <a:lnSpc>
                          <a:spcPct val="107000"/>
                        </a:lnSpc>
                        <a:spcAft>
                          <a:spcPts val="0"/>
                        </a:spcAft>
                      </a:pPr>
                      <a:r>
                        <a:rPr lang="tr-TR" sz="1200" dirty="0">
                          <a:effectLst/>
                          <a:latin typeface="+mn-lt"/>
                        </a:rPr>
                        <a:t>Sıra</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latin typeface="+mn-lt"/>
                        </a:rPr>
                        <a:t>Ürün</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latin typeface="+mn-lt"/>
                        </a:rPr>
                        <a:t>Almanya'nın Türkiye'den </a:t>
                      </a:r>
                      <a:r>
                        <a:rPr lang="tr-TR" sz="1200" dirty="0" err="1">
                          <a:effectLst/>
                          <a:latin typeface="+mn-lt"/>
                        </a:rPr>
                        <a:t>İthalati</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200" dirty="0">
                          <a:effectLst/>
                          <a:latin typeface="+mn-lt"/>
                        </a:rPr>
                        <a:t>Türkiye’nin Payı (%)</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93522597"/>
                  </a:ext>
                </a:extLst>
              </a:tr>
              <a:tr h="291589">
                <a:tc>
                  <a:txBody>
                    <a:bodyPr/>
                    <a:lstStyle/>
                    <a:p>
                      <a:pPr algn="ctr">
                        <a:lnSpc>
                          <a:spcPct val="107000"/>
                        </a:lnSpc>
                        <a:spcAft>
                          <a:spcPts val="0"/>
                        </a:spcAft>
                      </a:pPr>
                      <a:r>
                        <a:rPr lang="tr-TR" sz="1200">
                          <a:effectLst/>
                          <a:latin typeface="+mn-lt"/>
                        </a:rPr>
                        <a:t>1</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de-DE" sz="1400" u="none" strike="noStrike" kern="1200" dirty="0" err="1">
                          <a:solidFill>
                            <a:schemeClr val="dk1"/>
                          </a:solidFill>
                          <a:effectLst/>
                          <a:latin typeface="+mn-lt"/>
                          <a:ea typeface="+mn-ea"/>
                          <a:cs typeface="+mn-cs"/>
                        </a:rPr>
                        <a:t>Motorlu</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Taşıtlar</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ve</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Parçaları</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7.080</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27,75</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142700772"/>
                  </a:ext>
                </a:extLst>
              </a:tr>
              <a:tr h="291589">
                <a:tc>
                  <a:txBody>
                    <a:bodyPr/>
                    <a:lstStyle/>
                    <a:p>
                      <a:pPr algn="ctr">
                        <a:lnSpc>
                          <a:spcPct val="107000"/>
                        </a:lnSpc>
                        <a:spcAft>
                          <a:spcPts val="0"/>
                        </a:spcAft>
                      </a:pPr>
                      <a:r>
                        <a:rPr lang="tr-TR" sz="1200">
                          <a:effectLst/>
                          <a:latin typeface="+mn-lt"/>
                        </a:rPr>
                        <a:t>2</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de-DE" sz="1400" u="none" strike="noStrike" kern="1200" dirty="0">
                          <a:solidFill>
                            <a:schemeClr val="dk1"/>
                          </a:solidFill>
                          <a:effectLst/>
                          <a:latin typeface="+mn-lt"/>
                          <a:ea typeface="+mn-ea"/>
                          <a:cs typeface="+mn-cs"/>
                        </a:rPr>
                        <a:t>Hazır </a:t>
                      </a:r>
                      <a:r>
                        <a:rPr lang="de-DE" sz="1400" u="none" strike="noStrike" kern="1200" dirty="0" err="1">
                          <a:solidFill>
                            <a:schemeClr val="dk1"/>
                          </a:solidFill>
                          <a:effectLst/>
                          <a:latin typeface="+mn-lt"/>
                          <a:ea typeface="+mn-ea"/>
                          <a:cs typeface="+mn-cs"/>
                        </a:rPr>
                        <a:t>Giyim</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3.700</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14,50</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712386796"/>
                  </a:ext>
                </a:extLst>
              </a:tr>
              <a:tr h="291589">
                <a:tc>
                  <a:txBody>
                    <a:bodyPr/>
                    <a:lstStyle/>
                    <a:p>
                      <a:pPr algn="ctr">
                        <a:lnSpc>
                          <a:spcPct val="107000"/>
                        </a:lnSpc>
                        <a:spcAft>
                          <a:spcPts val="0"/>
                        </a:spcAft>
                      </a:pPr>
                      <a:r>
                        <a:rPr lang="tr-TR" sz="1200">
                          <a:effectLst/>
                          <a:latin typeface="+mn-lt"/>
                        </a:rPr>
                        <a:t>3</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de-DE" sz="1400" u="none" strike="noStrike" kern="1200" dirty="0" err="1">
                          <a:solidFill>
                            <a:schemeClr val="dk1"/>
                          </a:solidFill>
                          <a:effectLst/>
                          <a:latin typeface="+mn-lt"/>
                          <a:ea typeface="+mn-ea"/>
                          <a:cs typeface="+mn-cs"/>
                        </a:rPr>
                        <a:t>Makinalar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2.</a:t>
                      </a:r>
                      <a:r>
                        <a:rPr lang="tr-TR" sz="1400" kern="1200" dirty="0">
                          <a:solidFill>
                            <a:schemeClr val="dk1"/>
                          </a:solidFill>
                          <a:effectLst/>
                          <a:latin typeface="+mn-lt"/>
                          <a:ea typeface="+mn-ea"/>
                          <a:cs typeface="+mn-cs"/>
                        </a:rPr>
                        <a:t>919</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de-DE" sz="1400" kern="1200" dirty="0">
                          <a:solidFill>
                            <a:schemeClr val="dk1"/>
                          </a:solidFill>
                          <a:effectLst/>
                          <a:latin typeface="+mn-lt"/>
                          <a:ea typeface="+mn-ea"/>
                          <a:cs typeface="+mn-cs"/>
                        </a:rPr>
                        <a:t>1</a:t>
                      </a:r>
                      <a:r>
                        <a:rPr lang="tr-TR" sz="1400" kern="1200" dirty="0">
                          <a:solidFill>
                            <a:schemeClr val="dk1"/>
                          </a:solidFill>
                          <a:effectLst/>
                          <a:latin typeface="+mn-lt"/>
                          <a:ea typeface="+mn-ea"/>
                          <a:cs typeface="+mn-cs"/>
                        </a:rPr>
                        <a:t>1,44</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969001461"/>
                  </a:ext>
                </a:extLst>
              </a:tr>
              <a:tr h="291589">
                <a:tc>
                  <a:txBody>
                    <a:bodyPr/>
                    <a:lstStyle/>
                    <a:p>
                      <a:pPr algn="ctr">
                        <a:lnSpc>
                          <a:spcPct val="107000"/>
                        </a:lnSpc>
                        <a:spcAft>
                          <a:spcPts val="0"/>
                        </a:spcAft>
                      </a:pPr>
                      <a:r>
                        <a:rPr lang="tr-TR" sz="1200">
                          <a:effectLst/>
                          <a:latin typeface="+mn-lt"/>
                        </a:rPr>
                        <a:t>4</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de-DE" sz="1400" u="none" strike="noStrike" kern="1200" dirty="0" err="1">
                          <a:solidFill>
                            <a:schemeClr val="dk1"/>
                          </a:solidFill>
                          <a:effectLst/>
                          <a:latin typeface="+mn-lt"/>
                          <a:ea typeface="+mn-ea"/>
                          <a:cs typeface="+mn-cs"/>
                        </a:rPr>
                        <a:t>Gıda</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ve</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Yem</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1.7</a:t>
                      </a:r>
                      <a:r>
                        <a:rPr lang="tr-TR" sz="1400" kern="1200" dirty="0">
                          <a:solidFill>
                            <a:schemeClr val="dk1"/>
                          </a:solidFill>
                          <a:effectLst/>
                          <a:latin typeface="+mn-lt"/>
                          <a:ea typeface="+mn-ea"/>
                          <a:cs typeface="+mn-cs"/>
                        </a:rPr>
                        <a:t>70</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6,94</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388041672"/>
                  </a:ext>
                </a:extLst>
              </a:tr>
              <a:tr h="291589">
                <a:tc>
                  <a:txBody>
                    <a:bodyPr/>
                    <a:lstStyle/>
                    <a:p>
                      <a:pPr algn="ctr">
                        <a:lnSpc>
                          <a:spcPct val="107000"/>
                        </a:lnSpc>
                        <a:spcAft>
                          <a:spcPts val="0"/>
                        </a:spcAft>
                      </a:pPr>
                      <a:r>
                        <a:rPr lang="tr-TR" sz="1100">
                          <a:effectLst/>
                          <a:latin typeface="+mn-lt"/>
                          <a:ea typeface="Times New Roman" panose="02020603050405020304" pitchFamily="18" charset="0"/>
                          <a:cs typeface="Times New Roman" panose="02020603050405020304" pitchFamily="18" charset="0"/>
                        </a:rPr>
                        <a:t>5</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de-DE" sz="1400" u="none" strike="noStrike" kern="1200" dirty="0">
                          <a:solidFill>
                            <a:schemeClr val="dk1"/>
                          </a:solidFill>
                          <a:effectLst/>
                          <a:latin typeface="+mn-lt"/>
                          <a:ea typeface="+mn-ea"/>
                          <a:cs typeface="+mn-cs"/>
                        </a:rPr>
                        <a:t>Metal </a:t>
                      </a:r>
                      <a:r>
                        <a:rPr lang="de-DE" sz="1400" u="none" strike="noStrike" kern="1200" dirty="0" err="1">
                          <a:solidFill>
                            <a:schemeClr val="dk1"/>
                          </a:solidFill>
                          <a:effectLst/>
                          <a:latin typeface="+mn-lt"/>
                          <a:ea typeface="+mn-ea"/>
                          <a:cs typeface="+mn-cs"/>
                        </a:rPr>
                        <a:t>Ürünleri</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1.403</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5,50</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386388659"/>
                  </a:ext>
                </a:extLst>
              </a:tr>
              <a:tr h="291589">
                <a:tc>
                  <a:txBody>
                    <a:bodyPr/>
                    <a:lstStyle/>
                    <a:p>
                      <a:pPr algn="ctr">
                        <a:lnSpc>
                          <a:spcPct val="107000"/>
                        </a:lnSpc>
                        <a:spcAft>
                          <a:spcPts val="0"/>
                        </a:spcAft>
                      </a:pPr>
                      <a:r>
                        <a:rPr lang="tr-TR" sz="1200">
                          <a:effectLst/>
                          <a:latin typeface="+mn-lt"/>
                        </a:rPr>
                        <a:t>6</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de-DE" sz="1400" u="none" strike="noStrike" kern="1200" dirty="0">
                          <a:solidFill>
                            <a:schemeClr val="dk1"/>
                          </a:solidFill>
                          <a:effectLst/>
                          <a:latin typeface="+mn-lt"/>
                          <a:ea typeface="+mn-ea"/>
                          <a:cs typeface="+mn-cs"/>
                        </a:rPr>
                        <a:t>Elektrik </a:t>
                      </a:r>
                      <a:r>
                        <a:rPr lang="de-DE" sz="1400" u="none" strike="noStrike" kern="1200" dirty="0" err="1">
                          <a:solidFill>
                            <a:schemeClr val="dk1"/>
                          </a:solidFill>
                          <a:effectLst/>
                          <a:latin typeface="+mn-lt"/>
                          <a:ea typeface="+mn-ea"/>
                          <a:cs typeface="+mn-cs"/>
                        </a:rPr>
                        <a:t>Ekipmanları</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1.</a:t>
                      </a:r>
                      <a:r>
                        <a:rPr lang="tr-TR" sz="1400" kern="1200" dirty="0">
                          <a:solidFill>
                            <a:schemeClr val="dk1"/>
                          </a:solidFill>
                          <a:effectLst/>
                          <a:latin typeface="+mn-lt"/>
                          <a:ea typeface="+mn-ea"/>
                          <a:cs typeface="+mn-cs"/>
                        </a:rPr>
                        <a:t>396</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5,47</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810972855"/>
                  </a:ext>
                </a:extLst>
              </a:tr>
              <a:tr h="291589">
                <a:tc>
                  <a:txBody>
                    <a:bodyPr/>
                    <a:lstStyle/>
                    <a:p>
                      <a:pPr algn="ctr">
                        <a:lnSpc>
                          <a:spcPct val="107000"/>
                        </a:lnSpc>
                        <a:spcAft>
                          <a:spcPts val="0"/>
                        </a:spcAft>
                      </a:pPr>
                      <a:r>
                        <a:rPr lang="tr-TR" sz="1200" dirty="0">
                          <a:effectLst/>
                          <a:latin typeface="+mn-lt"/>
                        </a:rPr>
                        <a:t>7</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tr-TR" sz="1400" u="none" strike="noStrike" kern="1200" dirty="0">
                          <a:solidFill>
                            <a:schemeClr val="dk1"/>
                          </a:solidFill>
                          <a:effectLst/>
                          <a:latin typeface="+mn-lt"/>
                          <a:ea typeface="+mn-ea"/>
                          <a:cs typeface="+mn-cs"/>
                        </a:rPr>
                        <a:t>Metaller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1.264</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4,96</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430202064"/>
                  </a:ext>
                </a:extLst>
              </a:tr>
              <a:tr h="291589">
                <a:tc>
                  <a:txBody>
                    <a:bodyPr/>
                    <a:lstStyle/>
                    <a:p>
                      <a:pPr algn="ctr">
                        <a:lnSpc>
                          <a:spcPct val="107000"/>
                        </a:lnSpc>
                        <a:spcAft>
                          <a:spcPts val="0"/>
                        </a:spcAft>
                      </a:pPr>
                      <a:r>
                        <a:rPr lang="tr-TR" sz="1200">
                          <a:effectLst/>
                          <a:latin typeface="+mn-lt"/>
                        </a:rPr>
                        <a:t>8</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tr-TR" sz="1400" u="none" strike="noStrike" kern="1200" dirty="0">
                          <a:solidFill>
                            <a:schemeClr val="dk1"/>
                          </a:solidFill>
                          <a:effectLst/>
                          <a:latin typeface="+mn-lt"/>
                          <a:ea typeface="+mn-ea"/>
                          <a:cs typeface="+mn-cs"/>
                        </a:rPr>
                        <a:t>Kauçuk ve Plastik Ürünler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tr-TR" sz="1400" kern="1200" dirty="0">
                          <a:solidFill>
                            <a:schemeClr val="dk1"/>
                          </a:solidFill>
                          <a:effectLst/>
                          <a:latin typeface="+mn-lt"/>
                          <a:ea typeface="+mn-ea"/>
                          <a:cs typeface="+mn-cs"/>
                        </a:rPr>
                        <a:t>1.240</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4,86</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11416795"/>
                  </a:ext>
                </a:extLst>
              </a:tr>
              <a:tr h="291589">
                <a:tc>
                  <a:txBody>
                    <a:bodyPr/>
                    <a:lstStyle/>
                    <a:p>
                      <a:pPr algn="ctr">
                        <a:lnSpc>
                          <a:spcPct val="107000"/>
                        </a:lnSpc>
                        <a:spcAft>
                          <a:spcPts val="0"/>
                        </a:spcAft>
                      </a:pPr>
                      <a:r>
                        <a:rPr lang="tr-TR" sz="1200" dirty="0">
                          <a:effectLst/>
                          <a:latin typeface="+mn-lt"/>
                        </a:rPr>
                        <a:t>9</a:t>
                      </a:r>
                      <a:endParaRPr lang="de-DE"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tr-TR" sz="1400" u="none" strike="noStrike" kern="1200" dirty="0">
                          <a:solidFill>
                            <a:schemeClr val="dk1"/>
                          </a:solidFill>
                          <a:effectLst/>
                          <a:latin typeface="+mn-lt"/>
                          <a:ea typeface="+mn-ea"/>
                          <a:cs typeface="+mn-cs"/>
                        </a:rPr>
                        <a:t>Tekstiller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97</a:t>
                      </a:r>
                      <a:r>
                        <a:rPr lang="tr-TR" sz="1400" kern="1200" dirty="0">
                          <a:solidFill>
                            <a:schemeClr val="dk1"/>
                          </a:solidFill>
                          <a:effectLst/>
                          <a:latin typeface="+mn-lt"/>
                          <a:ea typeface="+mn-ea"/>
                          <a:cs typeface="+mn-cs"/>
                        </a:rPr>
                        <a:t>0</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tr-TR" sz="1400" kern="1200" dirty="0">
                          <a:solidFill>
                            <a:schemeClr val="dk1"/>
                          </a:solidFill>
                          <a:effectLst/>
                          <a:latin typeface="+mn-lt"/>
                          <a:ea typeface="+mn-ea"/>
                          <a:cs typeface="+mn-cs"/>
                        </a:rPr>
                        <a:t>3,80</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948909467"/>
                  </a:ext>
                </a:extLst>
              </a:tr>
              <a:tr h="291589">
                <a:tc>
                  <a:txBody>
                    <a:bodyPr/>
                    <a:lstStyle/>
                    <a:p>
                      <a:pPr algn="ctr">
                        <a:lnSpc>
                          <a:spcPct val="107000"/>
                        </a:lnSpc>
                        <a:spcAft>
                          <a:spcPts val="0"/>
                        </a:spcAft>
                      </a:pPr>
                      <a:r>
                        <a:rPr lang="tr-TR" sz="1200">
                          <a:effectLst/>
                          <a:latin typeface="+mn-lt"/>
                        </a:rPr>
                        <a:t>10</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fontAlgn="b" latinLnBrk="0" hangingPunct="1">
                        <a:lnSpc>
                          <a:spcPct val="107000"/>
                        </a:lnSpc>
                        <a:spcAft>
                          <a:spcPts val="0"/>
                        </a:spcAft>
                      </a:pPr>
                      <a:r>
                        <a:rPr lang="de-DE" sz="1400" u="none" strike="noStrike" kern="1200" dirty="0" err="1">
                          <a:solidFill>
                            <a:schemeClr val="dk1"/>
                          </a:solidFill>
                          <a:effectLst/>
                          <a:latin typeface="+mn-lt"/>
                          <a:ea typeface="+mn-ea"/>
                          <a:cs typeface="+mn-cs"/>
                        </a:rPr>
                        <a:t>Kimyasal</a:t>
                      </a:r>
                      <a:r>
                        <a:rPr lang="de-DE" sz="1400" u="none" strike="noStrike" kern="1200" dirty="0">
                          <a:solidFill>
                            <a:schemeClr val="dk1"/>
                          </a:solidFill>
                          <a:effectLst/>
                          <a:latin typeface="+mn-lt"/>
                          <a:ea typeface="+mn-ea"/>
                          <a:cs typeface="+mn-cs"/>
                        </a:rPr>
                        <a:t> </a:t>
                      </a:r>
                      <a:r>
                        <a:rPr lang="de-DE" sz="1400" u="none" strike="noStrike" kern="1200" dirty="0" err="1">
                          <a:solidFill>
                            <a:schemeClr val="dk1"/>
                          </a:solidFill>
                          <a:effectLst/>
                          <a:latin typeface="+mn-lt"/>
                          <a:ea typeface="+mn-ea"/>
                          <a:cs typeface="+mn-cs"/>
                        </a:rPr>
                        <a:t>Ürünler</a:t>
                      </a:r>
                      <a:endParaRPr lang="de-DE" sz="1400" u="none" strike="noStrike" kern="1200" dirty="0">
                        <a:solidFill>
                          <a:schemeClr val="dk1"/>
                        </a:solidFill>
                        <a:effectLst/>
                        <a:latin typeface="+mn-lt"/>
                        <a:ea typeface="+mn-ea"/>
                        <a:cs typeface="+mn-cs"/>
                      </a:endParaRPr>
                    </a:p>
                  </a:txBody>
                  <a:tcPr marL="9525" marR="9525" marT="9525" marB="0" anchor="ctr"/>
                </a:tc>
                <a:tc>
                  <a:txBody>
                    <a:bodyPr/>
                    <a:lstStyle/>
                    <a:p>
                      <a:pPr algn="r" fontAlgn="b"/>
                      <a:r>
                        <a:rPr lang="de-DE" sz="1400" kern="1200" dirty="0">
                          <a:solidFill>
                            <a:schemeClr val="dk1"/>
                          </a:solidFill>
                          <a:effectLst/>
                          <a:latin typeface="+mn-lt"/>
                          <a:ea typeface="+mn-ea"/>
                          <a:cs typeface="+mn-cs"/>
                        </a:rPr>
                        <a:t>5</a:t>
                      </a:r>
                      <a:r>
                        <a:rPr lang="tr-TR" sz="1400" kern="1200" dirty="0">
                          <a:solidFill>
                            <a:schemeClr val="dk1"/>
                          </a:solidFill>
                          <a:effectLst/>
                          <a:latin typeface="+mn-lt"/>
                          <a:ea typeface="+mn-ea"/>
                          <a:cs typeface="+mn-cs"/>
                        </a:rPr>
                        <a:t>82</a:t>
                      </a:r>
                      <a:endParaRPr lang="de-DE" sz="1400" kern="1200" dirty="0">
                        <a:solidFill>
                          <a:schemeClr val="dk1"/>
                        </a:solidFill>
                        <a:effectLst/>
                        <a:latin typeface="+mn-lt"/>
                        <a:ea typeface="+mn-ea"/>
                        <a:cs typeface="+mn-cs"/>
                      </a:endParaRPr>
                    </a:p>
                  </a:txBody>
                  <a:tcPr marL="9525" marR="9525" marT="9525" marB="0" anchor="b"/>
                </a:tc>
                <a:tc>
                  <a:txBody>
                    <a:bodyPr/>
                    <a:lstStyle/>
                    <a:p>
                      <a:pPr algn="r" fontAlgn="b"/>
                      <a:r>
                        <a:rPr lang="de-DE" sz="1400" kern="1200" dirty="0">
                          <a:solidFill>
                            <a:schemeClr val="dk1"/>
                          </a:solidFill>
                          <a:effectLst/>
                          <a:latin typeface="+mn-lt"/>
                          <a:ea typeface="+mn-ea"/>
                          <a:cs typeface="+mn-cs"/>
                        </a:rPr>
                        <a:t>2,</a:t>
                      </a:r>
                      <a:r>
                        <a:rPr lang="tr-TR" sz="1400" kern="1200" dirty="0">
                          <a:solidFill>
                            <a:schemeClr val="dk1"/>
                          </a:solidFill>
                          <a:effectLst/>
                          <a:latin typeface="+mn-lt"/>
                          <a:ea typeface="+mn-ea"/>
                          <a:cs typeface="+mn-cs"/>
                        </a:rPr>
                        <a:t>28</a:t>
                      </a:r>
                      <a:endParaRPr lang="de-DE" sz="14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709667014"/>
                  </a:ext>
                </a:extLst>
              </a:tr>
              <a:tr h="291589">
                <a:tc>
                  <a:txBody>
                    <a:bodyPr/>
                    <a:lstStyle/>
                    <a:p>
                      <a:pPr algn="ctr">
                        <a:lnSpc>
                          <a:spcPct val="107000"/>
                        </a:lnSpc>
                        <a:spcAft>
                          <a:spcPts val="0"/>
                        </a:spcAft>
                      </a:pPr>
                      <a:r>
                        <a:rPr lang="tr-TR" sz="1200">
                          <a:effectLst/>
                          <a:latin typeface="+mn-lt"/>
                        </a:rPr>
                        <a:t> </a:t>
                      </a:r>
                      <a:endParaRPr lang="de-DE"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l" defTabSz="914400" rtl="0" eaLnBrk="1" latinLnBrk="0" hangingPunct="1">
                        <a:lnSpc>
                          <a:spcPct val="107000"/>
                        </a:lnSpc>
                        <a:spcAft>
                          <a:spcPts val="0"/>
                        </a:spcAft>
                      </a:pPr>
                      <a:r>
                        <a:rPr lang="tr-TR" sz="1400" u="none" strike="noStrike" kern="1200" dirty="0">
                          <a:solidFill>
                            <a:schemeClr val="dk1"/>
                          </a:solidFill>
                          <a:effectLst/>
                          <a:latin typeface="+mn-lt"/>
                          <a:ea typeface="+mn-ea"/>
                          <a:cs typeface="+mn-cs"/>
                        </a:rPr>
                        <a:t>Toplam (Bütün Ürünler)</a:t>
                      </a:r>
                      <a:endParaRPr lang="de-DE" sz="1400" u="none" strike="noStrike" kern="1200" dirty="0">
                        <a:solidFill>
                          <a:schemeClr val="dk1"/>
                        </a:solidFill>
                        <a:effectLst/>
                        <a:latin typeface="+mn-lt"/>
                        <a:ea typeface="+mn-ea"/>
                        <a:cs typeface="+mn-cs"/>
                      </a:endParaRPr>
                    </a:p>
                  </a:txBody>
                  <a:tcPr marL="44450" marR="44450" marT="0" marB="0" anchor="ctr"/>
                </a:tc>
                <a:tc>
                  <a:txBody>
                    <a:bodyPr/>
                    <a:lstStyle/>
                    <a:p>
                      <a:pPr algn="r">
                        <a:lnSpc>
                          <a:spcPct val="107000"/>
                        </a:lnSpc>
                        <a:spcAft>
                          <a:spcPts val="0"/>
                        </a:spcAft>
                      </a:pPr>
                      <a:r>
                        <a:rPr lang="de-DE" sz="1400" dirty="0">
                          <a:effectLst/>
                          <a:latin typeface="+mn-lt"/>
                        </a:rPr>
                        <a:t>2</a:t>
                      </a:r>
                      <a:r>
                        <a:rPr lang="tr-TR" sz="1400" dirty="0">
                          <a:effectLst/>
                          <a:latin typeface="+mn-lt"/>
                        </a:rPr>
                        <a:t>5.509</a:t>
                      </a:r>
                      <a:endParaRPr lang="de-DE"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tr-TR" sz="1400" dirty="0">
                          <a:effectLst/>
                          <a:latin typeface="+mn-lt"/>
                        </a:rPr>
                        <a:t>100,00</a:t>
                      </a:r>
                      <a:endParaRPr lang="de-DE"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7754970"/>
                  </a:ext>
                </a:extLst>
              </a:tr>
            </a:tbl>
          </a:graphicData>
        </a:graphic>
      </p:graphicFrame>
      <p:sp>
        <p:nvSpPr>
          <p:cNvPr id="8" name="사각형: 둥근 모서리 1">
            <a:extLst>
              <a:ext uri="{FF2B5EF4-FFF2-40B4-BE49-F238E27FC236}">
                <a16:creationId xmlns:a16="http://schemas.microsoft.com/office/drawing/2014/main" id="{38A8F5FE-7777-46CE-A9AF-F53A11A2F0C2}"/>
              </a:ext>
            </a:extLst>
          </p:cNvPr>
          <p:cNvSpPr/>
          <p:nvPr/>
        </p:nvSpPr>
        <p:spPr>
          <a:xfrm>
            <a:off x="1692548" y="1463751"/>
            <a:ext cx="2644992" cy="419100"/>
          </a:xfrm>
          <a:prstGeom prst="roundRect">
            <a:avLst/>
          </a:prstGeom>
          <a:solidFill>
            <a:srgbClr val="002060"/>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rPr>
              <a:t>İHRACAT</a:t>
            </a:r>
            <a:endParaRPr lang="en-US" sz="1600" b="1" kern="0" dirty="0">
              <a:solidFill>
                <a:prstClr val="white"/>
              </a:solidFill>
            </a:endParaRPr>
          </a:p>
        </p:txBody>
      </p:sp>
      <p:sp>
        <p:nvSpPr>
          <p:cNvPr id="9" name="사각형: 둥근 모서리 3">
            <a:extLst>
              <a:ext uri="{FF2B5EF4-FFF2-40B4-BE49-F238E27FC236}">
                <a16:creationId xmlns:a16="http://schemas.microsoft.com/office/drawing/2014/main" id="{8AE7FBE1-9226-4497-BC8B-6CAB4DD498A9}"/>
              </a:ext>
            </a:extLst>
          </p:cNvPr>
          <p:cNvSpPr/>
          <p:nvPr/>
        </p:nvSpPr>
        <p:spPr>
          <a:xfrm>
            <a:off x="7769093" y="1478169"/>
            <a:ext cx="2591863" cy="419100"/>
          </a:xfrm>
          <a:prstGeom prst="roundRect">
            <a:avLst/>
          </a:prstGeom>
          <a:solidFill>
            <a:srgbClr val="C7A462"/>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İTHALAT</a:t>
            </a:r>
            <a:endParaRPr lang="en-US" sz="1600" b="1" kern="0" dirty="0">
              <a:solidFill>
                <a:prstClr val="white"/>
              </a:solidFill>
              <a:latin typeface="Myriad Pro" panose="020B0503030403020204" pitchFamily="34" charset="0"/>
            </a:endParaRPr>
          </a:p>
        </p:txBody>
      </p:sp>
    </p:spTree>
    <p:extLst>
      <p:ext uri="{BB962C8B-B14F-4D97-AF65-F5344CB8AC3E}">
        <p14:creationId xmlns:p14="http://schemas.microsoft.com/office/powerpoint/2010/main" val="149856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Yer Tutucusu 1"/>
          <p:cNvSpPr>
            <a:spLocks noGrp="1"/>
          </p:cNvSpPr>
          <p:nvPr>
            <p:ph type="body" sz="quarter" idx="13"/>
          </p:nvPr>
        </p:nvSpPr>
        <p:spPr/>
        <p:txBody>
          <a:bodyPr/>
          <a:lstStyle/>
          <a:p>
            <a:r>
              <a:rPr lang="tr-TR" dirty="0"/>
              <a:t>C-SWOT ANALİZİ</a:t>
            </a:r>
            <a:endParaRPr lang="de-DE" dirty="0"/>
          </a:p>
        </p:txBody>
      </p:sp>
    </p:spTree>
    <p:extLst>
      <p:ext uri="{BB962C8B-B14F-4D97-AF65-F5344CB8AC3E}">
        <p14:creationId xmlns:p14="http://schemas.microsoft.com/office/powerpoint/2010/main" val="144142383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SWOT ANALİZİ</a:t>
            </a:r>
            <a:endParaRPr lang="de-DE" dirty="0">
              <a:latin typeface="Myriad Pro" panose="020B0503030403020204"/>
            </a:endParaRPr>
          </a:p>
        </p:txBody>
      </p:sp>
      <p:sp>
        <p:nvSpPr>
          <p:cNvPr id="3" name="Metin Yer Tutucusu 2"/>
          <p:cNvSpPr>
            <a:spLocks noGrp="1"/>
          </p:cNvSpPr>
          <p:nvPr>
            <p:ph type="body" sz="quarter" idx="13"/>
          </p:nvPr>
        </p:nvSpPr>
        <p:spPr/>
        <p:txBody>
          <a:bodyPr/>
          <a:lstStyle/>
          <a:p>
            <a:r>
              <a:rPr lang="tr-TR" dirty="0"/>
              <a:t>SWOT Analizi </a:t>
            </a:r>
            <a:endParaRPr lang="de-DE" dirty="0">
              <a:latin typeface="Myriad Pro" panose="020B0503030403020204"/>
            </a:endParaRPr>
          </a:p>
        </p:txBody>
      </p:sp>
      <p:sp>
        <p:nvSpPr>
          <p:cNvPr id="11" name="사각형: 둥근 모서리 1">
            <a:extLst>
              <a:ext uri="{FF2B5EF4-FFF2-40B4-BE49-F238E27FC236}">
                <a16:creationId xmlns:a16="http://schemas.microsoft.com/office/drawing/2014/main" id="{38A8F5FE-7777-46CE-A9AF-F53A11A2F0C2}"/>
              </a:ext>
            </a:extLst>
          </p:cNvPr>
          <p:cNvSpPr/>
          <p:nvPr/>
        </p:nvSpPr>
        <p:spPr>
          <a:xfrm>
            <a:off x="1277473" y="1446822"/>
            <a:ext cx="4619205" cy="419100"/>
          </a:xfrm>
          <a:prstGeom prst="roundRect">
            <a:avLst/>
          </a:prstGeom>
          <a:solidFill>
            <a:srgbClr val="002060"/>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GÜÇLÜ YÖNLER</a:t>
            </a:r>
            <a:endParaRPr lang="en-US" sz="1600" b="1" kern="0" dirty="0">
              <a:solidFill>
                <a:prstClr val="white"/>
              </a:solidFill>
              <a:latin typeface="Myriad Pro" panose="020B0503030403020204" pitchFamily="34" charset="0"/>
            </a:endParaRPr>
          </a:p>
        </p:txBody>
      </p:sp>
      <p:sp>
        <p:nvSpPr>
          <p:cNvPr id="12" name="사각형: 둥근 모서리 2">
            <a:extLst>
              <a:ext uri="{FF2B5EF4-FFF2-40B4-BE49-F238E27FC236}">
                <a16:creationId xmlns:a16="http://schemas.microsoft.com/office/drawing/2014/main" id="{1AD5CD20-9987-477E-A060-1D88D2B354C7}"/>
              </a:ext>
            </a:extLst>
          </p:cNvPr>
          <p:cNvSpPr/>
          <p:nvPr/>
        </p:nvSpPr>
        <p:spPr>
          <a:xfrm>
            <a:off x="6270866" y="1446822"/>
            <a:ext cx="4591201" cy="419100"/>
          </a:xfrm>
          <a:prstGeom prst="roundRect">
            <a:avLst/>
          </a:prstGeom>
          <a:solidFill>
            <a:srgbClr val="0070C0"/>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ZAYIF YÖNLER</a:t>
            </a:r>
            <a:endParaRPr lang="en-US" sz="1600" b="1" kern="0" dirty="0">
              <a:solidFill>
                <a:prstClr val="white"/>
              </a:solidFill>
              <a:latin typeface="Myriad Pro" panose="020B0503030403020204" pitchFamily="34" charset="0"/>
            </a:endParaRPr>
          </a:p>
        </p:txBody>
      </p:sp>
      <p:sp>
        <p:nvSpPr>
          <p:cNvPr id="13" name="사각형: 둥근 모서리 3">
            <a:extLst>
              <a:ext uri="{FF2B5EF4-FFF2-40B4-BE49-F238E27FC236}">
                <a16:creationId xmlns:a16="http://schemas.microsoft.com/office/drawing/2014/main" id="{8AE7FBE1-9226-4497-BC8B-6CAB4DD498A9}"/>
              </a:ext>
            </a:extLst>
          </p:cNvPr>
          <p:cNvSpPr/>
          <p:nvPr/>
        </p:nvSpPr>
        <p:spPr>
          <a:xfrm>
            <a:off x="1277473" y="3831655"/>
            <a:ext cx="4619205" cy="419100"/>
          </a:xfrm>
          <a:prstGeom prst="roundRect">
            <a:avLst/>
          </a:prstGeom>
          <a:solidFill>
            <a:srgbClr val="C7A462"/>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TEHDİTLER</a:t>
            </a:r>
            <a:endParaRPr lang="en-US" sz="1600" b="1" kern="0" dirty="0">
              <a:solidFill>
                <a:prstClr val="white"/>
              </a:solidFill>
              <a:latin typeface="Myriad Pro" panose="020B0503030403020204" pitchFamily="34" charset="0"/>
            </a:endParaRPr>
          </a:p>
        </p:txBody>
      </p:sp>
      <p:sp>
        <p:nvSpPr>
          <p:cNvPr id="14" name="사각형: 둥근 모서리 4">
            <a:extLst>
              <a:ext uri="{FF2B5EF4-FFF2-40B4-BE49-F238E27FC236}">
                <a16:creationId xmlns:a16="http://schemas.microsoft.com/office/drawing/2014/main" id="{7AAB3768-91C9-41B9-B456-301D9070B036}"/>
              </a:ext>
            </a:extLst>
          </p:cNvPr>
          <p:cNvSpPr/>
          <p:nvPr/>
        </p:nvSpPr>
        <p:spPr>
          <a:xfrm>
            <a:off x="6270866" y="3831655"/>
            <a:ext cx="4591201" cy="419100"/>
          </a:xfrm>
          <a:prstGeom prst="roundRect">
            <a:avLst/>
          </a:prstGeom>
          <a:solidFill>
            <a:srgbClr val="ADADAD"/>
          </a:solidFill>
          <a:ln w="9525" cap="flat">
            <a:noFill/>
            <a:prstDash val="solid"/>
            <a:miter/>
          </a:ln>
        </p:spPr>
        <p:txBody>
          <a:bodyPr lIns="180000" tIns="36000" rIns="180000" bIns="36000" rtlCol="0" anchor="ctr" anchorCtr="1"/>
          <a:lstStyle/>
          <a:p>
            <a:pPr lvl="0" algn="ctr" defTabSz="914354">
              <a:spcAft>
                <a:spcPts val="600"/>
              </a:spcAft>
              <a:defRPr/>
            </a:pPr>
            <a:r>
              <a:rPr lang="tr-TR" sz="1600" b="1" kern="0" dirty="0">
                <a:solidFill>
                  <a:prstClr val="white"/>
                </a:solidFill>
                <a:latin typeface="Myriad Pro" panose="020B0503030403020204" pitchFamily="34" charset="0"/>
              </a:rPr>
              <a:t>FIRSATLAR</a:t>
            </a:r>
            <a:endParaRPr lang="en-US" sz="1600" b="1" kern="0" dirty="0">
              <a:solidFill>
                <a:prstClr val="white"/>
              </a:solidFill>
              <a:latin typeface="Myriad Pro" panose="020B0503030403020204" pitchFamily="34" charset="0"/>
            </a:endParaRPr>
          </a:p>
        </p:txBody>
      </p:sp>
      <p:sp>
        <p:nvSpPr>
          <p:cNvPr id="15" name="사각형: 둥근 모서리 7">
            <a:extLst>
              <a:ext uri="{FF2B5EF4-FFF2-40B4-BE49-F238E27FC236}">
                <a16:creationId xmlns:a16="http://schemas.microsoft.com/office/drawing/2014/main" id="{C7F8D7AB-C425-404F-9940-0F17AC8F2C9B}"/>
              </a:ext>
            </a:extLst>
          </p:cNvPr>
          <p:cNvSpPr/>
          <p:nvPr/>
        </p:nvSpPr>
        <p:spPr>
          <a:xfrm>
            <a:off x="1277473" y="1933667"/>
            <a:ext cx="4561113"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marL="171450" indent="-171450">
              <a:buFont typeface="Arial" panose="020B0604020202020204" pitchFamily="34" charset="0"/>
              <a:buChar char="•"/>
            </a:pPr>
            <a:r>
              <a:rPr lang="tr-TR" sz="1200" dirty="0">
                <a:latin typeface="Aptos Narrow" panose="020B0004020202020204" pitchFamily="34" charset="0"/>
              </a:rPr>
              <a:t>Satın alma gücü yüksek bir pazar</a:t>
            </a:r>
            <a:endParaRPr lang="de-DE" sz="1200" dirty="0">
              <a:latin typeface="Myriad Pro" panose="020B0503030403020204"/>
            </a:endParaRPr>
          </a:p>
          <a:p>
            <a:pPr marL="171450" indent="-171450">
              <a:buFont typeface="Arial" panose="020B0604020202020204" pitchFamily="34" charset="0"/>
              <a:buChar char="•"/>
            </a:pPr>
            <a:r>
              <a:rPr lang="tr-TR" sz="1200" dirty="0">
                <a:latin typeface="Aptos Narrow" panose="020B0004020202020204" pitchFamily="34" charset="0"/>
              </a:rPr>
              <a:t>Türk ürünleri ve Türkiye’nin tanınırlığı pazara giriş için bir avantaj sağlamakta</a:t>
            </a:r>
            <a:endParaRPr lang="de-DE" sz="1200" dirty="0">
              <a:latin typeface="Myriad Pro" panose="020B0503030403020204"/>
            </a:endParaRPr>
          </a:p>
          <a:p>
            <a:pPr marL="171450" indent="-171450">
              <a:buFont typeface="Arial" panose="020B0604020202020204" pitchFamily="34" charset="0"/>
              <a:buChar char="•"/>
            </a:pPr>
            <a:r>
              <a:rPr lang="tr-TR" sz="1200" dirty="0">
                <a:latin typeface="Aptos Narrow" panose="020B0004020202020204" pitchFamily="34" charset="0"/>
              </a:rPr>
              <a:t>Etnik Pazar avantajı</a:t>
            </a:r>
            <a:endParaRPr lang="de-DE" sz="1200" dirty="0">
              <a:latin typeface="Myriad Pro" panose="020B0503030403020204"/>
            </a:endParaRPr>
          </a:p>
          <a:p>
            <a:pPr marL="171450" indent="-171450">
              <a:buFont typeface="Arial" panose="020B0604020202020204" pitchFamily="34" charset="0"/>
              <a:buChar char="•"/>
            </a:pPr>
            <a:r>
              <a:rPr lang="tr-TR" sz="1200" dirty="0">
                <a:latin typeface="Aptos Narrow" panose="020B0004020202020204" pitchFamily="34" charset="0"/>
              </a:rPr>
              <a:t>İki ülkeyi ve dili bilen insan kaynakları </a:t>
            </a:r>
          </a:p>
          <a:p>
            <a:pPr marL="171450" indent="-171450">
              <a:buFont typeface="Arial" panose="020B0604020202020204" pitchFamily="34" charset="0"/>
              <a:buChar char="•"/>
            </a:pPr>
            <a:r>
              <a:rPr lang="tr-TR" sz="1200" dirty="0">
                <a:latin typeface="Aptos Narrow" panose="020B0004020202020204" pitchFamily="34" charset="0"/>
              </a:rPr>
              <a:t>İki ülkenin coğrafi olarak yakın konumda bulunması</a:t>
            </a:r>
            <a:endParaRPr lang="de-DE" sz="1200" dirty="0">
              <a:latin typeface="Myriad Pro" panose="020B0503030403020204"/>
            </a:endParaRPr>
          </a:p>
        </p:txBody>
      </p:sp>
      <p:sp>
        <p:nvSpPr>
          <p:cNvPr id="16" name="사각형: 둥근 모서리 8">
            <a:extLst>
              <a:ext uri="{FF2B5EF4-FFF2-40B4-BE49-F238E27FC236}">
                <a16:creationId xmlns:a16="http://schemas.microsoft.com/office/drawing/2014/main" id="{3AEDD24C-E567-4DCE-80D9-0E3A987A4AAB}"/>
              </a:ext>
            </a:extLst>
          </p:cNvPr>
          <p:cNvSpPr/>
          <p:nvPr/>
        </p:nvSpPr>
        <p:spPr>
          <a:xfrm>
            <a:off x="6297798" y="1933667"/>
            <a:ext cx="4533461"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marL="171450" indent="-171450">
              <a:buFont typeface="Arial" panose="020B0604020202020204" pitchFamily="34" charset="0"/>
              <a:buChar char="•"/>
            </a:pPr>
            <a:r>
              <a:rPr lang="tr-TR" sz="1200"/>
              <a:t>Pazarın ürün bazında seçici olması</a:t>
            </a:r>
            <a:endParaRPr lang="de-DE" sz="1200"/>
          </a:p>
          <a:p>
            <a:pPr marL="171450" indent="-171450">
              <a:buFont typeface="Arial" panose="020B0604020202020204" pitchFamily="34" charset="0"/>
              <a:buChar char="•"/>
            </a:pPr>
            <a:r>
              <a:rPr lang="tr-TR" sz="1200"/>
              <a:t>KOBİ’lerimizin Pazara yönelik ön hazırlık eksikliği</a:t>
            </a:r>
          </a:p>
          <a:p>
            <a:pPr marL="171450" indent="-171450">
              <a:buFont typeface="Arial" panose="020B0604020202020204" pitchFamily="34" charset="0"/>
              <a:buChar char="•"/>
            </a:pPr>
            <a:r>
              <a:rPr lang="tr-TR" sz="1200"/>
              <a:t>Tedarikte sürdürülebilirliğin sağlanamaması</a:t>
            </a:r>
          </a:p>
          <a:p>
            <a:pPr marL="171450" lvl="0" indent="-171450">
              <a:buFont typeface="Arial" panose="020B0604020202020204" pitchFamily="34" charset="0"/>
              <a:buChar char="•"/>
            </a:pPr>
            <a:r>
              <a:rPr lang="tr-TR" sz="1200"/>
              <a:t>Satış sonrası hizmet/garanti eksikliği</a:t>
            </a:r>
          </a:p>
          <a:p>
            <a:pPr marL="171450" indent="-171450">
              <a:buFont typeface="Arial" panose="020B0604020202020204" pitchFamily="34" charset="0"/>
              <a:buChar char="•"/>
            </a:pPr>
            <a:r>
              <a:rPr lang="tr-TR" sz="1200"/>
              <a:t>İş insanlarımızın vize temininde yaşadığı güçlükler</a:t>
            </a:r>
          </a:p>
          <a:p>
            <a:pPr marL="171450" indent="-171450">
              <a:buFont typeface="Arial" panose="020B0604020202020204" pitchFamily="34" charset="0"/>
              <a:buChar char="•"/>
            </a:pPr>
            <a:r>
              <a:rPr lang="tr-TR" sz="1200"/>
              <a:t>Gümrük Birliğinin güncellenmesi</a:t>
            </a:r>
            <a:endParaRPr lang="de-DE" sz="1200"/>
          </a:p>
          <a:p>
            <a:pPr marL="171450" indent="-171450">
              <a:buFont typeface="Arial" panose="020B0604020202020204" pitchFamily="34" charset="0"/>
              <a:buChar char="•"/>
            </a:pPr>
            <a:r>
              <a:rPr lang="tr-TR" sz="1200"/>
              <a:t>Ülkenin bürokrasisinin yavaş işlediğinin bilinmemesi</a:t>
            </a:r>
            <a:endParaRPr lang="tr-TR" sz="1200" dirty="0">
              <a:solidFill>
                <a:srgbClr val="000000"/>
              </a:solidFill>
              <a:ea typeface="MS PGothic" pitchFamily="34" charset="-128"/>
              <a:cs typeface="Arial" pitchFamily="34" charset="0"/>
            </a:endParaRPr>
          </a:p>
        </p:txBody>
      </p:sp>
      <p:sp>
        <p:nvSpPr>
          <p:cNvPr id="17" name="사각형: 둥근 모서리 9">
            <a:extLst>
              <a:ext uri="{FF2B5EF4-FFF2-40B4-BE49-F238E27FC236}">
                <a16:creationId xmlns:a16="http://schemas.microsoft.com/office/drawing/2014/main" id="{AEE0C926-8BA0-4AF4-BF2D-C48ECA5DA189}"/>
              </a:ext>
            </a:extLst>
          </p:cNvPr>
          <p:cNvSpPr/>
          <p:nvPr/>
        </p:nvSpPr>
        <p:spPr>
          <a:xfrm>
            <a:off x="1302221" y="4318500"/>
            <a:ext cx="4561113"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marL="171450" indent="-171450">
              <a:buFont typeface="Arial" panose="020B0604020202020204" pitchFamily="34" charset="0"/>
              <a:buChar char="•"/>
            </a:pPr>
            <a:r>
              <a:rPr lang="tr-TR" sz="1200" dirty="0"/>
              <a:t>Piyasada güçlü bir rekabetçi yapının bulunması</a:t>
            </a:r>
          </a:p>
          <a:p>
            <a:pPr marL="171450" indent="-171450">
              <a:buFont typeface="Arial" panose="020B0604020202020204" pitchFamily="34" charset="0"/>
              <a:buChar char="•"/>
            </a:pPr>
            <a:r>
              <a:rPr lang="tr-TR" sz="1200" dirty="0"/>
              <a:t>Tüketici bilinç seviyesinin yüksek olması</a:t>
            </a:r>
          </a:p>
          <a:p>
            <a:pPr marL="171450" indent="-171450">
              <a:buFont typeface="Arial" panose="020B0604020202020204" pitchFamily="34" charset="0"/>
              <a:buChar char="•"/>
            </a:pPr>
            <a:r>
              <a:rPr lang="tr-TR" sz="1200" dirty="0"/>
              <a:t>Muhafazakar bir tüketici profili</a:t>
            </a:r>
            <a:endParaRPr lang="de-DE" sz="1200" dirty="0">
              <a:latin typeface="Myriad Pro" panose="020B0503030403020204"/>
            </a:endParaRPr>
          </a:p>
          <a:p>
            <a:pPr marL="171450" indent="-171450">
              <a:buFont typeface="Arial" panose="020B0604020202020204" pitchFamily="34" charset="0"/>
              <a:buChar char="•"/>
            </a:pPr>
            <a:r>
              <a:rPr lang="tr-TR" sz="1200" dirty="0"/>
              <a:t>AB iç pazarının büyük oranda kendine yeterli seviyede olması</a:t>
            </a:r>
          </a:p>
          <a:p>
            <a:pPr marL="171450" indent="-171450">
              <a:buFont typeface="Arial" panose="020B0604020202020204" pitchFamily="34" charset="0"/>
              <a:buChar char="•"/>
            </a:pPr>
            <a:r>
              <a:rPr lang="tr-TR" sz="1200" dirty="0"/>
              <a:t>Tüketici satın alma gücünün zayıflaması</a:t>
            </a:r>
            <a:endParaRPr lang="de-DE" sz="1200" dirty="0">
              <a:latin typeface="Myriad Pro" panose="020B0503030403020204"/>
            </a:endParaRPr>
          </a:p>
        </p:txBody>
      </p:sp>
      <p:sp>
        <p:nvSpPr>
          <p:cNvPr id="18" name="사각형: 둥근 모서리 10">
            <a:extLst>
              <a:ext uri="{FF2B5EF4-FFF2-40B4-BE49-F238E27FC236}">
                <a16:creationId xmlns:a16="http://schemas.microsoft.com/office/drawing/2014/main" id="{62C08F2A-E498-40EF-869F-F320BD521C88}"/>
              </a:ext>
            </a:extLst>
          </p:cNvPr>
          <p:cNvSpPr/>
          <p:nvPr/>
        </p:nvSpPr>
        <p:spPr>
          <a:xfrm>
            <a:off x="6297798" y="4318500"/>
            <a:ext cx="4533461" cy="1713429"/>
          </a:xfrm>
          <a:prstGeom prst="roundRect">
            <a:avLst>
              <a:gd name="adj" fmla="val 4536"/>
            </a:avLst>
          </a:prstGeom>
          <a:solidFill>
            <a:sysClr val="window" lastClr="FFFFFF"/>
          </a:solidFill>
          <a:ln w="31750" cap="flat">
            <a:solidFill>
              <a:sysClr val="windowText" lastClr="000000">
                <a:lumMod val="50000"/>
                <a:lumOff val="50000"/>
              </a:sysClr>
            </a:solidFill>
            <a:prstDash val="solid"/>
            <a:miter/>
          </a:ln>
        </p:spPr>
        <p:txBody>
          <a:bodyPr lIns="180000" tIns="180000" rIns="180000" bIns="180000" rtlCol="0" anchor="t" anchorCtr="0"/>
          <a:lstStyle/>
          <a:p>
            <a:pPr marL="171450" lvl="0" indent="-171450">
              <a:buFont typeface="Arial" panose="020B0604020202020204" pitchFamily="34" charset="0"/>
              <a:buChar char="•"/>
            </a:pPr>
            <a:r>
              <a:rPr lang="tr-TR" sz="1200" dirty="0"/>
              <a:t>Firmalarımızın markalaşma ve kurumsallaşmasını teşvik etmesi</a:t>
            </a:r>
          </a:p>
          <a:p>
            <a:pPr marL="171450" indent="-171450">
              <a:buFont typeface="Arial" panose="020B0604020202020204" pitchFamily="34" charset="0"/>
              <a:buChar char="•"/>
            </a:pPr>
            <a:r>
              <a:rPr lang="tr-TR" sz="1200" dirty="0"/>
              <a:t>Almanya pazarına girmiş olmanın diğer pazarlara girişte avantajlar sağlaması</a:t>
            </a:r>
            <a:endParaRPr lang="de-DE" sz="1200" dirty="0"/>
          </a:p>
          <a:p>
            <a:pPr marL="171450" indent="-171450">
              <a:buFont typeface="Arial" panose="020B0604020202020204" pitchFamily="34" charset="0"/>
              <a:buChar char="•"/>
            </a:pPr>
            <a:r>
              <a:rPr lang="tr-TR" sz="1200" dirty="0"/>
              <a:t>Önemli uluslararası fuarlara ev sahipliği yapması</a:t>
            </a:r>
          </a:p>
          <a:p>
            <a:pPr marL="171450" indent="-171450">
              <a:buFont typeface="Arial" panose="020B0604020202020204" pitchFamily="34" charset="0"/>
              <a:buChar char="•"/>
            </a:pPr>
            <a:r>
              <a:rPr lang="tr-TR" sz="1200" dirty="0"/>
              <a:t>Türk İş Çevresi  ve İşadamı Dernekleri’nin varlığı </a:t>
            </a:r>
          </a:p>
          <a:p>
            <a:pPr marL="171450" indent="-171450">
              <a:buFont typeface="Arial" panose="020B0604020202020204" pitchFamily="34" charset="0"/>
              <a:buChar char="•"/>
            </a:pPr>
            <a:r>
              <a:rPr lang="tr-TR" sz="1200" dirty="0"/>
              <a:t>Dijital ve yeşil dönüşüme entegre olunması</a:t>
            </a:r>
          </a:p>
          <a:p>
            <a:pPr marL="171450" indent="-171450">
              <a:buFont typeface="Arial" panose="020B0604020202020204" pitchFamily="34" charset="0"/>
              <a:buChar char="•"/>
            </a:pPr>
            <a:r>
              <a:rPr lang="tr-TR" sz="1200" dirty="0"/>
              <a:t>Yaşlanan nüfus ile birlikte ortaya çıkan şirket devri ve marka satın alma imkanları</a:t>
            </a:r>
            <a:endParaRPr lang="tr-TR" sz="1200" dirty="0">
              <a:ea typeface="MS PGothic" pitchFamily="34" charset="-128"/>
              <a:cs typeface="Arial" pitchFamily="34" charset="0"/>
            </a:endParaRPr>
          </a:p>
        </p:txBody>
      </p:sp>
      <p:pic>
        <p:nvPicPr>
          <p:cNvPr id="19" name="Picture 2" descr="C:\Program Files (x86)\Microsoft Office\MEDIA\CAGCAT10\j0300840.wmf"/>
          <p:cNvPicPr>
            <a:picLocks noChangeAspect="1" noChangeArrowheads="1"/>
          </p:cNvPicPr>
          <p:nvPr/>
        </p:nvPicPr>
        <p:blipFill>
          <a:blip r:embed="rId2" cstate="print"/>
          <a:srcRect/>
          <a:stretch>
            <a:fillRect/>
          </a:stretch>
        </p:blipFill>
        <p:spPr bwMode="auto">
          <a:xfrm>
            <a:off x="5460250" y="3309026"/>
            <a:ext cx="1240632" cy="1045257"/>
          </a:xfrm>
          <a:prstGeom prst="rect">
            <a:avLst/>
          </a:prstGeom>
          <a:noFill/>
        </p:spPr>
      </p:pic>
    </p:spTree>
    <p:extLst>
      <p:ext uri="{BB962C8B-B14F-4D97-AF65-F5344CB8AC3E}">
        <p14:creationId xmlns:p14="http://schemas.microsoft.com/office/powerpoint/2010/main" val="112883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Yer Tutucusu 1"/>
          <p:cNvSpPr>
            <a:spLocks noGrp="1"/>
          </p:cNvSpPr>
          <p:nvPr>
            <p:ph type="body" sz="quarter" idx="13"/>
          </p:nvPr>
        </p:nvSpPr>
        <p:spPr/>
        <p:txBody>
          <a:bodyPr/>
          <a:lstStyle/>
          <a:p>
            <a:r>
              <a:rPr lang="tr-TR" dirty="0"/>
              <a:t>C-KUZEY REN-VESTFALYA EYALETİ</a:t>
            </a:r>
            <a:endParaRPr lang="de-DE" dirty="0"/>
          </a:p>
        </p:txBody>
      </p:sp>
    </p:spTree>
    <p:extLst>
      <p:ext uri="{BB962C8B-B14F-4D97-AF65-F5344CB8AC3E}">
        <p14:creationId xmlns:p14="http://schemas.microsoft.com/office/powerpoint/2010/main" val="397187768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KUZEY REN-VESTFALYA EYALETİ</a:t>
            </a:r>
            <a:endParaRPr lang="de-DE" dirty="0"/>
          </a:p>
        </p:txBody>
      </p:sp>
      <p:sp>
        <p:nvSpPr>
          <p:cNvPr id="3" name="Metin Yer Tutucusu 2"/>
          <p:cNvSpPr>
            <a:spLocks noGrp="1"/>
          </p:cNvSpPr>
          <p:nvPr>
            <p:ph type="body" sz="quarter" idx="13"/>
          </p:nvPr>
        </p:nvSpPr>
        <p:spPr/>
        <p:txBody>
          <a:bodyPr/>
          <a:lstStyle/>
          <a:p>
            <a:endParaRPr lang="tr-TR" dirty="0"/>
          </a:p>
          <a:p>
            <a:r>
              <a:rPr lang="tr-TR" dirty="0"/>
              <a:t>Genel Ekonomi Verileri</a:t>
            </a:r>
          </a:p>
          <a:p>
            <a:endParaRPr lang="de-DE" dirty="0"/>
          </a:p>
        </p:txBody>
      </p:sp>
      <p:sp>
        <p:nvSpPr>
          <p:cNvPr id="4" name="Dikdörtgen 3"/>
          <p:cNvSpPr/>
          <p:nvPr/>
        </p:nvSpPr>
        <p:spPr>
          <a:xfrm>
            <a:off x="569623" y="1254029"/>
            <a:ext cx="11129318" cy="4949175"/>
          </a:xfrm>
          <a:prstGeom prst="rect">
            <a:avLst/>
          </a:prstGeom>
        </p:spPr>
        <p:txBody>
          <a:bodyPr wrap="square">
            <a:spAutoFit/>
          </a:bodyPr>
          <a:lstStyle/>
          <a:p>
            <a:endParaRPr lang="tr-TR" sz="2400" dirty="0"/>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err="1">
                <a:solidFill>
                  <a:schemeClr val="dk1"/>
                </a:solidFill>
              </a:rPr>
              <a:t>Avrupa</a:t>
            </a:r>
            <a:r>
              <a:rPr lang="de-DE" i="1" dirty="0">
                <a:solidFill>
                  <a:schemeClr val="dk1"/>
                </a:solidFill>
              </a:rPr>
              <a:t> Birliği (EU-27) </a:t>
            </a:r>
            <a:r>
              <a:rPr lang="de-DE" i="1" dirty="0" err="1">
                <a:solidFill>
                  <a:schemeClr val="dk1"/>
                </a:solidFill>
              </a:rPr>
              <a:t>GSYH’sinin</a:t>
            </a:r>
            <a:r>
              <a:rPr lang="de-DE" i="1" dirty="0">
                <a:solidFill>
                  <a:schemeClr val="dk1"/>
                </a:solidFill>
              </a:rPr>
              <a:t> </a:t>
            </a:r>
            <a:r>
              <a:rPr lang="de-DE" i="1" dirty="0" err="1">
                <a:solidFill>
                  <a:schemeClr val="dk1"/>
                </a:solidFill>
              </a:rPr>
              <a:t>yüzde</a:t>
            </a:r>
            <a:r>
              <a:rPr lang="de-DE" i="1" dirty="0">
                <a:solidFill>
                  <a:schemeClr val="dk1"/>
                </a:solidFill>
              </a:rPr>
              <a:t> 4,</a:t>
            </a:r>
            <a:r>
              <a:rPr lang="tr-TR" i="1" dirty="0">
                <a:solidFill>
                  <a:schemeClr val="dk1"/>
                </a:solidFill>
              </a:rPr>
              <a:t>8</a:t>
            </a:r>
            <a:r>
              <a:rPr lang="de-DE" i="1" dirty="0">
                <a:solidFill>
                  <a:schemeClr val="dk1"/>
                </a:solidFill>
              </a:rPr>
              <a:t>’</a:t>
            </a:r>
            <a:r>
              <a:rPr lang="de-DE" i="1" dirty="0" err="1">
                <a:solidFill>
                  <a:schemeClr val="dk1"/>
                </a:solidFill>
              </a:rPr>
              <a:t>ini</a:t>
            </a:r>
            <a:r>
              <a:rPr lang="de-DE" i="1" dirty="0">
                <a:solidFill>
                  <a:schemeClr val="dk1"/>
                </a:solidFill>
              </a:rPr>
              <a:t> </a:t>
            </a:r>
            <a:r>
              <a:rPr lang="de-DE" i="1" dirty="0" err="1">
                <a:solidFill>
                  <a:schemeClr val="dk1"/>
                </a:solidFill>
              </a:rPr>
              <a:t>tek</a:t>
            </a:r>
            <a:r>
              <a:rPr lang="de-DE" i="1" dirty="0">
                <a:solidFill>
                  <a:schemeClr val="dk1"/>
                </a:solidFill>
              </a:rPr>
              <a:t> </a:t>
            </a:r>
            <a:r>
              <a:rPr lang="de-DE" i="1" dirty="0" err="1">
                <a:solidFill>
                  <a:schemeClr val="dk1"/>
                </a:solidFill>
              </a:rPr>
              <a:t>başına</a:t>
            </a:r>
            <a:r>
              <a:rPr lang="de-DE" i="1" dirty="0">
                <a:solidFill>
                  <a:schemeClr val="dk1"/>
                </a:solidFill>
              </a:rPr>
              <a:t> </a:t>
            </a:r>
            <a:r>
              <a:rPr lang="de-DE" i="1" dirty="0" err="1">
                <a:solidFill>
                  <a:schemeClr val="dk1"/>
                </a:solidFill>
              </a:rPr>
              <a:t>üreten</a:t>
            </a:r>
            <a:r>
              <a:rPr lang="de-DE" i="1" dirty="0">
                <a:solidFill>
                  <a:schemeClr val="dk1"/>
                </a:solidFill>
              </a:rPr>
              <a:t> </a:t>
            </a:r>
            <a:r>
              <a:rPr lang="de-DE" i="1" dirty="0" err="1">
                <a:solidFill>
                  <a:schemeClr val="dk1"/>
                </a:solidFill>
              </a:rPr>
              <a:t>eyalet</a:t>
            </a:r>
            <a:r>
              <a:rPr lang="de-DE" i="1" dirty="0">
                <a:solidFill>
                  <a:schemeClr val="dk1"/>
                </a:solidFill>
              </a:rPr>
              <a:t> </a:t>
            </a:r>
            <a:r>
              <a:rPr lang="de-DE" i="1" dirty="0" err="1">
                <a:solidFill>
                  <a:schemeClr val="dk1"/>
                </a:solidFill>
              </a:rPr>
              <a:t>uluslararası</a:t>
            </a:r>
            <a:r>
              <a:rPr lang="de-DE" i="1" dirty="0">
                <a:solidFill>
                  <a:schemeClr val="dk1"/>
                </a:solidFill>
              </a:rPr>
              <a:t> </a:t>
            </a:r>
            <a:r>
              <a:rPr lang="de-DE" i="1" dirty="0" err="1">
                <a:solidFill>
                  <a:schemeClr val="dk1"/>
                </a:solidFill>
              </a:rPr>
              <a:t>sıralamada</a:t>
            </a:r>
            <a:r>
              <a:rPr lang="de-DE" i="1" dirty="0">
                <a:solidFill>
                  <a:schemeClr val="dk1"/>
                </a:solidFill>
              </a:rPr>
              <a:t> </a:t>
            </a:r>
            <a:r>
              <a:rPr lang="de-DE" i="1" dirty="0" err="1">
                <a:solidFill>
                  <a:schemeClr val="dk1"/>
                </a:solidFill>
              </a:rPr>
              <a:t>Polonya</a:t>
            </a:r>
            <a:r>
              <a:rPr lang="de-DE" i="1" dirty="0">
                <a:solidFill>
                  <a:schemeClr val="dk1"/>
                </a:solidFill>
              </a:rPr>
              <a:t>, </a:t>
            </a:r>
            <a:r>
              <a:rPr lang="de-DE" i="1" dirty="0" err="1">
                <a:solidFill>
                  <a:schemeClr val="dk1"/>
                </a:solidFill>
              </a:rPr>
              <a:t>İsveç</a:t>
            </a:r>
            <a:r>
              <a:rPr lang="de-DE" i="1" dirty="0">
                <a:solidFill>
                  <a:schemeClr val="dk1"/>
                </a:solidFill>
              </a:rPr>
              <a:t> ve </a:t>
            </a:r>
            <a:r>
              <a:rPr lang="de-DE" i="1" dirty="0" err="1">
                <a:solidFill>
                  <a:schemeClr val="dk1"/>
                </a:solidFill>
              </a:rPr>
              <a:t>Belçika</a:t>
            </a:r>
            <a:r>
              <a:rPr lang="de-DE" i="1" dirty="0">
                <a:solidFill>
                  <a:schemeClr val="dk1"/>
                </a:solidFill>
              </a:rPr>
              <a:t> </a:t>
            </a:r>
            <a:r>
              <a:rPr lang="de-DE" i="1" dirty="0" err="1">
                <a:solidFill>
                  <a:schemeClr val="dk1"/>
                </a:solidFill>
              </a:rPr>
              <a:t>gibi</a:t>
            </a:r>
            <a:r>
              <a:rPr lang="de-DE" i="1" dirty="0">
                <a:solidFill>
                  <a:schemeClr val="dk1"/>
                </a:solidFill>
              </a:rPr>
              <a:t> </a:t>
            </a:r>
            <a:r>
              <a:rPr lang="de-DE" i="1" dirty="0" err="1">
                <a:solidFill>
                  <a:schemeClr val="dk1"/>
                </a:solidFill>
              </a:rPr>
              <a:t>Avrupa</a:t>
            </a:r>
            <a:r>
              <a:rPr lang="de-DE" i="1" dirty="0">
                <a:solidFill>
                  <a:schemeClr val="dk1"/>
                </a:solidFill>
              </a:rPr>
              <a:t> Birliği </a:t>
            </a:r>
            <a:r>
              <a:rPr lang="de-DE" i="1" dirty="0" err="1">
                <a:solidFill>
                  <a:schemeClr val="dk1"/>
                </a:solidFill>
              </a:rPr>
              <a:t>ülkelerinin</a:t>
            </a:r>
            <a:r>
              <a:rPr lang="de-DE" i="1" dirty="0">
                <a:solidFill>
                  <a:schemeClr val="dk1"/>
                </a:solidFill>
              </a:rPr>
              <a:t> </a:t>
            </a:r>
            <a:r>
              <a:rPr lang="de-DE" i="1" dirty="0" err="1">
                <a:solidFill>
                  <a:schemeClr val="dk1"/>
                </a:solidFill>
              </a:rPr>
              <a:t>önünde</a:t>
            </a:r>
            <a:r>
              <a:rPr lang="de-DE" i="1" dirty="0">
                <a:solidFill>
                  <a:schemeClr val="dk1"/>
                </a:solidFill>
              </a:rPr>
              <a:t> </a:t>
            </a:r>
            <a:r>
              <a:rPr lang="de-DE" i="1" dirty="0" err="1">
                <a:solidFill>
                  <a:schemeClr val="dk1"/>
                </a:solidFill>
              </a:rPr>
              <a:t>yer</a:t>
            </a:r>
            <a:r>
              <a:rPr lang="de-DE" i="1" dirty="0">
                <a:solidFill>
                  <a:schemeClr val="dk1"/>
                </a:solidFill>
              </a:rPr>
              <a:t> </a:t>
            </a:r>
            <a:r>
              <a:rPr lang="de-DE" i="1" dirty="0" err="1">
                <a:solidFill>
                  <a:schemeClr val="dk1"/>
                </a:solidFill>
              </a:rPr>
              <a:t>alıyor</a:t>
            </a:r>
            <a:r>
              <a:rPr lang="de-DE" i="1" dirty="0">
                <a:solidFill>
                  <a:schemeClr val="dk1"/>
                </a:solidFill>
              </a:rPr>
              <a:t>. (8</a:t>
            </a:r>
            <a:r>
              <a:rPr lang="tr-TR" i="1" dirty="0">
                <a:solidFill>
                  <a:schemeClr val="dk1"/>
                </a:solidFill>
              </a:rPr>
              <a:t>79,1</a:t>
            </a:r>
            <a:r>
              <a:rPr lang="de-DE" i="1" dirty="0">
                <a:solidFill>
                  <a:schemeClr val="dk1"/>
                </a:solidFill>
              </a:rPr>
              <a:t> </a:t>
            </a:r>
            <a:r>
              <a:rPr lang="de-DE" i="1" dirty="0" err="1">
                <a:solidFill>
                  <a:schemeClr val="dk1"/>
                </a:solidFill>
              </a:rPr>
              <a:t>milyar</a:t>
            </a:r>
            <a:r>
              <a:rPr lang="de-DE" i="1" dirty="0">
                <a:solidFill>
                  <a:schemeClr val="dk1"/>
                </a:solidFill>
              </a:rPr>
              <a:t> </a:t>
            </a:r>
            <a:r>
              <a:rPr lang="de-DE" i="1" dirty="0" err="1">
                <a:solidFill>
                  <a:schemeClr val="dk1"/>
                </a:solidFill>
              </a:rPr>
              <a:t>avro</a:t>
            </a:r>
            <a:r>
              <a:rPr lang="tr-TR" i="1" dirty="0">
                <a:solidFill>
                  <a:schemeClr val="dk1"/>
                </a:solidFill>
              </a:rPr>
              <a:t>-2024)</a:t>
            </a:r>
            <a:endParaRPr lang="de-DE" i="1" dirty="0">
              <a:solidFill>
                <a:schemeClr val="dk1"/>
              </a:solidFill>
            </a:endParaRP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err="1">
                <a:solidFill>
                  <a:schemeClr val="dk1"/>
                </a:solidFill>
              </a:rPr>
              <a:t>Kişi</a:t>
            </a:r>
            <a:r>
              <a:rPr lang="de-DE" i="1" dirty="0">
                <a:solidFill>
                  <a:schemeClr val="dk1"/>
                </a:solidFill>
              </a:rPr>
              <a:t> </a:t>
            </a:r>
            <a:r>
              <a:rPr lang="de-DE" i="1" dirty="0" err="1">
                <a:solidFill>
                  <a:schemeClr val="dk1"/>
                </a:solidFill>
              </a:rPr>
              <a:t>Başına</a:t>
            </a:r>
            <a:r>
              <a:rPr lang="de-DE" i="1" dirty="0">
                <a:solidFill>
                  <a:schemeClr val="dk1"/>
                </a:solidFill>
              </a:rPr>
              <a:t> </a:t>
            </a:r>
            <a:r>
              <a:rPr lang="de-DE" i="1" dirty="0" err="1">
                <a:solidFill>
                  <a:schemeClr val="dk1"/>
                </a:solidFill>
              </a:rPr>
              <a:t>düşen</a:t>
            </a:r>
            <a:r>
              <a:rPr lang="de-DE" i="1" dirty="0">
                <a:solidFill>
                  <a:schemeClr val="dk1"/>
                </a:solidFill>
              </a:rPr>
              <a:t> </a:t>
            </a:r>
            <a:r>
              <a:rPr lang="de-DE" i="1" dirty="0" err="1">
                <a:solidFill>
                  <a:schemeClr val="dk1"/>
                </a:solidFill>
              </a:rPr>
              <a:t>milli</a:t>
            </a:r>
            <a:r>
              <a:rPr lang="de-DE" i="1" dirty="0">
                <a:solidFill>
                  <a:schemeClr val="dk1"/>
                </a:solidFill>
              </a:rPr>
              <a:t> </a:t>
            </a:r>
            <a:r>
              <a:rPr lang="de-DE" i="1" dirty="0" err="1">
                <a:solidFill>
                  <a:schemeClr val="dk1"/>
                </a:solidFill>
              </a:rPr>
              <a:t>gelir</a:t>
            </a:r>
            <a:r>
              <a:rPr lang="de-DE" i="1" dirty="0">
                <a:solidFill>
                  <a:schemeClr val="dk1"/>
                </a:solidFill>
              </a:rPr>
              <a:t>: 4</a:t>
            </a:r>
            <a:r>
              <a:rPr lang="tr-TR" i="1" dirty="0">
                <a:solidFill>
                  <a:schemeClr val="dk1"/>
                </a:solidFill>
              </a:rPr>
              <a:t>7.916</a:t>
            </a:r>
            <a:r>
              <a:rPr lang="de-DE" i="1" dirty="0">
                <a:solidFill>
                  <a:schemeClr val="dk1"/>
                </a:solidFill>
              </a:rPr>
              <a:t> </a:t>
            </a:r>
            <a:r>
              <a:rPr lang="de-DE" i="1" dirty="0" err="1">
                <a:solidFill>
                  <a:schemeClr val="dk1"/>
                </a:solidFill>
              </a:rPr>
              <a:t>avro</a:t>
            </a:r>
            <a:r>
              <a:rPr lang="de-DE" i="1" dirty="0">
                <a:solidFill>
                  <a:schemeClr val="dk1"/>
                </a:solidFill>
              </a:rPr>
              <a:t>, 18,1 </a:t>
            </a:r>
            <a:r>
              <a:rPr lang="de-DE" i="1" dirty="0" err="1">
                <a:solidFill>
                  <a:schemeClr val="dk1"/>
                </a:solidFill>
              </a:rPr>
              <a:t>milyon</a:t>
            </a:r>
            <a:r>
              <a:rPr lang="de-DE" i="1" dirty="0">
                <a:solidFill>
                  <a:schemeClr val="dk1"/>
                </a:solidFill>
              </a:rPr>
              <a:t> NÜFUS</a:t>
            </a: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err="1">
                <a:solidFill>
                  <a:schemeClr val="dk1"/>
                </a:solidFill>
              </a:rPr>
              <a:t>Eyalet</a:t>
            </a:r>
            <a:r>
              <a:rPr lang="de-DE" i="1" dirty="0">
                <a:solidFill>
                  <a:schemeClr val="dk1"/>
                </a:solidFill>
              </a:rPr>
              <a:t> </a:t>
            </a:r>
            <a:r>
              <a:rPr lang="de-DE" i="1" dirty="0" err="1">
                <a:solidFill>
                  <a:schemeClr val="dk1"/>
                </a:solidFill>
              </a:rPr>
              <a:t>başkenti</a:t>
            </a:r>
            <a:r>
              <a:rPr lang="de-DE" i="1" dirty="0">
                <a:solidFill>
                  <a:schemeClr val="dk1"/>
                </a:solidFill>
              </a:rPr>
              <a:t> </a:t>
            </a:r>
            <a:r>
              <a:rPr lang="de-DE" i="1" dirty="0" err="1">
                <a:solidFill>
                  <a:schemeClr val="dk1"/>
                </a:solidFill>
              </a:rPr>
              <a:t>Düsseldorf’u</a:t>
            </a:r>
            <a:r>
              <a:rPr lang="de-DE" i="1" dirty="0">
                <a:solidFill>
                  <a:schemeClr val="dk1"/>
                </a:solidFill>
              </a:rPr>
              <a:t> </a:t>
            </a:r>
            <a:r>
              <a:rPr lang="de-DE" i="1" dirty="0" err="1">
                <a:solidFill>
                  <a:schemeClr val="dk1"/>
                </a:solidFill>
              </a:rPr>
              <a:t>merkez</a:t>
            </a:r>
            <a:r>
              <a:rPr lang="de-DE" i="1" dirty="0">
                <a:solidFill>
                  <a:schemeClr val="dk1"/>
                </a:solidFill>
              </a:rPr>
              <a:t> </a:t>
            </a:r>
            <a:r>
              <a:rPr lang="de-DE" i="1" dirty="0" err="1">
                <a:solidFill>
                  <a:schemeClr val="dk1"/>
                </a:solidFill>
              </a:rPr>
              <a:t>alan</a:t>
            </a:r>
            <a:r>
              <a:rPr lang="de-DE" i="1" dirty="0">
                <a:solidFill>
                  <a:schemeClr val="dk1"/>
                </a:solidFill>
              </a:rPr>
              <a:t> 200 </a:t>
            </a:r>
            <a:r>
              <a:rPr lang="de-DE" i="1" dirty="0" err="1">
                <a:solidFill>
                  <a:schemeClr val="dk1"/>
                </a:solidFill>
              </a:rPr>
              <a:t>kilometrelik</a:t>
            </a:r>
            <a:r>
              <a:rPr lang="de-DE" i="1" dirty="0">
                <a:solidFill>
                  <a:schemeClr val="dk1"/>
                </a:solidFill>
              </a:rPr>
              <a:t>  </a:t>
            </a:r>
            <a:r>
              <a:rPr lang="de-DE" i="1" dirty="0" err="1">
                <a:solidFill>
                  <a:schemeClr val="dk1"/>
                </a:solidFill>
              </a:rPr>
              <a:t>bir</a:t>
            </a:r>
            <a:r>
              <a:rPr lang="de-DE" i="1" dirty="0">
                <a:solidFill>
                  <a:schemeClr val="dk1"/>
                </a:solidFill>
              </a:rPr>
              <a:t> </a:t>
            </a:r>
            <a:r>
              <a:rPr lang="de-DE" i="1" dirty="0" err="1">
                <a:solidFill>
                  <a:schemeClr val="dk1"/>
                </a:solidFill>
              </a:rPr>
              <a:t>yarıçap</a:t>
            </a:r>
            <a:r>
              <a:rPr lang="de-DE" i="1" dirty="0">
                <a:solidFill>
                  <a:schemeClr val="dk1"/>
                </a:solidFill>
              </a:rPr>
              <a:t> </a:t>
            </a:r>
            <a:r>
              <a:rPr lang="de-DE" i="1" dirty="0" err="1">
                <a:solidFill>
                  <a:schemeClr val="dk1"/>
                </a:solidFill>
              </a:rPr>
              <a:t>içinde</a:t>
            </a:r>
            <a:r>
              <a:rPr lang="de-DE" i="1" dirty="0">
                <a:solidFill>
                  <a:schemeClr val="dk1"/>
                </a:solidFill>
              </a:rPr>
              <a:t>, </a:t>
            </a:r>
            <a:r>
              <a:rPr lang="de-DE" i="1" dirty="0" err="1">
                <a:solidFill>
                  <a:schemeClr val="dk1"/>
                </a:solidFill>
              </a:rPr>
              <a:t>yaklaşık</a:t>
            </a:r>
            <a:r>
              <a:rPr lang="de-DE" i="1" dirty="0">
                <a:solidFill>
                  <a:schemeClr val="dk1"/>
                </a:solidFill>
              </a:rPr>
              <a:t> 46 </a:t>
            </a:r>
            <a:r>
              <a:rPr lang="de-DE" i="1" dirty="0" err="1">
                <a:solidFill>
                  <a:schemeClr val="dk1"/>
                </a:solidFill>
              </a:rPr>
              <a:t>milyonun</a:t>
            </a:r>
            <a:r>
              <a:rPr lang="de-DE" i="1" dirty="0">
                <a:solidFill>
                  <a:schemeClr val="dk1"/>
                </a:solidFill>
              </a:rPr>
              <a:t> </a:t>
            </a:r>
            <a:r>
              <a:rPr lang="de-DE" i="1" dirty="0" err="1">
                <a:solidFill>
                  <a:schemeClr val="dk1"/>
                </a:solidFill>
              </a:rPr>
              <a:t>üzerinde</a:t>
            </a:r>
            <a:r>
              <a:rPr lang="de-DE" i="1" dirty="0">
                <a:solidFill>
                  <a:schemeClr val="dk1"/>
                </a:solidFill>
              </a:rPr>
              <a:t> </a:t>
            </a:r>
            <a:r>
              <a:rPr lang="de-DE" i="1" dirty="0" err="1">
                <a:solidFill>
                  <a:schemeClr val="dk1"/>
                </a:solidFill>
              </a:rPr>
              <a:t>insan</a:t>
            </a:r>
            <a:r>
              <a:rPr lang="de-DE" i="1" dirty="0">
                <a:solidFill>
                  <a:schemeClr val="dk1"/>
                </a:solidFill>
              </a:rPr>
              <a:t> </a:t>
            </a:r>
            <a:r>
              <a:rPr lang="de-DE" i="1" dirty="0" err="1">
                <a:solidFill>
                  <a:schemeClr val="dk1"/>
                </a:solidFill>
              </a:rPr>
              <a:t>yaşamaktadır</a:t>
            </a:r>
            <a:r>
              <a:rPr lang="de-DE" i="1" dirty="0">
                <a:solidFill>
                  <a:schemeClr val="dk1"/>
                </a:solidFill>
              </a:rPr>
              <a:t>.</a:t>
            </a: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a:solidFill>
                  <a:schemeClr val="dk1"/>
                </a:solidFill>
              </a:rPr>
              <a:t>2024 </a:t>
            </a:r>
            <a:r>
              <a:rPr lang="de-DE" i="1" dirty="0" err="1">
                <a:solidFill>
                  <a:schemeClr val="dk1"/>
                </a:solidFill>
              </a:rPr>
              <a:t>yılında</a:t>
            </a:r>
            <a:r>
              <a:rPr lang="de-DE" i="1" dirty="0">
                <a:solidFill>
                  <a:schemeClr val="dk1"/>
                </a:solidFill>
              </a:rPr>
              <a:t> Kuzey Ren-</a:t>
            </a:r>
            <a:r>
              <a:rPr lang="de-DE" i="1" dirty="0" err="1">
                <a:solidFill>
                  <a:schemeClr val="dk1"/>
                </a:solidFill>
              </a:rPr>
              <a:t>Vestfalya'daki</a:t>
            </a:r>
            <a:r>
              <a:rPr lang="de-DE" i="1" dirty="0">
                <a:solidFill>
                  <a:schemeClr val="dk1"/>
                </a:solidFill>
              </a:rPr>
              <a:t> </a:t>
            </a:r>
            <a:r>
              <a:rPr lang="de-DE" i="1" dirty="0" err="1">
                <a:solidFill>
                  <a:schemeClr val="dk1"/>
                </a:solidFill>
              </a:rPr>
              <a:t>sanayi</a:t>
            </a:r>
            <a:r>
              <a:rPr lang="de-DE" i="1" dirty="0">
                <a:solidFill>
                  <a:schemeClr val="dk1"/>
                </a:solidFill>
              </a:rPr>
              <a:t> </a:t>
            </a:r>
            <a:r>
              <a:rPr lang="de-DE" i="1" dirty="0" err="1">
                <a:solidFill>
                  <a:schemeClr val="dk1"/>
                </a:solidFill>
              </a:rPr>
              <a:t>şirketleri</a:t>
            </a:r>
            <a:r>
              <a:rPr lang="de-DE" i="1" dirty="0">
                <a:solidFill>
                  <a:schemeClr val="dk1"/>
                </a:solidFill>
              </a:rPr>
              <a:t> 385 </a:t>
            </a:r>
            <a:r>
              <a:rPr lang="de-DE" i="1" dirty="0" err="1">
                <a:solidFill>
                  <a:schemeClr val="dk1"/>
                </a:solidFill>
              </a:rPr>
              <a:t>Milyar</a:t>
            </a:r>
            <a:r>
              <a:rPr lang="de-DE" i="1" dirty="0">
                <a:solidFill>
                  <a:schemeClr val="dk1"/>
                </a:solidFill>
              </a:rPr>
              <a:t> Avro </a:t>
            </a:r>
            <a:r>
              <a:rPr lang="de-DE" i="1" dirty="0" err="1">
                <a:solidFill>
                  <a:schemeClr val="dk1"/>
                </a:solidFill>
              </a:rPr>
              <a:t>ciro</a:t>
            </a:r>
            <a:r>
              <a:rPr lang="de-DE" i="1" dirty="0">
                <a:solidFill>
                  <a:schemeClr val="dk1"/>
                </a:solidFill>
              </a:rPr>
              <a:t> </a:t>
            </a:r>
            <a:r>
              <a:rPr lang="de-DE" i="1" dirty="0" err="1">
                <a:solidFill>
                  <a:schemeClr val="dk1"/>
                </a:solidFill>
              </a:rPr>
              <a:t>elde</a:t>
            </a:r>
            <a:r>
              <a:rPr lang="de-DE" i="1" dirty="0">
                <a:solidFill>
                  <a:schemeClr val="dk1"/>
                </a:solidFill>
              </a:rPr>
              <a:t> </a:t>
            </a:r>
            <a:r>
              <a:rPr lang="de-DE" i="1" dirty="0" err="1">
                <a:solidFill>
                  <a:schemeClr val="dk1"/>
                </a:solidFill>
              </a:rPr>
              <a:t>ettiler</a:t>
            </a:r>
            <a:r>
              <a:rPr lang="de-DE" i="1" dirty="0">
                <a:solidFill>
                  <a:schemeClr val="dk1"/>
                </a:solidFill>
              </a:rPr>
              <a:t>. </a:t>
            </a:r>
            <a:r>
              <a:rPr lang="de-DE" i="1" dirty="0" err="1">
                <a:solidFill>
                  <a:schemeClr val="dk1"/>
                </a:solidFill>
              </a:rPr>
              <a:t>Bu</a:t>
            </a:r>
            <a:r>
              <a:rPr lang="de-DE" i="1" dirty="0">
                <a:solidFill>
                  <a:schemeClr val="dk1"/>
                </a:solidFill>
              </a:rPr>
              <a:t> </a:t>
            </a:r>
            <a:r>
              <a:rPr lang="de-DE" i="1" dirty="0" err="1">
                <a:solidFill>
                  <a:schemeClr val="dk1"/>
                </a:solidFill>
              </a:rPr>
              <a:t>rakam</a:t>
            </a:r>
            <a:r>
              <a:rPr lang="de-DE" i="1" dirty="0">
                <a:solidFill>
                  <a:schemeClr val="dk1"/>
                </a:solidFill>
              </a:rPr>
              <a:t> </a:t>
            </a:r>
            <a:r>
              <a:rPr lang="de-DE" i="1" dirty="0" err="1">
                <a:solidFill>
                  <a:schemeClr val="dk1"/>
                </a:solidFill>
              </a:rPr>
              <a:t>tüm</a:t>
            </a:r>
            <a:r>
              <a:rPr lang="de-DE" i="1" dirty="0">
                <a:solidFill>
                  <a:schemeClr val="dk1"/>
                </a:solidFill>
              </a:rPr>
              <a:t> </a:t>
            </a:r>
            <a:r>
              <a:rPr lang="de-DE" i="1" dirty="0" err="1">
                <a:solidFill>
                  <a:schemeClr val="dk1"/>
                </a:solidFill>
              </a:rPr>
              <a:t>Alman</a:t>
            </a:r>
            <a:r>
              <a:rPr lang="de-DE" i="1" dirty="0">
                <a:solidFill>
                  <a:schemeClr val="dk1"/>
                </a:solidFill>
              </a:rPr>
              <a:t> </a:t>
            </a:r>
            <a:r>
              <a:rPr lang="de-DE" i="1" dirty="0" err="1">
                <a:solidFill>
                  <a:schemeClr val="dk1"/>
                </a:solidFill>
              </a:rPr>
              <a:t>sanayi</a:t>
            </a:r>
            <a:r>
              <a:rPr lang="de-DE" i="1" dirty="0">
                <a:solidFill>
                  <a:schemeClr val="dk1"/>
                </a:solidFill>
              </a:rPr>
              <a:t> </a:t>
            </a:r>
            <a:r>
              <a:rPr lang="de-DE" i="1" dirty="0" err="1">
                <a:solidFill>
                  <a:schemeClr val="dk1"/>
                </a:solidFill>
              </a:rPr>
              <a:t>sektörü</a:t>
            </a:r>
            <a:r>
              <a:rPr lang="de-DE" i="1" dirty="0">
                <a:solidFill>
                  <a:schemeClr val="dk1"/>
                </a:solidFill>
              </a:rPr>
              <a:t> </a:t>
            </a:r>
            <a:r>
              <a:rPr lang="de-DE" i="1" dirty="0" err="1">
                <a:solidFill>
                  <a:schemeClr val="dk1"/>
                </a:solidFill>
              </a:rPr>
              <a:t>cirosunun</a:t>
            </a:r>
            <a:r>
              <a:rPr lang="de-DE" i="1" dirty="0">
                <a:solidFill>
                  <a:schemeClr val="dk1"/>
                </a:solidFill>
              </a:rPr>
              <a:t> </a:t>
            </a:r>
            <a:r>
              <a:rPr lang="de-DE" i="1" dirty="0" err="1">
                <a:solidFill>
                  <a:schemeClr val="dk1"/>
                </a:solidFill>
              </a:rPr>
              <a:t>yaklaşık</a:t>
            </a:r>
            <a:r>
              <a:rPr lang="de-DE" i="1" dirty="0">
                <a:solidFill>
                  <a:schemeClr val="dk1"/>
                </a:solidFill>
              </a:rPr>
              <a:t> %16'dır.</a:t>
            </a:r>
            <a:endParaRPr lang="tr-TR" i="1" dirty="0">
              <a:solidFill>
                <a:schemeClr val="dk1"/>
              </a:solidFill>
            </a:endParaRP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a:solidFill>
                  <a:schemeClr val="dk1"/>
                </a:solidFill>
              </a:rPr>
              <a:t> </a:t>
            </a:r>
            <a:r>
              <a:rPr lang="de-DE" i="1" dirty="0" err="1">
                <a:solidFill>
                  <a:schemeClr val="dk1"/>
                </a:solidFill>
              </a:rPr>
              <a:t>Almanya’daki</a:t>
            </a:r>
            <a:r>
              <a:rPr lang="de-DE" i="1" dirty="0">
                <a:solidFill>
                  <a:schemeClr val="dk1"/>
                </a:solidFill>
              </a:rPr>
              <a:t> en </a:t>
            </a:r>
            <a:r>
              <a:rPr lang="de-DE" i="1" dirty="0" err="1">
                <a:solidFill>
                  <a:schemeClr val="dk1"/>
                </a:solidFill>
              </a:rPr>
              <a:t>yüksek</a:t>
            </a:r>
            <a:r>
              <a:rPr lang="de-DE" i="1" dirty="0">
                <a:solidFill>
                  <a:schemeClr val="dk1"/>
                </a:solidFill>
              </a:rPr>
              <a:t> </a:t>
            </a:r>
            <a:r>
              <a:rPr lang="de-DE" i="1" dirty="0" err="1">
                <a:solidFill>
                  <a:schemeClr val="dk1"/>
                </a:solidFill>
              </a:rPr>
              <a:t>cirolu</a:t>
            </a:r>
            <a:r>
              <a:rPr lang="de-DE" i="1" dirty="0">
                <a:solidFill>
                  <a:schemeClr val="dk1"/>
                </a:solidFill>
              </a:rPr>
              <a:t> 50 </a:t>
            </a:r>
            <a:r>
              <a:rPr lang="de-DE" i="1" dirty="0" err="1">
                <a:solidFill>
                  <a:schemeClr val="dk1"/>
                </a:solidFill>
              </a:rPr>
              <a:t>şirketin</a:t>
            </a:r>
            <a:r>
              <a:rPr lang="de-DE" i="1" dirty="0">
                <a:solidFill>
                  <a:schemeClr val="dk1"/>
                </a:solidFill>
              </a:rPr>
              <a:t> 1</a:t>
            </a:r>
            <a:r>
              <a:rPr lang="tr-TR" i="1" dirty="0">
                <a:solidFill>
                  <a:schemeClr val="dk1"/>
                </a:solidFill>
              </a:rPr>
              <a:t>9</a:t>
            </a:r>
            <a:r>
              <a:rPr lang="de-DE" i="1" dirty="0">
                <a:solidFill>
                  <a:schemeClr val="dk1"/>
                </a:solidFill>
              </a:rPr>
              <a:t> </a:t>
            </a:r>
            <a:r>
              <a:rPr lang="de-DE" i="1" dirty="0" err="1">
                <a:solidFill>
                  <a:schemeClr val="dk1"/>
                </a:solidFill>
              </a:rPr>
              <a:t>tanesinin</a:t>
            </a:r>
            <a:r>
              <a:rPr lang="de-DE" i="1" dirty="0">
                <a:solidFill>
                  <a:schemeClr val="dk1"/>
                </a:solidFill>
              </a:rPr>
              <a:t> </a:t>
            </a:r>
            <a:r>
              <a:rPr lang="de-DE" i="1" dirty="0" err="1">
                <a:solidFill>
                  <a:schemeClr val="dk1"/>
                </a:solidFill>
              </a:rPr>
              <a:t>merkezi</a:t>
            </a:r>
            <a:r>
              <a:rPr lang="de-DE" i="1" dirty="0">
                <a:solidFill>
                  <a:schemeClr val="dk1"/>
                </a:solidFill>
              </a:rPr>
              <a:t> </a:t>
            </a:r>
            <a:r>
              <a:rPr lang="de-DE" i="1" dirty="0" err="1">
                <a:solidFill>
                  <a:schemeClr val="dk1"/>
                </a:solidFill>
              </a:rPr>
              <a:t>KRV‘de</a:t>
            </a:r>
            <a:r>
              <a:rPr lang="de-DE" i="1" dirty="0">
                <a:solidFill>
                  <a:schemeClr val="dk1"/>
                </a:solidFill>
              </a:rPr>
              <a:t> </a:t>
            </a:r>
            <a:r>
              <a:rPr lang="de-DE" i="1" dirty="0" err="1">
                <a:solidFill>
                  <a:schemeClr val="dk1"/>
                </a:solidFill>
              </a:rPr>
              <a:t>yer</a:t>
            </a:r>
            <a:r>
              <a:rPr lang="de-DE" i="1" dirty="0">
                <a:solidFill>
                  <a:schemeClr val="dk1"/>
                </a:solidFill>
              </a:rPr>
              <a:t> </a:t>
            </a:r>
            <a:r>
              <a:rPr lang="de-DE" i="1" dirty="0" err="1">
                <a:solidFill>
                  <a:schemeClr val="dk1"/>
                </a:solidFill>
              </a:rPr>
              <a:t>almaktadır</a:t>
            </a:r>
            <a:r>
              <a:rPr lang="de-DE" i="1" dirty="0">
                <a:solidFill>
                  <a:schemeClr val="dk1"/>
                </a:solidFill>
              </a:rPr>
              <a:t>. </a:t>
            </a:r>
            <a:r>
              <a:rPr lang="de-DE" i="1" dirty="0" err="1">
                <a:solidFill>
                  <a:schemeClr val="dk1"/>
                </a:solidFill>
              </a:rPr>
              <a:t>Ayrıca</a:t>
            </a:r>
            <a:r>
              <a:rPr lang="de-DE" i="1" dirty="0">
                <a:solidFill>
                  <a:schemeClr val="dk1"/>
                </a:solidFill>
              </a:rPr>
              <a:t> Aldi, Metro, Rewe </a:t>
            </a:r>
            <a:r>
              <a:rPr lang="de-DE" i="1" dirty="0" err="1">
                <a:solidFill>
                  <a:schemeClr val="dk1"/>
                </a:solidFill>
              </a:rPr>
              <a:t>gibi</a:t>
            </a:r>
            <a:r>
              <a:rPr lang="de-DE" i="1" dirty="0">
                <a:solidFill>
                  <a:schemeClr val="dk1"/>
                </a:solidFill>
              </a:rPr>
              <a:t> en </a:t>
            </a:r>
            <a:r>
              <a:rPr lang="de-DE" i="1" dirty="0" err="1">
                <a:solidFill>
                  <a:schemeClr val="dk1"/>
                </a:solidFill>
              </a:rPr>
              <a:t>büyük</a:t>
            </a:r>
            <a:r>
              <a:rPr lang="de-DE" i="1" dirty="0">
                <a:solidFill>
                  <a:schemeClr val="dk1"/>
                </a:solidFill>
              </a:rPr>
              <a:t> </a:t>
            </a:r>
            <a:r>
              <a:rPr lang="tr-TR" i="1" dirty="0">
                <a:solidFill>
                  <a:schemeClr val="dk1"/>
                </a:solidFill>
              </a:rPr>
              <a:t>50</a:t>
            </a:r>
            <a:r>
              <a:rPr lang="de-DE" i="1" dirty="0">
                <a:solidFill>
                  <a:schemeClr val="dk1"/>
                </a:solidFill>
              </a:rPr>
              <a:t> </a:t>
            </a:r>
            <a:r>
              <a:rPr lang="de-DE" i="1" dirty="0" err="1">
                <a:solidFill>
                  <a:schemeClr val="dk1"/>
                </a:solidFill>
              </a:rPr>
              <a:t>ticaret</a:t>
            </a:r>
            <a:r>
              <a:rPr lang="de-DE" i="1" dirty="0">
                <a:solidFill>
                  <a:schemeClr val="dk1"/>
                </a:solidFill>
              </a:rPr>
              <a:t> </a:t>
            </a:r>
            <a:r>
              <a:rPr lang="de-DE" i="1" dirty="0" err="1">
                <a:solidFill>
                  <a:schemeClr val="dk1"/>
                </a:solidFill>
              </a:rPr>
              <a:t>firmasının</a:t>
            </a:r>
            <a:r>
              <a:rPr lang="de-DE" i="1" dirty="0">
                <a:solidFill>
                  <a:schemeClr val="dk1"/>
                </a:solidFill>
              </a:rPr>
              <a:t> 1</a:t>
            </a:r>
            <a:r>
              <a:rPr lang="tr-TR" i="1" dirty="0">
                <a:solidFill>
                  <a:schemeClr val="dk1"/>
                </a:solidFill>
              </a:rPr>
              <a:t>4</a:t>
            </a:r>
            <a:r>
              <a:rPr lang="de-DE" i="1" dirty="0">
                <a:solidFill>
                  <a:schemeClr val="dk1"/>
                </a:solidFill>
              </a:rPr>
              <a:t> </a:t>
            </a:r>
            <a:r>
              <a:rPr lang="de-DE" i="1" dirty="0" err="1">
                <a:solidFill>
                  <a:schemeClr val="dk1"/>
                </a:solidFill>
              </a:rPr>
              <a:t>tanesinin</a:t>
            </a:r>
            <a:r>
              <a:rPr lang="de-DE" i="1" dirty="0">
                <a:solidFill>
                  <a:schemeClr val="dk1"/>
                </a:solidFill>
              </a:rPr>
              <a:t> de </a:t>
            </a:r>
            <a:r>
              <a:rPr lang="de-DE" i="1" dirty="0" err="1">
                <a:solidFill>
                  <a:schemeClr val="dk1"/>
                </a:solidFill>
              </a:rPr>
              <a:t>merkezi</a:t>
            </a:r>
            <a:r>
              <a:rPr lang="de-DE" i="1" dirty="0">
                <a:solidFill>
                  <a:schemeClr val="dk1"/>
                </a:solidFill>
              </a:rPr>
              <a:t> </a:t>
            </a:r>
            <a:r>
              <a:rPr lang="de-DE" i="1" dirty="0" err="1">
                <a:solidFill>
                  <a:schemeClr val="dk1"/>
                </a:solidFill>
              </a:rPr>
              <a:t>KRV’dedir</a:t>
            </a:r>
            <a:r>
              <a:rPr lang="de-DE" i="1" dirty="0">
                <a:solidFill>
                  <a:schemeClr val="dk1"/>
                </a:solidFill>
              </a:rPr>
              <a:t>. </a:t>
            </a: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err="1">
                <a:solidFill>
                  <a:schemeClr val="dk1"/>
                </a:solidFill>
              </a:rPr>
              <a:t>Eyalet</a:t>
            </a:r>
            <a:r>
              <a:rPr lang="de-DE" i="1" dirty="0">
                <a:solidFill>
                  <a:schemeClr val="dk1"/>
                </a:solidFill>
              </a:rPr>
              <a:t>, 2023 </a:t>
            </a:r>
            <a:r>
              <a:rPr lang="de-DE" i="1" dirty="0" err="1">
                <a:solidFill>
                  <a:schemeClr val="dk1"/>
                </a:solidFill>
              </a:rPr>
              <a:t>yılı</a:t>
            </a:r>
            <a:r>
              <a:rPr lang="de-DE" i="1" dirty="0">
                <a:solidFill>
                  <a:schemeClr val="dk1"/>
                </a:solidFill>
              </a:rPr>
              <a:t> </a:t>
            </a:r>
            <a:r>
              <a:rPr lang="de-DE" i="1" dirty="0" err="1">
                <a:solidFill>
                  <a:schemeClr val="dk1"/>
                </a:solidFill>
              </a:rPr>
              <a:t>sonu</a:t>
            </a:r>
            <a:r>
              <a:rPr lang="de-DE" i="1" dirty="0">
                <a:solidFill>
                  <a:schemeClr val="dk1"/>
                </a:solidFill>
              </a:rPr>
              <a:t> </a:t>
            </a:r>
            <a:r>
              <a:rPr lang="de-DE" i="1" dirty="0" err="1">
                <a:solidFill>
                  <a:schemeClr val="dk1"/>
                </a:solidFill>
              </a:rPr>
              <a:t>itibarıyla</a:t>
            </a:r>
            <a:r>
              <a:rPr lang="de-DE" i="1" dirty="0">
                <a:solidFill>
                  <a:schemeClr val="dk1"/>
                </a:solidFill>
              </a:rPr>
              <a:t> </a:t>
            </a:r>
            <a:r>
              <a:rPr lang="de-DE" i="1" dirty="0" err="1">
                <a:solidFill>
                  <a:schemeClr val="dk1"/>
                </a:solidFill>
              </a:rPr>
              <a:t>çekmiş</a:t>
            </a:r>
            <a:r>
              <a:rPr lang="de-DE" i="1" dirty="0">
                <a:solidFill>
                  <a:schemeClr val="dk1"/>
                </a:solidFill>
              </a:rPr>
              <a:t> </a:t>
            </a:r>
            <a:r>
              <a:rPr lang="de-DE" i="1" dirty="0" err="1">
                <a:solidFill>
                  <a:schemeClr val="dk1"/>
                </a:solidFill>
              </a:rPr>
              <a:t>olduğu</a:t>
            </a:r>
            <a:r>
              <a:rPr lang="de-DE" i="1" dirty="0">
                <a:solidFill>
                  <a:schemeClr val="dk1"/>
                </a:solidFill>
              </a:rPr>
              <a:t> </a:t>
            </a:r>
            <a:r>
              <a:rPr lang="de-DE" i="1" dirty="0" err="1">
                <a:solidFill>
                  <a:schemeClr val="dk1"/>
                </a:solidFill>
              </a:rPr>
              <a:t>toplam</a:t>
            </a:r>
            <a:r>
              <a:rPr lang="de-DE" i="1" dirty="0">
                <a:solidFill>
                  <a:schemeClr val="dk1"/>
                </a:solidFill>
              </a:rPr>
              <a:t> 197,7 </a:t>
            </a:r>
            <a:r>
              <a:rPr lang="de-DE" i="1" dirty="0" err="1">
                <a:solidFill>
                  <a:schemeClr val="dk1"/>
                </a:solidFill>
              </a:rPr>
              <a:t>milyar</a:t>
            </a:r>
            <a:r>
              <a:rPr lang="de-DE" i="1" dirty="0">
                <a:solidFill>
                  <a:schemeClr val="dk1"/>
                </a:solidFill>
              </a:rPr>
              <a:t> Avro </a:t>
            </a:r>
            <a:r>
              <a:rPr lang="de-DE" i="1" dirty="0" err="1">
                <a:solidFill>
                  <a:schemeClr val="dk1"/>
                </a:solidFill>
              </a:rPr>
              <a:t>tutarındaki</a:t>
            </a:r>
            <a:r>
              <a:rPr lang="de-DE" i="1" dirty="0">
                <a:solidFill>
                  <a:schemeClr val="dk1"/>
                </a:solidFill>
              </a:rPr>
              <a:t> </a:t>
            </a:r>
            <a:r>
              <a:rPr lang="de-DE" i="1" dirty="0" err="1">
                <a:solidFill>
                  <a:schemeClr val="dk1"/>
                </a:solidFill>
              </a:rPr>
              <a:t>doğrudan</a:t>
            </a:r>
            <a:r>
              <a:rPr lang="de-DE" i="1" dirty="0">
                <a:solidFill>
                  <a:schemeClr val="dk1"/>
                </a:solidFill>
              </a:rPr>
              <a:t> </a:t>
            </a:r>
            <a:r>
              <a:rPr lang="de-DE" i="1" dirty="0" err="1">
                <a:solidFill>
                  <a:schemeClr val="dk1"/>
                </a:solidFill>
              </a:rPr>
              <a:t>yabancı</a:t>
            </a:r>
            <a:r>
              <a:rPr lang="de-DE" i="1" dirty="0">
                <a:solidFill>
                  <a:schemeClr val="dk1"/>
                </a:solidFill>
              </a:rPr>
              <a:t> </a:t>
            </a:r>
            <a:r>
              <a:rPr lang="de-DE" i="1" dirty="0" err="1">
                <a:solidFill>
                  <a:schemeClr val="dk1"/>
                </a:solidFill>
              </a:rPr>
              <a:t>yatırım</a:t>
            </a:r>
            <a:r>
              <a:rPr lang="de-DE" i="1" dirty="0">
                <a:solidFill>
                  <a:schemeClr val="dk1"/>
                </a:solidFill>
              </a:rPr>
              <a:t> </a:t>
            </a:r>
            <a:r>
              <a:rPr lang="de-DE" i="1" dirty="0" err="1">
                <a:solidFill>
                  <a:schemeClr val="dk1"/>
                </a:solidFill>
              </a:rPr>
              <a:t>ile</a:t>
            </a:r>
            <a:r>
              <a:rPr lang="de-DE" i="1" dirty="0">
                <a:solidFill>
                  <a:schemeClr val="dk1"/>
                </a:solidFill>
              </a:rPr>
              <a:t> </a:t>
            </a:r>
            <a:r>
              <a:rPr lang="de-DE" i="1" dirty="0" err="1">
                <a:solidFill>
                  <a:schemeClr val="dk1"/>
                </a:solidFill>
              </a:rPr>
              <a:t>Almanya’daki</a:t>
            </a:r>
            <a:r>
              <a:rPr lang="de-DE" i="1" dirty="0">
                <a:solidFill>
                  <a:schemeClr val="dk1"/>
                </a:solidFill>
              </a:rPr>
              <a:t> 16 </a:t>
            </a:r>
            <a:r>
              <a:rPr lang="de-DE" i="1" dirty="0" err="1">
                <a:solidFill>
                  <a:schemeClr val="dk1"/>
                </a:solidFill>
              </a:rPr>
              <a:t>federal</a:t>
            </a:r>
            <a:r>
              <a:rPr lang="de-DE" i="1" dirty="0">
                <a:solidFill>
                  <a:schemeClr val="dk1"/>
                </a:solidFill>
              </a:rPr>
              <a:t> </a:t>
            </a:r>
            <a:r>
              <a:rPr lang="de-DE" i="1" dirty="0" err="1">
                <a:solidFill>
                  <a:schemeClr val="dk1"/>
                </a:solidFill>
              </a:rPr>
              <a:t>eyalet</a:t>
            </a:r>
            <a:r>
              <a:rPr lang="de-DE" i="1" dirty="0">
                <a:solidFill>
                  <a:schemeClr val="dk1"/>
                </a:solidFill>
              </a:rPr>
              <a:t> </a:t>
            </a:r>
            <a:r>
              <a:rPr lang="de-DE" i="1" dirty="0" err="1">
                <a:solidFill>
                  <a:schemeClr val="dk1"/>
                </a:solidFill>
              </a:rPr>
              <a:t>arasında</a:t>
            </a:r>
            <a:r>
              <a:rPr lang="de-DE" i="1" dirty="0">
                <a:solidFill>
                  <a:schemeClr val="dk1"/>
                </a:solidFill>
              </a:rPr>
              <a:t> en </a:t>
            </a:r>
            <a:r>
              <a:rPr lang="de-DE" i="1" dirty="0" err="1">
                <a:solidFill>
                  <a:schemeClr val="dk1"/>
                </a:solidFill>
              </a:rPr>
              <a:t>yüksek</a:t>
            </a:r>
            <a:r>
              <a:rPr lang="de-DE" i="1" dirty="0">
                <a:solidFill>
                  <a:schemeClr val="dk1"/>
                </a:solidFill>
              </a:rPr>
              <a:t> </a:t>
            </a:r>
            <a:r>
              <a:rPr lang="de-DE" i="1" dirty="0" err="1">
                <a:solidFill>
                  <a:schemeClr val="dk1"/>
                </a:solidFill>
              </a:rPr>
              <a:t>paya</a:t>
            </a:r>
            <a:r>
              <a:rPr lang="de-DE" i="1" dirty="0">
                <a:solidFill>
                  <a:schemeClr val="dk1"/>
                </a:solidFill>
              </a:rPr>
              <a:t> </a:t>
            </a:r>
            <a:r>
              <a:rPr lang="de-DE" i="1" dirty="0" err="1">
                <a:solidFill>
                  <a:schemeClr val="dk1"/>
                </a:solidFill>
              </a:rPr>
              <a:t>sahip</a:t>
            </a:r>
            <a:r>
              <a:rPr lang="de-DE" i="1" dirty="0">
                <a:solidFill>
                  <a:schemeClr val="dk1"/>
                </a:solidFill>
              </a:rPr>
              <a:t> </a:t>
            </a:r>
            <a:r>
              <a:rPr lang="de-DE" i="1" dirty="0" err="1">
                <a:solidFill>
                  <a:schemeClr val="dk1"/>
                </a:solidFill>
              </a:rPr>
              <a:t>olmuştu</a:t>
            </a:r>
            <a:r>
              <a:rPr lang="de-DE" i="1" dirty="0">
                <a:solidFill>
                  <a:schemeClr val="dk1"/>
                </a:solidFill>
              </a:rPr>
              <a:t> </a:t>
            </a:r>
            <a:r>
              <a:rPr lang="de-DE" i="1" dirty="0" err="1">
                <a:solidFill>
                  <a:schemeClr val="dk1"/>
                </a:solidFill>
              </a:rPr>
              <a:t>Yabancı</a:t>
            </a:r>
            <a:r>
              <a:rPr lang="de-DE" i="1" dirty="0">
                <a:solidFill>
                  <a:schemeClr val="dk1"/>
                </a:solidFill>
              </a:rPr>
              <a:t> </a:t>
            </a:r>
            <a:r>
              <a:rPr lang="de-DE" i="1" dirty="0" err="1">
                <a:solidFill>
                  <a:schemeClr val="dk1"/>
                </a:solidFill>
              </a:rPr>
              <a:t>şirketlerin</a:t>
            </a:r>
            <a:r>
              <a:rPr lang="de-DE" i="1" dirty="0">
                <a:solidFill>
                  <a:schemeClr val="dk1"/>
                </a:solidFill>
              </a:rPr>
              <a:t> %20,7‘si </a:t>
            </a:r>
            <a:r>
              <a:rPr lang="de-DE" i="1" dirty="0" err="1">
                <a:solidFill>
                  <a:schemeClr val="dk1"/>
                </a:solidFill>
              </a:rPr>
              <a:t>KRV‘de</a:t>
            </a:r>
            <a:r>
              <a:rPr lang="de-DE" i="1" dirty="0">
                <a:solidFill>
                  <a:schemeClr val="dk1"/>
                </a:solidFill>
              </a:rPr>
              <a:t> </a:t>
            </a:r>
            <a:r>
              <a:rPr lang="de-DE" i="1" dirty="0" err="1">
                <a:solidFill>
                  <a:schemeClr val="dk1"/>
                </a:solidFill>
              </a:rPr>
              <a:t>yer</a:t>
            </a:r>
            <a:r>
              <a:rPr lang="de-DE" i="1" dirty="0">
                <a:solidFill>
                  <a:schemeClr val="dk1"/>
                </a:solidFill>
              </a:rPr>
              <a:t> </a:t>
            </a:r>
            <a:r>
              <a:rPr lang="de-DE" i="1" dirty="0" err="1">
                <a:solidFill>
                  <a:schemeClr val="dk1"/>
                </a:solidFill>
              </a:rPr>
              <a:t>almaktadır</a:t>
            </a:r>
            <a:r>
              <a:rPr lang="de-DE" i="1" dirty="0">
                <a:solidFill>
                  <a:schemeClr val="dk1"/>
                </a:solidFill>
              </a:rPr>
              <a:t>.</a:t>
            </a:r>
          </a:p>
        </p:txBody>
      </p:sp>
    </p:spTree>
    <p:extLst>
      <p:ext uri="{BB962C8B-B14F-4D97-AF65-F5344CB8AC3E}">
        <p14:creationId xmlns:p14="http://schemas.microsoft.com/office/powerpoint/2010/main" val="294665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KUZEY REN-VESTFALYA EYALETİ</a:t>
            </a:r>
            <a:endParaRPr lang="de-DE" dirty="0"/>
          </a:p>
        </p:txBody>
      </p:sp>
      <p:sp>
        <p:nvSpPr>
          <p:cNvPr id="3" name="Metin Yer Tutucusu 2"/>
          <p:cNvSpPr>
            <a:spLocks noGrp="1"/>
          </p:cNvSpPr>
          <p:nvPr>
            <p:ph type="body" sz="quarter" idx="13"/>
          </p:nvPr>
        </p:nvSpPr>
        <p:spPr/>
        <p:txBody>
          <a:bodyPr/>
          <a:lstStyle/>
          <a:p>
            <a:endParaRPr lang="tr-TR" dirty="0"/>
          </a:p>
          <a:p>
            <a:r>
              <a:rPr lang="tr-TR" dirty="0"/>
              <a:t>Genel Ekonomi Verileri</a:t>
            </a:r>
          </a:p>
          <a:p>
            <a:endParaRPr lang="de-DE" dirty="0"/>
          </a:p>
        </p:txBody>
      </p:sp>
      <p:sp>
        <p:nvSpPr>
          <p:cNvPr id="5" name="Dikdörtgen 4"/>
          <p:cNvSpPr/>
          <p:nvPr/>
        </p:nvSpPr>
        <p:spPr>
          <a:xfrm>
            <a:off x="569623" y="1335741"/>
            <a:ext cx="11412772" cy="4198201"/>
          </a:xfrm>
          <a:prstGeom prst="rect">
            <a:avLst/>
          </a:prstGeom>
        </p:spPr>
        <p:txBody>
          <a:bodyPr wrap="square">
            <a:spAutoFit/>
          </a:bodyPr>
          <a:lstStyle/>
          <a:p>
            <a:pPr marL="171450" lvl="0" indent="-171450" algn="just">
              <a:lnSpc>
                <a:spcPct val="110000"/>
              </a:lnSpc>
              <a:spcBef>
                <a:spcPts val="600"/>
              </a:spcBef>
              <a:spcAft>
                <a:spcPts val="600"/>
              </a:spcAft>
              <a:buFont typeface="Wingdings" panose="05000000000000000000" pitchFamily="2" charset="2"/>
              <a:buChar char="ü"/>
              <a:tabLst>
                <a:tab pos="-180340" algn="l"/>
              </a:tabLst>
            </a:pPr>
            <a:r>
              <a:rPr lang="de-DE" i="1" dirty="0" err="1">
                <a:solidFill>
                  <a:schemeClr val="dk1"/>
                </a:solidFill>
              </a:rPr>
              <a:t>Önemli</a:t>
            </a:r>
            <a:r>
              <a:rPr lang="de-DE" i="1" dirty="0">
                <a:solidFill>
                  <a:schemeClr val="dk1"/>
                </a:solidFill>
              </a:rPr>
              <a:t> </a:t>
            </a:r>
            <a:r>
              <a:rPr lang="de-DE" i="1" dirty="0" err="1">
                <a:solidFill>
                  <a:schemeClr val="dk1"/>
                </a:solidFill>
              </a:rPr>
              <a:t>şehirleri</a:t>
            </a:r>
            <a:r>
              <a:rPr lang="de-DE" i="1" dirty="0">
                <a:solidFill>
                  <a:schemeClr val="dk1"/>
                </a:solidFill>
              </a:rPr>
              <a:t> Düsseldorf, Köln, Essen, Dortmund, Bonn, Duisburg, </a:t>
            </a:r>
            <a:r>
              <a:rPr lang="de-DE" i="1" dirty="0" err="1">
                <a:solidFill>
                  <a:schemeClr val="dk1"/>
                </a:solidFill>
              </a:rPr>
              <a:t>Bielefeld,Münster</a:t>
            </a:r>
            <a:endParaRPr lang="de-DE" i="1" dirty="0">
              <a:solidFill>
                <a:schemeClr val="dk1"/>
              </a:solidFill>
            </a:endParaRPr>
          </a:p>
          <a:p>
            <a:pPr marL="171450" lvl="0" indent="-171450" algn="just">
              <a:lnSpc>
                <a:spcPct val="110000"/>
              </a:lnSpc>
              <a:spcBef>
                <a:spcPts val="600"/>
              </a:spcBef>
              <a:spcAft>
                <a:spcPts val="600"/>
              </a:spcAft>
              <a:buFont typeface="Wingdings" panose="05000000000000000000" pitchFamily="2" charset="2"/>
              <a:buChar char="ü"/>
              <a:tabLst>
                <a:tab pos="-180340" algn="l"/>
              </a:tabLst>
            </a:pPr>
            <a:r>
              <a:rPr lang="tr-TR" i="1" dirty="0">
                <a:solidFill>
                  <a:schemeClr val="dk1"/>
                </a:solidFill>
              </a:rPr>
              <a:t>Coğrafi konum ve lojistik avantaj sonucunda Batı Avrupa’ya açılan bir kapı durumunda</a:t>
            </a:r>
            <a:r>
              <a:rPr lang="de-DE" i="1" dirty="0">
                <a:solidFill>
                  <a:schemeClr val="dk1"/>
                </a:solidFill>
              </a:rPr>
              <a:t> : </a:t>
            </a:r>
            <a:r>
              <a:rPr lang="de-DE" i="1" dirty="0" err="1">
                <a:solidFill>
                  <a:schemeClr val="dk1"/>
                </a:solidFill>
              </a:rPr>
              <a:t>Almanya‘nın</a:t>
            </a:r>
            <a:r>
              <a:rPr lang="de-DE" i="1" dirty="0">
                <a:solidFill>
                  <a:schemeClr val="dk1"/>
                </a:solidFill>
              </a:rPr>
              <a:t> en </a:t>
            </a:r>
            <a:r>
              <a:rPr lang="de-DE" i="1" dirty="0" err="1">
                <a:solidFill>
                  <a:schemeClr val="dk1"/>
                </a:solidFill>
              </a:rPr>
              <a:t>yoğun</a:t>
            </a:r>
            <a:r>
              <a:rPr lang="de-DE" i="1" dirty="0">
                <a:solidFill>
                  <a:schemeClr val="dk1"/>
                </a:solidFill>
              </a:rPr>
              <a:t> </a:t>
            </a:r>
            <a:r>
              <a:rPr lang="de-DE" i="1" dirty="0" err="1">
                <a:solidFill>
                  <a:schemeClr val="dk1"/>
                </a:solidFill>
              </a:rPr>
              <a:t>demiryolu</a:t>
            </a:r>
            <a:r>
              <a:rPr lang="de-DE" i="1" dirty="0">
                <a:solidFill>
                  <a:schemeClr val="dk1"/>
                </a:solidFill>
              </a:rPr>
              <a:t> </a:t>
            </a:r>
            <a:r>
              <a:rPr lang="de-DE" i="1" dirty="0" err="1">
                <a:solidFill>
                  <a:schemeClr val="dk1"/>
                </a:solidFill>
              </a:rPr>
              <a:t>ağı</a:t>
            </a:r>
            <a:r>
              <a:rPr lang="de-DE" i="1" dirty="0">
                <a:solidFill>
                  <a:schemeClr val="dk1"/>
                </a:solidFill>
              </a:rPr>
              <a:t>, 2 </a:t>
            </a:r>
            <a:r>
              <a:rPr lang="de-DE" i="1" dirty="0" err="1">
                <a:solidFill>
                  <a:schemeClr val="dk1"/>
                </a:solidFill>
              </a:rPr>
              <a:t>adet</a:t>
            </a:r>
            <a:r>
              <a:rPr lang="de-DE" i="1" dirty="0">
                <a:solidFill>
                  <a:schemeClr val="dk1"/>
                </a:solidFill>
              </a:rPr>
              <a:t> </a:t>
            </a:r>
            <a:r>
              <a:rPr lang="de-DE" i="1" dirty="0" err="1">
                <a:solidFill>
                  <a:schemeClr val="dk1"/>
                </a:solidFill>
              </a:rPr>
              <a:t>uluslararası</a:t>
            </a:r>
            <a:r>
              <a:rPr lang="de-DE" i="1" dirty="0">
                <a:solidFill>
                  <a:schemeClr val="dk1"/>
                </a:solidFill>
              </a:rPr>
              <a:t> </a:t>
            </a:r>
            <a:r>
              <a:rPr lang="de-DE" i="1" dirty="0" err="1">
                <a:solidFill>
                  <a:schemeClr val="dk1"/>
                </a:solidFill>
              </a:rPr>
              <a:t>havalimanı</a:t>
            </a:r>
            <a:r>
              <a:rPr lang="de-DE" i="1" dirty="0">
                <a:solidFill>
                  <a:schemeClr val="dk1"/>
                </a:solidFill>
              </a:rPr>
              <a:t> </a:t>
            </a:r>
            <a:endParaRPr lang="tr-TR" i="1" dirty="0">
              <a:solidFill>
                <a:schemeClr val="dk1"/>
              </a:solidFill>
            </a:endParaRP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err="1">
                <a:solidFill>
                  <a:schemeClr val="dk1"/>
                </a:solidFill>
              </a:rPr>
              <a:t>Dünyanın</a:t>
            </a:r>
            <a:r>
              <a:rPr lang="de-DE" i="1" dirty="0">
                <a:solidFill>
                  <a:schemeClr val="dk1"/>
                </a:solidFill>
              </a:rPr>
              <a:t> en </a:t>
            </a:r>
            <a:r>
              <a:rPr lang="de-DE" i="1" dirty="0" err="1">
                <a:solidFill>
                  <a:schemeClr val="dk1"/>
                </a:solidFill>
              </a:rPr>
              <a:t>büyük</a:t>
            </a:r>
            <a:r>
              <a:rPr lang="de-DE" i="1" dirty="0">
                <a:solidFill>
                  <a:schemeClr val="dk1"/>
                </a:solidFill>
              </a:rPr>
              <a:t> </a:t>
            </a:r>
            <a:r>
              <a:rPr lang="de-DE" i="1" dirty="0" err="1">
                <a:solidFill>
                  <a:schemeClr val="dk1"/>
                </a:solidFill>
              </a:rPr>
              <a:t>iç</a:t>
            </a:r>
            <a:r>
              <a:rPr lang="de-DE" i="1" dirty="0">
                <a:solidFill>
                  <a:schemeClr val="dk1"/>
                </a:solidFill>
              </a:rPr>
              <a:t> </a:t>
            </a:r>
            <a:r>
              <a:rPr lang="de-DE" i="1" dirty="0" err="1">
                <a:solidFill>
                  <a:schemeClr val="dk1"/>
                </a:solidFill>
              </a:rPr>
              <a:t>limanı</a:t>
            </a:r>
            <a:r>
              <a:rPr lang="de-DE" i="1" dirty="0">
                <a:solidFill>
                  <a:schemeClr val="dk1"/>
                </a:solidFill>
              </a:rPr>
              <a:t> </a:t>
            </a:r>
            <a:r>
              <a:rPr lang="de-DE" i="1" dirty="0" err="1">
                <a:solidFill>
                  <a:schemeClr val="dk1"/>
                </a:solidFill>
              </a:rPr>
              <a:t>olan</a:t>
            </a:r>
            <a:r>
              <a:rPr lang="de-DE" i="1" dirty="0">
                <a:solidFill>
                  <a:schemeClr val="dk1"/>
                </a:solidFill>
              </a:rPr>
              <a:t> </a:t>
            </a:r>
            <a:r>
              <a:rPr lang="tr-TR" i="1" dirty="0" err="1">
                <a:solidFill>
                  <a:schemeClr val="dk1"/>
                </a:solidFill>
              </a:rPr>
              <a:t>Duisburg</a:t>
            </a:r>
            <a:r>
              <a:rPr lang="tr-TR" i="1" dirty="0">
                <a:solidFill>
                  <a:schemeClr val="dk1"/>
                </a:solidFill>
              </a:rPr>
              <a:t> </a:t>
            </a:r>
            <a:r>
              <a:rPr lang="de-DE" i="1" dirty="0" err="1">
                <a:solidFill>
                  <a:schemeClr val="dk1"/>
                </a:solidFill>
              </a:rPr>
              <a:t>Limanı‘nda</a:t>
            </a:r>
            <a:r>
              <a:rPr lang="de-DE" i="1" dirty="0">
                <a:solidFill>
                  <a:schemeClr val="dk1"/>
                </a:solidFill>
              </a:rPr>
              <a:t> </a:t>
            </a:r>
            <a:r>
              <a:rPr lang="de-DE" i="1" dirty="0" err="1">
                <a:solidFill>
                  <a:schemeClr val="dk1"/>
                </a:solidFill>
              </a:rPr>
              <a:t>yıllık</a:t>
            </a:r>
            <a:r>
              <a:rPr lang="de-DE" i="1" dirty="0">
                <a:solidFill>
                  <a:schemeClr val="dk1"/>
                </a:solidFill>
              </a:rPr>
              <a:t> </a:t>
            </a:r>
            <a:r>
              <a:rPr lang="de-DE" i="1" dirty="0" err="1">
                <a:solidFill>
                  <a:schemeClr val="dk1"/>
                </a:solidFill>
              </a:rPr>
              <a:t>yaklaşık</a:t>
            </a:r>
            <a:r>
              <a:rPr lang="de-DE" i="1" dirty="0">
                <a:solidFill>
                  <a:schemeClr val="dk1"/>
                </a:solidFill>
              </a:rPr>
              <a:t> 1</a:t>
            </a:r>
            <a:r>
              <a:rPr lang="tr-TR" i="1" dirty="0">
                <a:solidFill>
                  <a:schemeClr val="dk1"/>
                </a:solidFill>
              </a:rPr>
              <a:t>2</a:t>
            </a:r>
            <a:r>
              <a:rPr lang="de-DE" i="1" dirty="0">
                <a:solidFill>
                  <a:schemeClr val="dk1"/>
                </a:solidFill>
              </a:rPr>
              <a:t>0 </a:t>
            </a:r>
            <a:r>
              <a:rPr lang="de-DE" i="1" dirty="0" err="1">
                <a:solidFill>
                  <a:schemeClr val="dk1"/>
                </a:solidFill>
              </a:rPr>
              <a:t>milyon</a:t>
            </a:r>
            <a:r>
              <a:rPr lang="de-DE" i="1" dirty="0">
                <a:solidFill>
                  <a:schemeClr val="dk1"/>
                </a:solidFill>
              </a:rPr>
              <a:t> ton mal </a:t>
            </a:r>
            <a:r>
              <a:rPr lang="de-DE" i="1" dirty="0" err="1">
                <a:solidFill>
                  <a:schemeClr val="dk1"/>
                </a:solidFill>
              </a:rPr>
              <a:t>işlem</a:t>
            </a:r>
            <a:r>
              <a:rPr lang="de-DE" i="1" dirty="0">
                <a:solidFill>
                  <a:schemeClr val="dk1"/>
                </a:solidFill>
              </a:rPr>
              <a:t> </a:t>
            </a:r>
            <a:r>
              <a:rPr lang="de-DE" i="1" dirty="0" err="1">
                <a:solidFill>
                  <a:schemeClr val="dk1"/>
                </a:solidFill>
              </a:rPr>
              <a:t>görmektedir</a:t>
            </a:r>
            <a:r>
              <a:rPr lang="de-DE" i="1" dirty="0">
                <a:solidFill>
                  <a:schemeClr val="dk1"/>
                </a:solidFill>
              </a:rPr>
              <a:t>.</a:t>
            </a: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tr-TR" i="1" dirty="0">
                <a:solidFill>
                  <a:schemeClr val="dk1"/>
                </a:solidFill>
              </a:rPr>
              <a:t>Almanya'daki en büyük 25 lojistik şirketinin 9 tanesinin ana merkezi Kuzey Ren-</a:t>
            </a:r>
            <a:r>
              <a:rPr lang="tr-TR" i="1" dirty="0" err="1">
                <a:solidFill>
                  <a:schemeClr val="dk1"/>
                </a:solidFill>
              </a:rPr>
              <a:t>Vestfalya’da</a:t>
            </a:r>
            <a:r>
              <a:rPr lang="tr-TR" i="1" dirty="0">
                <a:solidFill>
                  <a:schemeClr val="dk1"/>
                </a:solidFill>
              </a:rPr>
              <a:t> yer almaktadır. Bunlar arasında </a:t>
            </a:r>
            <a:r>
              <a:rPr lang="tr-TR" i="1" dirty="0" err="1">
                <a:solidFill>
                  <a:schemeClr val="dk1"/>
                </a:solidFill>
              </a:rPr>
              <a:t>Deutsche</a:t>
            </a:r>
            <a:r>
              <a:rPr lang="tr-TR" i="1" dirty="0">
                <a:solidFill>
                  <a:schemeClr val="dk1"/>
                </a:solidFill>
              </a:rPr>
              <a:t> Post DHL, </a:t>
            </a:r>
            <a:r>
              <a:rPr lang="tr-TR" i="1" dirty="0" err="1">
                <a:solidFill>
                  <a:schemeClr val="dk1"/>
                </a:solidFill>
              </a:rPr>
              <a:t>Rhenus</a:t>
            </a:r>
            <a:r>
              <a:rPr lang="tr-TR" i="1" dirty="0">
                <a:solidFill>
                  <a:schemeClr val="dk1"/>
                </a:solidFill>
              </a:rPr>
              <a:t> ve UPS Almanya</a:t>
            </a:r>
            <a:r>
              <a:rPr lang="de-DE" i="1" dirty="0">
                <a:solidFill>
                  <a:schemeClr val="dk1"/>
                </a:solidFill>
              </a:rPr>
              <a:t> </a:t>
            </a:r>
            <a:r>
              <a:rPr lang="de-DE" i="1" dirty="0" err="1">
                <a:solidFill>
                  <a:schemeClr val="dk1"/>
                </a:solidFill>
              </a:rPr>
              <a:t>yer</a:t>
            </a:r>
            <a:r>
              <a:rPr lang="de-DE" i="1" dirty="0">
                <a:solidFill>
                  <a:schemeClr val="dk1"/>
                </a:solidFill>
              </a:rPr>
              <a:t> </a:t>
            </a:r>
            <a:r>
              <a:rPr lang="de-DE" i="1" dirty="0" err="1">
                <a:solidFill>
                  <a:schemeClr val="dk1"/>
                </a:solidFill>
              </a:rPr>
              <a:t>almaktadır</a:t>
            </a:r>
            <a:r>
              <a:rPr lang="de-DE" i="1" dirty="0">
                <a:solidFill>
                  <a:schemeClr val="dk1"/>
                </a:solidFill>
              </a:rPr>
              <a:t>.</a:t>
            </a:r>
            <a:r>
              <a:rPr lang="tr-TR" i="1" dirty="0">
                <a:solidFill>
                  <a:schemeClr val="dk1"/>
                </a:solidFill>
              </a:rPr>
              <a:t>Ayrıca Almanya’daki tüm lojistik merkezlerin dörtte biri bu bölgededir.</a:t>
            </a:r>
            <a:endParaRPr lang="de-DE" i="1" dirty="0">
              <a:solidFill>
                <a:schemeClr val="dk1"/>
              </a:solidFill>
            </a:endParaRP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tr-TR" i="1" dirty="0">
                <a:solidFill>
                  <a:schemeClr val="dk1"/>
                </a:solidFill>
              </a:rPr>
              <a:t>Ülkemizin Almanya’da en büyük dış ticaret ortağı (20</a:t>
            </a:r>
            <a:r>
              <a:rPr lang="de-DE" i="1" dirty="0">
                <a:solidFill>
                  <a:schemeClr val="dk1"/>
                </a:solidFill>
              </a:rPr>
              <a:t>2</a:t>
            </a:r>
            <a:r>
              <a:rPr lang="tr-TR" i="1" dirty="0">
                <a:solidFill>
                  <a:schemeClr val="dk1"/>
                </a:solidFill>
              </a:rPr>
              <a:t>5 yılında </a:t>
            </a:r>
            <a:r>
              <a:rPr lang="de-DE" i="1" dirty="0">
                <a:solidFill>
                  <a:schemeClr val="dk1"/>
                </a:solidFill>
              </a:rPr>
              <a:t>Türkiye </a:t>
            </a:r>
            <a:r>
              <a:rPr lang="tr-TR" i="1" dirty="0">
                <a:solidFill>
                  <a:schemeClr val="dk1"/>
                </a:solidFill>
              </a:rPr>
              <a:t>3,94</a:t>
            </a:r>
            <a:r>
              <a:rPr lang="de-DE" i="1" dirty="0">
                <a:solidFill>
                  <a:schemeClr val="dk1"/>
                </a:solidFill>
              </a:rPr>
              <a:t> </a:t>
            </a:r>
            <a:r>
              <a:rPr lang="de-DE" i="1" dirty="0" err="1">
                <a:solidFill>
                  <a:schemeClr val="dk1"/>
                </a:solidFill>
              </a:rPr>
              <a:t>milyar</a:t>
            </a:r>
            <a:r>
              <a:rPr lang="de-DE" i="1" dirty="0">
                <a:solidFill>
                  <a:schemeClr val="dk1"/>
                </a:solidFill>
              </a:rPr>
              <a:t> </a:t>
            </a:r>
            <a:r>
              <a:rPr lang="de-DE" i="1" dirty="0" err="1">
                <a:solidFill>
                  <a:schemeClr val="dk1"/>
                </a:solidFill>
              </a:rPr>
              <a:t>avro</a:t>
            </a:r>
            <a:r>
              <a:rPr lang="de-DE" i="1" dirty="0">
                <a:solidFill>
                  <a:schemeClr val="dk1"/>
                </a:solidFill>
              </a:rPr>
              <a:t> </a:t>
            </a:r>
            <a:r>
              <a:rPr lang="de-DE" i="1" dirty="0" err="1">
                <a:solidFill>
                  <a:schemeClr val="dk1"/>
                </a:solidFill>
              </a:rPr>
              <a:t>ithalat</a:t>
            </a:r>
            <a:r>
              <a:rPr lang="de-DE" i="1" dirty="0">
                <a:solidFill>
                  <a:schemeClr val="dk1"/>
                </a:solidFill>
              </a:rPr>
              <a:t>, </a:t>
            </a:r>
            <a:r>
              <a:rPr lang="tr-TR" i="1" dirty="0">
                <a:solidFill>
                  <a:schemeClr val="dk1"/>
                </a:solidFill>
              </a:rPr>
              <a:t>7,29</a:t>
            </a:r>
            <a:r>
              <a:rPr lang="de-DE" i="1" dirty="0">
                <a:solidFill>
                  <a:schemeClr val="dk1"/>
                </a:solidFill>
              </a:rPr>
              <a:t> </a:t>
            </a:r>
            <a:r>
              <a:rPr lang="de-DE" i="1" dirty="0" err="1">
                <a:solidFill>
                  <a:schemeClr val="dk1"/>
                </a:solidFill>
              </a:rPr>
              <a:t>milyar</a:t>
            </a:r>
            <a:r>
              <a:rPr lang="de-DE" i="1" dirty="0">
                <a:solidFill>
                  <a:schemeClr val="dk1"/>
                </a:solidFill>
              </a:rPr>
              <a:t> </a:t>
            </a:r>
            <a:r>
              <a:rPr lang="de-DE" i="1" dirty="0" err="1">
                <a:solidFill>
                  <a:schemeClr val="dk1"/>
                </a:solidFill>
              </a:rPr>
              <a:t>avro</a:t>
            </a:r>
            <a:r>
              <a:rPr lang="de-DE" i="1" dirty="0">
                <a:solidFill>
                  <a:schemeClr val="dk1"/>
                </a:solidFill>
              </a:rPr>
              <a:t> İhracat</a:t>
            </a:r>
            <a:r>
              <a:rPr lang="tr-TR" i="1" dirty="0">
                <a:solidFill>
                  <a:schemeClr val="dk1"/>
                </a:solidFill>
              </a:rPr>
              <a:t>)</a:t>
            </a:r>
          </a:p>
          <a:p>
            <a:pPr marL="171450" indent="-171450" algn="just">
              <a:lnSpc>
                <a:spcPct val="110000"/>
              </a:lnSpc>
              <a:spcBef>
                <a:spcPts val="600"/>
              </a:spcBef>
              <a:spcAft>
                <a:spcPts val="600"/>
              </a:spcAft>
              <a:buFont typeface="Wingdings" panose="05000000000000000000" pitchFamily="2" charset="2"/>
              <a:buChar char="ü"/>
              <a:tabLst>
                <a:tab pos="-180340" algn="l"/>
              </a:tabLst>
            </a:pPr>
            <a:r>
              <a:rPr lang="de-DE" i="1" dirty="0" err="1">
                <a:solidFill>
                  <a:schemeClr val="dk1"/>
                </a:solidFill>
              </a:rPr>
              <a:t>Önemli</a:t>
            </a:r>
            <a:r>
              <a:rPr lang="de-DE" i="1" dirty="0">
                <a:solidFill>
                  <a:schemeClr val="dk1"/>
                </a:solidFill>
              </a:rPr>
              <a:t> </a:t>
            </a:r>
            <a:r>
              <a:rPr lang="de-DE" i="1" dirty="0" err="1">
                <a:solidFill>
                  <a:schemeClr val="dk1"/>
                </a:solidFill>
              </a:rPr>
              <a:t>bir</a:t>
            </a:r>
            <a:r>
              <a:rPr lang="de-DE" i="1" dirty="0">
                <a:solidFill>
                  <a:schemeClr val="dk1"/>
                </a:solidFill>
              </a:rPr>
              <a:t> Fuar </a:t>
            </a:r>
            <a:r>
              <a:rPr lang="de-DE" i="1" dirty="0" err="1">
                <a:solidFill>
                  <a:schemeClr val="dk1"/>
                </a:solidFill>
              </a:rPr>
              <a:t>Merkezi</a:t>
            </a:r>
            <a:r>
              <a:rPr lang="de-DE" i="1" dirty="0">
                <a:solidFill>
                  <a:schemeClr val="dk1"/>
                </a:solidFill>
              </a:rPr>
              <a:t>: PSI, Boot, IPM Essen, ISM, Gamescom, Anuga, Medica, K Plastic, </a:t>
            </a:r>
            <a:r>
              <a:rPr lang="de-DE" i="1" dirty="0" err="1">
                <a:solidFill>
                  <a:schemeClr val="dk1"/>
                </a:solidFill>
              </a:rPr>
              <a:t>Glasstec</a:t>
            </a:r>
            <a:r>
              <a:rPr lang="de-DE" i="1" dirty="0">
                <a:solidFill>
                  <a:schemeClr val="dk1"/>
                </a:solidFill>
              </a:rPr>
              <a:t>, Anuga </a:t>
            </a:r>
            <a:r>
              <a:rPr lang="de-DE" i="1" dirty="0" err="1">
                <a:solidFill>
                  <a:schemeClr val="dk1"/>
                </a:solidFill>
              </a:rPr>
              <a:t>Foodtec</a:t>
            </a:r>
            <a:r>
              <a:rPr lang="de-DE" i="1" dirty="0">
                <a:solidFill>
                  <a:schemeClr val="dk1"/>
                </a:solidFill>
              </a:rPr>
              <a:t>, Aluminium, Eisenwaren, </a:t>
            </a:r>
            <a:r>
              <a:rPr lang="de-DE" i="1" dirty="0" err="1">
                <a:solidFill>
                  <a:schemeClr val="dk1"/>
                </a:solidFill>
              </a:rPr>
              <a:t>Kind+Jugend</a:t>
            </a:r>
            <a:r>
              <a:rPr lang="de-DE" i="1" dirty="0">
                <a:solidFill>
                  <a:schemeClr val="dk1"/>
                </a:solidFill>
              </a:rPr>
              <a:t>, Interpack, Wire and Tube, Caravan</a:t>
            </a:r>
            <a:endParaRPr lang="tr-TR" i="1" dirty="0">
              <a:solidFill>
                <a:schemeClr val="dk1"/>
              </a:solidFill>
            </a:endParaRPr>
          </a:p>
        </p:txBody>
      </p:sp>
    </p:spTree>
    <p:extLst>
      <p:ext uri="{BB962C8B-B14F-4D97-AF65-F5344CB8AC3E}">
        <p14:creationId xmlns:p14="http://schemas.microsoft.com/office/powerpoint/2010/main" val="199674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KUZEY REN-VESTFALYA EYALETİ</a:t>
            </a:r>
            <a:endParaRPr lang="de-DE" dirty="0"/>
          </a:p>
        </p:txBody>
      </p:sp>
      <p:sp>
        <p:nvSpPr>
          <p:cNvPr id="3" name="Metin Yer Tutucusu 2"/>
          <p:cNvSpPr>
            <a:spLocks noGrp="1"/>
          </p:cNvSpPr>
          <p:nvPr>
            <p:ph type="body" sz="quarter" idx="13"/>
          </p:nvPr>
        </p:nvSpPr>
        <p:spPr/>
        <p:txBody>
          <a:bodyPr/>
          <a:lstStyle/>
          <a:p>
            <a:r>
              <a:rPr lang="tr-TR" dirty="0"/>
              <a:t>Genel Ekonomi Verileri</a:t>
            </a:r>
          </a:p>
          <a:p>
            <a:r>
              <a:rPr lang="tr-TR" dirty="0"/>
              <a:t>Genel Ekonomi Verileri</a:t>
            </a:r>
          </a:p>
          <a:p>
            <a:endParaRPr lang="de-DE" dirty="0"/>
          </a:p>
        </p:txBody>
      </p:sp>
      <p:graphicFrame>
        <p:nvGraphicFramePr>
          <p:cNvPr id="5" name="Tablo 4"/>
          <p:cNvGraphicFramePr>
            <a:graphicFrameLocks noGrp="1"/>
          </p:cNvGraphicFramePr>
          <p:nvPr>
            <p:extLst>
              <p:ext uri="{D42A27DB-BD31-4B8C-83A1-F6EECF244321}">
                <p14:modId xmlns:p14="http://schemas.microsoft.com/office/powerpoint/2010/main" val="1027089258"/>
              </p:ext>
            </p:extLst>
          </p:nvPr>
        </p:nvGraphicFramePr>
        <p:xfrm>
          <a:off x="838200" y="1561806"/>
          <a:ext cx="4906259" cy="2293975"/>
        </p:xfrm>
        <a:graphic>
          <a:graphicData uri="http://schemas.openxmlformats.org/drawingml/2006/table">
            <a:tbl>
              <a:tblPr>
                <a:tableStyleId>{5C22544A-7EE6-4342-B048-85BDC9FD1C3A}</a:tableStyleId>
              </a:tblPr>
              <a:tblGrid>
                <a:gridCol w="944355">
                  <a:extLst>
                    <a:ext uri="{9D8B030D-6E8A-4147-A177-3AD203B41FA5}">
                      <a16:colId xmlns:a16="http://schemas.microsoft.com/office/drawing/2014/main" val="674417981"/>
                    </a:ext>
                  </a:extLst>
                </a:gridCol>
                <a:gridCol w="531827">
                  <a:extLst>
                    <a:ext uri="{9D8B030D-6E8A-4147-A177-3AD203B41FA5}">
                      <a16:colId xmlns:a16="http://schemas.microsoft.com/office/drawing/2014/main" val="1163780975"/>
                    </a:ext>
                  </a:extLst>
                </a:gridCol>
                <a:gridCol w="531827">
                  <a:extLst>
                    <a:ext uri="{9D8B030D-6E8A-4147-A177-3AD203B41FA5}">
                      <a16:colId xmlns:a16="http://schemas.microsoft.com/office/drawing/2014/main" val="1161515077"/>
                    </a:ext>
                  </a:extLst>
                </a:gridCol>
                <a:gridCol w="579650">
                  <a:extLst>
                    <a:ext uri="{9D8B030D-6E8A-4147-A177-3AD203B41FA5}">
                      <a16:colId xmlns:a16="http://schemas.microsoft.com/office/drawing/2014/main" val="2513325931"/>
                    </a:ext>
                  </a:extLst>
                </a:gridCol>
                <a:gridCol w="579650">
                  <a:extLst>
                    <a:ext uri="{9D8B030D-6E8A-4147-A177-3AD203B41FA5}">
                      <a16:colId xmlns:a16="http://schemas.microsoft.com/office/drawing/2014/main" val="1135965770"/>
                    </a:ext>
                  </a:extLst>
                </a:gridCol>
                <a:gridCol w="579650">
                  <a:extLst>
                    <a:ext uri="{9D8B030D-6E8A-4147-A177-3AD203B41FA5}">
                      <a16:colId xmlns:a16="http://schemas.microsoft.com/office/drawing/2014/main" val="321009434"/>
                    </a:ext>
                  </a:extLst>
                </a:gridCol>
                <a:gridCol w="579650">
                  <a:extLst>
                    <a:ext uri="{9D8B030D-6E8A-4147-A177-3AD203B41FA5}">
                      <a16:colId xmlns:a16="http://schemas.microsoft.com/office/drawing/2014/main" val="2188274335"/>
                    </a:ext>
                  </a:extLst>
                </a:gridCol>
                <a:gridCol w="579650">
                  <a:extLst>
                    <a:ext uri="{9D8B030D-6E8A-4147-A177-3AD203B41FA5}">
                      <a16:colId xmlns:a16="http://schemas.microsoft.com/office/drawing/2014/main" val="324030592"/>
                    </a:ext>
                  </a:extLst>
                </a:gridCol>
              </a:tblGrid>
              <a:tr h="413291">
                <a:tc>
                  <a:txBody>
                    <a:bodyPr/>
                    <a:lstStyle/>
                    <a:p>
                      <a:pPr marL="457200">
                        <a:spcAft>
                          <a:spcPts val="0"/>
                        </a:spcAft>
                      </a:pPr>
                      <a:r>
                        <a:rPr lang="tr-TR" sz="1000" dirty="0">
                          <a:effectLst/>
                        </a:rPr>
                        <a:t>  </a:t>
                      </a:r>
                      <a:endParaRPr lang="tr-TR" sz="1000" dirty="0">
                        <a:effectLst/>
                        <a:latin typeface="Times New Roman" panose="02020603050405020304" pitchFamily="18" charset="0"/>
                        <a:ea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2019</a:t>
                      </a:r>
                    </a:p>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 </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2020</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2021</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1" u="none" strike="noStrike" kern="1200" dirty="0">
                          <a:solidFill>
                            <a:schemeClr val="dk1"/>
                          </a:solidFill>
                          <a:effectLst/>
                          <a:latin typeface="+mn-lt"/>
                          <a:ea typeface="+mn-ea"/>
                          <a:cs typeface="+mn-cs"/>
                        </a:rPr>
                        <a:t>2022</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2023</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202</a:t>
                      </a:r>
                      <a:r>
                        <a:rPr lang="de-DE" sz="1000" b="1" u="none" strike="noStrike" kern="1200" dirty="0">
                          <a:solidFill>
                            <a:schemeClr val="dk1"/>
                          </a:solidFill>
                          <a:effectLst/>
                          <a:latin typeface="+mn-lt"/>
                          <a:ea typeface="+mn-ea"/>
                          <a:cs typeface="+mn-cs"/>
                        </a:rPr>
                        <a:t>4</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2025</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32586268"/>
                  </a:ext>
                </a:extLst>
              </a:tr>
              <a:tr h="498064">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İHRACAT (Milyar €)</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193,71 </a:t>
                      </a:r>
                    </a:p>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(-%1,3)</a:t>
                      </a:r>
                      <a:endParaRPr lang="tr-TR" sz="100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176,12</a:t>
                      </a:r>
                    </a:p>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 (-%9,1)</a:t>
                      </a:r>
                      <a:endParaRPr lang="tr-TR" sz="100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201,87 (+%14,6)</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233,56</a:t>
                      </a:r>
                    </a:p>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(+%15,7)</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231,58 </a:t>
                      </a:r>
                      <a:endParaRPr lang="tr-TR" sz="10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(-%0,9)</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2</a:t>
                      </a:r>
                      <a:r>
                        <a:rPr lang="de-DE" sz="1000" dirty="0">
                          <a:effectLst/>
                          <a:latin typeface="Calibri" panose="020F0502020204030204" pitchFamily="34" charset="0"/>
                          <a:ea typeface="Calibri" panose="020F0502020204030204" pitchFamily="34" charset="0"/>
                          <a:cs typeface="Times New Roman" panose="02020603050405020304" pitchFamily="18" charset="0"/>
                        </a:rPr>
                        <a:t>23,19</a:t>
                      </a:r>
                      <a:r>
                        <a:rPr lang="tr-TR" sz="1000" dirty="0">
                          <a:effectLst/>
                          <a:latin typeface="Calibri" panose="020F0502020204030204" pitchFamily="34" charset="0"/>
                          <a:ea typeface="Calibri" panose="020F0502020204030204" pitchFamily="34" charset="0"/>
                          <a:cs typeface="Times New Roman" panose="02020603050405020304" pitchFamily="18" charset="0"/>
                        </a:rPr>
                        <a:t> </a:t>
                      </a:r>
                      <a:endParaRPr lang="tr-TR" sz="10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a:t>
                      </a:r>
                      <a:r>
                        <a:rPr lang="de-DE" sz="1000" dirty="0">
                          <a:effectLst/>
                          <a:latin typeface="Calibri" panose="020F0502020204030204" pitchFamily="34" charset="0"/>
                          <a:ea typeface="Calibri" panose="020F0502020204030204" pitchFamily="34" charset="0"/>
                          <a:cs typeface="Times New Roman" panose="02020603050405020304" pitchFamily="18" charset="0"/>
                        </a:rPr>
                        <a:t>3,6)</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218,14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 (-%2,3</a:t>
                      </a:r>
                      <a:r>
                        <a:rPr lang="tr-TR" sz="1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18457485"/>
                  </a:ext>
                </a:extLst>
              </a:tr>
              <a:tr h="498064">
                <a:tc>
                  <a:txBody>
                    <a:bodyPr/>
                    <a:lstStyle/>
                    <a:p>
                      <a:pPr marL="0" algn="ctr" defTabSz="914400" rtl="0" eaLnBrk="1" fontAlgn="b" latinLnBrk="0" hangingPunct="1">
                        <a:spcAft>
                          <a:spcPts val="0"/>
                        </a:spcAft>
                      </a:pPr>
                      <a:r>
                        <a:rPr lang="tr-TR" sz="1000" b="1" u="none" strike="noStrike" kern="1200" dirty="0">
                          <a:solidFill>
                            <a:schemeClr val="dk1"/>
                          </a:solidFill>
                          <a:effectLst/>
                          <a:latin typeface="+mn-lt"/>
                          <a:ea typeface="+mn-ea"/>
                          <a:cs typeface="+mn-cs"/>
                        </a:rPr>
                        <a:t>İTHALAT (Milyar €)</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245,51 (+%1,9)</a:t>
                      </a:r>
                      <a:endParaRPr lang="tr-TR" sz="100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221,16</a:t>
                      </a:r>
                    </a:p>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 (-%9,9)</a:t>
                      </a:r>
                      <a:endParaRPr lang="tr-TR" sz="100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263,45 (+%19,4)</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314,79</a:t>
                      </a:r>
                    </a:p>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(+%19,5)</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288,67 </a:t>
                      </a:r>
                    </a:p>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(-%8,3)</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28</a:t>
                      </a:r>
                      <a:r>
                        <a:rPr lang="de-DE" sz="1000" dirty="0">
                          <a:effectLst/>
                          <a:latin typeface="Calibri" panose="020F0502020204030204" pitchFamily="34" charset="0"/>
                          <a:ea typeface="Calibri" panose="020F0502020204030204" pitchFamily="34" charset="0"/>
                          <a:cs typeface="Times New Roman" panose="02020603050405020304" pitchFamily="18" charset="0"/>
                        </a:rPr>
                        <a:t>0,89</a:t>
                      </a:r>
                      <a:r>
                        <a:rPr lang="tr-TR" sz="10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a:t>
                      </a:r>
                      <a:r>
                        <a:rPr lang="de-DE" sz="1000" dirty="0">
                          <a:effectLst/>
                          <a:latin typeface="Calibri" panose="020F0502020204030204" pitchFamily="34" charset="0"/>
                          <a:ea typeface="Calibri" panose="020F0502020204030204" pitchFamily="34" charset="0"/>
                          <a:cs typeface="Times New Roman" panose="02020603050405020304" pitchFamily="18" charset="0"/>
                        </a:rPr>
                        <a:t>%2,6</a:t>
                      </a:r>
                      <a:r>
                        <a:rPr lang="tr-TR" sz="1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281,72 (+0,3)</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91783448"/>
                  </a:ext>
                </a:extLst>
              </a:tr>
              <a:tr h="442278">
                <a:tc>
                  <a:txBody>
                    <a:bodyPr/>
                    <a:lstStyle/>
                    <a:p>
                      <a:pPr marL="0" algn="ctr" defTabSz="914400" rtl="0" eaLnBrk="1" fontAlgn="b" latinLnBrk="0" hangingPunct="1">
                        <a:spcAft>
                          <a:spcPts val="0"/>
                        </a:spcAft>
                      </a:pPr>
                      <a:r>
                        <a:rPr lang="de-DE" sz="1000" b="1" u="none" strike="noStrike" kern="1200" dirty="0">
                          <a:solidFill>
                            <a:schemeClr val="dk1"/>
                          </a:solidFill>
                          <a:effectLst/>
                          <a:latin typeface="+mn-lt"/>
                          <a:ea typeface="+mn-ea"/>
                          <a:cs typeface="+mn-cs"/>
                        </a:rPr>
                        <a:t>HAC</a:t>
                      </a:r>
                      <a:r>
                        <a:rPr lang="tr-TR" sz="1000" b="1" u="none" strike="noStrike" kern="1200" dirty="0">
                          <a:solidFill>
                            <a:schemeClr val="dk1"/>
                          </a:solidFill>
                          <a:effectLst/>
                          <a:latin typeface="+mn-lt"/>
                          <a:ea typeface="+mn-ea"/>
                          <a:cs typeface="+mn-cs"/>
                        </a:rPr>
                        <a:t>İ</a:t>
                      </a:r>
                      <a:r>
                        <a:rPr lang="de-DE" sz="1000" b="1" u="none" strike="noStrike" kern="1200" dirty="0">
                          <a:solidFill>
                            <a:schemeClr val="dk1"/>
                          </a:solidFill>
                          <a:effectLst/>
                          <a:latin typeface="+mn-lt"/>
                          <a:ea typeface="+mn-ea"/>
                          <a:cs typeface="+mn-cs"/>
                        </a:rPr>
                        <a:t>M (</a:t>
                      </a:r>
                      <a:r>
                        <a:rPr lang="de-DE" sz="1000" b="1" u="none" strike="noStrike" kern="1200" dirty="0" err="1">
                          <a:solidFill>
                            <a:schemeClr val="dk1"/>
                          </a:solidFill>
                          <a:effectLst/>
                          <a:latin typeface="+mn-lt"/>
                          <a:ea typeface="+mn-ea"/>
                          <a:cs typeface="+mn-cs"/>
                        </a:rPr>
                        <a:t>Milyar</a:t>
                      </a:r>
                      <a:r>
                        <a:rPr lang="de-DE" sz="1000" b="1" u="none" strike="noStrike" kern="1200" dirty="0">
                          <a:solidFill>
                            <a:schemeClr val="dk1"/>
                          </a:solidFill>
                          <a:effectLst/>
                          <a:latin typeface="+mn-lt"/>
                          <a:ea typeface="+mn-ea"/>
                          <a:cs typeface="+mn-cs"/>
                        </a:rPr>
                        <a:t> €)</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a:solidFill>
                            <a:schemeClr val="dk1"/>
                          </a:solidFill>
                          <a:effectLst/>
                          <a:latin typeface="+mn-lt"/>
                          <a:ea typeface="+mn-ea"/>
                          <a:cs typeface="+mn-cs"/>
                        </a:rPr>
                        <a:t>439,22</a:t>
                      </a:r>
                      <a:endParaRPr lang="tr-TR" sz="1000" u="none" strike="noStrike" kern="120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397,28</a:t>
                      </a:r>
                      <a:endParaRPr lang="tr-TR" sz="100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465,32</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548,35</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520,25</a:t>
                      </a:r>
                    </a:p>
                    <a:p>
                      <a:pPr algn="ctr">
                        <a:lnSpc>
                          <a:spcPct val="107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514,08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499,86</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47692194"/>
                  </a:ext>
                </a:extLst>
              </a:tr>
              <a:tr h="442278">
                <a:tc>
                  <a:txBody>
                    <a:bodyPr/>
                    <a:lstStyle/>
                    <a:p>
                      <a:pPr marL="0" algn="ctr" defTabSz="914400" rtl="0" eaLnBrk="1" fontAlgn="b" latinLnBrk="0" hangingPunct="1">
                        <a:spcAft>
                          <a:spcPts val="0"/>
                        </a:spcAft>
                      </a:pPr>
                      <a:r>
                        <a:rPr lang="de-DE" sz="1000" b="1" u="none" strike="noStrike" kern="1200" dirty="0">
                          <a:solidFill>
                            <a:schemeClr val="dk1"/>
                          </a:solidFill>
                          <a:effectLst/>
                          <a:latin typeface="+mn-lt"/>
                          <a:ea typeface="+mn-ea"/>
                          <a:cs typeface="+mn-cs"/>
                        </a:rPr>
                        <a:t>DENGE (</a:t>
                      </a:r>
                      <a:r>
                        <a:rPr lang="de-DE" sz="1000" b="1" u="none" strike="noStrike" kern="1200" dirty="0" err="1">
                          <a:solidFill>
                            <a:schemeClr val="dk1"/>
                          </a:solidFill>
                          <a:effectLst/>
                          <a:latin typeface="+mn-lt"/>
                          <a:ea typeface="+mn-ea"/>
                          <a:cs typeface="+mn-cs"/>
                        </a:rPr>
                        <a:t>Milyar</a:t>
                      </a:r>
                      <a:r>
                        <a:rPr lang="de-DE" sz="1000" b="1" u="none" strike="noStrike" kern="1200" dirty="0">
                          <a:solidFill>
                            <a:schemeClr val="dk1"/>
                          </a:solidFill>
                          <a:effectLst/>
                          <a:latin typeface="+mn-lt"/>
                          <a:ea typeface="+mn-ea"/>
                          <a:cs typeface="+mn-cs"/>
                        </a:rPr>
                        <a:t> €)</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a:solidFill>
                            <a:schemeClr val="dk1"/>
                          </a:solidFill>
                          <a:effectLst/>
                          <a:latin typeface="+mn-lt"/>
                          <a:ea typeface="+mn-ea"/>
                          <a:cs typeface="+mn-cs"/>
                        </a:rPr>
                        <a:t>-51,80</a:t>
                      </a:r>
                      <a:endParaRPr lang="tr-TR" sz="1000" u="none" strike="noStrike" kern="120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dk1"/>
                          </a:solidFill>
                          <a:effectLst/>
                          <a:latin typeface="+mn-lt"/>
                          <a:ea typeface="+mn-ea"/>
                          <a:cs typeface="+mn-cs"/>
                        </a:rPr>
                        <a:t>-45,04</a:t>
                      </a:r>
                      <a:endParaRPr lang="tr-TR" sz="100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-61,58</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u="none" strike="noStrike" kern="1200" dirty="0">
                          <a:solidFill>
                            <a:schemeClr val="tx1"/>
                          </a:solidFill>
                          <a:effectLst/>
                          <a:latin typeface="+mn-lt"/>
                          <a:ea typeface="+mn-ea"/>
                          <a:cs typeface="+mn-cs"/>
                        </a:rPr>
                        <a:t>-81,23</a:t>
                      </a:r>
                      <a:endParaRPr lang="tr-TR" sz="100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-57,09</a:t>
                      </a:r>
                    </a:p>
                    <a:p>
                      <a:pPr algn="ctr">
                        <a:lnSpc>
                          <a:spcPct val="107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-57,70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-63,58</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5301209"/>
                  </a:ext>
                </a:extLst>
              </a:tr>
            </a:tbl>
          </a:graphicData>
        </a:graphic>
      </p:graphicFrame>
      <p:sp>
        <p:nvSpPr>
          <p:cNvPr id="6" name="Dikdörtgen 5"/>
          <p:cNvSpPr/>
          <p:nvPr/>
        </p:nvSpPr>
        <p:spPr>
          <a:xfrm>
            <a:off x="838200" y="1254029"/>
            <a:ext cx="4906263" cy="307777"/>
          </a:xfrm>
          <a:prstGeom prst="rect">
            <a:avLst/>
          </a:prstGeom>
        </p:spPr>
        <p:txBody>
          <a:bodyPr wrap="square">
            <a:spAutoFit/>
          </a:bodyPr>
          <a:lstStyle/>
          <a:p>
            <a:pPr fontAlgn="b">
              <a:spcAft>
                <a:spcPts val="0"/>
              </a:spcAft>
            </a:pPr>
            <a:r>
              <a:rPr lang="tr-TR" sz="1400" b="1" dirty="0">
                <a:solidFill>
                  <a:schemeClr val="dk1"/>
                </a:solidFill>
              </a:rPr>
              <a:t>KRV Eyaletinin son yıllardaki ihracatı ve ithalatı</a:t>
            </a:r>
          </a:p>
        </p:txBody>
      </p:sp>
      <p:graphicFrame>
        <p:nvGraphicFramePr>
          <p:cNvPr id="10" name="Tablo 9"/>
          <p:cNvGraphicFramePr>
            <a:graphicFrameLocks noGrp="1"/>
          </p:cNvGraphicFramePr>
          <p:nvPr>
            <p:extLst>
              <p:ext uri="{D42A27DB-BD31-4B8C-83A1-F6EECF244321}">
                <p14:modId xmlns:p14="http://schemas.microsoft.com/office/powerpoint/2010/main" val="2718398118"/>
              </p:ext>
            </p:extLst>
          </p:nvPr>
        </p:nvGraphicFramePr>
        <p:xfrm>
          <a:off x="6122895" y="1561806"/>
          <a:ext cx="4661641" cy="2390795"/>
        </p:xfrm>
        <a:graphic>
          <a:graphicData uri="http://schemas.openxmlformats.org/drawingml/2006/table">
            <a:tbl>
              <a:tblPr>
                <a:tableStyleId>{5C22544A-7EE6-4342-B048-85BDC9FD1C3A}</a:tableStyleId>
              </a:tblPr>
              <a:tblGrid>
                <a:gridCol w="806765">
                  <a:extLst>
                    <a:ext uri="{9D8B030D-6E8A-4147-A177-3AD203B41FA5}">
                      <a16:colId xmlns:a16="http://schemas.microsoft.com/office/drawing/2014/main" val="768632567"/>
                    </a:ext>
                  </a:extLst>
                </a:gridCol>
                <a:gridCol w="557395">
                  <a:extLst>
                    <a:ext uri="{9D8B030D-6E8A-4147-A177-3AD203B41FA5}">
                      <a16:colId xmlns:a16="http://schemas.microsoft.com/office/drawing/2014/main" val="866274212"/>
                    </a:ext>
                  </a:extLst>
                </a:gridCol>
                <a:gridCol w="588651">
                  <a:extLst>
                    <a:ext uri="{9D8B030D-6E8A-4147-A177-3AD203B41FA5}">
                      <a16:colId xmlns:a16="http://schemas.microsoft.com/office/drawing/2014/main" val="571503335"/>
                    </a:ext>
                  </a:extLst>
                </a:gridCol>
                <a:gridCol w="541766">
                  <a:extLst>
                    <a:ext uri="{9D8B030D-6E8A-4147-A177-3AD203B41FA5}">
                      <a16:colId xmlns:a16="http://schemas.microsoft.com/office/drawing/2014/main" val="892172350"/>
                    </a:ext>
                  </a:extLst>
                </a:gridCol>
                <a:gridCol w="541766">
                  <a:extLst>
                    <a:ext uri="{9D8B030D-6E8A-4147-A177-3AD203B41FA5}">
                      <a16:colId xmlns:a16="http://schemas.microsoft.com/office/drawing/2014/main" val="3220082704"/>
                    </a:ext>
                  </a:extLst>
                </a:gridCol>
                <a:gridCol w="541766">
                  <a:extLst>
                    <a:ext uri="{9D8B030D-6E8A-4147-A177-3AD203B41FA5}">
                      <a16:colId xmlns:a16="http://schemas.microsoft.com/office/drawing/2014/main" val="4093575617"/>
                    </a:ext>
                  </a:extLst>
                </a:gridCol>
                <a:gridCol w="541766">
                  <a:extLst>
                    <a:ext uri="{9D8B030D-6E8A-4147-A177-3AD203B41FA5}">
                      <a16:colId xmlns:a16="http://schemas.microsoft.com/office/drawing/2014/main" val="465739416"/>
                    </a:ext>
                  </a:extLst>
                </a:gridCol>
                <a:gridCol w="541766">
                  <a:extLst>
                    <a:ext uri="{9D8B030D-6E8A-4147-A177-3AD203B41FA5}">
                      <a16:colId xmlns:a16="http://schemas.microsoft.com/office/drawing/2014/main" val="2339387237"/>
                    </a:ext>
                  </a:extLst>
                </a:gridCol>
              </a:tblGrid>
              <a:tr h="366669">
                <a:tc>
                  <a:txBody>
                    <a:bodyPr/>
                    <a:lstStyle/>
                    <a:p>
                      <a:pPr marL="457200">
                        <a:spcAft>
                          <a:spcPts val="0"/>
                        </a:spcAft>
                      </a:pPr>
                      <a:r>
                        <a:rPr lang="tr-TR" sz="1000" dirty="0">
                          <a:effectLst/>
                        </a:rPr>
                        <a:t> </a:t>
                      </a:r>
                      <a:endParaRPr lang="tr-TR" sz="1000" dirty="0">
                        <a:effectLst/>
                        <a:latin typeface="Times New Roman" panose="02020603050405020304" pitchFamily="18" charset="0"/>
                        <a:ea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de-DE" sz="1000" b="1" dirty="0">
                          <a:effectLst/>
                        </a:rPr>
                        <a:t>2019</a:t>
                      </a:r>
                      <a:endParaRPr lang="tr-TR" sz="1000" b="1" dirty="0">
                        <a:effectLst/>
                      </a:endParaRPr>
                    </a:p>
                    <a:p>
                      <a:pPr>
                        <a:spcAft>
                          <a:spcPts val="0"/>
                        </a:spcAft>
                      </a:pPr>
                      <a:r>
                        <a:rPr lang="de-DE" sz="1000" b="1" dirty="0">
                          <a:effectLst/>
                        </a:rPr>
                        <a:t> </a:t>
                      </a:r>
                      <a:endParaRPr lang="tr-TR" sz="1000" b="1" dirty="0">
                        <a:effectLst/>
                        <a:latin typeface="Times New Roman" panose="02020603050405020304" pitchFamily="18" charset="0"/>
                        <a:ea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de-DE" sz="1000" b="1" dirty="0">
                          <a:effectLst/>
                        </a:rPr>
                        <a:t>2020</a:t>
                      </a:r>
                      <a:endParaRPr lang="tr-TR" sz="1000" b="1" dirty="0">
                        <a:effectLst/>
                        <a:latin typeface="Times New Roman" panose="02020603050405020304" pitchFamily="18" charset="0"/>
                        <a:ea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de-DE" sz="1000" b="1" dirty="0">
                          <a:effectLst/>
                        </a:rPr>
                        <a:t>2021</a:t>
                      </a:r>
                      <a:endParaRPr lang="tr-TR" sz="1000" b="1" dirty="0">
                        <a:effectLst/>
                        <a:latin typeface="Times New Roman" panose="02020603050405020304" pitchFamily="18" charset="0"/>
                        <a:ea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de-DE" sz="1000" b="1" dirty="0">
                          <a:effectLst/>
                          <a:latin typeface="+mn-lt"/>
                          <a:ea typeface="Times New Roman" panose="02020603050405020304" pitchFamily="18" charset="0"/>
                        </a:rPr>
                        <a:t>2022</a:t>
                      </a:r>
                      <a:endParaRPr lang="tr-TR" sz="1000" b="1" dirty="0">
                        <a:effectLst/>
                        <a:latin typeface="+mn-lt"/>
                        <a:ea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effectLst/>
                          <a:latin typeface="+mn-lt"/>
                          <a:ea typeface="Times New Roman" panose="02020603050405020304" pitchFamily="18" charset="0"/>
                        </a:rPr>
                        <a:t>2023</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de-DE" sz="1000" b="1" dirty="0">
                          <a:effectLst/>
                          <a:latin typeface="+mn-lt"/>
                          <a:ea typeface="Times New Roman" panose="02020603050405020304" pitchFamily="18" charset="0"/>
                        </a:rPr>
                        <a:t>2024</a:t>
                      </a:r>
                      <a:endParaRPr lang="tr-TR" sz="1000" b="1" dirty="0">
                        <a:effectLst/>
                        <a:latin typeface="+mn-lt"/>
                        <a:ea typeface="Times New Roman" panose="02020603050405020304" pitchFamily="18"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spcAft>
                          <a:spcPts val="0"/>
                        </a:spcAft>
                      </a:pPr>
                      <a:r>
                        <a:rPr lang="tr-TR" sz="1000" b="1" dirty="0">
                          <a:effectLst/>
                          <a:latin typeface="+mn-lt"/>
                          <a:ea typeface="Times New Roman" panose="02020603050405020304" pitchFamily="18" charset="0"/>
                        </a:rPr>
                        <a:t>2025</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12926442"/>
                  </a:ext>
                </a:extLst>
              </a:tr>
              <a:tr h="579923">
                <a:tc>
                  <a:txBody>
                    <a:bodyPr/>
                    <a:lstStyle/>
                    <a:p>
                      <a:pPr algn="ctr">
                        <a:spcAft>
                          <a:spcPts val="0"/>
                        </a:spcAft>
                      </a:pPr>
                      <a:r>
                        <a:rPr lang="en-GB" sz="1000" b="1" u="none" strike="noStrike" kern="1200" dirty="0">
                          <a:solidFill>
                            <a:schemeClr val="dk1"/>
                          </a:solidFill>
                          <a:effectLst/>
                          <a:latin typeface="+mn-lt"/>
                          <a:ea typeface="+mn-ea"/>
                          <a:cs typeface="+mn-cs"/>
                        </a:rPr>
                        <a:t>TR’YE İHRACAT</a:t>
                      </a:r>
                      <a:endParaRPr lang="tr-TR" sz="1000" b="1" u="none" strike="noStrike" kern="1200" dirty="0">
                        <a:solidFill>
                          <a:schemeClr val="dk1"/>
                        </a:solidFill>
                        <a:effectLst/>
                        <a:latin typeface="+mn-lt"/>
                        <a:ea typeface="+mn-ea"/>
                        <a:cs typeface="+mn-cs"/>
                      </a:endParaRPr>
                    </a:p>
                    <a:p>
                      <a:pPr algn="ctr">
                        <a:spcAft>
                          <a:spcPts val="0"/>
                        </a:spcAft>
                      </a:pPr>
                      <a:r>
                        <a:rPr lang="en-GB" sz="1000" b="1" u="none" strike="noStrike" kern="1200" dirty="0">
                          <a:solidFill>
                            <a:schemeClr val="dk1"/>
                          </a:solidFill>
                          <a:effectLst/>
                          <a:latin typeface="+mn-lt"/>
                          <a:ea typeface="+mn-ea"/>
                          <a:cs typeface="+mn-cs"/>
                        </a:rPr>
                        <a:t>(</a:t>
                      </a:r>
                      <a:r>
                        <a:rPr lang="en-GB" sz="1000" b="1" u="none" strike="noStrike" kern="1200" dirty="0" err="1">
                          <a:solidFill>
                            <a:schemeClr val="dk1"/>
                          </a:solidFill>
                          <a:effectLst/>
                          <a:latin typeface="+mn-lt"/>
                          <a:ea typeface="+mn-ea"/>
                          <a:cs typeface="+mn-cs"/>
                        </a:rPr>
                        <a:t>Milyar</a:t>
                      </a:r>
                      <a:r>
                        <a:rPr lang="en-GB" sz="1000" b="1" u="none" strike="noStrike" kern="1200" dirty="0">
                          <a:solidFill>
                            <a:schemeClr val="dk1"/>
                          </a:solidFill>
                          <a:effectLst/>
                          <a:latin typeface="+mn-lt"/>
                          <a:ea typeface="+mn-ea"/>
                          <a:cs typeface="+mn-cs"/>
                        </a:rPr>
                        <a:t> €)</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4,01</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(+%0,8)</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13. </a:t>
                      </a:r>
                      <a:r>
                        <a:rPr lang="de-DE" sz="1000" b="0" u="none" strike="noStrike" kern="1200" dirty="0" err="1">
                          <a:solidFill>
                            <a:schemeClr val="dk1"/>
                          </a:solidFill>
                          <a:effectLst/>
                          <a:latin typeface="+mn-lt"/>
                          <a:ea typeface="+mn-ea"/>
                          <a:cs typeface="+mn-cs"/>
                        </a:rPr>
                        <a:t>Sıra</a:t>
                      </a:r>
                      <a:endParaRPr lang="tr-TR" sz="1000" b="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4,10</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(+%2,2)</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13. </a:t>
                      </a:r>
                      <a:r>
                        <a:rPr lang="de-DE" sz="1000" b="0" u="none" strike="noStrike" kern="1200" dirty="0" err="1">
                          <a:solidFill>
                            <a:schemeClr val="dk1"/>
                          </a:solidFill>
                          <a:effectLst/>
                          <a:latin typeface="+mn-lt"/>
                          <a:ea typeface="+mn-ea"/>
                          <a:cs typeface="+mn-cs"/>
                        </a:rPr>
                        <a:t>Sıra</a:t>
                      </a:r>
                      <a:endParaRPr lang="tr-TR" sz="1000" b="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3,87</a:t>
                      </a:r>
                      <a:endParaRPr lang="tr-TR" sz="1000" b="0" u="none" strike="noStrike" kern="1200" dirty="0">
                        <a:solidFill>
                          <a:schemeClr val="tx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(-%5,6)</a:t>
                      </a:r>
                      <a:endParaRPr lang="tr-TR" sz="1000" b="0" u="none" strike="noStrike" kern="1200" dirty="0">
                        <a:solidFill>
                          <a:schemeClr val="tx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16. </a:t>
                      </a:r>
                      <a:r>
                        <a:rPr lang="de-DE" sz="1000" b="0" u="none" strike="noStrike" kern="1200" dirty="0" err="1">
                          <a:solidFill>
                            <a:schemeClr val="tx1"/>
                          </a:solidFill>
                          <a:effectLst/>
                          <a:latin typeface="+mn-lt"/>
                          <a:ea typeface="+mn-ea"/>
                          <a:cs typeface="+mn-cs"/>
                        </a:rPr>
                        <a:t>Sıra</a:t>
                      </a:r>
                      <a:endParaRPr lang="tr-TR"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4,53</a:t>
                      </a:r>
                    </a:p>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(+%17,1)</a:t>
                      </a:r>
                      <a:endParaRPr lang="tr-TR" sz="1000" b="0" u="none" strike="noStrike" kern="1200" dirty="0">
                        <a:solidFill>
                          <a:schemeClr val="tx1"/>
                        </a:solidFill>
                        <a:effectLst/>
                        <a:latin typeface="+mn-lt"/>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tr-TR" sz="1000" dirty="0">
                          <a:effectLst/>
                          <a:latin typeface="+mn-lt"/>
                          <a:ea typeface="Calibri" panose="020F0502020204030204" pitchFamily="34" charset="0"/>
                          <a:cs typeface="Times New Roman" panose="02020603050405020304" pitchFamily="18" charset="0"/>
                        </a:rPr>
                        <a:t>15. Sıra</a:t>
                      </a:r>
                      <a:endParaRPr lang="de-DE" sz="1000" dirty="0">
                        <a:effectLst/>
                        <a:latin typeface="+mn-lt"/>
                        <a:ea typeface="Calibri" panose="020F0502020204030204" pitchFamily="34" charset="0"/>
                        <a:cs typeface="Times New Roman" panose="02020603050405020304" pitchFamily="18" charset="0"/>
                      </a:endParaRPr>
                    </a:p>
                    <a:p>
                      <a:pPr marL="0" algn="ctr" defTabSz="914400" rtl="0" eaLnBrk="1" fontAlgn="b" latinLnBrk="0" hangingPunct="1">
                        <a:spcAft>
                          <a:spcPts val="0"/>
                        </a:spcAft>
                      </a:pPr>
                      <a:endParaRPr lang="tr-TR"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mn-lt"/>
                          <a:ea typeface="Calibri" panose="020F0502020204030204" pitchFamily="34" charset="0"/>
                          <a:cs typeface="Times New Roman" panose="02020603050405020304" pitchFamily="18" charset="0"/>
                        </a:rPr>
                        <a:t>4,53</a:t>
                      </a:r>
                    </a:p>
                    <a:p>
                      <a:pPr algn="ctr">
                        <a:lnSpc>
                          <a:spcPct val="107000"/>
                        </a:lnSpc>
                        <a:spcAft>
                          <a:spcPts val="0"/>
                        </a:spcAft>
                      </a:pPr>
                      <a:r>
                        <a:rPr lang="tr-TR" sz="1000" dirty="0">
                          <a:effectLst/>
                          <a:latin typeface="+mn-lt"/>
                          <a:ea typeface="Calibri" panose="020F0502020204030204" pitchFamily="34" charset="0"/>
                          <a:cs typeface="Times New Roman" panose="02020603050405020304" pitchFamily="18" charset="0"/>
                        </a:rPr>
                        <a:t> (-%0,05) </a:t>
                      </a:r>
                      <a:endParaRPr lang="de-DE" sz="10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000" dirty="0">
                          <a:effectLst/>
                          <a:latin typeface="+mn-lt"/>
                          <a:ea typeface="Calibri" panose="020F0502020204030204" pitchFamily="34" charset="0"/>
                          <a:cs typeface="Times New Roman" panose="02020603050405020304" pitchFamily="18" charset="0"/>
                        </a:rPr>
                        <a:t>15. Sıra</a:t>
                      </a:r>
                      <a:endParaRPr lang="de-DE" sz="1000" dirty="0">
                        <a:effectLst/>
                        <a:latin typeface="+mn-lt"/>
                        <a:ea typeface="Calibri" panose="020F0502020204030204" pitchFamily="34" charset="0"/>
                        <a:cs typeface="Times New Roman" panose="02020603050405020304" pitchFamily="18"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4,0</a:t>
                      </a:r>
                      <a:r>
                        <a:rPr lang="tr-TR" sz="1000" b="0" u="none" strike="noStrike" kern="1200" dirty="0">
                          <a:solidFill>
                            <a:schemeClr val="tx1"/>
                          </a:solidFill>
                          <a:effectLst/>
                          <a:latin typeface="+mn-lt"/>
                          <a:ea typeface="+mn-ea"/>
                          <a:cs typeface="+mn-cs"/>
                        </a:rPr>
                        <a:t>9</a:t>
                      </a:r>
                      <a:endParaRPr lang="de-DE" sz="1000" b="0" u="none" strike="noStrike" kern="1200" dirty="0">
                        <a:solidFill>
                          <a:schemeClr val="tx1"/>
                        </a:solidFill>
                        <a:effectLst/>
                        <a:latin typeface="+mn-lt"/>
                        <a:ea typeface="+mn-ea"/>
                        <a:cs typeface="+mn-cs"/>
                      </a:endParaRPr>
                    </a:p>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 (-%9,</a:t>
                      </a:r>
                      <a:r>
                        <a:rPr lang="tr-TR" sz="1000" b="0" u="none" strike="noStrike" kern="1200" dirty="0">
                          <a:solidFill>
                            <a:schemeClr val="tx1"/>
                          </a:solidFill>
                          <a:effectLst/>
                          <a:latin typeface="+mn-lt"/>
                          <a:ea typeface="+mn-ea"/>
                          <a:cs typeface="+mn-cs"/>
                        </a:rPr>
                        <a:t>7</a:t>
                      </a:r>
                      <a:r>
                        <a:rPr lang="de-DE" sz="1000" b="0" u="none" strike="noStrike" kern="1200" dirty="0">
                          <a:solidFill>
                            <a:schemeClr val="tx1"/>
                          </a:solidFill>
                          <a:effectLst/>
                          <a:latin typeface="+mn-lt"/>
                          <a:ea typeface="+mn-ea"/>
                          <a:cs typeface="+mn-cs"/>
                        </a:rPr>
                        <a:t>)</a:t>
                      </a:r>
                      <a:endParaRPr lang="tr-TR" sz="1000" b="0" u="none" strike="noStrike" kern="1200" dirty="0">
                        <a:solidFill>
                          <a:schemeClr val="tx1"/>
                        </a:solidFill>
                        <a:effectLst/>
                        <a:latin typeface="+mn-lt"/>
                        <a:ea typeface="+mn-ea"/>
                        <a:cs typeface="+mn-cs"/>
                      </a:endParaRPr>
                    </a:p>
                    <a:p>
                      <a:pPr marL="0" marR="0" indent="0" algn="ctr" defTabSz="914400" rtl="0" eaLnBrk="1" fontAlgn="b" latinLnBrk="0" hangingPunct="1">
                        <a:lnSpc>
                          <a:spcPct val="107000"/>
                        </a:lnSpc>
                        <a:spcBef>
                          <a:spcPts val="0"/>
                        </a:spcBef>
                        <a:spcAft>
                          <a:spcPts val="0"/>
                        </a:spcAft>
                        <a:buClrTx/>
                        <a:buSzTx/>
                        <a:buFontTx/>
                        <a:buNone/>
                        <a:tabLst/>
                        <a:defRPr/>
                      </a:pPr>
                      <a:r>
                        <a:rPr lang="tr-TR" sz="1000" dirty="0">
                          <a:effectLst/>
                          <a:latin typeface="+mn-lt"/>
                          <a:ea typeface="Calibri" panose="020F0502020204030204" pitchFamily="34" charset="0"/>
                          <a:cs typeface="Times New Roman" panose="02020603050405020304" pitchFamily="18" charset="0"/>
                        </a:rPr>
                        <a:t>15. Sıra</a:t>
                      </a:r>
                      <a:endParaRPr lang="de-DE" sz="1000" dirty="0">
                        <a:effectLst/>
                        <a:latin typeface="+mn-lt"/>
                        <a:ea typeface="Calibri" panose="020F0502020204030204" pitchFamily="34" charset="0"/>
                        <a:cs typeface="Times New Roman" panose="02020603050405020304" pitchFamily="18" charset="0"/>
                      </a:endParaRPr>
                    </a:p>
                    <a:p>
                      <a:pPr marL="0" algn="ctr" defTabSz="914400" rtl="0" eaLnBrk="1" fontAlgn="b" latinLnBrk="0" hangingPunct="1">
                        <a:lnSpc>
                          <a:spcPct val="107000"/>
                        </a:lnSpc>
                        <a:spcAft>
                          <a:spcPts val="0"/>
                        </a:spcAft>
                      </a:pPr>
                      <a:endParaRPr lang="de-DE" sz="1000" b="0" u="none" strike="noStrike" kern="1200" dirty="0">
                        <a:solidFill>
                          <a:schemeClr val="tx1"/>
                        </a:solidFill>
                        <a:effectLst/>
                        <a:latin typeface="+mn-lt"/>
                        <a:ea typeface="+mn-ea"/>
                        <a:cs typeface="+mn-cs"/>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3,94</a:t>
                      </a:r>
                      <a:endParaRPr lang="tr-TR" sz="1000" b="0" u="none" strike="noStrike" kern="1200" dirty="0">
                        <a:solidFill>
                          <a:schemeClr val="tx1"/>
                        </a:solidFill>
                        <a:effectLst/>
                        <a:latin typeface="+mn-lt"/>
                        <a:ea typeface="+mn-ea"/>
                        <a:cs typeface="+mn-cs"/>
                      </a:endParaRPr>
                    </a:p>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 (-%3,7)</a:t>
                      </a: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76142843"/>
                  </a:ext>
                </a:extLst>
              </a:tr>
              <a:tr h="579923">
                <a:tc>
                  <a:txBody>
                    <a:bodyPr/>
                    <a:lstStyle/>
                    <a:p>
                      <a:pPr algn="ctr">
                        <a:spcAft>
                          <a:spcPts val="0"/>
                        </a:spcAft>
                      </a:pPr>
                      <a:r>
                        <a:rPr lang="de-DE" sz="1000" b="1" u="none" strike="noStrike" kern="1200" dirty="0">
                          <a:solidFill>
                            <a:schemeClr val="dk1"/>
                          </a:solidFill>
                          <a:effectLst/>
                          <a:latin typeface="+mn-lt"/>
                          <a:ea typeface="+mn-ea"/>
                          <a:cs typeface="+mn-cs"/>
                        </a:rPr>
                        <a:t>TR’DEN İTHALAT</a:t>
                      </a:r>
                      <a:endParaRPr lang="tr-TR" sz="1000" b="1" u="none" strike="noStrike" kern="1200" dirty="0">
                        <a:solidFill>
                          <a:schemeClr val="dk1"/>
                        </a:solidFill>
                        <a:effectLst/>
                        <a:latin typeface="+mn-lt"/>
                        <a:ea typeface="+mn-ea"/>
                        <a:cs typeface="+mn-cs"/>
                      </a:endParaRPr>
                    </a:p>
                    <a:p>
                      <a:pPr algn="ctr">
                        <a:spcAft>
                          <a:spcPts val="0"/>
                        </a:spcAft>
                      </a:pPr>
                      <a:r>
                        <a:rPr lang="de-DE" sz="1000" b="1" u="none" strike="noStrike" kern="1200" dirty="0">
                          <a:solidFill>
                            <a:schemeClr val="dk1"/>
                          </a:solidFill>
                          <a:effectLst/>
                          <a:latin typeface="+mn-lt"/>
                          <a:ea typeface="+mn-ea"/>
                          <a:cs typeface="+mn-cs"/>
                        </a:rPr>
                        <a:t>(</a:t>
                      </a:r>
                      <a:r>
                        <a:rPr lang="de-DE" sz="1000" b="1" u="none" strike="noStrike" kern="1200" dirty="0" err="1">
                          <a:solidFill>
                            <a:schemeClr val="dk1"/>
                          </a:solidFill>
                          <a:effectLst/>
                          <a:latin typeface="+mn-lt"/>
                          <a:ea typeface="+mn-ea"/>
                          <a:cs typeface="+mn-cs"/>
                        </a:rPr>
                        <a:t>Milyar</a:t>
                      </a:r>
                      <a:r>
                        <a:rPr lang="de-DE" sz="1000" b="1" u="none" strike="noStrike" kern="1200" dirty="0">
                          <a:solidFill>
                            <a:schemeClr val="dk1"/>
                          </a:solidFill>
                          <a:effectLst/>
                          <a:latin typeface="+mn-lt"/>
                          <a:ea typeface="+mn-ea"/>
                          <a:cs typeface="+mn-cs"/>
                        </a:rPr>
                        <a:t> €)</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4,15 </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(-%3,1)</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14. </a:t>
                      </a:r>
                      <a:r>
                        <a:rPr lang="de-DE" sz="1000" b="0" u="none" strike="noStrike" kern="1200" dirty="0" err="1">
                          <a:solidFill>
                            <a:schemeClr val="dk1"/>
                          </a:solidFill>
                          <a:effectLst/>
                          <a:latin typeface="+mn-lt"/>
                          <a:ea typeface="+mn-ea"/>
                          <a:cs typeface="+mn-cs"/>
                        </a:rPr>
                        <a:t>Sıra</a:t>
                      </a:r>
                      <a:endParaRPr lang="tr-TR" sz="1000" b="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3,96 </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(-%4,6)</a:t>
                      </a:r>
                      <a:endParaRPr lang="tr-TR" sz="10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dk1"/>
                          </a:solidFill>
                          <a:effectLst/>
                          <a:latin typeface="+mn-lt"/>
                          <a:ea typeface="+mn-ea"/>
                          <a:cs typeface="+mn-cs"/>
                        </a:rPr>
                        <a:t>14. </a:t>
                      </a:r>
                      <a:r>
                        <a:rPr lang="de-DE" sz="1000" b="0" u="none" strike="noStrike" kern="1200" dirty="0" err="1">
                          <a:solidFill>
                            <a:schemeClr val="dk1"/>
                          </a:solidFill>
                          <a:effectLst/>
                          <a:latin typeface="+mn-lt"/>
                          <a:ea typeface="+mn-ea"/>
                          <a:cs typeface="+mn-cs"/>
                        </a:rPr>
                        <a:t>Sıra</a:t>
                      </a:r>
                      <a:endParaRPr lang="tr-TR" sz="1000" b="0"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4,97 </a:t>
                      </a:r>
                      <a:endParaRPr lang="tr-TR" sz="1000" b="0" u="none" strike="noStrike" kern="1200" dirty="0">
                        <a:solidFill>
                          <a:schemeClr val="tx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(+%25,5)</a:t>
                      </a:r>
                      <a:endParaRPr lang="tr-TR" sz="1000" b="0" u="none" strike="noStrike" kern="1200" dirty="0">
                        <a:solidFill>
                          <a:schemeClr val="tx1"/>
                        </a:solidFill>
                        <a:effectLst/>
                        <a:latin typeface="+mn-lt"/>
                        <a:ea typeface="+mn-ea"/>
                        <a:cs typeface="+mn-cs"/>
                      </a:endParaRPr>
                    </a:p>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15. </a:t>
                      </a:r>
                      <a:r>
                        <a:rPr lang="de-DE" sz="1000" b="0" u="none" strike="noStrike" kern="1200" dirty="0" err="1">
                          <a:solidFill>
                            <a:schemeClr val="tx1"/>
                          </a:solidFill>
                          <a:effectLst/>
                          <a:latin typeface="+mn-lt"/>
                          <a:ea typeface="+mn-ea"/>
                          <a:cs typeface="+mn-cs"/>
                        </a:rPr>
                        <a:t>Sıra</a:t>
                      </a:r>
                      <a:endParaRPr lang="tr-TR"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7,03</a:t>
                      </a:r>
                    </a:p>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(+%41,4)</a:t>
                      </a:r>
                      <a:endParaRPr lang="tr-TR" sz="1000" b="0" u="none" strike="noStrike" kern="1200" dirty="0">
                        <a:solidFill>
                          <a:schemeClr val="tx1"/>
                        </a:solidFill>
                        <a:effectLst/>
                        <a:latin typeface="+mn-lt"/>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tr-TR" sz="1000" dirty="0">
                          <a:effectLst/>
                          <a:latin typeface="+mn-lt"/>
                          <a:ea typeface="Calibri" panose="020F0502020204030204" pitchFamily="34" charset="0"/>
                          <a:cs typeface="Times New Roman" panose="02020603050405020304" pitchFamily="18" charset="0"/>
                        </a:rPr>
                        <a:t>14. Sıra</a:t>
                      </a:r>
                      <a:endParaRPr lang="de-DE" sz="1000" dirty="0">
                        <a:effectLst/>
                        <a:latin typeface="+mn-lt"/>
                        <a:ea typeface="Calibri" panose="020F0502020204030204" pitchFamily="34" charset="0"/>
                        <a:cs typeface="Times New Roman" panose="02020603050405020304" pitchFamily="18" charset="0"/>
                      </a:endParaRPr>
                    </a:p>
                    <a:p>
                      <a:pPr marL="0" algn="ctr" defTabSz="914400" rtl="0" eaLnBrk="1" fontAlgn="b" latinLnBrk="0" hangingPunct="1">
                        <a:spcAft>
                          <a:spcPts val="0"/>
                        </a:spcAft>
                      </a:pPr>
                      <a:endParaRPr lang="tr-TR"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0"/>
                        </a:spcAft>
                      </a:pPr>
                      <a:r>
                        <a:rPr lang="tr-TR" sz="1000" dirty="0">
                          <a:effectLst/>
                          <a:latin typeface="+mn-lt"/>
                          <a:ea typeface="Calibri" panose="020F0502020204030204" pitchFamily="34" charset="0"/>
                          <a:cs typeface="Times New Roman" panose="02020603050405020304" pitchFamily="18" charset="0"/>
                        </a:rPr>
                        <a:t>6,81 </a:t>
                      </a:r>
                    </a:p>
                    <a:p>
                      <a:pPr algn="ctr">
                        <a:lnSpc>
                          <a:spcPct val="107000"/>
                        </a:lnSpc>
                        <a:spcAft>
                          <a:spcPts val="0"/>
                        </a:spcAft>
                      </a:pPr>
                      <a:r>
                        <a:rPr lang="tr-TR" sz="1000" dirty="0">
                          <a:effectLst/>
                          <a:latin typeface="+mn-lt"/>
                          <a:ea typeface="Calibri" panose="020F0502020204030204" pitchFamily="34" charset="0"/>
                          <a:cs typeface="Times New Roman" panose="02020603050405020304" pitchFamily="18" charset="0"/>
                        </a:rPr>
                        <a:t>(-%3,1)</a:t>
                      </a:r>
                      <a:endParaRPr lang="de-DE" sz="10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000" dirty="0">
                          <a:effectLst/>
                          <a:latin typeface="+mn-lt"/>
                          <a:ea typeface="Calibri" panose="020F0502020204030204" pitchFamily="34" charset="0"/>
                          <a:cs typeface="Times New Roman" panose="02020603050405020304" pitchFamily="18" charset="0"/>
                        </a:rPr>
                        <a:t>14. Sıra</a:t>
                      </a:r>
                      <a:endParaRPr lang="de-DE" sz="1000" dirty="0">
                        <a:effectLst/>
                        <a:latin typeface="+mn-lt"/>
                        <a:ea typeface="Calibri" panose="020F0502020204030204" pitchFamily="34" charset="0"/>
                        <a:cs typeface="Times New Roman" panose="02020603050405020304" pitchFamily="18" charset="0"/>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6,9</a:t>
                      </a:r>
                      <a:r>
                        <a:rPr lang="tr-TR" sz="1000" b="0" u="none" strike="noStrike" kern="1200" dirty="0">
                          <a:solidFill>
                            <a:schemeClr val="tx1"/>
                          </a:solidFill>
                          <a:effectLst/>
                          <a:latin typeface="+mn-lt"/>
                          <a:ea typeface="+mn-ea"/>
                          <a:cs typeface="+mn-cs"/>
                        </a:rPr>
                        <a:t>9</a:t>
                      </a:r>
                      <a:endParaRPr lang="de-DE" sz="1000" b="0" u="none" strike="noStrike" kern="1200" dirty="0">
                        <a:solidFill>
                          <a:schemeClr val="tx1"/>
                        </a:solidFill>
                        <a:effectLst/>
                        <a:latin typeface="+mn-lt"/>
                        <a:ea typeface="+mn-ea"/>
                        <a:cs typeface="+mn-cs"/>
                      </a:endParaRPr>
                    </a:p>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 (%2,</a:t>
                      </a:r>
                      <a:r>
                        <a:rPr lang="tr-TR" sz="1000" b="0" u="none" strike="noStrike" kern="1200">
                          <a:solidFill>
                            <a:schemeClr val="tx1"/>
                          </a:solidFill>
                          <a:effectLst/>
                          <a:latin typeface="+mn-lt"/>
                          <a:ea typeface="+mn-ea"/>
                          <a:cs typeface="+mn-cs"/>
                        </a:rPr>
                        <a:t>6</a:t>
                      </a:r>
                      <a:r>
                        <a:rPr lang="de-DE" sz="1000" b="0" u="none" strike="noStrike" kern="1200">
                          <a:solidFill>
                            <a:schemeClr val="tx1"/>
                          </a:solidFill>
                          <a:effectLst/>
                          <a:latin typeface="+mn-lt"/>
                          <a:ea typeface="+mn-ea"/>
                          <a:cs typeface="+mn-cs"/>
                        </a:rPr>
                        <a:t>)</a:t>
                      </a:r>
                      <a:endParaRPr lang="tr-TR" sz="1000" b="0" u="none" strike="noStrike" kern="1200" dirty="0">
                        <a:solidFill>
                          <a:schemeClr val="tx1"/>
                        </a:solidFill>
                        <a:effectLst/>
                        <a:latin typeface="+mn-lt"/>
                        <a:ea typeface="+mn-ea"/>
                        <a:cs typeface="+mn-cs"/>
                      </a:endParaRPr>
                    </a:p>
                    <a:p>
                      <a:pPr marL="0" marR="0" indent="0" algn="ctr" defTabSz="914400" rtl="0" eaLnBrk="1" fontAlgn="b" latinLnBrk="0" hangingPunct="1">
                        <a:lnSpc>
                          <a:spcPct val="107000"/>
                        </a:lnSpc>
                        <a:spcBef>
                          <a:spcPts val="0"/>
                        </a:spcBef>
                        <a:spcAft>
                          <a:spcPts val="0"/>
                        </a:spcAft>
                        <a:buClrTx/>
                        <a:buSzTx/>
                        <a:buFontTx/>
                        <a:buNone/>
                        <a:tabLst/>
                        <a:defRPr/>
                      </a:pPr>
                      <a:r>
                        <a:rPr lang="tr-TR" sz="1000" dirty="0">
                          <a:effectLst/>
                          <a:latin typeface="+mn-lt"/>
                          <a:ea typeface="Calibri" panose="020F0502020204030204" pitchFamily="34" charset="0"/>
                          <a:cs typeface="Times New Roman" panose="02020603050405020304" pitchFamily="18" charset="0"/>
                        </a:rPr>
                        <a:t>13. Sıra</a:t>
                      </a:r>
                      <a:endParaRPr lang="de-DE" sz="1000" dirty="0">
                        <a:effectLst/>
                        <a:latin typeface="+mn-lt"/>
                        <a:ea typeface="Calibri" panose="020F0502020204030204" pitchFamily="34" charset="0"/>
                        <a:cs typeface="Times New Roman" panose="02020603050405020304" pitchFamily="18" charset="0"/>
                      </a:endParaRPr>
                    </a:p>
                    <a:p>
                      <a:pPr marL="0" algn="ctr" defTabSz="914400" rtl="0" eaLnBrk="1" fontAlgn="b" latinLnBrk="0" hangingPunct="1">
                        <a:lnSpc>
                          <a:spcPct val="107000"/>
                        </a:lnSpc>
                        <a:spcAft>
                          <a:spcPts val="0"/>
                        </a:spcAft>
                      </a:pPr>
                      <a:endParaRPr lang="de-DE" sz="1000" b="0" u="none" strike="noStrike" kern="1200" dirty="0">
                        <a:solidFill>
                          <a:schemeClr val="tx1"/>
                        </a:solidFill>
                        <a:effectLst/>
                        <a:latin typeface="+mn-lt"/>
                        <a:ea typeface="+mn-ea"/>
                        <a:cs typeface="+mn-cs"/>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7,29 (+%4,3)</a:t>
                      </a: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10575606"/>
                  </a:ext>
                </a:extLst>
              </a:tr>
              <a:tr h="383730">
                <a:tc>
                  <a:txBody>
                    <a:bodyPr/>
                    <a:lstStyle/>
                    <a:p>
                      <a:pPr algn="ctr">
                        <a:spcAft>
                          <a:spcPts val="0"/>
                        </a:spcAft>
                      </a:pPr>
                      <a:r>
                        <a:rPr lang="de-DE" sz="1000" b="1" u="none" strike="noStrike" kern="1200" dirty="0">
                          <a:solidFill>
                            <a:schemeClr val="dk1"/>
                          </a:solidFill>
                          <a:effectLst/>
                          <a:latin typeface="+mn-lt"/>
                          <a:ea typeface="+mn-ea"/>
                          <a:cs typeface="+mn-cs"/>
                        </a:rPr>
                        <a:t>HACIM </a:t>
                      </a:r>
                      <a:endParaRPr lang="tr-TR" sz="1000" b="1" u="none" strike="noStrike" kern="1200" dirty="0">
                        <a:solidFill>
                          <a:schemeClr val="dk1"/>
                        </a:solidFill>
                        <a:effectLst/>
                        <a:latin typeface="+mn-lt"/>
                        <a:ea typeface="+mn-ea"/>
                        <a:cs typeface="+mn-cs"/>
                      </a:endParaRPr>
                    </a:p>
                    <a:p>
                      <a:pPr algn="ctr">
                        <a:spcAft>
                          <a:spcPts val="0"/>
                        </a:spcAft>
                      </a:pPr>
                      <a:r>
                        <a:rPr lang="de-DE" sz="1000" b="1" u="none" strike="noStrike" kern="1200" dirty="0">
                          <a:solidFill>
                            <a:schemeClr val="dk1"/>
                          </a:solidFill>
                          <a:effectLst/>
                          <a:latin typeface="+mn-lt"/>
                          <a:ea typeface="+mn-ea"/>
                          <a:cs typeface="+mn-cs"/>
                        </a:rPr>
                        <a:t>(</a:t>
                      </a:r>
                      <a:r>
                        <a:rPr lang="de-DE" sz="1000" b="1" u="none" strike="noStrike" kern="1200" dirty="0" err="1">
                          <a:solidFill>
                            <a:schemeClr val="dk1"/>
                          </a:solidFill>
                          <a:effectLst/>
                          <a:latin typeface="+mn-lt"/>
                          <a:ea typeface="+mn-ea"/>
                          <a:cs typeface="+mn-cs"/>
                        </a:rPr>
                        <a:t>Milyar</a:t>
                      </a:r>
                      <a:r>
                        <a:rPr lang="de-DE" sz="1000" b="1" u="none" strike="noStrike" kern="1200" dirty="0">
                          <a:solidFill>
                            <a:schemeClr val="dk1"/>
                          </a:solidFill>
                          <a:effectLst/>
                          <a:latin typeface="+mn-lt"/>
                          <a:ea typeface="+mn-ea"/>
                          <a:cs typeface="+mn-cs"/>
                        </a:rPr>
                        <a:t> €)</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0" u="none" strike="noStrike" kern="1200" dirty="0">
                          <a:solidFill>
                            <a:schemeClr val="dk1"/>
                          </a:solidFill>
                          <a:effectLst/>
                          <a:latin typeface="+mn-lt"/>
                          <a:ea typeface="+mn-ea"/>
                          <a:cs typeface="+mn-cs"/>
                        </a:rPr>
                        <a:t>8,16</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0" u="none" strike="noStrike" kern="1200" dirty="0">
                          <a:solidFill>
                            <a:schemeClr val="dk1"/>
                          </a:solidFill>
                          <a:effectLst/>
                          <a:latin typeface="+mn-lt"/>
                          <a:ea typeface="+mn-ea"/>
                          <a:cs typeface="+mn-cs"/>
                        </a:rPr>
                        <a:t>8,06</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0" u="none" strike="noStrike" kern="1200" dirty="0">
                          <a:solidFill>
                            <a:schemeClr val="tx1"/>
                          </a:solidFill>
                          <a:effectLst/>
                          <a:latin typeface="+mn-lt"/>
                          <a:ea typeface="+mn-ea"/>
                          <a:cs typeface="+mn-cs"/>
                        </a:rPr>
                        <a:t>8,84</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11,56</a:t>
                      </a:r>
                      <a:endParaRPr lang="tr-TR"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tr-TR" sz="1000" b="0" u="none" strike="noStrike" kern="1200" dirty="0">
                          <a:solidFill>
                            <a:schemeClr val="tx1"/>
                          </a:solidFill>
                          <a:effectLst/>
                          <a:latin typeface="+mn-lt"/>
                          <a:ea typeface="+mn-ea"/>
                          <a:cs typeface="+mn-cs"/>
                        </a:rPr>
                        <a:t>11,34</a:t>
                      </a:r>
                    </a:p>
                    <a:p>
                      <a:pPr marL="0" algn="ctr" defTabSz="914400" rtl="0" eaLnBrk="1" fontAlgn="b" latinLnBrk="0" hangingPunct="1">
                        <a:lnSpc>
                          <a:spcPct val="107000"/>
                        </a:lnSpc>
                        <a:spcAft>
                          <a:spcPts val="0"/>
                        </a:spcAft>
                      </a:pPr>
                      <a:endParaRPr lang="de-DE" sz="1000" b="0" u="none" strike="noStrike" kern="1200" dirty="0">
                        <a:solidFill>
                          <a:schemeClr val="tx1"/>
                        </a:solidFill>
                        <a:effectLst/>
                        <a:latin typeface="+mn-lt"/>
                        <a:ea typeface="+mn-ea"/>
                        <a:cs typeface="+mn-cs"/>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11,0</a:t>
                      </a:r>
                      <a:r>
                        <a:rPr lang="tr-TR" sz="1000" b="0" u="none" strike="noStrike" kern="1200" dirty="0">
                          <a:solidFill>
                            <a:schemeClr val="tx1"/>
                          </a:solidFill>
                          <a:effectLst/>
                          <a:latin typeface="+mn-lt"/>
                          <a:ea typeface="+mn-ea"/>
                          <a:cs typeface="+mn-cs"/>
                        </a:rPr>
                        <a:t>8</a:t>
                      </a:r>
                      <a:endParaRPr lang="de-DE"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tr-TR" sz="1000" b="0" u="none" strike="noStrike" kern="1200" dirty="0">
                          <a:solidFill>
                            <a:schemeClr val="tx1"/>
                          </a:solidFill>
                          <a:effectLst/>
                          <a:latin typeface="+mn-lt"/>
                          <a:ea typeface="+mn-ea"/>
                          <a:cs typeface="+mn-cs"/>
                        </a:rPr>
                        <a:t>11,23</a:t>
                      </a:r>
                      <a:endParaRPr lang="de-DE"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25687996"/>
                  </a:ext>
                </a:extLst>
              </a:tr>
              <a:tr h="383730">
                <a:tc>
                  <a:txBody>
                    <a:bodyPr/>
                    <a:lstStyle/>
                    <a:p>
                      <a:pPr algn="ctr">
                        <a:spcAft>
                          <a:spcPts val="0"/>
                        </a:spcAft>
                      </a:pPr>
                      <a:r>
                        <a:rPr lang="de-DE" sz="1000" b="1" u="none" strike="noStrike" kern="1200" dirty="0">
                          <a:solidFill>
                            <a:schemeClr val="dk1"/>
                          </a:solidFill>
                          <a:effectLst/>
                          <a:latin typeface="+mn-lt"/>
                          <a:ea typeface="+mn-ea"/>
                          <a:cs typeface="+mn-cs"/>
                        </a:rPr>
                        <a:t>DENGE </a:t>
                      </a:r>
                      <a:endParaRPr lang="tr-TR" sz="1000" b="1" u="none" strike="noStrike" kern="1200" dirty="0">
                        <a:solidFill>
                          <a:schemeClr val="dk1"/>
                        </a:solidFill>
                        <a:effectLst/>
                        <a:latin typeface="+mn-lt"/>
                        <a:ea typeface="+mn-ea"/>
                        <a:cs typeface="+mn-cs"/>
                      </a:endParaRPr>
                    </a:p>
                    <a:p>
                      <a:pPr algn="ctr">
                        <a:spcAft>
                          <a:spcPts val="0"/>
                        </a:spcAft>
                      </a:pPr>
                      <a:r>
                        <a:rPr lang="de-DE" sz="1000" b="1" u="none" strike="noStrike" kern="1200" dirty="0">
                          <a:solidFill>
                            <a:schemeClr val="dk1"/>
                          </a:solidFill>
                          <a:effectLst/>
                          <a:latin typeface="+mn-lt"/>
                          <a:ea typeface="+mn-ea"/>
                          <a:cs typeface="+mn-cs"/>
                        </a:rPr>
                        <a:t>(</a:t>
                      </a:r>
                      <a:r>
                        <a:rPr lang="de-DE" sz="1000" b="1" u="none" strike="noStrike" kern="1200" dirty="0" err="1">
                          <a:solidFill>
                            <a:schemeClr val="dk1"/>
                          </a:solidFill>
                          <a:effectLst/>
                          <a:latin typeface="+mn-lt"/>
                          <a:ea typeface="+mn-ea"/>
                          <a:cs typeface="+mn-cs"/>
                        </a:rPr>
                        <a:t>Milyar</a:t>
                      </a:r>
                      <a:r>
                        <a:rPr lang="de-DE" sz="1000" b="1" u="none" strike="noStrike" kern="1200" dirty="0">
                          <a:solidFill>
                            <a:schemeClr val="dk1"/>
                          </a:solidFill>
                          <a:effectLst/>
                          <a:latin typeface="+mn-lt"/>
                          <a:ea typeface="+mn-ea"/>
                          <a:cs typeface="+mn-cs"/>
                        </a:rPr>
                        <a:t> €)</a:t>
                      </a:r>
                      <a:endParaRPr lang="tr-TR" sz="1000" b="1" u="none" strike="noStrike" kern="1200" dirty="0">
                        <a:solidFill>
                          <a:schemeClr val="dk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0" u="none" strike="noStrike" kern="1200" dirty="0">
                          <a:solidFill>
                            <a:schemeClr val="dk1"/>
                          </a:solidFill>
                          <a:effectLst/>
                          <a:latin typeface="+mn-lt"/>
                          <a:ea typeface="+mn-ea"/>
                          <a:cs typeface="+mn-cs"/>
                        </a:rPr>
                        <a:t>+0,14</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0" u="none" strike="noStrike" kern="1200" dirty="0">
                          <a:solidFill>
                            <a:schemeClr val="dk1"/>
                          </a:solidFill>
                          <a:effectLst/>
                          <a:latin typeface="+mn-lt"/>
                          <a:ea typeface="+mn-ea"/>
                          <a:cs typeface="+mn-cs"/>
                        </a:rPr>
                        <a:t>-0,14</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tr-TR" sz="1000" b="0" u="none" strike="noStrike" kern="1200" dirty="0">
                          <a:solidFill>
                            <a:schemeClr val="tx1"/>
                          </a:solidFill>
                          <a:effectLst/>
                          <a:latin typeface="+mn-lt"/>
                          <a:ea typeface="+mn-ea"/>
                          <a:cs typeface="+mn-cs"/>
                        </a:rPr>
                        <a:t>+1,1</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spcAft>
                          <a:spcPts val="0"/>
                        </a:spcAft>
                      </a:pPr>
                      <a:r>
                        <a:rPr lang="de-DE" sz="1000" b="0" u="none" strike="noStrike" kern="1200" dirty="0">
                          <a:solidFill>
                            <a:schemeClr val="tx1"/>
                          </a:solidFill>
                          <a:effectLst/>
                          <a:latin typeface="+mn-lt"/>
                          <a:ea typeface="+mn-ea"/>
                          <a:cs typeface="+mn-cs"/>
                        </a:rPr>
                        <a:t>+2,5</a:t>
                      </a:r>
                      <a:endParaRPr lang="tr-TR"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tr-TR" sz="1000" b="0" u="none" strike="noStrike" kern="1200" dirty="0">
                          <a:solidFill>
                            <a:schemeClr val="tx1"/>
                          </a:solidFill>
                          <a:effectLst/>
                          <a:latin typeface="+mn-lt"/>
                          <a:ea typeface="+mn-ea"/>
                          <a:cs typeface="+mn-cs"/>
                        </a:rPr>
                        <a:t>+2,28</a:t>
                      </a:r>
                    </a:p>
                    <a:p>
                      <a:pPr marL="0" algn="ctr" defTabSz="914400" rtl="0" eaLnBrk="1" fontAlgn="b" latinLnBrk="0" hangingPunct="1">
                        <a:lnSpc>
                          <a:spcPct val="107000"/>
                        </a:lnSpc>
                        <a:spcAft>
                          <a:spcPts val="0"/>
                        </a:spcAft>
                      </a:pPr>
                      <a:endParaRPr lang="de-DE" sz="1000" b="0" u="none" strike="noStrike" kern="1200" dirty="0">
                        <a:solidFill>
                          <a:schemeClr val="tx1"/>
                        </a:solidFill>
                        <a:effectLst/>
                        <a:latin typeface="+mn-lt"/>
                        <a:ea typeface="+mn-ea"/>
                        <a:cs typeface="+mn-cs"/>
                      </a:endParaRPr>
                    </a:p>
                  </a:txBody>
                  <a:tcPr marL="0" marR="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de-DE" sz="1000" b="0" u="none" strike="noStrike" kern="1200" dirty="0">
                          <a:solidFill>
                            <a:schemeClr val="tx1"/>
                          </a:solidFill>
                          <a:effectLst/>
                          <a:latin typeface="+mn-lt"/>
                          <a:ea typeface="+mn-ea"/>
                          <a:cs typeface="+mn-cs"/>
                        </a:rPr>
                        <a:t>+2,9</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b" latinLnBrk="0" hangingPunct="1">
                        <a:lnSpc>
                          <a:spcPct val="107000"/>
                        </a:lnSpc>
                        <a:spcAft>
                          <a:spcPts val="0"/>
                        </a:spcAft>
                      </a:pPr>
                      <a:r>
                        <a:rPr lang="tr-TR" sz="1000" b="0" u="none" strike="noStrike" kern="1200" dirty="0">
                          <a:solidFill>
                            <a:schemeClr val="tx1"/>
                          </a:solidFill>
                          <a:effectLst/>
                          <a:latin typeface="+mn-lt"/>
                          <a:ea typeface="+mn-ea"/>
                          <a:cs typeface="+mn-cs"/>
                        </a:rPr>
                        <a:t>+3,35</a:t>
                      </a:r>
                      <a:endParaRPr lang="de-DE" sz="1000" b="0" u="none" strike="noStrike" kern="1200" dirty="0">
                        <a:solidFill>
                          <a:schemeClr val="tx1"/>
                        </a:solidFill>
                        <a:effectLst/>
                        <a:latin typeface="+mn-lt"/>
                        <a:ea typeface="+mn-ea"/>
                        <a:cs typeface="+mn-cs"/>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84363713"/>
                  </a:ext>
                </a:extLst>
              </a:tr>
            </a:tbl>
          </a:graphicData>
        </a:graphic>
      </p:graphicFrame>
      <p:sp>
        <p:nvSpPr>
          <p:cNvPr id="11" name="Dikdörtgen 10"/>
          <p:cNvSpPr/>
          <p:nvPr/>
        </p:nvSpPr>
        <p:spPr>
          <a:xfrm>
            <a:off x="6230471" y="1152758"/>
            <a:ext cx="3630704" cy="307777"/>
          </a:xfrm>
          <a:prstGeom prst="rect">
            <a:avLst/>
          </a:prstGeom>
        </p:spPr>
        <p:txBody>
          <a:bodyPr wrap="square">
            <a:spAutoFit/>
          </a:bodyPr>
          <a:lstStyle/>
          <a:p>
            <a:pPr fontAlgn="b">
              <a:spcAft>
                <a:spcPts val="0"/>
              </a:spcAft>
            </a:pPr>
            <a:r>
              <a:rPr lang="tr-TR" sz="1400" b="1" dirty="0">
                <a:solidFill>
                  <a:schemeClr val="dk1"/>
                </a:solidFill>
              </a:rPr>
              <a:t>KRV Eyaletinin </a:t>
            </a:r>
            <a:r>
              <a:rPr lang="de-DE" sz="1400" b="1" dirty="0">
                <a:solidFill>
                  <a:schemeClr val="dk1"/>
                </a:solidFill>
              </a:rPr>
              <a:t>Türkiye </a:t>
            </a:r>
            <a:r>
              <a:rPr lang="de-DE" sz="1400" b="1" dirty="0" err="1">
                <a:solidFill>
                  <a:schemeClr val="dk1"/>
                </a:solidFill>
              </a:rPr>
              <a:t>ile</a:t>
            </a:r>
            <a:r>
              <a:rPr lang="de-DE" sz="1400" b="1" dirty="0">
                <a:solidFill>
                  <a:schemeClr val="dk1"/>
                </a:solidFill>
              </a:rPr>
              <a:t> </a:t>
            </a:r>
            <a:r>
              <a:rPr lang="tr-TR" sz="1400" b="1" dirty="0">
                <a:solidFill>
                  <a:schemeClr val="dk1"/>
                </a:solidFill>
              </a:rPr>
              <a:t> ihracatı ve ithalatı</a:t>
            </a:r>
          </a:p>
        </p:txBody>
      </p:sp>
      <p:sp>
        <p:nvSpPr>
          <p:cNvPr id="12" name="Dikdörtgen 11"/>
          <p:cNvSpPr/>
          <p:nvPr/>
        </p:nvSpPr>
        <p:spPr>
          <a:xfrm rot="10800000" flipV="1">
            <a:off x="838200" y="4634605"/>
            <a:ext cx="5732931" cy="1169551"/>
          </a:xfrm>
          <a:prstGeom prst="rect">
            <a:avLst/>
          </a:prstGeom>
        </p:spPr>
        <p:txBody>
          <a:bodyPr wrap="square">
            <a:spAutoFit/>
          </a:bodyPr>
          <a:lstStyle/>
          <a:p>
            <a:pPr marL="285750" indent="-285750" algn="just">
              <a:buFont typeface="Arial" panose="020B0604020202020204" pitchFamily="34" charset="0"/>
              <a:buChar char="•"/>
            </a:pPr>
            <a:r>
              <a:rPr lang="de-DE" sz="1400" dirty="0"/>
              <a:t>KRV </a:t>
            </a:r>
            <a:r>
              <a:rPr lang="de-DE" sz="1400" dirty="0" err="1"/>
              <a:t>Eyaletinin</a:t>
            </a:r>
            <a:r>
              <a:rPr lang="de-DE" sz="1400" dirty="0"/>
              <a:t> </a:t>
            </a:r>
            <a:r>
              <a:rPr lang="de-DE" sz="1400" dirty="0" err="1"/>
              <a:t>Türkiye‘ye</a:t>
            </a:r>
            <a:r>
              <a:rPr lang="de-DE" sz="1400" dirty="0"/>
              <a:t> </a:t>
            </a:r>
            <a:r>
              <a:rPr lang="de-DE" sz="1400" dirty="0" err="1"/>
              <a:t>ihracatı</a:t>
            </a:r>
            <a:r>
              <a:rPr lang="de-DE" sz="1400" dirty="0"/>
              <a:t> </a:t>
            </a:r>
            <a:r>
              <a:rPr lang="tr-TR" sz="1400" dirty="0"/>
              <a:t>3,94</a:t>
            </a:r>
            <a:r>
              <a:rPr lang="de-DE" sz="1400" dirty="0"/>
              <a:t> </a:t>
            </a:r>
            <a:r>
              <a:rPr lang="de-DE" sz="1400" dirty="0" err="1"/>
              <a:t>milyar</a:t>
            </a:r>
            <a:r>
              <a:rPr lang="de-DE" sz="1400" dirty="0"/>
              <a:t> </a:t>
            </a:r>
            <a:r>
              <a:rPr lang="de-DE" sz="1400" dirty="0" err="1"/>
              <a:t>avro</a:t>
            </a:r>
            <a:r>
              <a:rPr lang="de-DE" sz="1400" dirty="0"/>
              <a:t> </a:t>
            </a:r>
            <a:r>
              <a:rPr lang="de-DE" sz="1400" dirty="0" err="1"/>
              <a:t>iken</a:t>
            </a:r>
            <a:r>
              <a:rPr lang="de-DE" sz="1400" dirty="0"/>
              <a:t> </a:t>
            </a:r>
            <a:r>
              <a:rPr lang="de-DE" sz="1400" dirty="0" err="1"/>
              <a:t>ithalatı</a:t>
            </a:r>
            <a:r>
              <a:rPr lang="de-DE" sz="1400" dirty="0"/>
              <a:t> </a:t>
            </a:r>
            <a:r>
              <a:rPr lang="tr-TR" sz="1400" dirty="0"/>
              <a:t>7,29</a:t>
            </a:r>
            <a:r>
              <a:rPr lang="de-DE" sz="1400" dirty="0"/>
              <a:t> </a:t>
            </a:r>
            <a:r>
              <a:rPr lang="de-DE" sz="1400" dirty="0" err="1"/>
              <a:t>milyar</a:t>
            </a:r>
            <a:r>
              <a:rPr lang="de-DE" sz="1400" dirty="0"/>
              <a:t> </a:t>
            </a:r>
            <a:r>
              <a:rPr lang="de-DE" sz="1400" dirty="0" err="1"/>
              <a:t>avro‘dur</a:t>
            </a:r>
            <a:r>
              <a:rPr lang="de-DE" sz="1400" dirty="0"/>
              <a:t>.</a:t>
            </a:r>
            <a:r>
              <a:rPr lang="tr-TR" sz="1400" dirty="0"/>
              <a:t>(2025)</a:t>
            </a:r>
            <a:endParaRPr lang="de-DE" sz="1400" dirty="0"/>
          </a:p>
          <a:p>
            <a:pPr marL="285750" indent="-285750" algn="just">
              <a:buFont typeface="Arial" panose="020B0604020202020204" pitchFamily="34" charset="0"/>
              <a:buChar char="•"/>
            </a:pPr>
            <a:endParaRPr lang="de-DE" sz="1400" dirty="0"/>
          </a:p>
          <a:p>
            <a:pPr marL="285750" indent="-285750" algn="just">
              <a:buFont typeface="Arial" panose="020B0604020202020204" pitchFamily="34" charset="0"/>
              <a:buChar char="•"/>
            </a:pPr>
            <a:r>
              <a:rPr lang="de-DE" sz="1400" dirty="0"/>
              <a:t> </a:t>
            </a:r>
            <a:r>
              <a:rPr lang="de-DE" sz="1400" dirty="0" err="1"/>
              <a:t>Ülkemiz</a:t>
            </a:r>
            <a:r>
              <a:rPr lang="de-DE" sz="1400" dirty="0"/>
              <a:t> 202</a:t>
            </a:r>
            <a:r>
              <a:rPr lang="tr-TR" sz="1400" dirty="0"/>
              <a:t>4</a:t>
            </a:r>
            <a:r>
              <a:rPr lang="de-DE" sz="1400" dirty="0"/>
              <a:t> </a:t>
            </a:r>
            <a:r>
              <a:rPr lang="de-DE" sz="1400" dirty="0" err="1"/>
              <a:t>yılında</a:t>
            </a:r>
            <a:r>
              <a:rPr lang="de-DE" sz="1400" dirty="0"/>
              <a:t> </a:t>
            </a:r>
            <a:r>
              <a:rPr lang="tr-TR" sz="1400" dirty="0"/>
              <a:t>yaklaşık 3,35</a:t>
            </a:r>
            <a:r>
              <a:rPr lang="de-DE" sz="1400" dirty="0"/>
              <a:t> </a:t>
            </a:r>
            <a:r>
              <a:rPr lang="de-DE" sz="1400" dirty="0" err="1"/>
              <a:t>milyar</a:t>
            </a:r>
            <a:r>
              <a:rPr lang="de-DE" sz="1400" dirty="0"/>
              <a:t> </a:t>
            </a:r>
            <a:r>
              <a:rPr lang="de-DE" sz="1400" dirty="0" err="1"/>
              <a:t>avro</a:t>
            </a:r>
            <a:r>
              <a:rPr lang="de-DE" sz="1400" dirty="0"/>
              <a:t> dış ticaret </a:t>
            </a:r>
            <a:r>
              <a:rPr lang="de-DE" sz="1400" dirty="0" err="1"/>
              <a:t>fazlası</a:t>
            </a:r>
            <a:r>
              <a:rPr lang="de-DE" sz="1400" dirty="0"/>
              <a:t> </a:t>
            </a:r>
            <a:r>
              <a:rPr lang="de-DE" sz="1400" dirty="0" err="1"/>
              <a:t>vermiştir</a:t>
            </a:r>
            <a:r>
              <a:rPr lang="de-DE" sz="1400" dirty="0"/>
              <a:t>.</a:t>
            </a:r>
            <a:endParaRPr lang="tr-TR" sz="1400" dirty="0"/>
          </a:p>
        </p:txBody>
      </p:sp>
      <p:pic>
        <p:nvPicPr>
          <p:cNvPr id="13" name="Resim 12"/>
          <p:cNvPicPr>
            <a:picLocks noChangeAspect="1"/>
          </p:cNvPicPr>
          <p:nvPr/>
        </p:nvPicPr>
        <p:blipFill>
          <a:blip r:embed="rId2"/>
          <a:stretch>
            <a:fillRect/>
          </a:stretch>
        </p:blipFill>
        <p:spPr>
          <a:xfrm>
            <a:off x="7376212" y="4365812"/>
            <a:ext cx="2943225" cy="1568823"/>
          </a:xfrm>
          <a:prstGeom prst="rect">
            <a:avLst/>
          </a:prstGeom>
        </p:spPr>
      </p:pic>
    </p:spTree>
    <p:extLst>
      <p:ext uri="{BB962C8B-B14F-4D97-AF65-F5344CB8AC3E}">
        <p14:creationId xmlns:p14="http://schemas.microsoft.com/office/powerpoint/2010/main" val="186187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3"/>
          </p:nvPr>
        </p:nvSpPr>
        <p:spPr/>
        <p:txBody>
          <a:bodyPr/>
          <a:lstStyle/>
          <a:p>
            <a:r>
              <a:rPr lang="tr-TR" dirty="0"/>
              <a:t>F- FAYDALI BİLGİLER</a:t>
            </a:r>
            <a:endParaRPr lang="de-DE" dirty="0"/>
          </a:p>
        </p:txBody>
      </p:sp>
    </p:spTree>
    <p:extLst>
      <p:ext uri="{BB962C8B-B14F-4D97-AF65-F5344CB8AC3E}">
        <p14:creationId xmlns:p14="http://schemas.microsoft.com/office/powerpoint/2010/main" val="90877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p:nvPr/>
        </p:nvPicPr>
        <p:blipFill rotWithShape="1">
          <a:blip r:embed="rId2"/>
          <a:srcRect l="18855" t="15382" r="72203" b="77675"/>
          <a:stretch/>
        </p:blipFill>
        <p:spPr bwMode="auto">
          <a:xfrm>
            <a:off x="4570584" y="3272254"/>
            <a:ext cx="1409121" cy="563880"/>
          </a:xfrm>
          <a:prstGeom prst="rect">
            <a:avLst/>
          </a:prstGeom>
          <a:ln>
            <a:noFill/>
          </a:ln>
          <a:extLst>
            <a:ext uri="{53640926-AAD7-44D8-BBD7-CCE9431645EC}">
              <a14:shadowObscured xmlns:a14="http://schemas.microsoft.com/office/drawing/2010/main"/>
            </a:ext>
          </a:extLst>
        </p:spPr>
      </p:pic>
      <p:sp>
        <p:nvSpPr>
          <p:cNvPr id="2" name="Unvan 1"/>
          <p:cNvSpPr>
            <a:spLocks noGrp="1"/>
          </p:cNvSpPr>
          <p:nvPr>
            <p:ph type="title"/>
          </p:nvPr>
        </p:nvSpPr>
        <p:spPr/>
        <p:txBody>
          <a:bodyPr/>
          <a:lstStyle/>
          <a:p>
            <a:r>
              <a:rPr lang="tr-TR" dirty="0"/>
              <a:t>FAYDALI BİLGİLER</a:t>
            </a:r>
            <a:endParaRPr lang="de-DE" dirty="0"/>
          </a:p>
        </p:txBody>
      </p:sp>
      <p:sp>
        <p:nvSpPr>
          <p:cNvPr id="3" name="Metin Yer Tutucusu 2"/>
          <p:cNvSpPr>
            <a:spLocks noGrp="1"/>
          </p:cNvSpPr>
          <p:nvPr>
            <p:ph type="body" sz="quarter" idx="13"/>
          </p:nvPr>
        </p:nvSpPr>
        <p:spPr/>
        <p:txBody>
          <a:bodyPr/>
          <a:lstStyle/>
          <a:p>
            <a:r>
              <a:rPr lang="tr-TR" dirty="0"/>
              <a:t>Almanya Pazarın Girmek İsteyen Firmalar İçin Faydalı Bilgiler</a:t>
            </a:r>
            <a:endParaRPr lang="de-DE" dirty="0"/>
          </a:p>
        </p:txBody>
      </p:sp>
      <p:sp>
        <p:nvSpPr>
          <p:cNvPr id="31" name="Dikdörtgen 30"/>
          <p:cNvSpPr/>
          <p:nvPr/>
        </p:nvSpPr>
        <p:spPr>
          <a:xfrm>
            <a:off x="3790731" y="1202974"/>
            <a:ext cx="3433652" cy="20744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1000"/>
              </a:spcAft>
            </a:pPr>
            <a:r>
              <a:rPr lang="tr-TR" sz="1400" dirty="0">
                <a:latin typeface="Times New Roman" panose="02020603050405020304" pitchFamily="18" charset="0"/>
                <a:ea typeface="Times New Roman" panose="02020603050405020304" pitchFamily="18" charset="0"/>
                <a:cs typeface="Times New Roman" panose="02020603050405020304" pitchFamily="18" charset="0"/>
              </a:rPr>
              <a:t>Limited Şirket</a:t>
            </a:r>
            <a:r>
              <a:rPr lang="de-DE" sz="14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a:t>
            </a:r>
            <a:r>
              <a:rPr lang="tr-TR" sz="1400" dirty="0" err="1">
                <a:latin typeface="Times New Roman" panose="02020603050405020304" pitchFamily="18" charset="0"/>
                <a:ea typeface="Times New Roman" panose="02020603050405020304" pitchFamily="18" charset="0"/>
                <a:cs typeface="Times New Roman" panose="02020603050405020304" pitchFamily="18" charset="0"/>
              </a:rPr>
              <a:t>GmbH</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 , kuruluşunun ve yapısının basitliği bakımından, faaliyetlerinin riskini Almanya’da yatırdıkları sermaye ile sınırlı tutmak isteyen ve sermaye piyasasına girmeyi düşünmeyen yabancı işletmeciler (girişimciler) için en uygun hukuki şekildir. Zarar riski sınırlıdır ve yerini hesaplanabilir bir kar görünümüne bırakabilir. </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2" name="Resim 31"/>
          <p:cNvPicPr>
            <a:picLocks noChangeAspect="1"/>
          </p:cNvPicPr>
          <p:nvPr/>
        </p:nvPicPr>
        <p:blipFill>
          <a:blip r:embed="rId3"/>
          <a:stretch>
            <a:fillRect/>
          </a:stretch>
        </p:blipFill>
        <p:spPr>
          <a:xfrm>
            <a:off x="637350" y="1436294"/>
            <a:ext cx="2566326" cy="590930"/>
          </a:xfrm>
          <a:prstGeom prst="rect">
            <a:avLst/>
          </a:prstGeom>
        </p:spPr>
      </p:pic>
      <p:sp>
        <p:nvSpPr>
          <p:cNvPr id="33" name="Dikdörtgen 32"/>
          <p:cNvSpPr/>
          <p:nvPr/>
        </p:nvSpPr>
        <p:spPr>
          <a:xfrm>
            <a:off x="143043" y="2033483"/>
            <a:ext cx="3458113" cy="17059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tr-TR" sz="1400" dirty="0">
                <a:solidFill>
                  <a:srgbClr val="000000"/>
                </a:solidFill>
                <a:ea typeface="Calibri" panose="020F0502020204030204" pitchFamily="34" charset="0"/>
                <a:cs typeface="CIDFont+F6"/>
              </a:rPr>
              <a:t>Almanya Ticaret ve Yatırım Ajansı</a:t>
            </a:r>
            <a:r>
              <a:rPr lang="tr-TR" sz="1400" dirty="0">
                <a:solidFill>
                  <a:srgbClr val="000000"/>
                </a:solidFill>
                <a:ea typeface="Calibri" panose="020F0502020204030204" pitchFamily="34" charset="0"/>
                <a:cs typeface="CIDFont+F3"/>
              </a:rPr>
              <a:t>, Almanya’nın ve eyaletlerinin ekonomik profili, sektörler, şirket kuruluşu, yatırım danışmanlığı, vergi sistemi, teşvikler, ihaleler gibi konular hakkında ayrıntılı bilgiler sunar ve ücretsiz danışmanlık hizmeti verir.</a:t>
            </a:r>
            <a:endParaRPr lang="de-DE" sz="1400" dirty="0">
              <a:ea typeface="Calibri" panose="020F0502020204030204" pitchFamily="34" charset="0"/>
              <a:cs typeface="Times New Roman" panose="02020603050405020304" pitchFamily="18" charset="0"/>
            </a:endParaRPr>
          </a:p>
          <a:p>
            <a:pPr algn="just">
              <a:lnSpc>
                <a:spcPct val="107000"/>
              </a:lnSpc>
              <a:spcAft>
                <a:spcPts val="800"/>
              </a:spcAft>
            </a:pPr>
            <a:r>
              <a:rPr lang="tr-TR" sz="1400" dirty="0">
                <a:solidFill>
                  <a:srgbClr val="0000FF"/>
                </a:solidFill>
                <a:ea typeface="Calibri" panose="020F0502020204030204" pitchFamily="34" charset="0"/>
                <a:cs typeface="CIDFont+F3"/>
              </a:rPr>
              <a:t>https://www.gtai.de/gtai-en</a:t>
            </a:r>
            <a:endParaRPr lang="de-DE" sz="1400" dirty="0">
              <a:effectLst/>
              <a:ea typeface="Calibri" panose="020F0502020204030204" pitchFamily="34" charset="0"/>
              <a:cs typeface="Times New Roman" panose="02020603050405020304" pitchFamily="18" charset="0"/>
            </a:endParaRPr>
          </a:p>
        </p:txBody>
      </p:sp>
      <p:pic>
        <p:nvPicPr>
          <p:cNvPr id="34" name="Resim 33"/>
          <p:cNvPicPr>
            <a:picLocks noChangeAspect="1"/>
          </p:cNvPicPr>
          <p:nvPr/>
        </p:nvPicPr>
        <p:blipFill>
          <a:blip r:embed="rId4"/>
          <a:stretch>
            <a:fillRect/>
          </a:stretch>
        </p:blipFill>
        <p:spPr>
          <a:xfrm>
            <a:off x="847504" y="3787041"/>
            <a:ext cx="2049190" cy="765750"/>
          </a:xfrm>
          <a:prstGeom prst="rect">
            <a:avLst/>
          </a:prstGeom>
        </p:spPr>
      </p:pic>
      <p:sp>
        <p:nvSpPr>
          <p:cNvPr id="35" name="Dikdörtgen 34"/>
          <p:cNvSpPr/>
          <p:nvPr/>
        </p:nvSpPr>
        <p:spPr>
          <a:xfrm>
            <a:off x="229592" y="4585082"/>
            <a:ext cx="3437270" cy="17059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tr-TR" sz="1400" dirty="0">
                <a:solidFill>
                  <a:srgbClr val="000000"/>
                </a:solidFill>
                <a:ea typeface="Calibri" panose="020F0502020204030204" pitchFamily="34" charset="0"/>
                <a:cs typeface="Times New Roman" panose="02020603050405020304" pitchFamily="18" charset="0"/>
              </a:rPr>
              <a:t>Ticaret Yardım Masası, GTIP ve ülkeler bazında Avrupa pazarına giriş koşulları, tarifeler, istatistikler, gümrük vergileri gibi konular hakkında dinamik sorgulama yapmayı mümkün kılan bir veri tabanıdır.</a:t>
            </a:r>
            <a:endParaRPr lang="de-DE" sz="1400" dirty="0">
              <a:ea typeface="Calibri" panose="020F0502020204030204" pitchFamily="34" charset="0"/>
              <a:cs typeface="Times New Roman" panose="02020603050405020304" pitchFamily="18" charset="0"/>
            </a:endParaRPr>
          </a:p>
          <a:p>
            <a:pPr algn="just">
              <a:lnSpc>
                <a:spcPct val="107000"/>
              </a:lnSpc>
              <a:spcAft>
                <a:spcPts val="0"/>
              </a:spcAft>
            </a:pPr>
            <a:r>
              <a:rPr lang="tr-TR" sz="1400" dirty="0">
                <a:solidFill>
                  <a:srgbClr val="0000FF"/>
                </a:solidFill>
                <a:ea typeface="Calibri" panose="020F0502020204030204" pitchFamily="34" charset="0"/>
                <a:cs typeface="Times New Roman" panose="02020603050405020304" pitchFamily="18" charset="0"/>
              </a:rPr>
              <a:t>https://trade.ec.europa.eu/access-to-markets/de/home</a:t>
            </a:r>
            <a:endParaRPr lang="de-DE" sz="1400" dirty="0">
              <a:effectLst/>
              <a:ea typeface="Calibri" panose="020F0502020204030204" pitchFamily="34" charset="0"/>
              <a:cs typeface="Times New Roman" panose="02020603050405020304" pitchFamily="18" charset="0"/>
            </a:endParaRPr>
          </a:p>
        </p:txBody>
      </p:sp>
      <p:sp>
        <p:nvSpPr>
          <p:cNvPr id="37" name="Dikdörtgen 36"/>
          <p:cNvSpPr/>
          <p:nvPr/>
        </p:nvSpPr>
        <p:spPr>
          <a:xfrm>
            <a:off x="3755341" y="3808972"/>
            <a:ext cx="3228624" cy="1936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tr-TR" sz="1400" dirty="0">
                <a:solidFill>
                  <a:srgbClr val="000000"/>
                </a:solidFill>
                <a:ea typeface="Calibri" panose="020F0502020204030204" pitchFamily="34" charset="0"/>
                <a:cs typeface="CIDFont+F3"/>
              </a:rPr>
              <a:t>Federal Ekonomi ve </a:t>
            </a:r>
            <a:r>
              <a:rPr lang="de-DE" sz="1400" dirty="0" err="1">
                <a:solidFill>
                  <a:srgbClr val="000000"/>
                </a:solidFill>
                <a:ea typeface="Calibri" panose="020F0502020204030204" pitchFamily="34" charset="0"/>
                <a:cs typeface="CIDFont+F3"/>
              </a:rPr>
              <a:t>Enerji</a:t>
            </a:r>
            <a:r>
              <a:rPr lang="de-DE" sz="1400" dirty="0">
                <a:solidFill>
                  <a:srgbClr val="000000"/>
                </a:solidFill>
                <a:ea typeface="Calibri" panose="020F0502020204030204" pitchFamily="34" charset="0"/>
                <a:cs typeface="CIDFont+F3"/>
              </a:rPr>
              <a:t> </a:t>
            </a:r>
            <a:r>
              <a:rPr lang="tr-TR" sz="1400" dirty="0">
                <a:solidFill>
                  <a:srgbClr val="000000"/>
                </a:solidFill>
                <a:ea typeface="Calibri" panose="020F0502020204030204" pitchFamily="34" charset="0"/>
                <a:cs typeface="CIDFont+F3"/>
              </a:rPr>
              <a:t>Bakanlığı tarafından desteklenen İş Kurma </a:t>
            </a:r>
            <a:r>
              <a:rPr lang="tr-TR" sz="1400" dirty="0" err="1">
                <a:solidFill>
                  <a:srgbClr val="000000"/>
                </a:solidFill>
                <a:ea typeface="Calibri" panose="020F0502020204030204" pitchFamily="34" charset="0"/>
                <a:cs typeface="CIDFont+F3"/>
              </a:rPr>
              <a:t>Portalı</a:t>
            </a:r>
            <a:r>
              <a:rPr lang="tr-TR" sz="1400" dirty="0">
                <a:solidFill>
                  <a:srgbClr val="000000"/>
                </a:solidFill>
                <a:ea typeface="Calibri" panose="020F0502020204030204" pitchFamily="34" charset="0"/>
                <a:cs typeface="CIDFont+F3"/>
              </a:rPr>
              <a:t>, Almanya’da şirket kuruluşu ile ilgili temel bilgilerin yer aldığı bir internet sayfası olmakla beraber bilgilere Türkçe ulaşmak ta mümkündür.</a:t>
            </a:r>
            <a:endParaRPr lang="de-DE" sz="1400" dirty="0">
              <a:ea typeface="Calibri" panose="020F0502020204030204" pitchFamily="34" charset="0"/>
              <a:cs typeface="Times New Roman" panose="02020603050405020304" pitchFamily="18" charset="0"/>
            </a:endParaRPr>
          </a:p>
          <a:p>
            <a:pPr algn="just">
              <a:lnSpc>
                <a:spcPct val="107000"/>
              </a:lnSpc>
              <a:spcAft>
                <a:spcPts val="0"/>
              </a:spcAft>
            </a:pPr>
            <a:r>
              <a:rPr lang="tr-TR" sz="1400" u="sng" dirty="0">
                <a:solidFill>
                  <a:srgbClr val="0000FF"/>
                </a:solidFill>
                <a:ea typeface="Calibri" panose="020F0502020204030204" pitchFamily="34" charset="0"/>
                <a:cs typeface="CIDFont+F3"/>
                <a:hlinkClick r:id="rId5"/>
              </a:rPr>
              <a:t>https://www.existenzgruendungsportal.de/Navigation/DE/Home/home.html</a:t>
            </a:r>
            <a:r>
              <a:rPr lang="tr-TR" sz="1400" dirty="0">
                <a:solidFill>
                  <a:srgbClr val="0000FF"/>
                </a:solidFill>
                <a:ea typeface="Calibri" panose="020F0502020204030204" pitchFamily="34" charset="0"/>
                <a:cs typeface="CIDFont+F3"/>
              </a:rPr>
              <a:t> </a:t>
            </a:r>
            <a:endParaRPr lang="de-DE" sz="1400" dirty="0">
              <a:effectLst/>
              <a:ea typeface="Calibri" panose="020F0502020204030204" pitchFamily="34" charset="0"/>
              <a:cs typeface="Times New Roman" panose="02020603050405020304" pitchFamily="18" charset="0"/>
            </a:endParaRPr>
          </a:p>
        </p:txBody>
      </p:sp>
      <p:pic>
        <p:nvPicPr>
          <p:cNvPr id="38" name="Resim 37"/>
          <p:cNvPicPr>
            <a:picLocks noChangeAspect="1"/>
          </p:cNvPicPr>
          <p:nvPr/>
        </p:nvPicPr>
        <p:blipFill>
          <a:blip r:embed="rId6"/>
          <a:stretch>
            <a:fillRect/>
          </a:stretch>
        </p:blipFill>
        <p:spPr>
          <a:xfrm>
            <a:off x="8836315" y="1173327"/>
            <a:ext cx="1222086" cy="669743"/>
          </a:xfrm>
          <a:prstGeom prst="rect">
            <a:avLst/>
          </a:prstGeom>
        </p:spPr>
      </p:pic>
      <p:sp>
        <p:nvSpPr>
          <p:cNvPr id="39" name="Dikdörtgen 38"/>
          <p:cNvSpPr/>
          <p:nvPr/>
        </p:nvSpPr>
        <p:spPr>
          <a:xfrm>
            <a:off x="7237079" y="1685535"/>
            <a:ext cx="4698007" cy="1936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tr-TR" sz="1400" dirty="0">
                <a:solidFill>
                  <a:srgbClr val="0563C2"/>
                </a:solidFill>
                <a:ea typeface="Calibri" panose="020F0502020204030204" pitchFamily="34" charset="0"/>
                <a:cs typeface="CIDFont+F4"/>
              </a:rPr>
              <a:t>Şirket Devir Borsası </a:t>
            </a:r>
            <a:r>
              <a:rPr lang="tr-TR" sz="1400" dirty="0">
                <a:solidFill>
                  <a:srgbClr val="000000"/>
                </a:solidFill>
                <a:ea typeface="Calibri" panose="020F0502020204030204" pitchFamily="34" charset="0"/>
                <a:cs typeface="CIDFont+F3"/>
              </a:rPr>
              <a:t>: Almanya’da birçok serbest girişimci, ailesi veya çalışanları arasında işletmesini devralacak kimse olmadığı için, işletmesini devredebileceği başka kişiler aramaktadır. Aynı zamanda azimli bir çok işadamı ve girişimci de halihazırda kurulu olan işletmeleri devralmak istemektedir. Şirket devir borsası ‚‘‘</a:t>
            </a:r>
            <a:r>
              <a:rPr lang="tr-TR" sz="1400" dirty="0" err="1">
                <a:solidFill>
                  <a:srgbClr val="000000"/>
                </a:solidFill>
                <a:ea typeface="Calibri" panose="020F0502020204030204" pitchFamily="34" charset="0"/>
                <a:cs typeface="CIDFont+F3"/>
              </a:rPr>
              <a:t>nexxt-change</a:t>
            </a:r>
            <a:r>
              <a:rPr lang="tr-TR" sz="1400" dirty="0">
                <a:solidFill>
                  <a:srgbClr val="000000"/>
                </a:solidFill>
                <a:ea typeface="Calibri" panose="020F0502020204030204" pitchFamily="34" charset="0"/>
                <a:cs typeface="CIDFont+F3"/>
              </a:rPr>
              <a:t>’’ her iki grup için en iyi çözümü sunmaktadır.</a:t>
            </a:r>
            <a:endParaRPr lang="de-DE" sz="1400" dirty="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solidFill>
                  <a:srgbClr val="0000FF"/>
                </a:solidFill>
                <a:ea typeface="Calibri" panose="020F0502020204030204" pitchFamily="34" charset="0"/>
                <a:cs typeface="CIDFont+F3"/>
              </a:rPr>
              <a:t>https://www.nexxt-change.org/DE/Startseite/inhalt.html</a:t>
            </a:r>
            <a:endParaRPr lang="de-DE" sz="1400" dirty="0">
              <a:effectLst/>
              <a:ea typeface="Calibri" panose="020F0502020204030204" pitchFamily="34" charset="0"/>
              <a:cs typeface="Times New Roman" panose="02020603050405020304" pitchFamily="18" charset="0"/>
            </a:endParaRPr>
          </a:p>
        </p:txBody>
      </p:sp>
      <p:pic>
        <p:nvPicPr>
          <p:cNvPr id="40" name="Resim 39" descr="https://td-ihk.de/Content/MainSite/assets/images/tdihk-logo.png"/>
          <p:cNvPicPr/>
          <p:nvPr/>
        </p:nvPicPr>
        <p:blipFill>
          <a:blip r:embed="rId7">
            <a:extLst>
              <a:ext uri="{28A0092B-C50C-407E-A947-70E740481C1C}">
                <a14:useLocalDpi xmlns:a14="http://schemas.microsoft.com/office/drawing/2010/main" val="0"/>
              </a:ext>
            </a:extLst>
          </a:blip>
          <a:srcRect/>
          <a:stretch>
            <a:fillRect/>
          </a:stretch>
        </p:blipFill>
        <p:spPr bwMode="auto">
          <a:xfrm>
            <a:off x="7511748" y="3646418"/>
            <a:ext cx="4148667" cy="571500"/>
          </a:xfrm>
          <a:prstGeom prst="rect">
            <a:avLst/>
          </a:prstGeom>
          <a:noFill/>
          <a:ln>
            <a:noFill/>
          </a:ln>
        </p:spPr>
      </p:pic>
      <p:sp>
        <p:nvSpPr>
          <p:cNvPr id="41" name="Dikdörtgen 40"/>
          <p:cNvSpPr/>
          <p:nvPr/>
        </p:nvSpPr>
        <p:spPr>
          <a:xfrm>
            <a:off x="7224383" y="4154740"/>
            <a:ext cx="4598793" cy="12448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rPr>
              <a:t>Alman Ticaret ve Sanayi Odaları Birliği (DIHK) ve Türkiye Odalar ve Borsalar Birliği (TOBB) arasında imzalanan protokol sonucu Türk-Alman Ticaret ve Sanayi Odası (TD-IHK) kurulmuştur. Merkezi Berlin’dedir.</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solidFill>
                  <a:srgbClr val="0000FF"/>
                </a:solidFill>
                <a:latin typeface="Calibri" panose="020F0502020204030204" pitchFamily="34" charset="0"/>
                <a:ea typeface="Calibri" panose="020F0502020204030204" pitchFamily="34" charset="0"/>
                <a:cs typeface="Calibri" panose="020F0502020204030204" pitchFamily="34" charset="0"/>
              </a:rPr>
              <a:t>https://www.td-ihk.de/de/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2" name="Resim 41"/>
          <p:cNvPicPr>
            <a:picLocks noChangeAspect="1"/>
          </p:cNvPicPr>
          <p:nvPr/>
        </p:nvPicPr>
        <p:blipFill>
          <a:blip r:embed="rId8"/>
          <a:stretch>
            <a:fillRect/>
          </a:stretch>
        </p:blipFill>
        <p:spPr>
          <a:xfrm>
            <a:off x="5662641" y="5674014"/>
            <a:ext cx="1226736" cy="559564"/>
          </a:xfrm>
          <a:prstGeom prst="rect">
            <a:avLst/>
          </a:prstGeom>
        </p:spPr>
      </p:pic>
      <p:sp>
        <p:nvSpPr>
          <p:cNvPr id="43" name="Dikdörtgen 42"/>
          <p:cNvSpPr/>
          <p:nvPr/>
        </p:nvSpPr>
        <p:spPr>
          <a:xfrm>
            <a:off x="6718208" y="5436315"/>
            <a:ext cx="5441212" cy="7838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0"/>
              </a:spcAft>
            </a:pPr>
            <a:r>
              <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rPr>
              <a:t>Almanya İstatistik Kurumu, Almanya hakkında her türlü istatistiki bilgi ve yayınların sunulduğu resmi istatistik kurumudur. Ayrıca, </a:t>
            </a:r>
            <a:r>
              <a:rPr lang="tr-TR"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Genesis</a:t>
            </a:r>
            <a:r>
              <a:rPr lang="tr-TR" sz="1400" dirty="0">
                <a:solidFill>
                  <a:srgbClr val="000000"/>
                </a:solidFill>
                <a:latin typeface="Calibri" panose="020F0502020204030204" pitchFamily="34" charset="0"/>
                <a:ea typeface="Calibri" panose="020F0502020204030204" pitchFamily="34" charset="0"/>
                <a:cs typeface="Calibri" panose="020F0502020204030204" pitchFamily="34" charset="0"/>
              </a:rPr>
              <a:t>-Online veri tabanı üzerinden de dinamik sorgulama yapmak mümkündür.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61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İçindekiler</a:t>
            </a:r>
          </a:p>
        </p:txBody>
      </p:sp>
      <p:sp>
        <p:nvSpPr>
          <p:cNvPr id="18" name="Metin Yer Tutucusu 17"/>
          <p:cNvSpPr>
            <a:spLocks noGrp="1"/>
          </p:cNvSpPr>
          <p:nvPr>
            <p:ph type="body" sz="quarter" idx="11"/>
          </p:nvPr>
        </p:nvSpPr>
        <p:spPr/>
        <p:txBody>
          <a:bodyPr/>
          <a:lstStyle/>
          <a:p>
            <a:pPr marL="0" lvl="0" indent="0">
              <a:buNone/>
              <a:tabLst>
                <a:tab pos="10671175" algn="r"/>
              </a:tabLst>
            </a:pPr>
            <a:r>
              <a:rPr lang="tr-TR" dirty="0"/>
              <a:t>A- </a:t>
            </a:r>
            <a:r>
              <a:rPr lang="de-DE" dirty="0"/>
              <a:t>GENEL EKON</a:t>
            </a:r>
            <a:r>
              <a:rPr lang="tr-TR" dirty="0"/>
              <a:t>OMİK GÖRÜNÜM	4</a:t>
            </a:r>
          </a:p>
          <a:p>
            <a:pPr marL="0" lvl="0" indent="0">
              <a:buNone/>
              <a:tabLst>
                <a:tab pos="10671175" algn="r"/>
              </a:tabLst>
            </a:pPr>
            <a:r>
              <a:rPr lang="tr-TR" dirty="0"/>
              <a:t>B- DIŞ TİCARET GÖRÜNÜMÜ 	7</a:t>
            </a:r>
          </a:p>
          <a:p>
            <a:pPr marL="0" lvl="0" indent="0">
              <a:buNone/>
              <a:tabLst>
                <a:tab pos="10671175" algn="r"/>
              </a:tabLst>
            </a:pPr>
            <a:r>
              <a:rPr lang="tr-TR" dirty="0"/>
              <a:t>C- SWOT ANALİZİ                                                                                                13</a:t>
            </a:r>
          </a:p>
          <a:p>
            <a:pPr marL="0" indent="0">
              <a:buNone/>
              <a:tabLst>
                <a:tab pos="10671175" algn="r"/>
              </a:tabLst>
            </a:pPr>
            <a:r>
              <a:rPr lang="tr-TR" dirty="0"/>
              <a:t>D- KUZEY REN-VESTFALYA EYALETİ	  </a:t>
            </a:r>
            <a:r>
              <a:rPr lang="de-DE" dirty="0"/>
              <a:t> </a:t>
            </a:r>
            <a:r>
              <a:rPr lang="tr-TR" dirty="0"/>
              <a:t> 15</a:t>
            </a:r>
          </a:p>
          <a:p>
            <a:pPr marL="0" indent="0">
              <a:buNone/>
              <a:tabLst>
                <a:tab pos="10671175" algn="r"/>
              </a:tabLst>
            </a:pPr>
            <a:r>
              <a:rPr lang="tr-TR" dirty="0"/>
              <a:t>E- FAYDALI BİLGİLER                                                                                           19</a:t>
            </a:r>
          </a:p>
          <a:p>
            <a:pPr marL="0" indent="0">
              <a:buNone/>
              <a:tabLst>
                <a:tab pos="10671175" algn="r"/>
              </a:tabLst>
            </a:pPr>
            <a:endParaRPr lang="tr-TR" dirty="0"/>
          </a:p>
          <a:p>
            <a:pPr marL="0" lvl="0" indent="0">
              <a:buNone/>
            </a:pPr>
            <a:endParaRPr lang="tr-TR" dirty="0"/>
          </a:p>
          <a:p>
            <a:pPr marL="0" indent="0">
              <a:buNone/>
            </a:pPr>
            <a:endParaRPr lang="tr-TR" dirty="0"/>
          </a:p>
        </p:txBody>
      </p:sp>
    </p:spTree>
    <p:extLst>
      <p:ext uri="{BB962C8B-B14F-4D97-AF65-F5344CB8AC3E}">
        <p14:creationId xmlns:p14="http://schemas.microsoft.com/office/powerpoint/2010/main" val="168246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ikdörtgen 23"/>
          <p:cNvSpPr/>
          <p:nvPr/>
        </p:nvSpPr>
        <p:spPr>
          <a:xfrm>
            <a:off x="1979712" y="662099"/>
            <a:ext cx="4428653" cy="1569660"/>
          </a:xfrm>
          <a:prstGeom prst="rect">
            <a:avLst/>
          </a:prstGeom>
        </p:spPr>
        <p:txBody>
          <a:bodyPr wrap="square">
            <a:spAutoFit/>
          </a:bodyPr>
          <a:lstStyle/>
          <a:p>
            <a:pPr algn="ctr"/>
            <a:endParaRPr lang="tr-TR" sz="3200" b="1" dirty="0">
              <a:solidFill>
                <a:srgbClr val="9D0A0E"/>
              </a:solidFill>
            </a:endParaRPr>
          </a:p>
          <a:p>
            <a:pPr algn="ctr"/>
            <a:br>
              <a:rPr lang="tr-TR" sz="3200" b="1" dirty="0">
                <a:solidFill>
                  <a:srgbClr val="9D0A0E"/>
                </a:solidFill>
              </a:rPr>
            </a:br>
            <a:endParaRPr lang="tr-TR" sz="3200" dirty="0"/>
          </a:p>
        </p:txBody>
      </p:sp>
      <p:sp>
        <p:nvSpPr>
          <p:cNvPr id="3" name="Metin Yer Tutucusu 1">
            <a:extLst>
              <a:ext uri="{FF2B5EF4-FFF2-40B4-BE49-F238E27FC236}">
                <a16:creationId xmlns:a16="http://schemas.microsoft.com/office/drawing/2014/main" id="{C1FC5125-801E-44DF-8D45-E2CCE04BE49C}"/>
              </a:ext>
            </a:extLst>
          </p:cNvPr>
          <p:cNvSpPr txBox="1">
            <a:spLocks/>
          </p:cNvSpPr>
          <p:nvPr/>
        </p:nvSpPr>
        <p:spPr>
          <a:xfrm>
            <a:off x="1120062" y="4626242"/>
            <a:ext cx="9951875" cy="7940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5000" b="1" dirty="0">
                <a:solidFill>
                  <a:schemeClr val="bg1"/>
                </a:solidFill>
              </a:rPr>
              <a:t>TEŞEKKÜRLER</a:t>
            </a:r>
            <a:endParaRPr lang="en-US" sz="5000" b="1" dirty="0">
              <a:solidFill>
                <a:schemeClr val="bg1"/>
              </a:solidFill>
            </a:endParaRPr>
          </a:p>
        </p:txBody>
      </p:sp>
    </p:spTree>
    <p:extLst>
      <p:ext uri="{BB962C8B-B14F-4D97-AF65-F5344CB8AC3E}">
        <p14:creationId xmlns:p14="http://schemas.microsoft.com/office/powerpoint/2010/main" val="55307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3"/>
          </p:nvPr>
        </p:nvSpPr>
        <p:spPr/>
        <p:txBody>
          <a:bodyPr/>
          <a:lstStyle/>
          <a:p>
            <a:r>
              <a:rPr lang="tr-TR" dirty="0"/>
              <a:t>A- GENEL EKONOMİK GÖRÜNÜM</a:t>
            </a:r>
          </a:p>
        </p:txBody>
      </p:sp>
    </p:spTree>
    <p:extLst>
      <p:ext uri="{BB962C8B-B14F-4D97-AF65-F5344CB8AC3E}">
        <p14:creationId xmlns:p14="http://schemas.microsoft.com/office/powerpoint/2010/main" val="246220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a:xfrm>
            <a:off x="569623" y="251838"/>
            <a:ext cx="11412772" cy="428849"/>
          </a:xfrm>
        </p:spPr>
        <p:txBody>
          <a:bodyPr/>
          <a:lstStyle/>
          <a:p>
            <a:r>
              <a:rPr lang="de-DE" dirty="0"/>
              <a:t>GENEL EKON</a:t>
            </a:r>
            <a:r>
              <a:rPr lang="tr-TR" dirty="0"/>
              <a:t>OMİK GÖRÜNÜM</a:t>
            </a:r>
          </a:p>
        </p:txBody>
      </p:sp>
      <p:sp>
        <p:nvSpPr>
          <p:cNvPr id="13" name="Metin Yer Tutucusu 12"/>
          <p:cNvSpPr>
            <a:spLocks noGrp="1"/>
          </p:cNvSpPr>
          <p:nvPr>
            <p:ph type="body" sz="quarter" idx="23"/>
          </p:nvPr>
        </p:nvSpPr>
        <p:spPr>
          <a:xfrm>
            <a:off x="569623" y="781958"/>
            <a:ext cx="11412772" cy="370800"/>
          </a:xfrm>
        </p:spPr>
        <p:txBody>
          <a:bodyPr/>
          <a:lstStyle/>
          <a:p>
            <a:r>
              <a:rPr lang="tr-TR" dirty="0"/>
              <a:t>Genel Ekonomi Verileri</a:t>
            </a:r>
          </a:p>
        </p:txBody>
      </p:sp>
      <p:sp>
        <p:nvSpPr>
          <p:cNvPr id="7" name="Metin Yer Tutucusu 6"/>
          <p:cNvSpPr>
            <a:spLocks noGrp="1"/>
          </p:cNvSpPr>
          <p:nvPr>
            <p:ph type="body" sz="quarter" idx="24"/>
          </p:nvPr>
        </p:nvSpPr>
        <p:spPr>
          <a:xfrm>
            <a:off x="4525596" y="6096322"/>
            <a:ext cx="6228000" cy="251315"/>
          </a:xfrm>
        </p:spPr>
        <p:txBody>
          <a:bodyPr/>
          <a:lstStyle/>
          <a:p>
            <a:r>
              <a:rPr lang="tr-TR" dirty="0"/>
              <a:t>Kaynak: :  Alman İstatistik Kurumu</a:t>
            </a:r>
            <a:endParaRPr lang="tr-TR" b="0" dirty="0"/>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23" y="1394201"/>
            <a:ext cx="3955973" cy="4248026"/>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606273142"/>
              </p:ext>
            </p:extLst>
          </p:nvPr>
        </p:nvGraphicFramePr>
        <p:xfrm>
          <a:off x="4960087" y="1394201"/>
          <a:ext cx="6698512" cy="4270712"/>
        </p:xfrm>
        <a:graphic>
          <a:graphicData uri="http://schemas.openxmlformats.org/drawingml/2006/table">
            <a:tbl>
              <a:tblPr firstRow="1" firstCol="1" bandRow="1">
                <a:tableStyleId>{5C22544A-7EE6-4342-B048-85BDC9FD1C3A}</a:tableStyleId>
              </a:tblPr>
              <a:tblGrid>
                <a:gridCol w="2728572">
                  <a:extLst>
                    <a:ext uri="{9D8B030D-6E8A-4147-A177-3AD203B41FA5}">
                      <a16:colId xmlns:a16="http://schemas.microsoft.com/office/drawing/2014/main" val="4193883694"/>
                    </a:ext>
                  </a:extLst>
                </a:gridCol>
                <a:gridCol w="1015514">
                  <a:extLst>
                    <a:ext uri="{9D8B030D-6E8A-4147-A177-3AD203B41FA5}">
                      <a16:colId xmlns:a16="http://schemas.microsoft.com/office/drawing/2014/main" val="3564055329"/>
                    </a:ext>
                  </a:extLst>
                </a:gridCol>
                <a:gridCol w="912196">
                  <a:extLst>
                    <a:ext uri="{9D8B030D-6E8A-4147-A177-3AD203B41FA5}">
                      <a16:colId xmlns:a16="http://schemas.microsoft.com/office/drawing/2014/main" val="4123990412"/>
                    </a:ext>
                  </a:extLst>
                </a:gridCol>
                <a:gridCol w="953019">
                  <a:extLst>
                    <a:ext uri="{9D8B030D-6E8A-4147-A177-3AD203B41FA5}">
                      <a16:colId xmlns:a16="http://schemas.microsoft.com/office/drawing/2014/main" val="3522673182"/>
                    </a:ext>
                  </a:extLst>
                </a:gridCol>
                <a:gridCol w="1089211">
                  <a:extLst>
                    <a:ext uri="{9D8B030D-6E8A-4147-A177-3AD203B41FA5}">
                      <a16:colId xmlns:a16="http://schemas.microsoft.com/office/drawing/2014/main" val="1174884169"/>
                    </a:ext>
                  </a:extLst>
                </a:gridCol>
              </a:tblGrid>
              <a:tr h="832363">
                <a:tc>
                  <a:txBody>
                    <a:bodyPr/>
                    <a:lstStyle/>
                    <a:p>
                      <a:pPr algn="ctr">
                        <a:lnSpc>
                          <a:spcPct val="107000"/>
                        </a:lnSpc>
                        <a:spcAft>
                          <a:spcPts val="800"/>
                        </a:spcAft>
                      </a:pPr>
                      <a:r>
                        <a:rPr lang="tr-TR" sz="1600" dirty="0">
                          <a:effectLst/>
                          <a:latin typeface="+mn-lt"/>
                        </a:rPr>
                        <a:t>Almanya Federal Cumhuriyeti</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tr-TR" sz="1600" dirty="0">
                          <a:effectLst/>
                          <a:latin typeface="+mn-lt"/>
                        </a:rPr>
                        <a:t>2023</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tr-TR" sz="1600" dirty="0">
                          <a:effectLst/>
                          <a:latin typeface="+mn-lt"/>
                        </a:rPr>
                        <a:t>2024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tr-TR" sz="1600" dirty="0">
                          <a:effectLst/>
                          <a:latin typeface="+mn-lt"/>
                          <a:ea typeface="Calibri" panose="020F0502020204030204" pitchFamily="34" charset="0"/>
                          <a:cs typeface="Times New Roman" panose="02020603050405020304" pitchFamily="18" charset="0"/>
                        </a:rPr>
                        <a:t>2025</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tr-TR" sz="1600" dirty="0">
                          <a:effectLst/>
                          <a:latin typeface="+mn-lt"/>
                        </a:rPr>
                        <a:t>2025/2024 </a:t>
                      </a:r>
                      <a:endParaRPr lang="de-DE" sz="1600" dirty="0">
                        <a:effectLst/>
                        <a:latin typeface="+mn-lt"/>
                      </a:endParaRPr>
                    </a:p>
                    <a:p>
                      <a:pPr algn="ctr">
                        <a:lnSpc>
                          <a:spcPct val="107000"/>
                        </a:lnSpc>
                        <a:spcAft>
                          <a:spcPts val="800"/>
                        </a:spcAft>
                      </a:pPr>
                      <a:r>
                        <a:rPr lang="tr-TR" sz="1600" dirty="0">
                          <a:effectLst/>
                          <a:latin typeface="+mn-lt"/>
                        </a:rPr>
                        <a:t>Değişim %</a:t>
                      </a:r>
                      <a:endParaRPr lang="de-DE" sz="16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9316140"/>
                  </a:ext>
                </a:extLst>
              </a:tr>
              <a:tr h="392185">
                <a:tc>
                  <a:txBody>
                    <a:bodyPr/>
                    <a:lstStyle/>
                    <a:p>
                      <a:pPr>
                        <a:lnSpc>
                          <a:spcPct val="107000"/>
                        </a:lnSpc>
                        <a:spcAft>
                          <a:spcPts val="800"/>
                        </a:spcAft>
                      </a:pPr>
                      <a:r>
                        <a:rPr lang="tr-TR" sz="1600" dirty="0">
                          <a:effectLst/>
                          <a:latin typeface="+mn-lt"/>
                        </a:rPr>
                        <a:t>GSYİH (Cari Fiyatlar -Milyar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4.219,3</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4.329,0</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4.469,91</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3,25</a:t>
                      </a:r>
                    </a:p>
                  </a:txBody>
                  <a:tcPr marL="44450" marR="44450" marT="0" marB="0" anchor="ctr"/>
                </a:tc>
                <a:extLst>
                  <a:ext uri="{0D108BD9-81ED-4DB2-BD59-A6C34878D82A}">
                    <a16:rowId xmlns:a16="http://schemas.microsoft.com/office/drawing/2014/main" val="446251006"/>
                  </a:ext>
                </a:extLst>
              </a:tr>
              <a:tr h="499417">
                <a:tc>
                  <a:txBody>
                    <a:bodyPr/>
                    <a:lstStyle/>
                    <a:p>
                      <a:pPr>
                        <a:lnSpc>
                          <a:spcPct val="107000"/>
                        </a:lnSpc>
                        <a:spcAft>
                          <a:spcPts val="800"/>
                        </a:spcAft>
                      </a:pPr>
                      <a:r>
                        <a:rPr lang="tr-TR" sz="1600" dirty="0">
                          <a:effectLst/>
                          <a:latin typeface="+mn-lt"/>
                        </a:rPr>
                        <a:t>GSYİH Büyüme (Sabit Fiyatlar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-0,9</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-0,5</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0,2</a:t>
                      </a:r>
                    </a:p>
                  </a:txBody>
                  <a:tcPr marL="44450" marR="44450" marT="0" marB="0" anchor="ctr"/>
                </a:tc>
                <a:tc>
                  <a:txBody>
                    <a:bodyPr/>
                    <a:lstStyle/>
                    <a:p>
                      <a:pPr algn="ctr"/>
                      <a:r>
                        <a:rPr lang="tr-TR" sz="1600" kern="1200" dirty="0">
                          <a:solidFill>
                            <a:schemeClr val="dk1"/>
                          </a:solidFill>
                          <a:effectLst/>
                          <a:latin typeface="+mn-lt"/>
                          <a:ea typeface="+mn-ea"/>
                          <a:cs typeface="+mn-cs"/>
                        </a:rPr>
                        <a:t>…</a:t>
                      </a:r>
                      <a:endParaRPr lang="de-DE" sz="16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2528024729"/>
                  </a:ext>
                </a:extLst>
              </a:tr>
              <a:tr h="830113">
                <a:tc>
                  <a:txBody>
                    <a:bodyPr/>
                    <a:lstStyle/>
                    <a:p>
                      <a:pPr>
                        <a:lnSpc>
                          <a:spcPct val="107000"/>
                        </a:lnSpc>
                        <a:spcAft>
                          <a:spcPts val="800"/>
                        </a:spcAft>
                      </a:pPr>
                      <a:r>
                        <a:rPr lang="tr-TR" sz="1600" dirty="0">
                          <a:effectLst/>
                          <a:latin typeface="+mn-lt"/>
                        </a:rPr>
                        <a:t>Kişi Başına Düşen GSYİH (Cari Fiyatlar -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50.660</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51.833</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53.516</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3,24</a:t>
                      </a:r>
                    </a:p>
                  </a:txBody>
                  <a:tcPr marL="44450" marR="44450" marT="0" marB="0" anchor="ctr"/>
                </a:tc>
                <a:extLst>
                  <a:ext uri="{0D108BD9-81ED-4DB2-BD59-A6C34878D82A}">
                    <a16:rowId xmlns:a16="http://schemas.microsoft.com/office/drawing/2014/main" val="620790961"/>
                  </a:ext>
                </a:extLst>
              </a:tr>
              <a:tr h="499417">
                <a:tc>
                  <a:txBody>
                    <a:bodyPr/>
                    <a:lstStyle/>
                    <a:p>
                      <a:pPr>
                        <a:lnSpc>
                          <a:spcPct val="107000"/>
                        </a:lnSpc>
                        <a:spcAft>
                          <a:spcPts val="800"/>
                        </a:spcAft>
                      </a:pPr>
                      <a:r>
                        <a:rPr lang="tr-TR" sz="1600" dirty="0">
                          <a:effectLst/>
                          <a:latin typeface="+mn-lt"/>
                        </a:rPr>
                        <a:t>Tüketici Fiyat Enflasyonu (</a:t>
                      </a:r>
                      <a:r>
                        <a:rPr lang="tr-TR" sz="1600" dirty="0" err="1">
                          <a:effectLst/>
                          <a:latin typeface="+mn-lt"/>
                        </a:rPr>
                        <a:t>ort</a:t>
                      </a:r>
                      <a:r>
                        <a:rPr lang="tr-TR" sz="1600" dirty="0">
                          <a:effectLst/>
                          <a:latin typeface="+mn-lt"/>
                        </a:rPr>
                        <a:t>,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5,9</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2,2</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2,2</a:t>
                      </a:r>
                    </a:p>
                  </a:txBody>
                  <a:tcPr marL="44450" marR="44450" marT="0" marB="0" anchor="ctr"/>
                </a:tc>
                <a:tc>
                  <a:txBody>
                    <a:bodyPr/>
                    <a:lstStyle/>
                    <a:p>
                      <a:pPr algn="ctr">
                        <a:lnSpc>
                          <a:spcPct val="107000"/>
                        </a:lnSpc>
                        <a:spcAft>
                          <a:spcPts val="800"/>
                        </a:spcAft>
                      </a:pPr>
                      <a:r>
                        <a:rPr lang="tr-TR" sz="1600" kern="1200" dirty="0">
                          <a:solidFill>
                            <a:schemeClr val="dk1"/>
                          </a:solidFill>
                          <a:effectLst/>
                          <a:latin typeface="+mn-lt"/>
                          <a:ea typeface="+mn-ea"/>
                          <a:cs typeface="+mn-cs"/>
                        </a:rPr>
                        <a:t>---</a:t>
                      </a:r>
                    </a:p>
                  </a:txBody>
                  <a:tcPr marL="44450" marR="44450" marT="0" marB="0" anchor="ctr"/>
                </a:tc>
                <a:extLst>
                  <a:ext uri="{0D108BD9-81ED-4DB2-BD59-A6C34878D82A}">
                    <a16:rowId xmlns:a16="http://schemas.microsoft.com/office/drawing/2014/main" val="2207123883"/>
                  </a:ext>
                </a:extLst>
              </a:tr>
              <a:tr h="392185">
                <a:tc>
                  <a:txBody>
                    <a:bodyPr/>
                    <a:lstStyle/>
                    <a:p>
                      <a:pPr>
                        <a:lnSpc>
                          <a:spcPct val="107000"/>
                        </a:lnSpc>
                        <a:spcAft>
                          <a:spcPts val="800"/>
                        </a:spcAft>
                      </a:pPr>
                      <a:r>
                        <a:rPr lang="tr-TR" sz="1600" dirty="0">
                          <a:effectLst/>
                          <a:latin typeface="+mn-lt"/>
                          <a:ea typeface="Calibri" panose="020F0502020204030204" pitchFamily="34" charset="0"/>
                          <a:cs typeface="Times New Roman" panose="02020603050405020304" pitchFamily="18" charset="0"/>
                        </a:rPr>
                        <a:t>İşsizlik Oranı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5,7</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6,0</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6,3</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a:t>
                      </a:r>
                    </a:p>
                  </a:txBody>
                  <a:tcPr marL="44450" marR="44450" marT="0" marB="0" anchor="ctr"/>
                </a:tc>
                <a:extLst>
                  <a:ext uri="{0D108BD9-81ED-4DB2-BD59-A6C34878D82A}">
                    <a16:rowId xmlns:a16="http://schemas.microsoft.com/office/drawing/2014/main" val="4272572809"/>
                  </a:ext>
                </a:extLst>
              </a:tr>
              <a:tr h="392185">
                <a:tc>
                  <a:txBody>
                    <a:bodyPr/>
                    <a:lstStyle/>
                    <a:p>
                      <a:pPr>
                        <a:lnSpc>
                          <a:spcPct val="107000"/>
                        </a:lnSpc>
                        <a:spcAft>
                          <a:spcPts val="800"/>
                        </a:spcAft>
                      </a:pPr>
                      <a:r>
                        <a:rPr lang="tr-TR" sz="1600" dirty="0">
                          <a:effectLst/>
                          <a:latin typeface="+mn-lt"/>
                        </a:rPr>
                        <a:t>İhracat (Milyar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1.575</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1.549</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1.563</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0,87</a:t>
                      </a:r>
                    </a:p>
                  </a:txBody>
                  <a:tcPr marL="44450" marR="44450" marT="0" marB="0" anchor="ctr"/>
                </a:tc>
                <a:extLst>
                  <a:ext uri="{0D108BD9-81ED-4DB2-BD59-A6C34878D82A}">
                    <a16:rowId xmlns:a16="http://schemas.microsoft.com/office/drawing/2014/main" val="178043279"/>
                  </a:ext>
                </a:extLst>
              </a:tr>
              <a:tr h="392185">
                <a:tc>
                  <a:txBody>
                    <a:bodyPr/>
                    <a:lstStyle/>
                    <a:p>
                      <a:pPr>
                        <a:lnSpc>
                          <a:spcPct val="107000"/>
                        </a:lnSpc>
                        <a:spcAft>
                          <a:spcPts val="800"/>
                        </a:spcAft>
                      </a:pPr>
                      <a:r>
                        <a:rPr lang="tr-TR" sz="1600" dirty="0">
                          <a:effectLst/>
                          <a:latin typeface="+mn-lt"/>
                        </a:rPr>
                        <a:t>İthalat (Milyar €)</a:t>
                      </a:r>
                      <a:endParaRPr lang="de-DE" sz="1600" dirty="0">
                        <a:effectLst/>
                        <a:latin typeface="+mn-lt"/>
                        <a:ea typeface="Calibri" panose="020F0502020204030204" pitchFamily="34" charset="0"/>
                        <a:cs typeface="Times New Roman" panose="02020603050405020304" pitchFamily="18" charset="0"/>
                      </a:endParaRPr>
                    </a:p>
                  </a:txBody>
                  <a:tcPr marL="44450" marR="44450" marT="9525" marB="0" anchor="ctr"/>
                </a:tc>
                <a:tc>
                  <a:txBody>
                    <a:bodyPr/>
                    <a:lstStyle/>
                    <a:p>
                      <a:pPr marL="0" algn="ctr" defTabSz="914400" rtl="0" eaLnBrk="1" latinLnBrk="0" hangingPunct="1">
                        <a:lnSpc>
                          <a:spcPct val="107000"/>
                        </a:lnSpc>
                        <a:spcAft>
                          <a:spcPts val="800"/>
                        </a:spcAft>
                      </a:pPr>
                      <a:r>
                        <a:rPr lang="tr-TR" sz="1600" kern="1200">
                          <a:solidFill>
                            <a:schemeClr val="dk1"/>
                          </a:solidFill>
                          <a:effectLst/>
                          <a:latin typeface="+mn-lt"/>
                          <a:ea typeface="+mn-ea"/>
                          <a:cs typeface="+mn-cs"/>
                        </a:rPr>
                        <a:t>1.357</a:t>
                      </a:r>
                    </a:p>
                  </a:txBody>
                  <a:tcPr marL="44450" marR="44450" marT="0" marB="0" anchor="ctr"/>
                </a:tc>
                <a:tc>
                  <a:txBody>
                    <a:bodyPr/>
                    <a:lstStyle/>
                    <a:p>
                      <a:pPr marL="0" algn="ctr" defTabSz="914400" rtl="0" eaLnBrk="1" latinLnBrk="0" hangingPunct="1">
                        <a:lnSpc>
                          <a:spcPct val="107000"/>
                        </a:lnSpc>
                        <a:spcAft>
                          <a:spcPts val="800"/>
                        </a:spcAft>
                      </a:pPr>
                      <a:r>
                        <a:rPr lang="tr-TR" sz="1600" kern="1200">
                          <a:solidFill>
                            <a:schemeClr val="dk1"/>
                          </a:solidFill>
                          <a:effectLst/>
                          <a:latin typeface="+mn-lt"/>
                          <a:ea typeface="+mn-ea"/>
                          <a:cs typeface="+mn-cs"/>
                        </a:rPr>
                        <a:t>1.307</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1.362</a:t>
                      </a:r>
                    </a:p>
                  </a:txBody>
                  <a:tcPr marL="44450" marR="44450" marT="0" marB="0" anchor="ctr"/>
                </a:tc>
                <a:tc>
                  <a:txBody>
                    <a:bodyPr/>
                    <a:lstStyle/>
                    <a:p>
                      <a:pPr marL="0" algn="ctr" defTabSz="914400" rtl="0" eaLnBrk="1" latinLnBrk="0" hangingPunct="1">
                        <a:lnSpc>
                          <a:spcPct val="107000"/>
                        </a:lnSpc>
                        <a:spcAft>
                          <a:spcPts val="800"/>
                        </a:spcAft>
                      </a:pPr>
                      <a:r>
                        <a:rPr lang="tr-TR" sz="1600" kern="1200" dirty="0">
                          <a:solidFill>
                            <a:schemeClr val="dk1"/>
                          </a:solidFill>
                          <a:effectLst/>
                          <a:latin typeface="+mn-lt"/>
                          <a:ea typeface="+mn-ea"/>
                          <a:cs typeface="+mn-cs"/>
                        </a:rPr>
                        <a:t>4,27</a:t>
                      </a:r>
                    </a:p>
                  </a:txBody>
                  <a:tcPr marL="44450" marR="44450" marT="0" marB="0" anchor="ctr"/>
                </a:tc>
                <a:extLst>
                  <a:ext uri="{0D108BD9-81ED-4DB2-BD59-A6C34878D82A}">
                    <a16:rowId xmlns:a16="http://schemas.microsoft.com/office/drawing/2014/main" val="1308403893"/>
                  </a:ext>
                </a:extLst>
              </a:tr>
            </a:tbl>
          </a:graphicData>
        </a:graphic>
      </p:graphicFrame>
    </p:spTree>
    <p:extLst>
      <p:ext uri="{BB962C8B-B14F-4D97-AF65-F5344CB8AC3E}">
        <p14:creationId xmlns:p14="http://schemas.microsoft.com/office/powerpoint/2010/main" val="231508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p:cNvSpPr/>
          <p:nvPr/>
        </p:nvSpPr>
        <p:spPr>
          <a:xfrm>
            <a:off x="6384831" y="5600417"/>
            <a:ext cx="3867150" cy="523220"/>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de-DE" sz="1400" dirty="0"/>
              <a:t>“Made in Germany” </a:t>
            </a:r>
            <a:r>
              <a:rPr lang="de-DE" sz="1400" dirty="0" err="1"/>
              <a:t>etiketi</a:t>
            </a:r>
            <a:r>
              <a:rPr lang="de-DE" sz="1400" dirty="0"/>
              <a:t>, </a:t>
            </a:r>
            <a:r>
              <a:rPr lang="de-DE" sz="1400" dirty="0" err="1"/>
              <a:t>yüksek</a:t>
            </a:r>
            <a:r>
              <a:rPr lang="de-DE" sz="1400" dirty="0"/>
              <a:t> </a:t>
            </a:r>
            <a:r>
              <a:rPr lang="de-DE" sz="1400" dirty="0" err="1"/>
              <a:t>kalite</a:t>
            </a:r>
            <a:r>
              <a:rPr lang="de-DE" sz="1400" dirty="0"/>
              <a:t> </a:t>
            </a:r>
            <a:r>
              <a:rPr lang="de-DE" sz="1400" dirty="0" err="1"/>
              <a:t>ve</a:t>
            </a:r>
            <a:r>
              <a:rPr lang="de-DE" sz="1400" dirty="0"/>
              <a:t> </a:t>
            </a:r>
            <a:r>
              <a:rPr lang="de-DE" sz="1400" dirty="0" err="1"/>
              <a:t>güvenilirliğin</a:t>
            </a:r>
            <a:r>
              <a:rPr lang="de-DE" sz="1400" dirty="0"/>
              <a:t> </a:t>
            </a:r>
            <a:r>
              <a:rPr lang="de-DE" sz="1400" dirty="0" err="1"/>
              <a:t>sembolü</a:t>
            </a:r>
            <a:r>
              <a:rPr lang="de-DE" sz="1400" dirty="0"/>
              <a:t> </a:t>
            </a:r>
            <a:r>
              <a:rPr lang="de-DE" sz="1400" dirty="0" err="1"/>
              <a:t>olmuştur</a:t>
            </a:r>
            <a:r>
              <a:rPr lang="de-DE" sz="1400" dirty="0"/>
              <a:t>.</a:t>
            </a:r>
          </a:p>
        </p:txBody>
      </p:sp>
      <p:sp>
        <p:nvSpPr>
          <p:cNvPr id="3" name="Dikdörtgen 2"/>
          <p:cNvSpPr/>
          <p:nvPr/>
        </p:nvSpPr>
        <p:spPr>
          <a:xfrm>
            <a:off x="661407" y="1290443"/>
            <a:ext cx="4259924" cy="523220"/>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Almanya</a:t>
            </a:r>
            <a:r>
              <a:rPr lang="de-DE" sz="1400" dirty="0"/>
              <a:t>, </a:t>
            </a:r>
            <a:r>
              <a:rPr lang="de-DE" sz="1400" dirty="0" err="1"/>
              <a:t>makine</a:t>
            </a:r>
            <a:r>
              <a:rPr lang="de-DE" sz="1400" dirty="0"/>
              <a:t>, </a:t>
            </a:r>
            <a:r>
              <a:rPr lang="de-DE" sz="1400" dirty="0" err="1"/>
              <a:t>otomotiv</a:t>
            </a:r>
            <a:r>
              <a:rPr lang="de-DE" sz="1400" dirty="0"/>
              <a:t>, </a:t>
            </a:r>
            <a:r>
              <a:rPr lang="de-DE" sz="1400" dirty="0" err="1"/>
              <a:t>kimya</a:t>
            </a:r>
            <a:r>
              <a:rPr lang="de-DE" sz="1400" dirty="0"/>
              <a:t> </a:t>
            </a:r>
            <a:r>
              <a:rPr lang="de-DE" sz="1400" dirty="0" err="1"/>
              <a:t>ve</a:t>
            </a:r>
            <a:r>
              <a:rPr lang="de-DE" sz="1400" dirty="0"/>
              <a:t> </a:t>
            </a:r>
            <a:r>
              <a:rPr lang="de-DE" sz="1400" dirty="0" err="1"/>
              <a:t>elektrik</a:t>
            </a:r>
            <a:r>
              <a:rPr lang="de-DE" sz="1400" dirty="0"/>
              <a:t>/</a:t>
            </a:r>
            <a:r>
              <a:rPr lang="de-DE" sz="1400" dirty="0" err="1"/>
              <a:t>elektronik</a:t>
            </a:r>
            <a:r>
              <a:rPr lang="de-DE" sz="1400" dirty="0"/>
              <a:t> </a:t>
            </a:r>
            <a:r>
              <a:rPr lang="de-DE" sz="1400" dirty="0" err="1"/>
              <a:t>sanayilerinde</a:t>
            </a:r>
            <a:r>
              <a:rPr lang="de-DE" sz="1400" dirty="0"/>
              <a:t> </a:t>
            </a:r>
            <a:r>
              <a:rPr lang="de-DE" sz="1400" dirty="0" err="1"/>
              <a:t>dünyanın</a:t>
            </a:r>
            <a:r>
              <a:rPr lang="de-DE" sz="1400" dirty="0"/>
              <a:t> </a:t>
            </a:r>
            <a:r>
              <a:rPr lang="de-DE" sz="1400" dirty="0" err="1"/>
              <a:t>önde</a:t>
            </a:r>
            <a:r>
              <a:rPr lang="de-DE" sz="1400" dirty="0"/>
              <a:t> </a:t>
            </a:r>
            <a:r>
              <a:rPr lang="de-DE" sz="1400" dirty="0" err="1"/>
              <a:t>gelen</a:t>
            </a:r>
            <a:r>
              <a:rPr lang="de-DE" sz="1400" dirty="0"/>
              <a:t> </a:t>
            </a:r>
            <a:r>
              <a:rPr lang="de-DE" sz="1400" dirty="0" err="1"/>
              <a:t>ülkelerinden</a:t>
            </a:r>
            <a:r>
              <a:rPr lang="de-DE" sz="1400" dirty="0"/>
              <a:t> </a:t>
            </a:r>
            <a:r>
              <a:rPr lang="de-DE" sz="1400" dirty="0" err="1"/>
              <a:t>biridir</a:t>
            </a:r>
            <a:r>
              <a:rPr lang="de-DE" sz="1400" dirty="0"/>
              <a:t>.</a:t>
            </a:r>
          </a:p>
        </p:txBody>
      </p:sp>
      <p:sp>
        <p:nvSpPr>
          <p:cNvPr id="4" name="Dikdörtgen 3"/>
          <p:cNvSpPr/>
          <p:nvPr/>
        </p:nvSpPr>
        <p:spPr>
          <a:xfrm>
            <a:off x="7418070" y="1219810"/>
            <a:ext cx="4892040" cy="738664"/>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Almanya</a:t>
            </a:r>
            <a:r>
              <a:rPr lang="de-DE" sz="1400" dirty="0"/>
              <a:t>, </a:t>
            </a:r>
            <a:r>
              <a:rPr lang="de-DE" sz="1400" dirty="0" err="1"/>
              <a:t>dünyanın</a:t>
            </a:r>
            <a:r>
              <a:rPr lang="de-DE" sz="1400" dirty="0"/>
              <a:t> en </a:t>
            </a:r>
            <a:r>
              <a:rPr lang="de-DE" sz="1400" dirty="0" err="1"/>
              <a:t>büyük</a:t>
            </a:r>
            <a:r>
              <a:rPr lang="de-DE" sz="1400" dirty="0"/>
              <a:t> mal </a:t>
            </a:r>
            <a:r>
              <a:rPr lang="de-DE" sz="1400" dirty="0" err="1"/>
              <a:t>ihracatçılarından</a:t>
            </a:r>
            <a:r>
              <a:rPr lang="de-DE" sz="1400" dirty="0"/>
              <a:t> </a:t>
            </a:r>
            <a:r>
              <a:rPr lang="de-DE" sz="1400" dirty="0" err="1"/>
              <a:t>biridir</a:t>
            </a:r>
            <a:r>
              <a:rPr lang="de-DE" sz="1400" dirty="0"/>
              <a:t>.</a:t>
            </a:r>
            <a:r>
              <a:rPr lang="tr-TR" sz="1400" dirty="0"/>
              <a:t> </a:t>
            </a:r>
            <a:r>
              <a:rPr lang="de-DE" sz="1400" dirty="0" err="1"/>
              <a:t>Avrupa</a:t>
            </a:r>
            <a:r>
              <a:rPr lang="de-DE" sz="1400" dirty="0"/>
              <a:t> </a:t>
            </a:r>
            <a:r>
              <a:rPr lang="de-DE" sz="1400" dirty="0" err="1"/>
              <a:t>Birliği’nin</a:t>
            </a:r>
            <a:r>
              <a:rPr lang="de-DE" sz="1400" dirty="0"/>
              <a:t> </a:t>
            </a:r>
            <a:r>
              <a:rPr lang="de-DE" sz="1400" dirty="0" err="1"/>
              <a:t>merkezinde</a:t>
            </a:r>
            <a:r>
              <a:rPr lang="de-DE" sz="1400" dirty="0"/>
              <a:t> </a:t>
            </a:r>
            <a:r>
              <a:rPr lang="de-DE" sz="1400" dirty="0" err="1"/>
              <a:t>bulunması</a:t>
            </a:r>
            <a:r>
              <a:rPr lang="de-DE" sz="1400" dirty="0"/>
              <a:t>, </a:t>
            </a:r>
            <a:r>
              <a:rPr lang="de-DE" sz="1400" dirty="0" err="1"/>
              <a:t>serbest</a:t>
            </a:r>
            <a:r>
              <a:rPr lang="de-DE" sz="1400" dirty="0"/>
              <a:t> </a:t>
            </a:r>
            <a:r>
              <a:rPr lang="de-DE" sz="1400" dirty="0" err="1"/>
              <a:t>ticaret</a:t>
            </a:r>
            <a:r>
              <a:rPr lang="de-DE" sz="1400" dirty="0"/>
              <a:t> </a:t>
            </a:r>
            <a:r>
              <a:rPr lang="de-DE" sz="1400" dirty="0" err="1"/>
              <a:t>ve</a:t>
            </a:r>
            <a:r>
              <a:rPr lang="de-DE" sz="1400" dirty="0"/>
              <a:t> </a:t>
            </a:r>
            <a:r>
              <a:rPr lang="de-DE" sz="1400" b="1" dirty="0"/>
              <a:t>Euro </a:t>
            </a:r>
            <a:r>
              <a:rPr lang="de-DE" sz="1400" b="1" dirty="0" err="1"/>
              <a:t>Bölgesi</a:t>
            </a:r>
            <a:r>
              <a:rPr lang="de-DE" sz="1400" dirty="0"/>
              <a:t> </a:t>
            </a:r>
            <a:r>
              <a:rPr lang="de-DE" sz="1400" dirty="0" err="1"/>
              <a:t>avantajları</a:t>
            </a:r>
            <a:r>
              <a:rPr lang="de-DE" sz="1400" dirty="0"/>
              <a:t> </a:t>
            </a:r>
            <a:r>
              <a:rPr lang="de-DE" sz="1400" dirty="0" err="1"/>
              <a:t>sayesinde</a:t>
            </a:r>
            <a:r>
              <a:rPr lang="de-DE" sz="1400" dirty="0"/>
              <a:t> </a:t>
            </a:r>
            <a:r>
              <a:rPr lang="de-DE" sz="1400" dirty="0" err="1"/>
              <a:t>geniş</a:t>
            </a:r>
            <a:r>
              <a:rPr lang="de-DE" sz="1400" dirty="0"/>
              <a:t> </a:t>
            </a:r>
            <a:r>
              <a:rPr lang="de-DE" sz="1400" dirty="0" err="1"/>
              <a:t>bir</a:t>
            </a:r>
            <a:r>
              <a:rPr lang="de-DE" sz="1400" dirty="0"/>
              <a:t> </a:t>
            </a:r>
            <a:r>
              <a:rPr lang="de-DE" sz="1400" dirty="0" err="1"/>
              <a:t>pazara</a:t>
            </a:r>
            <a:r>
              <a:rPr lang="de-DE" sz="1400" dirty="0"/>
              <a:t> </a:t>
            </a:r>
            <a:r>
              <a:rPr lang="de-DE" sz="1400" dirty="0" err="1"/>
              <a:t>erişimi</a:t>
            </a:r>
            <a:r>
              <a:rPr lang="de-DE" sz="1400" dirty="0"/>
              <a:t> </a:t>
            </a:r>
            <a:r>
              <a:rPr lang="de-DE" sz="1400" dirty="0" err="1"/>
              <a:t>vardır</a:t>
            </a:r>
            <a:r>
              <a:rPr lang="de-DE" sz="1400" dirty="0"/>
              <a:t>.</a:t>
            </a:r>
          </a:p>
        </p:txBody>
      </p:sp>
      <p:sp>
        <p:nvSpPr>
          <p:cNvPr id="5" name="Dikdörtgen 4"/>
          <p:cNvSpPr/>
          <p:nvPr/>
        </p:nvSpPr>
        <p:spPr>
          <a:xfrm>
            <a:off x="7844607" y="2181889"/>
            <a:ext cx="3553552" cy="738664"/>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Almanya’nın</a:t>
            </a:r>
            <a:r>
              <a:rPr lang="de-DE" sz="1400" dirty="0"/>
              <a:t> </a:t>
            </a:r>
            <a:r>
              <a:rPr lang="de-DE" sz="1400" dirty="0" err="1"/>
              <a:t>ekonomik</a:t>
            </a:r>
            <a:r>
              <a:rPr lang="de-DE" sz="1400" dirty="0"/>
              <a:t> </a:t>
            </a:r>
            <a:r>
              <a:rPr lang="de-DE" sz="1400" dirty="0" err="1"/>
              <a:t>başarısının</a:t>
            </a:r>
            <a:r>
              <a:rPr lang="de-DE" sz="1400" dirty="0"/>
              <a:t> </a:t>
            </a:r>
            <a:r>
              <a:rPr lang="de-DE" sz="1400" dirty="0" err="1"/>
              <a:t>temelinde</a:t>
            </a:r>
            <a:r>
              <a:rPr lang="de-DE" sz="1400" dirty="0"/>
              <a:t>, </a:t>
            </a:r>
            <a:r>
              <a:rPr lang="de-DE" sz="1400" dirty="0" err="1"/>
              <a:t>genellikle</a:t>
            </a:r>
            <a:r>
              <a:rPr lang="de-DE" sz="1400" dirty="0"/>
              <a:t> </a:t>
            </a:r>
            <a:r>
              <a:rPr lang="de-DE" sz="1400" dirty="0" err="1"/>
              <a:t>aile</a:t>
            </a:r>
            <a:r>
              <a:rPr lang="de-DE" sz="1400" dirty="0"/>
              <a:t> </a:t>
            </a:r>
            <a:r>
              <a:rPr lang="de-DE" sz="1400" dirty="0" err="1"/>
              <a:t>şirketi</a:t>
            </a:r>
            <a:r>
              <a:rPr lang="de-DE" sz="1400" dirty="0"/>
              <a:t> </a:t>
            </a:r>
            <a:r>
              <a:rPr lang="de-DE" sz="1400" dirty="0" err="1"/>
              <a:t>olan</a:t>
            </a:r>
            <a:r>
              <a:rPr lang="de-DE" sz="1400" dirty="0"/>
              <a:t> </a:t>
            </a:r>
            <a:r>
              <a:rPr lang="de-DE" sz="1400" dirty="0" err="1"/>
              <a:t>ve</a:t>
            </a:r>
            <a:r>
              <a:rPr lang="de-DE" sz="1400" dirty="0"/>
              <a:t> </a:t>
            </a:r>
            <a:r>
              <a:rPr lang="de-DE" sz="1400" dirty="0" err="1"/>
              <a:t>uzmanlaşmış</a:t>
            </a:r>
            <a:r>
              <a:rPr lang="de-DE" sz="1400" dirty="0"/>
              <a:t> </a:t>
            </a:r>
            <a:r>
              <a:rPr lang="de-DE" sz="1400" dirty="0" err="1"/>
              <a:t>ürünler</a:t>
            </a:r>
            <a:r>
              <a:rPr lang="de-DE" sz="1400" dirty="0"/>
              <a:t> </a:t>
            </a:r>
            <a:r>
              <a:rPr lang="de-DE" sz="1400" dirty="0" err="1"/>
              <a:t>üreten</a:t>
            </a:r>
            <a:r>
              <a:rPr lang="de-DE" sz="1400" dirty="0"/>
              <a:t> </a:t>
            </a:r>
            <a:r>
              <a:rPr lang="de-DE" sz="1400" dirty="0" err="1"/>
              <a:t>orta</a:t>
            </a:r>
            <a:r>
              <a:rPr lang="de-DE" sz="1400" dirty="0"/>
              <a:t> </a:t>
            </a:r>
            <a:r>
              <a:rPr lang="de-DE" sz="1400" dirty="0" err="1"/>
              <a:t>ölçekli</a:t>
            </a:r>
            <a:r>
              <a:rPr lang="de-DE" sz="1400" dirty="0"/>
              <a:t> </a:t>
            </a:r>
            <a:r>
              <a:rPr lang="de-DE" sz="1400" dirty="0" err="1"/>
              <a:t>işletmeler</a:t>
            </a:r>
            <a:r>
              <a:rPr lang="de-DE" sz="1400" dirty="0"/>
              <a:t> </a:t>
            </a:r>
            <a:r>
              <a:rPr lang="de-DE" sz="1400" dirty="0" err="1"/>
              <a:t>yer</a:t>
            </a:r>
            <a:r>
              <a:rPr lang="de-DE" sz="1400" dirty="0"/>
              <a:t> </a:t>
            </a:r>
            <a:r>
              <a:rPr lang="de-DE" sz="1400" dirty="0" err="1"/>
              <a:t>alır</a:t>
            </a:r>
            <a:r>
              <a:rPr lang="de-DE" sz="1400" dirty="0"/>
              <a:t>.</a:t>
            </a:r>
          </a:p>
        </p:txBody>
      </p:sp>
      <p:sp>
        <p:nvSpPr>
          <p:cNvPr id="6" name="Dikdörtgen 5"/>
          <p:cNvSpPr/>
          <p:nvPr/>
        </p:nvSpPr>
        <p:spPr>
          <a:xfrm>
            <a:off x="257060" y="2135110"/>
            <a:ext cx="3780490" cy="523220"/>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Güçlü</a:t>
            </a:r>
            <a:r>
              <a:rPr lang="de-DE" sz="1400" dirty="0"/>
              <a:t> </a:t>
            </a:r>
            <a:r>
              <a:rPr lang="de-DE" sz="1400" dirty="0" err="1"/>
              <a:t>bir</a:t>
            </a:r>
            <a:r>
              <a:rPr lang="de-DE" sz="1400" dirty="0"/>
              <a:t> </a:t>
            </a:r>
            <a:r>
              <a:rPr lang="de-DE" sz="1400" dirty="0" err="1"/>
              <a:t>hukuk</a:t>
            </a:r>
            <a:r>
              <a:rPr lang="de-DE" sz="1400" dirty="0"/>
              <a:t> </a:t>
            </a:r>
            <a:r>
              <a:rPr lang="de-DE" sz="1400" dirty="0" err="1"/>
              <a:t>devleti</a:t>
            </a:r>
            <a:r>
              <a:rPr lang="de-DE" sz="1400" dirty="0"/>
              <a:t> </a:t>
            </a:r>
            <a:r>
              <a:rPr lang="de-DE" sz="1400" dirty="0" err="1"/>
              <a:t>yapısı</a:t>
            </a:r>
            <a:r>
              <a:rPr lang="de-DE" sz="1400" dirty="0"/>
              <a:t> </a:t>
            </a:r>
            <a:r>
              <a:rPr lang="de-DE" sz="1400" dirty="0" err="1"/>
              <a:t>ve</a:t>
            </a:r>
            <a:r>
              <a:rPr lang="de-DE" sz="1400" dirty="0"/>
              <a:t> </a:t>
            </a:r>
            <a:r>
              <a:rPr lang="de-DE" sz="1400" dirty="0" err="1"/>
              <a:t>düşük</a:t>
            </a:r>
            <a:r>
              <a:rPr lang="de-DE" sz="1400" dirty="0"/>
              <a:t> </a:t>
            </a:r>
            <a:r>
              <a:rPr lang="de-DE" sz="1400" dirty="0" err="1"/>
              <a:t>yolsuzluk</a:t>
            </a:r>
            <a:r>
              <a:rPr lang="de-DE" sz="1400" dirty="0"/>
              <a:t> </a:t>
            </a:r>
            <a:r>
              <a:rPr lang="de-DE" sz="1400" dirty="0" err="1"/>
              <a:t>oranı</a:t>
            </a:r>
            <a:r>
              <a:rPr lang="de-DE" sz="1400" dirty="0"/>
              <a:t> </a:t>
            </a:r>
            <a:r>
              <a:rPr lang="de-DE" sz="1400" dirty="0" err="1"/>
              <a:t>ekonomiye</a:t>
            </a:r>
            <a:r>
              <a:rPr lang="de-DE" sz="1400" dirty="0"/>
              <a:t> </a:t>
            </a:r>
            <a:r>
              <a:rPr lang="de-DE" sz="1400" dirty="0" err="1"/>
              <a:t>güven</a:t>
            </a:r>
            <a:r>
              <a:rPr lang="de-DE" sz="1400" dirty="0"/>
              <a:t> </a:t>
            </a:r>
            <a:r>
              <a:rPr lang="de-DE" sz="1400" dirty="0" err="1"/>
              <a:t>verir</a:t>
            </a:r>
            <a:r>
              <a:rPr lang="de-DE" sz="1400" dirty="0"/>
              <a:t>.</a:t>
            </a:r>
          </a:p>
        </p:txBody>
      </p:sp>
      <p:sp>
        <p:nvSpPr>
          <p:cNvPr id="9" name="Dikdörtgen 8"/>
          <p:cNvSpPr/>
          <p:nvPr/>
        </p:nvSpPr>
        <p:spPr>
          <a:xfrm>
            <a:off x="68782" y="2856306"/>
            <a:ext cx="3581278" cy="738664"/>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Almanya</a:t>
            </a:r>
            <a:r>
              <a:rPr lang="de-DE" sz="1400" dirty="0"/>
              <a:t>, </a:t>
            </a:r>
            <a:r>
              <a:rPr lang="de-DE" sz="1400" dirty="0" err="1"/>
              <a:t>yüksek</a:t>
            </a:r>
            <a:r>
              <a:rPr lang="de-DE" sz="1400" dirty="0"/>
              <a:t> Ar-</a:t>
            </a:r>
            <a:r>
              <a:rPr lang="de-DE" sz="1400" dirty="0" err="1"/>
              <a:t>Ge</a:t>
            </a:r>
            <a:r>
              <a:rPr lang="de-DE" sz="1400" dirty="0"/>
              <a:t> </a:t>
            </a:r>
            <a:r>
              <a:rPr lang="de-DE" sz="1400" dirty="0" err="1"/>
              <a:t>yatırımları</a:t>
            </a:r>
            <a:r>
              <a:rPr lang="de-DE" sz="1400" dirty="0"/>
              <a:t> </a:t>
            </a:r>
            <a:r>
              <a:rPr lang="de-DE" sz="1400" dirty="0" err="1"/>
              <a:t>yapan</a:t>
            </a:r>
            <a:r>
              <a:rPr lang="de-DE" sz="1400" dirty="0"/>
              <a:t> </a:t>
            </a:r>
            <a:r>
              <a:rPr lang="de-DE" sz="1400" dirty="0" err="1"/>
              <a:t>bir</a:t>
            </a:r>
            <a:r>
              <a:rPr lang="de-DE" sz="1400" dirty="0"/>
              <a:t> </a:t>
            </a:r>
            <a:r>
              <a:rPr lang="de-DE" sz="1400" dirty="0" err="1"/>
              <a:t>ülkedir</a:t>
            </a:r>
            <a:r>
              <a:rPr lang="de-DE" sz="1400" dirty="0"/>
              <a:t>.</a:t>
            </a:r>
            <a:r>
              <a:rPr lang="da-DK" sz="1400" dirty="0"/>
              <a:t> Enstitüler ve üniversite-sanayi işbirlikleri, inovasyonu destekler.</a:t>
            </a:r>
            <a:endParaRPr lang="de-DE" sz="1400" dirty="0"/>
          </a:p>
        </p:txBody>
      </p:sp>
      <p:sp>
        <p:nvSpPr>
          <p:cNvPr id="10" name="Dikdörtgen 9"/>
          <p:cNvSpPr/>
          <p:nvPr/>
        </p:nvSpPr>
        <p:spPr>
          <a:xfrm>
            <a:off x="8318406" y="3099019"/>
            <a:ext cx="3473542" cy="954107"/>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Almanya</a:t>
            </a:r>
            <a:r>
              <a:rPr lang="de-DE" sz="1400" dirty="0"/>
              <a:t>, </a:t>
            </a:r>
            <a:r>
              <a:rPr lang="de-DE" sz="1400" dirty="0" err="1"/>
              <a:t>dünyanın</a:t>
            </a:r>
            <a:r>
              <a:rPr lang="de-DE" sz="1400" dirty="0"/>
              <a:t> en </a:t>
            </a:r>
            <a:r>
              <a:rPr lang="de-DE" sz="1400" dirty="0" err="1"/>
              <a:t>önemli</a:t>
            </a:r>
            <a:r>
              <a:rPr lang="de-DE" sz="1400" dirty="0"/>
              <a:t> </a:t>
            </a:r>
            <a:r>
              <a:rPr lang="de-DE" sz="1400" dirty="0" err="1"/>
              <a:t>uluslararası</a:t>
            </a:r>
            <a:r>
              <a:rPr lang="de-DE" sz="1400" dirty="0"/>
              <a:t> </a:t>
            </a:r>
            <a:r>
              <a:rPr lang="de-DE" sz="1400" dirty="0" err="1"/>
              <a:t>fuarlarına</a:t>
            </a:r>
            <a:r>
              <a:rPr lang="de-DE" sz="1400" dirty="0"/>
              <a:t> </a:t>
            </a:r>
            <a:r>
              <a:rPr lang="de-DE" sz="1400" dirty="0" err="1"/>
              <a:t>ev</a:t>
            </a:r>
            <a:r>
              <a:rPr lang="de-DE" sz="1400" dirty="0"/>
              <a:t> </a:t>
            </a:r>
            <a:r>
              <a:rPr lang="de-DE" sz="1400" dirty="0" err="1"/>
              <a:t>sahipliği</a:t>
            </a:r>
            <a:r>
              <a:rPr lang="de-DE" sz="1400" dirty="0"/>
              <a:t> </a:t>
            </a:r>
            <a:r>
              <a:rPr lang="de-DE" sz="1400" dirty="0" err="1"/>
              <a:t>yapar</a:t>
            </a:r>
            <a:r>
              <a:rPr lang="de-DE" sz="1400" dirty="0"/>
              <a:t>. </a:t>
            </a:r>
            <a:r>
              <a:rPr lang="de-DE" sz="1400" dirty="0" err="1"/>
              <a:t>Bu</a:t>
            </a:r>
            <a:r>
              <a:rPr lang="de-DE" sz="1400" dirty="0"/>
              <a:t> </a:t>
            </a:r>
            <a:r>
              <a:rPr lang="de-DE" sz="1400" dirty="0" err="1"/>
              <a:t>etkinlikler</a:t>
            </a:r>
            <a:r>
              <a:rPr lang="de-DE" sz="1400" dirty="0"/>
              <a:t>, </a:t>
            </a:r>
            <a:r>
              <a:rPr lang="de-DE" sz="1400" dirty="0" err="1"/>
              <a:t>Almanya’yı</a:t>
            </a:r>
            <a:r>
              <a:rPr lang="de-DE" sz="1400" dirty="0"/>
              <a:t> </a:t>
            </a:r>
            <a:r>
              <a:rPr lang="de-DE" sz="1400" dirty="0" err="1"/>
              <a:t>dünya</a:t>
            </a:r>
            <a:r>
              <a:rPr lang="de-DE" sz="1400" dirty="0"/>
              <a:t> </a:t>
            </a:r>
            <a:r>
              <a:rPr lang="de-DE" sz="1400" dirty="0" err="1"/>
              <a:t>ticaretinin</a:t>
            </a:r>
            <a:r>
              <a:rPr lang="de-DE" sz="1400" dirty="0"/>
              <a:t> </a:t>
            </a:r>
            <a:r>
              <a:rPr lang="de-DE" sz="1400" dirty="0" err="1"/>
              <a:t>buluşma</a:t>
            </a:r>
            <a:r>
              <a:rPr lang="de-DE" sz="1400" dirty="0"/>
              <a:t> </a:t>
            </a:r>
            <a:r>
              <a:rPr lang="de-DE" sz="1400" dirty="0" err="1"/>
              <a:t>noktası</a:t>
            </a:r>
            <a:r>
              <a:rPr lang="de-DE" sz="1400" dirty="0"/>
              <a:t> </a:t>
            </a:r>
            <a:r>
              <a:rPr lang="de-DE" sz="1400" dirty="0" err="1"/>
              <a:t>haline</a:t>
            </a:r>
            <a:r>
              <a:rPr lang="de-DE" sz="1400" dirty="0"/>
              <a:t> </a:t>
            </a:r>
            <a:r>
              <a:rPr lang="de-DE" sz="1400" dirty="0" err="1"/>
              <a:t>getirmiştir</a:t>
            </a:r>
            <a:endParaRPr lang="de-DE" sz="1400" dirty="0"/>
          </a:p>
        </p:txBody>
      </p:sp>
      <p:sp>
        <p:nvSpPr>
          <p:cNvPr id="13" name="Dikdörtgen 12"/>
          <p:cNvSpPr/>
          <p:nvPr/>
        </p:nvSpPr>
        <p:spPr>
          <a:xfrm>
            <a:off x="155833" y="3879420"/>
            <a:ext cx="3881717" cy="954107"/>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Almanya</a:t>
            </a:r>
            <a:r>
              <a:rPr lang="de-DE" sz="1400" dirty="0"/>
              <a:t>, </a:t>
            </a:r>
            <a:r>
              <a:rPr lang="de-DE" sz="1400" dirty="0" err="1"/>
              <a:t>Avrupa’nın</a:t>
            </a:r>
            <a:r>
              <a:rPr lang="de-DE" sz="1400" dirty="0"/>
              <a:t> </a:t>
            </a:r>
            <a:r>
              <a:rPr lang="de-DE" sz="1400" dirty="0" err="1"/>
              <a:t>lojistik</a:t>
            </a:r>
            <a:r>
              <a:rPr lang="de-DE" sz="1400" dirty="0"/>
              <a:t> </a:t>
            </a:r>
            <a:r>
              <a:rPr lang="de-DE" sz="1400" dirty="0" err="1"/>
              <a:t>merkezi</a:t>
            </a:r>
            <a:r>
              <a:rPr lang="de-DE" sz="1400" dirty="0"/>
              <a:t> </a:t>
            </a:r>
            <a:r>
              <a:rPr lang="de-DE" sz="1400" dirty="0" err="1"/>
              <a:t>konumundadır</a:t>
            </a:r>
            <a:r>
              <a:rPr lang="de-DE" sz="1400" dirty="0"/>
              <a:t>. </a:t>
            </a:r>
            <a:r>
              <a:rPr lang="de-DE" sz="1400" dirty="0" err="1"/>
              <a:t>Otoyol</a:t>
            </a:r>
            <a:r>
              <a:rPr lang="de-DE" sz="1400" dirty="0"/>
              <a:t> </a:t>
            </a:r>
            <a:r>
              <a:rPr lang="de-DE" sz="1400" dirty="0" err="1"/>
              <a:t>ağı</a:t>
            </a:r>
            <a:r>
              <a:rPr lang="de-DE" sz="1400" dirty="0"/>
              <a:t> (Autobahn), </a:t>
            </a:r>
            <a:r>
              <a:rPr lang="de-DE" sz="1400" dirty="0" err="1"/>
              <a:t>demiryolları</a:t>
            </a:r>
            <a:r>
              <a:rPr lang="de-DE" sz="1400" dirty="0"/>
              <a:t>, Ren </a:t>
            </a:r>
            <a:r>
              <a:rPr lang="de-DE" sz="1400" dirty="0" err="1"/>
              <a:t>Nehri</a:t>
            </a:r>
            <a:r>
              <a:rPr lang="de-DE" sz="1400" dirty="0"/>
              <a:t> </a:t>
            </a:r>
            <a:r>
              <a:rPr lang="de-DE" sz="1400" dirty="0" err="1"/>
              <a:t>ve</a:t>
            </a:r>
            <a:r>
              <a:rPr lang="de-DE" sz="1400" dirty="0"/>
              <a:t> modern </a:t>
            </a:r>
            <a:r>
              <a:rPr lang="de-DE" sz="1400" dirty="0" err="1"/>
              <a:t>limanları</a:t>
            </a:r>
            <a:r>
              <a:rPr lang="de-DE" sz="1400" dirty="0"/>
              <a:t> (Hamburg, Bremen) </a:t>
            </a:r>
            <a:r>
              <a:rPr lang="de-DE" sz="1400" dirty="0" err="1"/>
              <a:t>ile</a:t>
            </a:r>
            <a:r>
              <a:rPr lang="de-DE" sz="1400" dirty="0"/>
              <a:t> </a:t>
            </a:r>
            <a:r>
              <a:rPr lang="de-DE" sz="1400" dirty="0" err="1"/>
              <a:t>güçlü</a:t>
            </a:r>
            <a:r>
              <a:rPr lang="de-DE" sz="1400" dirty="0"/>
              <a:t> </a:t>
            </a:r>
            <a:r>
              <a:rPr lang="de-DE" sz="1400" dirty="0" err="1"/>
              <a:t>bir</a:t>
            </a:r>
            <a:r>
              <a:rPr lang="de-DE" sz="1400" dirty="0"/>
              <a:t> </a:t>
            </a:r>
            <a:r>
              <a:rPr lang="de-DE" sz="1400" dirty="0" err="1"/>
              <a:t>altyapıya</a:t>
            </a:r>
            <a:r>
              <a:rPr lang="de-DE" sz="1400" dirty="0"/>
              <a:t> </a:t>
            </a:r>
            <a:r>
              <a:rPr lang="de-DE" sz="1400" dirty="0" err="1"/>
              <a:t>sahiptir</a:t>
            </a:r>
            <a:r>
              <a:rPr lang="de-DE" sz="1400" dirty="0"/>
              <a:t>.</a:t>
            </a:r>
          </a:p>
        </p:txBody>
      </p:sp>
      <p:sp>
        <p:nvSpPr>
          <p:cNvPr id="14" name="Dikdörtgen 13"/>
          <p:cNvSpPr/>
          <p:nvPr/>
        </p:nvSpPr>
        <p:spPr>
          <a:xfrm>
            <a:off x="7789938" y="4288724"/>
            <a:ext cx="3759953" cy="954107"/>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Almanya</a:t>
            </a:r>
            <a:r>
              <a:rPr lang="de-DE" sz="1400" dirty="0"/>
              <a:t>, </a:t>
            </a:r>
            <a:r>
              <a:rPr lang="de-DE" sz="1400" dirty="0" err="1"/>
              <a:t>Avrupa’nın</a:t>
            </a:r>
            <a:r>
              <a:rPr lang="de-DE" sz="1400" dirty="0"/>
              <a:t> </a:t>
            </a:r>
            <a:r>
              <a:rPr lang="de-DE" sz="1400" dirty="0" err="1"/>
              <a:t>merkezinde</a:t>
            </a:r>
            <a:r>
              <a:rPr lang="de-DE" sz="1400" dirty="0"/>
              <a:t> </a:t>
            </a:r>
            <a:r>
              <a:rPr lang="de-DE" sz="1400" dirty="0" err="1"/>
              <a:t>bulunduğu</a:t>
            </a:r>
            <a:r>
              <a:rPr lang="de-DE" sz="1400" dirty="0"/>
              <a:t> </a:t>
            </a:r>
            <a:r>
              <a:rPr lang="de-DE" sz="1400" dirty="0" err="1"/>
              <a:t>için</a:t>
            </a:r>
            <a:r>
              <a:rPr lang="de-DE" sz="1400" dirty="0"/>
              <a:t> </a:t>
            </a:r>
            <a:r>
              <a:rPr lang="de-DE" sz="1400" dirty="0" err="1"/>
              <a:t>doğu-batı</a:t>
            </a:r>
            <a:r>
              <a:rPr lang="de-DE" sz="1400" dirty="0"/>
              <a:t> </a:t>
            </a:r>
            <a:r>
              <a:rPr lang="de-DE" sz="1400" dirty="0" err="1"/>
              <a:t>ve</a:t>
            </a:r>
            <a:r>
              <a:rPr lang="de-DE" sz="1400" dirty="0"/>
              <a:t> </a:t>
            </a:r>
            <a:r>
              <a:rPr lang="de-DE" sz="1400" dirty="0" err="1"/>
              <a:t>kuzey-güney</a:t>
            </a:r>
            <a:r>
              <a:rPr lang="de-DE" sz="1400" dirty="0"/>
              <a:t> </a:t>
            </a:r>
            <a:r>
              <a:rPr lang="de-DE" sz="1400" dirty="0" err="1"/>
              <a:t>ticaret</a:t>
            </a:r>
            <a:r>
              <a:rPr lang="de-DE" sz="1400" dirty="0"/>
              <a:t> </a:t>
            </a:r>
            <a:r>
              <a:rPr lang="de-DE" sz="1400" dirty="0" err="1"/>
              <a:t>yollarının</a:t>
            </a:r>
            <a:r>
              <a:rPr lang="de-DE" sz="1400" dirty="0"/>
              <a:t> </a:t>
            </a:r>
            <a:r>
              <a:rPr lang="de-DE" sz="1400" dirty="0" err="1"/>
              <a:t>kesişiminde</a:t>
            </a:r>
            <a:r>
              <a:rPr lang="de-DE" sz="1400" dirty="0"/>
              <a:t> </a:t>
            </a:r>
            <a:r>
              <a:rPr lang="de-DE" sz="1400" dirty="0" err="1"/>
              <a:t>yer</a:t>
            </a:r>
            <a:r>
              <a:rPr lang="de-DE" sz="1400" dirty="0"/>
              <a:t> </a:t>
            </a:r>
            <a:r>
              <a:rPr lang="de-DE" sz="1400" dirty="0" err="1"/>
              <a:t>alır</a:t>
            </a:r>
            <a:r>
              <a:rPr lang="de-DE" sz="1400" dirty="0"/>
              <a:t>. </a:t>
            </a:r>
            <a:r>
              <a:rPr lang="de-DE" sz="1400" dirty="0" err="1"/>
              <a:t>Bu</a:t>
            </a:r>
            <a:r>
              <a:rPr lang="de-DE" sz="1400" dirty="0"/>
              <a:t> da </a:t>
            </a:r>
            <a:r>
              <a:rPr lang="de-DE" sz="1400" dirty="0" err="1"/>
              <a:t>lojistik</a:t>
            </a:r>
            <a:r>
              <a:rPr lang="de-DE" sz="1400" dirty="0"/>
              <a:t>, </a:t>
            </a:r>
            <a:r>
              <a:rPr lang="de-DE" sz="1400" dirty="0" err="1"/>
              <a:t>dağıtım</a:t>
            </a:r>
            <a:r>
              <a:rPr lang="de-DE" sz="1400" dirty="0"/>
              <a:t> </a:t>
            </a:r>
            <a:r>
              <a:rPr lang="de-DE" sz="1400" dirty="0" err="1"/>
              <a:t>ve</a:t>
            </a:r>
            <a:r>
              <a:rPr lang="de-DE" sz="1400" dirty="0"/>
              <a:t> </a:t>
            </a:r>
            <a:r>
              <a:rPr lang="de-DE" sz="1400" dirty="0" err="1"/>
              <a:t>ticaret</a:t>
            </a:r>
            <a:r>
              <a:rPr lang="de-DE" sz="1400" dirty="0"/>
              <a:t> </a:t>
            </a:r>
            <a:r>
              <a:rPr lang="de-DE" sz="1400" dirty="0" err="1"/>
              <a:t>için</a:t>
            </a:r>
            <a:r>
              <a:rPr lang="de-DE" sz="1400" dirty="0"/>
              <a:t> </a:t>
            </a:r>
            <a:r>
              <a:rPr lang="de-DE" sz="1400" dirty="0" err="1"/>
              <a:t>stratejik</a:t>
            </a:r>
            <a:r>
              <a:rPr lang="de-DE" sz="1400" dirty="0"/>
              <a:t> </a:t>
            </a:r>
            <a:r>
              <a:rPr lang="de-DE" sz="1400" dirty="0" err="1"/>
              <a:t>bir</a:t>
            </a:r>
            <a:r>
              <a:rPr lang="de-DE" sz="1400" dirty="0"/>
              <a:t> </a:t>
            </a:r>
            <a:r>
              <a:rPr lang="de-DE" sz="1400" dirty="0" err="1"/>
              <a:t>avantaj</a:t>
            </a:r>
            <a:r>
              <a:rPr lang="de-DE" sz="1400" dirty="0"/>
              <a:t> </a:t>
            </a:r>
            <a:r>
              <a:rPr lang="de-DE" sz="1400" dirty="0" err="1"/>
              <a:t>sağlar</a:t>
            </a:r>
            <a:r>
              <a:rPr lang="de-DE" sz="1400" dirty="0"/>
              <a:t>.</a:t>
            </a:r>
          </a:p>
        </p:txBody>
      </p:sp>
      <p:sp>
        <p:nvSpPr>
          <p:cNvPr id="16" name="Dikdörtgen 15"/>
          <p:cNvSpPr/>
          <p:nvPr/>
        </p:nvSpPr>
        <p:spPr>
          <a:xfrm>
            <a:off x="257060" y="5095805"/>
            <a:ext cx="3866807" cy="1169551"/>
          </a:xfrm>
          <a:prstGeom prst="rect">
            <a:avLst/>
          </a:prstGeom>
          <a:solidFill>
            <a:schemeClr val="bg1">
              <a:lumMod val="95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de-DE" sz="1400" dirty="0" err="1"/>
              <a:t>Nitelikli</a:t>
            </a:r>
            <a:r>
              <a:rPr lang="de-DE" sz="1400" dirty="0"/>
              <a:t> </a:t>
            </a:r>
            <a:r>
              <a:rPr lang="de-DE" sz="1400" dirty="0" err="1"/>
              <a:t>iş</a:t>
            </a:r>
            <a:r>
              <a:rPr lang="de-DE" sz="1400" dirty="0"/>
              <a:t> </a:t>
            </a:r>
            <a:r>
              <a:rPr lang="de-DE" sz="1400" dirty="0" err="1"/>
              <a:t>gücü</a:t>
            </a:r>
            <a:r>
              <a:rPr lang="de-DE" sz="1400" dirty="0"/>
              <a:t>, </a:t>
            </a:r>
            <a:r>
              <a:rPr lang="de-DE" sz="1400" dirty="0" err="1"/>
              <a:t>Almanya’nın</a:t>
            </a:r>
            <a:r>
              <a:rPr lang="de-DE" sz="1400" dirty="0"/>
              <a:t> </a:t>
            </a:r>
            <a:r>
              <a:rPr lang="de-DE" sz="1400" dirty="0" err="1"/>
              <a:t>yüksek</a:t>
            </a:r>
            <a:r>
              <a:rPr lang="de-DE" sz="1400" dirty="0"/>
              <a:t> </a:t>
            </a:r>
            <a:r>
              <a:rPr lang="de-DE" sz="1400" dirty="0" err="1"/>
              <a:t>teknoloji</a:t>
            </a:r>
            <a:r>
              <a:rPr lang="de-DE" sz="1400" dirty="0"/>
              <a:t> </a:t>
            </a:r>
            <a:r>
              <a:rPr lang="de-DE" sz="1400" dirty="0" err="1"/>
              <a:t>üretimi</a:t>
            </a:r>
            <a:r>
              <a:rPr lang="de-DE" sz="1400" dirty="0"/>
              <a:t>, </a:t>
            </a:r>
            <a:r>
              <a:rPr lang="de-DE" sz="1400" dirty="0" err="1"/>
              <a:t>ihracat</a:t>
            </a:r>
            <a:r>
              <a:rPr lang="de-DE" sz="1400" dirty="0"/>
              <a:t> </a:t>
            </a:r>
            <a:r>
              <a:rPr lang="de-DE" sz="1400" dirty="0" err="1"/>
              <a:t>gücü</a:t>
            </a:r>
            <a:r>
              <a:rPr lang="de-DE" sz="1400" dirty="0"/>
              <a:t> </a:t>
            </a:r>
            <a:r>
              <a:rPr lang="de-DE" sz="1400" dirty="0" err="1"/>
              <a:t>ve</a:t>
            </a:r>
            <a:r>
              <a:rPr lang="de-DE" sz="1400" dirty="0"/>
              <a:t> </a:t>
            </a:r>
            <a:r>
              <a:rPr lang="de-DE" sz="1400" dirty="0" err="1"/>
              <a:t>rekabet</a:t>
            </a:r>
            <a:r>
              <a:rPr lang="de-DE" sz="1400" dirty="0"/>
              <a:t> </a:t>
            </a:r>
            <a:r>
              <a:rPr lang="de-DE" sz="1400" dirty="0" err="1"/>
              <a:t>avantajı</a:t>
            </a:r>
            <a:r>
              <a:rPr lang="de-DE" sz="1400" dirty="0"/>
              <a:t> </a:t>
            </a:r>
            <a:r>
              <a:rPr lang="de-DE" sz="1400" dirty="0" err="1"/>
              <a:t>için</a:t>
            </a:r>
            <a:r>
              <a:rPr lang="de-DE" sz="1400" dirty="0"/>
              <a:t> </a:t>
            </a:r>
            <a:r>
              <a:rPr lang="de-DE" sz="1400" dirty="0" err="1"/>
              <a:t>temel</a:t>
            </a:r>
            <a:r>
              <a:rPr lang="de-DE" sz="1400" dirty="0"/>
              <a:t> </a:t>
            </a:r>
            <a:r>
              <a:rPr lang="de-DE" sz="1400" dirty="0" err="1"/>
              <a:t>unsurlardan</a:t>
            </a:r>
            <a:r>
              <a:rPr lang="de-DE" sz="1400" dirty="0"/>
              <a:t> </a:t>
            </a:r>
            <a:r>
              <a:rPr lang="de-DE" sz="1400" dirty="0" err="1"/>
              <a:t>biridir</a:t>
            </a:r>
            <a:r>
              <a:rPr lang="de-DE" sz="1400" dirty="0"/>
              <a:t>. </a:t>
            </a:r>
            <a:r>
              <a:rPr lang="tr-TR" sz="1400" dirty="0"/>
              <a:t>Almanya,</a:t>
            </a:r>
            <a:r>
              <a:rPr lang="de-DE" sz="1400" dirty="0"/>
              <a:t> </a:t>
            </a:r>
            <a:r>
              <a:rPr lang="tr-TR" sz="1400" dirty="0"/>
              <a:t>s</a:t>
            </a:r>
            <a:r>
              <a:rPr lang="de-DE" sz="1400" dirty="0" err="1"/>
              <a:t>anayi</a:t>
            </a:r>
            <a:r>
              <a:rPr lang="de-DE" sz="1400" dirty="0"/>
              <a:t> </a:t>
            </a:r>
            <a:r>
              <a:rPr lang="de-DE" sz="1400" dirty="0" err="1"/>
              <a:t>ve</a:t>
            </a:r>
            <a:r>
              <a:rPr lang="de-DE" sz="1400" dirty="0"/>
              <a:t> </a:t>
            </a:r>
            <a:r>
              <a:rPr lang="de-DE" sz="1400" dirty="0" err="1"/>
              <a:t>hizmet</a:t>
            </a:r>
            <a:r>
              <a:rPr lang="de-DE" sz="1400" dirty="0"/>
              <a:t> </a:t>
            </a:r>
            <a:r>
              <a:rPr lang="de-DE" sz="1400" dirty="0" err="1"/>
              <a:t>sektörlerinde</a:t>
            </a:r>
            <a:r>
              <a:rPr lang="de-DE" sz="1400" dirty="0"/>
              <a:t> </a:t>
            </a:r>
            <a:r>
              <a:rPr lang="de-DE" sz="1400" dirty="0" err="1"/>
              <a:t>istihdamı</a:t>
            </a:r>
            <a:r>
              <a:rPr lang="de-DE" sz="1400" dirty="0"/>
              <a:t> </a:t>
            </a:r>
            <a:r>
              <a:rPr lang="de-DE" sz="1400" dirty="0" err="1"/>
              <a:t>yüksek</a:t>
            </a:r>
            <a:r>
              <a:rPr lang="de-DE" sz="1400" dirty="0"/>
              <a:t> </a:t>
            </a:r>
            <a:r>
              <a:rPr lang="de-DE" sz="1400" dirty="0" err="1"/>
              <a:t>tutarak</a:t>
            </a:r>
            <a:r>
              <a:rPr lang="de-DE" sz="1400" dirty="0"/>
              <a:t> </a:t>
            </a:r>
            <a:r>
              <a:rPr lang="de-DE" sz="1400" dirty="0" err="1"/>
              <a:t>istikrarlı</a:t>
            </a:r>
            <a:r>
              <a:rPr lang="de-DE" sz="1400" dirty="0"/>
              <a:t> </a:t>
            </a:r>
            <a:r>
              <a:rPr lang="de-DE" sz="1400" dirty="0" err="1"/>
              <a:t>bir</a:t>
            </a:r>
            <a:r>
              <a:rPr lang="de-DE" sz="1400" dirty="0"/>
              <a:t> </a:t>
            </a:r>
            <a:r>
              <a:rPr lang="de-DE" sz="1400" dirty="0" err="1"/>
              <a:t>işgücü</a:t>
            </a:r>
            <a:r>
              <a:rPr lang="de-DE" sz="1400" dirty="0"/>
              <a:t> </a:t>
            </a:r>
            <a:r>
              <a:rPr lang="de-DE" sz="1400" dirty="0" err="1"/>
              <a:t>piyasası</a:t>
            </a:r>
            <a:r>
              <a:rPr lang="de-DE" sz="1400" dirty="0"/>
              <a:t> </a:t>
            </a:r>
            <a:r>
              <a:rPr lang="de-DE" sz="1400" dirty="0" err="1"/>
              <a:t>oluşturmuştur</a:t>
            </a:r>
            <a:r>
              <a:rPr lang="de-DE" sz="1400" dirty="0"/>
              <a:t>.</a:t>
            </a:r>
          </a:p>
        </p:txBody>
      </p:sp>
      <p:sp>
        <p:nvSpPr>
          <p:cNvPr id="11" name="Unvan 10"/>
          <p:cNvSpPr>
            <a:spLocks noGrp="1"/>
          </p:cNvSpPr>
          <p:nvPr>
            <p:ph type="title"/>
          </p:nvPr>
        </p:nvSpPr>
        <p:spPr>
          <a:xfrm>
            <a:off x="569623" y="251838"/>
            <a:ext cx="11412772" cy="428849"/>
          </a:xfrm>
        </p:spPr>
        <p:txBody>
          <a:bodyPr/>
          <a:lstStyle/>
          <a:p>
            <a:r>
              <a:rPr lang="de-DE" dirty="0"/>
              <a:t>GENEL EKON</a:t>
            </a:r>
            <a:r>
              <a:rPr lang="tr-TR" dirty="0"/>
              <a:t>OMİK GÖRÜNÜM</a:t>
            </a:r>
          </a:p>
        </p:txBody>
      </p:sp>
      <p:sp>
        <p:nvSpPr>
          <p:cNvPr id="2" name="Metin Yer Tutucusu 1"/>
          <p:cNvSpPr>
            <a:spLocks noGrp="1"/>
          </p:cNvSpPr>
          <p:nvPr>
            <p:ph type="body" sz="quarter" idx="23"/>
          </p:nvPr>
        </p:nvSpPr>
        <p:spPr>
          <a:xfrm>
            <a:off x="569623" y="781958"/>
            <a:ext cx="11412772" cy="370800"/>
          </a:xfrm>
        </p:spPr>
        <p:txBody>
          <a:bodyPr/>
          <a:lstStyle/>
          <a:p>
            <a:r>
              <a:rPr lang="tr-TR" dirty="0"/>
              <a:t>Alman Ekonomisinin Güçlü Olmasının Sebepleri</a:t>
            </a:r>
          </a:p>
        </p:txBody>
      </p:sp>
      <p:graphicFrame>
        <p:nvGraphicFramePr>
          <p:cNvPr id="12" name="Diyagram 11"/>
          <p:cNvGraphicFramePr/>
          <p:nvPr>
            <p:extLst>
              <p:ext uri="{D42A27DB-BD31-4B8C-83A1-F6EECF244321}">
                <p14:modId xmlns:p14="http://schemas.microsoft.com/office/powerpoint/2010/main" val="2761582074"/>
              </p:ext>
            </p:extLst>
          </p:nvPr>
        </p:nvGraphicFramePr>
        <p:xfrm>
          <a:off x="2003732" y="1360739"/>
          <a:ext cx="7799487" cy="4742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Resim 14" descr="Deutschland Logo - Kostenlose Vektoren und PSD zum Download"/>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4960" t="15748" r="14960" b="15354"/>
          <a:stretch/>
        </p:blipFill>
        <p:spPr bwMode="auto">
          <a:xfrm>
            <a:off x="5296389" y="3132454"/>
            <a:ext cx="1214172" cy="1198918"/>
          </a:xfrm>
          <a:prstGeom prst="ellipse">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191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dirty="0"/>
              <a:t> B- </a:t>
            </a:r>
            <a:r>
              <a:rPr lang="de-DE" dirty="0"/>
              <a:t>D</a:t>
            </a:r>
            <a:r>
              <a:rPr lang="tr-TR" dirty="0"/>
              <a:t>IŞ TİCARET GÖRÜNÜMÜ</a:t>
            </a:r>
          </a:p>
        </p:txBody>
      </p:sp>
    </p:spTree>
    <p:extLst>
      <p:ext uri="{BB962C8B-B14F-4D97-AF65-F5344CB8AC3E}">
        <p14:creationId xmlns:p14="http://schemas.microsoft.com/office/powerpoint/2010/main" val="384411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de-DE" dirty="0"/>
              <a:t>D</a:t>
            </a:r>
            <a:r>
              <a:rPr lang="tr-TR" dirty="0"/>
              <a:t>IŞ TİCARET GÖRÜNÜMÜ</a:t>
            </a:r>
          </a:p>
        </p:txBody>
      </p:sp>
      <p:sp>
        <p:nvSpPr>
          <p:cNvPr id="8" name="Metin Yer Tutucusu 7"/>
          <p:cNvSpPr>
            <a:spLocks noGrp="1"/>
          </p:cNvSpPr>
          <p:nvPr>
            <p:ph type="body" sz="quarter" idx="13"/>
          </p:nvPr>
        </p:nvSpPr>
        <p:spPr/>
        <p:txBody>
          <a:bodyPr/>
          <a:lstStyle/>
          <a:p>
            <a:r>
              <a:rPr lang="tr-TR" dirty="0"/>
              <a:t>Almanya’nın Yıllara Göre Dış Ticareti</a:t>
            </a:r>
          </a:p>
        </p:txBody>
      </p:sp>
      <p:sp>
        <p:nvSpPr>
          <p:cNvPr id="28" name="Textfeld 3"/>
          <p:cNvSpPr txBox="1"/>
          <p:nvPr/>
        </p:nvSpPr>
        <p:spPr>
          <a:xfrm>
            <a:off x="569625" y="1408595"/>
            <a:ext cx="5458265" cy="408623"/>
          </a:xfrm>
          <a:prstGeom prst="round2DiagRect">
            <a:avLst/>
          </a:prstGeom>
          <a:solidFill>
            <a:schemeClr val="accent1">
              <a:lumMod val="75000"/>
            </a:schemeClr>
          </a:solidFill>
          <a:scene3d>
            <a:camera prst="orthographicFront"/>
            <a:lightRig rig="threePt" dir="t"/>
          </a:scene3d>
          <a:sp3d>
            <a:bevelT prst="convex"/>
          </a:sp3d>
        </p:spPr>
        <p:txBody>
          <a:bodyPr wrap="square" rtlCol="0">
            <a:spAutoFit/>
          </a:bodyPr>
          <a:lstStyle/>
          <a:p>
            <a:r>
              <a:rPr lang="tr-TR" b="1" dirty="0">
                <a:solidFill>
                  <a:schemeClr val="bg1"/>
                </a:solidFill>
              </a:rPr>
              <a:t>Dış Ticaretin Yıllara Göre Değişimi (Milyar Avro</a:t>
            </a:r>
            <a:r>
              <a:rPr lang="tr-TR" b="1" dirty="0">
                <a:solidFill>
                  <a:schemeClr val="bg1"/>
                </a:solidFill>
                <a:latin typeface="Myriad Pro"/>
              </a:rPr>
              <a:t>)</a:t>
            </a:r>
            <a:endParaRPr lang="de-DE" b="1" dirty="0">
              <a:solidFill>
                <a:schemeClr val="bg1"/>
              </a:solidFill>
              <a:latin typeface="Myriad Pro"/>
            </a:endParaRPr>
          </a:p>
        </p:txBody>
      </p:sp>
      <p:sp>
        <p:nvSpPr>
          <p:cNvPr id="29" name="Textfeld 12"/>
          <p:cNvSpPr txBox="1"/>
          <p:nvPr/>
        </p:nvSpPr>
        <p:spPr>
          <a:xfrm>
            <a:off x="7570040" y="1411480"/>
            <a:ext cx="4183809" cy="408623"/>
          </a:xfrm>
          <a:prstGeom prst="round2DiagRect">
            <a:avLst/>
          </a:prstGeom>
          <a:solidFill>
            <a:schemeClr val="accent1">
              <a:lumMod val="75000"/>
            </a:schemeClr>
          </a:solidFill>
          <a:scene3d>
            <a:camera prst="orthographicFront"/>
            <a:lightRig rig="threePt" dir="t"/>
          </a:scene3d>
          <a:sp3d>
            <a:bevelT prst="convex"/>
          </a:sp3d>
        </p:spPr>
        <p:txBody>
          <a:bodyPr wrap="square" rtlCol="0">
            <a:spAutoFit/>
          </a:bodyPr>
          <a:lstStyle/>
          <a:p>
            <a:r>
              <a:rPr lang="tr-TR" b="1" dirty="0">
                <a:solidFill>
                  <a:schemeClr val="bg1"/>
                </a:solidFill>
              </a:rPr>
              <a:t>Dış Ticaret Dengesi (Milyar Avro)</a:t>
            </a:r>
            <a:endParaRPr lang="de-DE" b="1" dirty="0">
              <a:solidFill>
                <a:schemeClr val="bg1"/>
              </a:solidFill>
            </a:endParaRPr>
          </a:p>
        </p:txBody>
      </p:sp>
      <p:graphicFrame>
        <p:nvGraphicFramePr>
          <p:cNvPr id="32" name="Tablo 31"/>
          <p:cNvGraphicFramePr>
            <a:graphicFrameLocks noGrp="1"/>
          </p:cNvGraphicFramePr>
          <p:nvPr>
            <p:extLst>
              <p:ext uri="{D42A27DB-BD31-4B8C-83A1-F6EECF244321}">
                <p14:modId xmlns:p14="http://schemas.microsoft.com/office/powerpoint/2010/main" val="210368243"/>
              </p:ext>
            </p:extLst>
          </p:nvPr>
        </p:nvGraphicFramePr>
        <p:xfrm>
          <a:off x="857718" y="5168552"/>
          <a:ext cx="10474318" cy="800100"/>
        </p:xfrm>
        <a:graphic>
          <a:graphicData uri="http://schemas.openxmlformats.org/drawingml/2006/table">
            <a:tbl>
              <a:tblPr firstRow="1" firstCol="1">
                <a:tableStyleId>{5C22544A-7EE6-4342-B048-85BDC9FD1C3A}</a:tableStyleId>
              </a:tblPr>
              <a:tblGrid>
                <a:gridCol w="856503">
                  <a:extLst>
                    <a:ext uri="{9D8B030D-6E8A-4147-A177-3AD203B41FA5}">
                      <a16:colId xmlns:a16="http://schemas.microsoft.com/office/drawing/2014/main" val="2914197209"/>
                    </a:ext>
                  </a:extLst>
                </a:gridCol>
                <a:gridCol w="856503">
                  <a:extLst>
                    <a:ext uri="{9D8B030D-6E8A-4147-A177-3AD203B41FA5}">
                      <a16:colId xmlns:a16="http://schemas.microsoft.com/office/drawing/2014/main" val="4092312418"/>
                    </a:ext>
                  </a:extLst>
                </a:gridCol>
                <a:gridCol w="856503">
                  <a:extLst>
                    <a:ext uri="{9D8B030D-6E8A-4147-A177-3AD203B41FA5}">
                      <a16:colId xmlns:a16="http://schemas.microsoft.com/office/drawing/2014/main" val="1719878096"/>
                    </a:ext>
                  </a:extLst>
                </a:gridCol>
                <a:gridCol w="856503">
                  <a:extLst>
                    <a:ext uri="{9D8B030D-6E8A-4147-A177-3AD203B41FA5}">
                      <a16:colId xmlns:a16="http://schemas.microsoft.com/office/drawing/2014/main" val="1198078754"/>
                    </a:ext>
                  </a:extLst>
                </a:gridCol>
                <a:gridCol w="856503">
                  <a:extLst>
                    <a:ext uri="{9D8B030D-6E8A-4147-A177-3AD203B41FA5}">
                      <a16:colId xmlns:a16="http://schemas.microsoft.com/office/drawing/2014/main" val="3726583502"/>
                    </a:ext>
                  </a:extLst>
                </a:gridCol>
                <a:gridCol w="856503">
                  <a:extLst>
                    <a:ext uri="{9D8B030D-6E8A-4147-A177-3AD203B41FA5}">
                      <a16:colId xmlns:a16="http://schemas.microsoft.com/office/drawing/2014/main" val="2563915008"/>
                    </a:ext>
                  </a:extLst>
                </a:gridCol>
                <a:gridCol w="856503">
                  <a:extLst>
                    <a:ext uri="{9D8B030D-6E8A-4147-A177-3AD203B41FA5}">
                      <a16:colId xmlns:a16="http://schemas.microsoft.com/office/drawing/2014/main" val="143963192"/>
                    </a:ext>
                  </a:extLst>
                </a:gridCol>
                <a:gridCol w="856503">
                  <a:extLst>
                    <a:ext uri="{9D8B030D-6E8A-4147-A177-3AD203B41FA5}">
                      <a16:colId xmlns:a16="http://schemas.microsoft.com/office/drawing/2014/main" val="126802650"/>
                    </a:ext>
                  </a:extLst>
                </a:gridCol>
                <a:gridCol w="856503">
                  <a:extLst>
                    <a:ext uri="{9D8B030D-6E8A-4147-A177-3AD203B41FA5}">
                      <a16:colId xmlns:a16="http://schemas.microsoft.com/office/drawing/2014/main" val="880153470"/>
                    </a:ext>
                  </a:extLst>
                </a:gridCol>
                <a:gridCol w="856503">
                  <a:extLst>
                    <a:ext uri="{9D8B030D-6E8A-4147-A177-3AD203B41FA5}">
                      <a16:colId xmlns:a16="http://schemas.microsoft.com/office/drawing/2014/main" val="870351842"/>
                    </a:ext>
                  </a:extLst>
                </a:gridCol>
                <a:gridCol w="856503">
                  <a:extLst>
                    <a:ext uri="{9D8B030D-6E8A-4147-A177-3AD203B41FA5}">
                      <a16:colId xmlns:a16="http://schemas.microsoft.com/office/drawing/2014/main" val="253503004"/>
                    </a:ext>
                  </a:extLst>
                </a:gridCol>
                <a:gridCol w="1052785">
                  <a:extLst>
                    <a:ext uri="{9D8B030D-6E8A-4147-A177-3AD203B41FA5}">
                      <a16:colId xmlns:a16="http://schemas.microsoft.com/office/drawing/2014/main" val="1499511243"/>
                    </a:ext>
                  </a:extLst>
                </a:gridCol>
              </a:tblGrid>
              <a:tr h="400050">
                <a:tc>
                  <a:txBody>
                    <a:bodyPr/>
                    <a:lstStyle/>
                    <a:p>
                      <a:pPr algn="ctr" fontAlgn="ctr"/>
                      <a:r>
                        <a:rPr lang="de-DE" sz="1200" u="none" strike="noStrike" dirty="0">
                          <a:effectLst/>
                          <a:latin typeface="Myriad Pro"/>
                        </a:rPr>
                        <a:t> </a:t>
                      </a:r>
                      <a:endParaRPr lang="de-DE" sz="1200" b="0" i="0" u="none" strike="noStrike" dirty="0">
                        <a:solidFill>
                          <a:srgbClr val="000000"/>
                        </a:solidFill>
                        <a:effectLst/>
                        <a:latin typeface="Myriad Pro"/>
                      </a:endParaRPr>
                    </a:p>
                  </a:txBody>
                  <a:tcPr marL="9525" marR="9525" marT="9525" marB="0" anchor="ctr"/>
                </a:tc>
                <a:tc>
                  <a:txBody>
                    <a:bodyPr/>
                    <a:lstStyle/>
                    <a:p>
                      <a:pPr algn="ctr" fontAlgn="ctr"/>
                      <a:r>
                        <a:rPr lang="de-DE" sz="1200" u="none" strike="noStrike" dirty="0">
                          <a:effectLst/>
                          <a:latin typeface="+mn-lt"/>
                        </a:rPr>
                        <a:t>2015</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2016</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a:effectLst/>
                          <a:latin typeface="+mn-lt"/>
                        </a:rPr>
                        <a:t>2017</a:t>
                      </a:r>
                      <a:endParaRPr lang="de-DE" sz="1200" b="0" i="0" u="none" strike="noStrike">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2018</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a:effectLst/>
                          <a:latin typeface="+mn-lt"/>
                        </a:rPr>
                        <a:t>2019</a:t>
                      </a:r>
                      <a:endParaRPr lang="de-DE" sz="1200" b="0" i="0" u="none" strike="noStrike">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2020</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2021</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2022</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2023</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2024</a:t>
                      </a:r>
                      <a:endParaRPr lang="de-DE" sz="1200" b="0" i="0" u="none" strike="noStrike" dirty="0">
                        <a:solidFill>
                          <a:srgbClr val="000000"/>
                        </a:solidFill>
                        <a:effectLst/>
                        <a:latin typeface="+mn-lt"/>
                      </a:endParaRPr>
                    </a:p>
                  </a:txBody>
                  <a:tcPr marL="9525" marR="9525" marT="9525" marB="0" anchor="ctr"/>
                </a:tc>
                <a:tc>
                  <a:txBody>
                    <a:bodyPr/>
                    <a:lstStyle/>
                    <a:p>
                      <a:pPr marL="0" algn="ctr" defTabSz="914400" rtl="0" eaLnBrk="1" fontAlgn="ctr" latinLnBrk="0" hangingPunct="1"/>
                      <a:r>
                        <a:rPr lang="tr-TR" sz="1200" b="1" u="none" strike="noStrike" kern="1200" dirty="0">
                          <a:solidFill>
                            <a:schemeClr val="lt1"/>
                          </a:solidFill>
                          <a:effectLst/>
                          <a:latin typeface="+mn-lt"/>
                          <a:ea typeface="+mn-ea"/>
                          <a:cs typeface="+mn-cs"/>
                        </a:rPr>
                        <a:t>2025</a:t>
                      </a:r>
                      <a:endParaRPr lang="de-DE" sz="1200" b="1" u="none" strike="noStrike" kern="1200" dirty="0">
                        <a:solidFill>
                          <a:schemeClr val="lt1"/>
                        </a:solidFill>
                        <a:effectLst/>
                        <a:latin typeface="+mn-lt"/>
                        <a:ea typeface="+mn-ea"/>
                        <a:cs typeface="+mn-cs"/>
                      </a:endParaRPr>
                    </a:p>
                  </a:txBody>
                  <a:tcPr marL="9525" marR="9525" marT="9525" marB="0" anchor="ctr"/>
                </a:tc>
                <a:extLst>
                  <a:ext uri="{0D108BD9-81ED-4DB2-BD59-A6C34878D82A}">
                    <a16:rowId xmlns:a16="http://schemas.microsoft.com/office/drawing/2014/main" val="246016696"/>
                  </a:ext>
                </a:extLst>
              </a:tr>
              <a:tr h="200025">
                <a:tc>
                  <a:txBody>
                    <a:bodyPr/>
                    <a:lstStyle/>
                    <a:p>
                      <a:pPr algn="ctr" fontAlgn="ctr"/>
                      <a:r>
                        <a:rPr lang="de-DE" sz="1200" u="none" strike="noStrike" dirty="0" err="1">
                          <a:effectLst/>
                          <a:latin typeface="+mn-lt"/>
                        </a:rPr>
                        <a:t>İhracat</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1.193,6</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1.203,8</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1.278,9</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1.317,4</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1.328,2</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1.206,9</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1.371,4</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1.594,3</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1.575,2</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1.548,8</a:t>
                      </a:r>
                      <a:endParaRPr lang="de-DE" sz="1200" b="0" i="0" u="none" strike="noStrike" dirty="0">
                        <a:solidFill>
                          <a:srgbClr val="000000"/>
                        </a:solidFill>
                        <a:effectLst/>
                        <a:latin typeface="+mn-lt"/>
                      </a:endParaRPr>
                    </a:p>
                  </a:txBody>
                  <a:tcPr marL="9525" marR="9525" marT="9525" marB="0" anchor="ctr"/>
                </a:tc>
                <a:tc>
                  <a:txBody>
                    <a:bodyPr/>
                    <a:lstStyle/>
                    <a:p>
                      <a:pPr marL="0" algn="ctr" defTabSz="914400" rtl="0" eaLnBrk="1" fontAlgn="ctr" latinLnBrk="0" hangingPunct="1">
                        <a:lnSpc>
                          <a:spcPct val="107000"/>
                        </a:lnSpc>
                        <a:spcAft>
                          <a:spcPts val="800"/>
                        </a:spcAft>
                      </a:pPr>
                      <a:r>
                        <a:rPr lang="tr-TR" sz="1200" u="none" strike="noStrike" kern="1200" dirty="0">
                          <a:solidFill>
                            <a:schemeClr val="dk1"/>
                          </a:solidFill>
                          <a:effectLst/>
                          <a:latin typeface="+mn-lt"/>
                          <a:ea typeface="+mn-ea"/>
                          <a:cs typeface="+mn-cs"/>
                        </a:rPr>
                        <a:t>1.563</a:t>
                      </a:r>
                    </a:p>
                  </a:txBody>
                  <a:tcPr marL="44450" marR="44450" marT="0" marB="0" anchor="ctr"/>
                </a:tc>
                <a:extLst>
                  <a:ext uri="{0D108BD9-81ED-4DB2-BD59-A6C34878D82A}">
                    <a16:rowId xmlns:a16="http://schemas.microsoft.com/office/drawing/2014/main" val="3508056295"/>
                  </a:ext>
                </a:extLst>
              </a:tr>
              <a:tr h="200025">
                <a:tc>
                  <a:txBody>
                    <a:bodyPr/>
                    <a:lstStyle/>
                    <a:p>
                      <a:pPr algn="ctr" fontAlgn="ctr"/>
                      <a:r>
                        <a:rPr lang="de-DE" sz="1200" u="none" strike="noStrike" dirty="0" err="1">
                          <a:effectLst/>
                          <a:latin typeface="+mn-lt"/>
                        </a:rPr>
                        <a:t>İthalat</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949,2</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954,9</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1.031,0</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1.088,7</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1.104,1</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1.026,5</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1.195,5</a:t>
                      </a:r>
                      <a:endParaRPr lang="de-DE" sz="1200" b="0" i="0" u="none" strike="noStrike" dirty="0">
                        <a:solidFill>
                          <a:srgbClr val="000000"/>
                        </a:solidFill>
                        <a:effectLst/>
                        <a:latin typeface="+mn-lt"/>
                      </a:endParaRPr>
                    </a:p>
                  </a:txBody>
                  <a:tcPr marL="9525" marR="9525" marT="9525" marB="0" anchor="ctr"/>
                </a:tc>
                <a:tc>
                  <a:txBody>
                    <a:bodyPr/>
                    <a:lstStyle/>
                    <a:p>
                      <a:pPr algn="ctr" fontAlgn="ctr"/>
                      <a:r>
                        <a:rPr lang="de-DE" sz="1200" u="none" strike="noStrike" dirty="0">
                          <a:effectLst/>
                          <a:latin typeface="+mn-lt"/>
                        </a:rPr>
                        <a:t>1.506,3</a:t>
                      </a:r>
                      <a:endParaRPr lang="de-DE" sz="1200" b="0" i="0" u="none" strike="noStrike" dirty="0">
                        <a:solidFill>
                          <a:srgbClr val="000000"/>
                        </a:solidFill>
                        <a:effectLst/>
                        <a:latin typeface="+mn-lt"/>
                      </a:endParaRPr>
                    </a:p>
                  </a:txBody>
                  <a:tcPr marL="9525" marR="9525" marT="9525" marB="0" anchor="ctr"/>
                </a:tc>
                <a:tc>
                  <a:txBody>
                    <a:bodyPr/>
                    <a:lstStyle/>
                    <a:p>
                      <a:pPr marL="0" algn="ctr" defTabSz="914400" rtl="0" eaLnBrk="1" fontAlgn="ctr" latinLnBrk="0" hangingPunct="1"/>
                      <a:r>
                        <a:rPr lang="de-DE" sz="1200" u="none" strike="noStrike" kern="1200" dirty="0">
                          <a:solidFill>
                            <a:schemeClr val="dk1"/>
                          </a:solidFill>
                          <a:effectLst/>
                          <a:latin typeface="+mn-lt"/>
                          <a:ea typeface="+mn-ea"/>
                          <a:cs typeface="+mn-cs"/>
                        </a:rPr>
                        <a:t>1.357,5</a:t>
                      </a:r>
                    </a:p>
                  </a:txBody>
                  <a:tcPr marL="9525" marR="9525" marT="9525" marB="0" anchor="ctr"/>
                </a:tc>
                <a:tc>
                  <a:txBody>
                    <a:bodyPr/>
                    <a:lstStyle/>
                    <a:p>
                      <a:pPr marL="0" algn="ctr" defTabSz="914400" rtl="0" eaLnBrk="1" fontAlgn="ctr" latinLnBrk="0" hangingPunct="1"/>
                      <a:r>
                        <a:rPr lang="de-DE" sz="1200" u="none" strike="noStrike" kern="1200" dirty="0">
                          <a:solidFill>
                            <a:schemeClr val="dk1"/>
                          </a:solidFill>
                          <a:effectLst/>
                          <a:latin typeface="+mn-lt"/>
                          <a:ea typeface="+mn-ea"/>
                          <a:cs typeface="+mn-cs"/>
                        </a:rPr>
                        <a:t>1.307,6</a:t>
                      </a:r>
                    </a:p>
                  </a:txBody>
                  <a:tcPr marL="9525" marR="9525" marT="9525" marB="0" anchor="ctr"/>
                </a:tc>
                <a:tc>
                  <a:txBody>
                    <a:bodyPr/>
                    <a:lstStyle/>
                    <a:p>
                      <a:pPr marL="0" algn="ctr" defTabSz="914400" rtl="0" eaLnBrk="1" fontAlgn="ctr" latinLnBrk="0" hangingPunct="1"/>
                      <a:r>
                        <a:rPr lang="de-DE" sz="1200" u="none" strike="noStrike" kern="1200" dirty="0">
                          <a:solidFill>
                            <a:schemeClr val="dk1"/>
                          </a:solidFill>
                          <a:effectLst/>
                          <a:latin typeface="+mn-lt"/>
                          <a:ea typeface="+mn-ea"/>
                          <a:cs typeface="+mn-cs"/>
                        </a:rPr>
                        <a:t>1.362</a:t>
                      </a:r>
                    </a:p>
                  </a:txBody>
                  <a:tcPr marL="9525" marR="9525" marT="9525" marB="0" anchor="ctr"/>
                </a:tc>
                <a:extLst>
                  <a:ext uri="{0D108BD9-81ED-4DB2-BD59-A6C34878D82A}">
                    <a16:rowId xmlns:a16="http://schemas.microsoft.com/office/drawing/2014/main" val="3800906842"/>
                  </a:ext>
                </a:extLst>
              </a:tr>
            </a:tbl>
          </a:graphicData>
        </a:graphic>
      </p:graphicFrame>
      <p:sp>
        <p:nvSpPr>
          <p:cNvPr id="33" name="Metin kutusu 32"/>
          <p:cNvSpPr txBox="1"/>
          <p:nvPr/>
        </p:nvSpPr>
        <p:spPr>
          <a:xfrm>
            <a:off x="5091147" y="4671936"/>
            <a:ext cx="6044049"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1400" i="1" dirty="0"/>
              <a:t>Almanya 60 yıldır her yıl ithal ettiğinden çok daha fazla mal ihraç etmektedir</a:t>
            </a:r>
            <a:endParaRPr lang="de-DE" sz="1400" i="1" dirty="0"/>
          </a:p>
        </p:txBody>
      </p:sp>
      <p:sp>
        <p:nvSpPr>
          <p:cNvPr id="34" name="Dikdörtgen 33"/>
          <p:cNvSpPr/>
          <p:nvPr/>
        </p:nvSpPr>
        <p:spPr>
          <a:xfrm>
            <a:off x="4505334" y="6003602"/>
            <a:ext cx="2263568" cy="276999"/>
          </a:xfrm>
          <a:prstGeom prst="rect">
            <a:avLst/>
          </a:prstGeom>
        </p:spPr>
        <p:txBody>
          <a:bodyPr wrap="none">
            <a:spAutoFit/>
          </a:bodyPr>
          <a:lstStyle/>
          <a:p>
            <a:r>
              <a:rPr lang="tr-TR" sz="1200" dirty="0"/>
              <a:t>Kaynak:  Alman İstatistik Kurumu</a:t>
            </a:r>
            <a:endParaRPr lang="de-DE" sz="1200" dirty="0"/>
          </a:p>
        </p:txBody>
      </p:sp>
      <p:graphicFrame>
        <p:nvGraphicFramePr>
          <p:cNvPr id="11" name="Grafik 10"/>
          <p:cNvGraphicFramePr>
            <a:graphicFrameLocks/>
          </p:cNvGraphicFramePr>
          <p:nvPr>
            <p:extLst>
              <p:ext uri="{D42A27DB-BD31-4B8C-83A1-F6EECF244321}">
                <p14:modId xmlns:p14="http://schemas.microsoft.com/office/powerpoint/2010/main" val="2693247969"/>
              </p:ext>
            </p:extLst>
          </p:nvPr>
        </p:nvGraphicFramePr>
        <p:xfrm>
          <a:off x="569622" y="1990668"/>
          <a:ext cx="5458267" cy="30044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fik 11"/>
          <p:cNvGraphicFramePr>
            <a:graphicFrameLocks/>
          </p:cNvGraphicFramePr>
          <p:nvPr>
            <p:extLst>
              <p:ext uri="{D42A27DB-BD31-4B8C-83A1-F6EECF244321}">
                <p14:modId xmlns:p14="http://schemas.microsoft.com/office/powerpoint/2010/main" val="2172090496"/>
              </p:ext>
            </p:extLst>
          </p:nvPr>
        </p:nvGraphicFramePr>
        <p:xfrm>
          <a:off x="6867996" y="190917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337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p:txBody>
          <a:bodyPr/>
          <a:lstStyle/>
          <a:p>
            <a:r>
              <a:rPr lang="de-DE" dirty="0"/>
              <a:t>D</a:t>
            </a:r>
            <a:r>
              <a:rPr lang="tr-TR" dirty="0"/>
              <a:t>IŞ TİCARET GÖRÜNÜMÜ</a:t>
            </a:r>
          </a:p>
        </p:txBody>
      </p:sp>
      <p:sp>
        <p:nvSpPr>
          <p:cNvPr id="6" name="Metin Yer Tutucusu 5"/>
          <p:cNvSpPr>
            <a:spLocks noGrp="1"/>
          </p:cNvSpPr>
          <p:nvPr>
            <p:ph type="body" sz="quarter" idx="13"/>
          </p:nvPr>
        </p:nvSpPr>
        <p:spPr/>
        <p:txBody>
          <a:bodyPr/>
          <a:lstStyle/>
          <a:p>
            <a:r>
              <a:rPr lang="tr-TR" dirty="0"/>
              <a:t>Almanya’nın Dünya Dış Ticaretindeki Yeri - 2025</a:t>
            </a:r>
          </a:p>
        </p:txBody>
      </p:sp>
      <p:sp>
        <p:nvSpPr>
          <p:cNvPr id="9" name="14 Metin kutusu"/>
          <p:cNvSpPr txBox="1"/>
          <p:nvPr/>
        </p:nvSpPr>
        <p:spPr>
          <a:xfrm>
            <a:off x="8428098" y="1466874"/>
            <a:ext cx="3864634" cy="1200329"/>
          </a:xfrm>
          <a:prstGeom prst="flowChartDisplay">
            <a:avLst/>
          </a:prstGeom>
          <a:solidFill>
            <a:schemeClr val="accent4">
              <a:lumMod val="75000"/>
            </a:schemeClr>
          </a:solidFill>
          <a:ln>
            <a:solidFill>
              <a:schemeClr val="accent1">
                <a:lumMod val="20000"/>
                <a:lumOff val="80000"/>
              </a:schemeClr>
            </a:solidFill>
          </a:ln>
        </p:spPr>
        <p:txBody>
          <a:bodyPr wrap="square" rtlCol="0">
            <a:spAutoFit/>
          </a:bodyPr>
          <a:lstStyle/>
          <a:p>
            <a:pPr>
              <a:buFont typeface="Arial" pitchFamily="34" charset="0"/>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1.563 Milyar EUR</a:t>
            </a:r>
          </a:p>
          <a:p>
            <a:pPr>
              <a:buFont typeface="Arial" pitchFamily="34" charset="0"/>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Dünyada 3.</a:t>
            </a:r>
          </a:p>
          <a:p>
            <a:pPr>
              <a:buFont typeface="Arial" pitchFamily="34" charset="0"/>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Payı % 6,7</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18 Metin kutusu"/>
          <p:cNvSpPr txBox="1"/>
          <p:nvPr/>
        </p:nvSpPr>
        <p:spPr>
          <a:xfrm>
            <a:off x="487092" y="4450543"/>
            <a:ext cx="2950234" cy="867311"/>
          </a:xfrm>
          <a:prstGeom prst="flowChartPunchedTape">
            <a:avLst/>
          </a:prstGeom>
          <a:solidFill>
            <a:schemeClr val="accent1"/>
          </a:solidFill>
        </p:spPr>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İTHALAT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Metin kutusu 14"/>
          <p:cNvSpPr txBox="1"/>
          <p:nvPr/>
        </p:nvSpPr>
        <p:spPr>
          <a:xfrm>
            <a:off x="3734563" y="2848758"/>
            <a:ext cx="3563455" cy="1754326"/>
          </a:xfrm>
          <a:prstGeom prst="rect">
            <a:avLst/>
          </a:prstGeom>
          <a:effectLst>
            <a:glow rad="101600">
              <a:schemeClr val="accent3">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i="1" dirty="0"/>
              <a:t>Almanya Dünya ihracatında Çin ve ABD’den sonra 3 . sırada yer almaktadır. İthalatta  da 1 .sırada yer alan ABD ve 2. sırada yer alan Çin’den sonra yine 3. sırada yer almaktadır.</a:t>
            </a:r>
            <a:endParaRPr lang="de-DE" i="1" dirty="0"/>
          </a:p>
        </p:txBody>
      </p:sp>
      <p:sp>
        <p:nvSpPr>
          <p:cNvPr id="16" name="Metin kutusu 15"/>
          <p:cNvSpPr txBox="1"/>
          <p:nvPr/>
        </p:nvSpPr>
        <p:spPr>
          <a:xfrm>
            <a:off x="2384049" y="1402672"/>
            <a:ext cx="6044049" cy="923330"/>
          </a:xfrm>
          <a:prstGeom prst="rect">
            <a:avLst/>
          </a:prstGeom>
          <a:effectLst>
            <a:glow rad="101600">
              <a:schemeClr val="accent3">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i="1" dirty="0"/>
              <a:t>Dış ticaret Alman ekonomisi için önemli bir rol oynamaktadır. Almanya yıllardır dünya ticaretinde en büyük ihracatçı ülkelerden biri olmuştur</a:t>
            </a:r>
            <a:r>
              <a:rPr lang="tr-TR" i="1" dirty="0">
                <a:latin typeface="Myriad Pro"/>
              </a:rPr>
              <a:t>.</a:t>
            </a:r>
            <a:endParaRPr lang="de-DE" i="1" dirty="0">
              <a:latin typeface="Myriad Pro"/>
            </a:endParaRPr>
          </a:p>
        </p:txBody>
      </p:sp>
      <p:sp>
        <p:nvSpPr>
          <p:cNvPr id="17" name="Metin kutusu 16"/>
          <p:cNvSpPr txBox="1"/>
          <p:nvPr/>
        </p:nvSpPr>
        <p:spPr>
          <a:xfrm>
            <a:off x="2303025" y="5090867"/>
            <a:ext cx="6044049" cy="923330"/>
          </a:xfrm>
          <a:prstGeom prst="rect">
            <a:avLst/>
          </a:prstGeom>
          <a:effectLst>
            <a:glow rad="101600">
              <a:schemeClr val="accent3">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de-DE" i="1" dirty="0"/>
              <a:t>H</a:t>
            </a:r>
            <a:r>
              <a:rPr lang="tr-TR" i="1" dirty="0" err="1"/>
              <a:t>ammadde</a:t>
            </a:r>
            <a:r>
              <a:rPr lang="tr-TR" i="1" dirty="0"/>
              <a:t> bakımından fakir bir ülke olarak Almanya ithalata bağımlıdır. Bu nedenle Almanya aynı zamanda dünyanın en büyük ithalatçı ülkeleri arasında yer almaktadır.</a:t>
            </a:r>
            <a:endParaRPr lang="de-DE" i="1" dirty="0"/>
          </a:p>
        </p:txBody>
      </p:sp>
      <p:sp>
        <p:nvSpPr>
          <p:cNvPr id="18" name="10 Metin kutusu"/>
          <p:cNvSpPr txBox="1"/>
          <p:nvPr/>
        </p:nvSpPr>
        <p:spPr>
          <a:xfrm>
            <a:off x="469839" y="2121411"/>
            <a:ext cx="2950234" cy="867311"/>
          </a:xfrm>
          <a:prstGeom prst="flowChartPunchedTape">
            <a:avLst/>
          </a:prstGeom>
          <a:solidFill>
            <a:schemeClr val="accent1"/>
          </a:solidFill>
        </p:spPr>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İHRACAT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13 Sağ Ok"/>
          <p:cNvSpPr/>
          <p:nvPr/>
        </p:nvSpPr>
        <p:spPr>
          <a:xfrm>
            <a:off x="3885899" y="2259431"/>
            <a:ext cx="3364302" cy="500332"/>
          </a:xfrm>
          <a:prstGeom prst="rightArrow">
            <a:avLst>
              <a:gd name="adj1" fmla="val 50000"/>
              <a:gd name="adj2" fmla="val 74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21 Metin kutusu"/>
          <p:cNvSpPr txBox="1"/>
          <p:nvPr/>
        </p:nvSpPr>
        <p:spPr>
          <a:xfrm>
            <a:off x="8445351" y="4813868"/>
            <a:ext cx="3847381" cy="1200329"/>
          </a:xfrm>
          <a:prstGeom prst="flowChartDisplay">
            <a:avLst/>
          </a:prstGeom>
          <a:solidFill>
            <a:schemeClr val="accent4">
              <a:lumMod val="75000"/>
            </a:schemeClr>
          </a:solidFill>
        </p:spPr>
        <p:txBody>
          <a:bodyPr wrap="square" rtlCol="0">
            <a:spAutoFit/>
          </a:bodyPr>
          <a:lstStyle/>
          <a:p>
            <a:pPr>
              <a:buFont typeface="Arial" pitchFamily="34" charset="0"/>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1.362 Milyar $ </a:t>
            </a:r>
          </a:p>
          <a:p>
            <a:pPr>
              <a:buFont typeface="Arial" pitchFamily="34" charset="0"/>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Dünyada 3.</a:t>
            </a:r>
          </a:p>
          <a:p>
            <a:pPr>
              <a:buFont typeface="Arial" pitchFamily="34" charset="0"/>
              <a:buChar cha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Payı % 6,2</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20 Sağ Ok"/>
          <p:cNvSpPr/>
          <p:nvPr/>
        </p:nvSpPr>
        <p:spPr>
          <a:xfrm>
            <a:off x="3834140" y="4692080"/>
            <a:ext cx="3364302" cy="500332"/>
          </a:xfrm>
          <a:prstGeom prst="rightArrow">
            <a:avLst>
              <a:gd name="adj1" fmla="val 50000"/>
              <a:gd name="adj2" fmla="val 74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etin kutusu 21"/>
          <p:cNvSpPr txBox="1"/>
          <p:nvPr/>
        </p:nvSpPr>
        <p:spPr>
          <a:xfrm>
            <a:off x="4244689" y="6098942"/>
            <a:ext cx="5191125" cy="276999"/>
          </a:xfrm>
          <a:prstGeom prst="rect">
            <a:avLst/>
          </a:prstGeom>
          <a:noFill/>
        </p:spPr>
        <p:txBody>
          <a:bodyPr wrap="square" rtlCol="0">
            <a:spAutoFit/>
          </a:bodyPr>
          <a:lstStyle/>
          <a:p>
            <a:r>
              <a:rPr lang="tr-TR" sz="1200" dirty="0"/>
              <a:t>Kaynak: </a:t>
            </a:r>
            <a:r>
              <a:rPr lang="de-DE" sz="1200" dirty="0"/>
              <a:t>International Trade Center - </a:t>
            </a:r>
            <a:r>
              <a:rPr lang="tr-TR" sz="1200" dirty="0" err="1"/>
              <a:t>Trade</a:t>
            </a:r>
            <a:r>
              <a:rPr lang="tr-TR" sz="1200" dirty="0"/>
              <a:t> </a:t>
            </a:r>
            <a:r>
              <a:rPr lang="tr-TR" sz="1200" dirty="0" err="1"/>
              <a:t>Map</a:t>
            </a:r>
            <a:r>
              <a:rPr lang="tr-TR" sz="1200" dirty="0"/>
              <a:t>, 2025</a:t>
            </a:r>
            <a:endParaRPr lang="de-DE" sz="1200" dirty="0"/>
          </a:p>
        </p:txBody>
      </p:sp>
    </p:spTree>
    <p:extLst>
      <p:ext uri="{BB962C8B-B14F-4D97-AF65-F5344CB8AC3E}">
        <p14:creationId xmlns:p14="http://schemas.microsoft.com/office/powerpoint/2010/main" val="18205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de-DE" dirty="0">
                <a:latin typeface="Myriad Pro"/>
              </a:rPr>
              <a:t>D</a:t>
            </a:r>
            <a:r>
              <a:rPr lang="tr-TR" dirty="0">
                <a:latin typeface="Myriad Pro"/>
              </a:rPr>
              <a:t>IŞ TİCARET GÖRÜNÜMÜ</a:t>
            </a:r>
            <a:endParaRPr lang="de-DE" dirty="0">
              <a:latin typeface="Myriad Pro"/>
            </a:endParaRPr>
          </a:p>
        </p:txBody>
      </p:sp>
      <p:sp>
        <p:nvSpPr>
          <p:cNvPr id="3" name="Metin Yer Tutucusu 2"/>
          <p:cNvSpPr>
            <a:spLocks noGrp="1"/>
          </p:cNvSpPr>
          <p:nvPr>
            <p:ph type="body" sz="quarter" idx="13"/>
          </p:nvPr>
        </p:nvSpPr>
        <p:spPr/>
        <p:txBody>
          <a:bodyPr/>
          <a:lstStyle/>
          <a:p>
            <a:r>
              <a:rPr lang="de-DE" dirty="0" err="1">
                <a:latin typeface="Myriad Pro"/>
              </a:rPr>
              <a:t>Almanya’nın</a:t>
            </a:r>
            <a:r>
              <a:rPr lang="de-DE" dirty="0">
                <a:latin typeface="Myriad Pro"/>
              </a:rPr>
              <a:t> </a:t>
            </a:r>
            <a:r>
              <a:rPr lang="de-DE" dirty="0" err="1">
                <a:latin typeface="Myriad Pro"/>
              </a:rPr>
              <a:t>Yıllara</a:t>
            </a:r>
            <a:r>
              <a:rPr lang="de-DE" dirty="0">
                <a:latin typeface="Myriad Pro"/>
              </a:rPr>
              <a:t> Göre </a:t>
            </a:r>
            <a:r>
              <a:rPr lang="de-DE" dirty="0" err="1">
                <a:latin typeface="Myriad Pro"/>
              </a:rPr>
              <a:t>Türkiye</a:t>
            </a:r>
            <a:r>
              <a:rPr lang="de-DE" dirty="0">
                <a:latin typeface="Myriad Pro"/>
              </a:rPr>
              <a:t> </a:t>
            </a:r>
            <a:r>
              <a:rPr lang="de-DE" dirty="0" err="1">
                <a:latin typeface="Myriad Pro"/>
              </a:rPr>
              <a:t>ile</a:t>
            </a:r>
            <a:r>
              <a:rPr lang="de-DE" dirty="0">
                <a:latin typeface="Myriad Pro"/>
              </a:rPr>
              <a:t> </a:t>
            </a:r>
            <a:r>
              <a:rPr lang="de-DE" dirty="0" err="1">
                <a:latin typeface="Myriad Pro"/>
              </a:rPr>
              <a:t>Dış</a:t>
            </a:r>
            <a:r>
              <a:rPr lang="de-DE" dirty="0">
                <a:latin typeface="Myriad Pro"/>
              </a:rPr>
              <a:t> </a:t>
            </a:r>
            <a:r>
              <a:rPr lang="de-DE" dirty="0" err="1">
                <a:latin typeface="Myriad Pro"/>
              </a:rPr>
              <a:t>Ticareti</a:t>
            </a:r>
            <a:endParaRPr lang="de-DE" dirty="0">
              <a:latin typeface="Myriad Pro"/>
            </a:endParaRPr>
          </a:p>
        </p:txBody>
      </p:sp>
      <p:graphicFrame>
        <p:nvGraphicFramePr>
          <p:cNvPr id="5" name="Tablo 4"/>
          <p:cNvGraphicFramePr>
            <a:graphicFrameLocks noGrp="1"/>
          </p:cNvGraphicFramePr>
          <p:nvPr>
            <p:extLst>
              <p:ext uri="{D42A27DB-BD31-4B8C-83A1-F6EECF244321}">
                <p14:modId xmlns:p14="http://schemas.microsoft.com/office/powerpoint/2010/main" val="2560905843"/>
              </p:ext>
            </p:extLst>
          </p:nvPr>
        </p:nvGraphicFramePr>
        <p:xfrm>
          <a:off x="9059071" y="1331770"/>
          <a:ext cx="2459645" cy="3726672"/>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522781">
                  <a:extLst>
                    <a:ext uri="{9D8B030D-6E8A-4147-A177-3AD203B41FA5}">
                      <a16:colId xmlns:a16="http://schemas.microsoft.com/office/drawing/2014/main" val="3585292481"/>
                    </a:ext>
                  </a:extLst>
                </a:gridCol>
                <a:gridCol w="697041">
                  <a:extLst>
                    <a:ext uri="{9D8B030D-6E8A-4147-A177-3AD203B41FA5}">
                      <a16:colId xmlns:a16="http://schemas.microsoft.com/office/drawing/2014/main" val="1726732500"/>
                    </a:ext>
                  </a:extLst>
                </a:gridCol>
                <a:gridCol w="582613">
                  <a:extLst>
                    <a:ext uri="{9D8B030D-6E8A-4147-A177-3AD203B41FA5}">
                      <a16:colId xmlns:a16="http://schemas.microsoft.com/office/drawing/2014/main" val="3790460758"/>
                    </a:ext>
                  </a:extLst>
                </a:gridCol>
                <a:gridCol w="657210">
                  <a:extLst>
                    <a:ext uri="{9D8B030D-6E8A-4147-A177-3AD203B41FA5}">
                      <a16:colId xmlns:a16="http://schemas.microsoft.com/office/drawing/2014/main" val="3979634347"/>
                    </a:ext>
                  </a:extLst>
                </a:gridCol>
              </a:tblGrid>
              <a:tr h="310556">
                <a:tc>
                  <a:txBody>
                    <a:bodyPr/>
                    <a:lstStyle/>
                    <a:p>
                      <a:pPr algn="ctr" fontAlgn="b"/>
                      <a:r>
                        <a:rPr lang="de-DE" sz="1400" u="none" strike="noStrike" dirty="0" err="1">
                          <a:effectLst/>
                          <a:latin typeface="Myriad Pro"/>
                        </a:rPr>
                        <a:t>Yıllar</a:t>
                      </a:r>
                      <a:endParaRPr lang="de-DE" sz="1400" b="0" i="0" u="none" strike="noStrike" dirty="0">
                        <a:solidFill>
                          <a:srgbClr val="000000"/>
                        </a:solidFill>
                        <a:effectLst/>
                        <a:latin typeface="Myriad Pro"/>
                      </a:endParaRPr>
                    </a:p>
                  </a:txBody>
                  <a:tcPr marL="9525" marR="9525" marT="9525" marB="0" anchor="ctr"/>
                </a:tc>
                <a:tc>
                  <a:txBody>
                    <a:bodyPr/>
                    <a:lstStyle/>
                    <a:p>
                      <a:pPr algn="ctr" fontAlgn="b"/>
                      <a:r>
                        <a:rPr lang="de-DE" sz="1400" u="none" strike="noStrike" dirty="0" err="1">
                          <a:effectLst/>
                          <a:latin typeface="Myriad Pro"/>
                        </a:rPr>
                        <a:t>İhracat</a:t>
                      </a:r>
                      <a:endParaRPr lang="de-DE" sz="1400" b="0" i="0" u="none" strike="noStrike" dirty="0">
                        <a:solidFill>
                          <a:srgbClr val="000000"/>
                        </a:solidFill>
                        <a:effectLst/>
                        <a:latin typeface="Myriad Pro"/>
                      </a:endParaRPr>
                    </a:p>
                  </a:txBody>
                  <a:tcPr marL="9525" marR="9525" marT="9525" marB="0" anchor="ctr"/>
                </a:tc>
                <a:tc>
                  <a:txBody>
                    <a:bodyPr/>
                    <a:lstStyle/>
                    <a:p>
                      <a:pPr algn="ctr" fontAlgn="b"/>
                      <a:r>
                        <a:rPr lang="de-DE" sz="1400" u="none" strike="noStrike" dirty="0" err="1">
                          <a:effectLst/>
                          <a:latin typeface="Myriad Pro"/>
                        </a:rPr>
                        <a:t>İthalat</a:t>
                      </a:r>
                      <a:endParaRPr lang="de-DE" sz="1400" b="0" i="0" u="none" strike="noStrike" dirty="0">
                        <a:solidFill>
                          <a:srgbClr val="000000"/>
                        </a:solidFill>
                        <a:effectLst/>
                        <a:latin typeface="Myriad Pro"/>
                      </a:endParaRPr>
                    </a:p>
                  </a:txBody>
                  <a:tcPr marL="9525" marR="9525" marT="9525" marB="0" anchor="ctr"/>
                </a:tc>
                <a:tc>
                  <a:txBody>
                    <a:bodyPr/>
                    <a:lstStyle/>
                    <a:p>
                      <a:pPr algn="ctr" fontAlgn="b"/>
                      <a:r>
                        <a:rPr lang="de-DE" sz="1400" u="none" strike="noStrike" dirty="0" err="1">
                          <a:effectLst/>
                          <a:latin typeface="Myriad Pro"/>
                        </a:rPr>
                        <a:t>Denge</a:t>
                      </a:r>
                      <a:endParaRPr lang="de-DE" sz="1400" b="0" i="0" u="none" strike="noStrike" dirty="0">
                        <a:solidFill>
                          <a:srgbClr val="000000"/>
                        </a:solidFill>
                        <a:effectLst/>
                        <a:latin typeface="Myriad Pro"/>
                      </a:endParaRPr>
                    </a:p>
                  </a:txBody>
                  <a:tcPr marL="9525" marR="9525" marT="9525" marB="0" anchor="ctr"/>
                </a:tc>
                <a:extLst>
                  <a:ext uri="{0D108BD9-81ED-4DB2-BD59-A6C34878D82A}">
                    <a16:rowId xmlns:a16="http://schemas.microsoft.com/office/drawing/2014/main" val="872245457"/>
                  </a:ext>
                </a:extLst>
              </a:tr>
              <a:tr h="310556">
                <a:tc>
                  <a:txBody>
                    <a:bodyPr/>
                    <a:lstStyle/>
                    <a:p>
                      <a:pPr algn="l" fontAlgn="b"/>
                      <a:r>
                        <a:rPr lang="de-DE" sz="1400" u="none" strike="noStrike" dirty="0">
                          <a:effectLst/>
                          <a:latin typeface="Myriad Pro"/>
                        </a:rPr>
                        <a:t>2015</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22.284</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14.532</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7.752</a:t>
                      </a:r>
                    </a:p>
                  </a:txBody>
                  <a:tcPr marL="9525" marR="9525" marT="9525" marB="0" anchor="ctr"/>
                </a:tc>
                <a:extLst>
                  <a:ext uri="{0D108BD9-81ED-4DB2-BD59-A6C34878D82A}">
                    <a16:rowId xmlns:a16="http://schemas.microsoft.com/office/drawing/2014/main" val="1567090598"/>
                  </a:ext>
                </a:extLst>
              </a:tr>
              <a:tr h="310556">
                <a:tc>
                  <a:txBody>
                    <a:bodyPr/>
                    <a:lstStyle/>
                    <a:p>
                      <a:pPr algn="l" fontAlgn="b"/>
                      <a:r>
                        <a:rPr lang="de-DE" sz="1400" u="none" strike="noStrike" dirty="0">
                          <a:effectLst/>
                          <a:latin typeface="Myriad Pro"/>
                        </a:rPr>
                        <a:t>2016</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21.853</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15.462</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6.390</a:t>
                      </a:r>
                    </a:p>
                  </a:txBody>
                  <a:tcPr marL="9525" marR="9525" marT="9525" marB="0" anchor="ctr"/>
                </a:tc>
                <a:extLst>
                  <a:ext uri="{0D108BD9-81ED-4DB2-BD59-A6C34878D82A}">
                    <a16:rowId xmlns:a16="http://schemas.microsoft.com/office/drawing/2014/main" val="2679982933"/>
                  </a:ext>
                </a:extLst>
              </a:tr>
              <a:tr h="310556">
                <a:tc>
                  <a:txBody>
                    <a:bodyPr/>
                    <a:lstStyle/>
                    <a:p>
                      <a:pPr algn="l" fontAlgn="b"/>
                      <a:r>
                        <a:rPr lang="de-DE" sz="1400" u="none" strike="noStrike" dirty="0">
                          <a:effectLst/>
                          <a:latin typeface="Myriad Pro"/>
                        </a:rPr>
                        <a:t>2017</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21.470</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16.274</a:t>
                      </a: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5.196</a:t>
                      </a:r>
                    </a:p>
                  </a:txBody>
                  <a:tcPr marL="9525" marR="9525" marT="9525" marB="0" anchor="ctr"/>
                </a:tc>
                <a:extLst>
                  <a:ext uri="{0D108BD9-81ED-4DB2-BD59-A6C34878D82A}">
                    <a16:rowId xmlns:a16="http://schemas.microsoft.com/office/drawing/2014/main" val="3631780985"/>
                  </a:ext>
                </a:extLst>
              </a:tr>
              <a:tr h="310556">
                <a:tc>
                  <a:txBody>
                    <a:bodyPr/>
                    <a:lstStyle/>
                    <a:p>
                      <a:pPr algn="l" fontAlgn="b"/>
                      <a:r>
                        <a:rPr lang="de-DE" sz="1400" u="none" strike="noStrike" dirty="0">
                          <a:effectLst/>
                          <a:latin typeface="Myriad Pro"/>
                        </a:rPr>
                        <a:t>2018</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19.163</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16.386</a:t>
                      </a: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2.777</a:t>
                      </a:r>
                    </a:p>
                  </a:txBody>
                  <a:tcPr marL="9525" marR="9525" marT="9525" marB="0" anchor="ctr"/>
                </a:tc>
                <a:extLst>
                  <a:ext uri="{0D108BD9-81ED-4DB2-BD59-A6C34878D82A}">
                    <a16:rowId xmlns:a16="http://schemas.microsoft.com/office/drawing/2014/main" val="3044583602"/>
                  </a:ext>
                </a:extLst>
              </a:tr>
              <a:tr h="310556">
                <a:tc>
                  <a:txBody>
                    <a:bodyPr/>
                    <a:lstStyle/>
                    <a:p>
                      <a:pPr algn="l" fontAlgn="b"/>
                      <a:r>
                        <a:rPr lang="de-DE" sz="1400" u="none" strike="noStrike" dirty="0">
                          <a:effectLst/>
                          <a:latin typeface="Myriad Pro"/>
                        </a:rPr>
                        <a:t>2019</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19.583</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15.866</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3.717</a:t>
                      </a:r>
                    </a:p>
                  </a:txBody>
                  <a:tcPr marL="9525" marR="9525" marT="9525" marB="0" anchor="ctr"/>
                </a:tc>
                <a:extLst>
                  <a:ext uri="{0D108BD9-81ED-4DB2-BD59-A6C34878D82A}">
                    <a16:rowId xmlns:a16="http://schemas.microsoft.com/office/drawing/2014/main" val="398219097"/>
                  </a:ext>
                </a:extLst>
              </a:tr>
              <a:tr h="310556">
                <a:tc>
                  <a:txBody>
                    <a:bodyPr/>
                    <a:lstStyle/>
                    <a:p>
                      <a:pPr algn="l" fontAlgn="b"/>
                      <a:r>
                        <a:rPr lang="de-DE" sz="1400" u="none" strike="noStrike" dirty="0">
                          <a:effectLst/>
                          <a:latin typeface="Myriad Pro"/>
                        </a:rPr>
                        <a:t>2020</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21.614</a:t>
                      </a: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15.395</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6.218</a:t>
                      </a:r>
                    </a:p>
                  </a:txBody>
                  <a:tcPr marL="9525" marR="9525" marT="9525" marB="0" anchor="ctr"/>
                </a:tc>
                <a:extLst>
                  <a:ext uri="{0D108BD9-81ED-4DB2-BD59-A6C34878D82A}">
                    <a16:rowId xmlns:a16="http://schemas.microsoft.com/office/drawing/2014/main" val="366114006"/>
                  </a:ext>
                </a:extLst>
              </a:tr>
              <a:tr h="310556">
                <a:tc>
                  <a:txBody>
                    <a:bodyPr/>
                    <a:lstStyle/>
                    <a:p>
                      <a:pPr algn="l" fontAlgn="b"/>
                      <a:r>
                        <a:rPr lang="de-DE" sz="1400" u="none" strike="noStrike" dirty="0">
                          <a:effectLst/>
                          <a:latin typeface="Myriad Pro"/>
                        </a:rPr>
                        <a:t>2021</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21.309</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18.566</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2.743</a:t>
                      </a:r>
                    </a:p>
                  </a:txBody>
                  <a:tcPr marL="9525" marR="9525" marT="9525" marB="0" anchor="ctr"/>
                </a:tc>
                <a:extLst>
                  <a:ext uri="{0D108BD9-81ED-4DB2-BD59-A6C34878D82A}">
                    <a16:rowId xmlns:a16="http://schemas.microsoft.com/office/drawing/2014/main" val="3945601641"/>
                  </a:ext>
                </a:extLst>
              </a:tr>
              <a:tr h="310556">
                <a:tc>
                  <a:txBody>
                    <a:bodyPr/>
                    <a:lstStyle/>
                    <a:p>
                      <a:pPr algn="l" fontAlgn="b"/>
                      <a:r>
                        <a:rPr lang="de-DE" sz="1400" u="none" strike="noStrike" dirty="0">
                          <a:effectLst/>
                          <a:latin typeface="Myriad Pro"/>
                        </a:rPr>
                        <a:t>2022</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26.973</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24.728</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2.245</a:t>
                      </a:r>
                    </a:p>
                  </a:txBody>
                  <a:tcPr marL="9525" marR="9525" marT="9525" marB="0" anchor="ctr"/>
                </a:tc>
                <a:extLst>
                  <a:ext uri="{0D108BD9-81ED-4DB2-BD59-A6C34878D82A}">
                    <a16:rowId xmlns:a16="http://schemas.microsoft.com/office/drawing/2014/main" val="1400363145"/>
                  </a:ext>
                </a:extLst>
              </a:tr>
              <a:tr h="310556">
                <a:tc>
                  <a:txBody>
                    <a:bodyPr/>
                    <a:lstStyle/>
                    <a:p>
                      <a:pPr algn="l" fontAlgn="b"/>
                      <a:r>
                        <a:rPr lang="de-DE" sz="1400" u="none" strike="noStrike" dirty="0">
                          <a:effectLst/>
                          <a:latin typeface="Myriad Pro"/>
                        </a:rPr>
                        <a:t>2023</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30.712</a:t>
                      </a: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24.321</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6.390</a:t>
                      </a:r>
                    </a:p>
                  </a:txBody>
                  <a:tcPr marL="9525" marR="9525" marT="9525" marB="0" anchor="ctr"/>
                </a:tc>
                <a:extLst>
                  <a:ext uri="{0D108BD9-81ED-4DB2-BD59-A6C34878D82A}">
                    <a16:rowId xmlns:a16="http://schemas.microsoft.com/office/drawing/2014/main" val="2207815918"/>
                  </a:ext>
                </a:extLst>
              </a:tr>
              <a:tr h="310556">
                <a:tc>
                  <a:txBody>
                    <a:bodyPr/>
                    <a:lstStyle/>
                    <a:p>
                      <a:pPr algn="l" fontAlgn="b"/>
                      <a:r>
                        <a:rPr lang="de-DE" sz="1400" u="none" strike="noStrike" dirty="0">
                          <a:effectLst/>
                          <a:latin typeface="Myriad Pro"/>
                        </a:rPr>
                        <a:t>2024</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28.312</a:t>
                      </a:r>
                    </a:p>
                  </a:txBody>
                  <a:tcPr marL="9525" marR="9525" marT="9525" marB="0" anchor="ctr"/>
                </a:tc>
                <a:tc>
                  <a:txBody>
                    <a:bodyPr/>
                    <a:lstStyle/>
                    <a:p>
                      <a:pPr algn="r" fontAlgn="b"/>
                      <a:r>
                        <a:rPr lang="de-DE" sz="1400" u="none" strike="noStrike" kern="1200">
                          <a:solidFill>
                            <a:schemeClr val="dk1"/>
                          </a:solidFill>
                          <a:effectLst/>
                          <a:latin typeface="Myriad Pro"/>
                          <a:ea typeface="+mn-ea"/>
                          <a:cs typeface="+mn-cs"/>
                        </a:rPr>
                        <a:t>23.454</a:t>
                      </a:r>
                    </a:p>
                  </a:txBody>
                  <a:tcPr marL="9525" marR="9525" marT="9525" marB="0" anchor="ctr"/>
                </a:tc>
                <a:tc>
                  <a:txBody>
                    <a:bodyPr/>
                    <a:lstStyle/>
                    <a:p>
                      <a:pPr algn="r" fontAlgn="b"/>
                      <a:r>
                        <a:rPr lang="de-DE" sz="1400" u="none" strike="noStrike" kern="1200" dirty="0">
                          <a:solidFill>
                            <a:schemeClr val="dk1"/>
                          </a:solidFill>
                          <a:effectLst/>
                          <a:latin typeface="Myriad Pro"/>
                          <a:ea typeface="+mn-ea"/>
                          <a:cs typeface="+mn-cs"/>
                        </a:rPr>
                        <a:t>4.858</a:t>
                      </a:r>
                    </a:p>
                  </a:txBody>
                  <a:tcPr marL="9525" marR="9525" marT="9525" marB="0" anchor="ctr"/>
                </a:tc>
                <a:extLst>
                  <a:ext uri="{0D108BD9-81ED-4DB2-BD59-A6C34878D82A}">
                    <a16:rowId xmlns:a16="http://schemas.microsoft.com/office/drawing/2014/main" val="4015570612"/>
                  </a:ext>
                </a:extLst>
              </a:tr>
              <a:tr h="310556">
                <a:tc>
                  <a:txBody>
                    <a:bodyPr/>
                    <a:lstStyle/>
                    <a:p>
                      <a:pPr algn="l" fontAlgn="b"/>
                      <a:r>
                        <a:rPr lang="tr-TR" sz="1400" b="0" i="0" u="none" strike="noStrike" dirty="0">
                          <a:solidFill>
                            <a:srgbClr val="000000"/>
                          </a:solidFill>
                          <a:effectLst/>
                          <a:latin typeface="Myriad Pro"/>
                        </a:rPr>
                        <a:t>2025</a:t>
                      </a:r>
                      <a:endParaRPr lang="de-DE" sz="1400" b="0" i="0" u="none" strike="noStrike" dirty="0">
                        <a:solidFill>
                          <a:srgbClr val="000000"/>
                        </a:solidFill>
                        <a:effectLst/>
                        <a:latin typeface="Myriad Pro"/>
                      </a:endParaRPr>
                    </a:p>
                  </a:txBody>
                  <a:tcPr marL="9525" marR="9525" marT="9525" marB="0" anchor="ctr"/>
                </a:tc>
                <a:tc>
                  <a:txBody>
                    <a:bodyPr/>
                    <a:lstStyle/>
                    <a:p>
                      <a:pPr algn="r" fontAlgn="b"/>
                      <a:r>
                        <a:rPr lang="tr-TR" sz="1400" u="none" strike="noStrike" kern="1200" dirty="0">
                          <a:solidFill>
                            <a:schemeClr val="dk1"/>
                          </a:solidFill>
                          <a:effectLst/>
                          <a:latin typeface="Myriad Pro"/>
                          <a:ea typeface="+mn-ea"/>
                          <a:cs typeface="+mn-cs"/>
                        </a:rPr>
                        <a:t>29.369</a:t>
                      </a:r>
                      <a:endParaRPr lang="de-DE" sz="1400" u="none" strike="noStrike" kern="1200" dirty="0">
                        <a:solidFill>
                          <a:schemeClr val="dk1"/>
                        </a:solidFill>
                        <a:effectLst/>
                        <a:latin typeface="Myriad Pro"/>
                        <a:ea typeface="+mn-ea"/>
                        <a:cs typeface="+mn-cs"/>
                      </a:endParaRPr>
                    </a:p>
                  </a:txBody>
                  <a:tcPr marL="9525" marR="9525" marT="9525" marB="0" anchor="ctr"/>
                </a:tc>
                <a:tc>
                  <a:txBody>
                    <a:bodyPr/>
                    <a:lstStyle/>
                    <a:p>
                      <a:pPr algn="r" fontAlgn="b"/>
                      <a:r>
                        <a:rPr lang="tr-TR" sz="1400" u="none" strike="noStrike" kern="1200" dirty="0">
                          <a:solidFill>
                            <a:schemeClr val="dk1"/>
                          </a:solidFill>
                          <a:effectLst/>
                          <a:latin typeface="Myriad Pro"/>
                          <a:ea typeface="+mn-ea"/>
                          <a:cs typeface="+mn-cs"/>
                        </a:rPr>
                        <a:t>25.509</a:t>
                      </a:r>
                      <a:endParaRPr lang="de-DE" sz="1400" u="none" strike="noStrike" kern="1200" dirty="0">
                        <a:solidFill>
                          <a:schemeClr val="dk1"/>
                        </a:solidFill>
                        <a:effectLst/>
                        <a:latin typeface="Myriad Pro"/>
                        <a:ea typeface="+mn-ea"/>
                        <a:cs typeface="+mn-cs"/>
                      </a:endParaRPr>
                    </a:p>
                  </a:txBody>
                  <a:tcPr marL="9525" marR="9525" marT="9525" marB="0" anchor="ctr"/>
                </a:tc>
                <a:tc>
                  <a:txBody>
                    <a:bodyPr/>
                    <a:lstStyle/>
                    <a:p>
                      <a:pPr algn="r" fontAlgn="b"/>
                      <a:r>
                        <a:rPr lang="tr-TR" sz="1400" u="none" strike="noStrike" kern="1200" dirty="0">
                          <a:solidFill>
                            <a:schemeClr val="dk1"/>
                          </a:solidFill>
                          <a:effectLst/>
                          <a:latin typeface="Myriad Pro"/>
                          <a:ea typeface="+mn-ea"/>
                          <a:cs typeface="+mn-cs"/>
                        </a:rPr>
                        <a:t>3.860</a:t>
                      </a:r>
                      <a:endParaRPr lang="de-DE" sz="1400" u="none" strike="noStrike" kern="1200" dirty="0">
                        <a:solidFill>
                          <a:schemeClr val="dk1"/>
                        </a:solidFill>
                        <a:effectLst/>
                        <a:latin typeface="Myriad Pro"/>
                        <a:ea typeface="+mn-ea"/>
                        <a:cs typeface="+mn-cs"/>
                      </a:endParaRPr>
                    </a:p>
                  </a:txBody>
                  <a:tcPr marL="9525" marR="9525" marT="9525" marB="0" anchor="ctr"/>
                </a:tc>
                <a:extLst>
                  <a:ext uri="{0D108BD9-81ED-4DB2-BD59-A6C34878D82A}">
                    <a16:rowId xmlns:a16="http://schemas.microsoft.com/office/drawing/2014/main" val="2370685455"/>
                  </a:ext>
                </a:extLst>
              </a:tr>
            </a:tbl>
          </a:graphicData>
        </a:graphic>
      </p:graphicFrame>
      <p:sp>
        <p:nvSpPr>
          <p:cNvPr id="6" name="Dikdörtgen 5"/>
          <p:cNvSpPr/>
          <p:nvPr/>
        </p:nvSpPr>
        <p:spPr>
          <a:xfrm>
            <a:off x="4369981" y="6100547"/>
            <a:ext cx="2406172" cy="276999"/>
          </a:xfrm>
          <a:prstGeom prst="rect">
            <a:avLst/>
          </a:prstGeom>
        </p:spPr>
        <p:txBody>
          <a:bodyPr wrap="none">
            <a:spAutoFit/>
          </a:bodyPr>
          <a:lstStyle/>
          <a:p>
            <a:r>
              <a:rPr lang="tr-TR" sz="1200" dirty="0">
                <a:latin typeface="Myriad Pro"/>
              </a:rPr>
              <a:t>Kaynak:  Alman İstatistik Kurumu</a:t>
            </a:r>
            <a:endParaRPr lang="de-DE" sz="1200" dirty="0">
              <a:latin typeface="Myriad Pro"/>
            </a:endParaRPr>
          </a:p>
        </p:txBody>
      </p:sp>
      <p:sp>
        <p:nvSpPr>
          <p:cNvPr id="8" name="Metin kutusu 7"/>
          <p:cNvSpPr txBox="1"/>
          <p:nvPr/>
        </p:nvSpPr>
        <p:spPr>
          <a:xfrm>
            <a:off x="8564379" y="5114152"/>
            <a:ext cx="3563455" cy="923330"/>
          </a:xfrm>
          <a:prstGeom prst="rect">
            <a:avLst/>
          </a:prstGeom>
          <a:effectLst>
            <a:glow rad="139700">
              <a:schemeClr val="accent3">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i="1" dirty="0">
                <a:latin typeface="Myriad Pro"/>
              </a:rPr>
              <a:t>İki ülke arasındaki ticaret hacmi</a:t>
            </a:r>
            <a:r>
              <a:rPr lang="de-DE" i="1" dirty="0">
                <a:latin typeface="Myriad Pro"/>
              </a:rPr>
              <a:t> </a:t>
            </a:r>
            <a:r>
              <a:rPr lang="tr-TR" i="1" dirty="0">
                <a:latin typeface="Myriad Pro"/>
              </a:rPr>
              <a:t>2025 yılın</a:t>
            </a:r>
            <a:r>
              <a:rPr lang="de-DE" i="1" dirty="0">
                <a:latin typeface="Myriad Pro"/>
              </a:rPr>
              <a:t>d</a:t>
            </a:r>
            <a:r>
              <a:rPr lang="tr-TR" i="1" dirty="0">
                <a:latin typeface="Myriad Pro"/>
              </a:rPr>
              <a:t>a 55 milyar Avro olmuştur</a:t>
            </a:r>
            <a:r>
              <a:rPr lang="tr-TR" i="1" dirty="0"/>
              <a:t>.</a:t>
            </a:r>
            <a:endParaRPr lang="de-DE" i="1" dirty="0"/>
          </a:p>
        </p:txBody>
      </p:sp>
      <p:sp>
        <p:nvSpPr>
          <p:cNvPr id="7" name="Metin kutusu 6"/>
          <p:cNvSpPr txBox="1"/>
          <p:nvPr/>
        </p:nvSpPr>
        <p:spPr>
          <a:xfrm>
            <a:off x="2891791" y="1325342"/>
            <a:ext cx="5417620" cy="923330"/>
          </a:xfrm>
          <a:prstGeom prst="rect">
            <a:avLst/>
          </a:prstGeom>
          <a:effectLst>
            <a:glow rad="139700">
              <a:schemeClr val="accent3">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i="1" dirty="0">
                <a:latin typeface="Myriad Pro"/>
              </a:rPr>
              <a:t>Türkiye’nin diğer ülkelerle ikili ekonomik ve ticari ilişkileri değerlendirildiğinde, en yoğun ilişkilerin Almanya ile olduğu gözlenmektedir. </a:t>
            </a:r>
            <a:endParaRPr lang="de-DE" i="1" dirty="0">
              <a:latin typeface="Myriad Pro"/>
            </a:endParaRPr>
          </a:p>
        </p:txBody>
      </p:sp>
      <p:sp>
        <p:nvSpPr>
          <p:cNvPr id="9" name="Metin kutusu 8"/>
          <p:cNvSpPr txBox="1"/>
          <p:nvPr/>
        </p:nvSpPr>
        <p:spPr>
          <a:xfrm>
            <a:off x="64166" y="3907909"/>
            <a:ext cx="2315548" cy="1569660"/>
          </a:xfrm>
          <a:prstGeom prst="rect">
            <a:avLst/>
          </a:prstGeom>
          <a:effectLst>
            <a:glow rad="139700">
              <a:schemeClr val="accent3">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1600" i="1" dirty="0"/>
              <a:t>Türkiye ve Almanya arasındaki yakın ekonomik ilişkiler iki ülke arasındaki ilişkilerin taşıyıcı sütununu oluşturmaktadır. </a:t>
            </a:r>
            <a:endParaRPr lang="de-DE" sz="1600" i="1" dirty="0"/>
          </a:p>
        </p:txBody>
      </p:sp>
      <p:sp>
        <p:nvSpPr>
          <p:cNvPr id="10" name="Metin kutusu 9"/>
          <p:cNvSpPr txBox="1"/>
          <p:nvPr/>
        </p:nvSpPr>
        <p:spPr>
          <a:xfrm>
            <a:off x="6675" y="1243415"/>
            <a:ext cx="2583276" cy="2308324"/>
          </a:xfrm>
          <a:prstGeom prst="rect">
            <a:avLst/>
          </a:prstGeom>
          <a:effectLst>
            <a:glow rad="139700">
              <a:schemeClr val="accent3">
                <a:satMod val="175000"/>
                <a:alpha val="40000"/>
              </a:schemeClr>
            </a:glow>
            <a:softEdge rad="31750"/>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1600" i="1" dirty="0">
                <a:latin typeface="Myriad Pro"/>
              </a:rPr>
              <a:t>Avrupa ülkeleri dışında Almanya’nın en büyük dış ticaret ortakları arasında Türkiye ihracatta 14. sırada ithalatta ise 15. sırada yer almaktadır. Türkiye dış ticaret hacmiyle, Çin ve ABD’den sonra üçüncü sırada yer almaktadır</a:t>
            </a:r>
            <a:endParaRPr lang="de-DE" sz="1600" i="1" dirty="0">
              <a:latin typeface="Myriad Pro"/>
            </a:endParaRPr>
          </a:p>
        </p:txBody>
      </p:sp>
      <p:graphicFrame>
        <p:nvGraphicFramePr>
          <p:cNvPr id="11" name="Grafik 10"/>
          <p:cNvGraphicFramePr>
            <a:graphicFrameLocks/>
          </p:cNvGraphicFramePr>
          <p:nvPr>
            <p:extLst>
              <p:ext uri="{D42A27DB-BD31-4B8C-83A1-F6EECF244321}">
                <p14:modId xmlns:p14="http://schemas.microsoft.com/office/powerpoint/2010/main" val="1695614009"/>
              </p:ext>
            </p:extLst>
          </p:nvPr>
        </p:nvGraphicFramePr>
        <p:xfrm>
          <a:off x="2677442" y="2374803"/>
          <a:ext cx="6032217" cy="3599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20705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D8AD64"/>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1344</TotalTime>
  <Words>2208</Words>
  <Application>Microsoft Office PowerPoint</Application>
  <PresentationFormat>Geniş ekran</PresentationFormat>
  <Paragraphs>519</Paragraphs>
  <Slides>20</Slides>
  <Notes>7</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20</vt:i4>
      </vt:variant>
    </vt:vector>
  </HeadingPairs>
  <TitlesOfParts>
    <vt:vector size="30" baseType="lpstr">
      <vt:lpstr>MS PGothic</vt:lpstr>
      <vt:lpstr>Aptos Narrow</vt:lpstr>
      <vt:lpstr>Arial</vt:lpstr>
      <vt:lpstr>Calibri</vt:lpstr>
      <vt:lpstr>Myriad Pro</vt:lpstr>
      <vt:lpstr>Times New Roman</vt:lpstr>
      <vt:lpstr>Wingdings</vt:lpstr>
      <vt:lpstr>Office Teması</vt:lpstr>
      <vt:lpstr>1_Özel Tasarım</vt:lpstr>
      <vt:lpstr>2_Özel Tasarım</vt:lpstr>
      <vt:lpstr>ALMANYA FEDERAL CUMHURİYETİ   </vt:lpstr>
      <vt:lpstr>İçindekiler</vt:lpstr>
      <vt:lpstr>PowerPoint Sunusu</vt:lpstr>
      <vt:lpstr>GENEL EKONOMİK GÖRÜNÜM</vt:lpstr>
      <vt:lpstr>GENEL EKONOMİK GÖRÜNÜM</vt:lpstr>
      <vt:lpstr>PowerPoint Sunusu</vt:lpstr>
      <vt:lpstr>DIŞ TİCARET GÖRÜNÜMÜ</vt:lpstr>
      <vt:lpstr>DIŞ TİCARET GÖRÜNÜMÜ</vt:lpstr>
      <vt:lpstr>DIŞ TİCARET GÖRÜNÜMÜ</vt:lpstr>
      <vt:lpstr>DIŞ TİCARET GÖRÜNÜMÜ</vt:lpstr>
      <vt:lpstr>DIŞ TİCARET GÖRÜNÜMÜ</vt:lpstr>
      <vt:lpstr>PowerPoint Sunusu</vt:lpstr>
      <vt:lpstr>SWOT ANALİZİ</vt:lpstr>
      <vt:lpstr>PowerPoint Sunusu</vt:lpstr>
      <vt:lpstr>KUZEY REN-VESTFALYA EYALETİ</vt:lpstr>
      <vt:lpstr>KUZEY REN-VESTFALYA EYALETİ</vt:lpstr>
      <vt:lpstr>KUZEY REN-VESTFALYA EYALETİ</vt:lpstr>
      <vt:lpstr>PowerPoint Sunusu</vt:lpstr>
      <vt:lpstr>FAYDALI BİLGİLER</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Güzin Bayar</dc:creator>
  <cp:lastModifiedBy>Gökhan Adanalı</cp:lastModifiedBy>
  <cp:revision>5486</cp:revision>
  <cp:lastPrinted>2020-02-07T08:51:22Z</cp:lastPrinted>
  <dcterms:created xsi:type="dcterms:W3CDTF">2019-12-18T08:40:06Z</dcterms:created>
  <dcterms:modified xsi:type="dcterms:W3CDTF">2026-03-30T06:54:54Z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id_classification_restrictedinternal=65d81f48-df0b-4036-a097-c3ba24027e48</vt:lpwstr>
  </property>
  <property fmtid="{D5CDD505-2E9C-101B-9397-08002B2CF9AE}" pid="3" name="geodilabeluser">
    <vt:lpwstr>user=21254254230</vt:lpwstr>
  </property>
  <property fmtid="{D5CDD505-2E9C-101B-9397-08002B2CF9AE}" pid="4" name="geodilabeltime">
    <vt:lpwstr>datetime=2024-03-15T13:34:33.631Z</vt:lpwstr>
  </property>
</Properties>
</file>