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  <p:sldMasterId id="2147483669" r:id="rId3"/>
  </p:sldMasterIdLst>
  <p:sldIdLst>
    <p:sldId id="256" r:id="rId4"/>
    <p:sldId id="261" r:id="rId5"/>
    <p:sldId id="263" r:id="rId6"/>
    <p:sldId id="264" r:id="rId7"/>
    <p:sldId id="265" r:id="rId8"/>
    <p:sldId id="266" r:id="rId9"/>
    <p:sldId id="267" r:id="rId10"/>
    <p:sldId id="270" r:id="rId11"/>
    <p:sldId id="268" r:id="rId12"/>
    <p:sldId id="269" r:id="rId13"/>
    <p:sldId id="271" r:id="rId14"/>
    <p:sldId id="272" r:id="rId15"/>
    <p:sldId id="273" r:id="rId16"/>
    <p:sldId id="258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Myriad Pro" panose="020B0503030403020204"/>
              </a:rPr>
              <a:t>Türkiye-</a:t>
            </a:r>
            <a:r>
              <a:rPr lang="en-US" dirty="0" err="1">
                <a:latin typeface="Myriad Pro" panose="020B0503030403020204"/>
              </a:rPr>
              <a:t>Romanya</a:t>
            </a:r>
            <a:r>
              <a:rPr lang="en-US" dirty="0">
                <a:latin typeface="Myriad Pro" panose="020B0503030403020204"/>
              </a:rPr>
              <a:t> (</a:t>
            </a:r>
            <a:r>
              <a:rPr lang="en-US" dirty="0" err="1">
                <a:latin typeface="Myriad Pro" panose="020B0503030403020204"/>
              </a:rPr>
              <a:t>Milyar</a:t>
            </a:r>
            <a:r>
              <a:rPr lang="en-US" dirty="0">
                <a:latin typeface="Myriad Pro" panose="020B0503030403020204"/>
              </a:rPr>
              <a:t> $)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İhracat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5.18</c:v>
                </c:pt>
                <c:pt idx="1">
                  <c:v>6.95</c:v>
                </c:pt>
                <c:pt idx="2">
                  <c:v>6.95</c:v>
                </c:pt>
                <c:pt idx="3">
                  <c:v>7.78</c:v>
                </c:pt>
                <c:pt idx="4">
                  <c:v>8.5500000000000007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47-4756-8CD6-09D1ADB4930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İthalat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3.43</c:v>
                </c:pt>
                <c:pt idx="1">
                  <c:v>3.34</c:v>
                </c:pt>
                <c:pt idx="2">
                  <c:v>3.69</c:v>
                </c:pt>
                <c:pt idx="3">
                  <c:v>3.98</c:v>
                </c:pt>
                <c:pt idx="4">
                  <c:v>4.82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47-4756-8CD6-09D1ADB4930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Hacim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8.61</c:v>
                </c:pt>
                <c:pt idx="1">
                  <c:v>10.29</c:v>
                </c:pt>
                <c:pt idx="2">
                  <c:v>10.64</c:v>
                </c:pt>
                <c:pt idx="3">
                  <c:v>11.76</c:v>
                </c:pt>
                <c:pt idx="4">
                  <c:v>13.370000000000001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47-4756-8CD6-09D1ADB4930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Denge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Sheet1!$B$5:$F$5</c:f>
              <c:numCache>
                <c:formatCode>General</c:formatCode>
                <c:ptCount val="5"/>
                <c:pt idx="0">
                  <c:v>1.7499999999999996</c:v>
                </c:pt>
                <c:pt idx="1">
                  <c:v>3.6100000000000003</c:v>
                </c:pt>
                <c:pt idx="2">
                  <c:v>3.2600000000000002</c:v>
                </c:pt>
                <c:pt idx="3" formatCode="0.00">
                  <c:v>3.8000000000000003</c:v>
                </c:pt>
                <c:pt idx="4">
                  <c:v>3.7300000000000004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47-4756-8CD6-09D1ADB4930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8535472"/>
        <c:axId val="28533552"/>
      </c:barChart>
      <c:catAx>
        <c:axId val="2853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28533552"/>
        <c:crosses val="autoZero"/>
        <c:auto val="1"/>
        <c:lblAlgn val="ctr"/>
        <c:lblOffset val="100"/>
        <c:noMultiLvlLbl val="0"/>
      </c:catAx>
      <c:valAx>
        <c:axId val="2853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3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Myriad Pro" panose="020B0503030403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82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65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05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C07C6EC4-3B7C-4AAF-8E0C-A2353C4E03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" y="0"/>
            <a:ext cx="12191999" cy="6858000"/>
          </a:xfrm>
          <a:prstGeom prst="rect">
            <a:avLst/>
          </a:prstGeom>
        </p:spPr>
      </p:pic>
      <p:pic>
        <p:nvPicPr>
          <p:cNvPr id="10" name="Picture 4" descr="Untitled-1.png">
            <a:extLst>
              <a:ext uri="{FF2B5EF4-FFF2-40B4-BE49-F238E27FC236}">
                <a16:creationId xmlns:a16="http://schemas.microsoft.com/office/drawing/2014/main" id="{3624C159-4497-4EC4-9D96-6DCBB9D22E62}"/>
              </a:ext>
            </a:extLst>
          </p:cNvPr>
          <p:cNvPicPr/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158" y="1225111"/>
            <a:ext cx="4079681" cy="122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7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4463805C-3E5F-444A-A5E3-0A3573B82D40}"/>
              </a:ext>
            </a:extLst>
          </p:cNvPr>
          <p:cNvSpPr/>
          <p:nvPr userDrawn="1"/>
        </p:nvSpPr>
        <p:spPr>
          <a:xfrm>
            <a:off x="0" y="6344877"/>
            <a:ext cx="12192000" cy="513124"/>
          </a:xfrm>
          <a:prstGeom prst="rect">
            <a:avLst/>
          </a:prstGeom>
          <a:solidFill>
            <a:srgbClr val="A00000"/>
          </a:solidFill>
          <a:ln>
            <a:solidFill>
              <a:srgbClr val="00206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9" name="Picture 4" descr="Untitled-1.png">
            <a:extLst>
              <a:ext uri="{FF2B5EF4-FFF2-40B4-BE49-F238E27FC236}">
                <a16:creationId xmlns:a16="http://schemas.microsoft.com/office/drawing/2014/main" id="{A3EB46D3-59A0-4B9C-9D12-4C7201815D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5" y="6409070"/>
            <a:ext cx="1260000" cy="384737"/>
          </a:xfrm>
          <a:prstGeom prst="rect">
            <a:avLst/>
          </a:prstGeom>
        </p:spPr>
      </p:pic>
      <p:sp>
        <p:nvSpPr>
          <p:cNvPr id="10" name="Slayt Numarası Yer Tutucusu 28">
            <a:extLst>
              <a:ext uri="{FF2B5EF4-FFF2-40B4-BE49-F238E27FC236}">
                <a16:creationId xmlns:a16="http://schemas.microsoft.com/office/drawing/2014/main" id="{EF9800E3-EC07-4061-B0F9-A25212AD7AF2}"/>
              </a:ext>
            </a:extLst>
          </p:cNvPr>
          <p:cNvSpPr txBox="1">
            <a:spLocks/>
          </p:cNvSpPr>
          <p:nvPr userDrawn="1"/>
        </p:nvSpPr>
        <p:spPr>
          <a:xfrm>
            <a:off x="11546378" y="6344877"/>
            <a:ext cx="436017" cy="543428"/>
          </a:xfrm>
          <a:prstGeom prst="round2SameRect">
            <a:avLst/>
          </a:prstGeom>
          <a:noFill/>
          <a:ln>
            <a:noFill/>
          </a:ln>
          <a:effectLst>
            <a:softEdge rad="12700"/>
          </a:effectLst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53F540A-4CC8-4C65-ADF3-5D7ED0C1F21C}" type="slidenum">
              <a:rPr lang="tr-TR" b="1" smtClean="0">
                <a:solidFill>
                  <a:schemeClr val="bg1"/>
                </a:solidFill>
              </a:rPr>
              <a:pPr algn="ctr"/>
              <a:t>‹#›</a:t>
            </a:fld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29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453F187E-C565-4246-87A3-2F2EBDAF56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7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insse.ro/" TargetMode="External"/><Relationship Id="rId3" Type="http://schemas.openxmlformats.org/officeDocument/2006/relationships/hyperlink" Target="https://kolayihracat.gov.tr/" TargetMode="External"/><Relationship Id="rId7" Type="http://schemas.openxmlformats.org/officeDocument/2006/relationships/hyperlink" Target="https://www.onrc.ro/" TargetMode="External"/><Relationship Id="rId2" Type="http://schemas.openxmlformats.org/officeDocument/2006/relationships/hyperlink" Target="https://musaviredanisin.ticaret.gov.t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finante.gov.ro/apps/agenticod.html?pagina=domenii" TargetMode="External"/><Relationship Id="rId5" Type="http://schemas.openxmlformats.org/officeDocument/2006/relationships/hyperlink" Target="https://trade.ec.europa.eu/access-to-markets/en/home" TargetMode="External"/><Relationship Id="rId4" Type="http://schemas.openxmlformats.org/officeDocument/2006/relationships/hyperlink" Target="https://ticaret.gov.tr/yurtdisi-teskilati/avrupa/romanya/genel-bilgiler" TargetMode="External"/><Relationship Id="rId9" Type="http://schemas.openxmlformats.org/officeDocument/2006/relationships/hyperlink" Target="https://www.e-licitatie.ro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akdogann@ticaret.gov.tr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8AD0B75C-477E-4714-9A4F-77F103CE4D56}"/>
              </a:ext>
            </a:extLst>
          </p:cNvPr>
          <p:cNvSpPr/>
          <p:nvPr/>
        </p:nvSpPr>
        <p:spPr>
          <a:xfrm>
            <a:off x="0" y="3322162"/>
            <a:ext cx="1219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  <a:latin typeface="Myriad Pro" panose="020B0503030403020204" pitchFamily="34" charset="0"/>
              </a:rPr>
              <a:t>Bükreş Ticaret Müşavirliği</a:t>
            </a:r>
            <a:endParaRPr lang="en-US" sz="2800" b="1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Myriad Pro" panose="020B0503030403020204" pitchFamily="34" charset="0"/>
              </a:rPr>
              <a:t>Mehmet Naci AKDOĞAN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Myriad Pro" panose="020B0503030403020204" pitchFamily="34" charset="0"/>
              </a:rPr>
              <a:t>Ticaret </a:t>
            </a:r>
            <a:r>
              <a:rPr lang="en-US" sz="2800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Uzmanı</a:t>
            </a:r>
            <a:endParaRPr lang="tr-TR" sz="28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7403B915-7D7F-487F-B2FA-1D93883DC6F1}"/>
              </a:ext>
            </a:extLst>
          </p:cNvPr>
          <p:cNvSpPr/>
          <p:nvPr/>
        </p:nvSpPr>
        <p:spPr>
          <a:xfrm>
            <a:off x="5408953" y="5914502"/>
            <a:ext cx="1374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Myriad Pro" panose="020B0503030403020204" pitchFamily="34" charset="0"/>
              </a:rPr>
              <a:t>31.03.2026</a:t>
            </a:r>
          </a:p>
        </p:txBody>
      </p:sp>
    </p:spTree>
    <p:extLst>
      <p:ext uri="{BB962C8B-B14F-4D97-AF65-F5344CB8AC3E}">
        <p14:creationId xmlns:p14="http://schemas.microsoft.com/office/powerpoint/2010/main" val="259908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89AB8-FDDB-6735-6D9B-11091ACCB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B7353B7-4946-4FDE-890C-96B237961959}"/>
              </a:ext>
            </a:extLst>
          </p:cNvPr>
          <p:cNvSpPr txBox="1">
            <a:spLocks/>
          </p:cNvSpPr>
          <p:nvPr/>
        </p:nvSpPr>
        <p:spPr>
          <a:xfrm>
            <a:off x="569622" y="0"/>
            <a:ext cx="7224835" cy="983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r>
              <a:rPr lang="en-US" sz="2800" b="1" dirty="0">
                <a:solidFill>
                  <a:srgbClr val="A00000"/>
                </a:solidFill>
                <a:latin typeface="Myriad Pro" panose="020B0503030403020204" pitchFamily="34" charset="0"/>
              </a:rPr>
              <a:t>İKİLİ TİCARET</a:t>
            </a:r>
            <a:endParaRPr lang="tr-TR" sz="2800" b="1" dirty="0">
              <a:solidFill>
                <a:srgbClr val="A00000"/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1772509D-9168-BD6A-BF59-8D7396BB857F}"/>
              </a:ext>
            </a:extLst>
          </p:cNvPr>
          <p:cNvSpPr txBox="1"/>
          <p:nvPr/>
        </p:nvSpPr>
        <p:spPr>
          <a:xfrm>
            <a:off x="569623" y="850326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kern="0" dirty="0" err="1">
                <a:solidFill>
                  <a:schemeClr val="bg1"/>
                </a:solidFill>
                <a:latin typeface="Myriad Pro" panose="020B0503030403020204" charset="0"/>
              </a:rPr>
              <a:t>Romanya’dan</a:t>
            </a:r>
            <a:r>
              <a:rPr lang="en-US" b="1" kern="0" dirty="0">
                <a:solidFill>
                  <a:schemeClr val="bg1"/>
                </a:solidFill>
                <a:latin typeface="Myriad Pro" panose="020B0503030403020204" charset="0"/>
              </a:rPr>
              <a:t> İthalatımız-2025</a:t>
            </a:r>
            <a:endParaRPr lang="tr-TR" b="1" kern="0" dirty="0">
              <a:solidFill>
                <a:schemeClr val="bg1"/>
              </a:solidFill>
              <a:latin typeface="Myriad Pro" panose="020B0503030403020204" charset="0"/>
            </a:endParaRPr>
          </a:p>
        </p:txBody>
      </p:sp>
      <p:sp>
        <p:nvSpPr>
          <p:cNvPr id="9" name="Metin Yer Tutucusu 4">
            <a:extLst>
              <a:ext uri="{FF2B5EF4-FFF2-40B4-BE49-F238E27FC236}">
                <a16:creationId xmlns:a16="http://schemas.microsoft.com/office/drawing/2014/main" id="{BAE2AF61-0DE0-B809-1DB7-6CD9D1100DF6}"/>
              </a:ext>
            </a:extLst>
          </p:cNvPr>
          <p:cNvSpPr txBox="1">
            <a:spLocks/>
          </p:cNvSpPr>
          <p:nvPr/>
        </p:nvSpPr>
        <p:spPr>
          <a:xfrm>
            <a:off x="569621" y="5978802"/>
            <a:ext cx="3515268" cy="325602"/>
          </a:xfrm>
          <a:prstGeom prst="rect">
            <a:avLst/>
          </a:prstGeom>
        </p:spPr>
        <p:txBody>
          <a:bodyPr lIns="0" tIns="36000" rIns="0" bIns="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tr-TR" sz="12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n-NO" sz="12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Kaynak: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TÜİK</a:t>
            </a:r>
            <a:r>
              <a:rPr kumimoji="0" lang="tr-TR" sz="12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nn-NO" sz="12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o 8">
            <a:extLst>
              <a:ext uri="{FF2B5EF4-FFF2-40B4-BE49-F238E27FC236}">
                <a16:creationId xmlns:a16="http://schemas.microsoft.com/office/drawing/2014/main" id="{772B06F8-B27E-D675-6A84-1969CF2DD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386833"/>
              </p:ext>
            </p:extLst>
          </p:nvPr>
        </p:nvGraphicFramePr>
        <p:xfrm>
          <a:off x="569621" y="1397479"/>
          <a:ext cx="11412771" cy="4520245"/>
        </p:xfrm>
        <a:graphic>
          <a:graphicData uri="http://schemas.openxmlformats.org/drawingml/2006/table">
            <a:tbl>
              <a:tblPr/>
              <a:tblGrid>
                <a:gridCol w="1856993">
                  <a:extLst>
                    <a:ext uri="{9D8B030D-6E8A-4147-A177-3AD203B41FA5}">
                      <a16:colId xmlns:a16="http://schemas.microsoft.com/office/drawing/2014/main" val="1350630751"/>
                    </a:ext>
                  </a:extLst>
                </a:gridCol>
                <a:gridCol w="7157163">
                  <a:extLst>
                    <a:ext uri="{9D8B030D-6E8A-4147-A177-3AD203B41FA5}">
                      <a16:colId xmlns:a16="http://schemas.microsoft.com/office/drawing/2014/main" val="5975892"/>
                    </a:ext>
                  </a:extLst>
                </a:gridCol>
                <a:gridCol w="2398615">
                  <a:extLst>
                    <a:ext uri="{9D8B030D-6E8A-4147-A177-3AD203B41FA5}">
                      <a16:colId xmlns:a16="http://schemas.microsoft.com/office/drawing/2014/main" val="2720808220"/>
                    </a:ext>
                  </a:extLst>
                </a:gridCol>
              </a:tblGrid>
              <a:tr h="36230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Sıra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Fasıl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Milyon $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849058"/>
                  </a:ext>
                </a:extLst>
              </a:tr>
              <a:tr h="34505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87-Kara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Taşıtları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1.401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939498"/>
                  </a:ext>
                </a:extLst>
              </a:tr>
              <a:tr h="34505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84-Makinalar,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Mekanik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 Cihazlar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675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47789"/>
                  </a:ext>
                </a:extLst>
              </a:tr>
              <a:tr h="34505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85-Elektrikli Makina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ve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 Cihazlar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515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364913"/>
                  </a:ext>
                </a:extLst>
              </a:tr>
              <a:tr h="34505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12-Yağlı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Tohumlar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427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276122"/>
                  </a:ext>
                </a:extLst>
              </a:tr>
              <a:tr h="34505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72-Demir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ve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 Çelik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407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320827"/>
                  </a:ext>
                </a:extLst>
              </a:tr>
              <a:tr h="34505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90-Optik,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Sağlık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Sektörü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 Makina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ve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Aletleri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153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84188"/>
                  </a:ext>
                </a:extLst>
              </a:tr>
              <a:tr h="34505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27-Mineral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Yakıtlar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, Mineral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Yağlar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769435"/>
                  </a:ext>
                </a:extLst>
              </a:tr>
              <a:tr h="34505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73-Demir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veya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Çelikten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Eşya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249525"/>
                  </a:ext>
                </a:extLst>
              </a:tr>
              <a:tr h="34505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40-Kauçuk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ve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Kauçuktan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Eşya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143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104870"/>
                  </a:ext>
                </a:extLst>
              </a:tr>
              <a:tr h="34505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10-Hububat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762731"/>
                  </a:ext>
                </a:extLst>
              </a:tr>
              <a:tr h="34505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DİĞERLERİ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678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895816"/>
                  </a:ext>
                </a:extLst>
              </a:tr>
              <a:tr h="36230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TOPLAM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4.818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769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03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EC5CE-B3E0-72D0-8140-9BC0208E1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4F2D9F7-ADD1-D260-DFDE-2E88C69D9724}"/>
              </a:ext>
            </a:extLst>
          </p:cNvPr>
          <p:cNvSpPr txBox="1">
            <a:spLocks/>
          </p:cNvSpPr>
          <p:nvPr/>
        </p:nvSpPr>
        <p:spPr>
          <a:xfrm>
            <a:off x="569622" y="0"/>
            <a:ext cx="7224835" cy="983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r>
              <a:rPr lang="en-US" sz="2800" b="1" dirty="0">
                <a:solidFill>
                  <a:srgbClr val="A00000"/>
                </a:solidFill>
                <a:latin typeface="Myriad Pro" panose="020B0503030403020204" pitchFamily="34" charset="0"/>
              </a:rPr>
              <a:t>YATIRIMLAR</a:t>
            </a:r>
            <a:endParaRPr lang="tr-TR" sz="2800" b="1" dirty="0">
              <a:solidFill>
                <a:srgbClr val="A00000"/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44C2902D-A23D-AE8A-DFB1-EAD13EC41A7F}"/>
              </a:ext>
            </a:extLst>
          </p:cNvPr>
          <p:cNvSpPr txBox="1"/>
          <p:nvPr/>
        </p:nvSpPr>
        <p:spPr>
          <a:xfrm>
            <a:off x="569623" y="850326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kern="0" dirty="0" err="1">
                <a:solidFill>
                  <a:schemeClr val="bg1"/>
                </a:solidFill>
                <a:latin typeface="Myriad Pro" panose="020B0503030403020204" charset="0"/>
              </a:rPr>
              <a:t>Romanya’daki</a:t>
            </a:r>
            <a:r>
              <a:rPr lang="en-US" b="1" kern="0" dirty="0">
                <a:solidFill>
                  <a:schemeClr val="bg1"/>
                </a:solidFill>
                <a:latin typeface="Myriad Pro" panose="020B0503030403020204" charset="0"/>
              </a:rPr>
              <a:t> Türk </a:t>
            </a:r>
            <a:r>
              <a:rPr lang="en-US" b="1" kern="0" dirty="0" err="1">
                <a:solidFill>
                  <a:schemeClr val="bg1"/>
                </a:solidFill>
                <a:latin typeface="Myriad Pro" panose="020B0503030403020204" charset="0"/>
              </a:rPr>
              <a:t>Yatırımları</a:t>
            </a:r>
            <a:endParaRPr lang="tr-TR" b="1" kern="0" dirty="0">
              <a:solidFill>
                <a:schemeClr val="bg1"/>
              </a:solidFill>
              <a:latin typeface="Myriad Pro" panose="020B0503030403020204" charset="0"/>
            </a:endParaRPr>
          </a:p>
        </p:txBody>
      </p:sp>
      <p:sp>
        <p:nvSpPr>
          <p:cNvPr id="3" name="3 Dikdörtgen">
            <a:extLst>
              <a:ext uri="{FF2B5EF4-FFF2-40B4-BE49-F238E27FC236}">
                <a16:creationId xmlns:a16="http://schemas.microsoft.com/office/drawing/2014/main" id="{2109AEEB-790B-0843-3C1D-2C5FA45E889C}"/>
              </a:ext>
            </a:extLst>
          </p:cNvPr>
          <p:cNvSpPr/>
          <p:nvPr/>
        </p:nvSpPr>
        <p:spPr>
          <a:xfrm>
            <a:off x="569622" y="1558364"/>
            <a:ext cx="3726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Myriad Pro" panose="020B0503030403020204"/>
                <a:ea typeface="Cambria" panose="02040503050406030204" pitchFamily="18" charset="0"/>
              </a:rPr>
              <a:t>Romanya’da</a:t>
            </a:r>
            <a:r>
              <a:rPr lang="en-US" sz="2000" b="1" dirty="0"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Myriad Pro" panose="020B0503030403020204"/>
                <a:ea typeface="Cambria" panose="02040503050406030204" pitchFamily="18" charset="0"/>
              </a:rPr>
              <a:t>birçok</a:t>
            </a:r>
            <a:r>
              <a:rPr lang="en-US" sz="2000" b="1" dirty="0"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Myriad Pro" panose="020B0503030403020204"/>
                <a:ea typeface="Cambria" panose="02040503050406030204" pitchFamily="18" charset="0"/>
              </a:rPr>
              <a:t>önemli</a:t>
            </a:r>
            <a:r>
              <a:rPr lang="en-US" sz="2000" b="1" dirty="0">
                <a:latin typeface="Myriad Pro" panose="020B0503030403020204"/>
                <a:ea typeface="Cambria" panose="02040503050406030204" pitchFamily="18" charset="0"/>
              </a:rPr>
              <a:t> Türk </a:t>
            </a:r>
            <a:r>
              <a:rPr lang="en-US" sz="2000" b="1" dirty="0" err="1">
                <a:latin typeface="Myriad Pro" panose="020B0503030403020204"/>
                <a:ea typeface="Cambria" panose="02040503050406030204" pitchFamily="18" charset="0"/>
              </a:rPr>
              <a:t>yatırımı</a:t>
            </a:r>
            <a:r>
              <a:rPr lang="en-US" sz="2000" b="1" dirty="0"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Myriad Pro" panose="020B0503030403020204"/>
                <a:ea typeface="Cambria" panose="02040503050406030204" pitchFamily="18" charset="0"/>
              </a:rPr>
              <a:t>mevcut</a:t>
            </a:r>
            <a:r>
              <a:rPr lang="en-US" sz="2000" b="1" dirty="0">
                <a:latin typeface="Myriad Pro" panose="020B0503030403020204"/>
                <a:ea typeface="Cambria" panose="020405030504060302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Myriad Pro" panose="020B0503030403020204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Myriad Pro" panose="020B0503030403020204"/>
                <a:ea typeface="Cambria" panose="02040503050406030204" pitchFamily="18" charset="0"/>
              </a:rPr>
              <a:t>Romanya</a:t>
            </a:r>
            <a:r>
              <a:rPr lang="en-US" sz="2000" b="1" dirty="0"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Myriad Pro" panose="020B0503030403020204"/>
                <a:ea typeface="Cambria" panose="02040503050406030204" pitchFamily="18" charset="0"/>
              </a:rPr>
              <a:t>Ulusal</a:t>
            </a:r>
            <a:r>
              <a:rPr lang="en-US" sz="2000" b="1" dirty="0">
                <a:latin typeface="Myriad Pro" panose="020B0503030403020204"/>
                <a:ea typeface="Cambria" panose="02040503050406030204" pitchFamily="18" charset="0"/>
              </a:rPr>
              <a:t> Ticaret </a:t>
            </a:r>
            <a:r>
              <a:rPr lang="en-US" sz="2000" b="1" dirty="0" err="1">
                <a:latin typeface="Myriad Pro" panose="020B0503030403020204"/>
                <a:ea typeface="Cambria" panose="02040503050406030204" pitchFamily="18" charset="0"/>
              </a:rPr>
              <a:t>Sicili</a:t>
            </a:r>
            <a:r>
              <a:rPr lang="en-US" sz="2000" b="1" dirty="0">
                <a:latin typeface="Myriad Pro" panose="020B0503030403020204"/>
                <a:ea typeface="Cambria" panose="02040503050406030204" pitchFamily="18" charset="0"/>
              </a:rPr>
              <a:t> Ofisi </a:t>
            </a:r>
            <a:r>
              <a:rPr lang="en-US" sz="2000" b="1" dirty="0" err="1">
                <a:latin typeface="Myriad Pro" panose="020B0503030403020204"/>
                <a:ea typeface="Cambria" panose="02040503050406030204" pitchFamily="18" charset="0"/>
              </a:rPr>
              <a:t>kayıtlarına</a:t>
            </a:r>
            <a:r>
              <a:rPr lang="en-US" sz="2000" b="1" dirty="0"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Myriad Pro" panose="020B0503030403020204"/>
                <a:ea typeface="Cambria" panose="02040503050406030204" pitchFamily="18" charset="0"/>
              </a:rPr>
              <a:t>göre</a:t>
            </a:r>
            <a:r>
              <a:rPr lang="en-US" sz="2000" b="1" dirty="0"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Myriad Pro" panose="020B0503030403020204"/>
                <a:ea typeface="Cambria" panose="02040503050406030204" pitchFamily="18" charset="0"/>
              </a:rPr>
              <a:t>Romanya’da</a:t>
            </a:r>
            <a:r>
              <a:rPr lang="en-US" sz="2000" b="1" dirty="0">
                <a:latin typeface="Myriad Pro" panose="020B0503030403020204"/>
                <a:ea typeface="Cambria" panose="02040503050406030204" pitchFamily="18" charset="0"/>
              </a:rPr>
              <a:t> 20 bine </a:t>
            </a:r>
            <a:r>
              <a:rPr lang="en-US" sz="2000" b="1" dirty="0" err="1">
                <a:latin typeface="Myriad Pro" panose="020B0503030403020204"/>
                <a:ea typeface="Cambria" panose="02040503050406030204" pitchFamily="18" charset="0"/>
              </a:rPr>
              <a:t>yakın</a:t>
            </a:r>
            <a:r>
              <a:rPr lang="en-US" sz="2000" b="1" dirty="0">
                <a:latin typeface="Myriad Pro" panose="020B0503030403020204"/>
                <a:ea typeface="Cambria" panose="02040503050406030204" pitchFamily="18" charset="0"/>
              </a:rPr>
              <a:t> Türk </a:t>
            </a:r>
            <a:r>
              <a:rPr lang="en-US" sz="2000" b="1" dirty="0" err="1">
                <a:latin typeface="Myriad Pro" panose="020B0503030403020204"/>
                <a:ea typeface="Cambria" panose="02040503050406030204" pitchFamily="18" charset="0"/>
              </a:rPr>
              <a:t>sermayeli</a:t>
            </a:r>
            <a:r>
              <a:rPr lang="en-US" sz="2000" b="1" dirty="0"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Myriad Pro" panose="020B0503030403020204"/>
                <a:ea typeface="Cambria" panose="02040503050406030204" pitchFamily="18" charset="0"/>
              </a:rPr>
              <a:t>firma</a:t>
            </a:r>
            <a:r>
              <a:rPr lang="en-US" sz="2000" b="1" dirty="0">
                <a:latin typeface="Myriad Pro" panose="020B0503030403020204"/>
                <a:ea typeface="Cambria" panose="02040503050406030204" pitchFamily="18" charset="0"/>
              </a:rPr>
              <a:t> var.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Myriad Pro" panose="020B0503030403020204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Myriad Pro" panose="020B0503030403020204"/>
                <a:ea typeface="Cambria" panose="02040503050406030204" pitchFamily="18" charset="0"/>
              </a:rPr>
              <a:t>Ülkemiz</a:t>
            </a:r>
            <a:r>
              <a:rPr lang="en-US" sz="2000" b="1" dirty="0">
                <a:latin typeface="Myriad Pro" panose="020B0503030403020204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latin typeface="Myriad Pro" panose="020B0503030403020204"/>
                <a:ea typeface="Cambria" panose="02040503050406030204" pitchFamily="18" charset="0"/>
              </a:rPr>
              <a:t>yabancı</a:t>
            </a:r>
            <a:r>
              <a:rPr lang="en-US" sz="2000" b="1" dirty="0"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Myriad Pro" panose="020B0503030403020204"/>
                <a:ea typeface="Cambria" panose="02040503050406030204" pitchFamily="18" charset="0"/>
              </a:rPr>
              <a:t>şirket</a:t>
            </a:r>
            <a:r>
              <a:rPr lang="en-US" sz="2000" b="1" dirty="0"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Myriad Pro" panose="020B0503030403020204"/>
                <a:ea typeface="Cambria" panose="02040503050406030204" pitchFamily="18" charset="0"/>
              </a:rPr>
              <a:t>sayısı</a:t>
            </a:r>
            <a:r>
              <a:rPr lang="en-US" sz="2000" b="1" dirty="0"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Myriad Pro" panose="020B0503030403020204"/>
                <a:ea typeface="Cambria" panose="02040503050406030204" pitchFamily="18" charset="0"/>
              </a:rPr>
              <a:t>bakımından</a:t>
            </a:r>
            <a:r>
              <a:rPr lang="en-US" sz="2000" b="1" dirty="0"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Myriad Pro" panose="020B0503030403020204"/>
                <a:ea typeface="Cambria" panose="02040503050406030204" pitchFamily="18" charset="0"/>
              </a:rPr>
              <a:t>İtalya</a:t>
            </a:r>
            <a:r>
              <a:rPr lang="en-US" sz="2000" b="1" dirty="0"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Myriad Pro" panose="020B0503030403020204"/>
                <a:ea typeface="Cambria" panose="02040503050406030204" pitchFamily="18" charset="0"/>
              </a:rPr>
              <a:t>ve</a:t>
            </a:r>
            <a:r>
              <a:rPr lang="en-US" sz="2000" b="1" dirty="0"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Myriad Pro" panose="020B0503030403020204"/>
                <a:ea typeface="Cambria" panose="02040503050406030204" pitchFamily="18" charset="0"/>
              </a:rPr>
              <a:t>Almanya’dan</a:t>
            </a:r>
            <a:r>
              <a:rPr lang="en-US" sz="2000" b="1" dirty="0"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Myriad Pro" panose="020B0503030403020204"/>
                <a:ea typeface="Cambria" panose="02040503050406030204" pitchFamily="18" charset="0"/>
              </a:rPr>
              <a:t>sonra</a:t>
            </a:r>
            <a:r>
              <a:rPr lang="en-US" sz="2000" b="1" dirty="0"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Myriad Pro" panose="020B0503030403020204"/>
                <a:ea typeface="Cambria" panose="02040503050406030204" pitchFamily="18" charset="0"/>
              </a:rPr>
              <a:t>üçüncü</a:t>
            </a:r>
            <a:r>
              <a:rPr lang="en-US" sz="2000" b="1" dirty="0"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Myriad Pro" panose="020B0503030403020204"/>
                <a:ea typeface="Cambria" panose="02040503050406030204" pitchFamily="18" charset="0"/>
              </a:rPr>
              <a:t>sırada</a:t>
            </a:r>
            <a:r>
              <a:rPr lang="en-US" sz="2000" b="1" dirty="0">
                <a:latin typeface="Myriad Pro" panose="020B0503030403020204"/>
                <a:ea typeface="Cambria" panose="02040503050406030204" pitchFamily="18" charset="0"/>
              </a:rPr>
              <a:t>.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tr-T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tr-T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Resim 7">
            <a:extLst>
              <a:ext uri="{FF2B5EF4-FFF2-40B4-BE49-F238E27FC236}">
                <a16:creationId xmlns:a16="http://schemas.microsoft.com/office/drawing/2014/main" id="{750BF14D-13A9-94B0-D794-98B9A8AFEF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40" y="1521523"/>
            <a:ext cx="2752351" cy="45503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A3C4A9D-F8F5-4297-9DC6-4E38E6F4B5B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997" y="3971829"/>
            <a:ext cx="1994919" cy="928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s://upload.wikimedia.org/wikipedia/commons/thumb/f/f1/Logo_KanalD.svg/220px-Logo_KanalD.svg.png">
            <a:extLst>
              <a:ext uri="{FF2B5EF4-FFF2-40B4-BE49-F238E27FC236}">
                <a16:creationId xmlns:a16="http://schemas.microsoft.com/office/drawing/2014/main" id="{C7D89149-3C21-9DA4-04C5-CF62CD90D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40" y="2308824"/>
            <a:ext cx="1580946" cy="137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3">
            <a:extLst>
              <a:ext uri="{FF2B5EF4-FFF2-40B4-BE49-F238E27FC236}">
                <a16:creationId xmlns:a16="http://schemas.microsoft.com/office/drawing/2014/main" id="{EF529E4A-D3F6-3898-32D0-6198466A060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786" y="2357481"/>
            <a:ext cx="1733550" cy="142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33EB9CD9-3651-1755-0C4B-6EDBC7805F2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548" y="2133464"/>
            <a:ext cx="1663341" cy="1770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2AD304-EDD6-8ABC-80E8-0FFA2AA6B99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903" y="3832229"/>
            <a:ext cx="2133600" cy="128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AE1D55FC-DBC9-DA9C-307B-D947D1A5CE5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939" y="1296983"/>
            <a:ext cx="274320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1C337052-258C-19B1-60E2-1A2E8427D65A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84" y="4994502"/>
            <a:ext cx="182562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AC1D86BF-8409-E3B3-2ECF-3C40B3FD01AD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905" y="3832229"/>
            <a:ext cx="202438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Memorial Romania">
            <a:extLst>
              <a:ext uri="{FF2B5EF4-FFF2-40B4-BE49-F238E27FC236}">
                <a16:creationId xmlns:a16="http://schemas.microsoft.com/office/drawing/2014/main" id="{6F49CA2C-860E-2854-ED6B-550E67CDD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975" y="5088820"/>
            <a:ext cx="1182964" cy="118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107E2D89-22EE-7856-CF88-69E52C05B00C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516" y="5088820"/>
            <a:ext cx="2475407" cy="1142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535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108F5-2752-70AB-D9CE-49E54A375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DE1E74E-9942-F67C-B6ED-C2F0F7C51C02}"/>
              </a:ext>
            </a:extLst>
          </p:cNvPr>
          <p:cNvSpPr txBox="1">
            <a:spLocks/>
          </p:cNvSpPr>
          <p:nvPr/>
        </p:nvSpPr>
        <p:spPr>
          <a:xfrm>
            <a:off x="569622" y="0"/>
            <a:ext cx="7224835" cy="983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r>
              <a:rPr lang="en-US" sz="2800" b="1" dirty="0">
                <a:solidFill>
                  <a:srgbClr val="A00000"/>
                </a:solidFill>
                <a:latin typeface="Myriad Pro" panose="020B0503030403020204" pitchFamily="34" charset="0"/>
              </a:rPr>
              <a:t>MÜTEAHHİTLİK HİZMETLERİ</a:t>
            </a:r>
            <a:endParaRPr lang="tr-TR" sz="2800" b="1" dirty="0">
              <a:solidFill>
                <a:srgbClr val="A00000"/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2386BA68-1609-992D-E35E-566641BF6D63}"/>
              </a:ext>
            </a:extLst>
          </p:cNvPr>
          <p:cNvSpPr txBox="1"/>
          <p:nvPr/>
        </p:nvSpPr>
        <p:spPr>
          <a:xfrm>
            <a:off x="569623" y="850326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kern="0" dirty="0" err="1">
                <a:solidFill>
                  <a:schemeClr val="bg1"/>
                </a:solidFill>
                <a:latin typeface="Myriad Pro" panose="020B0503030403020204" charset="0"/>
              </a:rPr>
              <a:t>Romanya’da</a:t>
            </a:r>
            <a:r>
              <a:rPr lang="en-US" b="1" kern="0" dirty="0">
                <a:solidFill>
                  <a:schemeClr val="bg1"/>
                </a:solidFill>
                <a:latin typeface="Myriad Pro" panose="020B0503030403020204" charset="0"/>
              </a:rPr>
              <a:t> </a:t>
            </a:r>
            <a:r>
              <a:rPr lang="en-US" b="1" kern="0" dirty="0" err="1">
                <a:solidFill>
                  <a:schemeClr val="bg1"/>
                </a:solidFill>
                <a:latin typeface="Myriad Pro" panose="020B0503030403020204" charset="0"/>
              </a:rPr>
              <a:t>Üstlenilen</a:t>
            </a:r>
            <a:r>
              <a:rPr lang="en-US" b="1" kern="0" dirty="0">
                <a:solidFill>
                  <a:schemeClr val="bg1"/>
                </a:solidFill>
                <a:latin typeface="Myriad Pro" panose="020B0503030403020204" charset="0"/>
              </a:rPr>
              <a:t> </a:t>
            </a:r>
            <a:r>
              <a:rPr lang="en-US" b="1" kern="0" dirty="0" err="1">
                <a:solidFill>
                  <a:schemeClr val="bg1"/>
                </a:solidFill>
                <a:latin typeface="Myriad Pro" panose="020B0503030403020204" charset="0"/>
              </a:rPr>
              <a:t>Projeler</a:t>
            </a:r>
            <a:endParaRPr lang="tr-TR" b="1" kern="0" dirty="0">
              <a:solidFill>
                <a:schemeClr val="bg1"/>
              </a:solidFill>
              <a:latin typeface="Myriad Pro" panose="020B0503030403020204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3209922-FF5B-D12C-3A2F-04F575A44A02}"/>
              </a:ext>
            </a:extLst>
          </p:cNvPr>
          <p:cNvSpPr txBox="1">
            <a:spLocks/>
          </p:cNvSpPr>
          <p:nvPr/>
        </p:nvSpPr>
        <p:spPr>
          <a:xfrm>
            <a:off x="569619" y="1499718"/>
            <a:ext cx="11412772" cy="4401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b="1" dirty="0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Türk </a:t>
            </a:r>
            <a:r>
              <a:rPr lang="en-US" sz="2400" b="1" dirty="0" err="1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müteahhitlik</a:t>
            </a:r>
            <a:r>
              <a:rPr lang="en-US" sz="2400" b="1" dirty="0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firmaları</a:t>
            </a:r>
            <a:r>
              <a:rPr lang="en-US" sz="2400" b="1" dirty="0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Romanya’da</a:t>
            </a:r>
            <a:r>
              <a:rPr lang="en-US" sz="2400" b="1" dirty="0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kümülatif</a:t>
            </a:r>
            <a:r>
              <a:rPr lang="en-US" sz="2400" b="1" dirty="0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değeri</a:t>
            </a:r>
            <a:r>
              <a:rPr lang="en-US" sz="2400" b="1" dirty="0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 15 </a:t>
            </a:r>
            <a:r>
              <a:rPr lang="en-US" sz="2400" b="1" dirty="0" err="1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milyar</a:t>
            </a:r>
            <a:r>
              <a:rPr lang="en-US" sz="2400" b="1" dirty="0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doların</a:t>
            </a:r>
            <a:r>
              <a:rPr lang="en-US" sz="2400" b="1" dirty="0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üstünde</a:t>
            </a:r>
            <a:r>
              <a:rPr lang="en-US" sz="2400" b="1" dirty="0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olan</a:t>
            </a:r>
            <a:r>
              <a:rPr lang="en-US" sz="2400" b="1" dirty="0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birçok</a:t>
            </a:r>
            <a:r>
              <a:rPr lang="en-US" sz="2400" b="1" dirty="0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proje</a:t>
            </a:r>
            <a:r>
              <a:rPr lang="en-US" sz="2400" b="1" dirty="0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üstlenmişlerdir</a:t>
            </a:r>
            <a:r>
              <a:rPr lang="en-US" sz="2400" b="1" dirty="0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en-US" sz="2400" b="1" dirty="0">
              <a:latin typeface="Myriad Pro" panose="020B050303040302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b="1" dirty="0" err="1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Romanya</a:t>
            </a:r>
            <a:r>
              <a:rPr lang="en-US" sz="2400" b="1" dirty="0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ülkemiz</a:t>
            </a:r>
            <a:r>
              <a:rPr lang="en-US" sz="2400" b="1" dirty="0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müteahhitlerinin</a:t>
            </a:r>
            <a:r>
              <a:rPr lang="en-US" sz="2400" b="1" dirty="0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Avrupa’da</a:t>
            </a:r>
            <a:r>
              <a:rPr lang="en-US" sz="2400" b="1" dirty="0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değer</a:t>
            </a:r>
            <a:r>
              <a:rPr lang="en-US" sz="2400" b="1" dirty="0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bakımından</a:t>
            </a:r>
            <a:r>
              <a:rPr lang="en-US" sz="2400" b="1" dirty="0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400" b="1" dirty="0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fazla</a:t>
            </a:r>
            <a:r>
              <a:rPr lang="en-US" sz="2400" b="1" dirty="0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iş</a:t>
            </a:r>
            <a:r>
              <a:rPr lang="en-US" sz="2400" b="1" dirty="0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üstlendiği</a:t>
            </a:r>
            <a:r>
              <a:rPr lang="en-US" sz="2400" b="1" dirty="0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ülkeler</a:t>
            </a:r>
            <a:r>
              <a:rPr lang="en-US" sz="2400" b="1" dirty="0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arasında</a:t>
            </a:r>
            <a:r>
              <a:rPr lang="en-US" sz="2400" b="1" dirty="0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 1. </a:t>
            </a:r>
            <a:r>
              <a:rPr lang="en-US" sz="2400" b="1" dirty="0" err="1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sırada</a:t>
            </a:r>
            <a:r>
              <a:rPr lang="en-US" sz="2400" b="1" dirty="0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yer</a:t>
            </a:r>
            <a:r>
              <a:rPr lang="en-US" sz="2400" b="1" dirty="0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almaktadır</a:t>
            </a:r>
            <a:r>
              <a:rPr lang="en-US" sz="2400" b="1" dirty="0">
                <a:latin typeface="Myriad Pro" panose="020B0503030403020204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263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5E2BB-E69D-18EC-F486-70F9CB284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4E3AA16-14C0-6261-7136-211A2ECEC5D3}"/>
              </a:ext>
            </a:extLst>
          </p:cNvPr>
          <p:cNvSpPr txBox="1">
            <a:spLocks/>
          </p:cNvSpPr>
          <p:nvPr/>
        </p:nvSpPr>
        <p:spPr>
          <a:xfrm>
            <a:off x="569622" y="0"/>
            <a:ext cx="7224835" cy="983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r>
              <a:rPr lang="en-US" sz="2800" b="1" dirty="0">
                <a:solidFill>
                  <a:srgbClr val="A00000"/>
                </a:solidFill>
                <a:latin typeface="Myriad Pro" panose="020B0503030403020204" pitchFamily="34" charset="0"/>
              </a:rPr>
              <a:t>FAYDALI KAYNAKLAR</a:t>
            </a:r>
            <a:endParaRPr lang="tr-TR" sz="2800" b="1" dirty="0">
              <a:solidFill>
                <a:srgbClr val="A00000"/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1E9440F-FD3D-DA4E-B9CB-EC3EC96BE563}"/>
              </a:ext>
            </a:extLst>
          </p:cNvPr>
          <p:cNvSpPr txBox="1"/>
          <p:nvPr/>
        </p:nvSpPr>
        <p:spPr>
          <a:xfrm>
            <a:off x="569623" y="850326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kern="0" dirty="0">
                <a:solidFill>
                  <a:schemeClr val="bg1"/>
                </a:solidFill>
                <a:latin typeface="Myriad Pro" panose="020B0503030403020204" charset="0"/>
              </a:rPr>
              <a:t>İnternet </a:t>
            </a:r>
            <a:r>
              <a:rPr lang="en-US" b="1" kern="0" dirty="0" err="1">
                <a:solidFill>
                  <a:schemeClr val="bg1"/>
                </a:solidFill>
                <a:latin typeface="Myriad Pro" panose="020B0503030403020204" charset="0"/>
              </a:rPr>
              <a:t>Siteleri</a:t>
            </a:r>
            <a:endParaRPr lang="tr-TR" b="1" kern="0" dirty="0">
              <a:solidFill>
                <a:schemeClr val="bg1"/>
              </a:solidFill>
              <a:latin typeface="Myriad Pro" panose="020B0503030403020204" charset="0"/>
            </a:endParaRPr>
          </a:p>
        </p:txBody>
      </p:sp>
      <p:sp>
        <p:nvSpPr>
          <p:cNvPr id="3" name="Dikdörtgen 3">
            <a:extLst>
              <a:ext uri="{FF2B5EF4-FFF2-40B4-BE49-F238E27FC236}">
                <a16:creationId xmlns:a16="http://schemas.microsoft.com/office/drawing/2014/main" id="{F1C5382C-4D55-566F-0153-4945E52FD480}"/>
              </a:ext>
            </a:extLst>
          </p:cNvPr>
          <p:cNvSpPr/>
          <p:nvPr/>
        </p:nvSpPr>
        <p:spPr>
          <a:xfrm>
            <a:off x="569622" y="1483359"/>
            <a:ext cx="114127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Myriad Pro" panose="020B0503030403020204"/>
              </a:rPr>
              <a:t>Müşavire</a:t>
            </a:r>
            <a:r>
              <a:rPr lang="en-US" dirty="0">
                <a:latin typeface="Myriad Pro" panose="020B0503030403020204"/>
              </a:rPr>
              <a:t> </a:t>
            </a:r>
            <a:r>
              <a:rPr lang="en-US" dirty="0" err="1">
                <a:latin typeface="Myriad Pro" panose="020B0503030403020204"/>
              </a:rPr>
              <a:t>Danışın</a:t>
            </a:r>
            <a:r>
              <a:rPr lang="en-US" dirty="0">
                <a:latin typeface="Myriad Pro" panose="020B0503030403020204"/>
              </a:rPr>
              <a:t> </a:t>
            </a:r>
            <a:r>
              <a:rPr lang="en-US" dirty="0" err="1">
                <a:latin typeface="Myriad Pro" panose="020B0503030403020204"/>
              </a:rPr>
              <a:t>Sistemi</a:t>
            </a:r>
            <a:r>
              <a:rPr lang="en-US" dirty="0">
                <a:latin typeface="Myriad Pro" panose="020B0503030403020204"/>
              </a:rPr>
              <a:t> -</a:t>
            </a:r>
            <a:r>
              <a:rPr lang="tr-TR" dirty="0"/>
              <a:t> </a:t>
            </a:r>
            <a:r>
              <a:rPr lang="en-GB" dirty="0">
                <a:solidFill>
                  <a:srgbClr val="000000"/>
                </a:solidFill>
                <a:latin typeface="Myriad Pro" panose="020B0503030403020204"/>
                <a:hlinkClick r:id="rId2"/>
              </a:rPr>
              <a:t>https://musaviredanisin.ticaret.gov.tr/</a:t>
            </a: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endParaRPr lang="tr-T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Myriad Pro" panose="020B0503030403020204"/>
              </a:rPr>
              <a:t>Kolay</a:t>
            </a:r>
            <a:r>
              <a:rPr lang="en-US" dirty="0">
                <a:solidFill>
                  <a:srgbClr val="000000"/>
                </a:solidFill>
                <a:latin typeface="Myriad Pro" panose="020B0503030403020204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 panose="020B0503030403020204"/>
              </a:rPr>
              <a:t>İhracat</a:t>
            </a:r>
            <a:r>
              <a:rPr lang="en-US" dirty="0">
                <a:solidFill>
                  <a:srgbClr val="000000"/>
                </a:solidFill>
                <a:latin typeface="Myriad Pro" panose="020B0503030403020204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yriad Pro" panose="020B0503030403020204"/>
              </a:rPr>
              <a:t>Platformu</a:t>
            </a:r>
            <a:r>
              <a:rPr lang="en-US" dirty="0">
                <a:solidFill>
                  <a:srgbClr val="000000"/>
                </a:solidFill>
                <a:latin typeface="Myriad Pro" panose="020B0503030403020204"/>
              </a:rPr>
              <a:t> – </a:t>
            </a:r>
            <a:r>
              <a:rPr lang="en-US" dirty="0">
                <a:solidFill>
                  <a:srgbClr val="000000"/>
                </a:solidFill>
                <a:latin typeface="Myriad Pro" panose="020B0503030403020204"/>
                <a:hlinkClick r:id="rId3"/>
              </a:rPr>
              <a:t>https://kolayihracat.gov.tr</a:t>
            </a: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endParaRPr lang="tr-T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yriad Pro" panose="020B0503030403020204"/>
              </a:rPr>
              <a:t>Ticaret </a:t>
            </a:r>
            <a:r>
              <a:rPr lang="en-US" dirty="0" err="1">
                <a:solidFill>
                  <a:srgbClr val="000000"/>
                </a:solidFill>
                <a:latin typeface="Myriad Pro" panose="020B0503030403020204"/>
              </a:rPr>
              <a:t>Bakanlığı</a:t>
            </a:r>
            <a:r>
              <a:rPr lang="en-US" dirty="0">
                <a:solidFill>
                  <a:srgbClr val="000000"/>
                </a:solidFill>
                <a:latin typeface="Myriad Pro" panose="020B0503030403020204"/>
              </a:rPr>
              <a:t> Web </a:t>
            </a:r>
            <a:r>
              <a:rPr lang="en-US" dirty="0" err="1">
                <a:solidFill>
                  <a:srgbClr val="000000"/>
                </a:solidFill>
                <a:latin typeface="Myriad Pro" panose="020B0503030403020204"/>
              </a:rPr>
              <a:t>Sayfası</a:t>
            </a:r>
            <a:r>
              <a:rPr lang="en-US" dirty="0">
                <a:solidFill>
                  <a:srgbClr val="000000"/>
                </a:solidFill>
                <a:latin typeface="Myriad Pro" panose="020B0503030403020204"/>
              </a:rPr>
              <a:t> – </a:t>
            </a:r>
            <a:r>
              <a:rPr lang="en-US" dirty="0">
                <a:solidFill>
                  <a:srgbClr val="000000"/>
                </a:solidFill>
                <a:latin typeface="Myriad Pro" panose="020B0503030403020204"/>
                <a:hlinkClick r:id="rId4"/>
              </a:rPr>
              <a:t>https://ticaret.gov.tr/yurtdisi-teskilati/avrupa/romanya/genel-bilgiler</a:t>
            </a:r>
            <a:r>
              <a:rPr lang="en-GB" dirty="0">
                <a:solidFill>
                  <a:srgbClr val="000000"/>
                </a:solidFill>
                <a:latin typeface="Myriad Pro" panose="020B0503030403020204"/>
              </a:rPr>
              <a:t> </a:t>
            </a:r>
          </a:p>
          <a:p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Myriad Pro" panose="020B0503030403020204"/>
              </a:rPr>
              <a:t>Access 2 Markets – </a:t>
            </a:r>
            <a:r>
              <a:rPr lang="en-US" dirty="0">
                <a:solidFill>
                  <a:srgbClr val="000000"/>
                </a:solidFill>
                <a:latin typeface="Myriad Pro" panose="020B0503030403020204"/>
                <a:hlinkClick r:id="rId5"/>
              </a:rPr>
              <a:t>https://trade.ec.europa.eu/access-to-markets/en/home</a:t>
            </a:r>
            <a:endParaRPr lang="en-GB" dirty="0">
              <a:solidFill>
                <a:srgbClr val="000000"/>
              </a:solidFill>
              <a:latin typeface="Myriad Pro" panose="020B0503030403020204"/>
            </a:endParaRPr>
          </a:p>
          <a:p>
            <a:endParaRPr lang="en-GB" dirty="0">
              <a:solidFill>
                <a:srgbClr val="000000"/>
              </a:solidFill>
              <a:latin typeface="Myriad Pro" panose="020B0503030403020204"/>
            </a:endParaRPr>
          </a:p>
          <a:p>
            <a:r>
              <a:rPr lang="en-GB" dirty="0" err="1">
                <a:solidFill>
                  <a:srgbClr val="000000"/>
                </a:solidFill>
                <a:latin typeface="Myriad Pro" panose="020B0503030403020204"/>
              </a:rPr>
              <a:t>Romanya</a:t>
            </a:r>
            <a:r>
              <a:rPr lang="en-GB" dirty="0">
                <a:solidFill>
                  <a:srgbClr val="000000"/>
                </a:solidFill>
                <a:latin typeface="Myriad Pro" panose="020B0503030403020204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Myriad Pro" panose="020B0503030403020204"/>
              </a:rPr>
              <a:t>Maliye</a:t>
            </a:r>
            <a:r>
              <a:rPr lang="en-GB" dirty="0">
                <a:solidFill>
                  <a:srgbClr val="000000"/>
                </a:solidFill>
                <a:latin typeface="Myriad Pro" panose="020B0503030403020204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Myriad Pro" panose="020B0503030403020204"/>
              </a:rPr>
              <a:t>Bakanlığı</a:t>
            </a:r>
            <a:r>
              <a:rPr lang="en-GB" dirty="0">
                <a:solidFill>
                  <a:srgbClr val="000000"/>
                </a:solidFill>
                <a:latin typeface="Myriad Pro" panose="020B0503030403020204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Myriad Pro" panose="020B0503030403020204"/>
              </a:rPr>
              <a:t>Şirket</a:t>
            </a:r>
            <a:r>
              <a:rPr lang="en-GB" dirty="0">
                <a:solidFill>
                  <a:srgbClr val="000000"/>
                </a:solidFill>
                <a:latin typeface="Myriad Pro" panose="020B0503030403020204"/>
              </a:rPr>
              <a:t> Mali </a:t>
            </a:r>
            <a:r>
              <a:rPr lang="en-GB" dirty="0" err="1">
                <a:solidFill>
                  <a:srgbClr val="000000"/>
                </a:solidFill>
                <a:latin typeface="Myriad Pro" panose="020B0503030403020204"/>
              </a:rPr>
              <a:t>Bilgileri</a:t>
            </a:r>
            <a:r>
              <a:rPr lang="en-GB" dirty="0">
                <a:solidFill>
                  <a:srgbClr val="000000"/>
                </a:solidFill>
                <a:latin typeface="Myriad Pro" panose="020B0503030403020204"/>
              </a:rPr>
              <a:t> - </a:t>
            </a:r>
            <a:r>
              <a:rPr lang="en-GB" dirty="0">
                <a:solidFill>
                  <a:srgbClr val="000000"/>
                </a:solidFill>
                <a:latin typeface="Myriad Pro" panose="020B0503030403020204"/>
                <a:hlinkClick r:id="rId6"/>
              </a:rPr>
              <a:t>https://mfinante.gov.ro/apps/agenticod.html?pagina=domenii</a:t>
            </a:r>
            <a:endParaRPr lang="en-GB" dirty="0">
              <a:solidFill>
                <a:srgbClr val="000000"/>
              </a:solidFill>
              <a:latin typeface="Myriad Pro" panose="020B0503030403020204"/>
            </a:endParaRPr>
          </a:p>
          <a:p>
            <a:endParaRPr lang="en-GB" dirty="0">
              <a:solidFill>
                <a:srgbClr val="000000"/>
              </a:solidFill>
              <a:latin typeface="Myriad Pro" panose="020B0503030403020204"/>
            </a:endParaRPr>
          </a:p>
          <a:p>
            <a:r>
              <a:rPr lang="en-GB" dirty="0" err="1">
                <a:solidFill>
                  <a:srgbClr val="000000"/>
                </a:solidFill>
                <a:latin typeface="Myriad Pro" panose="020B0503030403020204"/>
              </a:rPr>
              <a:t>Romanya</a:t>
            </a:r>
            <a:r>
              <a:rPr lang="en-GB" dirty="0">
                <a:solidFill>
                  <a:srgbClr val="000000"/>
                </a:solidFill>
                <a:latin typeface="Myriad Pro" panose="020B0503030403020204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Myriad Pro" panose="020B0503030403020204"/>
              </a:rPr>
              <a:t>Ulusal</a:t>
            </a:r>
            <a:r>
              <a:rPr lang="en-GB" dirty="0">
                <a:solidFill>
                  <a:srgbClr val="000000"/>
                </a:solidFill>
                <a:latin typeface="Myriad Pro" panose="020B0503030403020204"/>
              </a:rPr>
              <a:t> Ticaret </a:t>
            </a:r>
            <a:r>
              <a:rPr lang="en-GB" dirty="0" err="1">
                <a:solidFill>
                  <a:srgbClr val="000000"/>
                </a:solidFill>
                <a:latin typeface="Myriad Pro" panose="020B0503030403020204"/>
              </a:rPr>
              <a:t>Sicili</a:t>
            </a:r>
            <a:r>
              <a:rPr lang="en-GB" dirty="0">
                <a:solidFill>
                  <a:srgbClr val="000000"/>
                </a:solidFill>
                <a:latin typeface="Myriad Pro" panose="020B0503030403020204"/>
              </a:rPr>
              <a:t> Ofisi - </a:t>
            </a:r>
            <a:r>
              <a:rPr lang="en-GB" dirty="0">
                <a:solidFill>
                  <a:srgbClr val="000000"/>
                </a:solidFill>
                <a:latin typeface="Myriad Pro" panose="020B0503030403020204"/>
                <a:hlinkClick r:id="rId7"/>
              </a:rPr>
              <a:t>https://www.onrc.ro/</a:t>
            </a:r>
            <a:r>
              <a:rPr lang="en-GB" dirty="0">
                <a:solidFill>
                  <a:srgbClr val="000000"/>
                </a:solidFill>
                <a:latin typeface="Myriad Pro" panose="020B0503030403020204"/>
              </a:rPr>
              <a:t> </a:t>
            </a:r>
          </a:p>
          <a:p>
            <a:endParaRPr lang="en-GB" dirty="0">
              <a:solidFill>
                <a:srgbClr val="000000"/>
              </a:solidFill>
              <a:latin typeface="Myriad Pro" panose="020B0503030403020204"/>
            </a:endParaRPr>
          </a:p>
          <a:p>
            <a:r>
              <a:rPr lang="en-GB" dirty="0" err="1">
                <a:solidFill>
                  <a:srgbClr val="000000"/>
                </a:solidFill>
                <a:latin typeface="Myriad Pro" panose="020B0503030403020204"/>
              </a:rPr>
              <a:t>Romanya</a:t>
            </a:r>
            <a:r>
              <a:rPr lang="en-GB" dirty="0">
                <a:solidFill>
                  <a:srgbClr val="000000"/>
                </a:solidFill>
                <a:latin typeface="Myriad Pro" panose="020B0503030403020204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Myriad Pro" panose="020B0503030403020204"/>
              </a:rPr>
              <a:t>Ulusal</a:t>
            </a:r>
            <a:r>
              <a:rPr lang="en-GB" dirty="0">
                <a:solidFill>
                  <a:srgbClr val="000000"/>
                </a:solidFill>
                <a:latin typeface="Myriad Pro" panose="020B0503030403020204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Myriad Pro" panose="020B0503030403020204"/>
              </a:rPr>
              <a:t>İstatistik</a:t>
            </a:r>
            <a:r>
              <a:rPr lang="en-GB" dirty="0">
                <a:solidFill>
                  <a:srgbClr val="000000"/>
                </a:solidFill>
                <a:latin typeface="Myriad Pro" panose="020B0503030403020204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Myriad Pro" panose="020B0503030403020204"/>
              </a:rPr>
              <a:t>Enstitüsü</a:t>
            </a:r>
            <a:r>
              <a:rPr lang="en-GB" dirty="0">
                <a:solidFill>
                  <a:srgbClr val="000000"/>
                </a:solidFill>
                <a:latin typeface="Myriad Pro" panose="020B0503030403020204"/>
              </a:rPr>
              <a:t> - </a:t>
            </a:r>
            <a:r>
              <a:rPr lang="en-GB" dirty="0">
                <a:solidFill>
                  <a:srgbClr val="000000"/>
                </a:solidFill>
                <a:latin typeface="Myriad Pro" panose="020B0503030403020204"/>
                <a:hlinkClick r:id="rId8"/>
              </a:rPr>
              <a:t>https://insse.ro/</a:t>
            </a:r>
            <a:r>
              <a:rPr lang="en-GB" dirty="0">
                <a:solidFill>
                  <a:srgbClr val="000000"/>
                </a:solidFill>
                <a:latin typeface="Myriad Pro" panose="020B0503030403020204"/>
              </a:rPr>
              <a:t> </a:t>
            </a:r>
          </a:p>
          <a:p>
            <a:endParaRPr lang="en-GB" dirty="0">
              <a:solidFill>
                <a:srgbClr val="000000"/>
              </a:solidFill>
              <a:latin typeface="Myriad Pro" panose="020B0503030403020204"/>
            </a:endParaRPr>
          </a:p>
          <a:p>
            <a:r>
              <a:rPr lang="en-GB" dirty="0" err="1">
                <a:solidFill>
                  <a:srgbClr val="000000"/>
                </a:solidFill>
                <a:latin typeface="Myriad Pro" panose="020B0503030403020204"/>
              </a:rPr>
              <a:t>Romanya</a:t>
            </a:r>
            <a:r>
              <a:rPr lang="en-GB" dirty="0">
                <a:solidFill>
                  <a:srgbClr val="000000"/>
                </a:solidFill>
                <a:latin typeface="Myriad Pro" panose="020B0503030403020204"/>
              </a:rPr>
              <a:t> Kamu </a:t>
            </a:r>
            <a:r>
              <a:rPr lang="en-GB" dirty="0" err="1">
                <a:solidFill>
                  <a:srgbClr val="000000"/>
                </a:solidFill>
                <a:latin typeface="Myriad Pro" panose="020B0503030403020204"/>
              </a:rPr>
              <a:t>Alımları</a:t>
            </a:r>
            <a:r>
              <a:rPr lang="en-GB" dirty="0">
                <a:solidFill>
                  <a:srgbClr val="000000"/>
                </a:solidFill>
                <a:latin typeface="Myriad Pro" panose="020B0503030403020204"/>
              </a:rPr>
              <a:t> Elektronik </a:t>
            </a:r>
            <a:r>
              <a:rPr lang="en-GB" dirty="0" err="1">
                <a:solidFill>
                  <a:srgbClr val="000000"/>
                </a:solidFill>
                <a:latin typeface="Myriad Pro" panose="020B0503030403020204"/>
              </a:rPr>
              <a:t>Sistemi</a:t>
            </a:r>
            <a:r>
              <a:rPr lang="en-GB" dirty="0">
                <a:solidFill>
                  <a:srgbClr val="000000"/>
                </a:solidFill>
                <a:latin typeface="Myriad Pro" panose="020B0503030403020204"/>
              </a:rPr>
              <a:t> (SEAP) - </a:t>
            </a:r>
            <a:r>
              <a:rPr lang="en-GB" dirty="0">
                <a:solidFill>
                  <a:srgbClr val="000000"/>
                </a:solidFill>
                <a:latin typeface="Myriad Pro" panose="020B0503030403020204"/>
                <a:hlinkClick r:id="rId9"/>
              </a:rPr>
              <a:t>https://www.e-licitatie.ro/</a:t>
            </a:r>
            <a:r>
              <a:rPr lang="en-GB" dirty="0">
                <a:solidFill>
                  <a:srgbClr val="000000"/>
                </a:solidFill>
                <a:latin typeface="Myriad Pro" panose="020B0503030403020204"/>
              </a:rPr>
              <a:t> </a:t>
            </a:r>
          </a:p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129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7F8C56B1-0CE5-48AA-81BA-78971A8033EC}"/>
              </a:ext>
            </a:extLst>
          </p:cNvPr>
          <p:cNvSpPr/>
          <p:nvPr/>
        </p:nvSpPr>
        <p:spPr>
          <a:xfrm>
            <a:off x="0" y="2090172"/>
            <a:ext cx="1219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  <a:latin typeface="Myriad Pro" panose="020B0503030403020204" pitchFamily="34" charset="0"/>
              </a:rPr>
              <a:t>Teşekkürler.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İletişim</a:t>
            </a:r>
            <a:r>
              <a:rPr lang="en-US" sz="2800" b="1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Bilgileri</a:t>
            </a:r>
            <a:r>
              <a:rPr lang="en-US" sz="2800" b="1" dirty="0">
                <a:solidFill>
                  <a:schemeClr val="bg1"/>
                </a:solidFill>
                <a:latin typeface="Myriad Pro" panose="020B0503030403020204" pitchFamily="34" charset="0"/>
              </a:rPr>
              <a:t>: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Myriad Pro" panose="020B0503030403020204" pitchFamily="34" charset="0"/>
              </a:rPr>
              <a:t>E-</a:t>
            </a:r>
            <a:r>
              <a:rPr lang="en-US" sz="2800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posta</a:t>
            </a:r>
            <a:r>
              <a:rPr lang="en-US" sz="2800" b="1" dirty="0">
                <a:solidFill>
                  <a:schemeClr val="bg1"/>
                </a:solidFill>
                <a:latin typeface="Myriad Pro" panose="020B0503030403020204" pitchFamily="34" charset="0"/>
              </a:rPr>
              <a:t>: </a:t>
            </a:r>
            <a:r>
              <a:rPr lang="en-US" sz="2800" b="1" dirty="0">
                <a:solidFill>
                  <a:schemeClr val="bg1"/>
                </a:solidFill>
                <a:latin typeface="Myriad Pro" panose="020B0503030403020204" pitchFamily="34" charset="0"/>
                <a:hlinkClick r:id="rId2"/>
              </a:rPr>
              <a:t>akdogann@ticaret.gov.tr</a:t>
            </a:r>
            <a:endParaRPr lang="en-US" sz="2800" b="1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Telefon</a:t>
            </a:r>
            <a:r>
              <a:rPr lang="en-US" sz="2800" b="1" dirty="0">
                <a:solidFill>
                  <a:schemeClr val="bg1"/>
                </a:solidFill>
                <a:latin typeface="Myriad Pro" panose="020B0503030403020204" pitchFamily="34" charset="0"/>
              </a:rPr>
              <a:t>: 0 312 204 99 12</a:t>
            </a:r>
          </a:p>
        </p:txBody>
      </p:sp>
    </p:spTree>
    <p:extLst>
      <p:ext uri="{BB962C8B-B14F-4D97-AF65-F5344CB8AC3E}">
        <p14:creationId xmlns:p14="http://schemas.microsoft.com/office/powerpoint/2010/main" val="1047535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C6AF7D9-4ABB-4273-97FC-A21E746FDC18}"/>
              </a:ext>
            </a:extLst>
          </p:cNvPr>
          <p:cNvSpPr txBox="1">
            <a:spLocks/>
          </p:cNvSpPr>
          <p:nvPr/>
        </p:nvSpPr>
        <p:spPr>
          <a:xfrm>
            <a:off x="569622" y="0"/>
            <a:ext cx="7224835" cy="983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r>
              <a:rPr lang="tr-TR" sz="2800" b="1" dirty="0">
                <a:solidFill>
                  <a:srgbClr val="A00000"/>
                </a:solidFill>
                <a:latin typeface="Myriad Pro" panose="020B0503030403020204" pitchFamily="34" charset="0"/>
              </a:rPr>
              <a:t>GENEL BİLGİLER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5F6884FF-6069-4047-B4F4-DEF29ECBECEA}"/>
              </a:ext>
            </a:extLst>
          </p:cNvPr>
          <p:cNvSpPr txBox="1"/>
          <p:nvPr/>
        </p:nvSpPr>
        <p:spPr>
          <a:xfrm>
            <a:off x="569623" y="850326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b="1" kern="0" dirty="0">
                <a:solidFill>
                  <a:schemeClr val="bg1"/>
                </a:solidFill>
                <a:latin typeface="Myriad Pro" panose="020B0503030403020204" charset="0"/>
              </a:rPr>
              <a:t>Ülke Özeti</a:t>
            </a: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87814DB8-0128-CCFE-632F-52CD9FA51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976299"/>
              </p:ext>
            </p:extLst>
          </p:nvPr>
        </p:nvGraphicFramePr>
        <p:xfrm>
          <a:off x="569622" y="1621583"/>
          <a:ext cx="6096098" cy="4020508"/>
        </p:xfrm>
        <a:graphic>
          <a:graphicData uri="http://schemas.openxmlformats.org/drawingml/2006/table">
            <a:tbl>
              <a:tblPr firstRow="1" firstCol="1" bandRow="1"/>
              <a:tblGrid>
                <a:gridCol w="1743704">
                  <a:extLst>
                    <a:ext uri="{9D8B030D-6E8A-4147-A177-3AD203B41FA5}">
                      <a16:colId xmlns:a16="http://schemas.microsoft.com/office/drawing/2014/main" val="364464340"/>
                    </a:ext>
                  </a:extLst>
                </a:gridCol>
                <a:gridCol w="4352394">
                  <a:extLst>
                    <a:ext uri="{9D8B030D-6E8A-4147-A177-3AD203B41FA5}">
                      <a16:colId xmlns:a16="http://schemas.microsoft.com/office/drawing/2014/main" val="269153931"/>
                    </a:ext>
                  </a:extLst>
                </a:gridCol>
              </a:tblGrid>
              <a:tr h="8095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effectLst/>
                          <a:latin typeface="Myriad Pro" panose="020B0503030403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Resmî Adı</a:t>
                      </a:r>
                      <a:endParaRPr lang="en-GB" sz="1600" b="1" dirty="0">
                        <a:effectLst/>
                        <a:latin typeface="Myriad Pro" panose="020B0503030403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effectLst/>
                          <a:latin typeface="Myriad Pro" panose="020B0503030403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Romanya</a:t>
                      </a:r>
                      <a:endParaRPr lang="en-GB" sz="1600" b="1" dirty="0">
                        <a:effectLst/>
                        <a:latin typeface="Myriad Pro" panose="020B0503030403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061685"/>
                  </a:ext>
                </a:extLst>
              </a:tr>
              <a:tr h="699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effectLst/>
                          <a:latin typeface="Myriad Pro" panose="020B0503030403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Nüfusu</a:t>
                      </a:r>
                      <a:r>
                        <a:rPr lang="en-US" sz="1600" b="1" dirty="0">
                          <a:effectLst/>
                          <a:latin typeface="Myriad Pro" panose="020B0503030403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Myriad Pro" panose="020B0503030403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Myriad Pro" panose="020B0503030403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</a:t>
                      </a:r>
                      <a:r>
                        <a:rPr lang="en-US" sz="1600" b="1" dirty="0" err="1">
                          <a:effectLst/>
                          <a:latin typeface="Myriad Pro" panose="020B0503030403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milyon</a:t>
                      </a:r>
                      <a:r>
                        <a:rPr lang="tr-TR" sz="1600" b="1" dirty="0">
                          <a:effectLst/>
                          <a:latin typeface="Myriad Pro" panose="020B0503030403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(2025)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Myriad Pro" panose="020B0503030403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646611"/>
                  </a:ext>
                </a:extLst>
              </a:tr>
              <a:tr h="676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effectLst/>
                          <a:latin typeface="Myriad Pro" panose="020B0503030403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Yüz Ölçümü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Myriad Pro" panose="020B0503030403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Myriad Pro" panose="020B0503030403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238.397</a:t>
                      </a:r>
                      <a:r>
                        <a:rPr lang="tr-TR" sz="1600" b="1" dirty="0">
                          <a:effectLst/>
                          <a:latin typeface="Myriad Pro" panose="020B0503030403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km</a:t>
                      </a:r>
                      <a:r>
                        <a:rPr lang="tr-TR" sz="16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600" b="1" dirty="0">
                        <a:effectLst/>
                        <a:latin typeface="Myriad Pro" panose="020B0503030403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784751"/>
                  </a:ext>
                </a:extLst>
              </a:tr>
              <a:tr h="658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effectLst/>
                          <a:latin typeface="Myriad Pro" panose="020B0503030403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Başkenti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Myriad Pro" panose="020B0503030403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effectLst/>
                          <a:latin typeface="Myriad Pro" panose="020B0503030403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Bükreş</a:t>
                      </a:r>
                      <a:endParaRPr lang="en-GB" sz="1600" b="1" dirty="0">
                        <a:effectLst/>
                        <a:latin typeface="Myriad Pro" panose="020B0503030403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166825"/>
                  </a:ext>
                </a:extLst>
              </a:tr>
              <a:tr h="663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effectLst/>
                          <a:latin typeface="Myriad Pro" panose="020B0503030403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Önemli Şehirleri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Myriad Pro" panose="020B0503030403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effectLst/>
                          <a:latin typeface="Myriad Pro" panose="020B0503030403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Bükreş</a:t>
                      </a:r>
                      <a:r>
                        <a:rPr lang="tr-TR" sz="1600" b="1" dirty="0">
                          <a:effectLst/>
                          <a:latin typeface="Myriad Pro" panose="020B0503030403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600" b="1" dirty="0" err="1">
                          <a:effectLst/>
                          <a:latin typeface="Myriad Pro" panose="020B0503030403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Cluj-Napoca</a:t>
                      </a:r>
                      <a:r>
                        <a:rPr lang="tr-TR" sz="1600" b="1" dirty="0">
                          <a:effectLst/>
                          <a:latin typeface="Myriad Pro" panose="020B0503030403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600" b="1" dirty="0" err="1">
                          <a:effectLst/>
                          <a:latin typeface="Myriad Pro" panose="020B0503030403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Timişoara</a:t>
                      </a:r>
                      <a:r>
                        <a:rPr lang="tr-TR" sz="1600" b="1" dirty="0">
                          <a:effectLst/>
                          <a:latin typeface="Myriad Pro" panose="020B0503030403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Köstence, </a:t>
                      </a:r>
                      <a:r>
                        <a:rPr lang="tr-TR" sz="1600" b="1" dirty="0" err="1">
                          <a:effectLst/>
                          <a:latin typeface="Myriad Pro" panose="020B0503030403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Braşov</a:t>
                      </a:r>
                      <a:r>
                        <a:rPr lang="tr-TR" sz="1600" b="1" dirty="0">
                          <a:effectLst/>
                          <a:latin typeface="Myriad Pro" panose="020B0503030403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Yaş, </a:t>
                      </a:r>
                      <a:r>
                        <a:rPr lang="tr-TR" sz="1600" b="1" dirty="0" err="1">
                          <a:effectLst/>
                          <a:latin typeface="Myriad Pro" panose="020B0503030403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Craiova</a:t>
                      </a:r>
                      <a:r>
                        <a:rPr lang="tr-TR" sz="1600" b="1" dirty="0">
                          <a:effectLst/>
                          <a:latin typeface="Myriad Pro" panose="020B0503030403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600" b="1" dirty="0" err="1">
                          <a:effectLst/>
                          <a:latin typeface="Myriad Pro" panose="020B0503030403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Ploieşti</a:t>
                      </a:r>
                      <a:endParaRPr lang="en-GB" sz="1600" b="1" dirty="0">
                        <a:effectLst/>
                        <a:latin typeface="Myriad Pro" panose="020B0503030403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562614"/>
                  </a:ext>
                </a:extLst>
              </a:tr>
              <a:tr h="404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effectLst/>
                          <a:latin typeface="Myriad Pro" panose="020B0503030403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 Birimi ve Kur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Myriad Pro" panose="020B0503030403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effectLst/>
                          <a:latin typeface="Myriad Pro" panose="020B0503030403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Romen leyi, RON/TRY – 10,08 (27/03/2026)</a:t>
                      </a:r>
                      <a:endParaRPr lang="en-GB" sz="1600" b="1" dirty="0">
                        <a:effectLst/>
                        <a:latin typeface="Myriad Pro" panose="020B0503030403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564862"/>
                  </a:ext>
                </a:extLst>
              </a:tr>
            </a:tbl>
          </a:graphicData>
        </a:graphic>
      </p:graphicFrame>
      <p:pic>
        <p:nvPicPr>
          <p:cNvPr id="5" name="Resim 3">
            <a:extLst>
              <a:ext uri="{FF2B5EF4-FFF2-40B4-BE49-F238E27FC236}">
                <a16:creationId xmlns:a16="http://schemas.microsoft.com/office/drawing/2014/main" id="{4250C48D-DD5A-1461-6CBB-960B939CC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812" y="1621584"/>
            <a:ext cx="4644372" cy="391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37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C6AF7D9-4ABB-4273-97FC-A21E746FDC18}"/>
              </a:ext>
            </a:extLst>
          </p:cNvPr>
          <p:cNvSpPr txBox="1">
            <a:spLocks/>
          </p:cNvSpPr>
          <p:nvPr/>
        </p:nvSpPr>
        <p:spPr>
          <a:xfrm>
            <a:off x="569622" y="0"/>
            <a:ext cx="7224835" cy="983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r>
              <a:rPr lang="tr-TR" sz="2800" b="1" dirty="0">
                <a:solidFill>
                  <a:srgbClr val="A00000"/>
                </a:solidFill>
                <a:latin typeface="Myriad Pro" panose="020B0503030403020204" pitchFamily="34" charset="0"/>
              </a:rPr>
              <a:t>GENEL BİLGİLER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5F6884FF-6069-4047-B4F4-DEF29ECBECEA}"/>
              </a:ext>
            </a:extLst>
          </p:cNvPr>
          <p:cNvSpPr txBox="1"/>
          <p:nvPr/>
        </p:nvSpPr>
        <p:spPr>
          <a:xfrm>
            <a:off x="569623" y="850326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Önemli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Ekonomik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Göstergeler</a:t>
            </a:r>
            <a:endParaRPr kumimoji="0" lang="tr-T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76211A34-DDC5-5A0A-315B-B932C88DF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354504"/>
              </p:ext>
            </p:extLst>
          </p:nvPr>
        </p:nvGraphicFramePr>
        <p:xfrm>
          <a:off x="569623" y="1458171"/>
          <a:ext cx="5814086" cy="4559386"/>
        </p:xfrm>
        <a:graphic>
          <a:graphicData uri="http://schemas.openxmlformats.org/drawingml/2006/table">
            <a:tbl>
              <a:tblPr/>
              <a:tblGrid>
                <a:gridCol w="2009675">
                  <a:extLst>
                    <a:ext uri="{9D8B030D-6E8A-4147-A177-3AD203B41FA5}">
                      <a16:colId xmlns:a16="http://schemas.microsoft.com/office/drawing/2014/main" val="745354091"/>
                    </a:ext>
                  </a:extLst>
                </a:gridCol>
                <a:gridCol w="1302589">
                  <a:extLst>
                    <a:ext uri="{9D8B030D-6E8A-4147-A177-3AD203B41FA5}">
                      <a16:colId xmlns:a16="http://schemas.microsoft.com/office/drawing/2014/main" val="1449268227"/>
                    </a:ext>
                  </a:extLst>
                </a:gridCol>
                <a:gridCol w="1207714">
                  <a:extLst>
                    <a:ext uri="{9D8B030D-6E8A-4147-A177-3AD203B41FA5}">
                      <a16:colId xmlns:a16="http://schemas.microsoft.com/office/drawing/2014/main" val="251941353"/>
                    </a:ext>
                  </a:extLst>
                </a:gridCol>
                <a:gridCol w="1294108">
                  <a:extLst>
                    <a:ext uri="{9D8B030D-6E8A-4147-A177-3AD203B41FA5}">
                      <a16:colId xmlns:a16="http://schemas.microsoft.com/office/drawing/2014/main" val="3536665951"/>
                    </a:ext>
                  </a:extLst>
                </a:gridCol>
              </a:tblGrid>
              <a:tr h="53874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 dirty="0" err="1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Romanya</a:t>
                      </a:r>
                      <a:endParaRPr lang="en-GB" sz="1600" b="1" i="0" u="none" strike="noStrike" kern="1200" dirty="0">
                        <a:solidFill>
                          <a:srgbClr val="212529"/>
                        </a:solidFill>
                        <a:effectLst/>
                        <a:latin typeface="Myriad Pro" panose="020B0503030403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600" b="1" i="0" u="none" strike="noStrike" kern="1200" dirty="0" err="1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Değişim</a:t>
                      </a:r>
                      <a:endParaRPr lang="en-GB" sz="1600" b="1" i="0" u="none" strike="noStrike" kern="1200" dirty="0">
                        <a:solidFill>
                          <a:srgbClr val="212529"/>
                        </a:solidFill>
                        <a:effectLst/>
                        <a:latin typeface="Myriad Pro" panose="020B0503030403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322040"/>
                  </a:ext>
                </a:extLst>
              </a:tr>
              <a:tr h="53874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b="1" i="0" u="none" strike="noStrike" kern="1200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GSYİH (Cari </a:t>
                      </a:r>
                      <a:r>
                        <a:rPr lang="en-GB" sz="1600" b="1" i="0" u="none" strike="noStrike" kern="1200" dirty="0" err="1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Fiyatlar-Milyar</a:t>
                      </a:r>
                      <a:r>
                        <a:rPr lang="en-GB" sz="1600" b="1" i="0" u="none" strike="noStrike" kern="1200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 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</a:rPr>
                        <a:t>382,85</a:t>
                      </a:r>
                      <a:endParaRPr lang="en-GB" sz="1600" b="0" i="0" u="none" strike="noStrike" dirty="0">
                        <a:solidFill>
                          <a:srgbClr val="212529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</a:rPr>
                        <a:t>422,51</a:t>
                      </a:r>
                      <a:endParaRPr lang="en-GB" sz="1600" b="0" i="0" u="none" strike="noStrike" dirty="0">
                        <a:solidFill>
                          <a:srgbClr val="212529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</a:rPr>
                        <a:t>% 10,4</a:t>
                      </a:r>
                      <a:endParaRPr lang="en-GB" sz="16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783250"/>
                  </a:ext>
                </a:extLst>
              </a:tr>
              <a:tr h="58588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b="1" i="0" u="none" strike="noStrike" kern="1200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GSYİH </a:t>
                      </a:r>
                      <a:r>
                        <a:rPr lang="en-GB" sz="1600" b="1" i="0" u="none" strike="noStrike" kern="1200" dirty="0" err="1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Büyüme</a:t>
                      </a:r>
                      <a:r>
                        <a:rPr lang="en-GB" sz="1600" b="1" i="0" u="none" strike="noStrike" kern="1200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</a:rPr>
                        <a:t>0,8</a:t>
                      </a:r>
                      <a:endParaRPr lang="en-GB" sz="16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</a:rPr>
                        <a:t>1,0</a:t>
                      </a:r>
                      <a:endParaRPr lang="en-GB" sz="16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</a:rPr>
                        <a:t>% 25</a:t>
                      </a:r>
                      <a:endParaRPr lang="en-GB" sz="16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315890"/>
                  </a:ext>
                </a:extLst>
              </a:tr>
              <a:tr h="58588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b="1" i="0" u="none" strike="noStrike" kern="1200" dirty="0" err="1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Kişi</a:t>
                      </a:r>
                      <a:r>
                        <a:rPr lang="en-GB" sz="1600" b="1" i="0" u="none" strike="noStrike" kern="1200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i="0" u="none" strike="noStrike" kern="1200" dirty="0" err="1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Başına</a:t>
                      </a:r>
                      <a:r>
                        <a:rPr lang="en-GB" sz="1600" b="1" i="0" u="none" strike="noStrike" kern="1200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i="0" u="none" strike="noStrike" kern="1200" dirty="0" err="1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Düşen</a:t>
                      </a:r>
                      <a:r>
                        <a:rPr lang="en-GB" sz="1600" b="1" i="0" u="none" strike="noStrike" kern="1200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 GSYİH (Cari </a:t>
                      </a:r>
                      <a:r>
                        <a:rPr lang="en-GB" sz="1600" b="1" i="0" u="none" strike="noStrike" kern="1200" dirty="0" err="1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Fiyatlar</a:t>
                      </a:r>
                      <a:r>
                        <a:rPr lang="en-GB" sz="1600" b="1" i="0" u="none" strike="noStrike" kern="1200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 - 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</a:rPr>
                        <a:t>20.210</a:t>
                      </a:r>
                      <a:endParaRPr lang="en-GB" sz="16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</a:rPr>
                        <a:t>22.440</a:t>
                      </a:r>
                      <a:endParaRPr lang="en-GB" sz="16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</a:rPr>
                        <a:t>% 11</a:t>
                      </a:r>
                      <a:endParaRPr lang="en-GB" sz="16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57345"/>
                  </a:ext>
                </a:extLst>
              </a:tr>
              <a:tr h="53874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b="1" i="0" u="none" strike="noStrike" kern="1200" dirty="0" err="1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Tüketici</a:t>
                      </a:r>
                      <a:r>
                        <a:rPr lang="en-GB" sz="1600" b="1" i="0" u="none" strike="noStrike" kern="1200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i="0" u="none" strike="noStrike" kern="1200" dirty="0" err="1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Fiyat</a:t>
                      </a:r>
                      <a:r>
                        <a:rPr lang="en-GB" sz="1600" b="1" i="0" u="none" strike="noStrike" kern="1200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i="0" u="none" strike="noStrike" kern="1200" dirty="0" err="1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Enflasyonu</a:t>
                      </a:r>
                      <a:r>
                        <a:rPr lang="en-GB" sz="1600" b="1" i="0" u="none" strike="noStrike" kern="1200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 (ort,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</a:rPr>
                        <a:t>5,6</a:t>
                      </a:r>
                      <a:endParaRPr lang="en-GB" sz="16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</a:rPr>
                        <a:t>7,3</a:t>
                      </a:r>
                      <a:endParaRPr lang="en-GB" sz="16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</a:rPr>
                        <a:t>% 30,4</a:t>
                      </a:r>
                      <a:endParaRPr lang="en-GB" sz="16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460057"/>
                  </a:ext>
                </a:extLst>
              </a:tr>
              <a:tr h="53874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b="1" i="0" u="none" strike="noStrike" kern="120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İş Gücü (Milyon)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</a:rPr>
                        <a:t>8,171</a:t>
                      </a:r>
                      <a:endParaRPr lang="en-GB" sz="16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</a:rPr>
                        <a:t>8,165</a:t>
                      </a:r>
                      <a:endParaRPr lang="en-GB" sz="16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</a:rPr>
                        <a:t>% -0,1</a:t>
                      </a:r>
                      <a:endParaRPr lang="en-GB" sz="16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337399"/>
                  </a:ext>
                </a:extLst>
              </a:tr>
              <a:tr h="53874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b="1" i="0" u="none" strike="noStrike" kern="1200" dirty="0" err="1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İşsizlik</a:t>
                      </a:r>
                      <a:r>
                        <a:rPr lang="en-GB" sz="1600" b="1" i="0" u="none" strike="noStrike" kern="1200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i="0" u="none" strike="noStrike" kern="1200" dirty="0" err="1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Oranı</a:t>
                      </a:r>
                      <a:r>
                        <a:rPr lang="en-GB" sz="1600" b="1" i="0" u="none" strike="noStrike" kern="1200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</a:rPr>
                        <a:t>5,4</a:t>
                      </a:r>
                      <a:endParaRPr lang="en-GB" sz="16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</a:rPr>
                        <a:t>5,9</a:t>
                      </a:r>
                      <a:endParaRPr lang="en-GB" sz="16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</a:rPr>
                        <a:t>% 9,3</a:t>
                      </a:r>
                      <a:endParaRPr lang="en-GB" sz="16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4937451"/>
                  </a:ext>
                </a:extLst>
              </a:tr>
              <a:tr h="53874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600" b="1" i="0" u="none" strike="noStrike" kern="1200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Cari </a:t>
                      </a:r>
                      <a:r>
                        <a:rPr lang="en-GB" sz="1600" b="1" i="0" u="none" strike="noStrike" kern="1200" dirty="0" err="1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İşlemler</a:t>
                      </a:r>
                      <a:r>
                        <a:rPr lang="en-GB" sz="1600" b="1" i="0" u="none" strike="noStrike" kern="1200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i="0" u="none" strike="noStrike" kern="1200" dirty="0" err="1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Dengesi</a:t>
                      </a:r>
                      <a:r>
                        <a:rPr lang="en-GB" sz="1600" b="1" i="0" u="none" strike="noStrike" kern="1200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600" b="1" i="0" u="none" strike="noStrike" kern="1200" dirty="0" err="1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Milyar</a:t>
                      </a:r>
                      <a:r>
                        <a:rPr lang="en-GB" sz="1600" b="1" i="0" u="none" strike="noStrike" kern="1200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  <a:ea typeface="+mn-ea"/>
                          <a:cs typeface="+mn-cs"/>
                        </a:rPr>
                        <a:t> €)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</a:rPr>
                        <a:t>-28,9</a:t>
                      </a:r>
                      <a:endParaRPr lang="en-GB" sz="16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</a:rPr>
                        <a:t>-30,1</a:t>
                      </a:r>
                      <a:endParaRPr lang="en-GB" sz="16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212529"/>
                          </a:solidFill>
                          <a:effectLst/>
                          <a:latin typeface="Myriad Pro" panose="020B0503030403020204"/>
                        </a:rPr>
                        <a:t>% 4,2</a:t>
                      </a:r>
                      <a:endParaRPr lang="en-GB" sz="1600" b="0" i="0" u="none" strike="noStrike" dirty="0">
                        <a:solidFill>
                          <a:srgbClr val="21252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951525"/>
                  </a:ext>
                </a:extLst>
              </a:tr>
            </a:tbl>
          </a:graphicData>
        </a:graphic>
      </p:graphicFrame>
      <p:sp>
        <p:nvSpPr>
          <p:cNvPr id="6" name="Metin Yer Tutucusu 4">
            <a:extLst>
              <a:ext uri="{FF2B5EF4-FFF2-40B4-BE49-F238E27FC236}">
                <a16:creationId xmlns:a16="http://schemas.microsoft.com/office/drawing/2014/main" id="{03F29BCA-6520-73EF-77D7-FBF92570C1FC}"/>
              </a:ext>
            </a:extLst>
          </p:cNvPr>
          <p:cNvSpPr txBox="1">
            <a:spLocks/>
          </p:cNvSpPr>
          <p:nvPr/>
        </p:nvSpPr>
        <p:spPr>
          <a:xfrm>
            <a:off x="569622" y="6017557"/>
            <a:ext cx="6208551" cy="325602"/>
          </a:xfrm>
          <a:prstGeom prst="rect">
            <a:avLst/>
          </a:prstGeom>
        </p:spPr>
        <p:txBody>
          <a:bodyPr lIns="0" tIns="36000" rIns="0" bIns="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tr-TR" sz="12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n-NO" sz="12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Kaynak: Romanya Ulusal İstatistik Enstitüsü, Romanya Ulusal Bankası, IMF.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EE64D45-3A51-F0AD-3A37-2A3C11240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173" y="1861739"/>
            <a:ext cx="5005898" cy="375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658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C6AF7D9-4ABB-4273-97FC-A21E746FDC18}"/>
              </a:ext>
            </a:extLst>
          </p:cNvPr>
          <p:cNvSpPr txBox="1">
            <a:spLocks/>
          </p:cNvSpPr>
          <p:nvPr/>
        </p:nvSpPr>
        <p:spPr>
          <a:xfrm>
            <a:off x="569622" y="0"/>
            <a:ext cx="7224835" cy="983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r>
              <a:rPr lang="tr-TR" sz="2800" b="1" dirty="0">
                <a:solidFill>
                  <a:srgbClr val="A00000"/>
                </a:solidFill>
                <a:latin typeface="Myriad Pro" panose="020B0503030403020204" pitchFamily="34" charset="0"/>
              </a:rPr>
              <a:t>DIŞ TİCARET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5F6884FF-6069-4047-B4F4-DEF29ECBECEA}"/>
              </a:ext>
            </a:extLst>
          </p:cNvPr>
          <p:cNvSpPr txBox="1"/>
          <p:nvPr/>
        </p:nvSpPr>
        <p:spPr>
          <a:xfrm>
            <a:off x="569623" y="850326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b="1" kern="0" dirty="0">
                <a:solidFill>
                  <a:schemeClr val="bg1"/>
                </a:solidFill>
                <a:latin typeface="Myriad Pro" panose="020B0503030403020204" charset="0"/>
              </a:rPr>
              <a:t>Genel Tablo</a:t>
            </a: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F363EADA-818B-35DB-6353-D8388B174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145346"/>
              </p:ext>
            </p:extLst>
          </p:nvPr>
        </p:nvGraphicFramePr>
        <p:xfrm>
          <a:off x="569622" y="1340232"/>
          <a:ext cx="5526378" cy="4068533"/>
        </p:xfrm>
        <a:graphic>
          <a:graphicData uri="http://schemas.openxmlformats.org/drawingml/2006/table">
            <a:tbl>
              <a:tblPr/>
              <a:tblGrid>
                <a:gridCol w="663580">
                  <a:extLst>
                    <a:ext uri="{9D8B030D-6E8A-4147-A177-3AD203B41FA5}">
                      <a16:colId xmlns:a16="http://schemas.microsoft.com/office/drawing/2014/main" val="2617984089"/>
                    </a:ext>
                  </a:extLst>
                </a:gridCol>
                <a:gridCol w="1223476">
                  <a:extLst>
                    <a:ext uri="{9D8B030D-6E8A-4147-A177-3AD203B41FA5}">
                      <a16:colId xmlns:a16="http://schemas.microsoft.com/office/drawing/2014/main" val="2706169348"/>
                    </a:ext>
                  </a:extLst>
                </a:gridCol>
                <a:gridCol w="857124">
                  <a:extLst>
                    <a:ext uri="{9D8B030D-6E8A-4147-A177-3AD203B41FA5}">
                      <a16:colId xmlns:a16="http://schemas.microsoft.com/office/drawing/2014/main" val="2154534795"/>
                    </a:ext>
                  </a:extLst>
                </a:gridCol>
                <a:gridCol w="857124">
                  <a:extLst>
                    <a:ext uri="{9D8B030D-6E8A-4147-A177-3AD203B41FA5}">
                      <a16:colId xmlns:a16="http://schemas.microsoft.com/office/drawing/2014/main" val="1207295918"/>
                    </a:ext>
                  </a:extLst>
                </a:gridCol>
                <a:gridCol w="857124">
                  <a:extLst>
                    <a:ext uri="{9D8B030D-6E8A-4147-A177-3AD203B41FA5}">
                      <a16:colId xmlns:a16="http://schemas.microsoft.com/office/drawing/2014/main" val="866573140"/>
                    </a:ext>
                  </a:extLst>
                </a:gridCol>
                <a:gridCol w="1067950">
                  <a:extLst>
                    <a:ext uri="{9D8B030D-6E8A-4147-A177-3AD203B41FA5}">
                      <a16:colId xmlns:a16="http://schemas.microsoft.com/office/drawing/2014/main" val="2086403881"/>
                    </a:ext>
                  </a:extLst>
                </a:gridCol>
              </a:tblGrid>
              <a:tr h="54247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ROMANYA'NIN İHRACATI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365642"/>
                  </a:ext>
                </a:extLst>
              </a:tr>
              <a:tr h="81370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Sıra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Ülke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2022 (</a:t>
                      </a:r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Milyar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 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2023 (</a:t>
                      </a:r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Milyar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 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2024 (</a:t>
                      </a:r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Milyar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 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2024 </a:t>
                      </a:r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Yılındaki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 Pay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844603"/>
                  </a:ext>
                </a:extLst>
              </a:tr>
              <a:tr h="3874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Almanya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19,20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20,97</a:t>
                      </a:r>
                      <a:endParaRPr lang="en-GB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20,62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% 20,5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595097"/>
                  </a:ext>
                </a:extLst>
              </a:tr>
              <a:tr h="3874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İtalya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9,76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10,24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9,60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% 9,6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352560"/>
                  </a:ext>
                </a:extLst>
              </a:tr>
              <a:tr h="3874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Fransa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5,82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6,38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6,34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% 6,3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1367774"/>
                  </a:ext>
                </a:extLst>
              </a:tr>
              <a:tr h="3874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Macaristan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7,09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5,70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5,33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% 5,3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086282"/>
                  </a:ext>
                </a:extLst>
              </a:tr>
              <a:tr h="3874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Bulgaristan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3,76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4,18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4,45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% 4,4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828314"/>
                  </a:ext>
                </a:extLst>
              </a:tr>
              <a:tr h="3874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Myriad Pro" panose="020B0503030403020204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Myriad Pro" panose="020B0503030403020204"/>
                        </a:rPr>
                        <a:t>Türkiye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Myriad Pro" panose="020B0503030403020204"/>
                        </a:rPr>
                        <a:t>2,99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Myriad Pro" panose="020B0503030403020204"/>
                        </a:rPr>
                        <a:t>3,31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Myriad Pro" panose="020B0503030403020204"/>
                        </a:rPr>
                        <a:t>3,61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Myriad Pro" panose="020B0503030403020204"/>
                        </a:rPr>
                        <a:t>% 3,6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559018"/>
                  </a:ext>
                </a:extLst>
              </a:tr>
              <a:tr h="38747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TOPLAM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96,83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100,64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100,37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% 100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440768"/>
                  </a:ext>
                </a:extLst>
              </a:tr>
            </a:tbl>
          </a:graphicData>
        </a:graphic>
      </p:graphicFrame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FB766919-6D90-34E6-A2F2-A5228F34A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118983"/>
              </p:ext>
            </p:extLst>
          </p:nvPr>
        </p:nvGraphicFramePr>
        <p:xfrm>
          <a:off x="6456016" y="1340233"/>
          <a:ext cx="5526379" cy="4068532"/>
        </p:xfrm>
        <a:graphic>
          <a:graphicData uri="http://schemas.openxmlformats.org/drawingml/2006/table">
            <a:tbl>
              <a:tblPr/>
              <a:tblGrid>
                <a:gridCol w="624974">
                  <a:extLst>
                    <a:ext uri="{9D8B030D-6E8A-4147-A177-3AD203B41FA5}">
                      <a16:colId xmlns:a16="http://schemas.microsoft.com/office/drawing/2014/main" val="1174956314"/>
                    </a:ext>
                  </a:extLst>
                </a:gridCol>
                <a:gridCol w="1166378">
                  <a:extLst>
                    <a:ext uri="{9D8B030D-6E8A-4147-A177-3AD203B41FA5}">
                      <a16:colId xmlns:a16="http://schemas.microsoft.com/office/drawing/2014/main" val="1766392436"/>
                    </a:ext>
                  </a:extLst>
                </a:gridCol>
                <a:gridCol w="784553">
                  <a:extLst>
                    <a:ext uri="{9D8B030D-6E8A-4147-A177-3AD203B41FA5}">
                      <a16:colId xmlns:a16="http://schemas.microsoft.com/office/drawing/2014/main" val="3288217076"/>
                    </a:ext>
                  </a:extLst>
                </a:gridCol>
                <a:gridCol w="888456">
                  <a:extLst>
                    <a:ext uri="{9D8B030D-6E8A-4147-A177-3AD203B41FA5}">
                      <a16:colId xmlns:a16="http://schemas.microsoft.com/office/drawing/2014/main" val="644825688"/>
                    </a:ext>
                  </a:extLst>
                </a:gridCol>
                <a:gridCol w="888521">
                  <a:extLst>
                    <a:ext uri="{9D8B030D-6E8A-4147-A177-3AD203B41FA5}">
                      <a16:colId xmlns:a16="http://schemas.microsoft.com/office/drawing/2014/main" val="4160294036"/>
                    </a:ext>
                  </a:extLst>
                </a:gridCol>
                <a:gridCol w="1173497">
                  <a:extLst>
                    <a:ext uri="{9D8B030D-6E8A-4147-A177-3AD203B41FA5}">
                      <a16:colId xmlns:a16="http://schemas.microsoft.com/office/drawing/2014/main" val="2164903501"/>
                    </a:ext>
                  </a:extLst>
                </a:gridCol>
              </a:tblGrid>
              <a:tr h="51942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ROMANYA'NIN İTHALATI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766993"/>
                  </a:ext>
                </a:extLst>
              </a:tr>
              <a:tr h="77913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Sıra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Ülke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2022 (</a:t>
                      </a:r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Milyar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 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2023 (</a:t>
                      </a:r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Milyar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 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2024 (</a:t>
                      </a:r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Milyar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 $)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2024 </a:t>
                      </a:r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Yılındaki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 Pay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602512"/>
                  </a:ext>
                </a:extLst>
              </a:tr>
              <a:tr h="37101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Almanya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23,60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25,59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25,46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% 18,7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428536"/>
                  </a:ext>
                </a:extLst>
              </a:tr>
              <a:tr h="37101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İtalya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10,89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11,44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11,32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% 8,3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579962"/>
                  </a:ext>
                </a:extLst>
              </a:tr>
              <a:tr h="37101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Macaristan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8,65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8,54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9,06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% 6,6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10848"/>
                  </a:ext>
                </a:extLst>
              </a:tr>
              <a:tr h="37101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Polonya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7,87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8,24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8,67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% 6,3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223352"/>
                  </a:ext>
                </a:extLst>
              </a:tr>
              <a:tr h="5438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Çin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 Halk </a:t>
                      </a:r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Cumhuriyeti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6,82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7,31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8,51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% 6,2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813537"/>
                  </a:ext>
                </a:extLst>
              </a:tr>
              <a:tr h="37101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Myriad Pro" panose="020B0503030403020204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Myriad Pro" panose="020B0503030403020204"/>
                        </a:rPr>
                        <a:t>Türkiye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Myriad Pro" panose="020B0503030403020204"/>
                        </a:rPr>
                        <a:t>7,41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Myriad Pro" panose="020B0503030403020204"/>
                        </a:rPr>
                        <a:t>6,89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Myriad Pro" panose="020B0503030403020204"/>
                        </a:rPr>
                        <a:t>7,71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Myriad Pro" panose="020B0503030403020204"/>
                        </a:rPr>
                        <a:t>% 5,6</a:t>
                      </a:r>
                      <a:endParaRPr lang="en-GB" sz="1800" b="1" i="0" u="none" strike="noStrike" dirty="0">
                        <a:solidFill>
                          <a:srgbClr val="FF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423370"/>
                  </a:ext>
                </a:extLst>
              </a:tr>
              <a:tr h="37101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132,70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131,96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136,52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% 100,0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49895"/>
                  </a:ext>
                </a:extLst>
              </a:tr>
            </a:tbl>
          </a:graphicData>
        </a:graphic>
      </p:graphicFrame>
      <p:sp>
        <p:nvSpPr>
          <p:cNvPr id="9" name="Metin Yer Tutucusu 4">
            <a:extLst>
              <a:ext uri="{FF2B5EF4-FFF2-40B4-BE49-F238E27FC236}">
                <a16:creationId xmlns:a16="http://schemas.microsoft.com/office/drawing/2014/main" id="{896AAF40-BF64-9883-254D-ACC84CF5827C}"/>
              </a:ext>
            </a:extLst>
          </p:cNvPr>
          <p:cNvSpPr txBox="1">
            <a:spLocks/>
          </p:cNvSpPr>
          <p:nvPr/>
        </p:nvSpPr>
        <p:spPr>
          <a:xfrm>
            <a:off x="569622" y="5678236"/>
            <a:ext cx="3515268" cy="325602"/>
          </a:xfrm>
          <a:prstGeom prst="rect">
            <a:avLst/>
          </a:prstGeom>
        </p:spPr>
        <p:txBody>
          <a:bodyPr lIns="0" tIns="36000" rIns="0" bIns="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tr-TR" sz="12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n-NO" sz="12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Kaynak: </a:t>
            </a:r>
            <a:r>
              <a:rPr kumimoji="0" lang="tr-TR" sz="12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ITC-</a:t>
            </a:r>
            <a:r>
              <a:rPr kumimoji="0" lang="tr-TR" sz="1200" b="1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Trade</a:t>
            </a:r>
            <a:r>
              <a:rPr kumimoji="0" lang="tr-TR" sz="12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1200" b="1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</a:t>
            </a:r>
            <a:r>
              <a:rPr kumimoji="0" lang="tr-TR" sz="12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nn-NO" sz="12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Metin Yer Tutucusu 4">
            <a:extLst>
              <a:ext uri="{FF2B5EF4-FFF2-40B4-BE49-F238E27FC236}">
                <a16:creationId xmlns:a16="http://schemas.microsoft.com/office/drawing/2014/main" id="{856D762E-8923-8B1D-5D55-DC34B6A9AF73}"/>
              </a:ext>
            </a:extLst>
          </p:cNvPr>
          <p:cNvSpPr txBox="1">
            <a:spLocks/>
          </p:cNvSpPr>
          <p:nvPr/>
        </p:nvSpPr>
        <p:spPr>
          <a:xfrm>
            <a:off x="6456016" y="5678236"/>
            <a:ext cx="3515268" cy="325602"/>
          </a:xfrm>
          <a:prstGeom prst="rect">
            <a:avLst/>
          </a:prstGeom>
        </p:spPr>
        <p:txBody>
          <a:bodyPr lIns="0" tIns="36000" rIns="0" bIns="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tr-TR" sz="12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n-NO" sz="12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Kaynak: </a:t>
            </a:r>
            <a:r>
              <a:rPr kumimoji="0" lang="tr-TR" sz="12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ITC-</a:t>
            </a:r>
            <a:r>
              <a:rPr kumimoji="0" lang="tr-TR" sz="1200" b="1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Trade</a:t>
            </a:r>
            <a:r>
              <a:rPr kumimoji="0" lang="tr-TR" sz="12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1200" b="1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</a:t>
            </a:r>
            <a:r>
              <a:rPr kumimoji="0" lang="tr-TR" sz="12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nn-NO" sz="12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340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C6AF7D9-4ABB-4273-97FC-A21E746FDC18}"/>
              </a:ext>
            </a:extLst>
          </p:cNvPr>
          <p:cNvSpPr txBox="1">
            <a:spLocks/>
          </p:cNvSpPr>
          <p:nvPr/>
        </p:nvSpPr>
        <p:spPr>
          <a:xfrm>
            <a:off x="569622" y="0"/>
            <a:ext cx="7224835" cy="983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r>
              <a:rPr lang="tr-TR" sz="2800" b="1" dirty="0">
                <a:solidFill>
                  <a:srgbClr val="A00000"/>
                </a:solidFill>
                <a:latin typeface="Myriad Pro" panose="020B0503030403020204" pitchFamily="34" charset="0"/>
              </a:rPr>
              <a:t>DIŞ TİCARET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5F6884FF-6069-4047-B4F4-DEF29ECBECEA}"/>
              </a:ext>
            </a:extLst>
          </p:cNvPr>
          <p:cNvSpPr txBox="1"/>
          <p:nvPr/>
        </p:nvSpPr>
        <p:spPr>
          <a:xfrm>
            <a:off x="569623" y="850326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kern="0" dirty="0" err="1">
                <a:solidFill>
                  <a:schemeClr val="bg1"/>
                </a:solidFill>
                <a:latin typeface="Myriad Pro" panose="020B0503030403020204" charset="0"/>
              </a:rPr>
              <a:t>Fasıllar</a:t>
            </a:r>
            <a:endParaRPr lang="tr-TR" b="1" kern="0" dirty="0">
              <a:solidFill>
                <a:schemeClr val="bg1"/>
              </a:solidFill>
              <a:latin typeface="Myriad Pro" panose="020B0503030403020204" charset="0"/>
            </a:endParaRPr>
          </a:p>
        </p:txBody>
      </p:sp>
      <p:sp>
        <p:nvSpPr>
          <p:cNvPr id="9" name="Metin Yer Tutucusu 4">
            <a:extLst>
              <a:ext uri="{FF2B5EF4-FFF2-40B4-BE49-F238E27FC236}">
                <a16:creationId xmlns:a16="http://schemas.microsoft.com/office/drawing/2014/main" id="{896AAF40-BF64-9883-254D-ACC84CF5827C}"/>
              </a:ext>
            </a:extLst>
          </p:cNvPr>
          <p:cNvSpPr txBox="1">
            <a:spLocks/>
          </p:cNvSpPr>
          <p:nvPr/>
        </p:nvSpPr>
        <p:spPr>
          <a:xfrm>
            <a:off x="666771" y="5682072"/>
            <a:ext cx="3515268" cy="325602"/>
          </a:xfrm>
          <a:prstGeom prst="rect">
            <a:avLst/>
          </a:prstGeom>
        </p:spPr>
        <p:txBody>
          <a:bodyPr lIns="0" tIns="36000" rIns="0" bIns="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tr-TR" sz="12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n-NO" sz="12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Kaynak: </a:t>
            </a:r>
            <a:r>
              <a:rPr kumimoji="0" lang="tr-TR" sz="12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ITC-</a:t>
            </a:r>
            <a:r>
              <a:rPr kumimoji="0" lang="tr-TR" sz="1200" b="1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Trade</a:t>
            </a:r>
            <a:r>
              <a:rPr kumimoji="0" lang="tr-TR" sz="12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1200" b="1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</a:t>
            </a:r>
            <a:r>
              <a:rPr kumimoji="0" lang="tr-TR" sz="12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nn-NO" sz="12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Metin Yer Tutucusu 4">
            <a:extLst>
              <a:ext uri="{FF2B5EF4-FFF2-40B4-BE49-F238E27FC236}">
                <a16:creationId xmlns:a16="http://schemas.microsoft.com/office/drawing/2014/main" id="{856D762E-8923-8B1D-5D55-DC34B6A9AF73}"/>
              </a:ext>
            </a:extLst>
          </p:cNvPr>
          <p:cNvSpPr txBox="1">
            <a:spLocks/>
          </p:cNvSpPr>
          <p:nvPr/>
        </p:nvSpPr>
        <p:spPr>
          <a:xfrm>
            <a:off x="569621" y="1423883"/>
            <a:ext cx="9343499" cy="3754867"/>
          </a:xfrm>
          <a:prstGeom prst="rect">
            <a:avLst/>
          </a:prstGeom>
        </p:spPr>
        <p:txBody>
          <a:bodyPr lIns="0" tIns="36000" rIns="0" bIns="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tr-TR" sz="12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n-NO" sz="12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3 Dikdörtgen">
            <a:extLst>
              <a:ext uri="{FF2B5EF4-FFF2-40B4-BE49-F238E27FC236}">
                <a16:creationId xmlns:a16="http://schemas.microsoft.com/office/drawing/2014/main" id="{AC802266-8E90-DF01-C59C-D928C7E1B8FC}"/>
              </a:ext>
            </a:extLst>
          </p:cNvPr>
          <p:cNvSpPr/>
          <p:nvPr/>
        </p:nvSpPr>
        <p:spPr>
          <a:xfrm>
            <a:off x="569622" y="1423884"/>
            <a:ext cx="88504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Myriad Pro" panose="020B0503030403020204"/>
                <a:ea typeface="Cambria" panose="02040503050406030204" pitchFamily="18" charset="0"/>
              </a:rPr>
              <a:t>Başlıca</a:t>
            </a:r>
            <a:r>
              <a:rPr lang="en-US" sz="2000" b="1" dirty="0"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Myriad Pro" panose="020B0503030403020204"/>
                <a:ea typeface="Cambria" panose="02040503050406030204" pitchFamily="18" charset="0"/>
              </a:rPr>
              <a:t>İhracat</a:t>
            </a:r>
            <a:r>
              <a:rPr lang="en-US" sz="2000" b="1" dirty="0"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Myriad Pro" panose="020B0503030403020204"/>
                <a:ea typeface="Cambria" panose="02040503050406030204" pitchFamily="18" charset="0"/>
              </a:rPr>
              <a:t>Sektörleri</a:t>
            </a:r>
            <a:r>
              <a:rPr lang="en-US" sz="2000" b="1" dirty="0">
                <a:latin typeface="Myriad Pro" panose="020B0503030403020204"/>
                <a:ea typeface="Cambria" panose="02040503050406030204" pitchFamily="18" charset="0"/>
              </a:rPr>
              <a:t>:</a:t>
            </a:r>
            <a:endParaRPr lang="tr-T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effectLst/>
                <a:latin typeface="Myriad Pro" panose="020B0503030403020204"/>
                <a:ea typeface="Cambria" panose="02040503050406030204" pitchFamily="18" charset="0"/>
              </a:rPr>
              <a:t>85-Elektrikli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yriad Pro" panose="020B0503030403020204"/>
                <a:ea typeface="Cambria" panose="02040503050406030204" pitchFamily="18" charset="0"/>
              </a:rPr>
              <a:t>makina</a:t>
            </a:r>
            <a:r>
              <a:rPr lang="en-US" sz="2000" dirty="0">
                <a:solidFill>
                  <a:srgbClr val="000000"/>
                </a:solidFill>
                <a:effectLst/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yriad Pro" panose="020B0503030403020204"/>
                <a:ea typeface="Cambria" panose="02040503050406030204" pitchFamily="18" charset="0"/>
              </a:rPr>
              <a:t>ve</a:t>
            </a:r>
            <a:r>
              <a:rPr lang="en-US" sz="2000" dirty="0">
                <a:solidFill>
                  <a:srgbClr val="000000"/>
                </a:solidFill>
                <a:effectLst/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yriad Pro" panose="020B0503030403020204"/>
                <a:ea typeface="Cambria" panose="02040503050406030204" pitchFamily="18" charset="0"/>
              </a:rPr>
              <a:t>cihazlar</a:t>
            </a:r>
            <a:r>
              <a:rPr lang="en-US" sz="2000" dirty="0">
                <a:solidFill>
                  <a:srgbClr val="000000"/>
                </a:solidFill>
                <a:effectLst/>
                <a:latin typeface="Myriad Pro" panose="020B0503030403020204"/>
                <a:ea typeface="Cambria" panose="02040503050406030204" pitchFamily="18" charset="0"/>
              </a:rPr>
              <a:t> (%18),</a:t>
            </a:r>
            <a:r>
              <a:rPr lang="tr-TR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000" dirty="0">
              <a:solidFill>
                <a:srgbClr val="000000"/>
              </a:solidFill>
              <a:effectLst/>
              <a:latin typeface="Myriad Pro" panose="020B0503030403020204"/>
              <a:ea typeface="Cambria" panose="020405030504060302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87-Kara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taşıtları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(%17),</a:t>
            </a:r>
          </a:p>
          <a:p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84-Makinalar,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mekanik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cihazlar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(%10),</a:t>
            </a:r>
            <a:endParaRPr lang="tr-TR" sz="2000" dirty="0">
              <a:solidFill>
                <a:srgbClr val="000000"/>
              </a:solidFill>
              <a:ea typeface="Cambria" panose="020405030504060302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27-Mineral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yakıtlar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, mineral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yağlar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(%5), </a:t>
            </a:r>
          </a:p>
          <a:p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40-Kauçuk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ve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kauçuktan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eşya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(%4).</a:t>
            </a:r>
            <a:endParaRPr lang="tr-TR" sz="2000" dirty="0">
              <a:solidFill>
                <a:srgbClr val="000000"/>
              </a:solidFill>
              <a:ea typeface="Cambria" panose="02040503050406030204" pitchFamily="18" charset="0"/>
            </a:endParaRPr>
          </a:p>
          <a:p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b="1" dirty="0" err="1">
                <a:latin typeface="Myriad Pro" panose="020B0503030403020204"/>
                <a:ea typeface="Cambria" panose="02040503050406030204" pitchFamily="18" charset="0"/>
              </a:rPr>
              <a:t>Başlıca</a:t>
            </a:r>
            <a:r>
              <a:rPr lang="en-US" sz="2000" b="1" dirty="0"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Myriad Pro" panose="020B0503030403020204"/>
                <a:ea typeface="Cambria" panose="02040503050406030204" pitchFamily="18" charset="0"/>
              </a:rPr>
              <a:t>İthalat</a:t>
            </a:r>
            <a:r>
              <a:rPr lang="tr-TR" sz="2000" b="1" dirty="0"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Myriad Pro" panose="020B0503030403020204"/>
                <a:ea typeface="Cambria" panose="02040503050406030204" pitchFamily="18" charset="0"/>
              </a:rPr>
              <a:t>Sektörleri</a:t>
            </a:r>
            <a:r>
              <a:rPr lang="en-US" sz="2000" b="1" dirty="0">
                <a:latin typeface="Myriad Pro" panose="020B0503030403020204"/>
                <a:ea typeface="Cambria" panose="02040503050406030204" pitchFamily="18" charset="0"/>
              </a:rPr>
              <a:t>:</a:t>
            </a:r>
            <a:endParaRPr lang="tr-TR" sz="2000" b="1" dirty="0">
              <a:ea typeface="Cambria" panose="020405030504060302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85-Elektrikli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makina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ve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cihazlar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(%14),</a:t>
            </a:r>
            <a:r>
              <a:rPr lang="tr-TR" sz="2000" dirty="0">
                <a:solidFill>
                  <a:srgbClr val="000000"/>
                </a:solidFill>
                <a:ea typeface="Cambria" panose="02040503050406030204" pitchFamily="18" charset="0"/>
              </a:rPr>
              <a:t> </a:t>
            </a:r>
            <a:endParaRPr lang="en-US" sz="2000" dirty="0">
              <a:solidFill>
                <a:srgbClr val="000000"/>
              </a:solidFill>
              <a:latin typeface="Myriad Pro" panose="020B0503030403020204"/>
              <a:ea typeface="Cambria" panose="020405030504060302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84-Makinalar,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mekanik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cihazlar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(%11),</a:t>
            </a:r>
            <a:endParaRPr lang="tr-TR" sz="2000" dirty="0">
              <a:solidFill>
                <a:srgbClr val="000000"/>
              </a:solidFill>
              <a:ea typeface="Cambria" panose="020405030504060302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87-Kara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taşıtları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(%10),</a:t>
            </a:r>
          </a:p>
          <a:p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27-Mineral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yakıtlar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, mineral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yağlar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(%8), </a:t>
            </a:r>
          </a:p>
          <a:p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30-Eczacılık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ürünleri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(%5).</a:t>
            </a:r>
            <a:endParaRPr lang="tr-TR" sz="2000" dirty="0">
              <a:solidFill>
                <a:srgbClr val="000000"/>
              </a:solidFill>
              <a:ea typeface="Cambria" panose="02040503050406030204" pitchFamily="18" charset="0"/>
            </a:endParaRPr>
          </a:p>
          <a:p>
            <a:endParaRPr lang="tr-T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tr-T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0EC277E6-7C0C-46E9-6B77-AD1318C7C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861" y="2017199"/>
            <a:ext cx="6380534" cy="352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13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6E6F1-2E88-EA10-2A4F-7E4D76249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904DFCE-7D97-BF80-2CC7-CDBEAAB02CE6}"/>
              </a:ext>
            </a:extLst>
          </p:cNvPr>
          <p:cNvSpPr txBox="1">
            <a:spLocks/>
          </p:cNvSpPr>
          <p:nvPr/>
        </p:nvSpPr>
        <p:spPr>
          <a:xfrm>
            <a:off x="569622" y="0"/>
            <a:ext cx="7224835" cy="983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r>
              <a:rPr lang="tr-TR" sz="2800" b="1" dirty="0">
                <a:solidFill>
                  <a:srgbClr val="A00000"/>
                </a:solidFill>
                <a:latin typeface="Myriad Pro" panose="020B0503030403020204" pitchFamily="34" charset="0"/>
              </a:rPr>
              <a:t>DIŞ TİCARET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0BEA3081-424D-1B8E-0DF1-23D8E9279678}"/>
              </a:ext>
            </a:extLst>
          </p:cNvPr>
          <p:cNvSpPr txBox="1"/>
          <p:nvPr/>
        </p:nvSpPr>
        <p:spPr>
          <a:xfrm>
            <a:off x="569623" y="850326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kern="0" dirty="0">
                <a:solidFill>
                  <a:schemeClr val="bg1"/>
                </a:solidFill>
                <a:latin typeface="Myriad Pro" panose="020B0503030403020204" charset="0"/>
              </a:rPr>
              <a:t>GTP 4</a:t>
            </a:r>
            <a:endParaRPr lang="tr-TR" b="1" kern="0" dirty="0">
              <a:solidFill>
                <a:schemeClr val="bg1"/>
              </a:solidFill>
              <a:latin typeface="Myriad Pro" panose="020B0503030403020204" charset="0"/>
            </a:endParaRPr>
          </a:p>
        </p:txBody>
      </p:sp>
      <p:sp>
        <p:nvSpPr>
          <p:cNvPr id="9" name="Metin Yer Tutucusu 4">
            <a:extLst>
              <a:ext uri="{FF2B5EF4-FFF2-40B4-BE49-F238E27FC236}">
                <a16:creationId xmlns:a16="http://schemas.microsoft.com/office/drawing/2014/main" id="{38B2ED6A-271B-0702-7038-CAF85ECC1979}"/>
              </a:ext>
            </a:extLst>
          </p:cNvPr>
          <p:cNvSpPr txBox="1">
            <a:spLocks/>
          </p:cNvSpPr>
          <p:nvPr/>
        </p:nvSpPr>
        <p:spPr>
          <a:xfrm>
            <a:off x="666771" y="5682072"/>
            <a:ext cx="3515268" cy="325602"/>
          </a:xfrm>
          <a:prstGeom prst="rect">
            <a:avLst/>
          </a:prstGeom>
        </p:spPr>
        <p:txBody>
          <a:bodyPr lIns="0" tIns="36000" rIns="0" bIns="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tr-TR" sz="12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n-NO" sz="12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Kaynak: </a:t>
            </a:r>
            <a:r>
              <a:rPr kumimoji="0" lang="tr-TR" sz="12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ITC-</a:t>
            </a:r>
            <a:r>
              <a:rPr kumimoji="0" lang="tr-TR" sz="1200" b="1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Trade</a:t>
            </a:r>
            <a:r>
              <a:rPr kumimoji="0" lang="tr-TR" sz="12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1200" b="1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</a:t>
            </a:r>
            <a:r>
              <a:rPr kumimoji="0" lang="tr-TR" sz="12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nn-NO" sz="12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Metin Yer Tutucusu 4">
            <a:extLst>
              <a:ext uri="{FF2B5EF4-FFF2-40B4-BE49-F238E27FC236}">
                <a16:creationId xmlns:a16="http://schemas.microsoft.com/office/drawing/2014/main" id="{309AC30F-051F-B48D-F2F8-F34845B66450}"/>
              </a:ext>
            </a:extLst>
          </p:cNvPr>
          <p:cNvSpPr txBox="1">
            <a:spLocks/>
          </p:cNvSpPr>
          <p:nvPr/>
        </p:nvSpPr>
        <p:spPr>
          <a:xfrm>
            <a:off x="569621" y="1423883"/>
            <a:ext cx="9343499" cy="3754867"/>
          </a:xfrm>
          <a:prstGeom prst="rect">
            <a:avLst/>
          </a:prstGeom>
        </p:spPr>
        <p:txBody>
          <a:bodyPr lIns="0" tIns="36000" rIns="0" bIns="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tr-TR" sz="12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n-NO" sz="12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3 Dikdörtgen">
            <a:extLst>
              <a:ext uri="{FF2B5EF4-FFF2-40B4-BE49-F238E27FC236}">
                <a16:creationId xmlns:a16="http://schemas.microsoft.com/office/drawing/2014/main" id="{5DBCB804-971F-52C8-8225-5B22BDFA4133}"/>
              </a:ext>
            </a:extLst>
          </p:cNvPr>
          <p:cNvSpPr/>
          <p:nvPr/>
        </p:nvSpPr>
        <p:spPr>
          <a:xfrm>
            <a:off x="569622" y="1423884"/>
            <a:ext cx="88504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Myriad Pro" panose="020B0503030403020204"/>
                <a:ea typeface="Cambria" panose="02040503050406030204" pitchFamily="18" charset="0"/>
              </a:rPr>
              <a:t>Başlıca</a:t>
            </a:r>
            <a:r>
              <a:rPr lang="en-US" sz="2000" b="1" dirty="0"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Myriad Pro" panose="020B0503030403020204"/>
                <a:ea typeface="Cambria" panose="02040503050406030204" pitchFamily="18" charset="0"/>
              </a:rPr>
              <a:t>İhracat</a:t>
            </a:r>
            <a:r>
              <a:rPr lang="en-US" sz="2000" b="1" dirty="0"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Myriad Pro" panose="020B0503030403020204"/>
                <a:ea typeface="Cambria" panose="02040503050406030204" pitchFamily="18" charset="0"/>
              </a:rPr>
              <a:t>Ürünleri</a:t>
            </a:r>
            <a:r>
              <a:rPr lang="en-US" sz="2000" b="1" dirty="0">
                <a:latin typeface="Myriad Pro" panose="020B0503030403020204"/>
                <a:ea typeface="Cambria" panose="02040503050406030204" pitchFamily="18" charset="0"/>
              </a:rPr>
              <a:t>:</a:t>
            </a:r>
            <a:endParaRPr lang="tr-T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effectLst/>
                <a:latin typeface="Myriad Pro" panose="020B0503030403020204"/>
                <a:ea typeface="Cambria" panose="02040503050406030204" pitchFamily="18" charset="0"/>
              </a:rPr>
              <a:t>87.03-Binek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yriad Pro" panose="020B0503030403020204"/>
                <a:ea typeface="Cambria" panose="02040503050406030204" pitchFamily="18" charset="0"/>
              </a:rPr>
              <a:t>otomobilleri</a:t>
            </a:r>
            <a:r>
              <a:rPr lang="en-US" sz="2000" dirty="0">
                <a:solidFill>
                  <a:srgbClr val="000000"/>
                </a:solidFill>
                <a:effectLst/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yriad Pro" panose="020B0503030403020204"/>
                <a:ea typeface="Cambria" panose="02040503050406030204" pitchFamily="18" charset="0"/>
              </a:rPr>
              <a:t>ve</a:t>
            </a:r>
            <a:r>
              <a:rPr lang="en-US" sz="2000" dirty="0">
                <a:solidFill>
                  <a:srgbClr val="000000"/>
                </a:solidFill>
                <a:effectLst/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yriad Pro" panose="020B0503030403020204"/>
                <a:ea typeface="Cambria" panose="02040503050406030204" pitchFamily="18" charset="0"/>
              </a:rPr>
              <a:t>diğerleri</a:t>
            </a:r>
            <a:r>
              <a:rPr lang="en-US" sz="2000" dirty="0">
                <a:solidFill>
                  <a:srgbClr val="000000"/>
                </a:solidFill>
                <a:effectLst/>
                <a:latin typeface="Myriad Pro" panose="020B0503030403020204"/>
                <a:ea typeface="Cambria" panose="02040503050406030204" pitchFamily="18" charset="0"/>
              </a:rPr>
              <a:t> – 8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yriad Pro" panose="020B0503030403020204"/>
                <a:ea typeface="Cambria" panose="02040503050406030204" pitchFamily="18" charset="0"/>
              </a:rPr>
              <a:t>milyar</a:t>
            </a:r>
            <a:r>
              <a:rPr lang="en-US" sz="2000" dirty="0">
                <a:solidFill>
                  <a:srgbClr val="000000"/>
                </a:solidFill>
                <a:effectLst/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yriad Pro" panose="020B0503030403020204"/>
                <a:ea typeface="Cambria" panose="02040503050406030204" pitchFamily="18" charset="0"/>
              </a:rPr>
              <a:t>dolar</a:t>
            </a:r>
            <a:r>
              <a:rPr lang="en-US" sz="2000" dirty="0">
                <a:solidFill>
                  <a:srgbClr val="000000"/>
                </a:solidFill>
                <a:effectLst/>
                <a:latin typeface="Myriad Pro" panose="020B0503030403020204"/>
                <a:ea typeface="Cambria" panose="02040503050406030204" pitchFamily="18" charset="0"/>
              </a:rPr>
              <a:t> (%8),</a:t>
            </a:r>
            <a:r>
              <a:rPr lang="tr-TR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000" dirty="0">
              <a:solidFill>
                <a:srgbClr val="000000"/>
              </a:solidFill>
              <a:effectLst/>
              <a:latin typeface="Myriad Pro" panose="020B0503030403020204"/>
              <a:ea typeface="Cambria" panose="020405030504060302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87.08-Motorlu kara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taşıtları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aksam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ve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parçaları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– 7,9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milyar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dolar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(%7,9),</a:t>
            </a:r>
          </a:p>
          <a:p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85.44-İzole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edilmiş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teller,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kablolar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– 4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milyar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dolar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(%4),</a:t>
            </a:r>
            <a:endParaRPr lang="tr-TR" sz="2000" dirty="0">
              <a:solidFill>
                <a:srgbClr val="000000"/>
              </a:solidFill>
              <a:ea typeface="Cambria" panose="020405030504060302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85.37-Elektrik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panoları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– 3,8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milyar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dolar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(%3,8), </a:t>
            </a:r>
          </a:p>
          <a:p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27.10-Petrol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yağları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Motorin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, fuel-oil vb.) – 2,7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milyar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dolar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(%2,7).</a:t>
            </a:r>
            <a:endParaRPr lang="tr-TR" sz="2000" dirty="0">
              <a:solidFill>
                <a:srgbClr val="000000"/>
              </a:solidFill>
              <a:ea typeface="Cambria" panose="02040503050406030204" pitchFamily="18" charset="0"/>
            </a:endParaRPr>
          </a:p>
          <a:p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b="1" dirty="0" err="1">
                <a:latin typeface="Myriad Pro" panose="020B0503030403020204"/>
                <a:ea typeface="Cambria" panose="02040503050406030204" pitchFamily="18" charset="0"/>
              </a:rPr>
              <a:t>Başlıca</a:t>
            </a:r>
            <a:r>
              <a:rPr lang="en-US" sz="2000" b="1" dirty="0"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Myriad Pro" panose="020B0503030403020204"/>
                <a:ea typeface="Cambria" panose="02040503050406030204" pitchFamily="18" charset="0"/>
              </a:rPr>
              <a:t>İthalat</a:t>
            </a:r>
            <a:r>
              <a:rPr lang="tr-TR" sz="2000" b="1" dirty="0"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Myriad Pro" panose="020B0503030403020204"/>
                <a:ea typeface="Cambria" panose="02040503050406030204" pitchFamily="18" charset="0"/>
              </a:rPr>
              <a:t>Ürünleri</a:t>
            </a:r>
            <a:r>
              <a:rPr lang="en-US" sz="2000" b="1" dirty="0">
                <a:latin typeface="Myriad Pro" panose="020B0503030403020204"/>
                <a:ea typeface="Cambria" panose="02040503050406030204" pitchFamily="18" charset="0"/>
              </a:rPr>
              <a:t>:</a:t>
            </a:r>
            <a:endParaRPr lang="tr-TR" sz="2000" b="1" dirty="0">
              <a:ea typeface="Cambria" panose="020405030504060302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87.08-Motorlu kara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taşıtları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aksam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ve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parçaları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– 6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milyar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dolar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(%4,4),</a:t>
            </a:r>
          </a:p>
          <a:p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30.04-Perakende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ilaçlar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– 5,1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milyar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dolar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(%3,7),</a:t>
            </a:r>
            <a:endParaRPr lang="tr-TR" sz="2000" dirty="0">
              <a:solidFill>
                <a:srgbClr val="000000"/>
              </a:solidFill>
              <a:ea typeface="Cambria" panose="020405030504060302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27.09-Ham petrol – 5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milyar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dolar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(%3,6),</a:t>
            </a:r>
            <a:endParaRPr lang="tr-TR" sz="2000" dirty="0">
              <a:solidFill>
                <a:srgbClr val="000000"/>
              </a:solidFill>
              <a:ea typeface="Cambria" panose="020405030504060302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87.03-Binek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otomobilleri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ve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diğerleri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– 4,8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milyar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dolar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(%3,5),</a:t>
            </a:r>
            <a:r>
              <a:rPr lang="tr-TR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000" dirty="0">
              <a:solidFill>
                <a:srgbClr val="000000"/>
              </a:solidFill>
              <a:latin typeface="Myriad Pro" panose="020B0503030403020204"/>
              <a:ea typeface="Cambria" panose="020405030504060302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27.10-Petrol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yağları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Motorin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, fuel-oil vb.) – 2,9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milyar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dolar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/>
                <a:ea typeface="Cambria" panose="02040503050406030204" pitchFamily="18" charset="0"/>
              </a:rPr>
              <a:t> (%2,1).</a:t>
            </a:r>
            <a:endParaRPr lang="tr-TR" sz="2000" dirty="0">
              <a:solidFill>
                <a:srgbClr val="000000"/>
              </a:solidFill>
              <a:ea typeface="Cambria" panose="02040503050406030204" pitchFamily="18" charset="0"/>
            </a:endParaRPr>
          </a:p>
          <a:p>
            <a:endParaRPr lang="tr-T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tr-T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Oil refinery against blue sky">
            <a:extLst>
              <a:ext uri="{FF2B5EF4-FFF2-40B4-BE49-F238E27FC236}">
                <a16:creationId xmlns:a16="http://schemas.microsoft.com/office/drawing/2014/main" id="{06EECDC7-AAF0-8E66-2EEF-F0AF12F16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525" y="2405759"/>
            <a:ext cx="3450870" cy="274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75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3B893-848A-66C9-4B64-2D90DCE54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58CE612-DF5C-54E5-3DDC-D4A6ABA25DF7}"/>
              </a:ext>
            </a:extLst>
          </p:cNvPr>
          <p:cNvSpPr txBox="1">
            <a:spLocks/>
          </p:cNvSpPr>
          <p:nvPr/>
        </p:nvSpPr>
        <p:spPr>
          <a:xfrm>
            <a:off x="569622" y="0"/>
            <a:ext cx="7224835" cy="983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r>
              <a:rPr lang="en-US" sz="2800" b="1" dirty="0">
                <a:solidFill>
                  <a:srgbClr val="A00000"/>
                </a:solidFill>
                <a:latin typeface="Myriad Pro" panose="020B0503030403020204" pitchFamily="34" charset="0"/>
              </a:rPr>
              <a:t>İKİLİ</a:t>
            </a:r>
            <a:r>
              <a:rPr lang="tr-TR" sz="2800" b="1" dirty="0">
                <a:solidFill>
                  <a:srgbClr val="A00000"/>
                </a:solidFill>
                <a:latin typeface="Myriad Pro" panose="020B0503030403020204" pitchFamily="34" charset="0"/>
              </a:rPr>
              <a:t> TİCARET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E1B8C81B-E76B-1290-3770-92F865C8F624}"/>
              </a:ext>
            </a:extLst>
          </p:cNvPr>
          <p:cNvSpPr txBox="1"/>
          <p:nvPr/>
        </p:nvSpPr>
        <p:spPr>
          <a:xfrm>
            <a:off x="569623" y="850326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kern="0" dirty="0">
                <a:solidFill>
                  <a:schemeClr val="bg1"/>
                </a:solidFill>
                <a:latin typeface="Myriad Pro" panose="020B0503030403020204" charset="0"/>
              </a:rPr>
              <a:t>Genel Durum</a:t>
            </a:r>
            <a:endParaRPr lang="tr-TR" b="1" kern="0" dirty="0">
              <a:solidFill>
                <a:schemeClr val="bg1"/>
              </a:solidFill>
              <a:latin typeface="Myriad Pro" panose="020B0503030403020204" charset="0"/>
            </a:endParaRPr>
          </a:p>
        </p:txBody>
      </p:sp>
      <p:sp>
        <p:nvSpPr>
          <p:cNvPr id="9" name="Metin Yer Tutucusu 4">
            <a:extLst>
              <a:ext uri="{FF2B5EF4-FFF2-40B4-BE49-F238E27FC236}">
                <a16:creationId xmlns:a16="http://schemas.microsoft.com/office/drawing/2014/main" id="{EA53AE0E-DEA9-8B61-D8E8-B22D1C9A5458}"/>
              </a:ext>
            </a:extLst>
          </p:cNvPr>
          <p:cNvSpPr txBox="1">
            <a:spLocks/>
          </p:cNvSpPr>
          <p:nvPr/>
        </p:nvSpPr>
        <p:spPr>
          <a:xfrm>
            <a:off x="658145" y="5967576"/>
            <a:ext cx="3515268" cy="325602"/>
          </a:xfrm>
          <a:prstGeom prst="rect">
            <a:avLst/>
          </a:prstGeom>
        </p:spPr>
        <p:txBody>
          <a:bodyPr lIns="0" tIns="36000" rIns="0" bIns="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tr-TR" sz="12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n-NO" sz="12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Kaynak: </a:t>
            </a:r>
            <a:r>
              <a:rPr kumimoji="0" lang="tr-TR" sz="12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ITC-</a:t>
            </a:r>
            <a:r>
              <a:rPr kumimoji="0" lang="tr-TR" sz="1200" b="1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Trade</a:t>
            </a:r>
            <a:r>
              <a:rPr kumimoji="0" lang="tr-TR" sz="12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1200" b="1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</a:t>
            </a:r>
            <a:r>
              <a:rPr kumimoji="0" lang="tr-TR" sz="12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nn-NO" sz="12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Metin Yer Tutucusu 4">
            <a:extLst>
              <a:ext uri="{FF2B5EF4-FFF2-40B4-BE49-F238E27FC236}">
                <a16:creationId xmlns:a16="http://schemas.microsoft.com/office/drawing/2014/main" id="{1D922454-CC02-4E51-AA31-2935622BFD1B}"/>
              </a:ext>
            </a:extLst>
          </p:cNvPr>
          <p:cNvSpPr txBox="1">
            <a:spLocks/>
          </p:cNvSpPr>
          <p:nvPr/>
        </p:nvSpPr>
        <p:spPr>
          <a:xfrm>
            <a:off x="569621" y="1423883"/>
            <a:ext cx="9343499" cy="3754867"/>
          </a:xfrm>
          <a:prstGeom prst="rect">
            <a:avLst/>
          </a:prstGeom>
        </p:spPr>
        <p:txBody>
          <a:bodyPr lIns="0" tIns="36000" rIns="0" bIns="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tr-TR" sz="12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n-NO" sz="12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4731A51-86E6-DFE8-64F7-DDC2E978A8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472178"/>
              </p:ext>
            </p:extLst>
          </p:nvPr>
        </p:nvGraphicFramePr>
        <p:xfrm>
          <a:off x="569623" y="1354347"/>
          <a:ext cx="11412772" cy="4613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1042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EB43E-06BA-0F3D-132C-2662A2DEB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C7F4C0B-2CE0-1C72-994E-12DE885D63A8}"/>
              </a:ext>
            </a:extLst>
          </p:cNvPr>
          <p:cNvSpPr txBox="1">
            <a:spLocks/>
          </p:cNvSpPr>
          <p:nvPr/>
        </p:nvSpPr>
        <p:spPr>
          <a:xfrm>
            <a:off x="569622" y="0"/>
            <a:ext cx="7224835" cy="983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r>
              <a:rPr lang="en-US" sz="2800" b="1" dirty="0">
                <a:solidFill>
                  <a:srgbClr val="A00000"/>
                </a:solidFill>
                <a:latin typeface="Myriad Pro" panose="020B0503030403020204" pitchFamily="34" charset="0"/>
              </a:rPr>
              <a:t>İKİLİ TİCARET</a:t>
            </a:r>
            <a:endParaRPr lang="tr-TR" sz="2800" b="1" dirty="0">
              <a:solidFill>
                <a:srgbClr val="A00000"/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297A4901-B823-5244-EBE2-DC1FB9732795}"/>
              </a:ext>
            </a:extLst>
          </p:cNvPr>
          <p:cNvSpPr txBox="1"/>
          <p:nvPr/>
        </p:nvSpPr>
        <p:spPr>
          <a:xfrm>
            <a:off x="569623" y="850326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kern="0" dirty="0" err="1">
                <a:solidFill>
                  <a:schemeClr val="bg1"/>
                </a:solidFill>
                <a:latin typeface="Myriad Pro" panose="020B0503030403020204" charset="0"/>
              </a:rPr>
              <a:t>Romanya’nın</a:t>
            </a:r>
            <a:r>
              <a:rPr lang="en-US" b="1" kern="0" dirty="0">
                <a:solidFill>
                  <a:schemeClr val="bg1"/>
                </a:solidFill>
                <a:latin typeface="Myriad Pro" panose="020B0503030403020204" charset="0"/>
              </a:rPr>
              <a:t> </a:t>
            </a:r>
            <a:r>
              <a:rPr lang="en-US" b="1" kern="0" dirty="0" err="1">
                <a:solidFill>
                  <a:schemeClr val="bg1"/>
                </a:solidFill>
                <a:latin typeface="Myriad Pro" panose="020B0503030403020204" charset="0"/>
              </a:rPr>
              <a:t>Dış</a:t>
            </a:r>
            <a:r>
              <a:rPr lang="en-US" b="1" kern="0" dirty="0">
                <a:solidFill>
                  <a:schemeClr val="bg1"/>
                </a:solidFill>
                <a:latin typeface="Myriad Pro" panose="020B0503030403020204" charset="0"/>
              </a:rPr>
              <a:t> </a:t>
            </a:r>
            <a:r>
              <a:rPr lang="en-US" b="1" kern="0" dirty="0" err="1">
                <a:solidFill>
                  <a:schemeClr val="bg1"/>
                </a:solidFill>
                <a:latin typeface="Myriad Pro" panose="020B0503030403020204" charset="0"/>
              </a:rPr>
              <a:t>Ticaretimizdeki</a:t>
            </a:r>
            <a:r>
              <a:rPr lang="en-US" b="1" kern="0" dirty="0">
                <a:solidFill>
                  <a:schemeClr val="bg1"/>
                </a:solidFill>
                <a:latin typeface="Myriad Pro" panose="020B0503030403020204" charset="0"/>
              </a:rPr>
              <a:t> Yeri-2025</a:t>
            </a:r>
            <a:endParaRPr lang="tr-TR" b="1" kern="0" dirty="0">
              <a:solidFill>
                <a:schemeClr val="bg1"/>
              </a:solidFill>
              <a:latin typeface="Myriad Pro" panose="020B0503030403020204" charset="0"/>
            </a:endParaRPr>
          </a:p>
        </p:txBody>
      </p:sp>
      <p:sp>
        <p:nvSpPr>
          <p:cNvPr id="3" name="3 Dikdörtgen">
            <a:extLst>
              <a:ext uri="{FF2B5EF4-FFF2-40B4-BE49-F238E27FC236}">
                <a16:creationId xmlns:a16="http://schemas.microsoft.com/office/drawing/2014/main" id="{5696D67D-BEF2-730C-CC56-917AF5C3D8A0}"/>
              </a:ext>
            </a:extLst>
          </p:cNvPr>
          <p:cNvSpPr/>
          <p:nvPr/>
        </p:nvSpPr>
        <p:spPr>
          <a:xfrm>
            <a:off x="569622" y="1600078"/>
            <a:ext cx="590019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Myriad Pro" panose="020B0503030403020204"/>
                <a:ea typeface="Cambria" panose="02040503050406030204" pitchFamily="18" charset="0"/>
              </a:rPr>
              <a:t>Toplam</a:t>
            </a:r>
            <a:r>
              <a:rPr lang="en-US" sz="2400" b="1" dirty="0"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Myriad Pro" panose="020B0503030403020204"/>
                <a:ea typeface="Cambria" panose="02040503050406030204" pitchFamily="18" charset="0"/>
              </a:rPr>
              <a:t>ihracatımızda</a:t>
            </a:r>
            <a:r>
              <a:rPr lang="en-US" sz="2400" b="1" dirty="0">
                <a:latin typeface="Myriad Pro" panose="020B0503030403020204"/>
                <a:ea typeface="Cambria" panose="02040503050406030204" pitchFamily="18" charset="0"/>
              </a:rPr>
              <a:t> %3,1 </a:t>
            </a:r>
            <a:r>
              <a:rPr lang="en-US" sz="2400" b="1" dirty="0" err="1">
                <a:latin typeface="Myriad Pro" panose="020B0503030403020204"/>
                <a:ea typeface="Cambria" panose="02040503050406030204" pitchFamily="18" charset="0"/>
              </a:rPr>
              <a:t>oranla</a:t>
            </a:r>
            <a:r>
              <a:rPr lang="en-US" sz="2400" b="1" dirty="0">
                <a:latin typeface="Myriad Pro" panose="020B0503030403020204"/>
                <a:ea typeface="Cambria" panose="02040503050406030204" pitchFamily="18" charset="0"/>
              </a:rPr>
              <a:t> 9. </a:t>
            </a:r>
            <a:r>
              <a:rPr lang="en-US" sz="2400" b="1" dirty="0" err="1">
                <a:latin typeface="Myriad Pro" panose="020B0503030403020204"/>
                <a:ea typeface="Cambria" panose="02040503050406030204" pitchFamily="18" charset="0"/>
              </a:rPr>
              <a:t>sırada</a:t>
            </a:r>
            <a:r>
              <a:rPr lang="en-US" sz="2400" b="1" dirty="0">
                <a:latin typeface="Myriad Pro" panose="020B0503030403020204"/>
                <a:ea typeface="Cambria" panose="020405030504060302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Myriad Pro" panose="020B0503030403020204"/>
                <a:ea typeface="Cambria" panose="02040503050406030204" pitchFamily="18" charset="0"/>
              </a:rPr>
              <a:t>Avrupa</a:t>
            </a:r>
            <a:r>
              <a:rPr lang="en-US" sz="2400" b="1" dirty="0"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Myriad Pro" panose="020B0503030403020204"/>
                <a:ea typeface="Cambria" panose="02040503050406030204" pitchFamily="18" charset="0"/>
              </a:rPr>
              <a:t>Birliği</a:t>
            </a:r>
            <a:r>
              <a:rPr lang="en-US" sz="2400" b="1" dirty="0"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Myriad Pro" panose="020B0503030403020204"/>
                <a:ea typeface="Cambria" panose="02040503050406030204" pitchFamily="18" charset="0"/>
              </a:rPr>
              <a:t>ülkeleri</a:t>
            </a:r>
            <a:r>
              <a:rPr lang="en-US" sz="2400" b="1" dirty="0"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Myriad Pro" panose="020B0503030403020204"/>
                <a:ea typeface="Cambria" panose="02040503050406030204" pitchFamily="18" charset="0"/>
              </a:rPr>
              <a:t>arasında</a:t>
            </a:r>
            <a:r>
              <a:rPr lang="en-US" sz="2400" b="1" dirty="0">
                <a:latin typeface="Myriad Pro" panose="020B0503030403020204"/>
                <a:ea typeface="Cambria" panose="02040503050406030204" pitchFamily="18" charset="0"/>
              </a:rPr>
              <a:t> 5. </a:t>
            </a:r>
            <a:r>
              <a:rPr lang="en-US" sz="2400" b="1" dirty="0" err="1">
                <a:latin typeface="Myriad Pro" panose="020B0503030403020204"/>
                <a:ea typeface="Cambria" panose="02040503050406030204" pitchFamily="18" charset="0"/>
              </a:rPr>
              <a:t>sırada</a:t>
            </a:r>
            <a:r>
              <a:rPr lang="en-US" sz="2400" b="1" dirty="0">
                <a:latin typeface="Myriad Pro" panose="020B0503030403020204"/>
                <a:ea typeface="Cambria" panose="02040503050406030204" pitchFamily="18" charset="0"/>
              </a:rPr>
              <a:t>.</a:t>
            </a:r>
            <a:endParaRPr lang="tr-TR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tr-TR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Myriad Pro" panose="020B0503030403020204"/>
                <a:ea typeface="Cambria" panose="02040503050406030204" pitchFamily="18" charset="0"/>
              </a:rPr>
              <a:t>Toplam</a:t>
            </a:r>
            <a:r>
              <a:rPr lang="en-US" sz="2400" b="1" dirty="0"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Myriad Pro" panose="020B0503030403020204"/>
                <a:ea typeface="Cambria" panose="02040503050406030204" pitchFamily="18" charset="0"/>
              </a:rPr>
              <a:t>ithalatımızda</a:t>
            </a:r>
            <a:r>
              <a:rPr lang="en-US" sz="2400" b="1" dirty="0">
                <a:latin typeface="Myriad Pro" panose="020B0503030403020204"/>
                <a:ea typeface="Cambria" panose="02040503050406030204" pitchFamily="18" charset="0"/>
              </a:rPr>
              <a:t> %1,3 </a:t>
            </a:r>
            <a:r>
              <a:rPr lang="en-US" sz="2400" b="1" dirty="0" err="1">
                <a:latin typeface="Myriad Pro" panose="020B0503030403020204"/>
                <a:ea typeface="Cambria" panose="02040503050406030204" pitchFamily="18" charset="0"/>
              </a:rPr>
              <a:t>oranla</a:t>
            </a:r>
            <a:r>
              <a:rPr lang="en-US" sz="2400" b="1" dirty="0">
                <a:latin typeface="Myriad Pro" panose="020B0503030403020204"/>
                <a:ea typeface="Cambria" panose="02040503050406030204" pitchFamily="18" charset="0"/>
              </a:rPr>
              <a:t> 18. </a:t>
            </a:r>
            <a:r>
              <a:rPr lang="en-US" sz="2400" b="1" dirty="0" err="1">
                <a:latin typeface="Myriad Pro" panose="020B0503030403020204"/>
                <a:ea typeface="Cambria" panose="02040503050406030204" pitchFamily="18" charset="0"/>
              </a:rPr>
              <a:t>sırada</a:t>
            </a:r>
            <a:r>
              <a:rPr lang="en-US" sz="2400" b="1" dirty="0">
                <a:latin typeface="Myriad Pro" panose="020B0503030403020204"/>
                <a:ea typeface="Cambria" panose="020405030504060302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Myriad Pro" panose="020B0503030403020204"/>
                <a:ea typeface="Cambria" panose="02040503050406030204" pitchFamily="18" charset="0"/>
              </a:rPr>
              <a:t>Avrupa</a:t>
            </a:r>
            <a:r>
              <a:rPr lang="en-US" sz="2400" b="1" dirty="0"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Myriad Pro" panose="020B0503030403020204"/>
                <a:ea typeface="Cambria" panose="02040503050406030204" pitchFamily="18" charset="0"/>
              </a:rPr>
              <a:t>Birliği</a:t>
            </a:r>
            <a:r>
              <a:rPr lang="en-US" sz="2400" b="1" dirty="0"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Myriad Pro" panose="020B0503030403020204"/>
                <a:ea typeface="Cambria" panose="02040503050406030204" pitchFamily="18" charset="0"/>
              </a:rPr>
              <a:t>ülkeleri</a:t>
            </a:r>
            <a:r>
              <a:rPr lang="en-US" sz="2400" b="1" dirty="0"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Myriad Pro" panose="020B0503030403020204"/>
                <a:ea typeface="Cambria" panose="02040503050406030204" pitchFamily="18" charset="0"/>
              </a:rPr>
              <a:t>arasında</a:t>
            </a:r>
            <a:r>
              <a:rPr lang="en-US" sz="2400" b="1" dirty="0">
                <a:latin typeface="Myriad Pro" panose="020B0503030403020204"/>
                <a:ea typeface="Cambria" panose="02040503050406030204" pitchFamily="18" charset="0"/>
              </a:rPr>
              <a:t> 7. </a:t>
            </a:r>
            <a:r>
              <a:rPr lang="en-US" sz="2400" b="1" dirty="0" err="1">
                <a:latin typeface="Myriad Pro" panose="020B0503030403020204"/>
                <a:ea typeface="Cambria" panose="02040503050406030204" pitchFamily="18" charset="0"/>
              </a:rPr>
              <a:t>sırada</a:t>
            </a:r>
            <a:r>
              <a:rPr lang="en-US" sz="2400" b="1" dirty="0">
                <a:latin typeface="Myriad Pro" panose="020B0503030403020204"/>
                <a:ea typeface="Cambria" panose="020405030504060302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Myriad Pro" panose="020B0503030403020204"/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Myriad Pro" panose="020B0503030403020204"/>
                <a:ea typeface="Cambria" panose="02040503050406030204" pitchFamily="18" charset="0"/>
              </a:rPr>
              <a:t>Ticaret </a:t>
            </a:r>
            <a:r>
              <a:rPr lang="en-US" sz="2400" b="1" dirty="0" err="1">
                <a:latin typeface="Myriad Pro" panose="020B0503030403020204"/>
                <a:ea typeface="Cambria" panose="02040503050406030204" pitchFamily="18" charset="0"/>
              </a:rPr>
              <a:t>hedefi</a:t>
            </a:r>
            <a:r>
              <a:rPr lang="en-US" sz="2400" b="1" dirty="0">
                <a:latin typeface="Myriad Pro" panose="020B0503030403020204"/>
                <a:ea typeface="Cambria" panose="02040503050406030204" pitchFamily="18" charset="0"/>
              </a:rPr>
              <a:t> 20 </a:t>
            </a:r>
            <a:r>
              <a:rPr lang="en-US" sz="2400" b="1" dirty="0" err="1">
                <a:latin typeface="Myriad Pro" panose="020B0503030403020204"/>
                <a:ea typeface="Cambria" panose="02040503050406030204" pitchFamily="18" charset="0"/>
              </a:rPr>
              <a:t>milyar</a:t>
            </a:r>
            <a:r>
              <a:rPr lang="en-US" sz="2400" b="1" dirty="0">
                <a:latin typeface="Myriad Pro" panose="020B0503030403020204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Myriad Pro" panose="020B0503030403020204"/>
                <a:ea typeface="Cambria" panose="02040503050406030204" pitchFamily="18" charset="0"/>
              </a:rPr>
              <a:t>dolar</a:t>
            </a:r>
            <a:r>
              <a:rPr lang="en-US" sz="2400" b="1" dirty="0">
                <a:latin typeface="Myriad Pro" panose="020B0503030403020204"/>
                <a:ea typeface="Cambria" panose="02040503050406030204" pitchFamily="18" charset="0"/>
              </a:rPr>
              <a:t>.</a:t>
            </a:r>
            <a:endParaRPr lang="tr-TR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tr-TR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 descr="Abstract background of dark mesh">
            <a:extLst>
              <a:ext uri="{FF2B5EF4-FFF2-40B4-BE49-F238E27FC236}">
                <a16:creationId xmlns:a16="http://schemas.microsoft.com/office/drawing/2014/main" id="{AF180E23-FA94-FF01-006D-0F86698E1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8" y="1600078"/>
            <a:ext cx="4777117" cy="420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89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5319A-C3EF-FA3B-CB82-F4B2D8D2E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422D091-D91A-E481-B275-55CB244CE050}"/>
              </a:ext>
            </a:extLst>
          </p:cNvPr>
          <p:cNvSpPr txBox="1">
            <a:spLocks/>
          </p:cNvSpPr>
          <p:nvPr/>
        </p:nvSpPr>
        <p:spPr>
          <a:xfrm>
            <a:off x="569622" y="0"/>
            <a:ext cx="7224835" cy="983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50" b="1" i="0" u="none" strike="noStrike" cap="none" spc="-85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r>
              <a:rPr lang="en-US" sz="2800" b="1" dirty="0">
                <a:solidFill>
                  <a:srgbClr val="A00000"/>
                </a:solidFill>
                <a:latin typeface="Myriad Pro" panose="020B0503030403020204" pitchFamily="34" charset="0"/>
              </a:rPr>
              <a:t>İKİLİ TİCARET</a:t>
            </a:r>
            <a:endParaRPr lang="tr-TR" sz="2800" b="1" dirty="0">
              <a:solidFill>
                <a:srgbClr val="A00000"/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9903EBFD-0E47-56ED-61C4-7BC4D32151F7}"/>
              </a:ext>
            </a:extLst>
          </p:cNvPr>
          <p:cNvSpPr txBox="1"/>
          <p:nvPr/>
        </p:nvSpPr>
        <p:spPr>
          <a:xfrm>
            <a:off x="569623" y="850326"/>
            <a:ext cx="11412772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kern="0" dirty="0" err="1">
                <a:solidFill>
                  <a:schemeClr val="bg1"/>
                </a:solidFill>
                <a:latin typeface="Myriad Pro" panose="020B0503030403020204" charset="0"/>
              </a:rPr>
              <a:t>Romanya’ya</a:t>
            </a:r>
            <a:r>
              <a:rPr lang="en-US" b="1" kern="0" dirty="0">
                <a:solidFill>
                  <a:schemeClr val="bg1"/>
                </a:solidFill>
                <a:latin typeface="Myriad Pro" panose="020B0503030403020204" charset="0"/>
              </a:rPr>
              <a:t> İhracatımız-2025</a:t>
            </a:r>
            <a:endParaRPr lang="tr-TR" b="1" kern="0" dirty="0">
              <a:solidFill>
                <a:schemeClr val="bg1"/>
              </a:solidFill>
              <a:latin typeface="Myriad Pro" panose="020B0503030403020204" charset="0"/>
            </a:endParaRPr>
          </a:p>
        </p:txBody>
      </p:sp>
      <p:sp>
        <p:nvSpPr>
          <p:cNvPr id="9" name="Metin Yer Tutucusu 4">
            <a:extLst>
              <a:ext uri="{FF2B5EF4-FFF2-40B4-BE49-F238E27FC236}">
                <a16:creationId xmlns:a16="http://schemas.microsoft.com/office/drawing/2014/main" id="{8FD64758-1E0A-DDF5-88FC-037B03F77821}"/>
              </a:ext>
            </a:extLst>
          </p:cNvPr>
          <p:cNvSpPr txBox="1">
            <a:spLocks/>
          </p:cNvSpPr>
          <p:nvPr/>
        </p:nvSpPr>
        <p:spPr>
          <a:xfrm>
            <a:off x="569621" y="5978802"/>
            <a:ext cx="3515268" cy="325602"/>
          </a:xfrm>
          <a:prstGeom prst="rect">
            <a:avLst/>
          </a:prstGeom>
        </p:spPr>
        <p:txBody>
          <a:bodyPr lIns="0" tIns="36000" rIns="0" bIns="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tr-TR" sz="12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n-NO" sz="12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Kaynak: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TÜİK</a:t>
            </a:r>
            <a:r>
              <a:rPr kumimoji="0" lang="tr-TR" sz="12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nn-NO" sz="12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o 8">
            <a:extLst>
              <a:ext uri="{FF2B5EF4-FFF2-40B4-BE49-F238E27FC236}">
                <a16:creationId xmlns:a16="http://schemas.microsoft.com/office/drawing/2014/main" id="{C525E89C-7F58-F038-7617-35459D6F3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155583"/>
              </p:ext>
            </p:extLst>
          </p:nvPr>
        </p:nvGraphicFramePr>
        <p:xfrm>
          <a:off x="569621" y="1397479"/>
          <a:ext cx="11412771" cy="4520245"/>
        </p:xfrm>
        <a:graphic>
          <a:graphicData uri="http://schemas.openxmlformats.org/drawingml/2006/table">
            <a:tbl>
              <a:tblPr/>
              <a:tblGrid>
                <a:gridCol w="1856993">
                  <a:extLst>
                    <a:ext uri="{9D8B030D-6E8A-4147-A177-3AD203B41FA5}">
                      <a16:colId xmlns:a16="http://schemas.microsoft.com/office/drawing/2014/main" val="1350630751"/>
                    </a:ext>
                  </a:extLst>
                </a:gridCol>
                <a:gridCol w="7157163">
                  <a:extLst>
                    <a:ext uri="{9D8B030D-6E8A-4147-A177-3AD203B41FA5}">
                      <a16:colId xmlns:a16="http://schemas.microsoft.com/office/drawing/2014/main" val="5975892"/>
                    </a:ext>
                  </a:extLst>
                </a:gridCol>
                <a:gridCol w="2398615">
                  <a:extLst>
                    <a:ext uri="{9D8B030D-6E8A-4147-A177-3AD203B41FA5}">
                      <a16:colId xmlns:a16="http://schemas.microsoft.com/office/drawing/2014/main" val="2720808220"/>
                    </a:ext>
                  </a:extLst>
                </a:gridCol>
              </a:tblGrid>
              <a:tr h="36230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Sıra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Fasıl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Milyon $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849058"/>
                  </a:ext>
                </a:extLst>
              </a:tr>
              <a:tr h="34505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87-Kara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Taşıtları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1.299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939498"/>
                  </a:ext>
                </a:extLst>
              </a:tr>
              <a:tr h="34505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27-Mineral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Yakıtlar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, Mineral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Yağlar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937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47789"/>
                  </a:ext>
                </a:extLst>
              </a:tr>
              <a:tr h="34505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72-Demir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ve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 Çelik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920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364913"/>
                  </a:ext>
                </a:extLst>
              </a:tr>
              <a:tr h="34505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84-Makinalar,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Mekanik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 Cihazlar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757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276122"/>
                  </a:ext>
                </a:extLst>
              </a:tr>
              <a:tr h="34505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73-Demir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veya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Çelikten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Eşya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681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320827"/>
                  </a:ext>
                </a:extLst>
              </a:tr>
              <a:tr h="34505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39-Plastikler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ve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Mamulleri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517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84188"/>
                  </a:ext>
                </a:extLst>
              </a:tr>
              <a:tr h="34505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85-Elektrikli Makina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ve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 Cihazlar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373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769435"/>
                  </a:ext>
                </a:extLst>
              </a:tr>
              <a:tr h="34505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93-Silahlar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219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249525"/>
                  </a:ext>
                </a:extLst>
              </a:tr>
              <a:tr h="34505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94-Mobilyalar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216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104870"/>
                  </a:ext>
                </a:extLst>
              </a:tr>
              <a:tr h="34505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7-Sebze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ve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Baklagiller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188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762731"/>
                  </a:ext>
                </a:extLst>
              </a:tr>
              <a:tr h="34505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DİĞERLERİ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2.441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895816"/>
                  </a:ext>
                </a:extLst>
              </a:tr>
              <a:tr h="36230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TOPLAM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8.549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769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126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952</Words>
  <Application>Microsoft Office PowerPoint</Application>
  <PresentationFormat>Widescreen</PresentationFormat>
  <Paragraphs>317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</vt:lpstr>
      <vt:lpstr>Myriad Pro</vt:lpstr>
      <vt:lpstr>Office Teması</vt:lpstr>
      <vt:lpstr>Özel Tasarım</vt:lpstr>
      <vt:lpstr>2_Özel Tasarım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Harun Kalencisali</dc:creator>
  <cp:lastModifiedBy>Naci Akdoğan</cp:lastModifiedBy>
  <cp:revision>82</cp:revision>
  <dcterms:created xsi:type="dcterms:W3CDTF">2024-02-20T11:00:27Z</dcterms:created>
  <dcterms:modified xsi:type="dcterms:W3CDTF">2026-03-30T09:09:05Z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eodilabelclass">
    <vt:lpwstr>id_classification_unclassified=0ef0d4bf-59b8-4ae6-bbc0-fafde041157b</vt:lpwstr>
  </property>
  <property fmtid="{D5CDD505-2E9C-101B-9397-08002B2CF9AE}" pid="3" name="geodilabeluser">
    <vt:lpwstr>user=34441272344</vt:lpwstr>
  </property>
  <property fmtid="{D5CDD505-2E9C-101B-9397-08002B2CF9AE}" pid="4" name="geodilabeltime">
    <vt:lpwstr>datetime=2025-02-04T11:35:14.314Z</vt:lpwstr>
  </property>
</Properties>
</file>