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56" r:id="rId2"/>
    <p:sldMasterId id="2147483669" r:id="rId3"/>
  </p:sldMasterIdLst>
  <p:sldIdLst>
    <p:sldId id="256" r:id="rId4"/>
    <p:sldId id="261" r:id="rId5"/>
    <p:sldId id="260" r:id="rId6"/>
    <p:sldId id="263" r:id="rId7"/>
    <p:sldId id="264" r:id="rId8"/>
    <p:sldId id="266" r:id="rId9"/>
    <p:sldId id="293" r:id="rId10"/>
    <p:sldId id="267" r:id="rId11"/>
    <p:sldId id="268" r:id="rId12"/>
    <p:sldId id="294" r:id="rId13"/>
    <p:sldId id="281" r:id="rId14"/>
    <p:sldId id="282" r:id="rId15"/>
    <p:sldId id="292" r:id="rId16"/>
    <p:sldId id="295" r:id="rId17"/>
    <p:sldId id="297" r:id="rId18"/>
    <p:sldId id="284" r:id="rId19"/>
    <p:sldId id="283" r:id="rId20"/>
    <p:sldId id="285" r:id="rId21"/>
    <p:sldId id="274" r:id="rId22"/>
    <p:sldId id="275" r:id="rId23"/>
    <p:sldId id="276" r:id="rId24"/>
    <p:sldId id="290" r:id="rId25"/>
    <p:sldId id="291" r:id="rId26"/>
    <p:sldId id="277" r:id="rId27"/>
    <p:sldId id="278" r:id="rId28"/>
    <p:sldId id="286" r:id="rId29"/>
    <p:sldId id="269" r:id="rId30"/>
    <p:sldId id="270" r:id="rId31"/>
    <p:sldId id="271" r:id="rId32"/>
    <p:sldId id="279" r:id="rId33"/>
    <p:sldId id="25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82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65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05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id="{C07C6EC4-3B7C-4AAF-8E0C-A2353C4E03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" y="0"/>
            <a:ext cx="12191999" cy="6858000"/>
          </a:xfrm>
          <a:prstGeom prst="rect">
            <a:avLst/>
          </a:prstGeom>
        </p:spPr>
      </p:pic>
      <p:pic>
        <p:nvPicPr>
          <p:cNvPr id="10" name="Picture 4" descr="Untitled-1.png">
            <a:extLst>
              <a:ext uri="{FF2B5EF4-FFF2-40B4-BE49-F238E27FC236}">
                <a16:creationId xmlns:a16="http://schemas.microsoft.com/office/drawing/2014/main" id="{3624C159-4497-4EC4-9D96-6DCBB9D22E62}"/>
              </a:ext>
            </a:extLst>
          </p:cNvPr>
          <p:cNvPicPr/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158" y="1225111"/>
            <a:ext cx="4079681" cy="122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7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>
            <a:extLst>
              <a:ext uri="{FF2B5EF4-FFF2-40B4-BE49-F238E27FC236}">
                <a16:creationId xmlns:a16="http://schemas.microsoft.com/office/drawing/2014/main" id="{4463805C-3E5F-444A-A5E3-0A3573B82D40}"/>
              </a:ext>
            </a:extLst>
          </p:cNvPr>
          <p:cNvSpPr/>
          <p:nvPr userDrawn="1"/>
        </p:nvSpPr>
        <p:spPr>
          <a:xfrm>
            <a:off x="0" y="6344877"/>
            <a:ext cx="12192000" cy="513124"/>
          </a:xfrm>
          <a:prstGeom prst="rect">
            <a:avLst/>
          </a:prstGeom>
          <a:solidFill>
            <a:srgbClr val="A00000"/>
          </a:solidFill>
          <a:ln>
            <a:solidFill>
              <a:srgbClr val="002060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9" name="Picture 4" descr="Untitled-1.png">
            <a:extLst>
              <a:ext uri="{FF2B5EF4-FFF2-40B4-BE49-F238E27FC236}">
                <a16:creationId xmlns:a16="http://schemas.microsoft.com/office/drawing/2014/main" id="{A3EB46D3-59A0-4B9C-9D12-4C7201815D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05" y="6409070"/>
            <a:ext cx="1260000" cy="384737"/>
          </a:xfrm>
          <a:prstGeom prst="rect">
            <a:avLst/>
          </a:prstGeom>
        </p:spPr>
      </p:pic>
      <p:sp>
        <p:nvSpPr>
          <p:cNvPr id="10" name="Slayt Numarası Yer Tutucusu 28">
            <a:extLst>
              <a:ext uri="{FF2B5EF4-FFF2-40B4-BE49-F238E27FC236}">
                <a16:creationId xmlns:a16="http://schemas.microsoft.com/office/drawing/2014/main" id="{EF9800E3-EC07-4061-B0F9-A25212AD7AF2}"/>
              </a:ext>
            </a:extLst>
          </p:cNvPr>
          <p:cNvSpPr txBox="1">
            <a:spLocks/>
          </p:cNvSpPr>
          <p:nvPr userDrawn="1"/>
        </p:nvSpPr>
        <p:spPr>
          <a:xfrm>
            <a:off x="11546378" y="6344877"/>
            <a:ext cx="436017" cy="543428"/>
          </a:xfrm>
          <a:prstGeom prst="round2SameRect">
            <a:avLst/>
          </a:prstGeom>
          <a:noFill/>
          <a:ln>
            <a:noFill/>
          </a:ln>
          <a:effectLst>
            <a:softEdge rad="12700"/>
          </a:effectLst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53F540A-4CC8-4C65-ADF3-5D7ED0C1F21C}" type="slidenum">
              <a:rPr lang="tr-TR" b="1" smtClean="0">
                <a:solidFill>
                  <a:schemeClr val="bg1"/>
                </a:solidFill>
              </a:rPr>
              <a:pPr algn="ctr"/>
              <a:t>‹#›</a:t>
            </a:fld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29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453F187E-C565-4246-87A3-2F2EBDAF56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67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kazan.bk.mfa.gov.tr/" TargetMode="External"/><Relationship Id="rId7" Type="http://schemas.openxmlformats.org/officeDocument/2006/relationships/hyperlink" Target="http://www.turkey.mid.ru/tur/torg.html" TargetMode="External"/><Relationship Id="rId2" Type="http://schemas.openxmlformats.org/officeDocument/2006/relationships/hyperlink" Target="http://moskova.be.mfa.gov.t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urkey.mid.ru/tur/" TargetMode="External"/><Relationship Id="rId5" Type="http://schemas.openxmlformats.org/officeDocument/2006/relationships/hyperlink" Target="http://stpetersburg.bk.mfa.gov.tr/" TargetMode="External"/><Relationship Id="rId4" Type="http://schemas.openxmlformats.org/officeDocument/2006/relationships/hyperlink" Target="https://krasnodar-bk.mfa.gov.tr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tpprb.ru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AD0B75C-477E-4714-9A4F-77F103CE4D56}"/>
              </a:ext>
            </a:extLst>
          </p:cNvPr>
          <p:cNvSpPr/>
          <p:nvPr/>
        </p:nvSpPr>
        <p:spPr>
          <a:xfrm>
            <a:off x="0" y="3787989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2021-2024 </a:t>
            </a:r>
            <a:r>
              <a:rPr lang="tr-TR" sz="2800" b="1" dirty="0" err="1">
                <a:solidFill>
                  <a:schemeClr val="bg1"/>
                </a:solidFill>
                <a:latin typeface="Myriad Pro" panose="020B0503030403020204" pitchFamily="34" charset="0"/>
              </a:rPr>
              <a:t>Krasnodar</a:t>
            </a:r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 Ticaret Ataşe</a:t>
            </a:r>
          </a:p>
          <a:p>
            <a:pPr algn="ctr"/>
            <a:r>
              <a:rPr lang="tr-TR" sz="2800" b="1" dirty="0" err="1">
                <a:solidFill>
                  <a:schemeClr val="bg1"/>
                </a:solidFill>
                <a:latin typeface="Myriad Pro" panose="020B0503030403020204" pitchFamily="34" charset="0"/>
              </a:rPr>
              <a:t>Aydanur</a:t>
            </a:r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 AVCI TANIŞ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403B915-7D7F-487F-B2FA-1D93883DC6F1}"/>
              </a:ext>
            </a:extLst>
          </p:cNvPr>
          <p:cNvSpPr/>
          <p:nvPr/>
        </p:nvSpPr>
        <p:spPr>
          <a:xfrm>
            <a:off x="5408953" y="4812280"/>
            <a:ext cx="1374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Myriad Pro" panose="020B0503030403020204" pitchFamily="34" charset="0"/>
              </a:rPr>
              <a:t>31.03.2026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3B13A50-015E-F9E9-A047-20DEC87A54CB}"/>
              </a:ext>
            </a:extLst>
          </p:cNvPr>
          <p:cNvSpPr txBox="1"/>
          <p:nvPr/>
        </p:nvSpPr>
        <p:spPr>
          <a:xfrm rot="10800000" flipV="1">
            <a:off x="319043" y="5712984"/>
            <a:ext cx="115083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Not: Sunumda yer verilen veri, görüş ve değerlendirmeler, hiçbir kişi, kurum veya kuruluşa herhangi bir taahhüt içermemekte olup sadece bilgi amaçlıdır. </a:t>
            </a:r>
            <a:endParaRPr lang="tr-TR" sz="1400" dirty="0">
              <a:solidFill>
                <a:schemeClr val="bg1"/>
              </a:solidFill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C41ADFE-27A7-6449-A35E-8C643183ED0B}"/>
              </a:ext>
            </a:extLst>
          </p:cNvPr>
          <p:cNvSpPr/>
          <p:nvPr/>
        </p:nvSpPr>
        <p:spPr>
          <a:xfrm>
            <a:off x="0" y="331817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Krasnodar Ticaret Ataşeliği</a:t>
            </a:r>
          </a:p>
        </p:txBody>
      </p:sp>
    </p:spTree>
    <p:extLst>
      <p:ext uri="{BB962C8B-B14F-4D97-AF65-F5344CB8AC3E}">
        <p14:creationId xmlns:p14="http://schemas.microsoft.com/office/powerpoint/2010/main" val="259908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D4478339-4924-4FBB-BEBD-FBCF071947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183461"/>
              </p:ext>
            </p:extLst>
          </p:nvPr>
        </p:nvGraphicFramePr>
        <p:xfrm>
          <a:off x="1173891" y="910580"/>
          <a:ext cx="9771128" cy="2048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370">
                  <a:extLst>
                    <a:ext uri="{9D8B030D-6E8A-4147-A177-3AD203B41FA5}">
                      <a16:colId xmlns:a16="http://schemas.microsoft.com/office/drawing/2014/main" val="1831052212"/>
                    </a:ext>
                  </a:extLst>
                </a:gridCol>
                <a:gridCol w="1190124">
                  <a:extLst>
                    <a:ext uri="{9D8B030D-6E8A-4147-A177-3AD203B41FA5}">
                      <a16:colId xmlns:a16="http://schemas.microsoft.com/office/drawing/2014/main" val="1683017563"/>
                    </a:ext>
                  </a:extLst>
                </a:gridCol>
                <a:gridCol w="1018152">
                  <a:extLst>
                    <a:ext uri="{9D8B030D-6E8A-4147-A177-3AD203B41FA5}">
                      <a16:colId xmlns:a16="http://schemas.microsoft.com/office/drawing/2014/main" val="2031524310"/>
                    </a:ext>
                  </a:extLst>
                </a:gridCol>
                <a:gridCol w="1176443">
                  <a:extLst>
                    <a:ext uri="{9D8B030D-6E8A-4147-A177-3AD203B41FA5}">
                      <a16:colId xmlns:a16="http://schemas.microsoft.com/office/drawing/2014/main" val="3195511850"/>
                    </a:ext>
                  </a:extLst>
                </a:gridCol>
                <a:gridCol w="1272201">
                  <a:extLst>
                    <a:ext uri="{9D8B030D-6E8A-4147-A177-3AD203B41FA5}">
                      <a16:colId xmlns:a16="http://schemas.microsoft.com/office/drawing/2014/main" val="3336778878"/>
                    </a:ext>
                  </a:extLst>
                </a:gridCol>
                <a:gridCol w="1176443">
                  <a:extLst>
                    <a:ext uri="{9D8B030D-6E8A-4147-A177-3AD203B41FA5}">
                      <a16:colId xmlns:a16="http://schemas.microsoft.com/office/drawing/2014/main" val="707880311"/>
                    </a:ext>
                  </a:extLst>
                </a:gridCol>
                <a:gridCol w="1068962">
                  <a:extLst>
                    <a:ext uri="{9D8B030D-6E8A-4147-A177-3AD203B41FA5}">
                      <a16:colId xmlns:a16="http://schemas.microsoft.com/office/drawing/2014/main" val="2500335627"/>
                    </a:ext>
                  </a:extLst>
                </a:gridCol>
                <a:gridCol w="1518433">
                  <a:extLst>
                    <a:ext uri="{9D8B030D-6E8A-4147-A177-3AD203B41FA5}">
                      <a16:colId xmlns:a16="http://schemas.microsoft.com/office/drawing/2014/main" val="4147535021"/>
                    </a:ext>
                  </a:extLst>
                </a:gridCol>
              </a:tblGrid>
              <a:tr h="650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 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(milyar$)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(milyar$)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2022-23 Değişim (%)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(milyar$)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2023-24 Değişim (%)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2025 (milyar$)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2024-25 Değişim (%)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9024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İhracat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592,1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424,7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-28,3%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433,6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2,1%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419,3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-3,3%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10564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İthalat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276,5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303,1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9,6%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301,5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-0,9%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302,7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-0,4%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6686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Denge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315,6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121,6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-61,5%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132,1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9,4%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116,6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-11,7%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9089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Hacim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868,6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727,8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-16,2%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735,1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0,7%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722,1</a:t>
                      </a:r>
                      <a:endParaRPr lang="tr-TR" sz="18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-1,8%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94646"/>
                  </a:ext>
                </a:extLst>
              </a:tr>
            </a:tbl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2A1C72FF-ADEA-49A9-AECB-5CBC16CB2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3282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D18599C-528A-41C9-A9F2-92657079E955}"/>
              </a:ext>
            </a:extLst>
          </p:cNvPr>
          <p:cNvSpPr txBox="1"/>
          <p:nvPr/>
        </p:nvSpPr>
        <p:spPr>
          <a:xfrm>
            <a:off x="1751571" y="2958709"/>
            <a:ext cx="6814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Kaynak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 RF Merkez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Bankası</a:t>
            </a:r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01AD9256-75C1-45D7-925E-A9D471778E2D}"/>
              </a:ext>
            </a:extLst>
          </p:cNvPr>
          <p:cNvSpPr txBox="1"/>
          <p:nvPr/>
        </p:nvSpPr>
        <p:spPr>
          <a:xfrm>
            <a:off x="1173892" y="3740150"/>
            <a:ext cx="9771128" cy="137550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yılında dış ticaret fazlası bir önceki yılın aynı dönemine göre yüzde 11,7’lik daralma ile 116,6 milyar dolar, cari işlemler fazlası ise 41,4 milyar dolar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2025 yılında (RFMB tahmini) </a:t>
            </a: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hizmet ihracatı 46,6 milyar, hizmet ithalatı ise 95,2 milyar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6B7146A5-32EC-4FD6-B2E4-2900435A7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859726"/>
              </p:ext>
            </p:extLst>
          </p:nvPr>
        </p:nvGraphicFramePr>
        <p:xfrm>
          <a:off x="1173891" y="631942"/>
          <a:ext cx="9771128" cy="278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71128">
                  <a:extLst>
                    <a:ext uri="{9D8B030D-6E8A-4147-A177-3AD203B41FA5}">
                      <a16:colId xmlns:a16="http://schemas.microsoft.com/office/drawing/2014/main" val="37133838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 err="1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RF’nin</a:t>
                      </a: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 DIŞ TİCARETİ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767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67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C1DE286E-BB5C-4598-8415-63B165058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543871"/>
              </p:ext>
            </p:extLst>
          </p:nvPr>
        </p:nvGraphicFramePr>
        <p:xfrm>
          <a:off x="963828" y="397114"/>
          <a:ext cx="10614454" cy="22260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802747">
                  <a:extLst>
                    <a:ext uri="{9D8B030D-6E8A-4147-A177-3AD203B41FA5}">
                      <a16:colId xmlns:a16="http://schemas.microsoft.com/office/drawing/2014/main" val="886330954"/>
                    </a:ext>
                  </a:extLst>
                </a:gridCol>
                <a:gridCol w="1436022">
                  <a:extLst>
                    <a:ext uri="{9D8B030D-6E8A-4147-A177-3AD203B41FA5}">
                      <a16:colId xmlns:a16="http://schemas.microsoft.com/office/drawing/2014/main" val="841749946"/>
                    </a:ext>
                  </a:extLst>
                </a:gridCol>
                <a:gridCol w="1180635">
                  <a:extLst>
                    <a:ext uri="{9D8B030D-6E8A-4147-A177-3AD203B41FA5}">
                      <a16:colId xmlns:a16="http://schemas.microsoft.com/office/drawing/2014/main" val="1821151271"/>
                    </a:ext>
                  </a:extLst>
                </a:gridCol>
                <a:gridCol w="1308329">
                  <a:extLst>
                    <a:ext uri="{9D8B030D-6E8A-4147-A177-3AD203B41FA5}">
                      <a16:colId xmlns:a16="http://schemas.microsoft.com/office/drawing/2014/main" val="12476474"/>
                    </a:ext>
                  </a:extLst>
                </a:gridCol>
                <a:gridCol w="1308329">
                  <a:extLst>
                    <a:ext uri="{9D8B030D-6E8A-4147-A177-3AD203B41FA5}">
                      <a16:colId xmlns:a16="http://schemas.microsoft.com/office/drawing/2014/main" val="3282588867"/>
                    </a:ext>
                  </a:extLst>
                </a:gridCol>
                <a:gridCol w="1789196">
                  <a:extLst>
                    <a:ext uri="{9D8B030D-6E8A-4147-A177-3AD203B41FA5}">
                      <a16:colId xmlns:a16="http://schemas.microsoft.com/office/drawing/2014/main" val="3532740660"/>
                    </a:ext>
                  </a:extLst>
                </a:gridCol>
                <a:gridCol w="1789196">
                  <a:extLst>
                    <a:ext uri="{9D8B030D-6E8A-4147-A177-3AD203B41FA5}">
                      <a16:colId xmlns:a16="http://schemas.microsoft.com/office/drawing/2014/main" val="943957146"/>
                    </a:ext>
                  </a:extLst>
                </a:gridCol>
              </a:tblGrid>
              <a:tr h="342486">
                <a:tc gridSpan="7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Rusya ile İkili Ticaret Verilerimiz (milyar dolar)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003054"/>
                  </a:ext>
                </a:extLst>
              </a:tr>
              <a:tr h="85607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Yıl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İhracat  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İhracat Değ. %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İthalat  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İthalat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Değ. %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Hacim 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Denge 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673670"/>
                  </a:ext>
                </a:extLst>
              </a:tr>
              <a:tr h="342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2023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10,9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16,7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45.6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-22,5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56,5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-34,7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752761"/>
                  </a:ext>
                </a:extLst>
              </a:tr>
              <a:tr h="342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2024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8.6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-21,5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44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-3,5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52,6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-35,5</a:t>
                      </a: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165281"/>
                  </a:ext>
                </a:extLst>
              </a:tr>
              <a:tr h="342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6.7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-21,4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42.3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-3,8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49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-35,6</a:t>
                      </a:r>
                    </a:p>
                  </a:txBody>
                  <a:tcPr marL="44450" marR="4445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83142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E4EC5A15-3B0A-48F0-95B3-9BE90013A0A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334437" y="1930397"/>
            <a:ext cx="12519365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4B2699F9-7D6F-4B9D-9495-5BF737BD350B}"/>
              </a:ext>
            </a:extLst>
          </p:cNvPr>
          <p:cNvSpPr txBox="1"/>
          <p:nvPr/>
        </p:nvSpPr>
        <p:spPr>
          <a:xfrm>
            <a:off x="963827" y="2653690"/>
            <a:ext cx="10614454" cy="3111878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lvl="8"/>
            <a:endParaRPr lang="tr-TR" b="1" dirty="0"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latin typeface="Myriad Pro"/>
            </a:endParaRPr>
          </a:p>
          <a:p>
            <a:pPr marL="285750" marR="635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yılında </a:t>
            </a: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RF toplam ihracatımızdan aldığı %2,5’lik pay ile 11</a:t>
            </a: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toplam ithalatımızdan aldığı % 11,6’lik pay ile 2. sırada </a:t>
            </a:r>
          </a:p>
          <a:p>
            <a:pPr marL="285750" marR="635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yılı </a:t>
            </a: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ticaret hacmimiz </a:t>
            </a: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(%6,6’lık daralma ile</a:t>
            </a: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49 milyar Dolar, </a:t>
            </a: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ihracatımız 6,7 milyar Dolar, ithalatımız ise %3,8 oranında azalarak 42,3 milyar Dolar. </a:t>
            </a:r>
          </a:p>
          <a:p>
            <a:pPr marL="285750" marR="635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RF’ye</a:t>
            </a:r>
            <a:r>
              <a:rPr lang="tr-T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yönelik başlıca ihraç mallarımız geleneksel olarak yaş meyve ve sebze, kara ulaşım araçları ve bunların aksam parçaları, tekstil ve hazır giyim ürünleri, metallerden nihai ürünler ile elektrikli makine ve cihazlar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83381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FCA1BF09-34EB-44D1-A0ED-3119554462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294222"/>
              </p:ext>
            </p:extLst>
          </p:nvPr>
        </p:nvGraphicFramePr>
        <p:xfrm>
          <a:off x="407772" y="383059"/>
          <a:ext cx="11430001" cy="59188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171">
                  <a:extLst>
                    <a:ext uri="{9D8B030D-6E8A-4147-A177-3AD203B41FA5}">
                      <a16:colId xmlns:a16="http://schemas.microsoft.com/office/drawing/2014/main" val="3205004140"/>
                    </a:ext>
                  </a:extLst>
                </a:gridCol>
                <a:gridCol w="4916824">
                  <a:extLst>
                    <a:ext uri="{9D8B030D-6E8A-4147-A177-3AD203B41FA5}">
                      <a16:colId xmlns:a16="http://schemas.microsoft.com/office/drawing/2014/main" val="174934872"/>
                    </a:ext>
                  </a:extLst>
                </a:gridCol>
                <a:gridCol w="1698206">
                  <a:extLst>
                    <a:ext uri="{9D8B030D-6E8A-4147-A177-3AD203B41FA5}">
                      <a16:colId xmlns:a16="http://schemas.microsoft.com/office/drawing/2014/main" val="2883032092"/>
                    </a:ext>
                  </a:extLst>
                </a:gridCol>
                <a:gridCol w="1658987">
                  <a:extLst>
                    <a:ext uri="{9D8B030D-6E8A-4147-A177-3AD203B41FA5}">
                      <a16:colId xmlns:a16="http://schemas.microsoft.com/office/drawing/2014/main" val="364735407"/>
                    </a:ext>
                  </a:extLst>
                </a:gridCol>
                <a:gridCol w="1495572">
                  <a:extLst>
                    <a:ext uri="{9D8B030D-6E8A-4147-A177-3AD203B41FA5}">
                      <a16:colId xmlns:a16="http://schemas.microsoft.com/office/drawing/2014/main" val="646667715"/>
                    </a:ext>
                  </a:extLst>
                </a:gridCol>
                <a:gridCol w="1311241">
                  <a:extLst>
                    <a:ext uri="{9D8B030D-6E8A-4147-A177-3AD203B41FA5}">
                      <a16:colId xmlns:a16="http://schemas.microsoft.com/office/drawing/2014/main" val="4115146826"/>
                    </a:ext>
                  </a:extLst>
                </a:gridCol>
              </a:tblGrid>
              <a:tr h="357711">
                <a:tc gridSpan="6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Türkiye’nin Rusya’ya İhracatında Başlıca Ürünler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022262"/>
                  </a:ext>
                </a:extLst>
              </a:tr>
              <a:tr h="919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GTİP Kodu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Ürün Adı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(Milyon $)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2024 (Milyon $)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Değişim (%)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Ülke Payı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(%)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160885"/>
                  </a:ext>
                </a:extLst>
              </a:tr>
              <a:tr h="618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84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Kazanlar, makinalar, mekanik </a:t>
                      </a:r>
                      <a:r>
                        <a:rPr lang="tr-TR" sz="1600" dirty="0" err="1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ci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hazlar…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2.483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1.906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-23,2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22,3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122675"/>
                  </a:ext>
                </a:extLst>
              </a:tr>
              <a:tr h="395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08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Yenilen meyveler ve sert kabuklu meyveler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934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858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-8,1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10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406768"/>
                  </a:ext>
                </a:extLst>
              </a:tr>
              <a:tr h="598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87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Motorlu kara taşıtları, traktörler, bisikletler, motosikletler…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720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637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-11,5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7,4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83292"/>
                  </a:ext>
                </a:extLst>
              </a:tr>
              <a:tr h="24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39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Plastikler ve mamulleri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660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578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-12,4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6,8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870731"/>
                  </a:ext>
                </a:extLst>
              </a:tr>
              <a:tr h="395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03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Balıklar, kabuklu hayvanlar, yumuşakçalar…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323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433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34,1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5,1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710319"/>
                  </a:ext>
                </a:extLst>
              </a:tr>
              <a:tr h="598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85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Elektrikli makina ve cihazlar, ses kaydetme-verme cihazları…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677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398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-41,3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4,7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358740"/>
                  </a:ext>
                </a:extLst>
              </a:tr>
              <a:tr h="24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73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Demir veya çelikten eşya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296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246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-16,9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2,9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066948"/>
                  </a:ext>
                </a:extLst>
              </a:tr>
              <a:tr h="395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62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Örülmemiş giyim eşyası ve aksesuarı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333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214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-35,8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2,5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826319"/>
                  </a:ext>
                </a:extLst>
              </a:tr>
              <a:tr h="395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32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Debagatte ve boyacılıkta kullanılan hülasalar…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298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-32,2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2,4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140273"/>
                  </a:ext>
                </a:extLst>
              </a:tr>
              <a:tr h="24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38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Muhtelif kimyasal maddeler…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163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-19,6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1,9</a:t>
                      </a:r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948405"/>
                  </a:ext>
                </a:extLst>
              </a:tr>
              <a:tr h="250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Myriad Pro"/>
                        </a:rPr>
                        <a:t> </a:t>
                      </a:r>
                      <a:endParaRPr lang="tr-TR" sz="14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İLK 10 TOPLAMI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6.927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5.636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40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61748"/>
                  </a:ext>
                </a:extLst>
              </a:tr>
              <a:tr h="247880">
                <a:tc>
                  <a:txBody>
                    <a:bodyPr/>
                    <a:lstStyle/>
                    <a:p>
                      <a:endParaRPr lang="tr-TR" sz="1400">
                        <a:effectLst/>
                        <a:latin typeface="Myriad Pro"/>
                        <a:ea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ÜLKE TOPLAMI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10.907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8.563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-21,5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100</a:t>
                      </a:r>
                      <a:endParaRPr lang="tr-TR" sz="14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15" marR="52415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914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785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05885D-EEA7-4AB7-8D8A-F29F9401F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10339"/>
              </p:ext>
            </p:extLst>
          </p:nvPr>
        </p:nvGraphicFramePr>
        <p:xfrm>
          <a:off x="275968" y="432486"/>
          <a:ext cx="11640064" cy="5795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170">
                  <a:extLst>
                    <a:ext uri="{9D8B030D-6E8A-4147-A177-3AD203B41FA5}">
                      <a16:colId xmlns:a16="http://schemas.microsoft.com/office/drawing/2014/main" val="4099871808"/>
                    </a:ext>
                  </a:extLst>
                </a:gridCol>
                <a:gridCol w="4541235">
                  <a:extLst>
                    <a:ext uri="{9D8B030D-6E8A-4147-A177-3AD203B41FA5}">
                      <a16:colId xmlns:a16="http://schemas.microsoft.com/office/drawing/2014/main" val="346628117"/>
                    </a:ext>
                  </a:extLst>
                </a:gridCol>
                <a:gridCol w="1622135">
                  <a:extLst>
                    <a:ext uri="{9D8B030D-6E8A-4147-A177-3AD203B41FA5}">
                      <a16:colId xmlns:a16="http://schemas.microsoft.com/office/drawing/2014/main" val="2358093492"/>
                    </a:ext>
                  </a:extLst>
                </a:gridCol>
                <a:gridCol w="1599017">
                  <a:extLst>
                    <a:ext uri="{9D8B030D-6E8A-4147-A177-3AD203B41FA5}">
                      <a16:colId xmlns:a16="http://schemas.microsoft.com/office/drawing/2014/main" val="1406920633"/>
                    </a:ext>
                  </a:extLst>
                </a:gridCol>
                <a:gridCol w="1469295">
                  <a:extLst>
                    <a:ext uri="{9D8B030D-6E8A-4147-A177-3AD203B41FA5}">
                      <a16:colId xmlns:a16="http://schemas.microsoft.com/office/drawing/2014/main" val="2869349209"/>
                    </a:ext>
                  </a:extLst>
                </a:gridCol>
                <a:gridCol w="1279212">
                  <a:extLst>
                    <a:ext uri="{9D8B030D-6E8A-4147-A177-3AD203B41FA5}">
                      <a16:colId xmlns:a16="http://schemas.microsoft.com/office/drawing/2014/main" val="4160372335"/>
                    </a:ext>
                  </a:extLst>
                </a:gridCol>
              </a:tblGrid>
              <a:tr h="256466">
                <a:tc gridSpan="6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Türkiye’nin Rusya’dan İthalatında Başlıca Ürünler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979107"/>
                  </a:ext>
                </a:extLst>
              </a:tr>
              <a:tr h="8963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GTİP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Kodu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Ürün Adı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(Milyon $)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2024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(Milyon $)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Değişim (%)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Ülke Payı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(%)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544342"/>
                  </a:ext>
                </a:extLst>
              </a:tr>
              <a:tr h="514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27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Mineral yakıtlar, mineral yağlar…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30.095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32.231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73,2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603067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Myriad Pro"/>
                        </a:rPr>
                        <a:t>72</a:t>
                      </a:r>
                      <a:endParaRPr lang="tr-TR" sz="16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Demir ve çelik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3.331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2.691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-19,2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479806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10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Hububat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3.358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1.455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-56,7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3,3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442112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Myriad Pro"/>
                        </a:rPr>
                        <a:t>74</a:t>
                      </a:r>
                      <a:endParaRPr lang="tr-TR" sz="160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Bakır ve bakırdan eşya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1.743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1.204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-30,9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077702"/>
                  </a:ext>
                </a:extLst>
              </a:tr>
              <a:tr h="5178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76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Alüminyum ve alüminyumdan eşya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1.357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930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-31,5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390333"/>
                  </a:ext>
                </a:extLst>
              </a:tr>
              <a:tr h="5178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23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Gıda sanayiinin kalıntı ve döküntüleri…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742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778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4,8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1,8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141630"/>
                  </a:ext>
                </a:extLst>
              </a:tr>
              <a:tr h="778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15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Hayvansal, bitkisel veya </a:t>
                      </a:r>
                      <a:r>
                        <a:rPr lang="tr-TR" sz="1600" dirty="0" err="1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mikrobiyal</a:t>
                      </a: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 katı ve sıvı yağlar…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517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760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47,1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607235"/>
                  </a:ext>
                </a:extLst>
              </a:tr>
              <a:tr h="5178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84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Kazanlar, makinalar, mekanik cihazlar…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484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662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36,7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1,5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996797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29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Organik kimyasal ürünler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484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524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8,1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1,2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533672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39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Plastikler ve mamulleri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718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487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-32,2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1,1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709885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 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İLK 10 TOPLAMI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42.829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41.721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952986"/>
                  </a:ext>
                </a:extLst>
              </a:tr>
              <a:tr h="256466">
                <a:tc>
                  <a:txBody>
                    <a:bodyPr/>
                    <a:lstStyle/>
                    <a:p>
                      <a:endParaRPr lang="tr-TR" sz="1600" dirty="0">
                        <a:effectLst/>
                        <a:latin typeface="Myriad Pro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ÜLKE TOPLAMI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45.600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44.019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-3,5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100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6" marR="60086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35192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F21464A-D533-44E2-8890-C09275BCF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091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947FA272-A391-456E-975B-F8EC3A990F80}"/>
              </a:ext>
            </a:extLst>
          </p:cNvPr>
          <p:cNvSpPr txBox="1"/>
          <p:nvPr/>
        </p:nvSpPr>
        <p:spPr>
          <a:xfrm>
            <a:off x="2883243" y="3115273"/>
            <a:ext cx="6104238" cy="46166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  <a:latin typeface="Myriad Pro"/>
              </a:rPr>
              <a:t>D- HİZMET TİCARETİ </a:t>
            </a:r>
          </a:p>
        </p:txBody>
      </p:sp>
    </p:spTree>
    <p:extLst>
      <p:ext uri="{BB962C8B-B14F-4D97-AF65-F5344CB8AC3E}">
        <p14:creationId xmlns:p14="http://schemas.microsoft.com/office/powerpoint/2010/main" val="2450364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6B9BBD84-41A9-43B6-8FC7-397878DB66BC}"/>
              </a:ext>
            </a:extLst>
          </p:cNvPr>
          <p:cNvSpPr txBox="1"/>
          <p:nvPr/>
        </p:nvSpPr>
        <p:spPr>
          <a:xfrm>
            <a:off x="510745" y="518984"/>
            <a:ext cx="11351741" cy="5632311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2023 yılında Rusya’nın hizmet sektörü dış ticaret hacmi %4 oranında bir azalışla 114,7 milyar dolar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Sektörde dış ticaret açığı ise %51 civarında artarak 33 milyar dolar (Rusya Merkez Bankası, 2024)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Rusya ile ülkemiz arasındaki 2017-2022 yılları hizmet ticareti,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ülkemizin ticaret fazlası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Rusya’ya ihracatımız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2022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yılında bir önceki yıla göre %129 artarak yaklaşık 2,6 milyar dolar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RF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2022 yılında ülkemizin en çok hizmet ihracatı yaptığı ülkeler arasında 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(turizm verileri hariç tutulduğunda) %5,5’lik pay ile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3’üncü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sırada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err="1">
                <a:solidFill>
                  <a:schemeClr val="bg1"/>
                </a:solidFill>
                <a:latin typeface="Myriad Pro"/>
              </a:rPr>
              <a:t>Sektörel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olarak Rusya’ya hizmet ihracatımızda ilk üç sırada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%88 ile taşımacılık sektörü, %4,4 ile diğer iş hizmetleri ve %3,6 ile 5 bakım ve tamir hizmetleri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Rusya’dan hizmet ithalatımızda;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%67 ile taşımacılık hizmetleri, %21 diğer iş hizmetleri %7 sigorta ve emeklilik hizmetleri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Müteahhitlik hizmetleri alanında Rusya ülkemizin bir numaralı pazarı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Türk müteahhitlik sektörünün yurt dışında üstlendiği 400 milyar doları aşan proje portföyünün yaklaşık beşte biri Rusya merkezli projelere ait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378852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F3E4165B-24DD-A4BD-BF40-881016AB979B}"/>
              </a:ext>
            </a:extLst>
          </p:cNvPr>
          <p:cNvSpPr txBox="1"/>
          <p:nvPr/>
        </p:nvSpPr>
        <p:spPr>
          <a:xfrm>
            <a:off x="3044792" y="3198167"/>
            <a:ext cx="610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E- KARŞILIKLI YATIRIMILAR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907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F9AAE1E4-AE02-4E92-9E0C-E17E0D1AC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990925"/>
              </p:ext>
            </p:extLst>
          </p:nvPr>
        </p:nvGraphicFramePr>
        <p:xfrm>
          <a:off x="377342" y="139564"/>
          <a:ext cx="10937790" cy="1565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0688">
                  <a:extLst>
                    <a:ext uri="{9D8B030D-6E8A-4147-A177-3AD203B41FA5}">
                      <a16:colId xmlns:a16="http://schemas.microsoft.com/office/drawing/2014/main" val="3120325187"/>
                    </a:ext>
                  </a:extLst>
                </a:gridCol>
                <a:gridCol w="6087102">
                  <a:extLst>
                    <a:ext uri="{9D8B030D-6E8A-4147-A177-3AD203B41FA5}">
                      <a16:colId xmlns:a16="http://schemas.microsoft.com/office/drawing/2014/main" val="1469817691"/>
                    </a:ext>
                  </a:extLst>
                </a:gridCol>
              </a:tblGrid>
              <a:tr h="312073">
                <a:tc gridSpan="2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H- Karşılıklı Yatırımlar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530674"/>
                  </a:ext>
                </a:extLst>
              </a:tr>
              <a:tr h="613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Ülkemizin Rusya’daki Yatırımları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3,5 Milyar Dolar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371854"/>
                  </a:ext>
                </a:extLst>
              </a:tr>
              <a:tr h="640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Rusya’nın Ülkemizdeki Yatırımları 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6,6 Milyar Dolar 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736170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DFD2438-F753-441E-9A21-A2C784B23CC3}"/>
              </a:ext>
            </a:extLst>
          </p:cNvPr>
          <p:cNvSpPr txBox="1"/>
          <p:nvPr/>
        </p:nvSpPr>
        <p:spPr>
          <a:xfrm>
            <a:off x="377342" y="1900653"/>
            <a:ext cx="10937790" cy="3693319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Prensip :Rusya’da yabancı yatırımcılar  yerel yatırımcılar ile aynı haklara sahip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Bazı istisnalar: 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bankacılık ve sigortacılık  ve stratejik olarak önem atfedilen bazı sektörlerde 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yabancı yatırımlar için kısıtlamalar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Rusya’daki ekonomik faaliyetlerde devletin kontrolünde bulunan büyük ölçekli sınai işletmelerinin ağırlığı toplam milli gelirin yarısından fazlasının devlet kontrolündeki firmalar kaynaklı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Yabancı yatırımcılar açısından potansiyel arz eden sektörler;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altyapı/inşaat/gayrimenkul,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gıda sanayi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 enerji, ilaç/medikal/kozmetik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 makine/otomotiv ve yan sanayi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mobilya/ağaç-orman ürünleri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telekomünikasyon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ulaştırma</a:t>
            </a:r>
          </a:p>
        </p:txBody>
      </p:sp>
    </p:spTree>
    <p:extLst>
      <p:ext uri="{BB962C8B-B14F-4D97-AF65-F5344CB8AC3E}">
        <p14:creationId xmlns:p14="http://schemas.microsoft.com/office/powerpoint/2010/main" val="196458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A153EBD2-3F9A-4222-B899-7C85D69FBA79}"/>
              </a:ext>
            </a:extLst>
          </p:cNvPr>
          <p:cNvSpPr txBox="1"/>
          <p:nvPr/>
        </p:nvSpPr>
        <p:spPr>
          <a:xfrm>
            <a:off x="1023551" y="1216271"/>
            <a:ext cx="10258168" cy="4247317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Myriad Pro" panose="020B0503030403020204"/>
              </a:rPr>
              <a:t>Rusya’da Türk Yatırımları</a:t>
            </a:r>
          </a:p>
          <a:p>
            <a:endParaRPr lang="tr-TR" b="1" dirty="0">
              <a:solidFill>
                <a:schemeClr val="bg1"/>
              </a:solidFill>
              <a:latin typeface="Myriad Pro" panose="020B0503030403020204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Myriad Pro" panose="020B0503030403020204"/>
              </a:rPr>
              <a:t>Tekstil-konfeksiyon, bankacılık, turizm, gıda-gıda işleme, beyaz eşya-makine, enerji, cam sanayi ve müteahhitlik-inşaat malzemeleri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alanlarında güçlü Türk yatırımları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</a:rPr>
              <a:t>danışmanlık-hukuk, lojistik, otomotiv ve oto yan sanayi ile mobilya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alanlarında Türk yatırımlarında artış</a:t>
            </a:r>
          </a:p>
          <a:p>
            <a:endParaRPr lang="tr-TR" dirty="0">
              <a:solidFill>
                <a:schemeClr val="bg1"/>
              </a:solidFill>
              <a:latin typeface="Myriad Pro" panose="020B0503030403020204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</a:rPr>
              <a:t>Potansiyel: otomotiv ve oto yan sanayi, kozmetik, ilaç sanayi, makine, işlenmiş gıda ve kimyasal ürünler </a:t>
            </a:r>
          </a:p>
          <a:p>
            <a:endParaRPr lang="tr-TR" b="1" dirty="0">
              <a:solidFill>
                <a:schemeClr val="bg1"/>
              </a:solidFill>
              <a:latin typeface="Myriad Pro" panose="020B0503030403020204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Türk firmalarının en fazla yatırım/ticaret yaptığı bölge </a:t>
            </a:r>
            <a:r>
              <a:rPr lang="tr-TR" b="1" dirty="0">
                <a:solidFill>
                  <a:schemeClr val="bg1"/>
                </a:solidFill>
                <a:latin typeface="Myriad Pro" panose="020B0503030403020204"/>
              </a:rPr>
              <a:t>Moskova </a:t>
            </a:r>
          </a:p>
          <a:p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Kazan (Tataristan), Güney Rusya Federal Bölgesi (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Rostov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Krasnodar, 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Soçi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Novorossisk) </a:t>
            </a:r>
          </a:p>
          <a:p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Novosibirsk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Yekaterinburg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Samara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</a:rPr>
              <a:t>Astrahan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</a:rPr>
              <a:t>, St. Petersburg</a:t>
            </a:r>
          </a:p>
          <a:p>
            <a:endParaRPr lang="tr-TR" dirty="0">
              <a:solidFill>
                <a:schemeClr val="bg1"/>
              </a:solidFill>
              <a:latin typeface="Myriad Pro" panose="020B0503030403020204"/>
            </a:endParaRPr>
          </a:p>
          <a:p>
            <a:endParaRPr lang="tr-TR" dirty="0">
              <a:solidFill>
                <a:schemeClr val="bg1"/>
              </a:solidFill>
              <a:latin typeface="Myriad Pro" panose="020B05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1911610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0BBDCB1B-0294-47B2-AC49-32632E3BF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565496"/>
              </p:ext>
            </p:extLst>
          </p:nvPr>
        </p:nvGraphicFramePr>
        <p:xfrm>
          <a:off x="518983" y="420131"/>
          <a:ext cx="11442357" cy="5535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80333">
                  <a:extLst>
                    <a:ext uri="{9D8B030D-6E8A-4147-A177-3AD203B41FA5}">
                      <a16:colId xmlns:a16="http://schemas.microsoft.com/office/drawing/2014/main" val="4269389630"/>
                    </a:ext>
                  </a:extLst>
                </a:gridCol>
                <a:gridCol w="6062024">
                  <a:extLst>
                    <a:ext uri="{9D8B030D-6E8A-4147-A177-3AD203B41FA5}">
                      <a16:colId xmlns:a16="http://schemas.microsoft.com/office/drawing/2014/main" val="1606713359"/>
                    </a:ext>
                  </a:extLst>
                </a:gridCol>
              </a:tblGrid>
              <a:tr h="855780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GÜÇLÜ YÖNLER 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ZAYIF YÖNLER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196203"/>
                  </a:ext>
                </a:extLst>
              </a:tr>
              <a:tr h="1203443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Zengin doğal kaynaklar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İş ve yatırım koşullarının her bölgede farklılık arz edebilmesi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070025"/>
                  </a:ext>
                </a:extLst>
              </a:tr>
              <a:tr h="909265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146 milyonu aşan nüfus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Stratejik sektörlerde yatırım konusundaki mevcut düzenlemeler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851254"/>
                  </a:ext>
                </a:extLst>
              </a:tr>
              <a:tr h="855780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Yüksek gelir düzeyine sahip tüketici grubu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Dönemsel finansman kısıtları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58556"/>
                  </a:ext>
                </a:extLst>
              </a:tr>
              <a:tr h="855780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Güçlü ekonomik göstergeler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Hammadde fiyatlarına duyarlı gelir düzeyi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666168"/>
                  </a:ext>
                </a:extLst>
              </a:tr>
              <a:tr h="855780"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Nispeten başarılı bir ekonomi planlaması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Myriad Pro"/>
                        </a:rPr>
                        <a:t>İngilizcenin yaygın olarak kullanılmaması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313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97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F4AD71-A0DE-4569-8559-89E5D28C6857}"/>
              </a:ext>
            </a:extLst>
          </p:cNvPr>
          <p:cNvSpPr txBox="1">
            <a:spLocks/>
          </p:cNvSpPr>
          <p:nvPr/>
        </p:nvSpPr>
        <p:spPr>
          <a:xfrm>
            <a:off x="569623" y="0"/>
            <a:ext cx="5011022" cy="983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  <a:lvl2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2pPr>
            <a:lvl3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3pPr>
            <a:lvl4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4pPr>
            <a:lvl5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5pPr>
            <a:lvl6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r>
              <a:rPr lang="tr-TR" sz="2800" b="1" dirty="0">
                <a:solidFill>
                  <a:srgbClr val="A00000"/>
                </a:solidFill>
                <a:latin typeface="Myriad Pro" panose="020B0503030403020204" pitchFamily="34" charset="0"/>
              </a:rPr>
              <a:t>İçindekiler</a:t>
            </a:r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B02480F7-41E1-424B-B145-C1E4764BEB66}"/>
              </a:ext>
            </a:extLst>
          </p:cNvPr>
          <p:cNvSpPr txBox="1">
            <a:spLocks/>
          </p:cNvSpPr>
          <p:nvPr/>
        </p:nvSpPr>
        <p:spPr>
          <a:xfrm>
            <a:off x="888764" y="1341690"/>
            <a:ext cx="8708164" cy="3982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92500" lnSpcReduction="10000"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  <a:lvl2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2pPr>
            <a:lvl3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3pPr>
            <a:lvl4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4pPr>
            <a:lvl5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5pPr>
            <a:lvl6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A-GENEL BİLGİ</a:t>
            </a:r>
          </a:p>
          <a:p>
            <a:endParaRPr lang="tr-TR" sz="2400" b="0" i="0" u="none" strike="noStrike" baseline="0" dirty="0">
              <a:solidFill>
                <a:srgbClr val="C00000"/>
              </a:solidFill>
              <a:latin typeface="Myriad Pro"/>
            </a:endParaRP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B-MAKROEKONOMİK GÖRÜNÜM</a:t>
            </a:r>
          </a:p>
          <a:p>
            <a:endParaRPr lang="tr-TR" sz="2400" b="0" i="0" u="none" strike="noStrike" baseline="0" dirty="0">
              <a:solidFill>
                <a:srgbClr val="C00000"/>
              </a:solidFill>
              <a:latin typeface="Myriad Pro"/>
            </a:endParaRP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C-RUSYA FEDERASYONU’NUN DIŞ TİCARETİ</a:t>
            </a:r>
          </a:p>
          <a:p>
            <a:endParaRPr lang="tr-TR" sz="2400" b="0" i="0" u="none" strike="noStrike" baseline="0" dirty="0">
              <a:solidFill>
                <a:srgbClr val="C00000"/>
              </a:solidFill>
              <a:latin typeface="Myriad Pro"/>
            </a:endParaRP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D-HİZMET TİCARETİ</a:t>
            </a:r>
          </a:p>
          <a:p>
            <a:endParaRPr lang="tr-TR" sz="2400" b="0" i="0" u="none" strike="noStrike" baseline="0" dirty="0">
              <a:solidFill>
                <a:srgbClr val="C00000"/>
              </a:solidFill>
              <a:latin typeface="Myriad Pro"/>
            </a:endParaRP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E-KARŞILIKLI YATIRIMLAR</a:t>
            </a:r>
          </a:p>
          <a:p>
            <a:r>
              <a:rPr lang="tr-TR" sz="2400" b="0" i="0" u="none" strike="noStrike" baseline="0" dirty="0">
                <a:solidFill>
                  <a:srgbClr val="C00000"/>
                </a:solidFill>
                <a:latin typeface="Myriad Pro"/>
              </a:rPr>
              <a:t> </a:t>
            </a: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F-</a:t>
            </a:r>
            <a:r>
              <a:rPr lang="tr-TR" sz="2400" b="1" dirty="0">
                <a:solidFill>
                  <a:srgbClr val="C00000"/>
                </a:solidFill>
                <a:latin typeface="Myriad Pro"/>
              </a:rPr>
              <a:t>RUSYA’DA </a:t>
            </a:r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ŞİRKET KURULUŞU</a:t>
            </a:r>
          </a:p>
          <a:p>
            <a:endParaRPr lang="tr-TR" sz="2400" b="1" i="0" u="none" strike="noStrike" baseline="0" dirty="0">
              <a:solidFill>
                <a:srgbClr val="C00000"/>
              </a:solidFill>
              <a:latin typeface="Myriad Pro"/>
            </a:endParaRPr>
          </a:p>
          <a:p>
            <a:r>
              <a:rPr lang="tr-TR" sz="2400" b="1" i="0" u="none" strike="noStrike" baseline="0" dirty="0">
                <a:solidFill>
                  <a:srgbClr val="C00000"/>
                </a:solidFill>
                <a:latin typeface="Myriad Pro"/>
              </a:rPr>
              <a:t>G-RUSYA PAZARINA GİRİŞTE ÖNE ÇIKAN KONULAR</a:t>
            </a:r>
            <a:endParaRPr lang="tr-TR" sz="2400" dirty="0">
              <a:solidFill>
                <a:srgbClr val="C00000"/>
              </a:solidFill>
              <a:latin typeface="Myriad Pro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b="1" dirty="0">
              <a:solidFill>
                <a:srgbClr val="A00000"/>
              </a:solidFill>
              <a:latin typeface="Myriad Pro" panose="020B0503030403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443566C-BD8E-4509-B807-B2BBA2BD14C4}"/>
              </a:ext>
            </a:extLst>
          </p:cNvPr>
          <p:cNvSpPr txBox="1"/>
          <p:nvPr/>
        </p:nvSpPr>
        <p:spPr>
          <a:xfrm>
            <a:off x="569623" y="801182"/>
            <a:ext cx="11412772" cy="369332"/>
          </a:xfrm>
          <a:prstGeom prst="rect">
            <a:avLst/>
          </a:prstGeom>
          <a:solidFill>
            <a:srgbClr val="A00000"/>
          </a:solidFill>
        </p:spPr>
        <p:txBody>
          <a:bodyPr wrap="square" rtlCol="0">
            <a:spAutoFit/>
          </a:bodyPr>
          <a:lstStyle>
            <a:defPPr>
              <a:defRPr lang="tr-TR"/>
            </a:defPPr>
            <a:lvl1pPr marR="0" lvl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b="1" kern="0">
                <a:solidFill>
                  <a:schemeClr val="bg1"/>
                </a:solidFill>
                <a:latin typeface="Myriad Pro" panose="020B0503030403020204" charset="0"/>
              </a:defRPr>
            </a:lvl1pPr>
          </a:lstStyle>
          <a:p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898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5ED4A8C0-A17A-4026-B230-3DE61CB4C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200906"/>
              </p:ext>
            </p:extLst>
          </p:nvPr>
        </p:nvGraphicFramePr>
        <p:xfrm>
          <a:off x="358346" y="506628"/>
          <a:ext cx="11726562" cy="57088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643770">
                  <a:extLst>
                    <a:ext uri="{9D8B030D-6E8A-4147-A177-3AD203B41FA5}">
                      <a16:colId xmlns:a16="http://schemas.microsoft.com/office/drawing/2014/main" val="3205801843"/>
                    </a:ext>
                  </a:extLst>
                </a:gridCol>
                <a:gridCol w="6082792">
                  <a:extLst>
                    <a:ext uri="{9D8B030D-6E8A-4147-A177-3AD203B41FA5}">
                      <a16:colId xmlns:a16="http://schemas.microsoft.com/office/drawing/2014/main" val="2006232612"/>
                    </a:ext>
                  </a:extLst>
                </a:gridCol>
              </a:tblGrid>
              <a:tr h="570068">
                <a:tc>
                  <a:txBody>
                    <a:bodyPr/>
                    <a:lstStyle/>
                    <a:p>
                      <a:r>
                        <a:rPr lang="tr-TR" dirty="0"/>
                        <a:t>FIRSATLAR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TEHDİTLER 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492235"/>
                  </a:ext>
                </a:extLst>
              </a:tr>
              <a:tr h="863245">
                <a:tc>
                  <a:txBody>
                    <a:bodyPr/>
                    <a:lstStyle/>
                    <a:p>
                      <a:r>
                        <a:rPr lang="tr-TR" dirty="0"/>
                        <a:t>Yükselen orta sınıf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Vize uygulamaları, çalışma izni </a:t>
                      </a:r>
                      <a:r>
                        <a:rPr lang="tr-TR" dirty="0" err="1"/>
                        <a:t>prosedürleri,lojistik</a:t>
                      </a:r>
                      <a:r>
                        <a:rPr lang="tr-TR" dirty="0"/>
                        <a:t> sorunlar</a:t>
                      </a:r>
                    </a:p>
                    <a:p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062056"/>
                  </a:ext>
                </a:extLst>
              </a:tr>
              <a:tr h="570068">
                <a:tc>
                  <a:txBody>
                    <a:bodyPr/>
                    <a:lstStyle/>
                    <a:p>
                      <a:r>
                        <a:rPr lang="tr-TR" dirty="0"/>
                        <a:t>Artan altyapı yatırımı ihtiyacı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Mevcut yaptırımlar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689485"/>
                  </a:ext>
                </a:extLst>
              </a:tr>
              <a:tr h="570068">
                <a:tc>
                  <a:txBody>
                    <a:bodyPr/>
                    <a:lstStyle/>
                    <a:p>
                      <a:r>
                        <a:rPr lang="tr-TR" dirty="0"/>
                        <a:t>İş yapılabilirliğin nispeten kolaylaşması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Muhtelif mevzuat düzenlemeleri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1755"/>
                  </a:ext>
                </a:extLst>
              </a:tr>
              <a:tr h="997617">
                <a:tc>
                  <a:txBody>
                    <a:bodyPr/>
                    <a:lstStyle/>
                    <a:p>
                      <a:r>
                        <a:rPr lang="tr-TR" dirty="0"/>
                        <a:t>Kısıtlı üretim nedeniyle çeşitli yatırım fırsatları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Devlet kontrolündeki büyük şirketler nedeniyle rekabet gücünün zayıflaması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261781"/>
                  </a:ext>
                </a:extLst>
              </a:tr>
              <a:tr h="570068">
                <a:tc>
                  <a:txBody>
                    <a:bodyPr/>
                    <a:lstStyle/>
                    <a:p>
                      <a:r>
                        <a:rPr lang="tr-TR" dirty="0"/>
                        <a:t>Ekonomide mevcut büyüme eğilimi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Dış ticaret prosedürlerindeki uygulamalar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304360"/>
                  </a:ext>
                </a:extLst>
              </a:tr>
              <a:tr h="997617">
                <a:tc>
                  <a:txBody>
                    <a:bodyPr/>
                    <a:lstStyle/>
                    <a:p>
                      <a:r>
                        <a:rPr lang="tr-TR" dirty="0"/>
                        <a:t>Artan tüketici hassasiyeti sonucu kaliteli ve sağlıklı ürünlere yönelik artan eğilim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Anlaşmazlıkların çözümünde zorluklar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489524"/>
                  </a:ext>
                </a:extLst>
              </a:tr>
              <a:tr h="570068">
                <a:tc>
                  <a:txBody>
                    <a:bodyPr/>
                    <a:lstStyle/>
                    <a:p>
                      <a:r>
                        <a:rPr lang="tr-TR" dirty="0"/>
                        <a:t>Artan yatırım ve ihracat potansiyeli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İthal ikameci politikalar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55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33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70A7B1EF-26A9-4C3E-9C97-4C1F26A64EE4}"/>
              </a:ext>
            </a:extLst>
          </p:cNvPr>
          <p:cNvSpPr txBox="1"/>
          <p:nvPr/>
        </p:nvSpPr>
        <p:spPr>
          <a:xfrm>
            <a:off x="407773" y="407771"/>
            <a:ext cx="11615351" cy="5632311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endParaRPr lang="tr-TR" sz="2000" b="1" dirty="0">
              <a:solidFill>
                <a:schemeClr val="bg1"/>
              </a:solidFill>
              <a:latin typeface="Myriad Pro"/>
            </a:endParaRPr>
          </a:p>
          <a:p>
            <a:r>
              <a:rPr lang="tr-TR" sz="2000" b="1" dirty="0" err="1">
                <a:solidFill>
                  <a:schemeClr val="bg1"/>
                </a:solidFill>
                <a:latin typeface="Myriad Pro"/>
              </a:rPr>
              <a:t>RF’de</a:t>
            </a:r>
            <a:r>
              <a:rPr lang="tr-TR" sz="2000" b="1" dirty="0">
                <a:solidFill>
                  <a:schemeClr val="bg1"/>
                </a:solidFill>
                <a:latin typeface="Myriad Pro"/>
              </a:rPr>
              <a:t> genel olarak yabancı/Türk yatırımcıların karşılaştıkları sorunlar</a:t>
            </a:r>
          </a:p>
          <a:p>
            <a:r>
              <a:rPr lang="tr-TR" sz="2000" dirty="0">
                <a:solidFill>
                  <a:schemeClr val="bg1"/>
                </a:solidFill>
                <a:latin typeface="Myriad Pro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Devlet kontrolündeki büyük firmaların ekonomideki ağırlığı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Sermaye piyasalarının mevcut yapısı ve devlet kontrolündeki büyük enerji firmalarının sermaye piyasalarındaki ağırlığı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 Mevzuat düzenlemeleri ve vergi sistemindeki muhtelif farklılıklar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Stratejik açıdan önem arz eden muhtelif sektörlerde yabancı yatırımlara getirilen kısıtlamalar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 Doğal gaz, elektrik-su, demiryolu ulaştırması, posta ve telekomünikasyon hizmetleri gibi bazı altyapı alanlarındaki mevcut sektör yapısı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bg1"/>
                </a:solidFill>
                <a:latin typeface="Myriad Pro"/>
              </a:rPr>
              <a:t>Kamu alımlarındaki Rus menşe tercihleri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280655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1902CD70-D175-4DA3-9336-2894F874D2F7}"/>
              </a:ext>
            </a:extLst>
          </p:cNvPr>
          <p:cNvSpPr txBox="1"/>
          <p:nvPr/>
        </p:nvSpPr>
        <p:spPr>
          <a:xfrm>
            <a:off x="518984" y="383059"/>
            <a:ext cx="11059297" cy="590931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Myriad Pro"/>
              </a:rPr>
              <a:t>Yatırımcılar için Faydalı Linkler </a:t>
            </a:r>
          </a:p>
          <a:p>
            <a:r>
              <a:rPr lang="tr-TR" b="1" dirty="0">
                <a:solidFill>
                  <a:schemeClr val="bg1"/>
                </a:solidFill>
                <a:latin typeface="Myriad Pro"/>
              </a:rPr>
              <a:t>Diplomatik Temsilcilikler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 - T.C. Moskova Büyükelçiliği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http://moskova.be.mfa.gov.tr/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T.C. Kazan Başkonsolosluğu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http://kazan.bk.mfa.gov.tr/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T.C. Krasnodar Başkonsolosluğu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https://krasnodar-bk.mfa.gov.tr/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T.C. St. Petersburg Başkonsolosluğu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http://stpetersburg.bk.mfa.gov.tr/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RF Ankara Büyükelçiliği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http://www.turkey.mid.ru/tur/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RF Ankara Büyükelçiliği Ticaret Mümessilliği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http://www.turkey.mid.ru/tur/torg.html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 -   Tataristan Cumhuriyeti Türkiye Temsilciliği http://tatturk.tatarstan.ru/eng/index.htm 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   Başkurdistan Cumhuriyeti Türkiye Temsilciliği https://foreign.bashkortostan.ru/activity/23318/#AGENCY </a:t>
            </a:r>
          </a:p>
          <a:p>
            <a:pPr marL="285750" indent="-285750">
              <a:buFontTx/>
              <a:buChar char="-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Bakanlıklar / Kamu Kurumları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Ekonomik Kalkınma Bakanlığı www.economy.gov.ru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Maliye Bakanlığı www.minfin.ru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Sanayi ve Ticaret Bakanlığı www.minpromtorg.gov.ru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Enerji Bakanlığı www.minenergo.gov.ru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Ulaştırma Bakanlığı www.mintrans.ru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Federal Gümrük Servisi www.customs.ru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Federal Devlet İstatistik Servisi www.gks.ru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RF Merkez Bankası www.cbr.ru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Federal Vergi Servisi http://www.nalog.ru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- Federal Veterinerlik ve Bitki Karantina Servisi www.fsvps.ru</a:t>
            </a:r>
          </a:p>
        </p:txBody>
      </p:sp>
    </p:spTree>
    <p:extLst>
      <p:ext uri="{BB962C8B-B14F-4D97-AF65-F5344CB8AC3E}">
        <p14:creationId xmlns:p14="http://schemas.microsoft.com/office/powerpoint/2010/main" val="8333162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8C542416-3A23-4F26-8D65-239B0E208244}"/>
              </a:ext>
            </a:extLst>
          </p:cNvPr>
          <p:cNvSpPr txBox="1"/>
          <p:nvPr/>
        </p:nvSpPr>
        <p:spPr>
          <a:xfrm>
            <a:off x="345989" y="296561"/>
            <a:ext cx="11454714" cy="590931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bg1"/>
              </a:solidFill>
              <a:latin typeface="Myriad Pro"/>
            </a:endParaRPr>
          </a:p>
          <a:p>
            <a:r>
              <a:rPr lang="tr-TR" b="1" dirty="0">
                <a:solidFill>
                  <a:schemeClr val="bg1"/>
                </a:solidFill>
                <a:latin typeface="Myriad Pro"/>
              </a:rPr>
              <a:t>Ticaret Odaları, </a:t>
            </a:r>
            <a:r>
              <a:rPr lang="tr-TR" b="1" dirty="0" err="1">
                <a:solidFill>
                  <a:schemeClr val="bg1"/>
                </a:solidFill>
                <a:latin typeface="Myriad Pro"/>
              </a:rPr>
              <a:t>Sektörel</a:t>
            </a:r>
            <a:r>
              <a:rPr lang="tr-TR" b="1" dirty="0">
                <a:solidFill>
                  <a:schemeClr val="bg1"/>
                </a:solidFill>
                <a:latin typeface="Myriad Pro"/>
              </a:rPr>
              <a:t> Birlikler / Dernekler</a:t>
            </a:r>
          </a:p>
          <a:p>
            <a:endParaRPr lang="tr-TR" b="1" dirty="0">
              <a:solidFill>
                <a:schemeClr val="bg1"/>
              </a:solidFill>
              <a:latin typeface="Myriad Pro"/>
            </a:endParaRP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Rus – Türk İşadamları Birliği www.rtib.com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RF Ticaret ve Sanayi Odası http://www.tpprf.ru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Moskova Ticaret ve Sanayi Odası http://www.mostpp.ru/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St. Petersburg Ticaret ve Sanayi Odası www.spbcci.ru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Rusya Sanayiciler ve Girişimciler Birliği http://eng.rspp.ru/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Krasnodar Bölgesi Ticaret ve Sanayi Odası http://kuban.tpprf.ru/ru/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</a:t>
            </a:r>
            <a:r>
              <a:rPr lang="tr-TR" dirty="0" err="1">
                <a:solidFill>
                  <a:schemeClr val="bg1"/>
                </a:solidFill>
                <a:latin typeface="Myriad Pro"/>
              </a:rPr>
              <a:t>Rostov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Bölgesi Ticaret ve Sanayi Odası http://www.tppro.ru/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Tataristan Ticaret ve Sanayi Odası http://www.tpprt.ru/</a:t>
            </a:r>
          </a:p>
          <a:p>
            <a:r>
              <a:rPr lang="tr-TR" dirty="0">
                <a:solidFill>
                  <a:schemeClr val="bg1"/>
                </a:solidFill>
                <a:latin typeface="Myriad Pro"/>
              </a:rPr>
              <a:t>- </a:t>
            </a:r>
            <a:r>
              <a:rPr lang="tr-TR" dirty="0" err="1">
                <a:solidFill>
                  <a:schemeClr val="bg1"/>
                </a:solidFill>
                <a:latin typeface="Myriad Pro"/>
              </a:rPr>
              <a:t>Samara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Ticaret ve Sanayi Odası http://tppsamara.ru/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Başkurdistan Ticaret ve Sanayi Odası </a:t>
            </a:r>
            <a:r>
              <a:rPr lang="tr-TR" dirty="0">
                <a:solidFill>
                  <a:schemeClr val="bg1"/>
                </a:solidFill>
                <a:latin typeface="Myriad Pr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http://tpprb.ru</a:t>
            </a: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endParaRPr lang="tr-TR" dirty="0">
              <a:solidFill>
                <a:schemeClr val="bg1"/>
              </a:solidFill>
              <a:latin typeface="Myriad Pro"/>
            </a:endParaRPr>
          </a:p>
          <a:p>
            <a:pPr marL="285750" indent="-285750">
              <a:buFontTx/>
              <a:buChar char="-"/>
            </a:pPr>
            <a:r>
              <a:rPr lang="tr-TR" b="1" dirty="0">
                <a:solidFill>
                  <a:schemeClr val="bg1"/>
                </a:solidFill>
                <a:latin typeface="Myriad Pro"/>
              </a:rPr>
              <a:t>Diğer</a:t>
            </a:r>
          </a:p>
          <a:p>
            <a:pPr marL="285750" indent="-285750">
              <a:buFontTx/>
              <a:buChar char="-"/>
            </a:pPr>
            <a:r>
              <a:rPr lang="tr-TR" dirty="0" err="1">
                <a:solidFill>
                  <a:schemeClr val="bg1"/>
                </a:solidFill>
                <a:latin typeface="Myriad Pro"/>
              </a:rPr>
              <a:t>Invest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in </a:t>
            </a:r>
            <a:r>
              <a:rPr lang="tr-TR" dirty="0" err="1">
                <a:solidFill>
                  <a:schemeClr val="bg1"/>
                </a:solidFill>
                <a:latin typeface="Myriad Pro"/>
              </a:rPr>
              <a:t>Russia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www.investinrussia.ru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 RF Yatırım Ajansı http://invest-rf.com/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RF Bölgeleri Yatırım </a:t>
            </a:r>
            <a:r>
              <a:rPr lang="tr-TR" dirty="0" err="1">
                <a:solidFill>
                  <a:schemeClr val="bg1"/>
                </a:solidFill>
                <a:latin typeface="Myriad Pro"/>
              </a:rPr>
              <a:t>Portalı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http://www.investinregions.ru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Moskova Yatırım </a:t>
            </a:r>
            <a:r>
              <a:rPr lang="tr-TR" dirty="0" err="1">
                <a:solidFill>
                  <a:schemeClr val="bg1"/>
                </a:solidFill>
                <a:latin typeface="Myriad Pro"/>
              </a:rPr>
              <a:t>Portalı</a:t>
            </a:r>
            <a:r>
              <a:rPr lang="tr-TR" dirty="0">
                <a:solidFill>
                  <a:schemeClr val="bg1"/>
                </a:solidFill>
                <a:latin typeface="Myriad Pro"/>
              </a:rPr>
              <a:t> http://investmoscow.ru/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latin typeface="Myriad Pro"/>
              </a:rPr>
              <a:t>Moskova Hükümeti http://www.mos.ru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29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81BFAC59-0F28-4F61-BABD-9137C19F8CB1}"/>
              </a:ext>
            </a:extLst>
          </p:cNvPr>
          <p:cNvSpPr txBox="1"/>
          <p:nvPr/>
        </p:nvSpPr>
        <p:spPr>
          <a:xfrm>
            <a:off x="2916195" y="3244334"/>
            <a:ext cx="6104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i="0" u="none" strike="noStrike" baseline="0" dirty="0">
                <a:solidFill>
                  <a:schemeClr val="bg1"/>
                </a:solidFill>
                <a:latin typeface="Myriad Pro"/>
              </a:rPr>
              <a:t>F-</a:t>
            </a:r>
            <a:r>
              <a:rPr lang="tr-TR" sz="2400" b="1" dirty="0">
                <a:solidFill>
                  <a:schemeClr val="bg1"/>
                </a:solidFill>
                <a:latin typeface="Myriad Pro"/>
              </a:rPr>
              <a:t>RUSYA’DA </a:t>
            </a:r>
            <a:r>
              <a:rPr lang="tr-TR" sz="2400" b="1" i="0" u="none" strike="noStrike" baseline="0" dirty="0">
                <a:solidFill>
                  <a:schemeClr val="bg1"/>
                </a:solidFill>
                <a:latin typeface="Myriad Pro"/>
              </a:rPr>
              <a:t>ŞİRKET KURULUŞU</a:t>
            </a:r>
          </a:p>
        </p:txBody>
      </p:sp>
    </p:spTree>
    <p:extLst>
      <p:ext uri="{BB962C8B-B14F-4D97-AF65-F5344CB8AC3E}">
        <p14:creationId xmlns:p14="http://schemas.microsoft.com/office/powerpoint/2010/main" val="1983112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556CCB4A-1B75-42BD-91E5-361DF22C0BAF}"/>
              </a:ext>
            </a:extLst>
          </p:cNvPr>
          <p:cNvSpPr txBox="1"/>
          <p:nvPr/>
        </p:nvSpPr>
        <p:spPr>
          <a:xfrm>
            <a:off x="469557" y="681193"/>
            <a:ext cx="11504140" cy="511249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endParaRPr lang="tr-TR" dirty="0">
              <a:solidFill>
                <a:schemeClr val="bg1"/>
              </a:solidFill>
              <a:latin typeface="Myriad Pro" panose="020B0503030403020204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abancı yatırımcılar; </a:t>
            </a:r>
            <a:r>
              <a:rPr lang="tr-TR" b="1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temsilcilik ve şube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Rusya vatandaşı bir ortakla ya da tek başına </a:t>
            </a:r>
            <a:endParaRPr lang="tr-TR" dirty="0">
              <a:solidFill>
                <a:schemeClr val="bg1"/>
              </a:solidFill>
              <a:latin typeface="Myriad Pro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üzde yüz yabancı yatırımcı mümkün</a:t>
            </a: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Kayıt işlemi tescil (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registration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) veya kabul (</a:t>
            </a:r>
            <a:r>
              <a:rPr lang="tr-TR" dirty="0" err="1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accreditation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Tescil işlemi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yabancı sermayeli firmalara her türlü ticari ve ekonomik içerikli faaliyette bulunma hakkı</a:t>
            </a: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akredite firmalar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ana firmanın temsilcisi olarak ve genellikle kar getirici faaliyette bulunmamak üzere kayıt</a:t>
            </a:r>
            <a:endParaRPr lang="tr-TR" dirty="0">
              <a:solidFill>
                <a:schemeClr val="bg1"/>
              </a:solidFill>
              <a:effectLst/>
              <a:latin typeface="Myriad Pro" panose="020B0503030403020204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ki farklı şirket türü “</a:t>
            </a:r>
            <a:r>
              <a:rPr lang="tr-TR" dirty="0" err="1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 şirket” ve “anonim şirket”</a:t>
            </a:r>
            <a:endParaRPr lang="tr-TR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tr-TR" b="1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Limited Şirketler (OOO):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 Kuruluş ve yönetim işlemleri daha basit-şirketlerin kurucuları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şirketteki payları kadar sorumlu-ticaret siciline kaydedildiği anda kurulma -kuruluş süreci (Moskova’da) yaklaşık 11 iş günü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ödenmiş sermaye alt sınır  10 000 Ruble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şirket tüzüğünde görevler sınırlandırılmamışsa</a:t>
            </a:r>
            <a:r>
              <a:rPr lang="tr-TR" dirty="0">
                <a:solidFill>
                  <a:schemeClr val="bg1"/>
                </a:solidFill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genel müdür geniş yetkilere sahip</a:t>
            </a:r>
            <a:endParaRPr lang="tr-TR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tr-TR" b="1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Anonim Şirketler (ZAO):</a:t>
            </a:r>
            <a:r>
              <a:rPr lang="tr-TR" dirty="0">
                <a:solidFill>
                  <a:schemeClr val="bg1"/>
                </a:solidFill>
                <a:effectLst/>
                <a:latin typeface="Myriad Pro" panose="020B0503030403020204"/>
                <a:ea typeface="Times New Roman" panose="02020603050405020304" pitchFamily="18" charset="0"/>
                <a:cs typeface="Times New Roman" panose="02020603050405020304" pitchFamily="18" charset="0"/>
              </a:rPr>
              <a:t> açık veya kapalı. Hissedarların sayısı için bir sınırlama yok-Hissedar sayısı 50’den fazla olamaz.</a:t>
            </a:r>
            <a:endParaRPr lang="tr-TR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endParaRPr lang="tr-TR" sz="1600" dirty="0"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82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93B768B9-232E-4978-BF7F-469FEBBC7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689233"/>
              </p:ext>
            </p:extLst>
          </p:nvPr>
        </p:nvGraphicFramePr>
        <p:xfrm>
          <a:off x="86496" y="29010"/>
          <a:ext cx="11837774" cy="62358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7710">
                  <a:extLst>
                    <a:ext uri="{9D8B030D-6E8A-4147-A177-3AD203B41FA5}">
                      <a16:colId xmlns:a16="http://schemas.microsoft.com/office/drawing/2014/main" val="4133298823"/>
                    </a:ext>
                  </a:extLst>
                </a:gridCol>
                <a:gridCol w="6586953">
                  <a:extLst>
                    <a:ext uri="{9D8B030D-6E8A-4147-A177-3AD203B41FA5}">
                      <a16:colId xmlns:a16="http://schemas.microsoft.com/office/drawing/2014/main" val="4182211746"/>
                    </a:ext>
                  </a:extLst>
                </a:gridCol>
                <a:gridCol w="879888">
                  <a:extLst>
                    <a:ext uri="{9D8B030D-6E8A-4147-A177-3AD203B41FA5}">
                      <a16:colId xmlns:a16="http://schemas.microsoft.com/office/drawing/2014/main" val="3013975706"/>
                    </a:ext>
                  </a:extLst>
                </a:gridCol>
                <a:gridCol w="3833223">
                  <a:extLst>
                    <a:ext uri="{9D8B030D-6E8A-4147-A177-3AD203B41FA5}">
                      <a16:colId xmlns:a16="http://schemas.microsoft.com/office/drawing/2014/main" val="3133118711"/>
                    </a:ext>
                  </a:extLst>
                </a:gridCol>
              </a:tblGrid>
              <a:tr h="917039">
                <a:tc>
                  <a:txBody>
                    <a:bodyPr/>
                    <a:lstStyle/>
                    <a:p>
                      <a:r>
                        <a:rPr lang="tr-TR" dirty="0"/>
                        <a:t>No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Prosedür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(Kaynak: RF Vergi Kanunu 333.24 Maddesi &amp; https://www.nalog.gov.ru/ )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Süresi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Tamamlanma</a:t>
                      </a:r>
                    </a:p>
                    <a:p>
                      <a:r>
                        <a:rPr lang="tr-TR" dirty="0"/>
                        <a:t>Maliyeti</a:t>
                      </a:r>
                    </a:p>
                    <a:p>
                      <a:r>
                        <a:rPr lang="tr-TR" dirty="0"/>
                        <a:t>(20.04.2024 tarihinde geçerli olan)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660970"/>
                  </a:ext>
                </a:extLst>
              </a:tr>
              <a:tr h="1192151">
                <a:tc>
                  <a:txBody>
                    <a:bodyPr/>
                    <a:lstStyle/>
                    <a:p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Myriad Pro"/>
                        </a:rPr>
                        <a:t>Şirket kayıt başvurusunun noter tasdiki </a:t>
                      </a:r>
                    </a:p>
                    <a:p>
                      <a:r>
                        <a:rPr lang="tr-TR" sz="1800" dirty="0">
                          <a:latin typeface="Myriad Pro"/>
                        </a:rPr>
                        <a:t>Standart kayıt formunun onaylatılması ücreti belge başına 200 ruble-5 Mayıs 2014 tarihinden zorunlu değil-ilgili kayıt ofisine şahsen başvuru mümkün</a:t>
                      </a:r>
                      <a:endParaRPr lang="tr-TR" sz="1800" b="1" dirty="0">
                        <a:latin typeface="Myriad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1 gün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İmza başına 200 ruble (damga vergisi) &amp; 3.500- 5.000 ruble (noter teknik hizmet bedeli)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37239"/>
                  </a:ext>
                </a:extLst>
              </a:tr>
              <a:tr h="366816"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Myriad Pro"/>
                        </a:rPr>
                        <a:t>Banka hesabı açılması için firma kaşesi/mührü yapılması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1 gün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1500-2500 ruble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164476"/>
                  </a:ext>
                </a:extLst>
              </a:tr>
              <a:tr h="1742374"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latin typeface="Myriad Pro"/>
                        </a:rPr>
                        <a:t>Kayıt ücretinin ödenmesi </a:t>
                      </a:r>
                      <a:r>
                        <a:rPr lang="tr-TR" sz="1800" dirty="0">
                          <a:latin typeface="Myriad Pro"/>
                        </a:rPr>
                        <a:t>ve </a:t>
                      </a:r>
                      <a:r>
                        <a:rPr lang="tr-TR" sz="1800" b="1" dirty="0">
                          <a:latin typeface="Myriad Pro"/>
                        </a:rPr>
                        <a:t>vergi kayıt numarası alabilmek için Federal Vergi Dairesinin yerel ofisine kayıt</a:t>
                      </a:r>
                    </a:p>
                    <a:p>
                      <a:pPr algn="l"/>
                      <a:r>
                        <a:rPr lang="tr-TR" sz="1800" dirty="0">
                          <a:latin typeface="Myriad Pro"/>
                        </a:rPr>
                        <a:t> </a:t>
                      </a:r>
                      <a:r>
                        <a:rPr lang="tr-TR" sz="1800" b="1" dirty="0">
                          <a:latin typeface="Myriad Pro"/>
                        </a:rPr>
                        <a:t>Kayıt için gerekli belgeler</a:t>
                      </a:r>
                      <a:r>
                        <a:rPr lang="tr-TR" sz="1800" dirty="0">
                          <a:latin typeface="Myriad Pro"/>
                        </a:rPr>
                        <a:t>: </a:t>
                      </a:r>
                    </a:p>
                    <a:p>
                      <a:pPr algn="l"/>
                      <a:r>
                        <a:rPr lang="tr-TR" sz="1800" dirty="0">
                          <a:latin typeface="Myriad Pro"/>
                        </a:rPr>
                        <a:t>i. Şirket kuruluş kararı ii. Şirket kuruluş evrakları iii. Noter onaylı kayıt başvurusu iv. Kayıt ücretinin ödendiğine ilişkin banka makbuzu v. Yeni şirketin fiziki adresini doğrulayan belge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7 gün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4.000 ruble (1 Ocak 2019 tarihinden itibaren, devlet kaydı için gerekli belgelerin elektronik belge şeklinde tescil makamına sunulması durumunda, ücret ödenemez.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470084"/>
                  </a:ext>
                </a:extLst>
              </a:tr>
              <a:tr h="2017486">
                <a:tc>
                  <a:txBody>
                    <a:bodyPr/>
                    <a:lstStyle/>
                    <a:p>
                      <a:r>
                        <a:rPr lang="tr-T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Myriad Pro"/>
                        </a:rPr>
                        <a:t>Şirket için banka hesabı açılması, şirket sahibinin imzasının kayıt ve tasdiki</a:t>
                      </a:r>
                    </a:p>
                    <a:p>
                      <a:r>
                        <a:rPr lang="tr-TR" sz="1800" b="1" dirty="0">
                          <a:latin typeface="Myriad Pro"/>
                        </a:rPr>
                        <a:t>Banka hesabı için şirket kaydı</a:t>
                      </a:r>
                    </a:p>
                    <a:p>
                      <a:r>
                        <a:rPr lang="tr-TR" sz="1800" b="1" dirty="0">
                          <a:latin typeface="Myriad Pro"/>
                        </a:rPr>
                        <a:t>Banka hesabının açıldığına dair belgenin şirket kurucusu tarafından vergi dairesine sunulması</a:t>
                      </a:r>
                    </a:p>
                    <a:p>
                      <a:r>
                        <a:rPr lang="tr-TR" sz="1800" dirty="0">
                          <a:latin typeface="Myriad Pro"/>
                        </a:rPr>
                        <a:t>Şirket kurucusunun imzasının banka tarafından kayıt edilmesi ve onaylanması-standart form-şirket mührü</a:t>
                      </a:r>
                      <a:endParaRPr lang="tr-TR" sz="1800" b="1" dirty="0">
                        <a:latin typeface="Myriad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2 gün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Myriad Pro"/>
                        </a:rPr>
                        <a:t>Bankada yapılırsa ücretsizdir. Noter tarafından yapılırsa 1.000 ruble noter masrafı &amp; 200 ruble imzalar ve banka kartları olmak üzere toplam masraf  yaklaşık 1200 ruble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736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8813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384BE752-9E39-454D-BB7E-E6A67E75CC6B}"/>
              </a:ext>
            </a:extLst>
          </p:cNvPr>
          <p:cNvSpPr txBox="1"/>
          <p:nvPr/>
        </p:nvSpPr>
        <p:spPr>
          <a:xfrm>
            <a:off x="3052119" y="3256691"/>
            <a:ext cx="61042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b="1" i="0" u="none" strike="noStrike" baseline="0" dirty="0">
                <a:solidFill>
                  <a:schemeClr val="bg1"/>
                </a:solidFill>
                <a:latin typeface="Myriad Pro"/>
              </a:rPr>
              <a:t>G-RUSYA PAZARINA GİRİŞTE ÖNE ÇIKAN KONULAR</a:t>
            </a:r>
            <a:endParaRPr lang="tr-TR" sz="18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5245768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83AB99AE-6C93-3359-97E5-9A93FB46EAEA}"/>
              </a:ext>
            </a:extLst>
          </p:cNvPr>
          <p:cNvSpPr txBox="1"/>
          <p:nvPr/>
        </p:nvSpPr>
        <p:spPr>
          <a:xfrm>
            <a:off x="284205" y="327259"/>
            <a:ext cx="11726563" cy="5450723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Pazara Girmek İsteyen Türk Firmalarına Tavsiyeler</a:t>
            </a:r>
            <a:endParaRPr lang="tr-TR" sz="1600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yerleşik firmaların öz sermayeleri oldukça düşük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     	İ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hracatta güvenilir ödeme şekillerinin tercih edilmesi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 gümrüklerinde farklı, beklenmedik ve karmaşık uygulamalar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    	Rusya’ya yapılan ihracatta FOB teslimi yapılması</a:t>
            </a:r>
            <a:endParaRPr lang="tr-TR" sz="1600" b="1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Rusya’da, şirket kurma aşamasında Ticaret ve Sanayi Odalarına üye olma zorunluluğu bulunmaması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ölge ya da şehirlere göre ihracatçı birlikleri</a:t>
            </a: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nin olmaması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Rusya’da gerek üretici gerekse ithalatçı veri tabanlarına sağlıklı bir şekilde ulaşılamaması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firmaların sık aralıklarla el </a:t>
            </a: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değiştirmesi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urumsal yapıdaki firmalar</a:t>
            </a: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ın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kurumsal e-posta adreslerine yönelik güvenlik duvarı uygulamaları</a:t>
            </a:r>
            <a:endParaRPr lang="tr-TR" b="1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ilk aşamada e-posta marifetiyle bir pazara giriş stratejisinin olumlu sonuçlanması düşük ihtimal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 ticaret hayatında, Rusya’da yerleşerek ülkede mağaza, ofis veya üretim tesisi açan firmalar daha fazla başarılı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    ihracatçının ofisinin Rusya’da olması ulaşılabilirlik ve olası sorunların çözümü noktasında</a:t>
            </a: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tercih sebebi</a:t>
            </a:r>
            <a:endParaRPr lang="tr-TR" sz="1800" b="1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86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EBAEC5B2-C118-4F65-ACC8-7B98428FE187}"/>
              </a:ext>
            </a:extLst>
          </p:cNvPr>
          <p:cNvSpPr txBox="1"/>
          <p:nvPr/>
        </p:nvSpPr>
        <p:spPr>
          <a:xfrm>
            <a:off x="387179" y="285613"/>
            <a:ext cx="11590637" cy="5910401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şirket açma imkanı olmayan firmalarımız: 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 pazarını bilen ve </a:t>
            </a:r>
            <a:r>
              <a:rPr lang="tr-TR" b="1" dirty="0" err="1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Rusça’ya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hakim yetkili temsilci/danışman ya da distribütör kullanımı</a:t>
            </a:r>
            <a:endParaRPr lang="tr-TR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Rus coğrafyasını ve Rusça bilen personel istihdam etmesi </a:t>
            </a:r>
            <a:endParaRPr lang="tr-TR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Başta internet sayfaları olmak üzere, Rus pazarına özel Rusça çalışmalar yapmaları,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T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anıtım materyalleri ile ürün broşürlerini Rusça hazırlamaları</a:t>
            </a: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ticareti geliştirici en geçerli faaliyet 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fuar katılımı</a:t>
            </a:r>
            <a:endParaRPr lang="tr-TR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 pazarını hedefleyen firmalarımızın fuarlara aktif olarak katılması, </a:t>
            </a:r>
            <a:endParaRPr lang="tr-TR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Rus pazarına ilişkin güncel durumun yerinde incelenmesi ve müşteri bulunması</a:t>
            </a:r>
            <a:endParaRPr lang="tr-TR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düzenlenen fuarlar ile Ticaret Bakanlığımızca sağlanan fuar desteklerine ilişkin bilgiler:  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https://www.ticaret.gov.tr/ihracat/fuarlar </a:t>
            </a:r>
            <a:endParaRPr lang="tr-TR" b="1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Rusya’da düzenlenen tüm fuarlara ilişkin bilgiler: 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https://www.exponet.ru/, https://expomap.ru/ ve https://worldexpo.pro/ </a:t>
            </a: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siteleri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Rus vergi ve ticaret hukukunda ülkemize göre önemli farklılıklar (Vergide zaman aşımı, fiili denetimler, şirket yönetim kurullarında karar alma süreçleri vb. 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	Pazara giriş, pazarda tutunma ve markalaşma aşamalarında: </a:t>
            </a:r>
            <a:r>
              <a:rPr lang="tr-TR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profesyonel danışmanlık hizmeti</a:t>
            </a:r>
            <a:r>
              <a:rPr lang="tr-TR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600" dirty="0"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18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>
            <a:extLst>
              <a:ext uri="{FF2B5EF4-FFF2-40B4-BE49-F238E27FC236}">
                <a16:creationId xmlns:a16="http://schemas.microsoft.com/office/drawing/2014/main" id="{1B472943-C8D0-3CC9-52B5-D0BD14E2BF1B}"/>
              </a:ext>
            </a:extLst>
          </p:cNvPr>
          <p:cNvSpPr txBox="1"/>
          <p:nvPr/>
        </p:nvSpPr>
        <p:spPr>
          <a:xfrm>
            <a:off x="3050849" y="3259289"/>
            <a:ext cx="61016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i="0" u="none" strike="noStrike" baseline="0" dirty="0">
                <a:solidFill>
                  <a:schemeClr val="bg1"/>
                </a:solidFill>
                <a:latin typeface="Myriad Pro"/>
              </a:rPr>
              <a:t>A- GENEL BİLGİ</a:t>
            </a:r>
            <a:endParaRPr lang="tr-TR" sz="32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070834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EBAEC5B2-C118-4F65-ACC8-7B98428FE187}"/>
              </a:ext>
            </a:extLst>
          </p:cNvPr>
          <p:cNvSpPr txBox="1"/>
          <p:nvPr/>
        </p:nvSpPr>
        <p:spPr>
          <a:xfrm>
            <a:off x="358347" y="285613"/>
            <a:ext cx="11405286" cy="5596789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dirty="0">
              <a:solidFill>
                <a:schemeClr val="bg1"/>
              </a:solidFill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 err="1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RF’ye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 yönelik ihracat sürecinde işlem tarihindeki cari uygulamaların ürün bazında takip edilmesi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800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Üçüncü ülkelerin Rusya Federasyonu’na yönelik mevcut yaptırım uygulamaları hakkında ilgili ülkelerdeki temsilciliklerimizden bilgi edinilmesi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800" b="1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üncel durumun sürekli bir şekilde takip edilmesi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800" b="1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ABD ve AB başta olmak üzere üçüncü ülkelerce açıklanan yaptırım kararlarının uluslararası bankacılık işlemleri üzerindeki etkileri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800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RF ile ülkemiz arasında yürütülecek ticarette dış ticaret ödemelerinde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bg1"/>
                </a:solidFill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  <a:cs typeface="Times New Roman" panose="02020603050405020304" pitchFamily="18" charset="0"/>
              </a:rPr>
              <a:t>ödemelere aracılık edecek bankalarla iletişim içinde olunması </a:t>
            </a:r>
          </a:p>
          <a:p>
            <a:r>
              <a:rPr lang="tr-TR" sz="1800" b="1" dirty="0">
                <a:solidFill>
                  <a:schemeClr val="bg1"/>
                </a:solidFill>
                <a:effectLst/>
                <a:latin typeface="Myriad Pro" panose="020B0503030403020204"/>
                <a:ea typeface="Calibri" panose="020F0502020204030204" pitchFamily="34" charset="0"/>
              </a:rPr>
              <a:t>   yerel paralarla ödeme imkânları</a:t>
            </a:r>
          </a:p>
          <a:p>
            <a:endParaRPr lang="tr-TR" sz="1600" b="1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56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F8C56B1-0CE5-48AA-81BA-78971A8033EC}"/>
              </a:ext>
            </a:extLst>
          </p:cNvPr>
          <p:cNvSpPr/>
          <p:nvPr/>
        </p:nvSpPr>
        <p:spPr>
          <a:xfrm>
            <a:off x="0" y="2785357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Teşekkürler.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İletişim</a:t>
            </a:r>
          </a:p>
          <a:p>
            <a:pPr algn="ctr"/>
            <a:endParaRPr lang="tr-TR" sz="2800" b="1" dirty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krasnodar@ticaret.gov.tr</a:t>
            </a:r>
          </a:p>
          <a:p>
            <a:pPr algn="ctr"/>
            <a:r>
              <a:rPr lang="tr-TR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tanisa@ticaret.gov.tr</a:t>
            </a:r>
          </a:p>
        </p:txBody>
      </p:sp>
    </p:spTree>
    <p:extLst>
      <p:ext uri="{BB962C8B-B14F-4D97-AF65-F5344CB8AC3E}">
        <p14:creationId xmlns:p14="http://schemas.microsoft.com/office/powerpoint/2010/main" val="104753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ECE039FD-01D7-F9A5-489E-9D503C843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51035"/>
              </p:ext>
            </p:extLst>
          </p:nvPr>
        </p:nvGraphicFramePr>
        <p:xfrm>
          <a:off x="520995" y="148856"/>
          <a:ext cx="11025963" cy="609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1592">
                  <a:extLst>
                    <a:ext uri="{9D8B030D-6E8A-4147-A177-3AD203B41FA5}">
                      <a16:colId xmlns:a16="http://schemas.microsoft.com/office/drawing/2014/main" val="263468775"/>
                    </a:ext>
                  </a:extLst>
                </a:gridCol>
                <a:gridCol w="5704371">
                  <a:extLst>
                    <a:ext uri="{9D8B030D-6E8A-4147-A177-3AD203B41FA5}">
                      <a16:colId xmlns:a16="http://schemas.microsoft.com/office/drawing/2014/main" val="1926321793"/>
                    </a:ext>
                  </a:extLst>
                </a:gridCol>
              </a:tblGrid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u="none" dirty="0">
                          <a:effectLst/>
                          <a:latin typeface="Myriad Pro"/>
                        </a:rPr>
                        <a:t>RESMİ</a:t>
                      </a:r>
                      <a:r>
                        <a:rPr lang="tr-TR" sz="1600" b="1" dirty="0">
                          <a:effectLst/>
                          <a:latin typeface="Myriad Pro"/>
                        </a:rPr>
                        <a:t> ADI</a:t>
                      </a:r>
                      <a:endParaRPr lang="tr-TR" sz="1600" b="1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Myriad Pro"/>
                        </a:rPr>
                        <a:t>Rusya Federasyonu </a:t>
                      </a:r>
                      <a:endParaRPr lang="tr-TR" sz="1600" dirty="0"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54951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BAŞKENTİ 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Moskova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88157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BAĞIMSIZLIK TARİHİ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24 Ağustos 1991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247363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YÖNETİM BİÇİMİ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Başkanlık Sistemi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799196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DEVLET BAŞKANI 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Vladimir V. Putin  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980297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BAŞBAKAN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Mihail </a:t>
                      </a:r>
                      <a:r>
                        <a:rPr lang="tr-TR" sz="1600" dirty="0" err="1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Mişustin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805156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RESMİ DİL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</a:rPr>
                        <a:t>Rusça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36" marR="26136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35819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YÜZÖLÇÜMÜ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17.075.400 km2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422970"/>
                  </a:ext>
                </a:extLst>
              </a:tr>
              <a:tr h="63903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ETNİK YAPI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Rus %71,7, %3,2 Tatar, %1,1 Çeçen, 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%1,1 Başkurt, %22,9 Diğer 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024568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ÜLKEDEKİ TÜRK NÜFUSU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Yaklaşık 86 Bin</a:t>
                      </a:r>
                      <a:endParaRPr lang="tr-TR" sz="16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131494"/>
                  </a:ext>
                </a:extLst>
              </a:tr>
              <a:tr h="1078875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ÜYESİ OLDUĞU BAŞLICA ULUSLARARASI KURULUŞLAR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DTÖ, BRICS, EEU (Avrasya Ekonomik Birliği), ŞİÖ (Şangay İşbirliği Örgütü), APEC (Avrasya Pasifik İşbirliği), CE (Avrupa Konseyi), BSEC (Karadeniz Ekonomik İşbirliği Örgütü), CIS (Bağımsız Devletler Topluluğu)</a:t>
                      </a:r>
                      <a:endParaRPr lang="tr-TR" sz="16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26936"/>
                  </a:ext>
                </a:extLst>
              </a:tr>
              <a:tr h="1658858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RUSYADAKİ TEMSİLCİLİKLERİMİZ</a:t>
                      </a:r>
                      <a:endParaRPr lang="tr-TR" sz="1600" b="1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T.C. Moskova Büyükelçiliği Ticaret Müşavirliği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T.C. Kazan Başkonsolosluğu Ticaret Ataşeliği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T.C. Krasnodar Başkonsolosluğu Ticaret Ataşeliği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T.C. St. Petersburg Başkonsolosluğu Ticaret Ataşeliği</a:t>
                      </a: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545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90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DA88CCFC-29C9-DB10-2A96-E1FBCBDAAC13}"/>
              </a:ext>
            </a:extLst>
          </p:cNvPr>
          <p:cNvSpPr txBox="1"/>
          <p:nvPr/>
        </p:nvSpPr>
        <p:spPr>
          <a:xfrm>
            <a:off x="3057970" y="2965391"/>
            <a:ext cx="60760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b="1" i="0" u="none" strike="noStrike" baseline="0" dirty="0">
                <a:solidFill>
                  <a:schemeClr val="bg1"/>
                </a:solidFill>
                <a:latin typeface="Myriad Pro"/>
              </a:rPr>
              <a:t>B- MAKROEKONOMİK GÖRÜNÜM</a:t>
            </a:r>
            <a:endParaRPr lang="tr-TR" sz="24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787864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3EA096C3-F354-E6CB-3BA0-4444C0FAE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682163"/>
              </p:ext>
            </p:extLst>
          </p:nvPr>
        </p:nvGraphicFramePr>
        <p:xfrm>
          <a:off x="395416" y="234778"/>
          <a:ext cx="11467070" cy="6042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3535">
                  <a:extLst>
                    <a:ext uri="{9D8B030D-6E8A-4147-A177-3AD203B41FA5}">
                      <a16:colId xmlns:a16="http://schemas.microsoft.com/office/drawing/2014/main" val="2036370746"/>
                    </a:ext>
                  </a:extLst>
                </a:gridCol>
                <a:gridCol w="5733535">
                  <a:extLst>
                    <a:ext uri="{9D8B030D-6E8A-4147-A177-3AD203B41FA5}">
                      <a16:colId xmlns:a16="http://schemas.microsoft.com/office/drawing/2014/main" val="20655278"/>
                    </a:ext>
                  </a:extLst>
                </a:gridCol>
              </a:tblGrid>
              <a:tr h="387793">
                <a:tc gridSpan="2"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B- Makroekonomik Veriler (2024)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245021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GSYİH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2.160 milyar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765033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KİŞİ BAŞINA GSYİH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14.790 $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48510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GSYİH BÜYÜME HIZI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4,3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489793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ENFLASYON ORANI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9,5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211184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BİRİMİ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Rus Rublesi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641988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İHRACAT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 milyar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523341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İTHALAT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 milyar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835078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TOPLAM REZERVLER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678,5 milyar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77772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DIŞ BORÇ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327 milyar $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595915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ÜLKEYE GİREN DOĞRUDAN YATIRIM TUTARI (Stok)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 milyar $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243657"/>
                  </a:ext>
                </a:extLst>
              </a:tr>
              <a:tr h="613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ÜLKEDEN ÇIKAN DOĞRUDAN YATIRIM TUTARI (Stok)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 milyar $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193047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İŞSİZLİK ORANI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2,5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874655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DÜNYA BANKASI İŞ YAPMA KOLAYLIĞI SIRALAMASI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28/190 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23795"/>
                  </a:ext>
                </a:extLst>
              </a:tr>
              <a:tr h="387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GSYİH’NİN SEKTÖREL DAĞILIMI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Tarım: %5,6 Sanayi: %26,6 Hizmetler: %67,8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378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79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7D2C5232-2FAA-4599-AA8C-79D7EC780484}"/>
              </a:ext>
            </a:extLst>
          </p:cNvPr>
          <p:cNvSpPr txBox="1"/>
          <p:nvPr/>
        </p:nvSpPr>
        <p:spPr>
          <a:xfrm>
            <a:off x="578708" y="449113"/>
            <a:ext cx="11034584" cy="555684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sz="1800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2024 yılında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2,1 trilyon Dolarlık GSYH, dünyanın en büyük 11. ekonomisi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Uluslararası rezervlerinin yüksek olması ve nispeten düşük dış borç oranı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-ekonomisinin güçlü alanları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sz="1800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aptırımlar nedeniyle 2022 yılında ülke ekonomisinde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%2,1 seviyesinde daralma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sz="1800" b="1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ış ticarette istikrarlı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ithal ikameci politikalar + eş zamanlı ülke içi üretime ağırlık verilmesi 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+ artan savunma ve kamu harcamaları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2023 yılında %3,6’lık;  2024 yılında % 4,3 oranında büyüme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2025 yılında </a:t>
            </a:r>
            <a:r>
              <a:rPr lang="tr-TR" sz="1800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</a:rPr>
              <a:t>GSYİH artış oranı </a:t>
            </a:r>
            <a:r>
              <a:rPr lang="tr-TR" sz="1800" b="1" dirty="0">
                <a:solidFill>
                  <a:schemeClr val="bg1"/>
                </a:solidFill>
                <a:effectLst/>
                <a:latin typeface="Myriad Pro"/>
                <a:ea typeface="Calibri" panose="020F0502020204030204" pitchFamily="34" charset="0"/>
              </a:rPr>
              <a:t>%1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sz="1800" b="1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ticaret ortakları </a:t>
            </a:r>
            <a:r>
              <a:rPr lang="tr-T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Çin, Hindistan, Türkiye, </a:t>
            </a:r>
            <a:r>
              <a:rPr lang="tr-TR" sz="1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Belarus</a:t>
            </a:r>
            <a:r>
              <a:rPr lang="tr-T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Kazakistan</a:t>
            </a:r>
            <a:endParaRPr lang="tr-TR" sz="1800" b="1" dirty="0">
              <a:solidFill>
                <a:schemeClr val="bg1"/>
              </a:solidFill>
              <a:effectLst/>
              <a:latin typeface="Myriad Pro" panose="020B0503030403020204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b="1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tr-TR" sz="1200" b="1" dirty="0">
              <a:solidFill>
                <a:schemeClr val="bg1"/>
              </a:solidFill>
              <a:effectLst/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41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F3E4165B-24DD-A4BD-BF40-881016AB979B}"/>
              </a:ext>
            </a:extLst>
          </p:cNvPr>
          <p:cNvSpPr txBox="1"/>
          <p:nvPr/>
        </p:nvSpPr>
        <p:spPr>
          <a:xfrm>
            <a:off x="3051209" y="3261178"/>
            <a:ext cx="6102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i="0" u="none" strike="noStrike" baseline="0" dirty="0">
                <a:solidFill>
                  <a:schemeClr val="bg1"/>
                </a:solidFill>
                <a:latin typeface="Myriad Pro"/>
              </a:rPr>
              <a:t>C- RUSYA’NIN DIŞ TİCARETİ</a:t>
            </a:r>
            <a:endParaRPr lang="tr-TR" sz="24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91270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34947F64-46E6-6CD4-90EA-33AA99B35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176544"/>
              </p:ext>
            </p:extLst>
          </p:nvPr>
        </p:nvGraphicFramePr>
        <p:xfrm>
          <a:off x="407772" y="407773"/>
          <a:ext cx="11417642" cy="5820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4996">
                  <a:extLst>
                    <a:ext uri="{9D8B030D-6E8A-4147-A177-3AD203B41FA5}">
                      <a16:colId xmlns:a16="http://schemas.microsoft.com/office/drawing/2014/main" val="1782801966"/>
                    </a:ext>
                  </a:extLst>
                </a:gridCol>
                <a:gridCol w="6672646">
                  <a:extLst>
                    <a:ext uri="{9D8B030D-6E8A-4147-A177-3AD203B41FA5}">
                      <a16:colId xmlns:a16="http://schemas.microsoft.com/office/drawing/2014/main" val="946302829"/>
                    </a:ext>
                  </a:extLst>
                </a:gridCol>
              </a:tblGrid>
              <a:tr h="1246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İHRACATINDA BAŞLICA ÜRÜNLER 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Mineral Yakıtlar ve Yağlar (%65), Değerli Taşlar ve Metaller (%4,8), Gübreler (%3,6), Demir Çelik (%3,2), Alüminyum ve Alüminyumdan Eşyalar (%2)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41435"/>
                  </a:ext>
                </a:extLst>
              </a:tr>
              <a:tr h="931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İTHALATINDA BAŞLICA ÜRÜNLER 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Makineler (%18,1), Motorlu Taşıtlar (%14,3), Elektrikli Makineler (%10), Eczacılık Ürünleri (%6), Plastikler (%3,7)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53788"/>
                  </a:ext>
                </a:extLst>
              </a:tr>
              <a:tr h="755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İHRACATINDA BAŞLICA ÜLKELER 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Çin (%33,4), Hindistan (%16,6), Türkiye (%11,4), Kazakistan (%4,7), Özbekistan (%3,2)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722849"/>
                  </a:ext>
                </a:extLst>
              </a:tr>
              <a:tr h="651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İTHALATINDA BAŞLICA ÜLKELER </a:t>
                      </a:r>
                      <a:endParaRPr lang="tr-TR" sz="180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Çin (%56,5), Kazakistan (%4,7), Türkiye (%4,2), Almanya (%4), Hindistan (%2,4)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762179"/>
                  </a:ext>
                </a:extLst>
              </a:tr>
              <a:tr h="651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BAŞLICA SANAYİ DALLARI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Kömür, petrol, gaz, kimyasallar ve metaller; uçak ve uzay araçları, radar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718293"/>
                  </a:ext>
                </a:extLst>
              </a:tr>
              <a:tr h="651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BAŞLICA TARIMSAL ÜRETİM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Tahıl, şeker pancarı, ayçiçeği tohumu, sebze ve meyveler, kırmızı et, süt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603081"/>
                  </a:ext>
                </a:extLst>
              </a:tr>
              <a:tr h="931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MADENLER VE YERALTI KAYNAKLARI</a:t>
                      </a:r>
                      <a:endParaRPr lang="tr-TR" sz="1800" dirty="0">
                        <a:solidFill>
                          <a:schemeClr val="bg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dirty="0">
                          <a:solidFill>
                            <a:schemeClr val="bg1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Petrol, doğalgaz, kömür ve çok sayıda stratejik minerali kapsayan doğal kaynak rezervleri</a:t>
                      </a:r>
                    </a:p>
                  </a:txBody>
                  <a:tcPr marL="44450" marR="4445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479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98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2902</Words>
  <Application>Microsoft Office PowerPoint</Application>
  <PresentationFormat>Geniş ekran</PresentationFormat>
  <Paragraphs>552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31</vt:i4>
      </vt:variant>
    </vt:vector>
  </HeadingPairs>
  <TitlesOfParts>
    <vt:vector size="39" baseType="lpstr">
      <vt:lpstr>Arial</vt:lpstr>
      <vt:lpstr>Calibri</vt:lpstr>
      <vt:lpstr>Myriad Pro</vt:lpstr>
      <vt:lpstr>Times New Roman</vt:lpstr>
      <vt:lpstr>Wingdings</vt:lpstr>
      <vt:lpstr>Office Teması</vt:lpstr>
      <vt:lpstr>Özel Tasarım</vt:lpstr>
      <vt:lpstr>2_Özel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Kalencisali</dc:creator>
  <cp:lastModifiedBy>User</cp:lastModifiedBy>
  <cp:revision>49</cp:revision>
  <dcterms:created xsi:type="dcterms:W3CDTF">2024-02-20T11:00:27Z</dcterms:created>
  <dcterms:modified xsi:type="dcterms:W3CDTF">2026-03-31T08:43:55Z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eodilabelclass">
    <vt:lpwstr>id_classification_unclassified=0ef0d4bf-59b8-4ae6-bbc0-fafde041157b</vt:lpwstr>
  </property>
  <property fmtid="{D5CDD505-2E9C-101B-9397-08002B2CF9AE}" pid="3" name="geodilabeluser">
    <vt:lpwstr>user=34441272344</vt:lpwstr>
  </property>
  <property fmtid="{D5CDD505-2E9C-101B-9397-08002B2CF9AE}" pid="4" name="geodilabeltime">
    <vt:lpwstr>datetime=2025-02-04T11:35:14.314Z</vt:lpwstr>
  </property>
</Properties>
</file>