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7" r:id="rId2"/>
    <p:sldId id="354" r:id="rId3"/>
    <p:sldId id="284" r:id="rId4"/>
    <p:sldId id="329" r:id="rId5"/>
    <p:sldId id="323" r:id="rId6"/>
    <p:sldId id="355" r:id="rId7"/>
    <p:sldId id="337" r:id="rId8"/>
    <p:sldId id="317" r:id="rId9"/>
    <p:sldId id="316" r:id="rId10"/>
    <p:sldId id="282" r:id="rId11"/>
    <p:sldId id="283" r:id="rId12"/>
    <p:sldId id="356" r:id="rId13"/>
    <p:sldId id="286" r:id="rId14"/>
    <p:sldId id="352" r:id="rId15"/>
    <p:sldId id="353" r:id="rId16"/>
    <p:sldId id="357" r:id="rId17"/>
    <p:sldId id="336" r:id="rId18"/>
    <p:sldId id="347" r:id="rId19"/>
    <p:sldId id="326" r:id="rId20"/>
    <p:sldId id="350" r:id="rId21"/>
    <p:sldId id="358" r:id="rId22"/>
    <p:sldId id="279" r:id="rId23"/>
    <p:sldId id="333" r:id="rId24"/>
    <p:sldId id="319" r:id="rId25"/>
    <p:sldId id="325" r:id="rId26"/>
    <p:sldId id="280" r:id="rId27"/>
    <p:sldId id="300" r:id="rId28"/>
    <p:sldId id="320" r:id="rId29"/>
    <p:sldId id="349" r:id="rId30"/>
    <p:sldId id="348" r:id="rId31"/>
    <p:sldId id="327" r:id="rId32"/>
    <p:sldId id="305" r:id="rId33"/>
    <p:sldId id="311" r:id="rId34"/>
    <p:sldId id="318" r:id="rId35"/>
    <p:sldId id="338" r:id="rId36"/>
    <p:sldId id="328" r:id="rId37"/>
    <p:sldId id="334" r:id="rId38"/>
    <p:sldId id="339" r:id="rId39"/>
    <p:sldId id="340" r:id="rId40"/>
    <p:sldId id="341" r:id="rId41"/>
    <p:sldId id="342" r:id="rId42"/>
    <p:sldId id="343" r:id="rId43"/>
    <p:sldId id="312" r:id="rId44"/>
    <p:sldId id="313" r:id="rId45"/>
  </p:sldIdLst>
  <p:sldSz cx="11522075" cy="648335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0CD04B03-C7BF-4380-9D83-5CE7E25F1550}">
          <p14:sldIdLst>
            <p14:sldId id="257"/>
            <p14:sldId id="354"/>
            <p14:sldId id="284"/>
            <p14:sldId id="329"/>
            <p14:sldId id="323"/>
            <p14:sldId id="355"/>
            <p14:sldId id="337"/>
            <p14:sldId id="317"/>
            <p14:sldId id="316"/>
            <p14:sldId id="282"/>
            <p14:sldId id="283"/>
            <p14:sldId id="356"/>
            <p14:sldId id="286"/>
            <p14:sldId id="352"/>
            <p14:sldId id="353"/>
            <p14:sldId id="357"/>
            <p14:sldId id="336"/>
            <p14:sldId id="347"/>
            <p14:sldId id="326"/>
            <p14:sldId id="350"/>
            <p14:sldId id="358"/>
            <p14:sldId id="279"/>
            <p14:sldId id="333"/>
            <p14:sldId id="319"/>
            <p14:sldId id="325"/>
            <p14:sldId id="280"/>
            <p14:sldId id="300"/>
            <p14:sldId id="320"/>
            <p14:sldId id="349"/>
            <p14:sldId id="348"/>
            <p14:sldId id="327"/>
            <p14:sldId id="305"/>
            <p14:sldId id="311"/>
            <p14:sldId id="318"/>
            <p14:sldId id="338"/>
            <p14:sldId id="328"/>
            <p14:sldId id="334"/>
            <p14:sldId id="339"/>
            <p14:sldId id="340"/>
            <p14:sldId id="341"/>
            <p14:sldId id="342"/>
            <p14:sldId id="343"/>
            <p14:sldId id="312"/>
            <p14:sldId id="313"/>
          </p14:sldIdLst>
        </p14:section>
      </p14:sectionLst>
    </p:ext>
    <p:ext uri="{EFAFB233-063F-42B5-8137-9DF3F51BA10A}">
      <p15:sldGuideLst xmlns:p15="http://schemas.microsoft.com/office/powerpoint/2012/main">
        <p15:guide id="1" orient="horz" pos="2042">
          <p15:clr>
            <a:srgbClr val="A4A3A4"/>
          </p15:clr>
        </p15:guide>
        <p15:guide id="2" pos="36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49A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76942" autoAdjust="0"/>
  </p:normalViewPr>
  <p:slideViewPr>
    <p:cSldViewPr snapToGrid="0" snapToObjects="1">
      <p:cViewPr varScale="1">
        <p:scale>
          <a:sx n="70" d="100"/>
          <a:sy n="70" d="100"/>
        </p:scale>
        <p:origin x="1315" y="38"/>
      </p:cViewPr>
      <p:guideLst>
        <p:guide orient="horz" pos="2042"/>
        <p:guide pos="362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D:\Kocaeli\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tr-TR" dirty="0"/>
              <a:t>Slovakya'nın Yıllar İtibariyle Dış Ticareti, milyon</a:t>
            </a:r>
            <a:r>
              <a:rPr lang="tr-TR" baseline="0" dirty="0"/>
              <a:t> avro</a:t>
            </a:r>
            <a:endParaRPr lang="tr-TR" dirty="0"/>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6.5163448787606104E-2"/>
          <c:y val="0.11880627066929"/>
          <c:w val="0.91688030147990607"/>
          <c:h val="0.73856737545379669"/>
        </c:manualLayout>
      </c:layout>
      <c:lineChart>
        <c:grouping val="standard"/>
        <c:varyColors val="0"/>
        <c:ser>
          <c:idx val="3"/>
          <c:order val="1"/>
          <c:tx>
            <c:strRef>
              <c:f>'Grafik ilk'!$K$1</c:f>
              <c:strCache>
                <c:ptCount val="1"/>
                <c:pt idx="0">
                  <c:v>İhracat</c:v>
                </c:pt>
              </c:strCache>
            </c:strRef>
          </c:tx>
          <c:spPr>
            <a:ln w="22225" cap="rnd">
              <a:solidFill>
                <a:schemeClr val="tx2"/>
              </a:solidFill>
              <a:round/>
            </a:ln>
            <a:effectLst/>
          </c:spPr>
          <c:marker>
            <c:symbol val="none"/>
          </c:marker>
          <c:dLbls>
            <c:dLbl>
              <c:idx val="0"/>
              <c:layout>
                <c:manualLayout>
                  <c:x val="-3.7031691254834902E-2"/>
                  <c:y val="-4.094592926533146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F0-4294-B0F6-076F08C7EEFA}"/>
                </c:ext>
              </c:extLst>
            </c:dLbl>
            <c:dLbl>
              <c:idx val="32"/>
              <c:layout>
                <c:manualLayout>
                  <c:x val="0"/>
                  <c:y val="-4.679534773180738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F0-4294-B0F6-076F08C7EEF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'Grafik ilk'!$J$2:$J$34</c:f>
              <c:numCache>
                <c:formatCode>0</c:formatCode>
                <c:ptCount val="3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pt idx="31">
                  <c:v>2024</c:v>
                </c:pt>
                <c:pt idx="32">
                  <c:v>2025</c:v>
                </c:pt>
              </c:numCache>
            </c:numRef>
          </c:cat>
          <c:val>
            <c:numRef>
              <c:f>'Grafik ilk'!$K$2:$K$34</c:f>
              <c:numCache>
                <c:formatCode>#,##0</c:formatCode>
                <c:ptCount val="33"/>
                <c:pt idx="0">
                  <c:v>5923.19</c:v>
                </c:pt>
                <c:pt idx="1">
                  <c:v>7115.95</c:v>
                </c:pt>
                <c:pt idx="2">
                  <c:v>8467.64</c:v>
                </c:pt>
                <c:pt idx="3">
                  <c:v>8983.7199999999993</c:v>
                </c:pt>
                <c:pt idx="4">
                  <c:v>10755.4</c:v>
                </c:pt>
                <c:pt idx="5">
                  <c:v>12540.89</c:v>
                </c:pt>
                <c:pt idx="6">
                  <c:v>14062.55</c:v>
                </c:pt>
                <c:pt idx="7">
                  <c:v>18206.96</c:v>
                </c:pt>
                <c:pt idx="8">
                  <c:v>20292.27</c:v>
                </c:pt>
                <c:pt idx="9">
                  <c:v>21643.03</c:v>
                </c:pt>
                <c:pt idx="10">
                  <c:v>26662.62</c:v>
                </c:pt>
                <c:pt idx="11">
                  <c:v>29573.15</c:v>
                </c:pt>
                <c:pt idx="12">
                  <c:v>32863.980000000003</c:v>
                </c:pt>
                <c:pt idx="13">
                  <c:v>40891.519999999997</c:v>
                </c:pt>
                <c:pt idx="14">
                  <c:v>47350.96</c:v>
                </c:pt>
                <c:pt idx="15">
                  <c:v>49522.27</c:v>
                </c:pt>
                <c:pt idx="16">
                  <c:v>39721.19</c:v>
                </c:pt>
                <c:pt idx="17">
                  <c:v>49251.7</c:v>
                </c:pt>
                <c:pt idx="18">
                  <c:v>56754.9</c:v>
                </c:pt>
                <c:pt idx="19">
                  <c:v>62201.7</c:v>
                </c:pt>
                <c:pt idx="20">
                  <c:v>64131.5</c:v>
                </c:pt>
                <c:pt idx="21">
                  <c:v>64565.4</c:v>
                </c:pt>
                <c:pt idx="22">
                  <c:v>67607</c:v>
                </c:pt>
                <c:pt idx="23">
                  <c:v>69554.600000000006</c:v>
                </c:pt>
                <c:pt idx="24">
                  <c:v>73851.899999999994</c:v>
                </c:pt>
                <c:pt idx="25">
                  <c:v>79144.5</c:v>
                </c:pt>
                <c:pt idx="26">
                  <c:v>80337.7</c:v>
                </c:pt>
                <c:pt idx="27">
                  <c:v>75916.244529999996</c:v>
                </c:pt>
                <c:pt idx="28">
                  <c:v>88551.676940000005</c:v>
                </c:pt>
                <c:pt idx="29">
                  <c:v>102786.05989</c:v>
                </c:pt>
                <c:pt idx="30">
                  <c:v>108446.85788</c:v>
                </c:pt>
                <c:pt idx="31">
                  <c:v>106780.44315000001</c:v>
                </c:pt>
                <c:pt idx="32">
                  <c:v>110890.39968999999</c:v>
                </c:pt>
              </c:numCache>
            </c:numRef>
          </c:val>
          <c:smooth val="0"/>
          <c:extLst>
            <c:ext xmlns:c16="http://schemas.microsoft.com/office/drawing/2014/chart" uri="{C3380CC4-5D6E-409C-BE32-E72D297353CC}">
              <c16:uniqueId val="{00000002-70F0-4294-B0F6-076F08C7EEFA}"/>
            </c:ext>
          </c:extLst>
        </c:ser>
        <c:ser>
          <c:idx val="1"/>
          <c:order val="2"/>
          <c:tx>
            <c:strRef>
              <c:f>'Grafik ilk'!$M$1</c:f>
              <c:strCache>
                <c:ptCount val="1"/>
                <c:pt idx="0">
                  <c:v>İthalat</c:v>
                </c:pt>
              </c:strCache>
            </c:strRef>
          </c:tx>
          <c:spPr>
            <a:ln w="22225" cap="rnd">
              <a:solidFill>
                <a:schemeClr val="accent2"/>
              </a:solidFill>
              <a:round/>
            </a:ln>
            <a:effectLst/>
          </c:spPr>
          <c:marker>
            <c:symbol val="none"/>
          </c:marker>
          <c:dLbls>
            <c:dLbl>
              <c:idx val="0"/>
              <c:layout>
                <c:manualLayout>
                  <c:x val="1.8515845627417465E-2"/>
                  <c:y val="1.754825539942777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F0-4294-B0F6-076F08C7EEFA}"/>
                </c:ext>
              </c:extLst>
            </c:dLbl>
            <c:dLbl>
              <c:idx val="32"/>
              <c:layout>
                <c:manualLayout>
                  <c:x val="0"/>
                  <c:y val="5.849418466475923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F0-4294-B0F6-076F08C7EEF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'Grafik ilk'!$J$2:$J$34</c:f>
              <c:numCache>
                <c:formatCode>0</c:formatCode>
                <c:ptCount val="3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pt idx="31">
                  <c:v>2024</c:v>
                </c:pt>
                <c:pt idx="32">
                  <c:v>2025</c:v>
                </c:pt>
              </c:numCache>
            </c:numRef>
          </c:cat>
          <c:val>
            <c:numRef>
              <c:f>'Grafik ilk'!$M$2:$M$34</c:f>
              <c:numCache>
                <c:formatCode>#,##0</c:formatCode>
                <c:ptCount val="33"/>
                <c:pt idx="0">
                  <c:v>6255.16</c:v>
                </c:pt>
                <c:pt idx="1">
                  <c:v>5053.8900000000003</c:v>
                </c:pt>
                <c:pt idx="2">
                  <c:v>8656.66</c:v>
                </c:pt>
                <c:pt idx="3">
                  <c:v>11315.91</c:v>
                </c:pt>
                <c:pt idx="4">
                  <c:v>13077.51</c:v>
                </c:pt>
                <c:pt idx="5">
                  <c:v>15293.63</c:v>
                </c:pt>
                <c:pt idx="6">
                  <c:v>15564.35</c:v>
                </c:pt>
                <c:pt idx="7">
                  <c:v>19593.53</c:v>
                </c:pt>
                <c:pt idx="8">
                  <c:v>23702.799999999999</c:v>
                </c:pt>
                <c:pt idx="9">
                  <c:v>24828.240000000002</c:v>
                </c:pt>
                <c:pt idx="10">
                  <c:v>27440.51</c:v>
                </c:pt>
                <c:pt idx="11">
                  <c:v>31217.919999999998</c:v>
                </c:pt>
                <c:pt idx="12">
                  <c:v>35320.050000000003</c:v>
                </c:pt>
                <c:pt idx="13">
                  <c:v>43453.57</c:v>
                </c:pt>
                <c:pt idx="14">
                  <c:v>48075.95</c:v>
                </c:pt>
                <c:pt idx="15">
                  <c:v>50280.06</c:v>
                </c:pt>
                <c:pt idx="16">
                  <c:v>38775.129999999997</c:v>
                </c:pt>
                <c:pt idx="17">
                  <c:v>48437.599999999999</c:v>
                </c:pt>
                <c:pt idx="18">
                  <c:v>55465.1</c:v>
                </c:pt>
                <c:pt idx="19">
                  <c:v>58201.4</c:v>
                </c:pt>
                <c:pt idx="20">
                  <c:v>59560.6</c:v>
                </c:pt>
                <c:pt idx="21">
                  <c:v>59792.800000000003</c:v>
                </c:pt>
                <c:pt idx="22">
                  <c:v>64447</c:v>
                </c:pt>
                <c:pt idx="23">
                  <c:v>66187.600000000006</c:v>
                </c:pt>
                <c:pt idx="24">
                  <c:v>70778.2</c:v>
                </c:pt>
                <c:pt idx="25">
                  <c:v>76835</c:v>
                </c:pt>
                <c:pt idx="26">
                  <c:v>79275</c:v>
                </c:pt>
                <c:pt idx="27">
                  <c:v>72599.717629999999</c:v>
                </c:pt>
                <c:pt idx="28">
                  <c:v>86676.064510000011</c:v>
                </c:pt>
                <c:pt idx="29">
                  <c:v>107310.17823999999</c:v>
                </c:pt>
                <c:pt idx="30">
                  <c:v>103943.45631000001</c:v>
                </c:pt>
                <c:pt idx="31">
                  <c:v>104114.89165999999</c:v>
                </c:pt>
                <c:pt idx="32">
                  <c:v>108138.56672</c:v>
                </c:pt>
              </c:numCache>
            </c:numRef>
          </c:val>
          <c:smooth val="0"/>
          <c:extLst>
            <c:ext xmlns:c16="http://schemas.microsoft.com/office/drawing/2014/chart" uri="{C3380CC4-5D6E-409C-BE32-E72D297353CC}">
              <c16:uniqueId val="{00000004-70F0-4294-B0F6-076F08C7EEFA}"/>
            </c:ext>
          </c:extLst>
        </c:ser>
        <c:dLbls>
          <c:showLegendKey val="0"/>
          <c:showVal val="0"/>
          <c:showCatName val="0"/>
          <c:showSerName val="0"/>
          <c:showPercent val="0"/>
          <c:showBubbleSize val="0"/>
        </c:dLbls>
        <c:smooth val="0"/>
        <c:axId val="1481775872"/>
        <c:axId val="1486828064"/>
        <c:extLst>
          <c:ext xmlns:c15="http://schemas.microsoft.com/office/drawing/2012/chart" uri="{02D57815-91ED-43cb-92C2-25804820EDAC}">
            <c15:filteredLineSeries>
              <c15:ser>
                <c:idx val="0"/>
                <c:order val="0"/>
                <c:tx>
                  <c:strRef>
                    <c:extLst>
                      <c:ext uri="{02D57815-91ED-43cb-92C2-25804820EDAC}">
                        <c15:formulaRef>
                          <c15:sqref>'Grafik ilk'!$J$1</c15:sqref>
                        </c15:formulaRef>
                      </c:ext>
                    </c:extLst>
                    <c:strCache>
                      <c:ptCount val="1"/>
                      <c:pt idx="0">
                        <c:v>(milyon avro)</c:v>
                      </c:pt>
                    </c:strCache>
                  </c:strRef>
                </c:tx>
                <c:spPr>
                  <a:ln w="22225" cap="rnd">
                    <a:solidFill>
                      <a:schemeClr val="accent1"/>
                    </a:solidFill>
                    <a:round/>
                  </a:ln>
                  <a:effectLst/>
                </c:spPr>
                <c:marker>
                  <c:symbol val="none"/>
                </c:marker>
                <c:dPt>
                  <c:idx val="22"/>
                  <c:marker>
                    <c:symbol val="none"/>
                  </c:marker>
                  <c:bubble3D val="0"/>
                  <c:extLst>
                    <c:ext xmlns:c16="http://schemas.microsoft.com/office/drawing/2014/chart" uri="{C3380CC4-5D6E-409C-BE32-E72D297353CC}">
                      <c16:uniqueId val="{00000005-70F0-4294-B0F6-076F08C7EEFA}"/>
                    </c:ext>
                  </c:extLst>
                </c:dPt>
                <c:dLbls>
                  <c:dLbl>
                    <c:idx val="28"/>
                    <c:showLegendKey val="0"/>
                    <c:showVal val="1"/>
                    <c:showCatName val="0"/>
                    <c:showSerName val="0"/>
                    <c:showPercent val="0"/>
                    <c:showBubbleSize val="0"/>
                    <c:extLst>
                      <c:ext uri="{CE6537A1-D6FC-4f65-9D91-7224C49458BB}"/>
                      <c:ext xmlns:c16="http://schemas.microsoft.com/office/drawing/2014/chart" uri="{C3380CC4-5D6E-409C-BE32-E72D297353CC}">
                        <c16:uniqueId val="{00000006-70F0-4294-B0F6-076F08C7EEF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uri="{CE6537A1-D6FC-4f65-9D91-7224C49458BB}">
                      <c15:showLeaderLines val="1"/>
                      <c15:leaderLines>
                        <c:spPr>
                          <a:ln w="9525" cap="flat" cmpd="sng" algn="ctr">
                            <a:solidFill>
                              <a:schemeClr val="dk1">
                                <a:lumMod val="35000"/>
                                <a:lumOff val="65000"/>
                              </a:schemeClr>
                            </a:solidFill>
                            <a:round/>
                          </a:ln>
                          <a:effectLst/>
                        </c:spPr>
                      </c15:leaderLines>
                    </c:ext>
                  </c:extLst>
                </c:dLbls>
                <c:cat>
                  <c:numRef>
                    <c:extLst>
                      <c:ext uri="{02D57815-91ED-43cb-92C2-25804820EDAC}">
                        <c15:formulaRef>
                          <c15:sqref>'Grafik ilk'!$J$2:$J$34</c15:sqref>
                        </c15:formulaRef>
                      </c:ext>
                    </c:extLst>
                    <c:numCache>
                      <c:formatCode>0</c:formatCode>
                      <c:ptCount val="3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pt idx="31">
                        <c:v>2024</c:v>
                      </c:pt>
                      <c:pt idx="32">
                        <c:v>2025</c:v>
                      </c:pt>
                    </c:numCache>
                  </c:numRef>
                </c:cat>
                <c:val>
                  <c:numRef>
                    <c:extLst>
                      <c:ext uri="{02D57815-91ED-43cb-92C2-25804820EDAC}">
                        <c15:formulaRef>
                          <c15:sqref>'Grafik ilk'!$J$2:$J$32</c15:sqref>
                        </c15:formulaRef>
                      </c:ext>
                    </c:extLst>
                    <c:numCache>
                      <c:formatCode>0</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val>
                <c:smooth val="0"/>
                <c:extLst>
                  <c:ext xmlns:c16="http://schemas.microsoft.com/office/drawing/2014/chart" uri="{C3380CC4-5D6E-409C-BE32-E72D297353CC}">
                    <c16:uniqueId val="{00000007-70F0-4294-B0F6-076F08C7EEFA}"/>
                  </c:ext>
                </c:extLst>
              </c15:ser>
            </c15:filteredLineSeries>
          </c:ext>
        </c:extLst>
      </c:lineChart>
      <c:catAx>
        <c:axId val="148177587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486828064"/>
        <c:crosses val="autoZero"/>
        <c:auto val="1"/>
        <c:lblAlgn val="ctr"/>
        <c:lblOffset val="100"/>
        <c:noMultiLvlLbl val="0"/>
      </c:catAx>
      <c:valAx>
        <c:axId val="1486828064"/>
        <c:scaling>
          <c:orientation val="minMax"/>
          <c:min val="5000"/>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48177587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28CB9764-9A7D-4882-AAB7-FBE963436523}" type="datetimeFigureOut">
              <a:rPr lang="tr-TR" smtClean="0"/>
              <a:t>29.03.2026</a:t>
            </a:fld>
            <a:endParaRPr lang="tr-TR"/>
          </a:p>
        </p:txBody>
      </p:sp>
      <p:sp>
        <p:nvSpPr>
          <p:cNvPr id="4" name="Altbilgi Yer Tutucusu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DC1BD607-6CF6-460E-BF1C-750E422942A3}" type="slidenum">
              <a:rPr lang="tr-TR" smtClean="0"/>
              <a:t>‹#›</a:t>
            </a:fld>
            <a:endParaRPr lang="tr-TR"/>
          </a:p>
        </p:txBody>
      </p:sp>
    </p:spTree>
    <p:extLst>
      <p:ext uri="{BB962C8B-B14F-4D97-AF65-F5344CB8AC3E}">
        <p14:creationId xmlns:p14="http://schemas.microsoft.com/office/powerpoint/2010/main" val="941391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4AD46147-4A83-4E52-AE7C-BD85707B20E5}" type="datetimeFigureOut">
              <a:rPr lang="tr-TR" smtClean="0"/>
              <a:t>29.03.2026</a:t>
            </a:fld>
            <a:endParaRPr lang="tr-TR"/>
          </a:p>
        </p:txBody>
      </p:sp>
      <p:sp>
        <p:nvSpPr>
          <p:cNvPr id="4" name="Slayt Görüntüsü Yer Tutucusu 3"/>
          <p:cNvSpPr>
            <a:spLocks noGrp="1" noRot="1" noChangeAspect="1"/>
          </p:cNvSpPr>
          <p:nvPr>
            <p:ph type="sldImg" idx="2"/>
          </p:nvPr>
        </p:nvSpPr>
        <p:spPr>
          <a:xfrm>
            <a:off x="446088" y="1243013"/>
            <a:ext cx="5965825" cy="3357562"/>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45DEE50A-3187-4C34-BB15-2780BC66CCE3}" type="slidenum">
              <a:rPr lang="tr-TR" smtClean="0"/>
              <a:t>‹#›</a:t>
            </a:fld>
            <a:endParaRPr lang="tr-TR"/>
          </a:p>
        </p:txBody>
      </p:sp>
    </p:spTree>
    <p:extLst>
      <p:ext uri="{BB962C8B-B14F-4D97-AF65-F5344CB8AC3E}">
        <p14:creationId xmlns:p14="http://schemas.microsoft.com/office/powerpoint/2010/main" val="401928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1</a:t>
            </a:fld>
            <a:endParaRPr lang="tr-TR"/>
          </a:p>
        </p:txBody>
      </p:sp>
    </p:spTree>
    <p:extLst>
      <p:ext uri="{BB962C8B-B14F-4D97-AF65-F5344CB8AC3E}">
        <p14:creationId xmlns:p14="http://schemas.microsoft.com/office/powerpoint/2010/main" val="1995379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13</a:t>
            </a:fld>
            <a:endParaRPr lang="tr-TR"/>
          </a:p>
        </p:txBody>
      </p:sp>
    </p:spTree>
    <p:extLst>
      <p:ext uri="{BB962C8B-B14F-4D97-AF65-F5344CB8AC3E}">
        <p14:creationId xmlns:p14="http://schemas.microsoft.com/office/powerpoint/2010/main" val="972629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C5650-3C1B-7EDC-30A4-03F8FF2DFC1C}"/>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A4AF13DF-61E4-D4C1-B3FB-E11AFFCBC89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14929CC-3064-14DD-79CB-0C301365879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B0B9FCE-F9D5-584B-437C-6E16BA77023C}"/>
              </a:ext>
            </a:extLst>
          </p:cNvPr>
          <p:cNvSpPr>
            <a:spLocks noGrp="1"/>
          </p:cNvSpPr>
          <p:nvPr>
            <p:ph type="sldNum" sz="quarter" idx="10"/>
          </p:nvPr>
        </p:nvSpPr>
        <p:spPr/>
        <p:txBody>
          <a:bodyPr/>
          <a:lstStyle/>
          <a:p>
            <a:fld id="{45DEE50A-3187-4C34-BB15-2780BC66CCE3}" type="slidenum">
              <a:rPr lang="tr-TR" smtClean="0"/>
              <a:t>14</a:t>
            </a:fld>
            <a:endParaRPr lang="tr-TR"/>
          </a:p>
        </p:txBody>
      </p:sp>
    </p:spTree>
    <p:extLst>
      <p:ext uri="{BB962C8B-B14F-4D97-AF65-F5344CB8AC3E}">
        <p14:creationId xmlns:p14="http://schemas.microsoft.com/office/powerpoint/2010/main" val="1091069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AB184-576B-F42A-B52A-1959BDB458EB}"/>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CF19BD89-A588-F934-4D67-B8E7B30C8BB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EE6E0C4-3375-CDD2-4F17-9D6D204F3E4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9858E4F-EB3B-5551-215A-14699A0FBE71}"/>
              </a:ext>
            </a:extLst>
          </p:cNvPr>
          <p:cNvSpPr>
            <a:spLocks noGrp="1"/>
          </p:cNvSpPr>
          <p:nvPr>
            <p:ph type="sldNum" sz="quarter" idx="10"/>
          </p:nvPr>
        </p:nvSpPr>
        <p:spPr/>
        <p:txBody>
          <a:bodyPr/>
          <a:lstStyle/>
          <a:p>
            <a:fld id="{45DEE50A-3187-4C34-BB15-2780BC66CCE3}" type="slidenum">
              <a:rPr lang="tr-TR" smtClean="0"/>
              <a:t>15</a:t>
            </a:fld>
            <a:endParaRPr lang="tr-TR"/>
          </a:p>
        </p:txBody>
      </p:sp>
    </p:spTree>
    <p:extLst>
      <p:ext uri="{BB962C8B-B14F-4D97-AF65-F5344CB8AC3E}">
        <p14:creationId xmlns:p14="http://schemas.microsoft.com/office/powerpoint/2010/main" val="366885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9BC1D-FD32-5ED6-D80F-C21DBB0A32BC}"/>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3463BFF3-4DA1-88C6-F033-6C311F6FF5A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840F66D-3604-DF42-067E-D1C4CFA37E0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F861732-031D-2B64-74F4-2FA7C515B955}"/>
              </a:ext>
            </a:extLst>
          </p:cNvPr>
          <p:cNvSpPr>
            <a:spLocks noGrp="1"/>
          </p:cNvSpPr>
          <p:nvPr>
            <p:ph type="sldNum" sz="quarter" idx="10"/>
          </p:nvPr>
        </p:nvSpPr>
        <p:spPr/>
        <p:txBody>
          <a:bodyPr/>
          <a:lstStyle/>
          <a:p>
            <a:fld id="{45DEE50A-3187-4C34-BB15-2780BC66CCE3}" type="slidenum">
              <a:rPr lang="tr-TR" smtClean="0"/>
              <a:t>17</a:t>
            </a:fld>
            <a:endParaRPr lang="tr-TR"/>
          </a:p>
        </p:txBody>
      </p:sp>
    </p:spTree>
    <p:extLst>
      <p:ext uri="{BB962C8B-B14F-4D97-AF65-F5344CB8AC3E}">
        <p14:creationId xmlns:p14="http://schemas.microsoft.com/office/powerpoint/2010/main" val="3861968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F594F-6F82-AA50-3BEC-F7F964D36121}"/>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85F83169-494C-17F7-0E07-B719F5F3AA0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15D1EDD-7DDD-FBD6-1981-39708EA64E33}"/>
              </a:ext>
            </a:extLst>
          </p:cNvPr>
          <p:cNvSpPr>
            <a:spLocks noGrp="1"/>
          </p:cNvSpPr>
          <p:nvPr>
            <p:ph type="body" idx="1"/>
          </p:nvPr>
        </p:nvSpPr>
        <p:spPr/>
        <p:txBody>
          <a:bodyPr/>
          <a:lstStyle/>
          <a:p>
            <a:r>
              <a:rPr lang="tr-TR" sz="1200" dirty="0">
                <a:latin typeface="Times New Roman" panose="02020603050405020304" pitchFamily="18" charset="0"/>
                <a:cs typeface="Times New Roman" panose="02020603050405020304" pitchFamily="18" charset="0"/>
              </a:rPr>
              <a:t>Ticaret Lisansı almak için gerekenler: </a:t>
            </a:r>
          </a:p>
          <a:p>
            <a:r>
              <a:rPr lang="tr-TR" sz="1200" dirty="0">
                <a:latin typeface="Times New Roman" panose="02020603050405020304" pitchFamily="18" charset="0"/>
                <a:cs typeface="Times New Roman" panose="02020603050405020304" pitchFamily="18" charset="0"/>
              </a:rPr>
              <a:t>-Gerçek kişi girişimcilerin 18 yaşından büyük olması gerekir. Tüzel kişilik ise, kanuni temsilcinin bu şartları karşılaması gerekir.</a:t>
            </a:r>
          </a:p>
          <a:p>
            <a:r>
              <a:rPr lang="tr-TR" sz="1200" dirty="0">
                <a:latin typeface="Times New Roman" panose="02020603050405020304" pitchFamily="18" charset="0"/>
                <a:cs typeface="Times New Roman" panose="02020603050405020304" pitchFamily="18" charset="0"/>
              </a:rPr>
              <a:t>-Başvuru Formu,</a:t>
            </a:r>
          </a:p>
          <a:p>
            <a:r>
              <a:rPr lang="tr-TR" sz="1200" dirty="0">
                <a:latin typeface="Times New Roman" panose="02020603050405020304" pitchFamily="18" charset="0"/>
                <a:cs typeface="Times New Roman" panose="02020603050405020304" pitchFamily="18" charset="0"/>
              </a:rPr>
              <a:t>-Kayıt için gerekli belgeler (gerçek kişi veya yetkili temsilcinin belgeleri),</a:t>
            </a:r>
          </a:p>
          <a:p>
            <a:r>
              <a:rPr lang="tr-TR" sz="1200" dirty="0">
                <a:latin typeface="Times New Roman" panose="02020603050405020304" pitchFamily="18" charset="0"/>
                <a:cs typeface="Times New Roman" panose="02020603050405020304" pitchFamily="18" charset="0"/>
              </a:rPr>
              <a:t>-Yetkili temsilcinin atanması durumunda, atama, onay, taahhüt vb. belgeleri </a:t>
            </a:r>
          </a:p>
          <a:p>
            <a:r>
              <a:rPr lang="tr-TR" sz="1200" dirty="0">
                <a:latin typeface="Times New Roman" panose="02020603050405020304" pitchFamily="18" charset="0"/>
                <a:cs typeface="Times New Roman" panose="02020603050405020304" pitchFamily="18" charset="0"/>
              </a:rPr>
              <a:t>-Kayıtlı adreste bulunan mülkün hak sahipliği belgesi,</a:t>
            </a:r>
          </a:p>
          <a:p>
            <a:r>
              <a:rPr lang="tr-TR" sz="1200" dirty="0">
                <a:latin typeface="Times New Roman" panose="02020603050405020304" pitchFamily="18" charset="0"/>
                <a:cs typeface="Times New Roman" panose="02020603050405020304" pitchFamily="18" charset="0"/>
              </a:rPr>
              <a:t>-Sabıka kaydı belgesi (son beş yıl içinde 6 aydan fazla yaşanan ülkeden temin edilir.)</a:t>
            </a:r>
          </a:p>
          <a:p>
            <a:r>
              <a:rPr lang="tr-TR" sz="1200" dirty="0">
                <a:latin typeface="Times New Roman" panose="02020603050405020304" pitchFamily="18" charset="0"/>
                <a:cs typeface="Times New Roman" panose="02020603050405020304" pitchFamily="18" charset="0"/>
              </a:rPr>
              <a:t>-Harç masrafı</a:t>
            </a:r>
          </a:p>
          <a:p>
            <a:pPr>
              <a:lnSpc>
                <a:spcPct val="115000"/>
              </a:lnSpc>
              <a:spcAft>
                <a:spcPts val="1000"/>
              </a:spcAft>
            </a:pPr>
            <a:r>
              <a:rPr lang="sk-SK" sz="1200" b="1" u="sng" dirty="0">
                <a:effectLst/>
                <a:latin typeface="Times New Roman" panose="02020603050405020304" pitchFamily="18" charset="0"/>
                <a:ea typeface="Calibri" panose="020F0502020204030204" pitchFamily="34" charset="0"/>
                <a:cs typeface="Times New Roman" panose="02020603050405020304" pitchFamily="18" charset="0"/>
              </a:rPr>
              <a:t>Depo </a:t>
            </a:r>
            <a:r>
              <a:rPr lang="sk-SK" sz="1200" b="1" u="sng" dirty="0" err="1">
                <a:effectLst/>
                <a:latin typeface="Times New Roman" panose="02020603050405020304" pitchFamily="18" charset="0"/>
                <a:ea typeface="Calibri" panose="020F0502020204030204" pitchFamily="34" charset="0"/>
                <a:cs typeface="Times New Roman" panose="02020603050405020304" pitchFamily="18" charset="0"/>
              </a:rPr>
              <a:t>ücretleri</a:t>
            </a:r>
            <a:r>
              <a:rPr lang="sk-SK" sz="1200" b="1" u="sng"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Bulunduğu</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yer</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sahip</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olduğu</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fiziksel</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koşullara</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bağlı</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olarak</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değişmektedir</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2,5 – 3,5 €/m2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aylık</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 30 – 42 €/m2 </a:t>
            </a:r>
            <a:r>
              <a:rPr lang="sk-SK" sz="1200" dirty="0" err="1">
                <a:effectLst/>
                <a:latin typeface="Times New Roman" panose="02020603050405020304" pitchFamily="18" charset="0"/>
                <a:ea typeface="Calibri" panose="020F0502020204030204" pitchFamily="34" charset="0"/>
                <a:cs typeface="Times New Roman" panose="02020603050405020304" pitchFamily="18" charset="0"/>
              </a:rPr>
              <a:t>yıllık</a:t>
            </a:r>
            <a:r>
              <a:rPr lang="sk-SK"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Palet başına ücret uygulaması mevcut: Palet boyutuna göre 0,157 – 0,45 Avro (KDV Hariç, palet boyutu 1200x800 mm) arası değişebiliyor.</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sz="1400" dirty="0"/>
          </a:p>
          <a:p>
            <a:endParaRPr lang="tr-TR" dirty="0"/>
          </a:p>
        </p:txBody>
      </p:sp>
      <p:sp>
        <p:nvSpPr>
          <p:cNvPr id="4" name="Slayt Numarası Yer Tutucusu 3">
            <a:extLst>
              <a:ext uri="{FF2B5EF4-FFF2-40B4-BE49-F238E27FC236}">
                <a16:creationId xmlns:a16="http://schemas.microsoft.com/office/drawing/2014/main" id="{A682B3EB-5618-C9D7-73F9-9BDDF6EC9A60}"/>
              </a:ext>
            </a:extLst>
          </p:cNvPr>
          <p:cNvSpPr>
            <a:spLocks noGrp="1"/>
          </p:cNvSpPr>
          <p:nvPr>
            <p:ph type="sldNum" sz="quarter" idx="10"/>
          </p:nvPr>
        </p:nvSpPr>
        <p:spPr/>
        <p:txBody>
          <a:bodyPr/>
          <a:lstStyle/>
          <a:p>
            <a:fld id="{45DEE50A-3187-4C34-BB15-2780BC66CCE3}" type="slidenum">
              <a:rPr lang="tr-TR" smtClean="0"/>
              <a:t>18</a:t>
            </a:fld>
            <a:endParaRPr lang="tr-TR"/>
          </a:p>
        </p:txBody>
      </p:sp>
    </p:spTree>
    <p:extLst>
      <p:ext uri="{BB962C8B-B14F-4D97-AF65-F5344CB8AC3E}">
        <p14:creationId xmlns:p14="http://schemas.microsoft.com/office/powerpoint/2010/main" val="129841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19</a:t>
            </a:fld>
            <a:endParaRPr lang="tr-TR"/>
          </a:p>
        </p:txBody>
      </p:sp>
    </p:spTree>
    <p:extLst>
      <p:ext uri="{BB962C8B-B14F-4D97-AF65-F5344CB8AC3E}">
        <p14:creationId xmlns:p14="http://schemas.microsoft.com/office/powerpoint/2010/main" val="2677158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AF46-7781-CC17-9CCF-A97BDDD83324}"/>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DC864B0E-B832-7455-5674-54C9EEAA95A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3FDE8AE-14CC-63AD-6B03-1AAA14BD9FF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2417674-FE13-B1B1-7419-3844FC8E73E1}"/>
              </a:ext>
            </a:extLst>
          </p:cNvPr>
          <p:cNvSpPr>
            <a:spLocks noGrp="1"/>
          </p:cNvSpPr>
          <p:nvPr>
            <p:ph type="sldNum" sz="quarter" idx="10"/>
          </p:nvPr>
        </p:nvSpPr>
        <p:spPr/>
        <p:txBody>
          <a:bodyPr/>
          <a:lstStyle/>
          <a:p>
            <a:fld id="{45DEE50A-3187-4C34-BB15-2780BC66CCE3}" type="slidenum">
              <a:rPr lang="tr-TR" smtClean="0"/>
              <a:t>20</a:t>
            </a:fld>
            <a:endParaRPr lang="tr-TR"/>
          </a:p>
        </p:txBody>
      </p:sp>
    </p:spTree>
    <p:extLst>
      <p:ext uri="{BB962C8B-B14F-4D97-AF65-F5344CB8AC3E}">
        <p14:creationId xmlns:p14="http://schemas.microsoft.com/office/powerpoint/2010/main" val="249359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dirty="0" err="1">
                <a:effectLst/>
              </a:rPr>
              <a:t>Güney</a:t>
            </a:r>
            <a:r>
              <a:rPr lang="en-GB" dirty="0">
                <a:effectLst/>
              </a:rPr>
              <a:t> </a:t>
            </a:r>
            <a:r>
              <a:rPr lang="en-GB" dirty="0" err="1">
                <a:effectLst/>
              </a:rPr>
              <a:t>Slovakya'daki</a:t>
            </a:r>
            <a:r>
              <a:rPr lang="en-GB" dirty="0">
                <a:effectLst/>
              </a:rPr>
              <a:t> </a:t>
            </a:r>
            <a:r>
              <a:rPr lang="en-GB" dirty="0" err="1">
                <a:effectLst/>
              </a:rPr>
              <a:t>En</a:t>
            </a:r>
            <a:r>
              <a:rPr lang="en-GB" dirty="0">
                <a:effectLst/>
              </a:rPr>
              <a:t> </a:t>
            </a:r>
            <a:r>
              <a:rPr lang="en-GB" dirty="0" err="1">
                <a:effectLst/>
              </a:rPr>
              <a:t>Büyük</a:t>
            </a:r>
            <a:r>
              <a:rPr lang="en-GB" dirty="0">
                <a:effectLst/>
              </a:rPr>
              <a:t> Sanayi </a:t>
            </a:r>
            <a:r>
              <a:rPr lang="en-GB" dirty="0" err="1">
                <a:effectLst/>
              </a:rPr>
              <a:t>Parklarından</a:t>
            </a:r>
            <a:r>
              <a:rPr lang="en-GB" dirty="0">
                <a:effectLst/>
              </a:rPr>
              <a:t> Biri </a:t>
            </a:r>
            <a:r>
              <a:rPr lang="en-GB" dirty="0" err="1">
                <a:effectLst/>
              </a:rPr>
              <a:t>Rimavska</a:t>
            </a:r>
            <a:r>
              <a:rPr lang="en-GB" dirty="0">
                <a:effectLst/>
              </a:rPr>
              <a:t> </a:t>
            </a:r>
            <a:r>
              <a:rPr lang="en-GB" dirty="0" err="1">
                <a:effectLst/>
              </a:rPr>
              <a:t>Sobota'da</a:t>
            </a:r>
            <a:r>
              <a:rPr lang="en-GB" dirty="0">
                <a:effectLst/>
              </a:rPr>
              <a:t> </a:t>
            </a:r>
            <a:r>
              <a:rPr lang="en-GB" dirty="0" err="1">
                <a:effectLst/>
              </a:rPr>
              <a:t>Kurulacak</a:t>
            </a:r>
            <a:r>
              <a:rPr lang="en-GB" dirty="0">
                <a:effectLst/>
              </a:rPr>
              <a:t>.</a:t>
            </a:r>
            <a:r>
              <a:rPr lang="tr-TR" dirty="0">
                <a:effectLst/>
              </a:rPr>
              <a:t> </a:t>
            </a:r>
            <a:r>
              <a:rPr lang="en-GB" b="0" i="0" dirty="0" err="1">
                <a:solidFill>
                  <a:srgbClr val="000000"/>
                </a:solidFill>
                <a:effectLst/>
                <a:latin typeface="Helvetica Neue"/>
              </a:rPr>
              <a:t>Slovakya</a:t>
            </a:r>
            <a:r>
              <a:rPr lang="en-GB" b="0" i="0" dirty="0">
                <a:solidFill>
                  <a:srgbClr val="000000"/>
                </a:solidFill>
                <a:effectLst/>
                <a:latin typeface="Helvetica Neue"/>
              </a:rPr>
              <a:t> </a:t>
            </a:r>
            <a:r>
              <a:rPr lang="en-GB" b="0" i="0" dirty="0" err="1">
                <a:solidFill>
                  <a:srgbClr val="000000"/>
                </a:solidFill>
                <a:effectLst/>
                <a:latin typeface="Helvetica Neue"/>
              </a:rPr>
              <a:t>Hükümeti</a:t>
            </a:r>
            <a:r>
              <a:rPr lang="en-GB" b="0" i="0" dirty="0">
                <a:solidFill>
                  <a:srgbClr val="000000"/>
                </a:solidFill>
                <a:effectLst/>
                <a:latin typeface="Helvetica Neue"/>
              </a:rPr>
              <a:t>, </a:t>
            </a:r>
            <a:r>
              <a:rPr lang="tr-TR" b="0" i="0" dirty="0">
                <a:solidFill>
                  <a:srgbClr val="000000"/>
                </a:solidFill>
                <a:effectLst/>
                <a:latin typeface="Helvetica Neue"/>
              </a:rPr>
              <a:t>bu </a:t>
            </a:r>
            <a:r>
              <a:rPr lang="en-GB" b="0" i="0" dirty="0" err="1">
                <a:solidFill>
                  <a:srgbClr val="000000"/>
                </a:solidFill>
                <a:effectLst/>
                <a:latin typeface="Helvetica Neue"/>
              </a:rPr>
              <a:t>parkın</a:t>
            </a:r>
            <a:r>
              <a:rPr lang="en-GB" b="0" i="0" dirty="0">
                <a:solidFill>
                  <a:srgbClr val="000000"/>
                </a:solidFill>
                <a:effectLst/>
                <a:latin typeface="Helvetica Neue"/>
              </a:rPr>
              <a:t> </a:t>
            </a:r>
            <a:r>
              <a:rPr lang="en-GB" b="0" i="0" dirty="0" err="1">
                <a:solidFill>
                  <a:srgbClr val="000000"/>
                </a:solidFill>
                <a:effectLst/>
                <a:latin typeface="Helvetica Neue"/>
              </a:rPr>
              <a:t>inşaatını</a:t>
            </a:r>
            <a:r>
              <a:rPr lang="en-GB" b="0" i="0" dirty="0">
                <a:solidFill>
                  <a:srgbClr val="000000"/>
                </a:solidFill>
                <a:effectLst/>
                <a:latin typeface="Helvetica Neue"/>
              </a:rPr>
              <a:t> </a:t>
            </a:r>
            <a:r>
              <a:rPr lang="en-GB" b="0" i="0" dirty="0" err="1">
                <a:solidFill>
                  <a:srgbClr val="000000"/>
                </a:solidFill>
                <a:effectLst/>
                <a:latin typeface="Helvetica Neue"/>
              </a:rPr>
              <a:t>onayladı</a:t>
            </a:r>
            <a:r>
              <a:rPr lang="en-GB" b="0" i="0" dirty="0">
                <a:solidFill>
                  <a:srgbClr val="000000"/>
                </a:solidFill>
                <a:effectLst/>
                <a:latin typeface="Helvetica Neue"/>
              </a:rPr>
              <a:t>. 2023 </a:t>
            </a:r>
            <a:r>
              <a:rPr lang="en-GB" b="0" i="0" dirty="0" err="1">
                <a:solidFill>
                  <a:srgbClr val="000000"/>
                </a:solidFill>
                <a:effectLst/>
                <a:latin typeface="Helvetica Neue"/>
              </a:rPr>
              <a:t>sonuna</a:t>
            </a:r>
            <a:r>
              <a:rPr lang="en-GB" b="0" i="0" dirty="0">
                <a:solidFill>
                  <a:srgbClr val="000000"/>
                </a:solidFill>
                <a:effectLst/>
                <a:latin typeface="Helvetica Neue"/>
              </a:rPr>
              <a:t> </a:t>
            </a:r>
            <a:r>
              <a:rPr lang="en-GB" b="0" i="0" dirty="0" err="1">
                <a:solidFill>
                  <a:srgbClr val="000000"/>
                </a:solidFill>
                <a:effectLst/>
                <a:latin typeface="Helvetica Neue"/>
              </a:rPr>
              <a:t>kadar</a:t>
            </a:r>
            <a:r>
              <a:rPr lang="en-GB" b="0" i="0" dirty="0">
                <a:solidFill>
                  <a:srgbClr val="000000"/>
                </a:solidFill>
                <a:effectLst/>
                <a:latin typeface="Helvetica Neue"/>
              </a:rPr>
              <a:t> </a:t>
            </a:r>
            <a:r>
              <a:rPr lang="en-GB" b="0" i="0" dirty="0" err="1">
                <a:solidFill>
                  <a:srgbClr val="000000"/>
                </a:solidFill>
                <a:effectLst/>
                <a:latin typeface="Helvetica Neue"/>
              </a:rPr>
              <a:t>tamamlanması</a:t>
            </a:r>
            <a:r>
              <a:rPr lang="en-GB" b="0" i="0" dirty="0">
                <a:solidFill>
                  <a:srgbClr val="000000"/>
                </a:solidFill>
                <a:effectLst/>
                <a:latin typeface="Helvetica Neue"/>
              </a:rPr>
              <a:t> </a:t>
            </a:r>
            <a:r>
              <a:rPr lang="en-GB" b="0" i="0" dirty="0" err="1">
                <a:solidFill>
                  <a:srgbClr val="000000"/>
                </a:solidFill>
                <a:effectLst/>
                <a:latin typeface="Helvetica Neue"/>
              </a:rPr>
              <a:t>bekleniyor</a:t>
            </a:r>
            <a:r>
              <a:rPr lang="en-GB" b="0" i="0" dirty="0">
                <a:solidFill>
                  <a:srgbClr val="000000"/>
                </a:solidFill>
                <a:effectLst/>
                <a:latin typeface="Helvetica Neue"/>
              </a:rPr>
              <a:t>. </a:t>
            </a:r>
            <a:r>
              <a:rPr lang="en-GB" b="0" i="0" dirty="0" err="1">
                <a:solidFill>
                  <a:srgbClr val="000000"/>
                </a:solidFill>
                <a:effectLst/>
                <a:latin typeface="Helvetica Neue"/>
              </a:rPr>
              <a:t>Slovakya</a:t>
            </a:r>
            <a:r>
              <a:rPr lang="en-GB" b="0" i="0" dirty="0">
                <a:solidFill>
                  <a:srgbClr val="000000"/>
                </a:solidFill>
                <a:effectLst/>
                <a:latin typeface="Helvetica Neue"/>
              </a:rPr>
              <a:t> </a:t>
            </a:r>
            <a:r>
              <a:rPr lang="en-GB" b="0" i="0" dirty="0" err="1">
                <a:solidFill>
                  <a:srgbClr val="000000"/>
                </a:solidFill>
                <a:effectLst/>
                <a:latin typeface="Helvetica Neue"/>
              </a:rPr>
              <a:t>Ekonomi</a:t>
            </a:r>
            <a:r>
              <a:rPr lang="en-GB" b="0" i="0" dirty="0">
                <a:solidFill>
                  <a:srgbClr val="000000"/>
                </a:solidFill>
                <a:effectLst/>
                <a:latin typeface="Helvetica Neue"/>
              </a:rPr>
              <a:t> </a:t>
            </a:r>
            <a:r>
              <a:rPr lang="en-GB" b="0" i="0" dirty="0" err="1">
                <a:solidFill>
                  <a:srgbClr val="000000"/>
                </a:solidFill>
                <a:effectLst/>
                <a:latin typeface="Helvetica Neue"/>
              </a:rPr>
              <a:t>Bakanlığı</a:t>
            </a:r>
            <a:r>
              <a:rPr lang="en-GB" b="0" i="0" dirty="0">
                <a:solidFill>
                  <a:srgbClr val="000000"/>
                </a:solidFill>
                <a:effectLst/>
                <a:latin typeface="Helvetica Neue"/>
              </a:rPr>
              <a:t>, </a:t>
            </a:r>
            <a:r>
              <a:rPr lang="tr-TR" b="0" i="0" dirty="0">
                <a:solidFill>
                  <a:srgbClr val="000000"/>
                </a:solidFill>
                <a:effectLst/>
                <a:latin typeface="Helvetica Neue"/>
              </a:rPr>
              <a:t>bu </a:t>
            </a:r>
            <a:r>
              <a:rPr lang="en-GB" b="0" i="0" dirty="0" err="1">
                <a:solidFill>
                  <a:srgbClr val="000000"/>
                </a:solidFill>
                <a:effectLst/>
                <a:latin typeface="Helvetica Neue"/>
              </a:rPr>
              <a:t>alanın</a:t>
            </a:r>
            <a:r>
              <a:rPr lang="en-GB" b="0" i="0" dirty="0">
                <a:solidFill>
                  <a:srgbClr val="000000"/>
                </a:solidFill>
                <a:effectLst/>
                <a:latin typeface="Helvetica Neue"/>
              </a:rPr>
              <a:t> </a:t>
            </a:r>
            <a:r>
              <a:rPr lang="en-GB" b="0" i="0" dirty="0" err="1">
                <a:solidFill>
                  <a:srgbClr val="000000"/>
                </a:solidFill>
                <a:effectLst/>
                <a:latin typeface="Helvetica Neue"/>
              </a:rPr>
              <a:t>daha</a:t>
            </a:r>
            <a:r>
              <a:rPr lang="en-GB" b="0" i="0" dirty="0">
                <a:solidFill>
                  <a:srgbClr val="000000"/>
                </a:solidFill>
                <a:effectLst/>
                <a:latin typeface="Helvetica Neue"/>
              </a:rPr>
              <a:t> </a:t>
            </a:r>
            <a:r>
              <a:rPr lang="en-GB" b="0" i="0" dirty="0" err="1">
                <a:solidFill>
                  <a:srgbClr val="000000"/>
                </a:solidFill>
                <a:effectLst/>
                <a:latin typeface="Helvetica Neue"/>
              </a:rPr>
              <a:t>sonra</a:t>
            </a:r>
            <a:r>
              <a:rPr lang="en-GB" b="0" i="0" dirty="0">
                <a:solidFill>
                  <a:srgbClr val="000000"/>
                </a:solidFill>
                <a:effectLst/>
                <a:latin typeface="Helvetica Neue"/>
              </a:rPr>
              <a:t> </a:t>
            </a:r>
            <a:r>
              <a:rPr lang="en-GB" b="0" i="0" dirty="0" err="1">
                <a:solidFill>
                  <a:srgbClr val="000000"/>
                </a:solidFill>
                <a:effectLst/>
                <a:latin typeface="Helvetica Neue"/>
              </a:rPr>
              <a:t>yatırımcılara</a:t>
            </a:r>
            <a:r>
              <a:rPr lang="en-GB" b="0" i="0" dirty="0">
                <a:solidFill>
                  <a:srgbClr val="000000"/>
                </a:solidFill>
                <a:effectLst/>
                <a:latin typeface="Helvetica Neue"/>
              </a:rPr>
              <a:t> </a:t>
            </a:r>
            <a:r>
              <a:rPr lang="en-GB" b="0" i="0" dirty="0" err="1">
                <a:solidFill>
                  <a:srgbClr val="000000"/>
                </a:solidFill>
                <a:effectLst/>
                <a:latin typeface="Helvetica Neue"/>
              </a:rPr>
              <a:t>sunulacağını</a:t>
            </a:r>
            <a:r>
              <a:rPr lang="en-GB" b="0" i="0" dirty="0">
                <a:solidFill>
                  <a:srgbClr val="000000"/>
                </a:solidFill>
                <a:effectLst/>
                <a:latin typeface="Helvetica Neue"/>
              </a:rPr>
              <a:t> </a:t>
            </a:r>
            <a:r>
              <a:rPr lang="en-GB" b="0" i="0" dirty="0" err="1">
                <a:solidFill>
                  <a:srgbClr val="000000"/>
                </a:solidFill>
                <a:effectLst/>
                <a:latin typeface="Helvetica Neue"/>
              </a:rPr>
              <a:t>ve</a:t>
            </a:r>
            <a:r>
              <a:rPr lang="en-GB" b="0" i="0" dirty="0">
                <a:solidFill>
                  <a:srgbClr val="000000"/>
                </a:solidFill>
                <a:effectLst/>
                <a:latin typeface="Helvetica Neue"/>
              </a:rPr>
              <a:t> </a:t>
            </a:r>
            <a:r>
              <a:rPr lang="en-GB" b="0" i="0" dirty="0" err="1">
                <a:solidFill>
                  <a:srgbClr val="000000"/>
                </a:solidFill>
                <a:effectLst/>
                <a:latin typeface="Helvetica Neue"/>
              </a:rPr>
              <a:t>sanayi</a:t>
            </a:r>
            <a:r>
              <a:rPr lang="en-GB" b="0" i="0" dirty="0">
                <a:solidFill>
                  <a:srgbClr val="000000"/>
                </a:solidFill>
                <a:effectLst/>
                <a:latin typeface="Helvetica Neue"/>
              </a:rPr>
              <a:t> </a:t>
            </a:r>
            <a:r>
              <a:rPr lang="en-GB" b="0" i="0" dirty="0" err="1">
                <a:solidFill>
                  <a:srgbClr val="000000"/>
                </a:solidFill>
                <a:effectLst/>
                <a:latin typeface="Helvetica Neue"/>
              </a:rPr>
              <a:t>parkının</a:t>
            </a:r>
            <a:r>
              <a:rPr lang="en-GB" b="0" i="0" dirty="0">
                <a:solidFill>
                  <a:srgbClr val="000000"/>
                </a:solidFill>
                <a:effectLst/>
                <a:latin typeface="Helvetica Neue"/>
              </a:rPr>
              <a:t> </a:t>
            </a:r>
            <a:r>
              <a:rPr lang="en-GB" b="0" i="0" dirty="0" err="1">
                <a:solidFill>
                  <a:srgbClr val="000000"/>
                </a:solidFill>
                <a:effectLst/>
                <a:latin typeface="Helvetica Neue"/>
              </a:rPr>
              <a:t>en</a:t>
            </a:r>
            <a:r>
              <a:rPr lang="en-GB" b="0" i="0" dirty="0">
                <a:solidFill>
                  <a:srgbClr val="000000"/>
                </a:solidFill>
                <a:effectLst/>
                <a:latin typeface="Helvetica Neue"/>
              </a:rPr>
              <a:t> </a:t>
            </a:r>
            <a:r>
              <a:rPr lang="en-GB" b="0" i="0" dirty="0" err="1">
                <a:solidFill>
                  <a:srgbClr val="000000"/>
                </a:solidFill>
                <a:effectLst/>
                <a:latin typeface="Helvetica Neue"/>
              </a:rPr>
              <a:t>az</a:t>
            </a:r>
            <a:r>
              <a:rPr lang="en-GB" b="0" i="0" dirty="0">
                <a:solidFill>
                  <a:srgbClr val="000000"/>
                </a:solidFill>
                <a:effectLst/>
                <a:latin typeface="Helvetica Neue"/>
              </a:rPr>
              <a:t> 500 yeni </a:t>
            </a:r>
            <a:r>
              <a:rPr lang="en-GB" b="0" i="0" dirty="0" err="1">
                <a:solidFill>
                  <a:srgbClr val="000000"/>
                </a:solidFill>
                <a:effectLst/>
                <a:latin typeface="Helvetica Neue"/>
              </a:rPr>
              <a:t>istihdam</a:t>
            </a:r>
            <a:r>
              <a:rPr lang="en-GB" b="0" i="0" dirty="0">
                <a:solidFill>
                  <a:srgbClr val="000000"/>
                </a:solidFill>
                <a:effectLst/>
                <a:latin typeface="Helvetica Neue"/>
              </a:rPr>
              <a:t> </a:t>
            </a:r>
            <a:r>
              <a:rPr lang="en-GB" b="0" i="0" dirty="0" err="1">
                <a:solidFill>
                  <a:srgbClr val="000000"/>
                </a:solidFill>
                <a:effectLst/>
                <a:latin typeface="Helvetica Neue"/>
              </a:rPr>
              <a:t>yaratmasını</a:t>
            </a:r>
            <a:r>
              <a:rPr lang="en-GB" b="0" i="0" dirty="0">
                <a:solidFill>
                  <a:srgbClr val="000000"/>
                </a:solidFill>
                <a:effectLst/>
                <a:latin typeface="Helvetica Neue"/>
              </a:rPr>
              <a:t> </a:t>
            </a:r>
            <a:r>
              <a:rPr lang="en-GB" b="0" i="0" dirty="0" err="1">
                <a:solidFill>
                  <a:srgbClr val="000000"/>
                </a:solidFill>
                <a:effectLst/>
                <a:latin typeface="Helvetica Neue"/>
              </a:rPr>
              <a:t>beklediklerini</a:t>
            </a:r>
            <a:r>
              <a:rPr lang="en-GB" b="0" i="0" dirty="0">
                <a:solidFill>
                  <a:srgbClr val="000000"/>
                </a:solidFill>
                <a:effectLst/>
                <a:latin typeface="Helvetica Neue"/>
              </a:rPr>
              <a:t> </a:t>
            </a:r>
            <a:r>
              <a:rPr lang="en-GB" b="0" i="0" dirty="0" err="1">
                <a:solidFill>
                  <a:srgbClr val="000000"/>
                </a:solidFill>
                <a:effectLst/>
                <a:latin typeface="Helvetica Neue"/>
              </a:rPr>
              <a:t>belirtti</a:t>
            </a:r>
            <a:r>
              <a:rPr lang="en-GB" b="0" i="0" dirty="0">
                <a:solidFill>
                  <a:srgbClr val="000000"/>
                </a:solidFill>
                <a:effectLst/>
                <a:latin typeface="Helvetica Neue"/>
              </a:rPr>
              <a:t>. </a:t>
            </a:r>
            <a:r>
              <a:rPr lang="en-GB" b="0" i="0" dirty="0" err="1">
                <a:solidFill>
                  <a:srgbClr val="000000"/>
                </a:solidFill>
                <a:effectLst/>
                <a:latin typeface="Helvetica Neue"/>
              </a:rPr>
              <a:t>Rimavska</a:t>
            </a:r>
            <a:r>
              <a:rPr lang="en-GB" b="0" i="0" dirty="0">
                <a:solidFill>
                  <a:srgbClr val="000000"/>
                </a:solidFill>
                <a:effectLst/>
                <a:latin typeface="Helvetica Neue"/>
              </a:rPr>
              <a:t> </a:t>
            </a:r>
            <a:r>
              <a:rPr lang="en-GB" b="0" i="0" dirty="0" err="1">
                <a:solidFill>
                  <a:srgbClr val="000000"/>
                </a:solidFill>
                <a:effectLst/>
                <a:latin typeface="Helvetica Neue"/>
              </a:rPr>
              <a:t>Sobota</a:t>
            </a:r>
            <a:r>
              <a:rPr lang="en-GB" b="0" i="0" dirty="0">
                <a:solidFill>
                  <a:srgbClr val="000000"/>
                </a:solidFill>
                <a:effectLst/>
                <a:latin typeface="Helvetica Neue"/>
              </a:rPr>
              <a:t> </a:t>
            </a:r>
            <a:r>
              <a:rPr lang="en-GB" b="0" i="0" dirty="0" err="1">
                <a:solidFill>
                  <a:srgbClr val="000000"/>
                </a:solidFill>
                <a:effectLst/>
                <a:latin typeface="Helvetica Neue"/>
              </a:rPr>
              <a:t>Bölgesi</a:t>
            </a:r>
            <a:r>
              <a:rPr lang="en-GB" b="0" i="0" dirty="0">
                <a:solidFill>
                  <a:srgbClr val="000000"/>
                </a:solidFill>
                <a:effectLst/>
                <a:latin typeface="Helvetica Neue"/>
              </a:rPr>
              <a:t>, </a:t>
            </a:r>
            <a:r>
              <a:rPr lang="en-GB" b="0" i="0" dirty="0" err="1">
                <a:solidFill>
                  <a:srgbClr val="000000"/>
                </a:solidFill>
                <a:effectLst/>
                <a:latin typeface="Helvetica Neue"/>
              </a:rPr>
              <a:t>uzun</a:t>
            </a:r>
            <a:r>
              <a:rPr lang="en-GB" b="0" i="0" dirty="0">
                <a:solidFill>
                  <a:srgbClr val="000000"/>
                </a:solidFill>
                <a:effectLst/>
                <a:latin typeface="Helvetica Neue"/>
              </a:rPr>
              <a:t> </a:t>
            </a:r>
            <a:r>
              <a:rPr lang="en-GB" b="0" i="0" dirty="0" err="1">
                <a:solidFill>
                  <a:srgbClr val="000000"/>
                </a:solidFill>
                <a:effectLst/>
                <a:latin typeface="Helvetica Neue"/>
              </a:rPr>
              <a:t>zamandır</a:t>
            </a:r>
            <a:r>
              <a:rPr lang="en-GB" b="0" i="0" dirty="0">
                <a:solidFill>
                  <a:srgbClr val="000000"/>
                </a:solidFill>
                <a:effectLst/>
                <a:latin typeface="Helvetica Neue"/>
              </a:rPr>
              <a:t> </a:t>
            </a:r>
            <a:r>
              <a:rPr lang="en-GB" b="0" i="0" dirty="0" err="1">
                <a:solidFill>
                  <a:srgbClr val="000000"/>
                </a:solidFill>
                <a:effectLst/>
                <a:latin typeface="Helvetica Neue"/>
              </a:rPr>
              <a:t>Slovakya'nın</a:t>
            </a:r>
            <a:r>
              <a:rPr lang="en-GB" b="0" i="0" dirty="0">
                <a:solidFill>
                  <a:srgbClr val="000000"/>
                </a:solidFill>
                <a:effectLst/>
                <a:latin typeface="Helvetica Neue"/>
              </a:rPr>
              <a:t> </a:t>
            </a:r>
            <a:r>
              <a:rPr lang="en-GB" b="0" i="0" dirty="0" err="1">
                <a:solidFill>
                  <a:srgbClr val="000000"/>
                </a:solidFill>
                <a:effectLst/>
                <a:latin typeface="Helvetica Neue"/>
              </a:rPr>
              <a:t>tüm</a:t>
            </a:r>
            <a:r>
              <a:rPr lang="en-GB" b="0" i="0" dirty="0">
                <a:solidFill>
                  <a:srgbClr val="000000"/>
                </a:solidFill>
                <a:effectLst/>
                <a:latin typeface="Helvetica Neue"/>
              </a:rPr>
              <a:t> </a:t>
            </a:r>
            <a:r>
              <a:rPr lang="en-GB" b="0" i="0" dirty="0" err="1">
                <a:solidFill>
                  <a:srgbClr val="000000"/>
                </a:solidFill>
                <a:effectLst/>
                <a:latin typeface="Helvetica Neue"/>
              </a:rPr>
              <a:t>ilçeleri</a:t>
            </a:r>
            <a:r>
              <a:rPr lang="en-GB" b="0" i="0" dirty="0">
                <a:solidFill>
                  <a:srgbClr val="000000"/>
                </a:solidFill>
                <a:effectLst/>
                <a:latin typeface="Helvetica Neue"/>
              </a:rPr>
              <a:t> </a:t>
            </a:r>
            <a:r>
              <a:rPr lang="en-GB" b="0" i="0" dirty="0" err="1">
                <a:solidFill>
                  <a:srgbClr val="000000"/>
                </a:solidFill>
                <a:effectLst/>
                <a:latin typeface="Helvetica Neue"/>
              </a:rPr>
              <a:t>arasında</a:t>
            </a:r>
            <a:r>
              <a:rPr lang="en-GB" b="0" i="0" dirty="0">
                <a:solidFill>
                  <a:srgbClr val="000000"/>
                </a:solidFill>
                <a:effectLst/>
                <a:latin typeface="Helvetica Neue"/>
              </a:rPr>
              <a:t> </a:t>
            </a:r>
            <a:r>
              <a:rPr lang="en-GB" b="0" i="0" dirty="0" err="1">
                <a:solidFill>
                  <a:srgbClr val="000000"/>
                </a:solidFill>
                <a:effectLst/>
                <a:latin typeface="Helvetica Neue"/>
              </a:rPr>
              <a:t>en</a:t>
            </a:r>
            <a:r>
              <a:rPr lang="en-GB" b="0" i="0" dirty="0">
                <a:solidFill>
                  <a:srgbClr val="000000"/>
                </a:solidFill>
                <a:effectLst/>
                <a:latin typeface="Helvetica Neue"/>
              </a:rPr>
              <a:t> </a:t>
            </a:r>
            <a:r>
              <a:rPr lang="en-GB" b="0" i="0" dirty="0" err="1">
                <a:solidFill>
                  <a:srgbClr val="000000"/>
                </a:solidFill>
                <a:effectLst/>
                <a:latin typeface="Helvetica Neue"/>
              </a:rPr>
              <a:t>yüksek</a:t>
            </a:r>
            <a:r>
              <a:rPr lang="en-GB" b="0" i="0" dirty="0">
                <a:solidFill>
                  <a:srgbClr val="000000"/>
                </a:solidFill>
                <a:effectLst/>
                <a:latin typeface="Helvetica Neue"/>
              </a:rPr>
              <a:t> </a:t>
            </a:r>
            <a:r>
              <a:rPr lang="en-GB" b="0" i="0" dirty="0" err="1">
                <a:solidFill>
                  <a:srgbClr val="000000"/>
                </a:solidFill>
                <a:effectLst/>
                <a:latin typeface="Helvetica Neue"/>
              </a:rPr>
              <a:t>kayıtlı</a:t>
            </a:r>
            <a:r>
              <a:rPr lang="en-GB" b="0" i="0" dirty="0">
                <a:solidFill>
                  <a:srgbClr val="000000"/>
                </a:solidFill>
                <a:effectLst/>
                <a:latin typeface="Helvetica Neue"/>
              </a:rPr>
              <a:t> </a:t>
            </a:r>
            <a:r>
              <a:rPr lang="en-GB" b="0" i="0" dirty="0" err="1">
                <a:solidFill>
                  <a:srgbClr val="000000"/>
                </a:solidFill>
                <a:effectLst/>
                <a:latin typeface="Helvetica Neue"/>
              </a:rPr>
              <a:t>işsizlik</a:t>
            </a:r>
            <a:r>
              <a:rPr lang="en-GB" b="0" i="0" dirty="0">
                <a:solidFill>
                  <a:srgbClr val="000000"/>
                </a:solidFill>
                <a:effectLst/>
                <a:latin typeface="Helvetica Neue"/>
              </a:rPr>
              <a:t> </a:t>
            </a:r>
            <a:r>
              <a:rPr lang="en-GB" b="0" i="0" dirty="0" err="1">
                <a:solidFill>
                  <a:srgbClr val="000000"/>
                </a:solidFill>
                <a:effectLst/>
                <a:latin typeface="Helvetica Neue"/>
              </a:rPr>
              <a:t>oranına</a:t>
            </a:r>
            <a:r>
              <a:rPr lang="en-GB" b="0" i="0" dirty="0">
                <a:solidFill>
                  <a:srgbClr val="000000"/>
                </a:solidFill>
                <a:effectLst/>
                <a:latin typeface="Helvetica Neue"/>
              </a:rPr>
              <a:t> </a:t>
            </a:r>
            <a:r>
              <a:rPr lang="en-GB" b="0" i="0" dirty="0" err="1">
                <a:solidFill>
                  <a:srgbClr val="000000"/>
                </a:solidFill>
                <a:effectLst/>
                <a:latin typeface="Helvetica Neue"/>
              </a:rPr>
              <a:t>sahip</a:t>
            </a:r>
            <a:r>
              <a:rPr lang="en-GB" b="0" i="0" dirty="0">
                <a:solidFill>
                  <a:srgbClr val="000000"/>
                </a:solidFill>
                <a:effectLst/>
                <a:latin typeface="Helvetica Neue"/>
              </a:rPr>
              <a:t> </a:t>
            </a:r>
            <a:r>
              <a:rPr lang="en-GB" b="0" i="0" dirty="0" err="1">
                <a:solidFill>
                  <a:srgbClr val="000000"/>
                </a:solidFill>
                <a:effectLst/>
                <a:latin typeface="Helvetica Neue"/>
              </a:rPr>
              <a:t>olan</a:t>
            </a:r>
            <a:r>
              <a:rPr lang="en-GB" b="0" i="0" dirty="0">
                <a:solidFill>
                  <a:srgbClr val="000000"/>
                </a:solidFill>
                <a:effectLst/>
                <a:latin typeface="Helvetica Neue"/>
              </a:rPr>
              <a:t> </a:t>
            </a:r>
            <a:r>
              <a:rPr lang="en-GB" b="0" i="0" dirty="0" err="1">
                <a:solidFill>
                  <a:srgbClr val="000000"/>
                </a:solidFill>
                <a:effectLst/>
                <a:latin typeface="Helvetica Neue"/>
              </a:rPr>
              <a:t>bölgedir</a:t>
            </a:r>
            <a:r>
              <a:rPr lang="en-GB" b="0" i="0" dirty="0">
                <a:solidFill>
                  <a:srgbClr val="000000"/>
                </a:solidFill>
                <a:effectLst/>
                <a:latin typeface="Helvetica Neue"/>
              </a:rPr>
              <a:t>.</a:t>
            </a:r>
            <a:br>
              <a:rPr lang="en-GB" dirty="0"/>
            </a:br>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22</a:t>
            </a:fld>
            <a:endParaRPr lang="tr-TR"/>
          </a:p>
        </p:txBody>
      </p:sp>
    </p:spTree>
    <p:extLst>
      <p:ext uri="{BB962C8B-B14F-4D97-AF65-F5344CB8AC3E}">
        <p14:creationId xmlns:p14="http://schemas.microsoft.com/office/powerpoint/2010/main" val="3605840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Tx/>
              <a:buNone/>
            </a:pPr>
            <a:r>
              <a:rPr lang="tr-TR" sz="1000" dirty="0">
                <a:latin typeface="Times New Roman" panose="02020603050405020304" pitchFamily="18" charset="0"/>
                <a:cs typeface="Times New Roman" panose="02020603050405020304" pitchFamily="18" charset="0"/>
              </a:rPr>
              <a:t>Ortalama aylık ücretlere self </a:t>
            </a:r>
            <a:r>
              <a:rPr lang="tr-TR" sz="1000" dirty="0" err="1">
                <a:latin typeface="Times New Roman" panose="02020603050405020304" pitchFamily="18" charset="0"/>
                <a:cs typeface="Times New Roman" panose="02020603050405020304" pitchFamily="18" charset="0"/>
              </a:rPr>
              <a:t>employed</a:t>
            </a:r>
            <a:r>
              <a:rPr lang="tr-TR" sz="1000" dirty="0">
                <a:latin typeface="Times New Roman" panose="02020603050405020304" pitchFamily="18" charset="0"/>
                <a:cs typeface="Times New Roman" panose="02020603050405020304" pitchFamily="18" charset="0"/>
              </a:rPr>
              <a:t> ilave edilmemiştir. İlave edildiğinde Bratislava için </a:t>
            </a:r>
            <a:r>
              <a:rPr lang="tr-TR" sz="1000" dirty="0" err="1">
                <a:latin typeface="Times New Roman" panose="02020603050405020304" pitchFamily="18" charset="0"/>
                <a:cs typeface="Times New Roman" panose="02020603050405020304" pitchFamily="18" charset="0"/>
              </a:rPr>
              <a:t>ort</a:t>
            </a:r>
            <a:r>
              <a:rPr lang="tr-TR" sz="1000" dirty="0">
                <a:latin typeface="Times New Roman" panose="02020603050405020304" pitchFamily="18" charset="0"/>
                <a:cs typeface="Times New Roman" panose="02020603050405020304" pitchFamily="18" charset="0"/>
              </a:rPr>
              <a:t> aylık ücret 1.482 avrodur.</a:t>
            </a:r>
          </a:p>
          <a:p>
            <a:pPr marL="0" indent="0">
              <a:buFontTx/>
              <a:buNone/>
            </a:pPr>
            <a:r>
              <a:rPr lang="tr-TR" sz="1000" dirty="0">
                <a:latin typeface="Times New Roman" panose="02020603050405020304" pitchFamily="18" charset="0"/>
                <a:cs typeface="Times New Roman" panose="02020603050405020304" pitchFamily="18" charset="0"/>
              </a:rPr>
              <a:t>Bratislava Region</a:t>
            </a:r>
          </a:p>
          <a:p>
            <a:pPr marL="171450" indent="-171450">
              <a:buFontTx/>
              <a:buChar char="-"/>
            </a:pPr>
            <a:r>
              <a:rPr lang="tr-TR" sz="1000" dirty="0">
                <a:latin typeface="Times New Roman" panose="02020603050405020304" pitchFamily="18" charset="0"/>
                <a:cs typeface="Times New Roman" panose="02020603050405020304" pitchFamily="18" charset="0"/>
              </a:rPr>
              <a:t>En önemli sanayi kolu süphesiz motorlu taşıtlar ile volkswagen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000" dirty="0">
                <a:latin typeface="Times New Roman" panose="02020603050405020304" pitchFamily="18" charset="0"/>
                <a:cs typeface="Times New Roman" panose="02020603050405020304" pitchFamily="18" charset="0"/>
              </a:rPr>
              <a:t>İkinci sektör enerji: Enel</a:t>
            </a:r>
            <a:r>
              <a:rPr lang="tr-TR" sz="1000" b="0" i="0" dirty="0">
                <a:solidFill>
                  <a:srgbClr val="4D5156"/>
                </a:solidFill>
                <a:effectLst/>
                <a:latin typeface="Times New Roman" panose="02020603050405020304" pitchFamily="18" charset="0"/>
                <a:cs typeface="Times New Roman" panose="02020603050405020304" pitchFamily="18" charset="0"/>
              </a:rPr>
              <a:t>, İtalya merkezli bir elektrik ve doğalgaz üretim ve iletim şirketidir. Slovenské elektrárny de Enel grubunun. 2006'dan beri Enel, Slovakya'daki enerji santrallerinin% 66'sına sahiptir. Enel, Slovakya’da nükleer santral, termik ve hidroelektrik santralleri aracılığıyla toplam 5,700 MW elektrik üretiyor. </a:t>
            </a:r>
            <a:endParaRPr lang="tr-TR" sz="1000" dirty="0">
              <a:latin typeface="Times New Roman" panose="02020603050405020304" pitchFamily="18" charset="0"/>
              <a:cs typeface="Times New Roman" panose="02020603050405020304" pitchFamily="18" charset="0"/>
            </a:endParaRPr>
          </a:p>
          <a:p>
            <a:pPr marL="171450" indent="-171450">
              <a:buFontTx/>
              <a:buChar char="-"/>
            </a:pPr>
            <a:r>
              <a:rPr lang="tr-TR" sz="1000" dirty="0">
                <a:latin typeface="Times New Roman" panose="02020603050405020304" pitchFamily="18" charset="0"/>
                <a:cs typeface="Times New Roman" panose="02020603050405020304" pitchFamily="18" charset="0"/>
              </a:rPr>
              <a:t>Slovnaft petrol rafinerisi Macar Mol Group’un bir yan kuruluşu,</a:t>
            </a:r>
          </a:p>
          <a:p>
            <a:pPr marL="171450" indent="-171450">
              <a:buFontTx/>
              <a:buChar char="-"/>
            </a:pPr>
            <a:r>
              <a:rPr lang="tr-TR" sz="1000" dirty="0">
                <a:latin typeface="Times New Roman" panose="02020603050405020304" pitchFamily="18" charset="0"/>
                <a:cs typeface="Times New Roman" panose="02020603050405020304" pitchFamily="18" charset="0"/>
              </a:rPr>
              <a:t>Tesco marketler zinciri – İngiliz yatırımı</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b="1" i="0" u="none" strike="noStrike" baseline="0" dirty="0">
                <a:solidFill>
                  <a:srgbClr val="000026"/>
                </a:solidFill>
                <a:latin typeface="Times New Roman" panose="02020603050405020304" pitchFamily="18" charset="0"/>
                <a:cs typeface="Times New Roman" panose="02020603050405020304" pitchFamily="18" charset="0"/>
              </a:rPr>
              <a:t>SAS</a:t>
            </a:r>
            <a:r>
              <a:rPr lang="en-GB" sz="1000" b="0" i="0" u="none" strike="noStrike" baseline="0" dirty="0">
                <a:solidFill>
                  <a:srgbClr val="000026"/>
                </a:solidFill>
                <a:latin typeface="Times New Roman" panose="02020603050405020304" pitchFamily="18" charset="0"/>
                <a:cs typeface="Times New Roman" panose="02020603050405020304" pitchFamily="18" charset="0"/>
              </a:rPr>
              <a:t> Automotive</a:t>
            </a:r>
            <a:r>
              <a:rPr lang="tr-TR" sz="1000" b="0" i="0" u="none" strike="noStrike" baseline="0" dirty="0">
                <a:solidFill>
                  <a:srgbClr val="000026"/>
                </a:solidFill>
                <a:latin typeface="Times New Roman" panose="02020603050405020304" pitchFamily="18" charset="0"/>
                <a:cs typeface="Times New Roman" panose="02020603050405020304" pitchFamily="18" charset="0"/>
              </a:rPr>
              <a:t> (Alman), </a:t>
            </a:r>
            <a:r>
              <a:rPr lang="en-GB" sz="1000" b="1" i="0" u="none" strike="noStrike" baseline="0" dirty="0">
                <a:solidFill>
                  <a:srgbClr val="000026"/>
                </a:solidFill>
                <a:latin typeface="Times New Roman" panose="02020603050405020304" pitchFamily="18" charset="0"/>
                <a:cs typeface="Times New Roman" panose="02020603050405020304" pitchFamily="18" charset="0"/>
              </a:rPr>
              <a:t>Faurecia</a:t>
            </a:r>
            <a:r>
              <a:rPr lang="en-GB" sz="1000" b="0" i="0" u="none" strike="noStrike" baseline="0" dirty="0">
                <a:solidFill>
                  <a:srgbClr val="000026"/>
                </a:solidFill>
                <a:latin typeface="Times New Roman" panose="02020603050405020304" pitchFamily="18" charset="0"/>
                <a:cs typeface="Times New Roman" panose="02020603050405020304" pitchFamily="18" charset="0"/>
              </a:rPr>
              <a:t> Automotive Slovakia</a:t>
            </a:r>
            <a:r>
              <a:rPr lang="tr-TR" sz="1000" b="0" i="0" u="none" strike="noStrike" baseline="0" dirty="0">
                <a:solidFill>
                  <a:srgbClr val="000026"/>
                </a:solidFill>
                <a:latin typeface="Times New Roman" panose="02020603050405020304" pitchFamily="18" charset="0"/>
                <a:cs typeface="Times New Roman" panose="02020603050405020304" pitchFamily="18" charset="0"/>
              </a:rPr>
              <a:t> (Fransa) Bratislava ve </a:t>
            </a:r>
            <a:r>
              <a:rPr lang="tr-TR" sz="1000" b="0" i="0" u="none" strike="noStrike" baseline="0" dirty="0" err="1">
                <a:solidFill>
                  <a:srgbClr val="000026"/>
                </a:solidFill>
                <a:latin typeface="Times New Roman" panose="02020603050405020304" pitchFamily="18" charset="0"/>
                <a:cs typeface="Times New Roman" panose="02020603050405020304" pitchFamily="18" charset="0"/>
              </a:rPr>
              <a:t>Kosice</a:t>
            </a:r>
            <a:r>
              <a:rPr lang="tr-TR" sz="1000" b="0" i="0" u="none" strike="noStrike" baseline="0" dirty="0">
                <a:solidFill>
                  <a:srgbClr val="000026"/>
                </a:solidFill>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Fransız </a:t>
            </a:r>
            <a:r>
              <a:rPr lang="tr-TR" sz="1000" dirty="0" err="1">
                <a:latin typeface="Times New Roman" panose="02020603050405020304" pitchFamily="18" charset="0"/>
                <a:cs typeface="Times New Roman" panose="02020603050405020304" pitchFamily="18" charset="0"/>
              </a:rPr>
              <a:t>Faurecia</a:t>
            </a:r>
            <a:r>
              <a:rPr lang="tr-TR" sz="1000" dirty="0">
                <a:latin typeface="Times New Roman" panose="02020603050405020304" pitchFamily="18" charset="0"/>
                <a:cs typeface="Times New Roman" panose="02020603050405020304" pitchFamily="18" charset="0"/>
              </a:rPr>
              <a:t> Volkswagen için koltuk üretiyor.</a:t>
            </a:r>
          </a:p>
          <a:p>
            <a:pPr marL="171450" indent="-171450">
              <a:buFontTx/>
              <a:buChar char="-"/>
            </a:pPr>
            <a:endParaRPr lang="tr-TR" sz="1000" b="0" i="0" u="none" strike="noStrike" baseline="0" dirty="0">
              <a:solidFill>
                <a:srgbClr val="000026"/>
              </a:solidFill>
              <a:latin typeface="Times New Roman" panose="02020603050405020304" pitchFamily="18" charset="0"/>
              <a:cs typeface="Times New Roman" panose="02020603050405020304" pitchFamily="18" charset="0"/>
            </a:endParaRPr>
          </a:p>
          <a:p>
            <a:pPr marL="171450" indent="-171450">
              <a:buFontTx/>
              <a:buChar char="-"/>
            </a:pPr>
            <a:r>
              <a:rPr lang="tr-TR" sz="1000" b="0" i="0" u="none" strike="noStrike" baseline="0" dirty="0">
                <a:solidFill>
                  <a:srgbClr val="000026"/>
                </a:solidFill>
                <a:latin typeface="Times New Roman" panose="02020603050405020304" pitchFamily="18" charset="0"/>
                <a:cs typeface="Times New Roman" panose="02020603050405020304" pitchFamily="18" charset="0"/>
              </a:rPr>
              <a:t>Adient Slovakia (ABD) oto koltuk üreticisi, </a:t>
            </a:r>
            <a:r>
              <a:rPr lang="en-GB" sz="1000" b="0" i="0" u="none" strike="noStrike" baseline="0" dirty="0">
                <a:solidFill>
                  <a:srgbClr val="000026"/>
                </a:solidFill>
                <a:latin typeface="Times New Roman" panose="02020603050405020304" pitchFamily="18" charset="0"/>
                <a:cs typeface="Times New Roman" panose="02020603050405020304" pitchFamily="18" charset="0"/>
              </a:rPr>
              <a:t>ZKW Slovakia</a:t>
            </a:r>
            <a:r>
              <a:rPr lang="tr-TR" sz="1000" b="0" i="0" u="none" strike="noStrike" baseline="0" dirty="0">
                <a:solidFill>
                  <a:srgbClr val="000026"/>
                </a:solidFill>
                <a:latin typeface="Times New Roman" panose="02020603050405020304" pitchFamily="18" charset="0"/>
                <a:cs typeface="Times New Roman" panose="02020603050405020304" pitchFamily="18" charset="0"/>
              </a:rPr>
              <a:t> (Avusturya) aydınlatma sistemleri (farlar, sis lambaları)</a:t>
            </a:r>
            <a:endParaRPr lang="tr-TR" sz="1000" dirty="0">
              <a:latin typeface="Times New Roman" panose="02020603050405020304" pitchFamily="18" charset="0"/>
              <a:cs typeface="Times New Roman" panose="02020603050405020304" pitchFamily="18" charset="0"/>
            </a:endParaRPr>
          </a:p>
          <a:p>
            <a:pPr marL="285750" indent="-285750" algn="just">
              <a:lnSpc>
                <a:spcPct val="115000"/>
              </a:lnSpc>
              <a:buFontTx/>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RF, </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spol</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 s </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r.o</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Şişe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Cam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Grubu</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içinde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yer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alan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Richard Fritz Holding</a:t>
            </a: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in 2002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yılında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kurulan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şirketidir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Malacky’deki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fabrikalarında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büyük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otomotiv</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üreticileri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için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otomobil</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camları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üretmektedir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15000"/>
              </a:lnSpc>
              <a:spcBef>
                <a:spcPts val="0"/>
              </a:spcBef>
              <a:spcAft>
                <a:spcPts val="0"/>
              </a:spcAft>
              <a:buClrTx/>
              <a:buSzTx/>
              <a:buFontTx/>
              <a:buChar char="-"/>
              <a:tabLst/>
              <a:defRPr/>
            </a:pP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Orex</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 travel s. r. o.”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firması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Türkiye'deki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uluslararası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tur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operatörü</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Anex</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Tour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turizm</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şirketinin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Slovakya’daki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seyahat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acentesidir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Şirketin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ile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birlikte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Polonya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Çekya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Macaristan’da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da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şubeleri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bulunmakta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olup</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söz</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konusu</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ülkelerden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%90’ı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Türkiye’ye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olmak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üzere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turistik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seyahat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turları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için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danışmanlık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satış</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hizmeti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verilmektedir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FontTx/>
              <a:buNone/>
            </a:pPr>
            <a:endParaRPr lang="tr-TR" sz="1000" b="0" i="0" dirty="0">
              <a:solidFill>
                <a:srgbClr val="4D5156"/>
              </a:solidFill>
              <a:effectLst/>
              <a:latin typeface="Times New Roman" panose="02020603050405020304" pitchFamily="18" charset="0"/>
              <a:cs typeface="Times New Roman" panose="02020603050405020304" pitchFamily="18" charset="0"/>
            </a:endParaRPr>
          </a:p>
          <a:p>
            <a:pPr marL="0" indent="0">
              <a:buFontTx/>
              <a:buNone/>
            </a:pPr>
            <a:endParaRPr lang="tr-TR" sz="1000" b="0" i="0" dirty="0">
              <a:solidFill>
                <a:srgbClr val="4D5156"/>
              </a:solidFill>
              <a:effectLst/>
              <a:latin typeface="Times New Roman" panose="02020603050405020304" pitchFamily="18" charset="0"/>
              <a:cs typeface="Times New Roman" panose="02020603050405020304" pitchFamily="18" charset="0"/>
            </a:endParaRPr>
          </a:p>
          <a:p>
            <a:pPr marL="0" indent="0">
              <a:buFontTx/>
              <a:buNone/>
            </a:pPr>
            <a:r>
              <a:rPr lang="tr-TR" sz="1000" b="0" i="0" dirty="0">
                <a:solidFill>
                  <a:srgbClr val="4D5156"/>
                </a:solidFill>
                <a:effectLst/>
                <a:latin typeface="Times New Roman" panose="02020603050405020304" pitchFamily="18" charset="0"/>
                <a:cs typeface="Times New Roman" panose="02020603050405020304" pitchFamily="18" charset="0"/>
              </a:rPr>
              <a:t>Nitra Region</a:t>
            </a:r>
          </a:p>
          <a:p>
            <a:pPr marL="171450" indent="-171450">
              <a:buFontTx/>
              <a:buChar char="-"/>
            </a:pPr>
            <a:r>
              <a:rPr lang="tr-TR" sz="1000" b="0" i="0" dirty="0">
                <a:solidFill>
                  <a:srgbClr val="4D5156"/>
                </a:solidFill>
                <a:effectLst/>
                <a:latin typeface="Times New Roman" panose="02020603050405020304" pitchFamily="18" charset="0"/>
                <a:cs typeface="Times New Roman" panose="02020603050405020304" pitchFamily="18" charset="0"/>
              </a:rPr>
              <a:t>Jaguar Land Rover fabrikası 2018’de açıldı. Discoveery ve Defender modelleri üretiliyor.</a:t>
            </a:r>
          </a:p>
          <a:p>
            <a:pPr marL="171450" indent="-171450">
              <a:buFontTx/>
              <a:buChar char="-"/>
            </a:pPr>
            <a:r>
              <a:rPr lang="tr-TR" sz="1000" b="0" i="0" dirty="0" err="1">
                <a:solidFill>
                  <a:srgbClr val="4D5156"/>
                </a:solidFill>
                <a:effectLst/>
                <a:latin typeface="Times New Roman" panose="02020603050405020304" pitchFamily="18" charset="0"/>
                <a:cs typeface="Times New Roman" panose="02020603050405020304" pitchFamily="18" charset="0"/>
              </a:rPr>
              <a:t>Nitra’da</a:t>
            </a:r>
            <a:r>
              <a:rPr lang="tr-TR" sz="1000" b="0" i="0" dirty="0">
                <a:solidFill>
                  <a:srgbClr val="4D5156"/>
                </a:solidFill>
                <a:effectLst/>
                <a:latin typeface="Times New Roman" panose="02020603050405020304" pitchFamily="18" charset="0"/>
                <a:cs typeface="Times New Roman" panose="02020603050405020304" pitchFamily="18" charset="0"/>
              </a:rPr>
              <a:t> en önemli sanayi kolu elektroteknik sanayi – Foxconn (Tayvan)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000" b="0" i="0" dirty="0">
                <a:solidFill>
                  <a:srgbClr val="4D5156"/>
                </a:solidFill>
                <a:effectLst/>
                <a:latin typeface="Times New Roman" panose="02020603050405020304" pitchFamily="18" charset="0"/>
                <a:cs typeface="Times New Roman" panose="02020603050405020304" pitchFamily="18" charset="0"/>
              </a:rPr>
              <a:t>(Bölgenin en önemli 2. sanayi kolu kimya) Kimya endüstrisinde faaliyet gösteren Slovak firma Duslo’da bu bölgede yer alıyor. Gübre ve kauçuk kimyasalları üretiyor.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0" i="0" dirty="0">
              <a:solidFill>
                <a:srgbClr val="4D5156"/>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“Cavo Automotive </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Slov</a:t>
            </a:r>
            <a:r>
              <a:rPr lang="tr-TR" sz="1000" b="1" dirty="0">
                <a:effectLst/>
                <a:latin typeface="Times New Roman" panose="02020603050405020304" pitchFamily="18" charset="0"/>
                <a:ea typeface="Calibri" panose="020F0502020204030204" pitchFamily="34" charset="0"/>
                <a:cs typeface="Times New Roman" panose="02020603050405020304" pitchFamily="18" charset="0"/>
              </a:rPr>
              <a:t>akia</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Türkiye’deki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ana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şirket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Cavo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Otomotiv</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Tic.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San. A.Ş. </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emniyet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kemeri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sabitleyici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teli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üretmektedir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Ürünlerin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tamamı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Slovakya’dan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ihraç</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edilmektedir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“Mata Automotive Slovakia”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yılında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kurulmuştur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Türkiye'deki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ana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şirketi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olan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“Mata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Ahşap</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Otomotiv</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Aston Martin, Jaguar/</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LandRover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Bentley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Tesla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gibi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dünyaca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ünlü</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markaların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el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işçiliğine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dayanan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iç</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ahşap</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kaplama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fiber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dekoratif</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parçalarını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üretmektedir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bu</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alanda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Dünya’da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ilk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beş</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arasındadır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Slovakya’daki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Mata Automotive Slovakia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firması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da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bulunan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Jaguar/</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LandRover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Grubu’nun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tedarikçisidir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Enpay</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 Transformer Components </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s.r.o.</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firmasının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merkezi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İzmit’te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bulunmakta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2005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yılı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ortalarından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itibaren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Slovakya’daki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Levice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fabrikasında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trafo</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bileşenleri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üretimi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yapmaktadır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Ürünlerin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iç</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ticareti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yapılmamakta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tamamı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ihraç</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edilmektedir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Firmanın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müşterileri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arasında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Siemens, ABB, Ritz Instrument vb.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firmalar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bulunmaktadır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Slovakya’nın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Avrupa’daki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merkezi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lojistik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konumundan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faydalanmak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üzere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“Hilal Trans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Uluslararası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Nakliyat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ve Ticaret A.Ş.”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firması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“ATO Trans </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s.r.o.</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ismiyle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2007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yılında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Nové</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Zámky’de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kurmuş</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olup</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hâlihazırda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Slovak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plakasına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sahip</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TIR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araçları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ile Avrupa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ülkeleri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arasında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ve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Türkiye’den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Avrupa’ya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yönelik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taşımacılık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yapmaktadır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TIR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sayısını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250’ye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çıkarmış</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olup</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300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personel</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istihdam</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etmektedir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Yıllık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22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Milyon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Avro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ciroya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sahiptir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000" b="0" i="0" dirty="0">
              <a:solidFill>
                <a:srgbClr val="4D5156"/>
              </a:solidFill>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tr-TR" sz="1000" b="0" i="0" dirty="0">
              <a:solidFill>
                <a:srgbClr val="4D5156"/>
              </a:solidFill>
              <a:effectLst/>
              <a:latin typeface="Times New Roman" panose="02020603050405020304" pitchFamily="18" charset="0"/>
              <a:cs typeface="Times New Roman" panose="02020603050405020304" pitchFamily="18" charset="0"/>
            </a:endParaRPr>
          </a:p>
          <a:p>
            <a:pPr marL="0" indent="0">
              <a:buFontTx/>
              <a:buNone/>
            </a:pPr>
            <a:r>
              <a:rPr lang="tr-TR" sz="1000" b="0" i="0" dirty="0">
                <a:solidFill>
                  <a:srgbClr val="4D5156"/>
                </a:solidFill>
                <a:effectLst/>
                <a:latin typeface="Times New Roman" panose="02020603050405020304" pitchFamily="18" charset="0"/>
                <a:cs typeface="Times New Roman" panose="02020603050405020304" pitchFamily="18" charset="0"/>
              </a:rPr>
              <a:t>Trnava Region</a:t>
            </a:r>
          </a:p>
          <a:p>
            <a:pPr marL="171450" indent="-171450">
              <a:buFontTx/>
              <a:buChar char="-"/>
            </a:pPr>
            <a:r>
              <a:rPr lang="tr-TR" sz="1000" b="0" i="0" dirty="0">
                <a:solidFill>
                  <a:srgbClr val="4D5156"/>
                </a:solidFill>
                <a:effectLst/>
                <a:latin typeface="Times New Roman" panose="02020603050405020304" pitchFamily="18" charset="0"/>
                <a:cs typeface="Times New Roman" panose="02020603050405020304" pitchFamily="18" charset="0"/>
              </a:rPr>
              <a:t>Bu bölgede de en önemli sektör motorlu taşıtlar ile PSA Peugeut Citroen (Ocak ayında Group PSA ve Fiat Crysler birleşerek Stellantis oldu) ve G. Kore’nin Samsung yatırımı. Samsung Galanta ve Voderady fabrikaları. Voderady artık InoBat Auto için elektrikli araç bataryası üretecek</a:t>
            </a:r>
          </a:p>
          <a:p>
            <a:pPr marL="171450" indent="-171450">
              <a:buFontTx/>
              <a:buChar char="-"/>
            </a:pPr>
            <a:r>
              <a:rPr lang="tr-TR" sz="1000" b="0" i="0" dirty="0">
                <a:solidFill>
                  <a:srgbClr val="4D5156"/>
                </a:solidFill>
                <a:effectLst/>
                <a:latin typeface="Times New Roman" panose="02020603050405020304" pitchFamily="18" charset="0"/>
                <a:cs typeface="Times New Roman" panose="02020603050405020304" pitchFamily="18" charset="0"/>
              </a:rPr>
              <a:t>Arcelor Mittal’in de burada yatırımı bulunuyor. (Yassı haddelenmiş çelik ve alüminyum bobinle üretiliyor. Buradan avrupa dağıtımı.)</a:t>
            </a:r>
          </a:p>
          <a:p>
            <a:pPr marL="171450" indent="-171450">
              <a:buFontTx/>
              <a:buChar char="-"/>
            </a:pPr>
            <a:r>
              <a:rPr lang="tr-TR" sz="1000" b="0" i="0" dirty="0">
                <a:solidFill>
                  <a:srgbClr val="4D5156"/>
                </a:solidFill>
                <a:effectLst/>
                <a:latin typeface="Times New Roman" panose="02020603050405020304" pitchFamily="18" charset="0"/>
                <a:cs typeface="Times New Roman" panose="02020603050405020304" pitchFamily="18" charset="0"/>
              </a:rPr>
              <a:t>ZF Slovakia (Alman)</a:t>
            </a:r>
          </a:p>
          <a:p>
            <a:pPr marL="0" indent="0">
              <a:buFontTx/>
              <a:buNone/>
            </a:pPr>
            <a:endParaRPr lang="tr-TR" sz="1000" b="0" i="0" dirty="0">
              <a:solidFill>
                <a:srgbClr val="4D5156"/>
              </a:solidFill>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Iba</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b="1" dirty="0" err="1">
                <a:effectLst/>
                <a:latin typeface="Times New Roman" panose="02020603050405020304" pitchFamily="18" charset="0"/>
                <a:ea typeface="Calibri" panose="020F0502020204030204" pitchFamily="34" charset="0"/>
                <a:cs typeface="Times New Roman" panose="02020603050405020304" pitchFamily="18" charset="0"/>
              </a:rPr>
              <a:t>Chemolak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s.r.o.</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firması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ana şirket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Türkiye’de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yerleşik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Iba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Kimya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"CHEMOLAK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a.s</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şirketi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ile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(%50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ortaklıkla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joint venture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olarak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2010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yılında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kurduğu</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şirkettir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beyaz</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eşyalar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ısıtıcı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paneller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metal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mobilyalar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vb.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alanlarda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kullanılan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endüstriyel</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elektrostatik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boya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üretmektedir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000" b="0" i="0" dirty="0">
              <a:solidFill>
                <a:srgbClr val="4D5156"/>
              </a:solidFill>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tr-TR" sz="1000" b="1" dirty="0">
                <a:effectLst/>
                <a:latin typeface="Times New Roman" panose="02020603050405020304" pitchFamily="18" charset="0"/>
                <a:ea typeface="Calibri" panose="020F0502020204030204" pitchFamily="34" charset="0"/>
                <a:cs typeface="Times New Roman" panose="02020603050405020304" pitchFamily="18" charset="0"/>
              </a:rPr>
              <a:t>5973 sayılı ihracat destekleri-yurtdışı birim depo desteği</a:t>
            </a:r>
            <a:endParaRPr lang="en-GB" sz="1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buFontTx/>
              <a:buChar char="-"/>
            </a:pPr>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23</a:t>
            </a:fld>
            <a:endParaRPr lang="tr-TR"/>
          </a:p>
        </p:txBody>
      </p:sp>
    </p:spTree>
    <p:extLst>
      <p:ext uri="{BB962C8B-B14F-4D97-AF65-F5344CB8AC3E}">
        <p14:creationId xmlns:p14="http://schemas.microsoft.com/office/powerpoint/2010/main" val="126623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Tx/>
              <a:buNone/>
            </a:pPr>
            <a:r>
              <a:rPr lang="tr-TR" sz="1000" dirty="0">
                <a:latin typeface="Times New Roman" panose="02020603050405020304" pitchFamily="18" charset="0"/>
                <a:cs typeface="Times New Roman" panose="02020603050405020304" pitchFamily="18" charset="0"/>
              </a:rPr>
              <a:t>Trencin region</a:t>
            </a:r>
          </a:p>
          <a:p>
            <a:pPr marL="171450" indent="-171450">
              <a:buFontTx/>
              <a:buChar char="-"/>
            </a:pPr>
            <a:r>
              <a:rPr lang="tr-TR" sz="1000" dirty="0">
                <a:latin typeface="Times New Roman" panose="02020603050405020304" pitchFamily="18" charset="0"/>
                <a:cs typeface="Times New Roman" panose="02020603050405020304" pitchFamily="18" charset="0"/>
              </a:rPr>
              <a:t>Alman Continental Matador (Rubber, Truck tires, automotive systems)</a:t>
            </a:r>
          </a:p>
          <a:p>
            <a:pPr marL="171450" indent="-171450">
              <a:buFontTx/>
              <a:buChar char="-"/>
            </a:pPr>
            <a:r>
              <a:rPr lang="tr-TR" sz="1000" dirty="0">
                <a:latin typeface="Times New Roman" panose="02020603050405020304" pitchFamily="18" charset="0"/>
                <a:cs typeface="Times New Roman" panose="02020603050405020304" pitchFamily="18" charset="0"/>
              </a:rPr>
              <a:t>G. Kore yatırımı Hanon systems otomotiv sanayi için havalandırma sistemi ekipmanları üretiyor</a:t>
            </a:r>
          </a:p>
          <a:p>
            <a:pPr marL="171450" indent="-171450">
              <a:buFontTx/>
              <a:buChar char="-"/>
            </a:pPr>
            <a:r>
              <a:rPr lang="tr-TR" sz="1000" dirty="0">
                <a:latin typeface="Times New Roman" panose="02020603050405020304" pitchFamily="18" charset="0"/>
                <a:cs typeface="Times New Roman" panose="02020603050405020304" pitchFamily="18" charset="0"/>
              </a:rPr>
              <a:t>G. Joreli Yura Corporation firması da burada yer alıyor. Kia ve Hyundai’nin otomobil elektronik parça tedarikçisi</a:t>
            </a:r>
          </a:p>
          <a:p>
            <a:pPr marL="0" indent="0">
              <a:buFontTx/>
              <a:buNone/>
            </a:pPr>
            <a:endParaRPr lang="tr-TR" sz="1000" dirty="0">
              <a:latin typeface="Times New Roman" panose="02020603050405020304" pitchFamily="18" charset="0"/>
              <a:cs typeface="Times New Roman" panose="02020603050405020304" pitchFamily="18" charset="0"/>
            </a:endParaRPr>
          </a:p>
          <a:p>
            <a:pPr marL="0" indent="0">
              <a:buFontTx/>
              <a:buNone/>
            </a:pPr>
            <a:r>
              <a:rPr lang="tr-TR" sz="1000" dirty="0">
                <a:latin typeface="Times New Roman" panose="02020603050405020304" pitchFamily="18" charset="0"/>
                <a:cs typeface="Times New Roman" panose="02020603050405020304" pitchFamily="18" charset="0"/>
              </a:rPr>
              <a:t>Zilina region</a:t>
            </a:r>
          </a:p>
          <a:p>
            <a:pPr marL="171450" indent="-171450">
              <a:buFontTx/>
              <a:buChar char="-"/>
            </a:pPr>
            <a:r>
              <a:rPr lang="tr-TR" sz="1000" dirty="0">
                <a:latin typeface="Times New Roman" panose="02020603050405020304" pitchFamily="18" charset="0"/>
                <a:cs typeface="Times New Roman" panose="02020603050405020304" pitchFamily="18" charset="0"/>
              </a:rPr>
              <a:t>G. Kore yatırımı Kia Motors ve mühendislik şirketi Hyundai Mobis bu bölgede bulunyor. Kia’nın otomobil elektronik parça tedarikçisi</a:t>
            </a:r>
          </a:p>
          <a:p>
            <a:pPr marL="171450" indent="-171450">
              <a:buFontTx/>
              <a:buChar char="-"/>
            </a:pPr>
            <a:r>
              <a:rPr lang="tr-TR" sz="1000" dirty="0">
                <a:latin typeface="Times New Roman" panose="02020603050405020304" pitchFamily="18" charset="0"/>
                <a:cs typeface="Times New Roman" panose="02020603050405020304" pitchFamily="18" charset="0"/>
              </a:rPr>
              <a:t>Alman Schaeffler - </a:t>
            </a:r>
            <a:r>
              <a:rPr lang="en-GB" sz="1000" b="0" i="0" dirty="0" err="1">
                <a:solidFill>
                  <a:srgbClr val="000000"/>
                </a:solidFill>
                <a:effectLst/>
                <a:latin typeface="Times New Roman" panose="02020603050405020304" pitchFamily="18" charset="0"/>
                <a:cs typeface="Times New Roman" panose="02020603050405020304" pitchFamily="18" charset="0"/>
              </a:rPr>
              <a:t>Elektrikli</a:t>
            </a:r>
            <a:r>
              <a:rPr lang="en-GB" sz="1000" b="0" i="0" dirty="0">
                <a:solidFill>
                  <a:srgbClr val="000000"/>
                </a:solidFill>
                <a:effectLst/>
                <a:latin typeface="Times New Roman" panose="02020603050405020304" pitchFamily="18" charset="0"/>
                <a:cs typeface="Times New Roman" panose="02020603050405020304" pitchFamily="18" charset="0"/>
              </a:rPr>
              <a:t> </a:t>
            </a:r>
            <a:r>
              <a:rPr lang="en-GB" sz="1000" b="0" i="0" dirty="0" err="1">
                <a:solidFill>
                  <a:srgbClr val="000000"/>
                </a:solidFill>
                <a:effectLst/>
                <a:latin typeface="Times New Roman" panose="02020603050405020304" pitchFamily="18" charset="0"/>
                <a:cs typeface="Times New Roman" panose="02020603050405020304" pitchFamily="18" charset="0"/>
              </a:rPr>
              <a:t>Araçlar</a:t>
            </a:r>
            <a:r>
              <a:rPr lang="en-GB" sz="1000" b="0" i="0" dirty="0">
                <a:solidFill>
                  <a:srgbClr val="000000"/>
                </a:solidFill>
                <a:effectLst/>
                <a:latin typeface="Times New Roman" panose="02020603050405020304" pitchFamily="18" charset="0"/>
                <a:cs typeface="Times New Roman" panose="02020603050405020304" pitchFamily="18" charset="0"/>
              </a:rPr>
              <a:t> </a:t>
            </a:r>
            <a:r>
              <a:rPr lang="en-GB" sz="1000" b="0" i="0" dirty="0" err="1">
                <a:solidFill>
                  <a:srgbClr val="000000"/>
                </a:solidFill>
                <a:effectLst/>
                <a:latin typeface="Times New Roman" panose="02020603050405020304" pitchFamily="18" charset="0"/>
                <a:cs typeface="Times New Roman" panose="02020603050405020304" pitchFamily="18" charset="0"/>
              </a:rPr>
              <a:t>İçin</a:t>
            </a:r>
            <a:r>
              <a:rPr lang="en-GB" sz="1000" b="0" i="0" dirty="0">
                <a:solidFill>
                  <a:srgbClr val="000000"/>
                </a:solidFill>
                <a:effectLst/>
                <a:latin typeface="Times New Roman" panose="02020603050405020304" pitchFamily="18" charset="0"/>
                <a:cs typeface="Times New Roman" panose="02020603050405020304" pitchFamily="18" charset="0"/>
              </a:rPr>
              <a:t> </a:t>
            </a:r>
            <a:r>
              <a:rPr lang="en-GB" sz="1000" b="0" i="0" dirty="0" err="1">
                <a:solidFill>
                  <a:srgbClr val="000000"/>
                </a:solidFill>
                <a:effectLst/>
                <a:latin typeface="Times New Roman" panose="02020603050405020304" pitchFamily="18" charset="0"/>
                <a:cs typeface="Times New Roman" panose="02020603050405020304" pitchFamily="18" charset="0"/>
              </a:rPr>
              <a:t>Aks</a:t>
            </a:r>
            <a:r>
              <a:rPr lang="en-GB" sz="1000" b="0" i="0" dirty="0">
                <a:solidFill>
                  <a:srgbClr val="000000"/>
                </a:solidFill>
                <a:effectLst/>
                <a:latin typeface="Times New Roman" panose="02020603050405020304" pitchFamily="18" charset="0"/>
                <a:cs typeface="Times New Roman" panose="02020603050405020304" pitchFamily="18" charset="0"/>
              </a:rPr>
              <a:t> </a:t>
            </a:r>
            <a:r>
              <a:rPr lang="en-GB" sz="1000" b="0" i="0" dirty="0" err="1">
                <a:solidFill>
                  <a:srgbClr val="000000"/>
                </a:solidFill>
                <a:effectLst/>
                <a:latin typeface="Times New Roman" panose="02020603050405020304" pitchFamily="18" charset="0"/>
                <a:cs typeface="Times New Roman" panose="02020603050405020304" pitchFamily="18" charset="0"/>
              </a:rPr>
              <a:t>Üret</a:t>
            </a:r>
            <a:r>
              <a:rPr lang="tr-TR" sz="1000" b="0" i="0" dirty="0">
                <a:solidFill>
                  <a:srgbClr val="000000"/>
                </a:solidFill>
                <a:effectLst/>
                <a:latin typeface="Times New Roman" panose="02020603050405020304" pitchFamily="18" charset="0"/>
                <a:cs typeface="Times New Roman" panose="02020603050405020304" pitchFamily="18" charset="0"/>
              </a:rPr>
              <a:t>iyor</a:t>
            </a:r>
          </a:p>
          <a:p>
            <a:pPr marL="171450" indent="-171450">
              <a:buFontTx/>
              <a:buChar char="-"/>
            </a:pPr>
            <a:r>
              <a:rPr lang="tr-TR" sz="1000" dirty="0">
                <a:latin typeface="Times New Roman" panose="02020603050405020304" pitchFamily="18" charset="0"/>
                <a:cs typeface="Times New Roman" panose="02020603050405020304" pitchFamily="18" charset="0"/>
              </a:rPr>
              <a:t>Slovakya’daki Türk yatırımları 10 milyon dolar</a:t>
            </a:r>
          </a:p>
          <a:p>
            <a:pPr marL="0" indent="0">
              <a:buFontTx/>
              <a:buNone/>
            </a:pPr>
            <a:endParaRPr lang="tr-TR" sz="10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Nobel Automotive Slovakia”, </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Orhan Holding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iştiraki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olan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Bursa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Serbest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Bölgesi’nde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faaliyet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gösteren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Nobel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Otomotiv</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firmasının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bir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yan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kuruluşudur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Žilina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şehrine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yakın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Dolný</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Kubín‘deki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tesislerinde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otomotiv</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yakıt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hatları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konusunda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faaliyet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gösteren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firma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plastik</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yakıt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fren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hortumları</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üretmekte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ve</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PSA Peugeot Citroen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Slovakia’nın</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tedarikçiliğini</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yapmaktadır</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latin typeface="Times New Roman" panose="02020603050405020304" pitchFamily="18" charset="0"/>
              <a:cs typeface="Times New Roman" panose="02020603050405020304" pitchFamily="18" charset="0"/>
            </a:endParaRPr>
          </a:p>
          <a:p>
            <a:pPr marL="0" indent="0">
              <a:buFontTx/>
              <a:buNone/>
            </a:pPr>
            <a:endParaRPr lang="tr-TR" sz="1000" dirty="0">
              <a:latin typeface="Times New Roman" panose="02020603050405020304" pitchFamily="18" charset="0"/>
              <a:cs typeface="Times New Roman" panose="02020603050405020304" pitchFamily="18" charset="0"/>
            </a:endParaRPr>
          </a:p>
          <a:p>
            <a:pPr marL="0" indent="0">
              <a:buFontTx/>
              <a:buNone/>
            </a:pPr>
            <a:r>
              <a:rPr lang="tr-TR" sz="1000" dirty="0">
                <a:latin typeface="Times New Roman" panose="02020603050405020304" pitchFamily="18" charset="0"/>
                <a:cs typeface="Times New Roman" panose="02020603050405020304" pitchFamily="18" charset="0"/>
              </a:rPr>
              <a:t>Kosice region</a:t>
            </a:r>
          </a:p>
          <a:p>
            <a:pPr marL="171450" indent="-171450">
              <a:buFontTx/>
              <a:buChar char="-"/>
            </a:pPr>
            <a:r>
              <a:rPr lang="tr-TR" sz="1000" dirty="0">
                <a:latin typeface="Times New Roman" panose="02020603050405020304" pitchFamily="18" charset="0"/>
                <a:cs typeface="Times New Roman" panose="02020603050405020304" pitchFamily="18" charset="0"/>
              </a:rPr>
              <a:t>En önemli sanayi kolu metalürji ve metal işleme ve burada faaliyet gösteren ABD yatırımı US Steel Kosice </a:t>
            </a:r>
          </a:p>
          <a:p>
            <a:pPr marL="0" indent="0">
              <a:buFontTx/>
              <a:buNone/>
            </a:pPr>
            <a:r>
              <a:rPr lang="tr-TR" sz="1000" dirty="0">
                <a:latin typeface="Times New Roman" panose="02020603050405020304" pitchFamily="18" charset="0"/>
                <a:cs typeface="Times New Roman" panose="02020603050405020304" pitchFamily="18" charset="0"/>
              </a:rPr>
              <a:t>Banska Bystrica ve Presov bölgeleri ile birlikte 8 bölge</a:t>
            </a:r>
          </a:p>
          <a:p>
            <a:pPr marL="0" indent="0">
              <a:buFontTx/>
              <a:buNone/>
            </a:pPr>
            <a:endParaRPr lang="tr-TR" sz="1800"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24</a:t>
            </a:fld>
            <a:endParaRPr lang="tr-TR"/>
          </a:p>
        </p:txBody>
      </p:sp>
    </p:spTree>
    <p:extLst>
      <p:ext uri="{BB962C8B-B14F-4D97-AF65-F5344CB8AC3E}">
        <p14:creationId xmlns:p14="http://schemas.microsoft.com/office/powerpoint/2010/main" val="325050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tr-TR" sz="1800" dirty="0">
                <a:effectLst/>
                <a:latin typeface="Times New Roman" panose="02020603050405020304" pitchFamily="18" charset="0"/>
                <a:ea typeface="SimSun" panose="02010600030101010101" pitchFamily="2" charset="-122"/>
              </a:rPr>
              <a:t>Slovakya’nın </a:t>
            </a:r>
            <a:r>
              <a:rPr lang="tr-TR" sz="1800" b="1" dirty="0">
                <a:effectLst/>
                <a:latin typeface="Times New Roman" panose="02020603050405020304" pitchFamily="18" charset="0"/>
                <a:ea typeface="SimSun" panose="02010600030101010101" pitchFamily="2" charset="-122"/>
              </a:rPr>
              <a:t>batıda Avusturya ve Çekya</a:t>
            </a:r>
            <a:r>
              <a:rPr lang="tr-TR" sz="1800" dirty="0">
                <a:effectLst/>
                <a:latin typeface="Times New Roman" panose="02020603050405020304" pitchFamily="18" charset="0"/>
                <a:ea typeface="SimSun" panose="02010600030101010101" pitchFamily="2" charset="-122"/>
              </a:rPr>
              <a:t>, </a:t>
            </a:r>
            <a:r>
              <a:rPr lang="tr-TR" sz="1800" b="1" dirty="0">
                <a:effectLst/>
                <a:latin typeface="Times New Roman" panose="02020603050405020304" pitchFamily="18" charset="0"/>
                <a:ea typeface="SimSun" panose="02010600030101010101" pitchFamily="2" charset="-122"/>
              </a:rPr>
              <a:t>kuzeyde Çekya ve Polonya</a:t>
            </a:r>
            <a:r>
              <a:rPr lang="tr-TR" sz="1800" dirty="0">
                <a:effectLst/>
                <a:latin typeface="Times New Roman" panose="02020603050405020304" pitchFamily="18" charset="0"/>
                <a:ea typeface="SimSun" panose="02010600030101010101" pitchFamily="2" charset="-122"/>
              </a:rPr>
              <a:t>, </a:t>
            </a:r>
            <a:r>
              <a:rPr lang="tr-TR" sz="1800" b="1" dirty="0">
                <a:effectLst/>
                <a:latin typeface="Times New Roman" panose="02020603050405020304" pitchFamily="18" charset="0"/>
                <a:ea typeface="SimSun" panose="02010600030101010101" pitchFamily="2" charset="-122"/>
              </a:rPr>
              <a:t>doğuda Ukrayna ve güneyde Macaristan </a:t>
            </a:r>
            <a:r>
              <a:rPr lang="tr-TR" sz="1800" dirty="0">
                <a:effectLst/>
                <a:latin typeface="Times New Roman" panose="02020603050405020304" pitchFamily="18" charset="0"/>
                <a:ea typeface="SimSun" panose="02010600030101010101" pitchFamily="2" charset="-122"/>
              </a:rPr>
              <a:t>ile sınırı bulunmaktadır. En uzun sınırı Macaristan (515 km) ile, en kısa sınırı Ukrayna (90 km) iledir. Başkent Bratislava ülkenin batısında, Tuna nehri kıyısında yerleşik ve Viyana’ya yaklaşık 60 km, Budapeşte’ye 200 km ve Prag’a 330 km. uzaklıkta.</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tr-TR" sz="1800" dirty="0">
                <a:effectLst/>
                <a:latin typeface="Times New Roman" panose="02020603050405020304" pitchFamily="18" charset="0"/>
                <a:ea typeface="SimSun" panose="02010600030101010101" pitchFamily="2" charset="-122"/>
              </a:rPr>
              <a:t>Ülkede Bratislava, Poprad, Kosice, Zilina, Sliaci, Piestany başta olmak üzere 4 büyük havalimanı bulunuyor. Bunlardan Bratislava ve Kosice temel ulaşım noktaları olarak başı çekmektedir. Poprad (kış turizi için daha çok-Rus turistler) Yaz sezonunda Dalaman’a ve Antalya’ya uçak seferleri bulunmaktadır. (Silaci-askeri havalanı, yeniden inşa aşamasında-3 yıl kapalı olacak)</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tr-TR" sz="1800" dirty="0">
                <a:effectLst/>
                <a:latin typeface="Times New Roman" panose="02020603050405020304" pitchFamily="18" charset="0"/>
                <a:ea typeface="SimSun" panose="02010600030101010101" pitchFamily="2" charset="-122"/>
              </a:rPr>
              <a:t>Dağlık bir yapıya sahip olan Slovakya’da Karpat dağları ülkenin hemen tamamının kuzey kesimini kaplamaktadır. Bunların arasında yüksek zirveleriyle ülkenin önemli kayak merkezlerine ev sahipliği yapan Tatra Dağları önemli yer tutmaktadır.</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tr-TR" sz="1800" dirty="0">
                <a:effectLst/>
                <a:latin typeface="Times New Roman" panose="02020603050405020304" pitchFamily="18" charset="0"/>
                <a:ea typeface="SimSun" panose="02010600030101010101" pitchFamily="2" charset="-122"/>
              </a:rPr>
              <a:t>Ülkenin toplam nüfusu 5,5 milyondur. Ülke nüfusunun % 85,8’i Slovak, % 9,7’si Macar, % 1,7’si Romen, % 0,8’i Çek, % 0,2’si Ukraynalı ve % 1,4’ü diğer milletlerdendir. Ülke nüfusu dini açıdan değerlendirildiğinde ise resmi verilere göre % 69 oranında Katolik, % 9 oranında Protestan, % 0,9 oranında Ortodoks ve % 0,6 oranında diğer dinlere mensup bir yapıda olduğu görülmektedir.</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tr-TR" sz="1800" dirty="0">
                <a:effectLst/>
                <a:latin typeface="Times New Roman" panose="02020603050405020304" pitchFamily="18" charset="0"/>
                <a:ea typeface="SimSun" panose="02010600030101010101" pitchFamily="2" charset="-122"/>
              </a:rPr>
              <a:t>Slovakya, 1 Ocak 1993’e kadar Çek Cumhuriyeti ile birlikte Çekoslavakya’yı oluşturuyordu. “Kadife devrim” olarak adlandırılan bir süreç sonrasında 1 Ocak 1993’de bağımsız bir devlet olmuştur.</a:t>
            </a:r>
          </a:p>
          <a:p>
            <a:pPr marL="285750" indent="-285750" algn="just">
              <a:buFontTx/>
              <a:buChar char="-"/>
            </a:pPr>
            <a:r>
              <a:rPr lang="tr-TR" sz="1800" dirty="0">
                <a:effectLst/>
                <a:latin typeface="Times New Roman" panose="02020603050405020304" pitchFamily="18" charset="0"/>
                <a:ea typeface="SimSun" panose="02010600030101010101" pitchFamily="2" charset="-122"/>
              </a:rPr>
              <a:t>2004 yılında AB’ye üye olan bir ülkedir. 2009 yılında da avro bölgesine dahil olmuştur. Soğuk savaşın sona ermesi, Batı ve Doğu Bloklarının birleşmesiyle Avrupa’nın merkezinde bir konum kazanmıştır. </a:t>
            </a:r>
          </a:p>
          <a:p>
            <a:pPr marL="285750" indent="-285750" algn="just">
              <a:buFontTx/>
              <a:buChar char="-"/>
            </a:pPr>
            <a:r>
              <a:rPr lang="tr-TR" sz="1800" dirty="0">
                <a:effectLst/>
                <a:latin typeface="Times New Roman" panose="02020603050405020304" pitchFamily="18" charset="0"/>
                <a:ea typeface="SimSun" panose="02010600030101010101" pitchFamily="2" charset="-122"/>
              </a:rPr>
              <a:t>Avrupa Güvenlik ve İşbirliği Teşkilatı (AGİT)</a:t>
            </a:r>
          </a:p>
          <a:p>
            <a:pPr marL="285750" indent="-285750" algn="just">
              <a:buFontTx/>
              <a:buChar char="-"/>
            </a:pPr>
            <a:r>
              <a:rPr lang="tr-TR" sz="1800" dirty="0">
                <a:effectLst/>
                <a:latin typeface="Times New Roman" panose="02020603050405020304" pitchFamily="18" charset="0"/>
                <a:ea typeface="SimSun" panose="02010600030101010101" pitchFamily="2" charset="-122"/>
              </a:rPr>
              <a:t>V4 Ülkeleri: Plolonya, Çekya, Macaristan, Slovakya</a:t>
            </a:r>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a:t>
            </a:fld>
            <a:endParaRPr lang="tr-TR"/>
          </a:p>
        </p:txBody>
      </p:sp>
    </p:spTree>
    <p:extLst>
      <p:ext uri="{BB962C8B-B14F-4D97-AF65-F5344CB8AC3E}">
        <p14:creationId xmlns:p14="http://schemas.microsoft.com/office/powerpoint/2010/main" val="3103534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1000" b="0" i="0" u="none" strike="noStrike" baseline="0" dirty="0">
                <a:solidFill>
                  <a:srgbClr val="000000"/>
                </a:solidFill>
                <a:latin typeface="JohnSansCond Med Pro"/>
              </a:rPr>
              <a:t>The largest companies in the </a:t>
            </a:r>
            <a:r>
              <a:rPr lang="en-GB" sz="1000" b="1" i="0" u="none" strike="noStrike" baseline="0" dirty="0" err="1">
                <a:solidFill>
                  <a:srgbClr val="000000"/>
                </a:solidFill>
                <a:latin typeface="JohnSansCond Med Pro"/>
              </a:rPr>
              <a:t>Banská</a:t>
            </a:r>
            <a:r>
              <a:rPr lang="en-GB" sz="1000" b="1" i="0" u="none" strike="noStrike" baseline="0" dirty="0">
                <a:solidFill>
                  <a:srgbClr val="000000"/>
                </a:solidFill>
                <a:latin typeface="JohnSansCond Med Pro"/>
              </a:rPr>
              <a:t> </a:t>
            </a:r>
            <a:r>
              <a:rPr lang="en-GB" sz="1000" b="1" i="0" u="none" strike="noStrike" baseline="0" dirty="0" err="1">
                <a:solidFill>
                  <a:srgbClr val="000000"/>
                </a:solidFill>
                <a:latin typeface="JohnSansCond Med Pro"/>
              </a:rPr>
              <a:t>Bystrica</a:t>
            </a:r>
            <a:r>
              <a:rPr lang="en-GB" sz="1000" b="1" i="0" u="none" strike="noStrike" baseline="0" dirty="0">
                <a:solidFill>
                  <a:srgbClr val="000000"/>
                </a:solidFill>
                <a:latin typeface="JohnSansCond Med Pro"/>
              </a:rPr>
              <a:t> Region</a:t>
            </a:r>
          </a:p>
          <a:p>
            <a:r>
              <a:rPr lang="en-GB" sz="1000" b="0" i="0" u="none" strike="noStrike" baseline="0" dirty="0" err="1">
                <a:solidFill>
                  <a:srgbClr val="000000"/>
                </a:solidFill>
                <a:latin typeface="JohnSansCond Lite Pro"/>
              </a:rPr>
              <a:t>Adient</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Lučenec</a:t>
            </a:r>
            <a:r>
              <a:rPr lang="en-GB" sz="1000" b="0" i="0" u="none" strike="noStrike" baseline="0" dirty="0">
                <a:solidFill>
                  <a:srgbClr val="000000"/>
                </a:solidFill>
                <a:latin typeface="JohnSansCond Lite Pro"/>
              </a:rPr>
              <a:t>) - Engineering</a:t>
            </a:r>
          </a:p>
          <a:p>
            <a:r>
              <a:rPr lang="en-GB" sz="1000" b="0" i="0" u="none" strike="noStrike" baseline="0" dirty="0">
                <a:solidFill>
                  <a:srgbClr val="000000"/>
                </a:solidFill>
                <a:latin typeface="JohnSansCond Lite Pro"/>
              </a:rPr>
              <a:t>Continental Automotive Systems Slovakia - Engineering</a:t>
            </a:r>
          </a:p>
          <a:p>
            <a:r>
              <a:rPr lang="en-GB" sz="1000" b="0" i="0" u="none" strike="noStrike" baseline="0" dirty="0">
                <a:solidFill>
                  <a:srgbClr val="000000"/>
                </a:solidFill>
                <a:latin typeface="JohnSansCond Lite Pro"/>
              </a:rPr>
              <a:t>COOP </a:t>
            </a:r>
            <a:r>
              <a:rPr lang="en-GB" sz="1000" b="0" i="0" u="none" strike="noStrike" baseline="0" dirty="0" err="1">
                <a:solidFill>
                  <a:srgbClr val="000000"/>
                </a:solidFill>
                <a:latin typeface="JohnSansCond Lite Pro"/>
              </a:rPr>
              <a:t>Jednota</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Krupina</a:t>
            </a:r>
            <a:r>
              <a:rPr lang="en-GB" sz="1000" b="0" i="0" u="none" strike="noStrike" baseline="0" dirty="0">
                <a:solidFill>
                  <a:srgbClr val="000000"/>
                </a:solidFill>
                <a:latin typeface="JohnSansCond Lite Pro"/>
              </a:rPr>
              <a:t>) - Retail chain</a:t>
            </a:r>
          </a:p>
          <a:p>
            <a:r>
              <a:rPr lang="en-GB" sz="1000" b="0" i="0" u="none" strike="noStrike" baseline="0" dirty="0">
                <a:solidFill>
                  <a:srgbClr val="000000"/>
                </a:solidFill>
                <a:latin typeface="JohnSansCond Lite Pro"/>
              </a:rPr>
              <a:t>Kronospan (</a:t>
            </a:r>
            <a:r>
              <a:rPr lang="en-GB" sz="1000" b="0" i="0" u="none" strike="noStrike" baseline="0" dirty="0" err="1">
                <a:solidFill>
                  <a:srgbClr val="000000"/>
                </a:solidFill>
                <a:latin typeface="JohnSansCond Lite Pro"/>
              </a:rPr>
              <a:t>Zvolen</a:t>
            </a:r>
            <a:r>
              <a:rPr lang="en-GB" sz="1000" b="0" i="0" u="none" strike="noStrike" baseline="0" dirty="0">
                <a:solidFill>
                  <a:srgbClr val="000000"/>
                </a:solidFill>
                <a:latin typeface="JohnSansCond Lite Pro"/>
              </a:rPr>
              <a:t>) - Wood processing</a:t>
            </a:r>
          </a:p>
          <a:p>
            <a:r>
              <a:rPr lang="en-GB" sz="1000" b="0" i="0" u="none" strike="noStrike" baseline="0" dirty="0">
                <a:solidFill>
                  <a:srgbClr val="000000"/>
                </a:solidFill>
                <a:latin typeface="JohnSansCond Lite Pro"/>
              </a:rPr>
              <a:t>LESY </a:t>
            </a:r>
            <a:r>
              <a:rPr lang="en-GB" sz="1000" b="0" i="0" u="none" strike="noStrike" baseline="0" dirty="0" err="1">
                <a:solidFill>
                  <a:srgbClr val="000000"/>
                </a:solidFill>
                <a:latin typeface="JohnSansCond Lite Pro"/>
              </a:rPr>
              <a:t>Slovenskej</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Republiky</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Banská</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Bystrica</a:t>
            </a:r>
            <a:r>
              <a:rPr lang="en-GB" sz="1000" b="0" i="0" u="none" strike="noStrike" baseline="0" dirty="0">
                <a:solidFill>
                  <a:srgbClr val="000000"/>
                </a:solidFill>
                <a:latin typeface="JohnSansCond Lite Pro"/>
              </a:rPr>
              <a:t>) - Forestry</a:t>
            </a:r>
          </a:p>
          <a:p>
            <a:r>
              <a:rPr lang="en-GB" sz="1000" b="0" i="0" u="none" strike="noStrike" baseline="0" dirty="0" err="1">
                <a:solidFill>
                  <a:srgbClr val="000000"/>
                </a:solidFill>
                <a:latin typeface="JohnSansCond Lite Pro"/>
              </a:rPr>
              <a:t>Nemak</a:t>
            </a:r>
            <a:r>
              <a:rPr lang="en-GB" sz="1000" b="0" i="0" u="none" strike="noStrike" baseline="0" dirty="0">
                <a:solidFill>
                  <a:srgbClr val="000000"/>
                </a:solidFill>
                <a:latin typeface="JohnSansCond Lite Pro"/>
              </a:rPr>
              <a:t> Slovakia (</a:t>
            </a:r>
            <a:r>
              <a:rPr lang="en-GB" sz="1000" b="0" i="0" u="none" strike="noStrike" baseline="0" dirty="0" err="1">
                <a:solidFill>
                  <a:srgbClr val="000000"/>
                </a:solidFill>
                <a:latin typeface="JohnSansCond Lite Pro"/>
              </a:rPr>
              <a:t>Žiar</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nad</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Hronom</a:t>
            </a:r>
            <a:r>
              <a:rPr lang="en-GB" sz="1000" b="0" i="0" u="none" strike="noStrike" baseline="0" dirty="0">
                <a:solidFill>
                  <a:srgbClr val="000000"/>
                </a:solidFill>
                <a:latin typeface="JohnSansCond Lite Pro"/>
              </a:rPr>
              <a:t>) - Metallurgy &amp; metal processing</a:t>
            </a:r>
          </a:p>
          <a:p>
            <a:r>
              <a:rPr lang="en-GB" sz="1000" b="0" i="0" u="none" strike="noStrike" baseline="0" dirty="0">
                <a:solidFill>
                  <a:srgbClr val="000000"/>
                </a:solidFill>
                <a:latin typeface="JohnSansCond Lite Pro"/>
              </a:rPr>
              <a:t>SHP </a:t>
            </a:r>
            <a:r>
              <a:rPr lang="en-GB" sz="1000" b="0" i="0" u="none" strike="noStrike" baseline="0" dirty="0" err="1">
                <a:solidFill>
                  <a:srgbClr val="000000"/>
                </a:solidFill>
                <a:latin typeface="JohnSansCond Lite Pro"/>
              </a:rPr>
              <a:t>Harmanec</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Harmanec</a:t>
            </a:r>
            <a:r>
              <a:rPr lang="en-GB" sz="1000" b="0" i="0" u="none" strike="noStrike" baseline="0" dirty="0">
                <a:solidFill>
                  <a:srgbClr val="000000"/>
                </a:solidFill>
                <a:latin typeface="JohnSansCond Lite Pro"/>
              </a:rPr>
              <a:t>) - Paper &amp; wood processing industry</a:t>
            </a:r>
          </a:p>
          <a:p>
            <a:r>
              <a:rPr lang="en-GB" sz="1000" b="0" i="0" u="none" strike="noStrike" baseline="0" dirty="0" err="1">
                <a:solidFill>
                  <a:srgbClr val="000000"/>
                </a:solidFill>
                <a:latin typeface="JohnSansCond Lite Pro"/>
              </a:rPr>
              <a:t>Slovalco</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Žiar</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nad</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Hronom</a:t>
            </a:r>
            <a:r>
              <a:rPr lang="en-GB" sz="1000" b="0" i="0" u="none" strike="noStrike" baseline="0" dirty="0">
                <a:solidFill>
                  <a:srgbClr val="000000"/>
                </a:solidFill>
                <a:latin typeface="JohnSansCond Lite Pro"/>
              </a:rPr>
              <a:t>) - Metallurgy &amp; metal processing</a:t>
            </a:r>
          </a:p>
          <a:p>
            <a:r>
              <a:rPr lang="en-GB" sz="1000" b="0" i="0" u="none" strike="noStrike" baseline="0" dirty="0" err="1">
                <a:solidFill>
                  <a:srgbClr val="000000"/>
                </a:solidFill>
                <a:latin typeface="JohnSansCond Lite Pro"/>
              </a:rPr>
              <a:t>Slovenská</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Pošta</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Banská</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Bystrica</a:t>
            </a:r>
            <a:r>
              <a:rPr lang="en-GB" sz="1000" b="0" i="0" u="none" strike="noStrike" baseline="0" dirty="0">
                <a:solidFill>
                  <a:srgbClr val="000000"/>
                </a:solidFill>
                <a:latin typeface="JohnSansCond Lite Pro"/>
              </a:rPr>
              <a:t>) - Postal services</a:t>
            </a:r>
          </a:p>
          <a:p>
            <a:r>
              <a:rPr lang="en-GB" sz="1000" b="0" i="0" u="none" strike="noStrike" baseline="0" dirty="0" err="1">
                <a:solidFill>
                  <a:srgbClr val="000000"/>
                </a:solidFill>
                <a:latin typeface="JohnSansCond Lite Pro"/>
              </a:rPr>
              <a:t>Železiarne</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Podbrezová</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Podbrezová</a:t>
            </a:r>
            <a:r>
              <a:rPr lang="en-GB" sz="1000" b="0" i="0" u="none" strike="noStrike" baseline="0" dirty="0">
                <a:solidFill>
                  <a:srgbClr val="000000"/>
                </a:solidFill>
                <a:latin typeface="JohnSansCond Lite Pro"/>
              </a:rPr>
              <a:t>) - Metallurgy &amp; metal processing</a:t>
            </a:r>
            <a:endParaRPr lang="tr-TR" sz="1000" b="0" i="0" u="none" strike="noStrike" baseline="0" dirty="0">
              <a:solidFill>
                <a:srgbClr val="000000"/>
              </a:solidFill>
              <a:latin typeface="JohnSansCond Lite Pro"/>
            </a:endParaRPr>
          </a:p>
          <a:p>
            <a:endParaRPr lang="tr-TR" sz="1000" dirty="0">
              <a:latin typeface="Times New Roman" panose="02020603050405020304" pitchFamily="18" charset="0"/>
              <a:cs typeface="Times New Roman" panose="02020603050405020304" pitchFamily="18" charset="0"/>
            </a:endParaRPr>
          </a:p>
          <a:p>
            <a:r>
              <a:rPr lang="en-GB" sz="1000" b="0" i="0" u="none" strike="noStrike" baseline="0" dirty="0">
                <a:solidFill>
                  <a:srgbClr val="000000"/>
                </a:solidFill>
                <a:latin typeface="JohnSansCond Med Pro"/>
              </a:rPr>
              <a:t>The largest companies in the </a:t>
            </a:r>
            <a:r>
              <a:rPr lang="en-GB" sz="1000" b="1" i="0" u="none" strike="noStrike" baseline="0" dirty="0" err="1">
                <a:solidFill>
                  <a:srgbClr val="000000"/>
                </a:solidFill>
                <a:latin typeface="JohnSansCond Med Pro"/>
              </a:rPr>
              <a:t>Prešov</a:t>
            </a:r>
            <a:r>
              <a:rPr lang="en-GB" sz="1000" b="1" i="0" u="none" strike="noStrike" baseline="0" dirty="0">
                <a:solidFill>
                  <a:srgbClr val="000000"/>
                </a:solidFill>
                <a:latin typeface="JohnSansCond Med Pro"/>
              </a:rPr>
              <a:t> Region</a:t>
            </a:r>
          </a:p>
          <a:p>
            <a:r>
              <a:rPr lang="en-GB" sz="1000" b="0" i="0" u="none" strike="noStrike" baseline="0" dirty="0" err="1">
                <a:solidFill>
                  <a:srgbClr val="000000"/>
                </a:solidFill>
                <a:latin typeface="JohnSansCond Lite Pro"/>
              </a:rPr>
              <a:t>Bukóza</a:t>
            </a:r>
            <a:r>
              <a:rPr lang="en-GB" sz="1000" b="0" i="0" u="none" strike="noStrike" baseline="0" dirty="0">
                <a:solidFill>
                  <a:srgbClr val="000000"/>
                </a:solidFill>
                <a:latin typeface="JohnSansCond Lite Pro"/>
              </a:rPr>
              <a:t> Holding (</a:t>
            </a:r>
            <a:r>
              <a:rPr lang="en-GB" sz="1000" b="0" i="0" u="none" strike="noStrike" baseline="0" dirty="0" err="1">
                <a:solidFill>
                  <a:srgbClr val="000000"/>
                </a:solidFill>
                <a:latin typeface="JohnSansCond Lite Pro"/>
              </a:rPr>
              <a:t>Hencovce</a:t>
            </a:r>
            <a:r>
              <a:rPr lang="en-GB" sz="1000" b="0" i="0" u="none" strike="noStrike" baseline="0" dirty="0">
                <a:solidFill>
                  <a:srgbClr val="000000"/>
                </a:solidFill>
                <a:latin typeface="JohnSansCond Lite Pro"/>
              </a:rPr>
              <a:t>) - Wood processing</a:t>
            </a:r>
          </a:p>
          <a:p>
            <a:r>
              <a:rPr lang="en-GB" sz="1000" b="0" i="0" u="none" strike="noStrike" baseline="0" dirty="0" err="1">
                <a:solidFill>
                  <a:srgbClr val="000000"/>
                </a:solidFill>
                <a:latin typeface="JohnSansCond Lite Pro"/>
              </a:rPr>
              <a:t>Chemosvit</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Svit</a:t>
            </a:r>
            <a:r>
              <a:rPr lang="en-GB" sz="1000" b="0" i="0" u="none" strike="noStrike" baseline="0" dirty="0">
                <a:solidFill>
                  <a:srgbClr val="000000"/>
                </a:solidFill>
                <a:latin typeface="JohnSansCond Lite Pro"/>
              </a:rPr>
              <a:t>) - Chemical industry</a:t>
            </a:r>
          </a:p>
          <a:p>
            <a:r>
              <a:rPr lang="en-GB" sz="1000" b="0" i="0" u="none" strike="noStrike" baseline="0" dirty="0">
                <a:solidFill>
                  <a:srgbClr val="000000"/>
                </a:solidFill>
                <a:latin typeface="JohnSansCond Lite Pro"/>
              </a:rPr>
              <a:t>Lear Corporation Seating Slovakia (</a:t>
            </a:r>
            <a:r>
              <a:rPr lang="en-GB" sz="1000" b="0" i="0" u="none" strike="noStrike" baseline="0" dirty="0" err="1">
                <a:solidFill>
                  <a:srgbClr val="000000"/>
                </a:solidFill>
                <a:latin typeface="JohnSansCond Lite Pro"/>
              </a:rPr>
              <a:t>Prešov</a:t>
            </a:r>
            <a:r>
              <a:rPr lang="en-GB" sz="1000" b="0" i="0" u="none" strike="noStrike" baseline="0" dirty="0">
                <a:solidFill>
                  <a:srgbClr val="000000"/>
                </a:solidFill>
                <a:latin typeface="JohnSansCond Lite Pro"/>
              </a:rPr>
              <a:t>) - Automotive</a:t>
            </a:r>
          </a:p>
          <a:p>
            <a:r>
              <a:rPr lang="en-GB" sz="1000" b="0" i="0" u="none" strike="noStrike" baseline="0" dirty="0" err="1">
                <a:solidFill>
                  <a:srgbClr val="000000"/>
                </a:solidFill>
                <a:latin typeface="JohnSansCond Lite Pro"/>
              </a:rPr>
              <a:t>Mecom</a:t>
            </a:r>
            <a:r>
              <a:rPr lang="en-GB" sz="1000" b="0" i="0" u="none" strike="noStrike" baseline="0" dirty="0">
                <a:solidFill>
                  <a:srgbClr val="000000"/>
                </a:solidFill>
                <a:latin typeface="JohnSansCond Lite Pro"/>
              </a:rPr>
              <a:t> Group (</a:t>
            </a:r>
            <a:r>
              <a:rPr lang="en-GB" sz="1000" b="0" i="0" u="none" strike="noStrike" baseline="0" dirty="0" err="1">
                <a:solidFill>
                  <a:srgbClr val="000000"/>
                </a:solidFill>
                <a:latin typeface="JohnSansCond Lite Pro"/>
              </a:rPr>
              <a:t>Humenné</a:t>
            </a:r>
            <a:r>
              <a:rPr lang="en-GB" sz="1000" b="0" i="0" u="none" strike="noStrike" baseline="0" dirty="0">
                <a:solidFill>
                  <a:srgbClr val="000000"/>
                </a:solidFill>
                <a:latin typeface="JohnSansCond Lite Pro"/>
              </a:rPr>
              <a:t>) - Food industry</a:t>
            </a:r>
          </a:p>
          <a:p>
            <a:r>
              <a:rPr lang="en-GB" sz="1000" b="0" i="0" u="none" strike="noStrike" baseline="0" dirty="0" err="1">
                <a:solidFill>
                  <a:srgbClr val="000000"/>
                </a:solidFill>
                <a:latin typeface="JohnSansCond Lite Pro"/>
              </a:rPr>
              <a:t>Merkury</a:t>
            </a:r>
            <a:r>
              <a:rPr lang="en-GB" sz="1000" b="0" i="0" u="none" strike="noStrike" baseline="0" dirty="0">
                <a:solidFill>
                  <a:srgbClr val="000000"/>
                </a:solidFill>
                <a:latin typeface="JohnSansCond Lite Pro"/>
              </a:rPr>
              <a:t> Market Slovakia (</a:t>
            </a:r>
            <a:r>
              <a:rPr lang="en-GB" sz="1000" b="0" i="0" u="none" strike="noStrike" baseline="0" dirty="0" err="1">
                <a:solidFill>
                  <a:srgbClr val="000000"/>
                </a:solidFill>
                <a:latin typeface="JohnSansCond Lite Pro"/>
              </a:rPr>
              <a:t>Prešov</a:t>
            </a:r>
            <a:r>
              <a:rPr lang="en-GB" sz="1000" b="0" i="0" u="none" strike="noStrike" baseline="0" dirty="0">
                <a:solidFill>
                  <a:srgbClr val="000000"/>
                </a:solidFill>
                <a:latin typeface="JohnSansCond Lite Pro"/>
              </a:rPr>
              <a:t>) - Furniture supplier</a:t>
            </a:r>
          </a:p>
          <a:p>
            <a:r>
              <a:rPr lang="en-GB" sz="1000" b="0" i="0" u="none" strike="noStrike" baseline="0" dirty="0">
                <a:solidFill>
                  <a:srgbClr val="000000"/>
                </a:solidFill>
                <a:latin typeface="JohnSansCond Lite Pro"/>
              </a:rPr>
              <a:t>Milk-</a:t>
            </a:r>
            <a:r>
              <a:rPr lang="en-GB" sz="1000" b="0" i="0" u="none" strike="noStrike" baseline="0" dirty="0" err="1">
                <a:solidFill>
                  <a:srgbClr val="000000"/>
                </a:solidFill>
                <a:latin typeface="JohnSansCond Lite Pro"/>
              </a:rPr>
              <a:t>Agro</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Prešov</a:t>
            </a:r>
            <a:r>
              <a:rPr lang="en-GB" sz="1000" b="0" i="0" u="none" strike="noStrike" baseline="0" dirty="0">
                <a:solidFill>
                  <a:srgbClr val="000000"/>
                </a:solidFill>
                <a:latin typeface="JohnSansCond Lite Pro"/>
              </a:rPr>
              <a:t>) - Food industry</a:t>
            </a:r>
          </a:p>
          <a:p>
            <a:r>
              <a:rPr lang="en-GB" sz="1000" b="0" i="0" u="none" strike="noStrike" baseline="0" dirty="0" err="1">
                <a:solidFill>
                  <a:srgbClr val="000000"/>
                </a:solidFill>
                <a:latin typeface="JohnSansCond Lite Pro"/>
              </a:rPr>
              <a:t>Petroltrans</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Poprad</a:t>
            </a:r>
            <a:r>
              <a:rPr lang="en-GB" sz="1000" b="0" i="0" u="none" strike="noStrike" baseline="0" dirty="0">
                <a:solidFill>
                  <a:srgbClr val="000000"/>
                </a:solidFill>
                <a:latin typeface="JohnSansCond Lite Pro"/>
              </a:rPr>
              <a:t>) - Sale and transport of fuel</a:t>
            </a:r>
          </a:p>
          <a:p>
            <a:r>
              <a:rPr lang="en-GB" sz="1000" b="0" i="0" u="none" strike="noStrike" baseline="0" dirty="0" err="1">
                <a:solidFill>
                  <a:srgbClr val="000000"/>
                </a:solidFill>
                <a:latin typeface="JohnSansCond Lite Pro"/>
              </a:rPr>
              <a:t>Plzeňský</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Prazdroj</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Slovensko</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Veľký</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Šariš</a:t>
            </a:r>
            <a:r>
              <a:rPr lang="en-GB" sz="1000" b="0" i="0" u="none" strike="noStrike" baseline="0" dirty="0">
                <a:solidFill>
                  <a:srgbClr val="000000"/>
                </a:solidFill>
                <a:latin typeface="JohnSansCond Lite Pro"/>
              </a:rPr>
              <a:t>) - Food industry</a:t>
            </a:r>
          </a:p>
          <a:p>
            <a:r>
              <a:rPr lang="en-GB" sz="1000" b="0" i="0" u="none" strike="noStrike" baseline="0" dirty="0" err="1">
                <a:solidFill>
                  <a:srgbClr val="000000"/>
                </a:solidFill>
                <a:latin typeface="JohnSansCond Lite Pro"/>
              </a:rPr>
              <a:t>Stiga</a:t>
            </a:r>
            <a:r>
              <a:rPr lang="en-GB" sz="1000" b="0" i="0" u="none" strike="noStrike" baseline="0" dirty="0">
                <a:solidFill>
                  <a:srgbClr val="000000"/>
                </a:solidFill>
                <a:latin typeface="JohnSansCond Lite Pro"/>
              </a:rPr>
              <a:t> Slovakia (</a:t>
            </a:r>
            <a:r>
              <a:rPr lang="en-GB" sz="1000" b="0" i="0" u="none" strike="noStrike" baseline="0" dirty="0" err="1">
                <a:solidFill>
                  <a:srgbClr val="000000"/>
                </a:solidFill>
                <a:latin typeface="JohnSansCond Lite Pro"/>
              </a:rPr>
              <a:t>Poprad</a:t>
            </a:r>
            <a:r>
              <a:rPr lang="en-GB" sz="1000" b="0" i="0" u="none" strike="noStrike" baseline="0" dirty="0">
                <a:solidFill>
                  <a:srgbClr val="000000"/>
                </a:solidFill>
                <a:latin typeface="JohnSansCond Lite Pro"/>
              </a:rPr>
              <a:t>) - Engineering</a:t>
            </a:r>
          </a:p>
          <a:p>
            <a:r>
              <a:rPr lang="en-GB" sz="1000" b="0" i="0" u="none" strike="noStrike" baseline="0" dirty="0" err="1">
                <a:solidFill>
                  <a:srgbClr val="000000"/>
                </a:solidFill>
                <a:latin typeface="JohnSansCond Lite Pro"/>
              </a:rPr>
              <a:t>Tatravagónka</a:t>
            </a:r>
            <a:r>
              <a:rPr lang="en-GB" sz="1000" b="0" i="0" u="none" strike="noStrike" baseline="0" dirty="0">
                <a:solidFill>
                  <a:srgbClr val="000000"/>
                </a:solidFill>
                <a:latin typeface="JohnSansCond Lite Pro"/>
              </a:rPr>
              <a:t> (</a:t>
            </a:r>
            <a:r>
              <a:rPr lang="en-GB" sz="1000" b="0" i="0" u="none" strike="noStrike" baseline="0" dirty="0" err="1">
                <a:solidFill>
                  <a:srgbClr val="000000"/>
                </a:solidFill>
                <a:latin typeface="JohnSansCond Lite Pro"/>
              </a:rPr>
              <a:t>Poprad</a:t>
            </a:r>
            <a:r>
              <a:rPr lang="en-GB" sz="1000" b="0" i="0" u="none" strike="noStrike" baseline="0" dirty="0">
                <a:solidFill>
                  <a:srgbClr val="000000"/>
                </a:solidFill>
                <a:latin typeface="JohnSansCond Lite Pro"/>
              </a:rPr>
              <a:t>) - Engineering</a:t>
            </a:r>
          </a:p>
          <a:p>
            <a:r>
              <a:rPr lang="en-GB" sz="1000" b="0" i="0" u="none" strike="noStrike" baseline="0" dirty="0">
                <a:solidFill>
                  <a:srgbClr val="000000"/>
                </a:solidFill>
                <a:latin typeface="JohnSansCond Lite Pro"/>
              </a:rPr>
              <a:t>Whirlpool Slovakia (</a:t>
            </a:r>
            <a:r>
              <a:rPr lang="en-GB" sz="1000" b="0" i="0" u="none" strike="noStrike" baseline="0" dirty="0" err="1">
                <a:solidFill>
                  <a:srgbClr val="000000"/>
                </a:solidFill>
                <a:latin typeface="JohnSansCond Lite Pro"/>
              </a:rPr>
              <a:t>Poprad</a:t>
            </a:r>
            <a:r>
              <a:rPr lang="en-GB" sz="1000" b="0" i="0" u="none" strike="noStrike" baseline="0" dirty="0">
                <a:solidFill>
                  <a:srgbClr val="000000"/>
                </a:solidFill>
                <a:latin typeface="JohnSansCond Lite Pro"/>
              </a:rPr>
              <a:t>) – Engineering</a:t>
            </a:r>
            <a:endParaRPr lang="tr-TR" sz="1000" b="0" i="0" u="none" strike="noStrike" baseline="0" dirty="0">
              <a:solidFill>
                <a:srgbClr val="000000"/>
              </a:solidFill>
              <a:latin typeface="JohnSansCond Lite Pro"/>
            </a:endParaRPr>
          </a:p>
          <a:p>
            <a:r>
              <a:rPr lang="tr-TR" sz="1000" b="1" i="0" u="none" strike="noStrike" baseline="0" dirty="0" err="1">
                <a:solidFill>
                  <a:srgbClr val="000000"/>
                </a:solidFill>
                <a:latin typeface="JohnSansCond Lite Pro"/>
                <a:cs typeface="Times New Roman" panose="02020603050405020304" pitchFamily="18" charset="0"/>
              </a:rPr>
              <a:t>Plastic</a:t>
            </a:r>
            <a:r>
              <a:rPr lang="tr-TR" sz="1000" b="1" i="0" u="none" strike="noStrike" baseline="0" dirty="0">
                <a:solidFill>
                  <a:srgbClr val="000000"/>
                </a:solidFill>
                <a:latin typeface="JohnSansCond Lite Pro"/>
                <a:cs typeface="Times New Roman" panose="02020603050405020304" pitchFamily="18" charset="0"/>
              </a:rPr>
              <a:t> </a:t>
            </a:r>
            <a:r>
              <a:rPr lang="tr-TR" sz="1000" b="1" i="0" u="none" strike="noStrike" baseline="0" dirty="0" err="1">
                <a:solidFill>
                  <a:srgbClr val="000000"/>
                </a:solidFill>
                <a:latin typeface="JohnSansCond Lite Pro"/>
                <a:cs typeface="Times New Roman" panose="02020603050405020304" pitchFamily="18" charset="0"/>
              </a:rPr>
              <a:t>Omnium</a:t>
            </a:r>
            <a:r>
              <a:rPr lang="tr-TR" sz="1000" b="1" i="0" u="none" strike="noStrike" baseline="0" dirty="0">
                <a:solidFill>
                  <a:srgbClr val="000000"/>
                </a:solidFill>
                <a:latin typeface="JohnSansCond Lite Pro"/>
                <a:cs typeface="Times New Roman" panose="02020603050405020304" pitchFamily="18" charset="0"/>
              </a:rPr>
              <a:t> </a:t>
            </a:r>
            <a:r>
              <a:rPr lang="tr-TR" sz="1000" b="1" i="0" u="none" strike="noStrike" baseline="0" dirty="0" err="1">
                <a:solidFill>
                  <a:srgbClr val="000000"/>
                </a:solidFill>
                <a:latin typeface="JohnSansCond Lite Pro"/>
                <a:cs typeface="Times New Roman" panose="02020603050405020304" pitchFamily="18" charset="0"/>
              </a:rPr>
              <a:t>auto</a:t>
            </a:r>
            <a:r>
              <a:rPr lang="tr-TR" sz="1000" b="1" i="0" u="none" strike="noStrike" baseline="0" dirty="0">
                <a:solidFill>
                  <a:srgbClr val="000000"/>
                </a:solidFill>
                <a:latin typeface="JohnSansCond Lite Pro"/>
                <a:cs typeface="Times New Roman" panose="02020603050405020304" pitchFamily="18" charset="0"/>
              </a:rPr>
              <a:t> </a:t>
            </a:r>
            <a:r>
              <a:rPr lang="tr-TR" sz="1000" b="1" i="0" u="none" strike="noStrike" baseline="0" dirty="0" err="1">
                <a:solidFill>
                  <a:srgbClr val="000000"/>
                </a:solidFill>
                <a:latin typeface="JohnSansCond Lite Pro"/>
                <a:cs typeface="Times New Roman" panose="02020603050405020304" pitchFamily="18" charset="0"/>
              </a:rPr>
              <a:t>energy</a:t>
            </a:r>
            <a:r>
              <a:rPr lang="tr-TR" sz="1000" b="1" i="0" u="none" strike="noStrike" baseline="0" dirty="0">
                <a:solidFill>
                  <a:srgbClr val="000000"/>
                </a:solidFill>
                <a:latin typeface="JohnSansCond Lite Pro"/>
                <a:cs typeface="Times New Roman" panose="02020603050405020304" pitchFamily="18" charset="0"/>
              </a:rPr>
              <a:t> </a:t>
            </a:r>
            <a:r>
              <a:rPr lang="tr-TR" sz="1000" b="1" i="0" u="none" strike="noStrike" baseline="0" dirty="0" err="1">
                <a:solidFill>
                  <a:srgbClr val="000000"/>
                </a:solidFill>
                <a:latin typeface="JohnSansCond Lite Pro"/>
                <a:cs typeface="Times New Roman" panose="02020603050405020304" pitchFamily="18" charset="0"/>
              </a:rPr>
              <a:t>Slovakia</a:t>
            </a:r>
            <a:r>
              <a:rPr lang="tr-TR" sz="1000" b="1" i="0" u="none" strike="noStrike" baseline="0" dirty="0">
                <a:solidFill>
                  <a:srgbClr val="000000"/>
                </a:solidFill>
                <a:latin typeface="JohnSansCond Lite Pro"/>
                <a:cs typeface="Times New Roman" panose="02020603050405020304" pitchFamily="18" charset="0"/>
              </a:rPr>
              <a:t>-Fransız yatırımı-</a:t>
            </a:r>
            <a:r>
              <a:rPr lang="tr-TR" sz="1000" b="1" i="0" u="none" strike="noStrike" baseline="0" dirty="0" err="1">
                <a:solidFill>
                  <a:srgbClr val="000000"/>
                </a:solidFill>
                <a:latin typeface="JohnSansCond Lite Pro"/>
                <a:cs typeface="Times New Roman" panose="02020603050405020304" pitchFamily="18" charset="0"/>
              </a:rPr>
              <a:t>fuel</a:t>
            </a:r>
            <a:r>
              <a:rPr lang="tr-TR" sz="1000" b="1" i="0" u="none" strike="noStrike" baseline="0" dirty="0">
                <a:solidFill>
                  <a:srgbClr val="000000"/>
                </a:solidFill>
                <a:latin typeface="JohnSansCond Lite Pro"/>
                <a:cs typeface="Times New Roman" panose="02020603050405020304" pitchFamily="18" charset="0"/>
              </a:rPr>
              <a:t> </a:t>
            </a:r>
            <a:r>
              <a:rPr lang="tr-TR" sz="1000" b="1" i="0" u="none" strike="noStrike" baseline="0" dirty="0" err="1">
                <a:solidFill>
                  <a:srgbClr val="000000"/>
                </a:solidFill>
                <a:latin typeface="JohnSansCond Lite Pro"/>
                <a:cs typeface="Times New Roman" panose="02020603050405020304" pitchFamily="18" charset="0"/>
              </a:rPr>
              <a:t>tanks</a:t>
            </a:r>
            <a:r>
              <a:rPr lang="tr-TR" sz="1000" b="1" i="0" u="none" strike="noStrike" baseline="0" dirty="0">
                <a:solidFill>
                  <a:srgbClr val="000000"/>
                </a:solidFill>
                <a:latin typeface="JohnSansCond Lite Pro"/>
                <a:cs typeface="Times New Roman" panose="02020603050405020304" pitchFamily="18" charset="0"/>
              </a:rPr>
              <a:t> and </a:t>
            </a:r>
            <a:r>
              <a:rPr lang="tr-TR" sz="1000" b="1" i="0" u="none" strike="noStrike" baseline="0" dirty="0" err="1">
                <a:solidFill>
                  <a:srgbClr val="000000"/>
                </a:solidFill>
                <a:latin typeface="JohnSansCond Lite Pro"/>
                <a:cs typeface="Times New Roman" panose="02020603050405020304" pitchFamily="18" charset="0"/>
              </a:rPr>
              <a:t>systems</a:t>
            </a:r>
            <a:endParaRPr lang="tr-TR" sz="1000" b="1" dirty="0">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45DEE50A-3187-4C34-BB15-2780BC66CCE3}" type="slidenum">
              <a:rPr lang="tr-TR" smtClean="0"/>
              <a:t>25</a:t>
            </a:fld>
            <a:endParaRPr lang="tr-TR"/>
          </a:p>
        </p:txBody>
      </p:sp>
    </p:spTree>
    <p:extLst>
      <p:ext uri="{BB962C8B-B14F-4D97-AF65-F5344CB8AC3E}">
        <p14:creationId xmlns:p14="http://schemas.microsoft.com/office/powerpoint/2010/main" val="3610804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1000"/>
              </a:spcAft>
            </a:pPr>
            <a:r>
              <a:rPr lang="tr-TR" sz="1800" dirty="0">
                <a:solidFill>
                  <a:srgbClr val="000000"/>
                </a:solidFill>
                <a:effectLst/>
                <a:latin typeface="Times New Roman" panose="02020603050405020304" pitchFamily="18" charset="0"/>
                <a:ea typeface="Calibri" panose="020F0502020204030204" pitchFamily="34" charset="0"/>
              </a:rPr>
              <a:t>Devlet tarafından yatırımcıya verilen destekler işsizliğin yüksek olduğu bölgelerde yoğunlaşmıştır.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Slovakya Ekonomi Bakanlığı 1 Nisan 2018 tarihinde yürürlüğe giren yatırımlarda yeni devlet destekleri mevzuatını uygulamaktadır. 2021 yılında Covid-19 salgını sebebiyle geçerli olan ilave indirimler kaldırılmış; buna karşın, 2022 yılında bölgesel yatırım teşvik sisteminde nakdi teşvikten yararlanabilmek için gereken minimum yatırım tutarları düşürülmüş ve bölgelere göre yararlanılabilecek maksimum yatırım yardımı oranları yükseltilmiştir.</a:t>
            </a:r>
            <a:endPar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Slovakya, gelen yatırımcılara ve aynı zamanda yerleşik şirketlere çeşitli şekillerde destekler sağlamaktadır. Temel amaç, yeni istihdam yaratılmasına, ilgili okullardan mezunların istihdamı için iş fırsatlarına ve yerel şirketler için yeni iş fırsatlarının yaratılmasına olumlu yansıyan yatırımları çekmektir. Araştırma ve geliştirme alanındaki şirket faaliyetlerine önem verilmekte ve bu nedenle Slovakya bu alandaki şirketlere destek sağlamaktadır.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26</a:t>
            </a:fld>
            <a:endParaRPr lang="tr-TR"/>
          </a:p>
        </p:txBody>
      </p:sp>
    </p:spTree>
    <p:extLst>
      <p:ext uri="{BB962C8B-B14F-4D97-AF65-F5344CB8AC3E}">
        <p14:creationId xmlns:p14="http://schemas.microsoft.com/office/powerpoint/2010/main" val="1158490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Genişleme durumunda, üretim hacmi veya cironun en az %15 oranında artırılması yükümlülüğü bulunmaktadır.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Ar-Ge faaliyetlerine yönelik özel vergi avantajları:</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Ocak 2015 </a:t>
            </a:r>
            <a:r>
              <a:rPr lang="en-GB" dirty="0" err="1"/>
              <a:t>tarihi</a:t>
            </a:r>
            <a:r>
              <a:rPr lang="en-GB" dirty="0"/>
              <a:t> </a:t>
            </a:r>
            <a:r>
              <a:rPr lang="en-GB" dirty="0" err="1"/>
              <a:t>itibarıyla</a:t>
            </a:r>
            <a:r>
              <a:rPr lang="en-GB" dirty="0"/>
              <a:t> %25 </a:t>
            </a:r>
            <a:r>
              <a:rPr lang="en-GB" dirty="0" err="1"/>
              <a:t>olarak</a:t>
            </a:r>
            <a:r>
              <a:rPr lang="en-GB" dirty="0"/>
              <a:t> </a:t>
            </a:r>
            <a:r>
              <a:rPr lang="en-GB" dirty="0" err="1"/>
              <a:t>uygulanmaya</a:t>
            </a:r>
            <a:r>
              <a:rPr lang="en-GB" dirty="0"/>
              <a:t> </a:t>
            </a:r>
            <a:r>
              <a:rPr lang="en-GB" dirty="0" err="1"/>
              <a:t>başlanan</a:t>
            </a:r>
            <a:r>
              <a:rPr lang="en-GB" dirty="0"/>
              <a:t> (</a:t>
            </a:r>
            <a:r>
              <a:rPr lang="en-GB" dirty="0" err="1"/>
              <a:t>süper</a:t>
            </a:r>
            <a:r>
              <a:rPr lang="en-GB" dirty="0"/>
              <a:t> </a:t>
            </a:r>
            <a:r>
              <a:rPr lang="en-GB" dirty="0" err="1"/>
              <a:t>indirim</a:t>
            </a:r>
            <a:r>
              <a:rPr lang="en-GB" dirty="0"/>
              <a:t>) </a:t>
            </a:r>
            <a:r>
              <a:rPr lang="en-GB" dirty="0" err="1"/>
              <a:t>vergi</a:t>
            </a:r>
            <a:r>
              <a:rPr lang="en-GB" dirty="0"/>
              <a:t> </a:t>
            </a:r>
            <a:r>
              <a:rPr lang="en-GB" dirty="0" err="1"/>
              <a:t>rejimi</a:t>
            </a:r>
            <a:r>
              <a:rPr lang="en-GB" dirty="0"/>
              <a:t>, 2023 </a:t>
            </a:r>
            <a:r>
              <a:rPr lang="en-GB" dirty="0" err="1"/>
              <a:t>yılı</a:t>
            </a:r>
            <a:r>
              <a:rPr lang="en-GB" dirty="0"/>
              <a:t> </a:t>
            </a:r>
            <a:r>
              <a:rPr lang="en-GB" dirty="0" err="1"/>
              <a:t>itibarıyla</a:t>
            </a:r>
            <a:r>
              <a:rPr lang="en-GB" dirty="0"/>
              <a:t> %100 </a:t>
            </a:r>
            <a:r>
              <a:rPr lang="en-GB" dirty="0" err="1"/>
              <a:t>olarak</a:t>
            </a:r>
            <a:r>
              <a:rPr lang="en-GB" dirty="0"/>
              <a:t> </a:t>
            </a:r>
            <a:r>
              <a:rPr lang="en-GB" dirty="0" err="1"/>
              <a:t>uygulanmaktadır</a:t>
            </a:r>
            <a:r>
              <a:rPr lang="en-GB" dirty="0"/>
              <a:t>. </a:t>
            </a:r>
            <a:r>
              <a:rPr lang="en-GB" dirty="0" err="1"/>
              <a:t>Gelir</a:t>
            </a:r>
            <a:r>
              <a:rPr lang="en-GB" dirty="0"/>
              <a:t> </a:t>
            </a:r>
            <a:r>
              <a:rPr lang="en-GB" dirty="0" err="1"/>
              <a:t>vergisi</a:t>
            </a:r>
            <a:r>
              <a:rPr lang="en-GB" dirty="0"/>
              <a:t> </a:t>
            </a:r>
            <a:r>
              <a:rPr lang="en-GB" dirty="0" err="1"/>
              <a:t>hesaplanarak</a:t>
            </a:r>
            <a:r>
              <a:rPr lang="en-GB" dirty="0"/>
              <a:t>, Ar-Ge </a:t>
            </a:r>
            <a:r>
              <a:rPr lang="en-GB" dirty="0" err="1"/>
              <a:t>harcamalarının</a:t>
            </a:r>
            <a:r>
              <a:rPr lang="en-GB" dirty="0"/>
              <a:t> </a:t>
            </a:r>
            <a:r>
              <a:rPr lang="en-GB" dirty="0" err="1"/>
              <a:t>ilave</a:t>
            </a:r>
            <a:r>
              <a:rPr lang="en-GB" dirty="0"/>
              <a:t> %100'ü </a:t>
            </a:r>
            <a:r>
              <a:rPr lang="en-GB" dirty="0" err="1"/>
              <a:t>vergi</a:t>
            </a:r>
            <a:r>
              <a:rPr lang="en-GB" dirty="0"/>
              <a:t> </a:t>
            </a:r>
            <a:r>
              <a:rPr lang="en-GB" dirty="0" err="1"/>
              <a:t>matrahından</a:t>
            </a:r>
            <a:r>
              <a:rPr lang="en-GB" dirty="0"/>
              <a:t> </a:t>
            </a:r>
            <a:r>
              <a:rPr lang="en-GB" dirty="0" err="1"/>
              <a:t>düşülebilmektedir</a:t>
            </a:r>
            <a:r>
              <a:rPr lang="en-GB" dirty="0"/>
              <a:t>. </a:t>
            </a:r>
            <a:r>
              <a:rPr lang="en-GB" dirty="0" err="1"/>
              <a:t>Sonuç</a:t>
            </a:r>
            <a:r>
              <a:rPr lang="en-GB" dirty="0"/>
              <a:t> </a:t>
            </a:r>
            <a:r>
              <a:rPr lang="en-GB" dirty="0" err="1"/>
              <a:t>olarak</a:t>
            </a:r>
            <a:r>
              <a:rPr lang="en-GB" dirty="0"/>
              <a:t>, </a:t>
            </a:r>
            <a:r>
              <a:rPr lang="en-GB" dirty="0" err="1"/>
              <a:t>harcanan</a:t>
            </a:r>
            <a:r>
              <a:rPr lang="en-GB" dirty="0"/>
              <a:t> her 100 Avro </a:t>
            </a:r>
            <a:r>
              <a:rPr lang="en-GB" dirty="0" err="1"/>
              <a:t>için</a:t>
            </a:r>
            <a:r>
              <a:rPr lang="en-GB" dirty="0"/>
              <a:t> </a:t>
            </a:r>
            <a:r>
              <a:rPr lang="en-GB" dirty="0" err="1"/>
              <a:t>şirket</a:t>
            </a:r>
            <a:r>
              <a:rPr lang="en-GB" dirty="0"/>
              <a:t> Ar-Ge </a:t>
            </a:r>
            <a:r>
              <a:rPr lang="en-GB" dirty="0" err="1"/>
              <a:t>faaliyetlerinden</a:t>
            </a:r>
            <a:r>
              <a:rPr lang="en-GB" dirty="0"/>
              <a:t> (</a:t>
            </a:r>
            <a:r>
              <a:rPr lang="en-GB" dirty="0" err="1"/>
              <a:t>cari</a:t>
            </a:r>
            <a:r>
              <a:rPr lang="en-GB" dirty="0"/>
              <a:t> </a:t>
            </a:r>
            <a:r>
              <a:rPr lang="en-GB" dirty="0" err="1"/>
              <a:t>gelir</a:t>
            </a:r>
            <a:r>
              <a:rPr lang="en-GB" dirty="0"/>
              <a:t> </a:t>
            </a:r>
            <a:r>
              <a:rPr lang="en-GB" dirty="0" err="1"/>
              <a:t>vergisi</a:t>
            </a:r>
            <a:r>
              <a:rPr lang="en-GB" dirty="0"/>
              <a:t> </a:t>
            </a:r>
            <a:r>
              <a:rPr lang="en-GB" dirty="0" err="1"/>
              <a:t>oranına</a:t>
            </a:r>
            <a:r>
              <a:rPr lang="en-GB" dirty="0"/>
              <a:t> </a:t>
            </a:r>
            <a:r>
              <a:rPr lang="en-GB" dirty="0" err="1"/>
              <a:t>göre</a:t>
            </a:r>
            <a:r>
              <a:rPr lang="en-GB" dirty="0"/>
              <a:t> %21) 21 EUR </a:t>
            </a:r>
            <a:r>
              <a:rPr lang="en-GB" dirty="0" err="1"/>
              <a:t>tasarruf</a:t>
            </a:r>
            <a:r>
              <a:rPr lang="en-GB" dirty="0"/>
              <a:t> </a:t>
            </a:r>
            <a:r>
              <a:rPr lang="en-GB" dirty="0" err="1"/>
              <a:t>edebilmektedir</a:t>
            </a:r>
            <a:r>
              <a:rPr lang="en-GB" dirty="0"/>
              <a:t>.)</a:t>
            </a:r>
            <a:endParaRPr lang="tr-TR" sz="1200"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27</a:t>
            </a:fld>
            <a:endParaRPr lang="tr-TR"/>
          </a:p>
        </p:txBody>
      </p:sp>
    </p:spTree>
    <p:extLst>
      <p:ext uri="{BB962C8B-B14F-4D97-AF65-F5344CB8AC3E}">
        <p14:creationId xmlns:p14="http://schemas.microsoft.com/office/powerpoint/2010/main" val="658028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Aft>
                <a:spcPts val="10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Maksimum yatırım teşviki yoğunluğu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intensity</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mevcut maliyetlerin bir oranı olarak hesaplanan maksimum yatırım teşviki miktarı anlamına gelmektedir. Bratislava bölgesi yatırım teşvik programından hariç tutulmuştur. Başvuru sahibinin KOBİ olması durumunda, maksimum yatırım yardımı yoğunluğu, aşağıdaki haritada belirtilen oranlara ilaveten 10 ila 20 yüzdelik puan artırılmaktadır. Buna ilaveten, yatırım projesinin Adil Geçiş Fonu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Just</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Transition</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Fund</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JTF) tarafından kapsanan bölgelerde yer alması durumunda, maksimum yatırım yardımı yoğunluğu 10 yüzdelik puan artırılabilecektir (JTF bölgeleri Avrupa Komisyonu onayının ardından duyurulacaktır). Örneğin,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Presov</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bölgesinde yatırım yapmak isteyen küçük ölçekli bir firmanın alabileceği maksimum yatırım yardımı oranı %50+%20=%70’dir.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45DEE50A-3187-4C34-BB15-2780BC66CCE3}" type="slidenum">
              <a:rPr lang="tr-TR" smtClean="0"/>
              <a:t>28</a:t>
            </a:fld>
            <a:endParaRPr lang="tr-TR"/>
          </a:p>
        </p:txBody>
      </p:sp>
    </p:spTree>
    <p:extLst>
      <p:ext uri="{BB962C8B-B14F-4D97-AF65-F5344CB8AC3E}">
        <p14:creationId xmlns:p14="http://schemas.microsoft.com/office/powerpoint/2010/main" val="3906327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E179F-199E-B4C9-5ED5-4A1DF9D0E0D9}"/>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DC210002-F57A-461C-C000-812875F767B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100AA11-8875-1C1B-752A-D24647E740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p:txBody>
      </p:sp>
      <p:sp>
        <p:nvSpPr>
          <p:cNvPr id="4" name="Slayt Numarası Yer Tutucusu 3">
            <a:extLst>
              <a:ext uri="{FF2B5EF4-FFF2-40B4-BE49-F238E27FC236}">
                <a16:creationId xmlns:a16="http://schemas.microsoft.com/office/drawing/2014/main" id="{A6623335-CA6D-58D0-B043-29FCF77663C7}"/>
              </a:ext>
            </a:extLst>
          </p:cNvPr>
          <p:cNvSpPr>
            <a:spLocks noGrp="1"/>
          </p:cNvSpPr>
          <p:nvPr>
            <p:ph type="sldNum" sz="quarter" idx="10"/>
          </p:nvPr>
        </p:nvSpPr>
        <p:spPr/>
        <p:txBody>
          <a:bodyPr/>
          <a:lstStyle/>
          <a:p>
            <a:fld id="{45DEE50A-3187-4C34-BB15-2780BC66CCE3}" type="slidenum">
              <a:rPr lang="tr-TR" smtClean="0"/>
              <a:t>29</a:t>
            </a:fld>
            <a:endParaRPr lang="tr-TR"/>
          </a:p>
        </p:txBody>
      </p:sp>
    </p:spTree>
    <p:extLst>
      <p:ext uri="{BB962C8B-B14F-4D97-AF65-F5344CB8AC3E}">
        <p14:creationId xmlns:p14="http://schemas.microsoft.com/office/powerpoint/2010/main" val="136407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																							</a:t>
            </a:r>
          </a:p>
        </p:txBody>
      </p:sp>
      <p:sp>
        <p:nvSpPr>
          <p:cNvPr id="4" name="Slayt Numarası Yer Tutucusu 3"/>
          <p:cNvSpPr>
            <a:spLocks noGrp="1"/>
          </p:cNvSpPr>
          <p:nvPr>
            <p:ph type="sldNum" sz="quarter" idx="10"/>
          </p:nvPr>
        </p:nvSpPr>
        <p:spPr/>
        <p:txBody>
          <a:bodyPr/>
          <a:lstStyle/>
          <a:p>
            <a:fld id="{45DEE50A-3187-4C34-BB15-2780BC66CCE3}" type="slidenum">
              <a:rPr lang="tr-TR" smtClean="0"/>
              <a:t>30</a:t>
            </a:fld>
            <a:endParaRPr lang="tr-TR"/>
          </a:p>
        </p:txBody>
      </p:sp>
    </p:spTree>
    <p:extLst>
      <p:ext uri="{BB962C8B-B14F-4D97-AF65-F5344CB8AC3E}">
        <p14:creationId xmlns:p14="http://schemas.microsoft.com/office/powerpoint/2010/main" val="943462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r>
              <a:rPr lang="tr-TR" dirty="0"/>
              <a:t>C A </a:t>
            </a:r>
            <a:r>
              <a:rPr lang="tr-TR" dirty="0" err="1"/>
              <a:t>Hollandada</a:t>
            </a:r>
            <a:r>
              <a:rPr lang="tr-TR" dirty="0"/>
              <a:t> başlamış çok uluslu</a:t>
            </a:r>
          </a:p>
          <a:p>
            <a:r>
              <a:rPr lang="tr-TR" dirty="0"/>
              <a:t>LPP Polonya</a:t>
            </a:r>
          </a:p>
          <a:p>
            <a:r>
              <a:rPr lang="tr-TR" dirty="0" err="1"/>
              <a:t>Pepco</a:t>
            </a:r>
            <a:r>
              <a:rPr lang="tr-TR" dirty="0"/>
              <a:t> Polonya</a:t>
            </a:r>
          </a:p>
          <a:p>
            <a:r>
              <a:rPr lang="tr-TR" dirty="0" err="1"/>
              <a:t>Inditex</a:t>
            </a:r>
            <a:r>
              <a:rPr lang="tr-TR" dirty="0"/>
              <a:t> İspanya</a:t>
            </a:r>
          </a:p>
          <a:p>
            <a:r>
              <a:rPr lang="tr-TR" dirty="0" err="1"/>
              <a:t>Gate</a:t>
            </a:r>
            <a:r>
              <a:rPr lang="tr-TR" dirty="0"/>
              <a:t> Slovakya</a:t>
            </a:r>
          </a:p>
          <a:p>
            <a:r>
              <a:rPr lang="tr-TR" dirty="0"/>
              <a:t>New </a:t>
            </a:r>
            <a:r>
              <a:rPr lang="tr-TR" dirty="0" err="1"/>
              <a:t>Yorker</a:t>
            </a:r>
            <a:r>
              <a:rPr lang="tr-TR" dirty="0"/>
              <a:t> Almanya</a:t>
            </a:r>
          </a:p>
          <a:p>
            <a:r>
              <a:rPr lang="tr-TR" dirty="0"/>
              <a:t>H M İsveç</a:t>
            </a:r>
          </a:p>
          <a:p>
            <a:r>
              <a:rPr lang="tr-TR" dirty="0" err="1"/>
              <a:t>Takko</a:t>
            </a:r>
            <a:r>
              <a:rPr lang="tr-TR" dirty="0"/>
              <a:t> Almanya</a:t>
            </a:r>
          </a:p>
          <a:p>
            <a:r>
              <a:rPr lang="tr-TR" dirty="0" err="1"/>
              <a:t>Peek</a:t>
            </a:r>
            <a:r>
              <a:rPr lang="tr-TR" dirty="0"/>
              <a:t> </a:t>
            </a:r>
            <a:r>
              <a:rPr lang="tr-TR" dirty="0" err="1"/>
              <a:t>Cloppenburg</a:t>
            </a:r>
            <a:r>
              <a:rPr lang="tr-TR" dirty="0"/>
              <a:t> Almanya</a:t>
            </a:r>
          </a:p>
        </p:txBody>
      </p:sp>
      <p:sp>
        <p:nvSpPr>
          <p:cNvPr id="4" name="Slayt Numarası Yer Tutucusu 3"/>
          <p:cNvSpPr>
            <a:spLocks noGrp="1"/>
          </p:cNvSpPr>
          <p:nvPr>
            <p:ph type="sldNum" sz="quarter" idx="10"/>
          </p:nvPr>
        </p:nvSpPr>
        <p:spPr/>
        <p:txBody>
          <a:bodyPr/>
          <a:lstStyle/>
          <a:p>
            <a:fld id="{45DEE50A-3187-4C34-BB15-2780BC66CCE3}" type="slidenum">
              <a:rPr lang="tr-TR" smtClean="0"/>
              <a:t>31</a:t>
            </a:fld>
            <a:endParaRPr lang="tr-TR"/>
          </a:p>
        </p:txBody>
      </p:sp>
    </p:spTree>
    <p:extLst>
      <p:ext uri="{BB962C8B-B14F-4D97-AF65-F5344CB8AC3E}">
        <p14:creationId xmlns:p14="http://schemas.microsoft.com/office/powerpoint/2010/main" val="249700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Son dönemde Müşavirliğimize özellikle C-19’dan dolayı medikal ürün talepleri ile birlikte yaş/kuru meyve ve sebze talepleri geliyor.</a:t>
            </a:r>
          </a:p>
          <a:p>
            <a:endParaRPr lang="tr-TR" dirty="0"/>
          </a:p>
          <a:p>
            <a:r>
              <a:rPr lang="tr-TR" b="1" dirty="0"/>
              <a:t>Sağlık</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Slovakya’da sağlık sektöründe özel hastane uygulaması yaygın olmayıp, mevcut devlet hastaneleri hizmetleri de ihtiyacı karşılamakta yetersiz kalmaktadır. Ülkemiz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sağlık sektöründe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faaliyet gösteren ve yurtdışında özel hastane uygulama deneyimlerine sahip firmalar için yatırım imkanları bulunmaktadır.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a:p>
            <a:r>
              <a:rPr lang="tr-TR" b="1" dirty="0"/>
              <a:t>İnşaat</a:t>
            </a:r>
          </a:p>
          <a:p>
            <a:pPr marL="171450" indent="-171450">
              <a:buFontTx/>
              <a:buChar char="-"/>
            </a:pPr>
            <a:r>
              <a:rPr lang="tr-TR" b="0" i="0" dirty="0">
                <a:solidFill>
                  <a:srgbClr val="000000"/>
                </a:solidFill>
                <a:effectLst/>
                <a:latin typeface="Helvetica Neue"/>
              </a:rPr>
              <a:t>2021-27 döneminde Avrupa Fonlarının kullanımına ilişkin önceliği, altyapı inşaatlarını tamamlamak.  Halen büyük bir yatırım açıkları olduğunu ifade ediyorlar. </a:t>
            </a:r>
          </a:p>
          <a:p>
            <a:pPr marL="171450" indent="-171450">
              <a:buFontTx/>
              <a:buChar char="-"/>
            </a:pPr>
            <a:r>
              <a:rPr lang="tr-TR" b="0" i="0" dirty="0">
                <a:solidFill>
                  <a:srgbClr val="000000"/>
                </a:solidFill>
                <a:effectLst/>
                <a:latin typeface="Helvetica Neue"/>
              </a:rPr>
              <a:t>Yeni Nesil AB Projeleri olarak bilinen AB’nin iyileştirme fonundan Slovakya’ya ayrılan payın kamu binalarının ve özel binaların yeşil projelerle yenilenmesine, demiryolu altyapısının modernizasyonuna, belirledikleri 5 stratejik alandan birisi olan «Yeşil Slovakya» alanında geliştirilen projelere yönlendirileceğini vurguluyorlar.</a:t>
            </a:r>
          </a:p>
          <a:p>
            <a:pPr marL="171450" indent="-171450">
              <a:buFontTx/>
              <a:buChar char="-"/>
            </a:pPr>
            <a:r>
              <a:rPr lang="tr-TR" sz="1800" u="sng" dirty="0">
                <a:solidFill>
                  <a:srgbClr val="FF0000"/>
                </a:solidFill>
                <a:effectLst/>
                <a:latin typeface="Times New Roman" panose="02020603050405020304" pitchFamily="18" charset="0"/>
                <a:ea typeface="Calibri" panose="020F0502020204030204" pitchFamily="34" charset="0"/>
              </a:rPr>
              <a:t>Doğu Avrupa ve Balkanlar gibi çevre ülkelerde Türk müteahhitlik ve müşavirlik firmalarımız etkin rol oynamakta olup, pazarda ciddi paya sahiptir.</a:t>
            </a:r>
            <a:endParaRPr lang="tr-TR" b="0" i="0" dirty="0">
              <a:solidFill>
                <a:srgbClr val="000000"/>
              </a:solidFill>
              <a:effectLst/>
              <a:latin typeface="Helvetica Neue"/>
            </a:endParaRPr>
          </a:p>
          <a:p>
            <a:endParaRPr lang="tr-TR" b="0" i="0" dirty="0">
              <a:solidFill>
                <a:srgbClr val="000000"/>
              </a:solidFill>
              <a:effectLst/>
              <a:latin typeface="Helvetica Neue"/>
            </a:endParaRPr>
          </a:p>
          <a:p>
            <a:r>
              <a:rPr lang="tr-TR" sz="1800" b="1" dirty="0">
                <a:effectLst/>
                <a:latin typeface="Times New Roman" panose="02020603050405020304" pitchFamily="18" charset="0"/>
                <a:ea typeface="Calibri" panose="020F0502020204030204" pitchFamily="34" charset="0"/>
              </a:rPr>
              <a:t>IT sektörü</a:t>
            </a:r>
            <a:r>
              <a:rPr lang="tr-TR" sz="1800" dirty="0">
                <a:effectLst/>
                <a:latin typeface="Times New Roman" panose="02020603050405020304" pitchFamily="18" charset="0"/>
                <a:ea typeface="Calibri" panose="020F0502020204030204" pitchFamily="34" charset="0"/>
              </a:rPr>
              <a:t> gelecek vadeden diğer bir sektördür. Bratislava, Košice ve Žilina şehirlerinde kümelenmiştir. Bununla birlikte, geleceğe dönük planlar çerçevesinde yüksek katma değere sahip özellikle </a:t>
            </a:r>
            <a:r>
              <a:rPr lang="tr-TR" sz="1800" b="1" dirty="0">
                <a:effectLst/>
                <a:latin typeface="Times New Roman" panose="02020603050405020304" pitchFamily="18" charset="0"/>
                <a:ea typeface="Calibri" panose="020F0502020204030204" pitchFamily="34" charset="0"/>
              </a:rPr>
              <a:t>AR-GE alanındaki projeler</a:t>
            </a:r>
            <a:r>
              <a:rPr lang="tr-TR" sz="1800" dirty="0">
                <a:effectLst/>
                <a:latin typeface="Times New Roman" panose="02020603050405020304" pitchFamily="18" charset="0"/>
                <a:ea typeface="Calibri" panose="020F0502020204030204" pitchFamily="34" charset="0"/>
              </a:rPr>
              <a:t> de desteklenmektedir. </a:t>
            </a:r>
          </a:p>
          <a:p>
            <a:endParaRPr lang="tr-TR" b="1" i="0" dirty="0">
              <a:solidFill>
                <a:srgbClr val="000000"/>
              </a:solidFill>
              <a:effectLst/>
              <a:latin typeface="Helvetica Neue"/>
            </a:endParaRPr>
          </a:p>
          <a:p>
            <a:r>
              <a:rPr lang="tr-TR" b="1" i="0" dirty="0">
                <a:solidFill>
                  <a:srgbClr val="000000"/>
                </a:solidFill>
                <a:effectLst/>
                <a:latin typeface="Helvetica Neue"/>
              </a:rPr>
              <a:t>Madencilik</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Türkiye ve Slovakya dünyada manyezit üretiminde ilk sıralarda yer almaktadır. Manyezit, işlenmesi durumunda, alüminyum ve çelik işlevini görebilmekte ve birçok sektörde kullanılabilmektedir.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Manyezit alanında </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her iki ülkenin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işleme potansiyelini artırmaya yönelik işbirliği</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yapılabileceği değerlendirilmektedir.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32</a:t>
            </a:fld>
            <a:endParaRPr lang="tr-TR"/>
          </a:p>
        </p:txBody>
      </p:sp>
    </p:spTree>
    <p:extLst>
      <p:ext uri="{BB962C8B-B14F-4D97-AF65-F5344CB8AC3E}">
        <p14:creationId xmlns:p14="http://schemas.microsoft.com/office/powerpoint/2010/main" val="2401116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33</a:t>
            </a:fld>
            <a:endParaRPr lang="tr-TR"/>
          </a:p>
        </p:txBody>
      </p:sp>
    </p:spTree>
    <p:extLst>
      <p:ext uri="{BB962C8B-B14F-4D97-AF65-F5344CB8AC3E}">
        <p14:creationId xmlns:p14="http://schemas.microsoft.com/office/powerpoint/2010/main" val="3861143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2002-2019 yılları arasında yatırımların ülkelere göre dağılımına bakıldığında en fazla yatırım sırasıyla Almanya (%19), Güney Kore (%10), ABD(%7), Avusturya (%7) tarafından yapılmıştır. Başarılı yatırım projelerine bakıldığında ise %30 ile otomobil endüstrisi başı çekmektedir. Bunu sırasıyla elektronik endüstrisi (%13), makine mühendisliği endüstrisi (%10), kimya sanayi, plastik işleme, eczacılık (%8), metal işleme ve metal kaplama işleri (%8) takip etmektedir.</a:t>
            </a:r>
          </a:p>
        </p:txBody>
      </p:sp>
      <p:sp>
        <p:nvSpPr>
          <p:cNvPr id="4" name="Slayt Numarası Yer Tutucusu 3"/>
          <p:cNvSpPr>
            <a:spLocks noGrp="1"/>
          </p:cNvSpPr>
          <p:nvPr>
            <p:ph type="sldNum" sz="quarter" idx="10"/>
          </p:nvPr>
        </p:nvSpPr>
        <p:spPr/>
        <p:txBody>
          <a:bodyPr/>
          <a:lstStyle/>
          <a:p>
            <a:fld id="{45DEE50A-3187-4C34-BB15-2780BC66CCE3}" type="slidenum">
              <a:rPr lang="tr-TR" smtClean="0"/>
              <a:t>34</a:t>
            </a:fld>
            <a:endParaRPr lang="tr-TR"/>
          </a:p>
        </p:txBody>
      </p:sp>
    </p:spTree>
    <p:extLst>
      <p:ext uri="{BB962C8B-B14F-4D97-AF65-F5344CB8AC3E}">
        <p14:creationId xmlns:p14="http://schemas.microsoft.com/office/powerpoint/2010/main" val="294073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85750" lvl="0" indent="-285750" algn="just">
              <a:lnSpc>
                <a:spcPct val="107000"/>
              </a:lnSpc>
              <a:spcAft>
                <a:spcPts val="800"/>
              </a:spcAft>
              <a:buFont typeface="Arial" panose="020B0604020202020204" pitchFamily="34" charset="0"/>
              <a:buChar cha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Covid-19'un etkisinin en fazla hissedildiği ikinci çeyrekte küçülme oranı %12,1 oldu. Otomobil üretimi başta olmak üzere, sanayinin lokomotif sektörlerinde aktivitelerin Haziran ayı itibarıyla artış göstermeye başlaması, 2020 yılının üçüncü çeyreğinde ekonominin %2,4 gibi daha sınırlı bir düzeyde küçülmesini sağladı. Ekonomi, finansal krizin yaşandığı 2009 yılından bu yana 10 yıldır ilk defa küçüldü. </a:t>
            </a:r>
          </a:p>
          <a:p>
            <a:pPr marL="285750" lvl="0" indent="-285750" algn="just">
              <a:lnSpc>
                <a:spcPct val="107000"/>
              </a:lnSpc>
              <a:spcAft>
                <a:spcPts val="800"/>
              </a:spcAft>
              <a:buFont typeface="Arial" panose="020B0604020202020204" pitchFamily="34" charset="0"/>
              <a:buChar char="•"/>
            </a:pPr>
            <a:r>
              <a:rPr lang="en-GB" dirty="0">
                <a:effectLst/>
              </a:rPr>
              <a:t>2020 </a:t>
            </a:r>
            <a:r>
              <a:rPr lang="en-GB" dirty="0" err="1">
                <a:effectLst/>
              </a:rPr>
              <a:t>Aralık</a:t>
            </a:r>
            <a:r>
              <a:rPr lang="en-GB" dirty="0">
                <a:effectLst/>
              </a:rPr>
              <a:t> </a:t>
            </a:r>
            <a:r>
              <a:rPr lang="en-GB" dirty="0" err="1">
                <a:effectLst/>
              </a:rPr>
              <a:t>Ayında</a:t>
            </a:r>
            <a:r>
              <a:rPr lang="en-GB" dirty="0">
                <a:effectLst/>
              </a:rPr>
              <a:t> AB </a:t>
            </a:r>
            <a:r>
              <a:rPr lang="en-GB" dirty="0" err="1">
                <a:effectLst/>
              </a:rPr>
              <a:t>İçerisinde</a:t>
            </a:r>
            <a:r>
              <a:rPr lang="en-GB" dirty="0">
                <a:effectLst/>
              </a:rPr>
              <a:t> Sanayi </a:t>
            </a:r>
            <a:r>
              <a:rPr lang="en-GB" dirty="0" err="1">
                <a:effectLst/>
              </a:rPr>
              <a:t>Üretimi</a:t>
            </a:r>
            <a:r>
              <a:rPr lang="en-GB" dirty="0">
                <a:effectLst/>
              </a:rPr>
              <a:t> </a:t>
            </a:r>
            <a:r>
              <a:rPr lang="en-GB" dirty="0" err="1">
                <a:effectLst/>
              </a:rPr>
              <a:t>En</a:t>
            </a:r>
            <a:r>
              <a:rPr lang="en-GB" dirty="0">
                <a:effectLst/>
              </a:rPr>
              <a:t> </a:t>
            </a:r>
            <a:r>
              <a:rPr lang="en-GB" dirty="0" err="1">
                <a:effectLst/>
              </a:rPr>
              <a:t>Fazla</a:t>
            </a:r>
            <a:r>
              <a:rPr lang="en-GB" dirty="0">
                <a:effectLst/>
              </a:rPr>
              <a:t> </a:t>
            </a:r>
            <a:r>
              <a:rPr lang="en-GB" dirty="0" err="1">
                <a:effectLst/>
              </a:rPr>
              <a:t>Artan</a:t>
            </a:r>
            <a:r>
              <a:rPr lang="en-GB" dirty="0">
                <a:effectLst/>
              </a:rPr>
              <a:t> </a:t>
            </a:r>
            <a:r>
              <a:rPr lang="en-GB" dirty="0" err="1">
                <a:effectLst/>
              </a:rPr>
              <a:t>Ülke</a:t>
            </a:r>
            <a:r>
              <a:rPr lang="en-GB" dirty="0">
                <a:effectLst/>
              </a:rPr>
              <a:t> </a:t>
            </a:r>
            <a:r>
              <a:rPr lang="en-GB" dirty="0" err="1">
                <a:effectLst/>
              </a:rPr>
              <a:t>Slovakya</a:t>
            </a:r>
            <a:r>
              <a:rPr lang="en-GB" dirty="0">
                <a:effectLst/>
              </a:rPr>
              <a:t> </a:t>
            </a:r>
            <a:r>
              <a:rPr lang="en-GB" dirty="0" err="1">
                <a:effectLst/>
              </a:rPr>
              <a:t>Oldu</a:t>
            </a:r>
            <a:r>
              <a:rPr lang="en-GB" dirty="0">
                <a:effectLst/>
              </a:rPr>
              <a:t>.</a:t>
            </a:r>
            <a:r>
              <a:rPr lang="tr-TR" dirty="0">
                <a:effectLst/>
              </a:rPr>
              <a:t> </a:t>
            </a:r>
            <a:r>
              <a:rPr lang="en-GB" b="0" i="0" dirty="0" err="1">
                <a:solidFill>
                  <a:srgbClr val="000000"/>
                </a:solidFill>
                <a:effectLst/>
                <a:latin typeface="Helvetica Neue"/>
              </a:rPr>
              <a:t>Slovakya'nın</a:t>
            </a:r>
            <a:r>
              <a:rPr lang="en-GB" b="0" i="0" dirty="0">
                <a:solidFill>
                  <a:srgbClr val="000000"/>
                </a:solidFill>
                <a:effectLst/>
                <a:latin typeface="Helvetica Neue"/>
              </a:rPr>
              <a:t> 2020 </a:t>
            </a:r>
            <a:r>
              <a:rPr lang="en-GB" b="0" i="0" dirty="0" err="1">
                <a:solidFill>
                  <a:srgbClr val="000000"/>
                </a:solidFill>
                <a:effectLst/>
                <a:latin typeface="Helvetica Neue"/>
              </a:rPr>
              <a:t>yılı</a:t>
            </a:r>
            <a:r>
              <a:rPr lang="en-GB" b="0" i="0" dirty="0">
                <a:solidFill>
                  <a:srgbClr val="000000"/>
                </a:solidFill>
                <a:effectLst/>
                <a:latin typeface="Helvetica Neue"/>
              </a:rPr>
              <a:t> </a:t>
            </a:r>
            <a:r>
              <a:rPr lang="en-GB" b="0" i="0" dirty="0" err="1">
                <a:solidFill>
                  <a:srgbClr val="000000"/>
                </a:solidFill>
                <a:effectLst/>
                <a:latin typeface="Helvetica Neue"/>
              </a:rPr>
              <a:t>sanayi</a:t>
            </a:r>
            <a:r>
              <a:rPr lang="en-GB" b="0" i="0" dirty="0">
                <a:solidFill>
                  <a:srgbClr val="000000"/>
                </a:solidFill>
                <a:effectLst/>
                <a:latin typeface="Helvetica Neue"/>
              </a:rPr>
              <a:t> </a:t>
            </a:r>
            <a:r>
              <a:rPr lang="en-GB" b="0" i="0" dirty="0" err="1">
                <a:solidFill>
                  <a:srgbClr val="000000"/>
                </a:solidFill>
                <a:effectLst/>
                <a:latin typeface="Helvetica Neue"/>
              </a:rPr>
              <a:t>üretimi</a:t>
            </a:r>
            <a:r>
              <a:rPr lang="en-GB" b="0" i="0" dirty="0">
                <a:solidFill>
                  <a:srgbClr val="000000"/>
                </a:solidFill>
                <a:effectLst/>
                <a:latin typeface="Helvetica Neue"/>
              </a:rPr>
              <a:t> </a:t>
            </a:r>
            <a:r>
              <a:rPr lang="en-GB" b="0" i="0" dirty="0" err="1">
                <a:solidFill>
                  <a:srgbClr val="000000"/>
                </a:solidFill>
                <a:effectLst/>
                <a:latin typeface="Helvetica Neue"/>
              </a:rPr>
              <a:t>ise</a:t>
            </a:r>
            <a:r>
              <a:rPr lang="en-GB" b="0" i="0" dirty="0">
                <a:solidFill>
                  <a:srgbClr val="000000"/>
                </a:solidFill>
                <a:effectLst/>
                <a:latin typeface="Helvetica Neue"/>
              </a:rPr>
              <a:t> </a:t>
            </a:r>
            <a:r>
              <a:rPr lang="en-GB" b="0" i="0" dirty="0" err="1">
                <a:solidFill>
                  <a:srgbClr val="000000"/>
                </a:solidFill>
                <a:effectLst/>
                <a:latin typeface="Helvetica Neue"/>
              </a:rPr>
              <a:t>bir</a:t>
            </a:r>
            <a:r>
              <a:rPr lang="en-GB" b="0" i="0" dirty="0">
                <a:solidFill>
                  <a:srgbClr val="000000"/>
                </a:solidFill>
                <a:effectLst/>
                <a:latin typeface="Helvetica Neue"/>
              </a:rPr>
              <a:t> </a:t>
            </a:r>
            <a:r>
              <a:rPr lang="en-GB" b="0" i="0" dirty="0" err="1">
                <a:solidFill>
                  <a:srgbClr val="000000"/>
                </a:solidFill>
                <a:effectLst/>
                <a:latin typeface="Helvetica Neue"/>
              </a:rPr>
              <a:t>önceki</a:t>
            </a:r>
            <a:r>
              <a:rPr lang="en-GB" b="0" i="0" dirty="0">
                <a:solidFill>
                  <a:srgbClr val="000000"/>
                </a:solidFill>
                <a:effectLst/>
                <a:latin typeface="Helvetica Neue"/>
              </a:rPr>
              <a:t> </a:t>
            </a:r>
            <a:r>
              <a:rPr lang="en-GB" b="0" i="0" dirty="0" err="1">
                <a:solidFill>
                  <a:srgbClr val="000000"/>
                </a:solidFill>
                <a:effectLst/>
                <a:latin typeface="Helvetica Neue"/>
              </a:rPr>
              <a:t>yıla</a:t>
            </a:r>
            <a:r>
              <a:rPr lang="en-GB" b="0" i="0" dirty="0">
                <a:solidFill>
                  <a:srgbClr val="000000"/>
                </a:solidFill>
                <a:effectLst/>
                <a:latin typeface="Helvetica Neue"/>
              </a:rPr>
              <a:t> </a:t>
            </a:r>
            <a:r>
              <a:rPr lang="en-GB" b="0" i="0" dirty="0" err="1">
                <a:solidFill>
                  <a:srgbClr val="000000"/>
                </a:solidFill>
                <a:effectLst/>
                <a:latin typeface="Helvetica Neue"/>
              </a:rPr>
              <a:t>göre</a:t>
            </a:r>
            <a:r>
              <a:rPr lang="en-GB" b="0" i="0" dirty="0">
                <a:solidFill>
                  <a:srgbClr val="000000"/>
                </a:solidFill>
                <a:effectLst/>
                <a:latin typeface="Helvetica Neue"/>
              </a:rPr>
              <a:t> %9,1 </a:t>
            </a:r>
            <a:r>
              <a:rPr lang="en-GB" b="0" i="0" dirty="0" err="1">
                <a:solidFill>
                  <a:srgbClr val="000000"/>
                </a:solidFill>
                <a:effectLst/>
                <a:latin typeface="Helvetica Neue"/>
              </a:rPr>
              <a:t>azaldı</a:t>
            </a:r>
            <a:r>
              <a:rPr lang="en-GB" b="0" i="0" dirty="0">
                <a:solidFill>
                  <a:srgbClr val="000000"/>
                </a:solidFill>
                <a:effectLst/>
                <a:latin typeface="Helvetica Neue"/>
              </a:rPr>
              <a:t>.</a:t>
            </a:r>
            <a:endParaRPr lang="tr-TR" b="0" i="0" dirty="0">
              <a:solidFill>
                <a:srgbClr val="000000"/>
              </a:solidFill>
              <a:effectLst/>
              <a:latin typeface="Helvetica Neue"/>
            </a:endParaRPr>
          </a:p>
          <a:p>
            <a:pPr marL="285750" lvl="0" indent="-285750" algn="just">
              <a:lnSpc>
                <a:spcPct val="107000"/>
              </a:lnSpc>
              <a:spcAft>
                <a:spcPts val="800"/>
              </a:spcAft>
              <a:buFont typeface="Arial" panose="020B0604020202020204" pitchFamily="34" charset="0"/>
              <a:buChar char="•"/>
            </a:pPr>
            <a:r>
              <a:rPr lang="en-GB" b="0" i="0" dirty="0">
                <a:solidFill>
                  <a:srgbClr val="000000"/>
                </a:solidFill>
                <a:effectLst/>
                <a:latin typeface="Helvetica Neue"/>
              </a:rPr>
              <a:t>2021 </a:t>
            </a:r>
            <a:r>
              <a:rPr lang="en-GB" b="0" i="0" dirty="0" err="1">
                <a:solidFill>
                  <a:srgbClr val="000000"/>
                </a:solidFill>
                <a:effectLst/>
                <a:latin typeface="Helvetica Neue"/>
              </a:rPr>
              <a:t>yılına</a:t>
            </a:r>
            <a:r>
              <a:rPr lang="en-GB" b="0" i="0" dirty="0">
                <a:solidFill>
                  <a:srgbClr val="000000"/>
                </a:solidFill>
                <a:effectLst/>
                <a:latin typeface="Helvetica Neue"/>
              </a:rPr>
              <a:t> </a:t>
            </a:r>
            <a:r>
              <a:rPr lang="en-GB" b="0" i="0" dirty="0" err="1">
                <a:solidFill>
                  <a:srgbClr val="000000"/>
                </a:solidFill>
                <a:effectLst/>
                <a:latin typeface="Helvetica Neue"/>
              </a:rPr>
              <a:t>ilişkin</a:t>
            </a:r>
            <a:r>
              <a:rPr lang="en-GB" b="0" i="0" dirty="0">
                <a:solidFill>
                  <a:srgbClr val="000000"/>
                </a:solidFill>
                <a:effectLst/>
                <a:latin typeface="Helvetica Neue"/>
              </a:rPr>
              <a:t> </a:t>
            </a:r>
            <a:r>
              <a:rPr lang="en-GB" b="0" i="0" dirty="0" err="1">
                <a:solidFill>
                  <a:srgbClr val="000000"/>
                </a:solidFill>
                <a:effectLst/>
                <a:latin typeface="Helvetica Neue"/>
              </a:rPr>
              <a:t>geçici</a:t>
            </a:r>
            <a:r>
              <a:rPr lang="en-GB" b="0" i="0" dirty="0">
                <a:solidFill>
                  <a:srgbClr val="000000"/>
                </a:solidFill>
                <a:effectLst/>
                <a:latin typeface="Helvetica Neue"/>
              </a:rPr>
              <a:t> </a:t>
            </a:r>
            <a:r>
              <a:rPr lang="en-GB" b="0" i="0" dirty="0" err="1">
                <a:solidFill>
                  <a:srgbClr val="000000"/>
                </a:solidFill>
                <a:effectLst/>
                <a:latin typeface="Helvetica Neue"/>
              </a:rPr>
              <a:t>dış</a:t>
            </a:r>
            <a:r>
              <a:rPr lang="en-GB" b="0" i="0" dirty="0">
                <a:solidFill>
                  <a:srgbClr val="000000"/>
                </a:solidFill>
                <a:effectLst/>
                <a:latin typeface="Helvetica Neue"/>
              </a:rPr>
              <a:t> </a:t>
            </a:r>
            <a:r>
              <a:rPr lang="en-GB" b="0" i="0" dirty="0" err="1">
                <a:solidFill>
                  <a:srgbClr val="000000"/>
                </a:solidFill>
                <a:effectLst/>
                <a:latin typeface="Helvetica Neue"/>
              </a:rPr>
              <a:t>ticaret</a:t>
            </a:r>
            <a:r>
              <a:rPr lang="en-GB" b="0" i="0" dirty="0">
                <a:solidFill>
                  <a:srgbClr val="000000"/>
                </a:solidFill>
                <a:effectLst/>
                <a:latin typeface="Helvetica Neue"/>
              </a:rPr>
              <a:t> </a:t>
            </a:r>
            <a:r>
              <a:rPr lang="en-GB" b="0" i="0" dirty="0" err="1">
                <a:solidFill>
                  <a:srgbClr val="000000"/>
                </a:solidFill>
                <a:effectLst/>
                <a:latin typeface="Helvetica Neue"/>
              </a:rPr>
              <a:t>istatistiklerine</a:t>
            </a:r>
            <a:r>
              <a:rPr lang="en-GB" b="0" i="0" dirty="0">
                <a:solidFill>
                  <a:srgbClr val="000000"/>
                </a:solidFill>
                <a:effectLst/>
                <a:latin typeface="Helvetica Neue"/>
              </a:rPr>
              <a:t> </a:t>
            </a:r>
            <a:r>
              <a:rPr lang="en-GB" b="0" i="0" dirty="0" err="1">
                <a:solidFill>
                  <a:srgbClr val="000000"/>
                </a:solidFill>
                <a:effectLst/>
                <a:latin typeface="Helvetica Neue"/>
              </a:rPr>
              <a:t>göre</a:t>
            </a:r>
            <a:r>
              <a:rPr lang="en-GB" b="0" i="0" dirty="0">
                <a:solidFill>
                  <a:srgbClr val="000000"/>
                </a:solidFill>
                <a:effectLst/>
                <a:latin typeface="Helvetica Neue"/>
              </a:rPr>
              <a:t>, mal </a:t>
            </a:r>
            <a:r>
              <a:rPr lang="en-GB" b="0" i="0" dirty="0" err="1">
                <a:solidFill>
                  <a:srgbClr val="000000"/>
                </a:solidFill>
                <a:effectLst/>
                <a:latin typeface="Helvetica Neue"/>
              </a:rPr>
              <a:t>ihracatı</a:t>
            </a:r>
            <a:r>
              <a:rPr lang="en-GB" b="0" i="0" dirty="0">
                <a:solidFill>
                  <a:srgbClr val="000000"/>
                </a:solidFill>
                <a:effectLst/>
                <a:latin typeface="Helvetica Neue"/>
              </a:rPr>
              <a:t> </a:t>
            </a:r>
            <a:r>
              <a:rPr lang="en-GB" b="0" i="0" dirty="0" err="1">
                <a:solidFill>
                  <a:srgbClr val="000000"/>
                </a:solidFill>
                <a:effectLst/>
                <a:latin typeface="Helvetica Neue"/>
              </a:rPr>
              <a:t>yıllık</a:t>
            </a:r>
            <a:r>
              <a:rPr lang="en-GB" b="0" i="0" dirty="0">
                <a:solidFill>
                  <a:srgbClr val="000000"/>
                </a:solidFill>
                <a:effectLst/>
                <a:latin typeface="Helvetica Neue"/>
              </a:rPr>
              <a:t> </a:t>
            </a:r>
            <a:r>
              <a:rPr lang="en-GB" b="0" i="0" dirty="0" err="1">
                <a:solidFill>
                  <a:srgbClr val="000000"/>
                </a:solidFill>
                <a:effectLst/>
                <a:latin typeface="Helvetica Neue"/>
              </a:rPr>
              <a:t>bazda</a:t>
            </a:r>
            <a:r>
              <a:rPr lang="en-GB" b="0" i="0" dirty="0">
                <a:solidFill>
                  <a:srgbClr val="000000"/>
                </a:solidFill>
                <a:effectLst/>
                <a:latin typeface="Helvetica Neue"/>
              </a:rPr>
              <a:t> %16,3 </a:t>
            </a:r>
            <a:r>
              <a:rPr lang="en-GB" b="0" i="0" dirty="0" err="1">
                <a:solidFill>
                  <a:srgbClr val="000000"/>
                </a:solidFill>
                <a:effectLst/>
                <a:latin typeface="Helvetica Neue"/>
              </a:rPr>
              <a:t>artışla</a:t>
            </a:r>
            <a:r>
              <a:rPr lang="en-GB" b="0" i="0" dirty="0">
                <a:solidFill>
                  <a:srgbClr val="000000"/>
                </a:solidFill>
                <a:effectLst/>
                <a:latin typeface="Helvetica Neue"/>
              </a:rPr>
              <a:t> 88,3 </a:t>
            </a:r>
            <a:r>
              <a:rPr lang="en-GB" b="0" i="0" dirty="0" err="1">
                <a:solidFill>
                  <a:srgbClr val="000000"/>
                </a:solidFill>
                <a:effectLst/>
                <a:latin typeface="Helvetica Neue"/>
              </a:rPr>
              <a:t>milyar</a:t>
            </a:r>
            <a:r>
              <a:rPr lang="en-GB" b="0" i="0" dirty="0">
                <a:solidFill>
                  <a:srgbClr val="000000"/>
                </a:solidFill>
                <a:effectLst/>
                <a:latin typeface="Helvetica Neue"/>
              </a:rPr>
              <a:t> </a:t>
            </a:r>
            <a:r>
              <a:rPr lang="en-GB" b="0" i="0" dirty="0" err="1">
                <a:solidFill>
                  <a:srgbClr val="000000"/>
                </a:solidFill>
                <a:effectLst/>
                <a:latin typeface="Helvetica Neue"/>
              </a:rPr>
              <a:t>avroya</a:t>
            </a:r>
            <a:r>
              <a:rPr lang="en-GB" b="0" i="0" dirty="0">
                <a:solidFill>
                  <a:srgbClr val="000000"/>
                </a:solidFill>
                <a:effectLst/>
                <a:latin typeface="Helvetica Neue"/>
              </a:rPr>
              <a:t> </a:t>
            </a:r>
            <a:r>
              <a:rPr lang="en-GB" b="0" i="0" dirty="0" err="1">
                <a:solidFill>
                  <a:srgbClr val="000000"/>
                </a:solidFill>
                <a:effectLst/>
                <a:latin typeface="Helvetica Neue"/>
              </a:rPr>
              <a:t>yükselerek</a:t>
            </a:r>
            <a:r>
              <a:rPr lang="en-GB" b="0" i="0" dirty="0">
                <a:solidFill>
                  <a:srgbClr val="000000"/>
                </a:solidFill>
                <a:effectLst/>
                <a:latin typeface="Helvetica Neue"/>
              </a:rPr>
              <a:t> </a:t>
            </a:r>
            <a:r>
              <a:rPr lang="en-GB" b="0" i="0" dirty="0" err="1">
                <a:solidFill>
                  <a:srgbClr val="000000"/>
                </a:solidFill>
                <a:effectLst/>
                <a:latin typeface="Helvetica Neue"/>
              </a:rPr>
              <a:t>Slovakya’nın</a:t>
            </a:r>
            <a:r>
              <a:rPr lang="en-GB" b="0" i="0" dirty="0">
                <a:solidFill>
                  <a:srgbClr val="000000"/>
                </a:solidFill>
                <a:effectLst/>
                <a:latin typeface="Helvetica Neue"/>
              </a:rPr>
              <a:t> </a:t>
            </a:r>
            <a:r>
              <a:rPr lang="en-GB" b="0" i="0" dirty="0" err="1">
                <a:solidFill>
                  <a:srgbClr val="000000"/>
                </a:solidFill>
                <a:effectLst/>
                <a:latin typeface="Helvetica Neue"/>
              </a:rPr>
              <a:t>bağımsızlığını</a:t>
            </a:r>
            <a:r>
              <a:rPr lang="en-GB" b="0" i="0" dirty="0">
                <a:solidFill>
                  <a:srgbClr val="000000"/>
                </a:solidFill>
                <a:effectLst/>
                <a:latin typeface="Helvetica Neue"/>
              </a:rPr>
              <a:t> </a:t>
            </a:r>
            <a:r>
              <a:rPr lang="en-GB" b="0" i="0" dirty="0" err="1">
                <a:solidFill>
                  <a:srgbClr val="000000"/>
                </a:solidFill>
                <a:effectLst/>
                <a:latin typeface="Helvetica Neue"/>
              </a:rPr>
              <a:t>ilan</a:t>
            </a:r>
            <a:r>
              <a:rPr lang="en-GB" b="0" i="0" dirty="0">
                <a:solidFill>
                  <a:srgbClr val="000000"/>
                </a:solidFill>
                <a:effectLst/>
                <a:latin typeface="Helvetica Neue"/>
              </a:rPr>
              <a:t> </a:t>
            </a:r>
            <a:r>
              <a:rPr lang="en-GB" b="0" i="0" dirty="0" err="1">
                <a:solidFill>
                  <a:srgbClr val="000000"/>
                </a:solidFill>
                <a:effectLst/>
                <a:latin typeface="Helvetica Neue"/>
              </a:rPr>
              <a:t>etmesinden</a:t>
            </a:r>
            <a:r>
              <a:rPr lang="en-GB" b="0" i="0" dirty="0">
                <a:solidFill>
                  <a:srgbClr val="000000"/>
                </a:solidFill>
                <a:effectLst/>
                <a:latin typeface="Helvetica Neue"/>
              </a:rPr>
              <a:t> </a:t>
            </a:r>
            <a:r>
              <a:rPr lang="en-GB" b="0" i="0" dirty="0" err="1">
                <a:solidFill>
                  <a:srgbClr val="000000"/>
                </a:solidFill>
                <a:effectLst/>
                <a:latin typeface="Helvetica Neue"/>
              </a:rPr>
              <a:t>bu</a:t>
            </a:r>
            <a:r>
              <a:rPr lang="en-GB" b="0" i="0" dirty="0">
                <a:solidFill>
                  <a:srgbClr val="000000"/>
                </a:solidFill>
                <a:effectLst/>
                <a:latin typeface="Helvetica Neue"/>
              </a:rPr>
              <a:t> </a:t>
            </a:r>
            <a:r>
              <a:rPr lang="en-GB" b="0" i="0" dirty="0" err="1">
                <a:solidFill>
                  <a:srgbClr val="000000"/>
                </a:solidFill>
                <a:effectLst/>
                <a:latin typeface="Helvetica Neue"/>
              </a:rPr>
              <a:t>yana</a:t>
            </a:r>
            <a:r>
              <a:rPr lang="en-GB" b="0" i="0" dirty="0">
                <a:solidFill>
                  <a:srgbClr val="000000"/>
                </a:solidFill>
                <a:effectLst/>
                <a:latin typeface="Helvetica Neue"/>
              </a:rPr>
              <a:t> </a:t>
            </a:r>
            <a:r>
              <a:rPr lang="en-GB" b="0" i="0" dirty="0" err="1">
                <a:solidFill>
                  <a:srgbClr val="000000"/>
                </a:solidFill>
                <a:effectLst/>
                <a:latin typeface="Helvetica Neue"/>
              </a:rPr>
              <a:t>en</a:t>
            </a:r>
            <a:r>
              <a:rPr lang="en-GB" b="0" i="0" dirty="0">
                <a:solidFill>
                  <a:srgbClr val="000000"/>
                </a:solidFill>
                <a:effectLst/>
                <a:latin typeface="Helvetica Neue"/>
              </a:rPr>
              <a:t> </a:t>
            </a:r>
            <a:r>
              <a:rPr lang="en-GB" b="0" i="0" dirty="0" err="1">
                <a:solidFill>
                  <a:srgbClr val="000000"/>
                </a:solidFill>
                <a:effectLst/>
                <a:latin typeface="Helvetica Neue"/>
              </a:rPr>
              <a:t>yüksek</a:t>
            </a:r>
            <a:r>
              <a:rPr lang="en-GB" b="0" i="0" dirty="0">
                <a:solidFill>
                  <a:srgbClr val="000000"/>
                </a:solidFill>
                <a:effectLst/>
                <a:latin typeface="Helvetica Neue"/>
              </a:rPr>
              <a:t> </a:t>
            </a:r>
            <a:r>
              <a:rPr lang="en-GB" b="0" i="0" dirty="0" err="1">
                <a:solidFill>
                  <a:srgbClr val="000000"/>
                </a:solidFill>
                <a:effectLst/>
                <a:latin typeface="Helvetica Neue"/>
              </a:rPr>
              <a:t>düzeyde</a:t>
            </a:r>
            <a:r>
              <a:rPr lang="en-GB" b="0" i="0" dirty="0">
                <a:solidFill>
                  <a:srgbClr val="000000"/>
                </a:solidFill>
                <a:effectLst/>
                <a:latin typeface="Helvetica Neue"/>
              </a:rPr>
              <a:t> </a:t>
            </a:r>
            <a:r>
              <a:rPr lang="en-GB" b="0" i="0" dirty="0" err="1">
                <a:solidFill>
                  <a:srgbClr val="000000"/>
                </a:solidFill>
                <a:effectLst/>
                <a:latin typeface="Helvetica Neue"/>
              </a:rPr>
              <a:t>gerçekleşmiştir</a:t>
            </a:r>
            <a:r>
              <a:rPr lang="en-GB" b="0" i="0" dirty="0">
                <a:solidFill>
                  <a:srgbClr val="000000"/>
                </a:solidFill>
                <a:effectLst/>
                <a:latin typeface="Helvetica Neue"/>
              </a:rPr>
              <a:t>. 2021 </a:t>
            </a:r>
            <a:r>
              <a:rPr lang="en-GB" b="0" i="0" dirty="0" err="1">
                <a:solidFill>
                  <a:srgbClr val="000000"/>
                </a:solidFill>
                <a:effectLst/>
                <a:latin typeface="Helvetica Neue"/>
              </a:rPr>
              <a:t>yılı</a:t>
            </a:r>
            <a:r>
              <a:rPr lang="en-GB" b="0" i="0" dirty="0">
                <a:solidFill>
                  <a:srgbClr val="000000"/>
                </a:solidFill>
                <a:effectLst/>
                <a:latin typeface="Helvetica Neue"/>
              </a:rPr>
              <a:t> mal </a:t>
            </a:r>
            <a:r>
              <a:rPr lang="en-GB" b="0" i="0" dirty="0" err="1">
                <a:solidFill>
                  <a:srgbClr val="000000"/>
                </a:solidFill>
                <a:effectLst/>
                <a:latin typeface="Helvetica Neue"/>
              </a:rPr>
              <a:t>ithalatı</a:t>
            </a:r>
            <a:r>
              <a:rPr lang="en-GB" b="0" i="0" dirty="0">
                <a:solidFill>
                  <a:srgbClr val="000000"/>
                </a:solidFill>
                <a:effectLst/>
                <a:latin typeface="Helvetica Neue"/>
              </a:rPr>
              <a:t> da </a:t>
            </a:r>
            <a:r>
              <a:rPr lang="en-GB" b="0" i="0" dirty="0" err="1">
                <a:solidFill>
                  <a:srgbClr val="000000"/>
                </a:solidFill>
                <a:effectLst/>
                <a:latin typeface="Helvetica Neue"/>
              </a:rPr>
              <a:t>aynı</a:t>
            </a:r>
            <a:r>
              <a:rPr lang="en-GB" b="0" i="0" dirty="0">
                <a:solidFill>
                  <a:srgbClr val="000000"/>
                </a:solidFill>
                <a:effectLst/>
                <a:latin typeface="Helvetica Neue"/>
              </a:rPr>
              <a:t> </a:t>
            </a:r>
            <a:r>
              <a:rPr lang="en-GB" b="0" i="0" dirty="0" err="1">
                <a:solidFill>
                  <a:srgbClr val="000000"/>
                </a:solidFill>
                <a:effectLst/>
                <a:latin typeface="Helvetica Neue"/>
              </a:rPr>
              <a:t>şekilde</a:t>
            </a:r>
            <a:r>
              <a:rPr lang="en-GB" b="0" i="0" dirty="0">
                <a:solidFill>
                  <a:srgbClr val="000000"/>
                </a:solidFill>
                <a:effectLst/>
                <a:latin typeface="Helvetica Neue"/>
              </a:rPr>
              <a:t> </a:t>
            </a:r>
            <a:r>
              <a:rPr lang="en-GB" b="0" i="0" dirty="0" err="1">
                <a:solidFill>
                  <a:srgbClr val="000000"/>
                </a:solidFill>
                <a:effectLst/>
                <a:latin typeface="Helvetica Neue"/>
              </a:rPr>
              <a:t>rekor</a:t>
            </a:r>
            <a:r>
              <a:rPr lang="en-GB" b="0" i="0" dirty="0">
                <a:solidFill>
                  <a:srgbClr val="000000"/>
                </a:solidFill>
                <a:effectLst/>
                <a:latin typeface="Helvetica Neue"/>
              </a:rPr>
              <a:t> </a:t>
            </a:r>
            <a:r>
              <a:rPr lang="en-GB" b="0" i="0" dirty="0" err="1">
                <a:solidFill>
                  <a:srgbClr val="000000"/>
                </a:solidFill>
                <a:effectLst/>
                <a:latin typeface="Helvetica Neue"/>
              </a:rPr>
              <a:t>düzeyde</a:t>
            </a:r>
            <a:r>
              <a:rPr lang="en-GB" b="0" i="0" dirty="0">
                <a:solidFill>
                  <a:srgbClr val="000000"/>
                </a:solidFill>
                <a:effectLst/>
                <a:latin typeface="Helvetica Neue"/>
              </a:rPr>
              <a:t> %19,3 </a:t>
            </a:r>
            <a:r>
              <a:rPr lang="en-GB" b="0" i="0" dirty="0" err="1">
                <a:solidFill>
                  <a:srgbClr val="000000"/>
                </a:solidFill>
                <a:effectLst/>
                <a:latin typeface="Helvetica Neue"/>
              </a:rPr>
              <a:t>artışla</a:t>
            </a:r>
            <a:r>
              <a:rPr lang="en-GB" b="0" i="0" dirty="0">
                <a:solidFill>
                  <a:srgbClr val="000000"/>
                </a:solidFill>
                <a:effectLst/>
                <a:latin typeface="Helvetica Neue"/>
              </a:rPr>
              <a:t> 86,6 </a:t>
            </a:r>
            <a:r>
              <a:rPr lang="en-GB" b="0" i="0" dirty="0" err="1">
                <a:solidFill>
                  <a:srgbClr val="000000"/>
                </a:solidFill>
                <a:effectLst/>
                <a:latin typeface="Helvetica Neue"/>
              </a:rPr>
              <a:t>milyar</a:t>
            </a:r>
            <a:r>
              <a:rPr lang="en-GB" b="0" i="0" dirty="0">
                <a:solidFill>
                  <a:srgbClr val="000000"/>
                </a:solidFill>
                <a:effectLst/>
                <a:latin typeface="Helvetica Neue"/>
              </a:rPr>
              <a:t> </a:t>
            </a:r>
            <a:r>
              <a:rPr lang="en-GB" b="0" i="0" dirty="0" err="1">
                <a:solidFill>
                  <a:srgbClr val="000000"/>
                </a:solidFill>
                <a:effectLst/>
                <a:latin typeface="Helvetica Neue"/>
              </a:rPr>
              <a:t>avroya</a:t>
            </a:r>
            <a:r>
              <a:rPr lang="en-GB" b="0" i="0" dirty="0">
                <a:solidFill>
                  <a:srgbClr val="000000"/>
                </a:solidFill>
                <a:effectLst/>
                <a:latin typeface="Helvetica Neue"/>
              </a:rPr>
              <a:t> </a:t>
            </a:r>
            <a:r>
              <a:rPr lang="en-GB" b="0" i="0" dirty="0" err="1">
                <a:solidFill>
                  <a:srgbClr val="000000"/>
                </a:solidFill>
                <a:effectLst/>
                <a:latin typeface="Helvetica Neue"/>
              </a:rPr>
              <a:t>yükselmiştir</a:t>
            </a:r>
            <a:r>
              <a:rPr lang="en-GB" b="0" i="0" dirty="0">
                <a:solidFill>
                  <a:srgbClr val="000000"/>
                </a:solidFill>
                <a:effectLst/>
                <a:latin typeface="Helvetica Neue"/>
              </a:rPr>
              <a:t>. 2021 </a:t>
            </a:r>
            <a:r>
              <a:rPr lang="en-GB" b="0" i="0" dirty="0" err="1">
                <a:solidFill>
                  <a:srgbClr val="000000"/>
                </a:solidFill>
                <a:effectLst/>
                <a:latin typeface="Helvetica Neue"/>
              </a:rPr>
              <a:t>yılında</a:t>
            </a:r>
            <a:r>
              <a:rPr lang="en-GB" b="0" i="0" dirty="0">
                <a:solidFill>
                  <a:srgbClr val="000000"/>
                </a:solidFill>
                <a:effectLst/>
                <a:latin typeface="Helvetica Neue"/>
              </a:rPr>
              <a:t> </a:t>
            </a:r>
            <a:r>
              <a:rPr lang="en-GB" b="0" i="0" dirty="0" err="1">
                <a:solidFill>
                  <a:srgbClr val="000000"/>
                </a:solidFill>
                <a:effectLst/>
                <a:latin typeface="Helvetica Neue"/>
              </a:rPr>
              <a:t>dış</a:t>
            </a:r>
            <a:r>
              <a:rPr lang="en-GB" b="0" i="0" dirty="0">
                <a:solidFill>
                  <a:srgbClr val="000000"/>
                </a:solidFill>
                <a:effectLst/>
                <a:latin typeface="Helvetica Neue"/>
              </a:rPr>
              <a:t> </a:t>
            </a:r>
            <a:r>
              <a:rPr lang="en-GB" b="0" i="0" dirty="0" err="1">
                <a:solidFill>
                  <a:srgbClr val="000000"/>
                </a:solidFill>
                <a:effectLst/>
                <a:latin typeface="Helvetica Neue"/>
              </a:rPr>
              <a:t>ticaret</a:t>
            </a:r>
            <a:r>
              <a:rPr lang="en-GB" b="0" i="0" dirty="0">
                <a:solidFill>
                  <a:srgbClr val="000000"/>
                </a:solidFill>
                <a:effectLst/>
                <a:latin typeface="Helvetica Neue"/>
              </a:rPr>
              <a:t> 1,7 </a:t>
            </a:r>
            <a:r>
              <a:rPr lang="en-GB" b="0" i="0" dirty="0" err="1">
                <a:solidFill>
                  <a:srgbClr val="000000"/>
                </a:solidFill>
                <a:effectLst/>
                <a:latin typeface="Helvetica Neue"/>
              </a:rPr>
              <a:t>milyar</a:t>
            </a:r>
            <a:r>
              <a:rPr lang="en-GB" b="0" i="0" dirty="0">
                <a:solidFill>
                  <a:srgbClr val="000000"/>
                </a:solidFill>
                <a:effectLst/>
                <a:latin typeface="Helvetica Neue"/>
              </a:rPr>
              <a:t> </a:t>
            </a:r>
            <a:r>
              <a:rPr lang="en-GB" b="0" i="0" dirty="0" err="1">
                <a:solidFill>
                  <a:srgbClr val="000000"/>
                </a:solidFill>
                <a:effectLst/>
                <a:latin typeface="Helvetica Neue"/>
              </a:rPr>
              <a:t>avro</a:t>
            </a:r>
            <a:r>
              <a:rPr lang="en-GB" b="0" i="0" dirty="0">
                <a:solidFill>
                  <a:srgbClr val="000000"/>
                </a:solidFill>
                <a:effectLst/>
                <a:latin typeface="Helvetica Neue"/>
              </a:rPr>
              <a:t> </a:t>
            </a:r>
            <a:r>
              <a:rPr lang="en-GB" b="0" i="0" dirty="0" err="1">
                <a:solidFill>
                  <a:srgbClr val="000000"/>
                </a:solidFill>
                <a:effectLst/>
                <a:latin typeface="Helvetica Neue"/>
              </a:rPr>
              <a:t>fazla</a:t>
            </a:r>
            <a:r>
              <a:rPr lang="en-GB" b="0" i="0" dirty="0">
                <a:solidFill>
                  <a:srgbClr val="000000"/>
                </a:solidFill>
                <a:effectLst/>
                <a:latin typeface="Helvetica Neue"/>
              </a:rPr>
              <a:t> </a:t>
            </a:r>
            <a:r>
              <a:rPr lang="en-GB" b="0" i="0" dirty="0" err="1">
                <a:solidFill>
                  <a:srgbClr val="000000"/>
                </a:solidFill>
                <a:effectLst/>
                <a:latin typeface="Helvetica Neue"/>
              </a:rPr>
              <a:t>vermiştir</a:t>
            </a:r>
            <a:r>
              <a:rPr lang="en-GB" b="0" i="0" dirty="0">
                <a:solidFill>
                  <a:srgbClr val="000000"/>
                </a:solidFill>
                <a:effectLst/>
                <a:latin typeface="Helvetica Neue"/>
              </a:rPr>
              <a:t>.</a:t>
            </a:r>
            <a:endParaRPr lang="tr-TR" b="0" i="0" dirty="0">
              <a:solidFill>
                <a:srgbClr val="000000"/>
              </a:solidFill>
              <a:effectLst/>
              <a:latin typeface="Helvetica Neue"/>
            </a:endParaRPr>
          </a:p>
          <a:p>
            <a:pPr marL="0" lvl="0" indent="0" algn="just">
              <a:lnSpc>
                <a:spcPct val="107000"/>
              </a:lnSpc>
              <a:spcAft>
                <a:spcPts val="800"/>
              </a:spcAft>
              <a:buFont typeface="Arial" panose="020B0604020202020204" pitchFamily="34" charset="0"/>
              <a:buNone/>
            </a:pPr>
            <a:br>
              <a:rPr lang="en-GB" dirty="0"/>
            </a:br>
            <a:endParaRPr lang="tr-TR" sz="1200"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4</a:t>
            </a:fld>
            <a:endParaRPr lang="tr-TR"/>
          </a:p>
        </p:txBody>
      </p:sp>
    </p:spTree>
    <p:extLst>
      <p:ext uri="{BB962C8B-B14F-4D97-AF65-F5344CB8AC3E}">
        <p14:creationId xmlns:p14="http://schemas.microsoft.com/office/powerpoint/2010/main" val="1837286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35</a:t>
            </a:fld>
            <a:endParaRPr lang="tr-TR"/>
          </a:p>
        </p:txBody>
      </p:sp>
    </p:spTree>
    <p:extLst>
      <p:ext uri="{BB962C8B-B14F-4D97-AF65-F5344CB8AC3E}">
        <p14:creationId xmlns:p14="http://schemas.microsoft.com/office/powerpoint/2010/main" val="3692313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Şirketleri araştırma ve geliştirmeye, daha fazla iş alanı yaratmaya ve rekabet gücünü arttırmaya motive etmek için Slovakya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maliyetlerinin ek olarak indirilmesini sağlayan bir indirim aracı (süper indirim şeklinde tabir edilen) geliştirmiştir. Süper indirim tüm aşamalarda ve her türlü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faaliyetlerine uygulanabilmekte ve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maliyetlerinin yüzdesi üzerinden hesaplanmaktadır. Sorumlu kuruluş Slovakya Maliye Bakanlığı Mali Direktörlüğü’dür. 1 Ocak 2015 tarihi itibarıyla %25 olarak uygulanmaya başlanan (süper indirim) vergi rejimi, 2023 yılı itibarıyla %100 olarak uygulanmaktadır. Gelir vergisi hesaplanarak,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harcamalarının ilave %100'ü vergi matrahından düşülebilmektedir.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Sonuç olarak, harcanan her 100 Avro için şirket Ar-</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faaliyetlerinden (cari gelir vergisi oranına göre %21) 21 EUR tasarruf edebilmektedir.)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36</a:t>
            </a:fld>
            <a:endParaRPr lang="tr-TR"/>
          </a:p>
        </p:txBody>
      </p:sp>
    </p:spTree>
    <p:extLst>
      <p:ext uri="{BB962C8B-B14F-4D97-AF65-F5344CB8AC3E}">
        <p14:creationId xmlns:p14="http://schemas.microsoft.com/office/powerpoint/2010/main" val="3894552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Şirketleri araştırma ve geliştirmeye, daha fazla iş alanı yaratmaya ve rekabet gücünü arttırmaya motive etmek için Slovakya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maliyetlerinin ek olarak indirilmesini sağlayan bir indirim aracı (süper indirim şeklinde tabir edilen) geliştirmiştir. Süper indirim tüm aşamalarda ve her türlü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faaliyetlerine uygulanabilmekte ve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maliyetlerinin yüzdesi üzerinden hesaplanmaktadır. Sorumlu kuruluş Slovakya Maliye Bakanlığı Mali Direktörlüğü’dür. 1 Ocak 2015 tarihi itibarıyla %25 olarak uygulanmaya başlanan (süper indirim) vergi rejimi, 2023 yılı itibarıyla %100 olarak uygulanmaktadır. Gelir vergisi hesaplanarak, Ar-</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harcamalarının ilave %100'ü vergi matrahından düşülebilmektedir.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Sonuç olarak, harcanan her 100 Avro için şirket Ar-</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Ge</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faaliyetlerinden (cari gelir vergisi oranına göre %21) 21 EUR tasarruf edebilmektedir.)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37</a:t>
            </a:fld>
            <a:endParaRPr lang="tr-TR"/>
          </a:p>
        </p:txBody>
      </p:sp>
    </p:spTree>
    <p:extLst>
      <p:ext uri="{BB962C8B-B14F-4D97-AF65-F5344CB8AC3E}">
        <p14:creationId xmlns:p14="http://schemas.microsoft.com/office/powerpoint/2010/main" val="257613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38</a:t>
            </a:fld>
            <a:endParaRPr lang="tr-TR"/>
          </a:p>
        </p:txBody>
      </p:sp>
    </p:spTree>
    <p:extLst>
      <p:ext uri="{BB962C8B-B14F-4D97-AF65-F5344CB8AC3E}">
        <p14:creationId xmlns:p14="http://schemas.microsoft.com/office/powerpoint/2010/main" val="394825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39</a:t>
            </a:fld>
            <a:endParaRPr lang="tr-TR"/>
          </a:p>
        </p:txBody>
      </p:sp>
    </p:spTree>
    <p:extLst>
      <p:ext uri="{BB962C8B-B14F-4D97-AF65-F5344CB8AC3E}">
        <p14:creationId xmlns:p14="http://schemas.microsoft.com/office/powerpoint/2010/main" val="818213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400" dirty="0"/>
          </a:p>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40</a:t>
            </a:fld>
            <a:endParaRPr lang="tr-TR"/>
          </a:p>
        </p:txBody>
      </p:sp>
    </p:spTree>
    <p:extLst>
      <p:ext uri="{BB962C8B-B14F-4D97-AF65-F5344CB8AC3E}">
        <p14:creationId xmlns:p14="http://schemas.microsoft.com/office/powerpoint/2010/main" val="3800137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41</a:t>
            </a:fld>
            <a:endParaRPr lang="tr-TR"/>
          </a:p>
        </p:txBody>
      </p:sp>
    </p:spTree>
    <p:extLst>
      <p:ext uri="{BB962C8B-B14F-4D97-AF65-F5344CB8AC3E}">
        <p14:creationId xmlns:p14="http://schemas.microsoft.com/office/powerpoint/2010/main" val="1007319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42</a:t>
            </a:fld>
            <a:endParaRPr lang="tr-TR"/>
          </a:p>
        </p:txBody>
      </p:sp>
    </p:spTree>
    <p:extLst>
      <p:ext uri="{BB962C8B-B14F-4D97-AF65-F5344CB8AC3E}">
        <p14:creationId xmlns:p14="http://schemas.microsoft.com/office/powerpoint/2010/main" val="170641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43</a:t>
            </a:fld>
            <a:endParaRPr lang="tr-TR"/>
          </a:p>
        </p:txBody>
      </p:sp>
    </p:spTree>
    <p:extLst>
      <p:ext uri="{BB962C8B-B14F-4D97-AF65-F5344CB8AC3E}">
        <p14:creationId xmlns:p14="http://schemas.microsoft.com/office/powerpoint/2010/main" val="421503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44</a:t>
            </a:fld>
            <a:endParaRPr lang="tr-TR"/>
          </a:p>
        </p:txBody>
      </p:sp>
    </p:spTree>
    <p:extLst>
      <p:ext uri="{BB962C8B-B14F-4D97-AF65-F5344CB8AC3E}">
        <p14:creationId xmlns:p14="http://schemas.microsoft.com/office/powerpoint/2010/main" val="123176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800" dirty="0">
                <a:effectLst/>
                <a:latin typeface="Times New Roman" panose="02020603050405020304" pitchFamily="18" charset="0"/>
                <a:ea typeface="Times New Roman" panose="02020603050405020304" pitchFamily="18" charset="0"/>
              </a:rPr>
              <a:t>- Üçüncü Dönem Toplantısı’nın 19-20 Kasım 2014 tarihlerinde Bratislava’da yapılması Slovak tarafından önce teklif edilmiş  daha sonra Bakanlarının yeni değişmiş olması, bakanlık içinde görev dağılımında değişiklikler olması ve toplantı hazırlığı için kısa bir süre kalmış olması nedenleriyle, önerdikleri KEK Toplantısı 2015 yılına ertelenmiştir. Ancak,  25. Dönem Milletvekili Genel Seçimlerinin yapılacak olması ve Sayın Bakanın görevinden ayrılacak olması nedeniyle, söz konusu KEK Toplantısı bu kez de Türkiye tarafından ileri bir tarihe ertelenmiştir. Sözkonusu toplantı 2018 yılıda yapılan seçimler nedeniyle bir kez daha ertelenmiş olup, 2020 yılı içinde yapılması öngörülmekteyken C-19 sebebiyle . Söz konusu toplantının tarihine ilişkin çalışmalar devam etmektedir.</a:t>
            </a:r>
            <a:endParaRPr lang="tr-TR" sz="1800" dirty="0">
              <a:effectLst/>
              <a:latin typeface="Times New Roman" panose="02020603050405020304" pitchFamily="18" charset="0"/>
              <a:ea typeface="SimSun"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45DEE50A-3187-4C34-BB15-2780BC66CCE3}" type="slidenum">
              <a:rPr lang="tr-TR" smtClean="0"/>
              <a:t>5</a:t>
            </a:fld>
            <a:endParaRPr lang="tr-TR"/>
          </a:p>
        </p:txBody>
      </p:sp>
    </p:spTree>
    <p:extLst>
      <p:ext uri="{BB962C8B-B14F-4D97-AF65-F5344CB8AC3E}">
        <p14:creationId xmlns:p14="http://schemas.microsoft.com/office/powerpoint/2010/main" val="130561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İthalat ve ihracat verileri FOB değeri üzerinden hesaplanmaktadır. İstatistikler ithalatta menşe ülke, ihracatta varış ülkesi esas alınarak tutulmaktadır. </a:t>
            </a:r>
          </a:p>
        </p:txBody>
      </p:sp>
      <p:sp>
        <p:nvSpPr>
          <p:cNvPr id="4" name="Slayt Numarası Yer Tutucusu 3"/>
          <p:cNvSpPr>
            <a:spLocks noGrp="1"/>
          </p:cNvSpPr>
          <p:nvPr>
            <p:ph type="sldNum" sz="quarter" idx="10"/>
          </p:nvPr>
        </p:nvSpPr>
        <p:spPr/>
        <p:txBody>
          <a:bodyPr/>
          <a:lstStyle/>
          <a:p>
            <a:fld id="{45DEE50A-3187-4C34-BB15-2780BC66CCE3}" type="slidenum">
              <a:rPr lang="tr-TR" smtClean="0"/>
              <a:t>7</a:t>
            </a:fld>
            <a:endParaRPr lang="tr-TR"/>
          </a:p>
        </p:txBody>
      </p:sp>
    </p:spTree>
    <p:extLst>
      <p:ext uri="{BB962C8B-B14F-4D97-AF65-F5344CB8AC3E}">
        <p14:creationId xmlns:p14="http://schemas.microsoft.com/office/powerpoint/2010/main" val="14742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Tx/>
              <a:buNone/>
            </a:pPr>
            <a:r>
              <a:rPr lang="tr-TR" sz="1200" dirty="0"/>
              <a:t>Otomotiv sektörü</a:t>
            </a:r>
          </a:p>
          <a:p>
            <a:pPr marL="0" indent="0">
              <a:buFontTx/>
              <a:buNone/>
            </a:pPr>
            <a:r>
              <a:rPr lang="tr-TR" sz="1200" b="1" dirty="0"/>
              <a:t>Volkswagen</a:t>
            </a:r>
            <a:r>
              <a:rPr lang="tr-TR" sz="1200" dirty="0"/>
              <a:t> 4,5 milyar avrodan fazla yatırım değeri ile yaklaşık 14 bin 800 kişi istihdam ediyor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t>Kia </a:t>
            </a:r>
            <a:r>
              <a:rPr lang="tr-TR" sz="1200" b="1" dirty="0" err="1"/>
              <a:t>Motors</a:t>
            </a:r>
            <a:r>
              <a:rPr lang="tr-TR" sz="1200" b="1" dirty="0"/>
              <a:t> </a:t>
            </a:r>
            <a:r>
              <a:rPr lang="tr-TR" sz="1200" dirty="0"/>
              <a:t>1,9 milyar avrodan fazla yatırım değeri ile yaklaşık 3 bin 800 kişi istihdam ediyor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t>PSA </a:t>
            </a:r>
            <a:r>
              <a:rPr lang="tr-TR" sz="1200" b="1" dirty="0" err="1"/>
              <a:t>Group</a:t>
            </a:r>
            <a:r>
              <a:rPr lang="tr-TR" sz="1200" dirty="0"/>
              <a:t> 1,2 milyar avrodan fazla yatırım değeri ile yaklaşık 4 bin 500 kişi istihdam ediyor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t>JLR</a:t>
            </a:r>
            <a:r>
              <a:rPr lang="tr-TR" sz="1200" dirty="0"/>
              <a:t> 1,4 milyar avro yatırım değeri ile yaklaşık 2 bin 600 kişi istihdam ediyor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Calibri" panose="020F0502020204030204" pitchFamily="34" charset="0"/>
                <a:ea typeface="Calibri" panose="020F0502020204030204" pitchFamily="34" charset="0"/>
                <a:cs typeface="Times New Roman" panose="02020603050405020304" pitchFamily="18" charset="0"/>
              </a:rPr>
              <a:t>Bununla birlikte, otomotiv sektöründe faaliyet gösteren 350’nin üzerinde de tedarikçi firma bulunmaktadır.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 Slovakya’daki derneklerce otomobil üretiminin %20’den fazla düşmesi beklenirken, düşüş %11’de kalmıştır. Bu sebeple, otomotiv sektöründeki ihracat düşüşünün de beklenenden daha az olduğu söylenebilir.  Geçtiğimiz yıl </a:t>
            </a:r>
            <a:r>
              <a:rPr lang="tr-TR" sz="1200" dirty="0" err="1"/>
              <a:t>slovakyada</a:t>
            </a:r>
            <a:r>
              <a:rPr lang="tr-TR" sz="1200" dirty="0"/>
              <a:t> 985.000 adet otomobil üretilmiştir.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r>
              <a:rPr lang="tr-TR" dirty="0"/>
              <a:t>Elektrikli-Elektriksiz Makinalar sektörü</a:t>
            </a:r>
          </a:p>
          <a:p>
            <a:r>
              <a:rPr lang="tr-TR" dirty="0" err="1"/>
              <a:t>Samsung</a:t>
            </a:r>
            <a:r>
              <a:rPr lang="tr-TR" dirty="0"/>
              <a:t> ve </a:t>
            </a:r>
            <a:r>
              <a:rPr lang="tr-TR" dirty="0" err="1"/>
              <a:t>Foxconn</a:t>
            </a:r>
            <a:r>
              <a:rPr lang="tr-TR" dirty="0"/>
              <a:t> firmaları var. </a:t>
            </a:r>
          </a:p>
        </p:txBody>
      </p:sp>
      <p:sp>
        <p:nvSpPr>
          <p:cNvPr id="4" name="Slayt Numarası Yer Tutucusu 3"/>
          <p:cNvSpPr>
            <a:spLocks noGrp="1"/>
          </p:cNvSpPr>
          <p:nvPr>
            <p:ph type="sldNum" sz="quarter" idx="10"/>
          </p:nvPr>
        </p:nvSpPr>
        <p:spPr/>
        <p:txBody>
          <a:bodyPr/>
          <a:lstStyle/>
          <a:p>
            <a:fld id="{45DEE50A-3187-4C34-BB15-2780BC66CCE3}" type="slidenum">
              <a:rPr lang="tr-TR" smtClean="0"/>
              <a:t>8</a:t>
            </a:fld>
            <a:endParaRPr lang="tr-TR"/>
          </a:p>
        </p:txBody>
      </p:sp>
    </p:spTree>
    <p:extLst>
      <p:ext uri="{BB962C8B-B14F-4D97-AF65-F5344CB8AC3E}">
        <p14:creationId xmlns:p14="http://schemas.microsoft.com/office/powerpoint/2010/main" val="15065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5DEE50A-3187-4C34-BB15-2780BC66CCE3}" type="slidenum">
              <a:rPr lang="tr-TR" smtClean="0"/>
              <a:t>9</a:t>
            </a:fld>
            <a:endParaRPr lang="tr-TR"/>
          </a:p>
        </p:txBody>
      </p:sp>
    </p:spTree>
    <p:extLst>
      <p:ext uri="{BB962C8B-B14F-4D97-AF65-F5344CB8AC3E}">
        <p14:creationId xmlns:p14="http://schemas.microsoft.com/office/powerpoint/2010/main" val="1990556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İlk olarak 22,4 milyar avro ile makine sektörünü görüyoruz. Sektör ülkenin lokomotif sektörü olan otomotive girdi sağlayan temel sektör.</a:t>
            </a:r>
          </a:p>
        </p:txBody>
      </p:sp>
      <p:sp>
        <p:nvSpPr>
          <p:cNvPr id="4" name="Slayt Numarası Yer Tutucusu 3"/>
          <p:cNvSpPr>
            <a:spLocks noGrp="1"/>
          </p:cNvSpPr>
          <p:nvPr>
            <p:ph type="sldNum" sz="quarter" idx="10"/>
          </p:nvPr>
        </p:nvSpPr>
        <p:spPr/>
        <p:txBody>
          <a:bodyPr/>
          <a:lstStyle/>
          <a:p>
            <a:fld id="{45DEE50A-3187-4C34-BB15-2780BC66CCE3}" type="slidenum">
              <a:rPr lang="tr-TR" smtClean="0"/>
              <a:t>10</a:t>
            </a:fld>
            <a:endParaRPr lang="tr-TR"/>
          </a:p>
        </p:txBody>
      </p:sp>
    </p:spTree>
    <p:extLst>
      <p:ext uri="{BB962C8B-B14F-4D97-AF65-F5344CB8AC3E}">
        <p14:creationId xmlns:p14="http://schemas.microsoft.com/office/powerpoint/2010/main" val="4186256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5DEE50A-3187-4C34-BB15-2780BC66CCE3}" type="slidenum">
              <a:rPr lang="tr-TR" smtClean="0"/>
              <a:t>11</a:t>
            </a:fld>
            <a:endParaRPr lang="tr-TR"/>
          </a:p>
        </p:txBody>
      </p:sp>
    </p:spTree>
    <p:extLst>
      <p:ext uri="{BB962C8B-B14F-4D97-AF65-F5344CB8AC3E}">
        <p14:creationId xmlns:p14="http://schemas.microsoft.com/office/powerpoint/2010/main" val="236496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4156" y="2014041"/>
            <a:ext cx="9793764" cy="1389718"/>
          </a:xfrm>
        </p:spPr>
        <p:txBody>
          <a:bodyPr/>
          <a:lstStyle/>
          <a:p>
            <a:r>
              <a:rPr lang="tr-TR"/>
              <a:t>Click to edit Master title style</a:t>
            </a:r>
            <a:endParaRPr lang="en-US"/>
          </a:p>
        </p:txBody>
      </p:sp>
      <p:sp>
        <p:nvSpPr>
          <p:cNvPr id="3" name="Subtitle 2"/>
          <p:cNvSpPr>
            <a:spLocks noGrp="1"/>
          </p:cNvSpPr>
          <p:nvPr>
            <p:ph type="subTitle" idx="1"/>
          </p:nvPr>
        </p:nvSpPr>
        <p:spPr>
          <a:xfrm>
            <a:off x="1728311" y="3673898"/>
            <a:ext cx="8065453" cy="1656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1E9B2E83-7A83-9445-BDC8-109636BBAD85}" type="datetimeFigureOut">
              <a:rPr lang="en-US" smtClean="0"/>
              <a:t>3/29/2026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215201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1E9B2E83-7A83-9445-BDC8-109636BBAD85}" type="datetimeFigureOut">
              <a:rPr lang="en-US" smtClean="0"/>
              <a:t>3/29/2026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62725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3504" y="259635"/>
            <a:ext cx="2592467" cy="5531858"/>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576104" y="259635"/>
            <a:ext cx="7585366" cy="5531858"/>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1E9B2E83-7A83-9445-BDC8-109636BBAD85}" type="datetimeFigureOut">
              <a:rPr lang="en-US" smtClean="0"/>
              <a:t>3/29/2026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251669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1E9B2E83-7A83-9445-BDC8-109636BBAD85}" type="datetimeFigureOut">
              <a:rPr lang="en-US" smtClean="0"/>
              <a:t>3/29/2026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91189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0164" y="4166153"/>
            <a:ext cx="9793764" cy="128766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910164" y="2747921"/>
            <a:ext cx="9793764" cy="141823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1E9B2E83-7A83-9445-BDC8-109636BBAD85}" type="datetimeFigureOut">
              <a:rPr lang="en-US" smtClean="0"/>
              <a:t>3/29/2026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384024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576104" y="1512782"/>
            <a:ext cx="5088916" cy="42787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5857055" y="1512782"/>
            <a:ext cx="5088916" cy="42787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1E9B2E83-7A83-9445-BDC8-109636BBAD85}" type="datetimeFigureOut">
              <a:rPr lang="en-US" smtClean="0"/>
              <a:t>3/29/2026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1107285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576104" y="1451250"/>
            <a:ext cx="5090917" cy="6048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576104" y="2056062"/>
            <a:ext cx="5090917" cy="37354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5853055" y="1451250"/>
            <a:ext cx="5092917" cy="6048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5853055" y="2056062"/>
            <a:ext cx="5092917" cy="37354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1E9B2E83-7A83-9445-BDC8-109636BBAD85}" type="datetimeFigureOut">
              <a:rPr lang="en-US" smtClean="0"/>
              <a:t>3/29/2026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263758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1E9B2E83-7A83-9445-BDC8-109636BBAD85}" type="datetimeFigureOut">
              <a:rPr lang="en-US" smtClean="0"/>
              <a:t>3/29/2026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252233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B2E83-7A83-9445-BDC8-109636BBAD85}" type="datetimeFigureOut">
              <a:rPr lang="en-US" smtClean="0"/>
              <a:t>3/29/2026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114113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105" y="258133"/>
            <a:ext cx="3790683" cy="1098568"/>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4504811" y="258134"/>
            <a:ext cx="6441160" cy="55333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576105" y="1356701"/>
            <a:ext cx="3790683" cy="44347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1E9B2E83-7A83-9445-BDC8-109636BBAD85}" type="datetimeFigureOut">
              <a:rPr lang="en-US" smtClean="0"/>
              <a:t>3/29/2026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262907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8407" y="4538345"/>
            <a:ext cx="6913245" cy="535777"/>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2258407" y="579299"/>
            <a:ext cx="6913245" cy="38900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258407" y="5074122"/>
            <a:ext cx="6913245" cy="7608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1E9B2E83-7A83-9445-BDC8-109636BBAD85}" type="datetimeFigureOut">
              <a:rPr lang="en-US" smtClean="0"/>
              <a:t>3/29/2026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8FC4B-3CCB-734D-8584-A49A55B0B316}" type="slidenum">
              <a:rPr lang="en-US" smtClean="0"/>
              <a:t>‹#›</a:t>
            </a:fld>
            <a:endParaRPr lang="en-US"/>
          </a:p>
        </p:txBody>
      </p:sp>
    </p:spTree>
    <p:extLst>
      <p:ext uri="{BB962C8B-B14F-4D97-AF65-F5344CB8AC3E}">
        <p14:creationId xmlns:p14="http://schemas.microsoft.com/office/powerpoint/2010/main" val="185585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104" y="259635"/>
            <a:ext cx="10369868" cy="1080558"/>
          </a:xfrm>
          <a:prstGeom prst="rect">
            <a:avLst/>
          </a:prstGeom>
        </p:spPr>
        <p:txBody>
          <a:bodyPr vert="horz" lIns="91440" tIns="45720" rIns="91440" bIns="45720"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576104" y="1512782"/>
            <a:ext cx="10369868" cy="4278711"/>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576104" y="6009106"/>
            <a:ext cx="2688484" cy="345178"/>
          </a:xfrm>
          <a:prstGeom prst="rect">
            <a:avLst/>
          </a:prstGeom>
        </p:spPr>
        <p:txBody>
          <a:bodyPr vert="horz" lIns="91440" tIns="45720" rIns="91440" bIns="45720" rtlCol="0" anchor="ctr"/>
          <a:lstStyle>
            <a:lvl1pPr algn="l">
              <a:defRPr sz="1200">
                <a:solidFill>
                  <a:schemeClr val="tx1">
                    <a:tint val="75000"/>
                  </a:schemeClr>
                </a:solidFill>
              </a:defRPr>
            </a:lvl1pPr>
          </a:lstStyle>
          <a:p>
            <a:fld id="{1E9B2E83-7A83-9445-BDC8-109636BBAD85}" type="datetimeFigureOut">
              <a:rPr lang="en-US" smtClean="0"/>
              <a:t>3/29/2026</a:t>
            </a:fld>
            <a:endParaRPr lang="en-US"/>
          </a:p>
        </p:txBody>
      </p:sp>
      <p:sp>
        <p:nvSpPr>
          <p:cNvPr id="5" name="Footer Placeholder 4"/>
          <p:cNvSpPr>
            <a:spLocks noGrp="1"/>
          </p:cNvSpPr>
          <p:nvPr>
            <p:ph type="ftr" sz="quarter" idx="3"/>
          </p:nvPr>
        </p:nvSpPr>
        <p:spPr>
          <a:xfrm>
            <a:off x="3936709" y="6009106"/>
            <a:ext cx="3648657" cy="34517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57487" y="6009106"/>
            <a:ext cx="2688484" cy="345178"/>
          </a:xfrm>
          <a:prstGeom prst="rect">
            <a:avLst/>
          </a:prstGeom>
        </p:spPr>
        <p:txBody>
          <a:bodyPr vert="horz" lIns="91440" tIns="45720" rIns="91440" bIns="45720" rtlCol="0" anchor="ctr"/>
          <a:lstStyle>
            <a:lvl1pPr algn="r">
              <a:defRPr sz="1200">
                <a:solidFill>
                  <a:schemeClr val="tx1">
                    <a:tint val="75000"/>
                  </a:schemeClr>
                </a:solidFill>
              </a:defRPr>
            </a:lvl1pPr>
          </a:lstStyle>
          <a:p>
            <a:fld id="{2F48FC4B-3CCB-734D-8584-A49A55B0B316}" type="slidenum">
              <a:rPr lang="en-US" smtClean="0"/>
              <a:t>‹#›</a:t>
            </a:fld>
            <a:endParaRPr lang="en-US"/>
          </a:p>
        </p:txBody>
      </p:sp>
    </p:spTree>
    <p:extLst>
      <p:ext uri="{BB962C8B-B14F-4D97-AF65-F5344CB8AC3E}">
        <p14:creationId xmlns:p14="http://schemas.microsoft.com/office/powerpoint/2010/main" val="277754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_Slovakya%20Perakende%20Sekt&#246;r&#252;%20ve%20Zincir%20Ma&#287;azalar.doc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image" Target="../media/image4.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emf"/><Relationship Id="rId17" Type="http://schemas.openxmlformats.org/officeDocument/2006/relationships/image" Target="../media/image36.jpeg"/><Relationship Id="rId2" Type="http://schemas.openxmlformats.org/officeDocument/2006/relationships/notesSlide" Target="../notesSlides/notesSlide18.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emf"/><Relationship Id="rId15" Type="http://schemas.openxmlformats.org/officeDocument/2006/relationships/image" Target="../media/image34.png"/><Relationship Id="rId10" Type="http://schemas.openxmlformats.org/officeDocument/2006/relationships/image" Target="../media/image29.gif"/><Relationship Id="rId19" Type="http://schemas.openxmlformats.org/officeDocument/2006/relationships/image" Target="../media/image38.jpeg"/><Relationship Id="rId4" Type="http://schemas.openxmlformats.org/officeDocument/2006/relationships/image" Target="../media/image23.emf"/><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emf"/><Relationship Id="rId11" Type="http://schemas.openxmlformats.org/officeDocument/2006/relationships/image" Target="../media/image49.png"/><Relationship Id="rId5" Type="http://schemas.openxmlformats.org/officeDocument/2006/relationships/image" Target="../media/image43.emf"/><Relationship Id="rId10" Type="http://schemas.openxmlformats.org/officeDocument/2006/relationships/image" Target="../media/image48.jpeg"/><Relationship Id="rId4" Type="http://schemas.openxmlformats.org/officeDocument/2006/relationships/image" Target="../media/image42.emf"/><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hyperlink" Target="https://www.sario.sk/en/doing-business-slovakia/contacts" TargetMode="External"/><Relationship Id="rId13" Type="http://schemas.openxmlformats.org/officeDocument/2006/relationships/hyperlink" Target="https://www.mzv.sk/en/web/gkistanbul-en/contact-us" TargetMode="External"/><Relationship Id="rId3" Type="http://schemas.openxmlformats.org/officeDocument/2006/relationships/image" Target="../media/image4.png"/><Relationship Id="rId7" Type="http://schemas.openxmlformats.org/officeDocument/2006/relationships/hyperlink" Target="mailto:simona.jurkovicova@sario.sk" TargetMode="External"/><Relationship Id="rId12" Type="http://schemas.openxmlformats.org/officeDocument/2006/relationships/hyperlink" Target="mailto:cg.istanbul@mzv.s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tomas.salini@sario.sk" TargetMode="External"/><Relationship Id="rId11" Type="http://schemas.openxmlformats.org/officeDocument/2006/relationships/hyperlink" Target="mailto:zulf.hyatt@exporteri.sk" TargetMode="External"/><Relationship Id="rId5" Type="http://schemas.openxmlformats.org/officeDocument/2006/relationships/hyperlink" Target="mailto:adam.csuka@sario.sk" TargetMode="External"/><Relationship Id="rId10" Type="http://schemas.openxmlformats.org/officeDocument/2006/relationships/hyperlink" Target="mailto:lukas.parizek@exporteri.sk" TargetMode="External"/><Relationship Id="rId4" Type="http://schemas.openxmlformats.org/officeDocument/2006/relationships/hyperlink" Target="mailto:egon.zorad@sario.sk" TargetMode="External"/><Relationship Id="rId9" Type="http://schemas.openxmlformats.org/officeDocument/2006/relationships/hyperlink" Target="mailto:zuzana.scepanova@sopk.s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musaviredanisin.ticaret.gov.tr/" TargetMode="External"/><Relationship Id="rId5" Type="http://schemas.openxmlformats.org/officeDocument/2006/relationships/hyperlink" Target="mailto:odabasin@ticaret.gov.tr"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4.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kolaydestek.gov.t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hyperlink" Target="https://www.incheba.sk/en/fairs-and-exhibitions/itf-slovakiatour-2025/" TargetMode="External"/><Relationship Id="rId3" Type="http://schemas.openxmlformats.org/officeDocument/2006/relationships/image" Target="../media/image4.png"/><Relationship Id="rId7" Type="http://schemas.openxmlformats.org/officeDocument/2006/relationships/hyperlink" Target="http://www.union.s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dovera.sk/" TargetMode="External"/><Relationship Id="rId11" Type="http://schemas.openxmlformats.org/officeDocument/2006/relationships/image" Target="../media/image76.png"/><Relationship Id="rId5" Type="http://schemas.openxmlformats.org/officeDocument/2006/relationships/hyperlink" Target="http://www.vszp.sk/" TargetMode="External"/><Relationship Id="rId10"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hyperlink" Target="https://www.incheba.sk/en/fairs-and-exhibitions/itf-slovakiatour-2024/"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sario.sk/sites/default/files/sario-pharmaceutical-and-life-sciences-sector-in-slovakia-2024-02-20.pdf" TargetMode="External"/><Relationship Id="rId5" Type="http://schemas.openxmlformats.org/officeDocument/2006/relationships/hyperlink" Target="https://ted.europa.eu/TED/main/HomePage.do" TargetMode="External"/><Relationship Id="rId4" Type="http://schemas.openxmlformats.org/officeDocument/2006/relationships/hyperlink" Target="https://www.uvo.gov.sk/verejny-obstaravatel-obstaravatel/vestnik-verejneho-obstaravania-37c.html" TargetMode="External"/><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png"/><Relationship Id="rId7"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www.itapa.sk/17375-en/itapa-health-care-2025/" TargetMode="External"/><Relationship Id="rId10" Type="http://schemas.openxmlformats.org/officeDocument/2006/relationships/image" Target="../media/image84.png"/><Relationship Id="rId4" Type="http://schemas.openxmlformats.org/officeDocument/2006/relationships/hyperlink" Target="https://www.itapa.sk/15661-sk/itapa-health-care-na-jesennej-itapa/" TargetMode="External"/><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pn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pn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hyperlink" Target="https://www.unb.sk/nemocnica-ruzinov" TargetMode="External"/><Relationship Id="rId3" Type="http://schemas.openxmlformats.org/officeDocument/2006/relationships/image" Target="../media/image4.png"/><Relationship Id="rId7"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https://www.incheba.sk/en/fairs-and-exhibitions/coneco-racioenergia-2024/" TargetMode="External"/><Relationship Id="rId4" Type="http://schemas.openxmlformats.org/officeDocument/2006/relationships/image" Target="../media/image102.png"/><Relationship Id="rId9"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3" Type="http://schemas.openxmlformats.org/officeDocument/2006/relationships/hyperlink" Target="https://www.reserves.gov.sk/index.php/en/introduction/" TargetMode="External"/><Relationship Id="rId18" Type="http://schemas.openxmlformats.org/officeDocument/2006/relationships/hyperlink" Target="http://www.orsr.sk/search_subjekt.asp?lan=en" TargetMode="External"/><Relationship Id="rId26" Type="http://schemas.openxmlformats.org/officeDocument/2006/relationships/hyperlink" Target="https://www.macmap.org/en/query/customs-duties?reporter=703&amp;year=2020&amp;partner=792" TargetMode="External"/><Relationship Id="rId21" Type="http://schemas.openxmlformats.org/officeDocument/2006/relationships/hyperlink" Target="https://finstat.sk/" TargetMode="External"/><Relationship Id="rId34" Type="http://schemas.openxmlformats.org/officeDocument/2006/relationships/image" Target="../media/image110.png"/><Relationship Id="rId7" Type="http://schemas.openxmlformats.org/officeDocument/2006/relationships/hyperlink" Target="mailto:sario@sario.sk" TargetMode="External"/><Relationship Id="rId12" Type="http://schemas.openxmlformats.org/officeDocument/2006/relationships/hyperlink" Target="https://www.uvo.gov.sk/vyhladavanie-zakaziek-4dd.html" TargetMode="External"/><Relationship Id="rId17" Type="http://schemas.openxmlformats.org/officeDocument/2006/relationships/hyperlink" Target="http://www.expocenter.sk/default.aspx" TargetMode="External"/><Relationship Id="rId25" Type="http://schemas.openxmlformats.org/officeDocument/2006/relationships/hyperlink" Target="https://ec.europa.eu/taxation_customs/dds2/taric/taric_consultation.jsp?Lang=en" TargetMode="External"/><Relationship Id="rId33" Type="http://schemas.openxmlformats.org/officeDocument/2006/relationships/image" Target="../media/image109.png"/><Relationship Id="rId38" Type="http://schemas.openxmlformats.org/officeDocument/2006/relationships/image" Target="../media/image114.png"/><Relationship Id="rId2" Type="http://schemas.openxmlformats.org/officeDocument/2006/relationships/notesSlide" Target="../notesSlides/notesSlide39.xml"/><Relationship Id="rId16" Type="http://schemas.openxmlformats.org/officeDocument/2006/relationships/hyperlink" Target="http://www.agrokomplex.sk/en" TargetMode="External"/><Relationship Id="rId20" Type="http://schemas.openxmlformats.org/officeDocument/2006/relationships/hyperlink" Target="https://www.edb.sk/en/" TargetMode="External"/><Relationship Id="rId29" Type="http://schemas.openxmlformats.org/officeDocument/2006/relationships/hyperlink" Target="https://www.cesmad.sk/historia-zdruzenia" TargetMode="External"/><Relationship Id="rId1" Type="http://schemas.openxmlformats.org/officeDocument/2006/relationships/slideLayout" Target="../slideLayouts/slideLayout2.xml"/><Relationship Id="rId6" Type="http://schemas.openxmlformats.org/officeDocument/2006/relationships/hyperlink" Target="https://sario.sk/en" TargetMode="External"/><Relationship Id="rId11" Type="http://schemas.openxmlformats.org/officeDocument/2006/relationships/hyperlink" Target="mailto:office@klub500.sk" TargetMode="External"/><Relationship Id="rId24" Type="http://schemas.openxmlformats.org/officeDocument/2006/relationships/hyperlink" Target="http://www.trademap.org/" TargetMode="External"/><Relationship Id="rId32" Type="http://schemas.openxmlformats.org/officeDocument/2006/relationships/image" Target="../media/image108.png"/><Relationship Id="rId37" Type="http://schemas.openxmlformats.org/officeDocument/2006/relationships/image" Target="../media/image113.png"/><Relationship Id="rId5" Type="http://schemas.openxmlformats.org/officeDocument/2006/relationships/hyperlink" Target="mailto:sopkurad@sopk.sk" TargetMode="External"/><Relationship Id="rId15" Type="http://schemas.openxmlformats.org/officeDocument/2006/relationships/hyperlink" Target="http://www.incheba.sk/en" TargetMode="External"/><Relationship Id="rId23" Type="http://schemas.openxmlformats.org/officeDocument/2006/relationships/hyperlink" Target="https://ticaret.gov.tr/yurtdisi-teskilati/avrupa/slovakya/genel-bilgiler" TargetMode="External"/><Relationship Id="rId28" Type="http://schemas.openxmlformats.org/officeDocument/2006/relationships/hyperlink" Target="https://www.macmap.org/en/query/regulatory-requirement?reporter=703&amp;partner=792" TargetMode="External"/><Relationship Id="rId36" Type="http://schemas.openxmlformats.org/officeDocument/2006/relationships/image" Target="../media/image112.png"/><Relationship Id="rId10" Type="http://schemas.openxmlformats.org/officeDocument/2006/relationships/hyperlink" Target="http://www.klub500.sk/" TargetMode="External"/><Relationship Id="rId19" Type="http://schemas.openxmlformats.org/officeDocument/2006/relationships/hyperlink" Target="https://www.zrsr.sk/default.aspx?LANG=en" TargetMode="External"/><Relationship Id="rId31" Type="http://schemas.openxmlformats.org/officeDocument/2006/relationships/image" Target="../media/image107.png"/><Relationship Id="rId4" Type="http://schemas.openxmlformats.org/officeDocument/2006/relationships/hyperlink" Target="http://web.sopk.sk/" TargetMode="External"/><Relationship Id="rId9" Type="http://schemas.openxmlformats.org/officeDocument/2006/relationships/hyperlink" Target="mailto:trade@sario.sk" TargetMode="External"/><Relationship Id="rId14" Type="http://schemas.openxmlformats.org/officeDocument/2006/relationships/hyperlink" Target="https://ted.europa.eu/TED/search/searchResult.do" TargetMode="External"/><Relationship Id="rId22" Type="http://schemas.openxmlformats.org/officeDocument/2006/relationships/hyperlink" Target="https://ticaret.gov.tr/blog/ulkelerden-ticari-haberler/slovakya" TargetMode="External"/><Relationship Id="rId27" Type="http://schemas.openxmlformats.org/officeDocument/2006/relationships/hyperlink" Target="https://www.macmap.org/en/query/trade-remedies?reporter=703&amp;year=2020&amp;partner=792" TargetMode="External"/><Relationship Id="rId30" Type="http://schemas.openxmlformats.org/officeDocument/2006/relationships/image" Target="../media/image106.png"/><Relationship Id="rId35" Type="http://schemas.openxmlformats.org/officeDocument/2006/relationships/image" Target="../media/image111.png"/><Relationship Id="rId8" Type="http://schemas.openxmlformats.org/officeDocument/2006/relationships/hyperlink" Target="mailto:invest@sario.sk" TargetMode="Externa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ppt_sunum_forma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882"/>
            <a:ext cx="11549502" cy="6499232"/>
          </a:xfrm>
          <a:prstGeom prst="rect">
            <a:avLst/>
          </a:prstGeom>
        </p:spPr>
      </p:pic>
      <p:pic>
        <p:nvPicPr>
          <p:cNvPr id="5" name="Picture 4"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565" y="728875"/>
            <a:ext cx="3856810" cy="1166601"/>
          </a:xfrm>
          <a:prstGeom prst="rect">
            <a:avLst/>
          </a:prstGeom>
        </p:spPr>
      </p:pic>
      <p:sp>
        <p:nvSpPr>
          <p:cNvPr id="6" name="Subtitle 2"/>
          <p:cNvSpPr txBox="1">
            <a:spLocks/>
          </p:cNvSpPr>
          <p:nvPr/>
        </p:nvSpPr>
        <p:spPr>
          <a:xfrm>
            <a:off x="0" y="4790685"/>
            <a:ext cx="11549501" cy="58133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b="1" dirty="0">
                <a:solidFill>
                  <a:srgbClr val="002060"/>
                </a:solidFill>
                <a:latin typeface="Myriad Pro"/>
                <a:cs typeface="Myriad Pro"/>
              </a:rPr>
              <a:t>NİHAN ODABAŞI ŞANSEVER</a:t>
            </a:r>
          </a:p>
          <a:p>
            <a:pPr marL="0" indent="0" algn="ctr">
              <a:buNone/>
            </a:pPr>
            <a:r>
              <a:rPr lang="tr-TR" sz="1600" b="1" dirty="0">
                <a:solidFill>
                  <a:srgbClr val="002060"/>
                </a:solidFill>
                <a:latin typeface="Myriad Pro"/>
                <a:cs typeface="Myriad Pro"/>
              </a:rPr>
              <a:t>2020 – 24 BRATİSLAVA TİCARET MÜŞAVİRİ</a:t>
            </a:r>
          </a:p>
        </p:txBody>
      </p:sp>
      <p:sp>
        <p:nvSpPr>
          <p:cNvPr id="7" name="Subtitle 2">
            <a:extLst>
              <a:ext uri="{FF2B5EF4-FFF2-40B4-BE49-F238E27FC236}">
                <a16:creationId xmlns:a16="http://schemas.microsoft.com/office/drawing/2014/main" id="{62D5409B-2120-486E-99AD-D63B4358660E}"/>
              </a:ext>
            </a:extLst>
          </p:cNvPr>
          <p:cNvSpPr txBox="1">
            <a:spLocks/>
          </p:cNvSpPr>
          <p:nvPr/>
        </p:nvSpPr>
        <p:spPr>
          <a:xfrm>
            <a:off x="1" y="5436809"/>
            <a:ext cx="11549500" cy="30572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b="1" dirty="0">
                <a:solidFill>
                  <a:srgbClr val="C49A6C"/>
                </a:solidFill>
                <a:latin typeface="Myriad Pro"/>
                <a:cs typeface="Myriad Pro"/>
              </a:rPr>
              <a:t>Mart 2026</a:t>
            </a:r>
          </a:p>
        </p:txBody>
      </p:sp>
      <p:sp>
        <p:nvSpPr>
          <p:cNvPr id="8" name="Subtitle 2"/>
          <p:cNvSpPr txBox="1">
            <a:spLocks/>
          </p:cNvSpPr>
          <p:nvPr/>
        </p:nvSpPr>
        <p:spPr>
          <a:xfrm>
            <a:off x="-6096" y="2027401"/>
            <a:ext cx="11549501" cy="256047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endParaRPr lang="tr-TR" sz="2800" b="1" dirty="0">
              <a:solidFill>
                <a:srgbClr val="C49A6C"/>
              </a:solidFill>
              <a:latin typeface="Myriad Pro"/>
              <a:cs typeface="Myriad Pro"/>
            </a:endParaRPr>
          </a:p>
          <a:p>
            <a:pPr marL="0" indent="0" algn="ctr">
              <a:buNone/>
            </a:pPr>
            <a:endParaRPr lang="tr-TR" sz="2800" b="1" dirty="0">
              <a:solidFill>
                <a:srgbClr val="C49A6C"/>
              </a:solidFill>
              <a:latin typeface="Myriad Pro"/>
              <a:cs typeface="Myriad Pro"/>
            </a:endParaRPr>
          </a:p>
          <a:p>
            <a:pPr marL="0" indent="0" algn="ctr">
              <a:buNone/>
            </a:pPr>
            <a:r>
              <a:rPr lang="tr-TR" sz="2800" b="1" dirty="0">
                <a:solidFill>
                  <a:srgbClr val="C49A6C"/>
                </a:solidFill>
                <a:latin typeface="Myriad Pro"/>
                <a:cs typeface="Myriad Pro"/>
              </a:rPr>
              <a:t>SLOVAKYA</a:t>
            </a:r>
          </a:p>
          <a:p>
            <a:pPr marL="0" indent="0" algn="ctr">
              <a:buNone/>
            </a:pPr>
            <a:endParaRPr lang="tr-TR" sz="2800" b="1" dirty="0">
              <a:solidFill>
                <a:srgbClr val="C49A6C"/>
              </a:solidFill>
              <a:latin typeface="Myriad Pro"/>
              <a:cs typeface="Myriad Pro"/>
            </a:endParaRPr>
          </a:p>
          <a:p>
            <a:pPr marL="0" indent="0" algn="ctr">
              <a:buNone/>
            </a:pPr>
            <a:r>
              <a:rPr lang="tr-TR" sz="2800" b="1" dirty="0">
                <a:solidFill>
                  <a:srgbClr val="C49A6C"/>
                </a:solidFill>
                <a:latin typeface="Myriad Pro"/>
                <a:cs typeface="Myriad Pro"/>
              </a:rPr>
              <a:t>ÜLKE SUNUMU</a:t>
            </a:r>
            <a:endParaRPr lang="en-US" sz="2800" b="1" dirty="0">
              <a:solidFill>
                <a:srgbClr val="C49A6C"/>
              </a:solidFill>
              <a:latin typeface="Myriad Pro"/>
              <a:cs typeface="Myriad Pro"/>
            </a:endParaRPr>
          </a:p>
        </p:txBody>
      </p:sp>
      <p:sp>
        <p:nvSpPr>
          <p:cNvPr id="9" name="Subtitle 2"/>
          <p:cNvSpPr txBox="1">
            <a:spLocks/>
          </p:cNvSpPr>
          <p:nvPr/>
        </p:nvSpPr>
        <p:spPr>
          <a:xfrm>
            <a:off x="13715" y="3282090"/>
            <a:ext cx="11549500" cy="387556"/>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endParaRPr lang="en-US" sz="2000" b="1" i="1" dirty="0">
              <a:solidFill>
                <a:srgbClr val="C49A6C"/>
              </a:solidFill>
              <a:latin typeface="Myriad Pro"/>
              <a:cs typeface="Myriad Pro"/>
            </a:endParaRPr>
          </a:p>
        </p:txBody>
      </p:sp>
    </p:spTree>
    <p:extLst>
      <p:ext uri="{BB962C8B-B14F-4D97-AF65-F5344CB8AC3E}">
        <p14:creationId xmlns:p14="http://schemas.microsoft.com/office/powerpoint/2010/main" val="350566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Dikdörtgen 12">
            <a:extLst>
              <a:ext uri="{FF2B5EF4-FFF2-40B4-BE49-F238E27FC236}">
                <a16:creationId xmlns:a16="http://schemas.microsoft.com/office/drawing/2014/main" id="{E2973275-2218-4A45-A140-AB8A2F4B93AC}"/>
              </a:ext>
            </a:extLst>
          </p:cNvPr>
          <p:cNvSpPr/>
          <p:nvPr/>
        </p:nvSpPr>
        <p:spPr>
          <a:xfrm>
            <a:off x="1872115" y="6116316"/>
            <a:ext cx="8169275" cy="369332"/>
          </a:xfrm>
          <a:prstGeom prst="rect">
            <a:avLst/>
          </a:prstGeom>
        </p:spPr>
        <p:txBody>
          <a:bodyPr wrap="square">
            <a:spAutoFit/>
          </a:bodyPr>
          <a:lstStyle/>
          <a:p>
            <a:r>
              <a:rPr lang="tr-TR" sz="900" dirty="0">
                <a:solidFill>
                  <a:srgbClr val="000000"/>
                </a:solidFill>
              </a:rPr>
              <a:t>Kaynak: Slovakya İstatistik Ofisi</a:t>
            </a:r>
          </a:p>
          <a:p>
            <a:r>
              <a:rPr lang="tr-TR" sz="900" dirty="0">
                <a:solidFill>
                  <a:srgbClr val="000000"/>
                </a:solidFill>
              </a:rPr>
              <a:t>* Ürün sınıflaması: Armonize Sistem (HS) Kısımları</a:t>
            </a:r>
          </a:p>
        </p:txBody>
      </p:sp>
      <p:sp>
        <p:nvSpPr>
          <p:cNvPr id="10" name="Dikdörtgen 15">
            <a:extLst>
              <a:ext uri="{FF2B5EF4-FFF2-40B4-BE49-F238E27FC236}">
                <a16:creationId xmlns:a16="http://schemas.microsoft.com/office/drawing/2014/main" id="{C2B6F1D0-678A-460D-8BCB-9B7A393305BE}"/>
              </a:ext>
            </a:extLst>
          </p:cNvPr>
          <p:cNvSpPr/>
          <p:nvPr/>
        </p:nvSpPr>
        <p:spPr>
          <a:xfrm>
            <a:off x="2715663" y="306037"/>
            <a:ext cx="6090745" cy="461665"/>
          </a:xfrm>
          <a:prstGeom prst="rect">
            <a:avLst/>
          </a:prstGeom>
        </p:spPr>
        <p:txBody>
          <a:bodyPr wrap="square">
            <a:spAutoFit/>
          </a:bodyPr>
          <a:lstStyle/>
          <a:p>
            <a:r>
              <a:rPr lang="tr-TR" sz="2400" b="1" dirty="0">
                <a:solidFill>
                  <a:srgbClr val="C00000"/>
                </a:solidFill>
                <a:latin typeface="Myriad Pro"/>
              </a:rPr>
              <a:t>Slovakya’nın Sektörel İthalatı, </a:t>
            </a:r>
            <a:r>
              <a:rPr lang="tr-TR" b="1" dirty="0">
                <a:solidFill>
                  <a:srgbClr val="C00000"/>
                </a:solidFill>
                <a:latin typeface="Myriad Pro"/>
              </a:rPr>
              <a:t>milyon avro</a:t>
            </a:r>
            <a:endParaRPr lang="tr-TR" sz="2400" b="1" dirty="0">
              <a:solidFill>
                <a:srgbClr val="C00000"/>
              </a:solidFill>
              <a:latin typeface="Myriad Pro"/>
            </a:endParaRPr>
          </a:p>
        </p:txBody>
      </p:sp>
      <p:pic>
        <p:nvPicPr>
          <p:cNvPr id="5" name="Resim 4">
            <a:extLst>
              <a:ext uri="{FF2B5EF4-FFF2-40B4-BE49-F238E27FC236}">
                <a16:creationId xmlns:a16="http://schemas.microsoft.com/office/drawing/2014/main" id="{9A78F2D9-DCEE-6BCF-55FB-D9D173B5E7C3}"/>
              </a:ext>
            </a:extLst>
          </p:cNvPr>
          <p:cNvPicPr>
            <a:picLocks noChangeAspect="1"/>
          </p:cNvPicPr>
          <p:nvPr/>
        </p:nvPicPr>
        <p:blipFill>
          <a:blip r:embed="rId4"/>
          <a:stretch>
            <a:fillRect/>
          </a:stretch>
        </p:blipFill>
        <p:spPr>
          <a:xfrm>
            <a:off x="1977705" y="949956"/>
            <a:ext cx="7566660" cy="5166360"/>
          </a:xfrm>
          <a:prstGeom prst="rect">
            <a:avLst/>
          </a:prstGeom>
        </p:spPr>
      </p:pic>
    </p:spTree>
    <p:extLst>
      <p:ext uri="{BB962C8B-B14F-4D97-AF65-F5344CB8AC3E}">
        <p14:creationId xmlns:p14="http://schemas.microsoft.com/office/powerpoint/2010/main" val="791908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Dikdörtgen 8">
            <a:extLst>
              <a:ext uri="{FF2B5EF4-FFF2-40B4-BE49-F238E27FC236}">
                <a16:creationId xmlns:a16="http://schemas.microsoft.com/office/drawing/2014/main" id="{D7C871AE-9DC2-4CC6-94DF-F09C7ABFB063}"/>
              </a:ext>
            </a:extLst>
          </p:cNvPr>
          <p:cNvSpPr/>
          <p:nvPr/>
        </p:nvSpPr>
        <p:spPr>
          <a:xfrm>
            <a:off x="3223878" y="511851"/>
            <a:ext cx="7185878" cy="461665"/>
          </a:xfrm>
          <a:prstGeom prst="rect">
            <a:avLst/>
          </a:prstGeom>
        </p:spPr>
        <p:txBody>
          <a:bodyPr wrap="none">
            <a:spAutoFit/>
          </a:bodyPr>
          <a:lstStyle/>
          <a:p>
            <a:r>
              <a:rPr lang="tr-TR" sz="2400" b="1" dirty="0">
                <a:solidFill>
                  <a:srgbClr val="C00000"/>
                </a:solidFill>
                <a:latin typeface="Myriad Pro"/>
              </a:rPr>
              <a:t>Slovakya'nın İthalatında İlk 20 Ülke, 2025, % Pay</a:t>
            </a:r>
          </a:p>
        </p:txBody>
      </p:sp>
      <p:sp>
        <p:nvSpPr>
          <p:cNvPr id="18" name="Metin kutusu 9">
            <a:extLst>
              <a:ext uri="{FF2B5EF4-FFF2-40B4-BE49-F238E27FC236}">
                <a16:creationId xmlns:a16="http://schemas.microsoft.com/office/drawing/2014/main" id="{018C7712-3BCF-446E-8B8B-9DDE7B900106}"/>
              </a:ext>
            </a:extLst>
          </p:cNvPr>
          <p:cNvSpPr txBox="1"/>
          <p:nvPr/>
        </p:nvSpPr>
        <p:spPr>
          <a:xfrm>
            <a:off x="7344052" y="2592459"/>
            <a:ext cx="3755383" cy="2446824"/>
          </a:xfrm>
          <a:prstGeom prst="rect">
            <a:avLst/>
          </a:prstGeom>
          <a:solidFill>
            <a:schemeClr val="bg1">
              <a:alpha val="65000"/>
            </a:schemeClr>
          </a:solidFill>
        </p:spPr>
        <p:txBody>
          <a:bodyPr wrap="square" rtlCol="0">
            <a:spAutoFit/>
          </a:bodyPr>
          <a:lstStyle/>
          <a:p>
            <a:pPr algn="ctr">
              <a:spcAft>
                <a:spcPts val="600"/>
              </a:spcAft>
            </a:pPr>
            <a:r>
              <a:rPr lang="tr-TR" sz="1600" b="1" dirty="0">
                <a:solidFill>
                  <a:srgbClr val="000000"/>
                </a:solidFill>
              </a:rPr>
              <a:t>Slovakya ithalatının %61’ini 10 ülkeden yapmaktadır.</a:t>
            </a:r>
          </a:p>
          <a:p>
            <a:pPr algn="ctr">
              <a:spcAft>
                <a:spcPts val="600"/>
              </a:spcAft>
            </a:pPr>
            <a:endParaRPr lang="tr-TR" sz="1600" b="1" dirty="0">
              <a:solidFill>
                <a:srgbClr val="000000"/>
              </a:solidFill>
            </a:endParaRPr>
          </a:p>
          <a:p>
            <a:pPr algn="ctr">
              <a:spcAft>
                <a:spcPts val="600"/>
              </a:spcAft>
            </a:pPr>
            <a:r>
              <a:rPr lang="tr-TR" sz="1600" b="1" dirty="0">
                <a:solidFill>
                  <a:srgbClr val="000000"/>
                </a:solidFill>
              </a:rPr>
              <a:t>Slovakya’nın 2024 yılı ithalatında %1,3 pay ile 17. sıradayken,</a:t>
            </a:r>
          </a:p>
          <a:p>
            <a:pPr algn="ctr">
              <a:spcAft>
                <a:spcPts val="600"/>
              </a:spcAft>
            </a:pPr>
            <a:endParaRPr lang="tr-TR" sz="1600" b="1" dirty="0">
              <a:solidFill>
                <a:srgbClr val="000000"/>
              </a:solidFill>
            </a:endParaRPr>
          </a:p>
          <a:p>
            <a:pPr algn="ctr"/>
            <a:r>
              <a:rPr lang="tr-TR" sz="1600" b="1" dirty="0">
                <a:solidFill>
                  <a:srgbClr val="000000"/>
                </a:solidFill>
              </a:rPr>
              <a:t>2025 yılı ithalatında %1,8 pay ile</a:t>
            </a:r>
          </a:p>
          <a:p>
            <a:pPr algn="ctr">
              <a:spcAft>
                <a:spcPts val="600"/>
              </a:spcAft>
            </a:pPr>
            <a:r>
              <a:rPr lang="tr-TR" sz="1600" b="1" dirty="0">
                <a:solidFill>
                  <a:srgbClr val="FF0000"/>
                </a:solidFill>
              </a:rPr>
              <a:t>13. sıradayız.</a:t>
            </a:r>
          </a:p>
        </p:txBody>
      </p:sp>
      <p:sp>
        <p:nvSpPr>
          <p:cNvPr id="10" name="TextBox 9">
            <a:extLst>
              <a:ext uri="{FF2B5EF4-FFF2-40B4-BE49-F238E27FC236}">
                <a16:creationId xmlns:a16="http://schemas.microsoft.com/office/drawing/2014/main" id="{DD076F92-24C9-402E-BA70-6D4967EF5F90}"/>
              </a:ext>
            </a:extLst>
          </p:cNvPr>
          <p:cNvSpPr txBox="1"/>
          <p:nvPr/>
        </p:nvSpPr>
        <p:spPr>
          <a:xfrm>
            <a:off x="905842" y="6183267"/>
            <a:ext cx="5777680" cy="276999"/>
          </a:xfrm>
          <a:prstGeom prst="rect">
            <a:avLst/>
          </a:prstGeom>
          <a:noFill/>
        </p:spPr>
        <p:txBody>
          <a:bodyPr wrap="square">
            <a:spAutoFit/>
          </a:bodyPr>
          <a:lstStyle/>
          <a:p>
            <a:r>
              <a:rPr lang="tr-TR" sz="1200" dirty="0">
                <a:solidFill>
                  <a:srgbClr val="000000"/>
                </a:solidFill>
              </a:rPr>
              <a:t>Kaynak: Slovakya İstatistik Ofisi</a:t>
            </a:r>
          </a:p>
        </p:txBody>
      </p:sp>
      <p:pic>
        <p:nvPicPr>
          <p:cNvPr id="3" name="Resim 2">
            <a:extLst>
              <a:ext uri="{FF2B5EF4-FFF2-40B4-BE49-F238E27FC236}">
                <a16:creationId xmlns:a16="http://schemas.microsoft.com/office/drawing/2014/main" id="{07A36630-C395-FBBD-8582-711893FD00D8}"/>
              </a:ext>
            </a:extLst>
          </p:cNvPr>
          <p:cNvPicPr>
            <a:picLocks noChangeAspect="1"/>
          </p:cNvPicPr>
          <p:nvPr/>
        </p:nvPicPr>
        <p:blipFill>
          <a:blip r:embed="rId4"/>
          <a:stretch>
            <a:fillRect/>
          </a:stretch>
        </p:blipFill>
        <p:spPr>
          <a:xfrm>
            <a:off x="485440" y="1269999"/>
            <a:ext cx="6823982" cy="4913267"/>
          </a:xfrm>
          <a:prstGeom prst="rect">
            <a:avLst/>
          </a:prstGeom>
        </p:spPr>
      </p:pic>
    </p:spTree>
    <p:extLst>
      <p:ext uri="{BB962C8B-B14F-4D97-AF65-F5344CB8AC3E}">
        <p14:creationId xmlns:p14="http://schemas.microsoft.com/office/powerpoint/2010/main" val="280884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CA23E-F043-60A8-7812-B977518A9D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6C3311D-87B8-E2D7-47E6-81E2E313864B}"/>
              </a:ext>
            </a:extLst>
          </p:cNvPr>
          <p:cNvSpPr>
            <a:spLocks noGrp="1"/>
          </p:cNvSpPr>
          <p:nvPr>
            <p:ph type="ctrTitle"/>
          </p:nvPr>
        </p:nvSpPr>
        <p:spPr>
          <a:xfrm>
            <a:off x="864155" y="837110"/>
            <a:ext cx="9793764" cy="1389718"/>
          </a:xfrm>
        </p:spPr>
        <p:txBody>
          <a:bodyPr>
            <a:noAutofit/>
          </a:bodyPr>
          <a:lstStyle/>
          <a:p>
            <a:r>
              <a:rPr lang="tr-TR" sz="4800" b="1" dirty="0">
                <a:solidFill>
                  <a:srgbClr val="C49A6C"/>
                </a:solidFill>
                <a:ea typeface="+mn-ea"/>
              </a:rPr>
              <a:t>TÜRKİYE – SLOVAKYA </a:t>
            </a:r>
            <a:br>
              <a:rPr lang="tr-TR" sz="4800" b="1" dirty="0">
                <a:solidFill>
                  <a:srgbClr val="C49A6C"/>
                </a:solidFill>
                <a:ea typeface="+mn-ea"/>
              </a:rPr>
            </a:br>
            <a:r>
              <a:rPr lang="tr-TR" sz="4800" b="1" dirty="0">
                <a:solidFill>
                  <a:srgbClr val="C49A6C"/>
                </a:solidFill>
                <a:ea typeface="+mn-ea"/>
              </a:rPr>
              <a:t>İKİLİ TİCARİ İLİŞKİLERİ</a:t>
            </a:r>
          </a:p>
        </p:txBody>
      </p:sp>
      <p:sp>
        <p:nvSpPr>
          <p:cNvPr id="4" name="Dikdörtgen 3">
            <a:extLst>
              <a:ext uri="{FF2B5EF4-FFF2-40B4-BE49-F238E27FC236}">
                <a16:creationId xmlns:a16="http://schemas.microsoft.com/office/drawing/2014/main" id="{065A8F5D-AD9D-3011-4F97-572B1C71559F}"/>
              </a:ext>
            </a:extLst>
          </p:cNvPr>
          <p:cNvSpPr/>
          <p:nvPr/>
        </p:nvSpPr>
        <p:spPr>
          <a:xfrm>
            <a:off x="402771" y="315686"/>
            <a:ext cx="10624458" cy="57694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 name="Alt Başlık 5">
            <a:extLst>
              <a:ext uri="{FF2B5EF4-FFF2-40B4-BE49-F238E27FC236}">
                <a16:creationId xmlns:a16="http://schemas.microsoft.com/office/drawing/2014/main" id="{A2120C64-BCD1-BEA2-DA67-136632E95896}"/>
              </a:ext>
            </a:extLst>
          </p:cNvPr>
          <p:cNvSpPr>
            <a:spLocks noGrp="1"/>
          </p:cNvSpPr>
          <p:nvPr>
            <p:ph type="subTitle" idx="1"/>
          </p:nvPr>
        </p:nvSpPr>
        <p:spPr>
          <a:xfrm>
            <a:off x="1682273" y="4068495"/>
            <a:ext cx="8065453" cy="1880994"/>
          </a:xfrm>
        </p:spPr>
        <p:txBody>
          <a:bodyPr vert="horz" lIns="91440" tIns="45720" rIns="91440" bIns="45720" rtlCol="0" anchor="ctr">
            <a:normAutofit/>
          </a:bodyPr>
          <a:lstStyle/>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Dış  Ticaretin Yapısı</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Fasıllara Göre İhracat</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Fasıllara Göre İthalat</a:t>
            </a:r>
          </a:p>
        </p:txBody>
      </p:sp>
      <p:pic>
        <p:nvPicPr>
          <p:cNvPr id="7" name="Picture 4" descr="Slovakia flag combined with turkey flag Stock Photo - 56727877">
            <a:extLst>
              <a:ext uri="{FF2B5EF4-FFF2-40B4-BE49-F238E27FC236}">
                <a16:creationId xmlns:a16="http://schemas.microsoft.com/office/drawing/2014/main" id="{26393ACD-93D8-4059-E620-BBDC7D3C6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024" y="2294327"/>
            <a:ext cx="3078026" cy="189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66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Dikdörtgen 12">
            <a:extLst>
              <a:ext uri="{FF2B5EF4-FFF2-40B4-BE49-F238E27FC236}">
                <a16:creationId xmlns:a16="http://schemas.microsoft.com/office/drawing/2014/main" id="{9B02771E-87A1-4FD0-B24D-2D618C0F2071}"/>
              </a:ext>
            </a:extLst>
          </p:cNvPr>
          <p:cNvSpPr/>
          <p:nvPr/>
        </p:nvSpPr>
        <p:spPr>
          <a:xfrm>
            <a:off x="3336075" y="581502"/>
            <a:ext cx="5014514" cy="461665"/>
          </a:xfrm>
          <a:prstGeom prst="rect">
            <a:avLst/>
          </a:prstGeom>
        </p:spPr>
        <p:txBody>
          <a:bodyPr wrap="none">
            <a:spAutoFit/>
          </a:bodyPr>
          <a:lstStyle/>
          <a:p>
            <a:r>
              <a:rPr lang="tr-TR" sz="2400" b="1" dirty="0">
                <a:solidFill>
                  <a:srgbClr val="C00000"/>
                </a:solidFill>
              </a:rPr>
              <a:t>Türkiye-Slovakya Dış Ticaretinin Yapısı</a:t>
            </a:r>
          </a:p>
        </p:txBody>
      </p:sp>
      <p:sp>
        <p:nvSpPr>
          <p:cNvPr id="14" name="Dikdörtgen 13">
            <a:extLst>
              <a:ext uri="{FF2B5EF4-FFF2-40B4-BE49-F238E27FC236}">
                <a16:creationId xmlns:a16="http://schemas.microsoft.com/office/drawing/2014/main" id="{CEB56C68-53FD-40A5-8E43-B2996393BE31}"/>
              </a:ext>
            </a:extLst>
          </p:cNvPr>
          <p:cNvSpPr/>
          <p:nvPr/>
        </p:nvSpPr>
        <p:spPr>
          <a:xfrm>
            <a:off x="1780200" y="5597717"/>
            <a:ext cx="3111749" cy="230832"/>
          </a:xfrm>
          <a:prstGeom prst="rect">
            <a:avLst/>
          </a:prstGeom>
        </p:spPr>
        <p:txBody>
          <a:bodyPr wrap="none">
            <a:spAutoFit/>
          </a:bodyPr>
          <a:lstStyle/>
          <a:p>
            <a:r>
              <a:rPr lang="tr-TR" sz="900" dirty="0">
                <a:solidFill>
                  <a:srgbClr val="000000"/>
                </a:solidFill>
              </a:rPr>
              <a:t>Kaynak: TÜİK, Hesaplama Yöntemi: Genel Ticaret Sistemi (GTS)</a:t>
            </a:r>
          </a:p>
        </p:txBody>
      </p:sp>
      <p:graphicFrame>
        <p:nvGraphicFramePr>
          <p:cNvPr id="2" name="Tablo 1"/>
          <p:cNvGraphicFramePr>
            <a:graphicFrameLocks noGrp="1"/>
          </p:cNvGraphicFramePr>
          <p:nvPr>
            <p:extLst>
              <p:ext uri="{D42A27DB-BD31-4B8C-83A1-F6EECF244321}">
                <p14:modId xmlns:p14="http://schemas.microsoft.com/office/powerpoint/2010/main" val="2339483889"/>
              </p:ext>
            </p:extLst>
          </p:nvPr>
        </p:nvGraphicFramePr>
        <p:xfrm>
          <a:off x="1866859" y="1272133"/>
          <a:ext cx="8596145" cy="4325555"/>
        </p:xfrm>
        <a:graphic>
          <a:graphicData uri="http://schemas.openxmlformats.org/drawingml/2006/table">
            <a:tbl>
              <a:tblPr/>
              <a:tblGrid>
                <a:gridCol w="995078">
                  <a:extLst>
                    <a:ext uri="{9D8B030D-6E8A-4147-A177-3AD203B41FA5}">
                      <a16:colId xmlns:a16="http://schemas.microsoft.com/office/drawing/2014/main" val="1717862824"/>
                    </a:ext>
                  </a:extLst>
                </a:gridCol>
                <a:gridCol w="933224">
                  <a:extLst>
                    <a:ext uri="{9D8B030D-6E8A-4147-A177-3AD203B41FA5}">
                      <a16:colId xmlns:a16="http://schemas.microsoft.com/office/drawing/2014/main" val="3853004965"/>
                    </a:ext>
                  </a:extLst>
                </a:gridCol>
                <a:gridCol w="950686">
                  <a:extLst>
                    <a:ext uri="{9D8B030D-6E8A-4147-A177-3AD203B41FA5}">
                      <a16:colId xmlns:a16="http://schemas.microsoft.com/office/drawing/2014/main" val="599731080"/>
                    </a:ext>
                  </a:extLst>
                </a:gridCol>
                <a:gridCol w="949098">
                  <a:extLst>
                    <a:ext uri="{9D8B030D-6E8A-4147-A177-3AD203B41FA5}">
                      <a16:colId xmlns:a16="http://schemas.microsoft.com/office/drawing/2014/main" val="2000493697"/>
                    </a:ext>
                  </a:extLst>
                </a:gridCol>
                <a:gridCol w="950686">
                  <a:extLst>
                    <a:ext uri="{9D8B030D-6E8A-4147-A177-3AD203B41FA5}">
                      <a16:colId xmlns:a16="http://schemas.microsoft.com/office/drawing/2014/main" val="271021116"/>
                    </a:ext>
                  </a:extLst>
                </a:gridCol>
                <a:gridCol w="947511">
                  <a:extLst>
                    <a:ext uri="{9D8B030D-6E8A-4147-A177-3AD203B41FA5}">
                      <a16:colId xmlns:a16="http://schemas.microsoft.com/office/drawing/2014/main" val="1162895630"/>
                    </a:ext>
                  </a:extLst>
                </a:gridCol>
                <a:gridCol w="936398">
                  <a:extLst>
                    <a:ext uri="{9D8B030D-6E8A-4147-A177-3AD203B41FA5}">
                      <a16:colId xmlns:a16="http://schemas.microsoft.com/office/drawing/2014/main" val="1751916584"/>
                    </a:ext>
                  </a:extLst>
                </a:gridCol>
                <a:gridCol w="949098">
                  <a:extLst>
                    <a:ext uri="{9D8B030D-6E8A-4147-A177-3AD203B41FA5}">
                      <a16:colId xmlns:a16="http://schemas.microsoft.com/office/drawing/2014/main" val="1528342773"/>
                    </a:ext>
                  </a:extLst>
                </a:gridCol>
                <a:gridCol w="984366">
                  <a:extLst>
                    <a:ext uri="{9D8B030D-6E8A-4147-A177-3AD203B41FA5}">
                      <a16:colId xmlns:a16="http://schemas.microsoft.com/office/drawing/2014/main" val="1235717701"/>
                    </a:ext>
                  </a:extLst>
                </a:gridCol>
              </a:tblGrid>
              <a:tr h="349705">
                <a:tc>
                  <a:txBody>
                    <a:bodyPr/>
                    <a:lstStyle/>
                    <a:p>
                      <a:pPr algn="ctr" fontAlgn="ctr"/>
                      <a:r>
                        <a:rPr lang="tr-TR" sz="1400" b="1" i="0" u="none" strike="noStrike" dirty="0">
                          <a:solidFill>
                            <a:srgbClr val="FFFFFF"/>
                          </a:solidFill>
                          <a:effectLst/>
                          <a:latin typeface="+mj-lt"/>
                        </a:rPr>
                        <a:t>(milyon dolar)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a:solidFill>
                            <a:srgbClr val="FFFFFF"/>
                          </a:solidFill>
                          <a:effectLst/>
                          <a:latin typeface="+mj-lt"/>
                        </a:rPr>
                        <a:t>İhracat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dirty="0">
                          <a:solidFill>
                            <a:srgbClr val="FFFFFF"/>
                          </a:solidFill>
                          <a:effectLst/>
                          <a:latin typeface="+mj-lt"/>
                        </a:rPr>
                        <a:t>Değişim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a:solidFill>
                            <a:srgbClr val="FFFFFF"/>
                          </a:solidFill>
                          <a:effectLst/>
                          <a:latin typeface="+mj-lt"/>
                        </a:rPr>
                        <a:t>İthalat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dirty="0">
                          <a:solidFill>
                            <a:srgbClr val="FFFFFF"/>
                          </a:solidFill>
                          <a:effectLst/>
                          <a:latin typeface="+mj-lt"/>
                        </a:rPr>
                        <a:t>Değişim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a:solidFill>
                            <a:srgbClr val="FFFFFF"/>
                          </a:solidFill>
                          <a:effectLst/>
                          <a:latin typeface="+mj-lt"/>
                        </a:rPr>
                        <a:t>Denge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a:solidFill>
                            <a:srgbClr val="FFFFFF"/>
                          </a:solidFill>
                          <a:effectLst/>
                          <a:latin typeface="+mj-lt"/>
                        </a:rPr>
                        <a:t>Değişim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a:solidFill>
                            <a:srgbClr val="FFFFFF"/>
                          </a:solidFill>
                          <a:effectLst/>
                          <a:latin typeface="+mj-lt"/>
                        </a:rPr>
                        <a:t>Hacim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tr-TR" sz="1400" b="1" i="0" u="none" strike="noStrike" dirty="0">
                          <a:solidFill>
                            <a:srgbClr val="FFFFFF"/>
                          </a:solidFill>
                          <a:effectLst/>
                          <a:latin typeface="+mj-lt"/>
                        </a:rPr>
                        <a:t>Değişim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23033802"/>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2015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557,3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5,5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889,9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-5,6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457200" rtl="0" eaLnBrk="1" fontAlgn="ctr" latinLnBrk="0" hangingPunct="1"/>
                      <a:r>
                        <a:rPr lang="en-GB" sz="1400" b="0" i="0" u="none" strike="noStrike" kern="1200" dirty="0">
                          <a:solidFill>
                            <a:srgbClr val="000000"/>
                          </a:solidFill>
                          <a:effectLst/>
                          <a:latin typeface="+mn-lt"/>
                          <a:ea typeface="+mn-ea"/>
                          <a:cs typeface="+mn-cs"/>
                        </a:rPr>
                        <a:t>-332,6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-19,7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1.447,2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-1,6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9820776"/>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           404,9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-27,3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           972,2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9,2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457200" rtl="0" eaLnBrk="1" fontAlgn="ctr" latinLnBrk="0" hangingPunct="1"/>
                      <a:r>
                        <a:rPr lang="en-GB" sz="1400" b="0" i="0" u="none" strike="noStrike" kern="1200" dirty="0">
                          <a:solidFill>
                            <a:srgbClr val="000000"/>
                          </a:solidFill>
                          <a:effectLst/>
                          <a:latin typeface="+mn-lt"/>
                          <a:ea typeface="+mn-ea"/>
                          <a:cs typeface="+mn-cs"/>
                        </a:rPr>
                        <a:t>-567,3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70,6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1.377,1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-4,8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022375"/>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2017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405,4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0,1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           917,7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-5,6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457200" rtl="0" eaLnBrk="1" fontAlgn="ctr" latinLnBrk="0" hangingPunct="1"/>
                      <a:r>
                        <a:rPr lang="en-GB" sz="1400" b="0" i="0" u="none" strike="noStrike" kern="1200">
                          <a:solidFill>
                            <a:srgbClr val="000000"/>
                          </a:solidFill>
                          <a:effectLst/>
                          <a:latin typeface="+mn-lt"/>
                          <a:ea typeface="+mn-ea"/>
                          <a:cs typeface="+mn-cs"/>
                        </a:rPr>
                        <a:t>-512,3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-9,7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1.323,0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-3,9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587805"/>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552,6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36,3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798,5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-13,0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457200" rtl="0" eaLnBrk="1" fontAlgn="ctr" latinLnBrk="0" hangingPunct="1"/>
                      <a:r>
                        <a:rPr lang="en-GB" sz="1400" b="0" i="0" u="none" strike="noStrike" kern="1200" dirty="0">
                          <a:solidFill>
                            <a:srgbClr val="000000"/>
                          </a:solidFill>
                          <a:effectLst/>
                          <a:latin typeface="+mn-lt"/>
                          <a:ea typeface="+mn-ea"/>
                          <a:cs typeface="+mn-cs"/>
                        </a:rPr>
                        <a:t>-245,9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-52,0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1.351,1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2,1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7873809"/>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2019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598,8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8,4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771,6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-3,4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457200" rtl="0" eaLnBrk="1" fontAlgn="ctr" latinLnBrk="0" hangingPunct="1"/>
                      <a:r>
                        <a:rPr lang="en-GB" sz="1400" b="0" i="0" u="none" strike="noStrike" kern="1200">
                          <a:solidFill>
                            <a:srgbClr val="000000"/>
                          </a:solidFill>
                          <a:effectLst/>
                          <a:latin typeface="+mn-lt"/>
                          <a:ea typeface="+mn-ea"/>
                          <a:cs typeface="+mn-cs"/>
                        </a:rPr>
                        <a:t>-172,7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-29,7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1.370,4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1,4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4546952"/>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2020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           549,9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-8,2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978,4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26,8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457200" rtl="0" eaLnBrk="1" fontAlgn="ctr" latinLnBrk="0" hangingPunct="1"/>
                      <a:r>
                        <a:rPr lang="en-GB" sz="1400" b="0" i="0" u="none" strike="noStrike" kern="1200" dirty="0">
                          <a:solidFill>
                            <a:srgbClr val="000000"/>
                          </a:solidFill>
                          <a:effectLst/>
                          <a:latin typeface="+mn-lt"/>
                          <a:ea typeface="+mn-ea"/>
                          <a:cs typeface="+mn-cs"/>
                        </a:rPr>
                        <a:t>-428,5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148,0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1.528,3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11,5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95371424"/>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2021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           663,8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20,7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1.057,5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8,1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457200" rtl="0" eaLnBrk="1" fontAlgn="ctr" latinLnBrk="0" hangingPunct="1"/>
                      <a:r>
                        <a:rPr lang="en-GB" sz="1400" b="0" i="0" u="none" strike="noStrike" kern="1200" dirty="0">
                          <a:solidFill>
                            <a:srgbClr val="000000"/>
                          </a:solidFill>
                          <a:effectLst/>
                          <a:latin typeface="+mn-lt"/>
                          <a:ea typeface="+mn-ea"/>
                          <a:cs typeface="+mn-cs"/>
                        </a:rPr>
                        <a:t>-393,7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-8,1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n-GB" sz="1400" b="0" i="0" u="none" strike="noStrike" kern="1200">
                          <a:solidFill>
                            <a:srgbClr val="000000"/>
                          </a:solidFill>
                          <a:effectLst/>
                          <a:latin typeface="+mn-lt"/>
                          <a:ea typeface="+mn-ea"/>
                          <a:cs typeface="+mn-cs"/>
                        </a:rPr>
                        <a:t>        1.721,4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0" algn="ctr" defTabSz="457200" rtl="0" eaLnBrk="1" fontAlgn="ctr" latinLnBrk="0" hangingPunct="1"/>
                      <a:r>
                        <a:rPr lang="en-GB" sz="1400" b="0" i="0" u="none" strike="noStrike" kern="1200" dirty="0">
                          <a:solidFill>
                            <a:srgbClr val="000000"/>
                          </a:solidFill>
                          <a:effectLst/>
                          <a:latin typeface="+mn-lt"/>
                          <a:ea typeface="+mn-ea"/>
                          <a:cs typeface="+mn-cs"/>
                        </a:rPr>
                        <a:t>12,6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0185579"/>
                  </a:ext>
                </a:extLst>
              </a:tr>
              <a:tr h="347952">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2022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algn="r" fontAlgn="b"/>
                      <a:r>
                        <a:rPr lang="en-US" sz="1400" b="0" i="0" u="none" strike="noStrike" dirty="0">
                          <a:effectLst/>
                          <a:latin typeface="Calibri" panose="020F0502020204030204" pitchFamily="34" charset="0"/>
                        </a:rPr>
                        <a:t>759,3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effectLst/>
                          <a:latin typeface="Calibri" panose="020F0502020204030204" pitchFamily="34" charset="0"/>
                        </a:rPr>
                        <a:t>1.127,4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-368,0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1.886,7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6543346"/>
                  </a:ext>
                </a:extLst>
              </a:tr>
              <a:tr h="411695">
                <a:tc>
                  <a:txBody>
                    <a:bodyPr/>
                    <a:lstStyle/>
                    <a:p>
                      <a:pPr marL="0" algn="ctr" defTabSz="457200" rtl="0" eaLnBrk="1" fontAlgn="ctr" latinLnBrk="0" hangingPunct="1"/>
                      <a:r>
                        <a:rPr lang="en-GB" sz="1400" b="1" i="0" u="none" strike="noStrike" kern="1200" dirty="0">
                          <a:solidFill>
                            <a:srgbClr val="000000"/>
                          </a:solidFill>
                          <a:effectLst/>
                          <a:latin typeface="+mn-lt"/>
                          <a:ea typeface="+mn-ea"/>
                          <a:cs typeface="+mn-cs"/>
                        </a:rPr>
                        <a:t>2023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algn="r" fontAlgn="b"/>
                      <a:r>
                        <a:rPr lang="en-US" sz="1400" b="0" i="0" u="none" strike="noStrike">
                          <a:effectLst/>
                          <a:latin typeface="Calibri" panose="020F0502020204030204" pitchFamily="34" charset="0"/>
                        </a:rPr>
                        <a:t>838,0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1.490,5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32,2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-652,4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77,3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2.328,5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5681413"/>
                  </a:ext>
                </a:extLst>
              </a:tr>
              <a:tr h="347952">
                <a:tc>
                  <a:txBody>
                    <a:bodyPr/>
                    <a:lstStyle/>
                    <a:p>
                      <a:pPr marL="0" algn="ctr" defTabSz="457200" rtl="0" eaLnBrk="1" fontAlgn="ctr" latinLnBrk="0" hangingPunct="1"/>
                      <a:r>
                        <a:rPr lang="tr-TR" sz="1400" b="1" i="0" u="none" strike="noStrike" kern="1200" dirty="0">
                          <a:solidFill>
                            <a:srgbClr val="000000"/>
                          </a:solidFill>
                          <a:effectLst/>
                          <a:latin typeface="+mn-lt"/>
                          <a:ea typeface="+mn-ea"/>
                          <a:cs typeface="+mn-cs"/>
                        </a:rPr>
                        <a:t>2024</a:t>
                      </a:r>
                      <a:endParaRPr lang="en-GB" sz="1400" b="1" i="0" u="none" strike="noStrike" kern="1200" dirty="0">
                        <a:solidFill>
                          <a:srgbClr val="000000"/>
                        </a:solidFill>
                        <a:effectLst/>
                        <a:latin typeface="+mn-lt"/>
                        <a:ea typeface="+mn-ea"/>
                        <a:cs typeface="+mn-cs"/>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algn="r" fontAlgn="b"/>
                      <a:r>
                        <a:rPr lang="en-US" sz="1400" b="0" i="0" u="none" strike="noStrike">
                          <a:effectLst/>
                          <a:latin typeface="Calibri" panose="020F0502020204030204" pitchFamily="34" charset="0"/>
                        </a:rPr>
                        <a:t>1.264,4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50,9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effectLst/>
                          <a:latin typeface="Calibri" panose="020F0502020204030204" pitchFamily="34" charset="0"/>
                        </a:rPr>
                        <a:t>1.766,3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a:effectLst/>
                          <a:latin typeface="Calibri" panose="020F050202020403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-501,9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3.030,8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1748629"/>
                  </a:ext>
                </a:extLst>
              </a:tr>
              <a:tr h="347952">
                <a:tc>
                  <a:txBody>
                    <a:bodyPr/>
                    <a:lstStyle/>
                    <a:p>
                      <a:pPr marL="0" algn="ctr" defTabSz="457200" rtl="0" eaLnBrk="1" fontAlgn="ctr" latinLnBrk="0" hangingPunct="1"/>
                      <a:r>
                        <a:rPr lang="tr-TR" sz="1400" b="1" i="0" u="none" strike="noStrike" kern="1200" dirty="0">
                          <a:solidFill>
                            <a:srgbClr val="000000"/>
                          </a:solidFill>
                          <a:effectLst/>
                          <a:latin typeface="+mn-lt"/>
                          <a:ea typeface="+mn-ea"/>
                          <a:cs typeface="+mn-cs"/>
                        </a:rPr>
                        <a:t>2025</a:t>
                      </a:r>
                      <a:endParaRPr lang="en-GB" sz="1400" b="1" i="0" u="none" strike="noStrike" kern="1200" dirty="0">
                        <a:solidFill>
                          <a:srgbClr val="000000"/>
                        </a:solidFill>
                        <a:effectLst/>
                        <a:latin typeface="+mn-lt"/>
                        <a:ea typeface="+mn-ea"/>
                        <a:cs typeface="+mn-cs"/>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F4FA"/>
                    </a:solidFill>
                  </a:tcPr>
                </a:tc>
                <a:tc>
                  <a:txBody>
                    <a:bodyPr/>
                    <a:lstStyle/>
                    <a:p>
                      <a:pPr algn="r" fontAlgn="b"/>
                      <a:r>
                        <a:rPr lang="en-US" sz="1400" b="0" i="0" u="none" strike="noStrike">
                          <a:effectLst/>
                          <a:latin typeface="Calibri" panose="020F0502020204030204" pitchFamily="34" charset="0"/>
                        </a:rPr>
                        <a:t>1.951,7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54,4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2.320,6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-368,9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effectLst/>
                          <a:latin typeface="Calibri" panose="020F0502020204030204" pitchFamily="34" charset="0"/>
                        </a:rPr>
                        <a:t>4.272,3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400" b="0" i="0" u="none" strike="noStrike" dirty="0">
                          <a:effectLst/>
                          <a:latin typeface="Calibri" panose="020F0502020204030204" pitchFamily="34" charset="0"/>
                        </a:rPr>
                        <a:t>41,0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7702471"/>
                  </a:ext>
                </a:extLst>
              </a:tr>
            </a:tbl>
          </a:graphicData>
        </a:graphic>
      </p:graphicFrame>
      <p:sp>
        <p:nvSpPr>
          <p:cNvPr id="3" name="Dikdörtgen 2"/>
          <p:cNvSpPr/>
          <p:nvPr/>
        </p:nvSpPr>
        <p:spPr>
          <a:xfrm>
            <a:off x="1763871" y="5902188"/>
            <a:ext cx="8802120" cy="307777"/>
          </a:xfrm>
          <a:prstGeom prst="rect">
            <a:avLst/>
          </a:prstGeom>
        </p:spPr>
        <p:txBody>
          <a:bodyPr wrap="square">
            <a:spAutoFit/>
          </a:bodyPr>
          <a:lstStyle/>
          <a:p>
            <a:pPr marL="285750" indent="-285750">
              <a:buFont typeface="Arial" panose="020B0604020202020204" pitchFamily="34" charset="0"/>
              <a:buChar char="•"/>
            </a:pPr>
            <a:r>
              <a:rPr lang="tr-TR" sz="1400" dirty="0"/>
              <a:t>Slovakya ile ticaretimizde, ülkemiz aleyhine bir denge söz konusudur.</a:t>
            </a:r>
          </a:p>
        </p:txBody>
      </p:sp>
    </p:spTree>
    <p:extLst>
      <p:ext uri="{BB962C8B-B14F-4D97-AF65-F5344CB8AC3E}">
        <p14:creationId xmlns:p14="http://schemas.microsoft.com/office/powerpoint/2010/main" val="296970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B826-19F4-EA2D-2C4F-5B616BCD43BF}"/>
            </a:ext>
          </a:extLst>
        </p:cNvPr>
        <p:cNvGrpSpPr/>
        <p:nvPr/>
      </p:nvGrpSpPr>
      <p:grpSpPr>
        <a:xfrm>
          <a:off x="0" y="0"/>
          <a:ext cx="0" cy="0"/>
          <a:chOff x="0" y="0"/>
          <a:chExt cx="0" cy="0"/>
        </a:xfrm>
      </p:grpSpPr>
      <p:pic>
        <p:nvPicPr>
          <p:cNvPr id="6" name="Picture 5" descr="Ticaret Bakanlığı Logo Yatay Kullanım TR.png">
            <a:extLst>
              <a:ext uri="{FF2B5EF4-FFF2-40B4-BE49-F238E27FC236}">
                <a16:creationId xmlns:a16="http://schemas.microsoft.com/office/drawing/2014/main" id="{D5EAEED3-003B-D906-8337-F61483BE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a:extLst>
              <a:ext uri="{FF2B5EF4-FFF2-40B4-BE49-F238E27FC236}">
                <a16:creationId xmlns:a16="http://schemas.microsoft.com/office/drawing/2014/main" id="{92136A58-718A-1C1A-9589-9C9E7ED7AB8F}"/>
              </a:ext>
            </a:extLst>
          </p:cNvPr>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E35A42A4-E945-C1BA-EAED-681A1FFBDE55}"/>
              </a:ext>
            </a:extLst>
          </p:cNvPr>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Dikdörtgen 2">
            <a:extLst>
              <a:ext uri="{FF2B5EF4-FFF2-40B4-BE49-F238E27FC236}">
                <a16:creationId xmlns:a16="http://schemas.microsoft.com/office/drawing/2014/main" id="{5F84F3A0-7E7E-9D22-F936-090DF2E454A1}"/>
              </a:ext>
            </a:extLst>
          </p:cNvPr>
          <p:cNvSpPr/>
          <p:nvPr/>
        </p:nvSpPr>
        <p:spPr>
          <a:xfrm>
            <a:off x="1008754" y="5398850"/>
            <a:ext cx="8802120" cy="307777"/>
          </a:xfrm>
          <a:prstGeom prst="rect">
            <a:avLst/>
          </a:prstGeom>
        </p:spPr>
        <p:txBody>
          <a:bodyPr wrap="square">
            <a:spAutoFit/>
          </a:bodyPr>
          <a:lstStyle/>
          <a:p>
            <a:pPr marL="285750" indent="-285750">
              <a:buFont typeface="Arial" panose="020B0604020202020204" pitchFamily="34" charset="0"/>
              <a:buChar char="•"/>
            </a:pPr>
            <a:r>
              <a:rPr lang="tr-TR" sz="1400" dirty="0"/>
              <a:t>Slovakya’ya 2025 yılı ihracatımızın %61’i silahlar ve motorlu kara taşıtları olmak üzere iki fasılda gerçekleşmiştir.</a:t>
            </a:r>
          </a:p>
        </p:txBody>
      </p:sp>
      <p:sp>
        <p:nvSpPr>
          <p:cNvPr id="4" name="Dikdörtgen 3">
            <a:extLst>
              <a:ext uri="{FF2B5EF4-FFF2-40B4-BE49-F238E27FC236}">
                <a16:creationId xmlns:a16="http://schemas.microsoft.com/office/drawing/2014/main" id="{1EE9F257-126B-4B12-5F4A-11607052C4FA}"/>
              </a:ext>
            </a:extLst>
          </p:cNvPr>
          <p:cNvSpPr/>
          <p:nvPr/>
        </p:nvSpPr>
        <p:spPr>
          <a:xfrm>
            <a:off x="2899961" y="460899"/>
            <a:ext cx="6044668" cy="461665"/>
          </a:xfrm>
          <a:prstGeom prst="rect">
            <a:avLst/>
          </a:prstGeom>
        </p:spPr>
        <p:txBody>
          <a:bodyPr wrap="none">
            <a:spAutoFit/>
          </a:bodyPr>
          <a:lstStyle/>
          <a:p>
            <a:r>
              <a:rPr lang="en-US" sz="2400" b="1" dirty="0" err="1">
                <a:solidFill>
                  <a:srgbClr val="C00000"/>
                </a:solidFill>
              </a:rPr>
              <a:t>Türkiye'nin</a:t>
            </a:r>
            <a:r>
              <a:rPr lang="en-US" sz="2400" b="1" dirty="0">
                <a:solidFill>
                  <a:srgbClr val="C00000"/>
                </a:solidFill>
              </a:rPr>
              <a:t> S</a:t>
            </a:r>
            <a:r>
              <a:rPr lang="tr-TR" sz="2400" b="1" dirty="0" err="1">
                <a:solidFill>
                  <a:srgbClr val="C00000"/>
                </a:solidFill>
              </a:rPr>
              <a:t>lovakya</a:t>
            </a:r>
            <a:r>
              <a:rPr lang="en-US" sz="2400" b="1" dirty="0">
                <a:solidFill>
                  <a:srgbClr val="C00000"/>
                </a:solidFill>
              </a:rPr>
              <a:t>’</a:t>
            </a:r>
            <a:r>
              <a:rPr lang="tr-TR" sz="2400" b="1" dirty="0">
                <a:solidFill>
                  <a:srgbClr val="C00000"/>
                </a:solidFill>
              </a:rPr>
              <a:t>y</a:t>
            </a:r>
            <a:r>
              <a:rPr lang="en-US" sz="2400" b="1" dirty="0">
                <a:solidFill>
                  <a:srgbClr val="C00000"/>
                </a:solidFill>
              </a:rPr>
              <a:t>a </a:t>
            </a:r>
            <a:r>
              <a:rPr lang="en-US" sz="2400" b="1" dirty="0" err="1">
                <a:solidFill>
                  <a:srgbClr val="C00000"/>
                </a:solidFill>
              </a:rPr>
              <a:t>İhracatında</a:t>
            </a:r>
            <a:r>
              <a:rPr lang="en-US" sz="2400" b="1" dirty="0">
                <a:solidFill>
                  <a:srgbClr val="C00000"/>
                </a:solidFill>
              </a:rPr>
              <a:t> İlk </a:t>
            </a:r>
            <a:r>
              <a:rPr lang="tr-TR" sz="2400" b="1" dirty="0">
                <a:solidFill>
                  <a:srgbClr val="C00000"/>
                </a:solidFill>
              </a:rPr>
              <a:t>1</a:t>
            </a:r>
            <a:r>
              <a:rPr lang="en-US" sz="2400" b="1" dirty="0">
                <a:solidFill>
                  <a:srgbClr val="C00000"/>
                </a:solidFill>
              </a:rPr>
              <a:t>0 </a:t>
            </a:r>
            <a:r>
              <a:rPr lang="en-US" sz="2400" b="1" dirty="0" err="1">
                <a:solidFill>
                  <a:srgbClr val="C00000"/>
                </a:solidFill>
              </a:rPr>
              <a:t>Fasıl</a:t>
            </a:r>
            <a:endParaRPr lang="tr-TR" sz="2400" b="1" dirty="0">
              <a:solidFill>
                <a:srgbClr val="C00000"/>
              </a:solidFill>
            </a:endParaRPr>
          </a:p>
        </p:txBody>
      </p:sp>
      <p:sp>
        <p:nvSpPr>
          <p:cNvPr id="5" name="Dikdörtgen 13">
            <a:extLst>
              <a:ext uri="{FF2B5EF4-FFF2-40B4-BE49-F238E27FC236}">
                <a16:creationId xmlns:a16="http://schemas.microsoft.com/office/drawing/2014/main" id="{D0BED4E0-EA1E-DC4F-40E3-191CEA6D99E8}"/>
              </a:ext>
            </a:extLst>
          </p:cNvPr>
          <p:cNvSpPr/>
          <p:nvPr/>
        </p:nvSpPr>
        <p:spPr>
          <a:xfrm>
            <a:off x="1008754" y="5000636"/>
            <a:ext cx="3111749" cy="369332"/>
          </a:xfrm>
          <a:prstGeom prst="rect">
            <a:avLst/>
          </a:prstGeom>
        </p:spPr>
        <p:txBody>
          <a:bodyPr wrap="none">
            <a:spAutoFit/>
          </a:bodyPr>
          <a:lstStyle/>
          <a:p>
            <a:r>
              <a:rPr lang="tr-TR" sz="900" dirty="0">
                <a:solidFill>
                  <a:srgbClr val="000000"/>
                </a:solidFill>
              </a:rPr>
              <a:t>Kaynak: TÜİK, Hesaplama Yöntemi: Genel Ticaret Sistemi (GTS)</a:t>
            </a:r>
          </a:p>
          <a:p>
            <a:r>
              <a:rPr lang="tr-TR" sz="900" dirty="0">
                <a:solidFill>
                  <a:srgbClr val="000000"/>
                </a:solidFill>
              </a:rPr>
              <a:t>Sıralama 2025 yılı verilerine göre yapılmıştır.</a:t>
            </a:r>
          </a:p>
        </p:txBody>
      </p:sp>
      <p:pic>
        <p:nvPicPr>
          <p:cNvPr id="10" name="Resim 9">
            <a:extLst>
              <a:ext uri="{FF2B5EF4-FFF2-40B4-BE49-F238E27FC236}">
                <a16:creationId xmlns:a16="http://schemas.microsoft.com/office/drawing/2014/main" id="{77EE5A32-4A44-6434-DC85-FBBCE9B3B9E7}"/>
              </a:ext>
            </a:extLst>
          </p:cNvPr>
          <p:cNvPicPr>
            <a:picLocks noChangeAspect="1"/>
          </p:cNvPicPr>
          <p:nvPr/>
        </p:nvPicPr>
        <p:blipFill>
          <a:blip r:embed="rId4"/>
          <a:stretch>
            <a:fillRect/>
          </a:stretch>
        </p:blipFill>
        <p:spPr>
          <a:xfrm>
            <a:off x="1008754" y="1074557"/>
            <a:ext cx="9020407" cy="3788767"/>
          </a:xfrm>
          <a:prstGeom prst="rect">
            <a:avLst/>
          </a:prstGeom>
        </p:spPr>
      </p:pic>
    </p:spTree>
    <p:extLst>
      <p:ext uri="{BB962C8B-B14F-4D97-AF65-F5344CB8AC3E}">
        <p14:creationId xmlns:p14="http://schemas.microsoft.com/office/powerpoint/2010/main" val="631288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A28B5-0135-6BB5-1F92-79AD0EA5DFF2}"/>
            </a:ext>
          </a:extLst>
        </p:cNvPr>
        <p:cNvGrpSpPr/>
        <p:nvPr/>
      </p:nvGrpSpPr>
      <p:grpSpPr>
        <a:xfrm>
          <a:off x="0" y="0"/>
          <a:ext cx="0" cy="0"/>
          <a:chOff x="0" y="0"/>
          <a:chExt cx="0" cy="0"/>
        </a:xfrm>
      </p:grpSpPr>
      <p:pic>
        <p:nvPicPr>
          <p:cNvPr id="6" name="Picture 5" descr="Ticaret Bakanlığı Logo Yatay Kullanım TR.png">
            <a:extLst>
              <a:ext uri="{FF2B5EF4-FFF2-40B4-BE49-F238E27FC236}">
                <a16:creationId xmlns:a16="http://schemas.microsoft.com/office/drawing/2014/main" id="{C88F43BE-23F9-A8D6-4336-6F9877C49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a:extLst>
              <a:ext uri="{FF2B5EF4-FFF2-40B4-BE49-F238E27FC236}">
                <a16:creationId xmlns:a16="http://schemas.microsoft.com/office/drawing/2014/main" id="{4AD723BA-97E6-0D7A-0060-094C623C9FFA}"/>
              </a:ext>
            </a:extLst>
          </p:cNvPr>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A9542955-A949-603A-19F9-53D6A963A099}"/>
              </a:ext>
            </a:extLst>
          </p:cNvPr>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Dikdörtgen 2">
            <a:extLst>
              <a:ext uri="{FF2B5EF4-FFF2-40B4-BE49-F238E27FC236}">
                <a16:creationId xmlns:a16="http://schemas.microsoft.com/office/drawing/2014/main" id="{B38EC6BE-9289-C5E5-B6C2-5ECC40ACBB9B}"/>
              </a:ext>
            </a:extLst>
          </p:cNvPr>
          <p:cNvSpPr/>
          <p:nvPr/>
        </p:nvSpPr>
        <p:spPr>
          <a:xfrm>
            <a:off x="1008754" y="5398850"/>
            <a:ext cx="8802120" cy="307777"/>
          </a:xfrm>
          <a:prstGeom prst="rect">
            <a:avLst/>
          </a:prstGeom>
        </p:spPr>
        <p:txBody>
          <a:bodyPr wrap="square">
            <a:spAutoFit/>
          </a:bodyPr>
          <a:lstStyle/>
          <a:p>
            <a:pPr marL="285750" indent="-285750">
              <a:buFont typeface="Arial" panose="020B0604020202020204" pitchFamily="34" charset="0"/>
              <a:buChar char="•"/>
            </a:pPr>
            <a:r>
              <a:rPr lang="tr-TR" sz="1400" dirty="0"/>
              <a:t>2025 yılında Slovakya’dan ithalatımızın %61’ini motorlu kara taşıtları oluşturmaktadır.</a:t>
            </a:r>
          </a:p>
        </p:txBody>
      </p:sp>
      <p:sp>
        <p:nvSpPr>
          <p:cNvPr id="4" name="Dikdörtgen 3">
            <a:extLst>
              <a:ext uri="{FF2B5EF4-FFF2-40B4-BE49-F238E27FC236}">
                <a16:creationId xmlns:a16="http://schemas.microsoft.com/office/drawing/2014/main" id="{871F6F6E-364F-9DDB-2EA5-ED7D787294A2}"/>
              </a:ext>
            </a:extLst>
          </p:cNvPr>
          <p:cNvSpPr/>
          <p:nvPr/>
        </p:nvSpPr>
        <p:spPr>
          <a:xfrm>
            <a:off x="2899961" y="460899"/>
            <a:ext cx="6171946" cy="461665"/>
          </a:xfrm>
          <a:prstGeom prst="rect">
            <a:avLst/>
          </a:prstGeom>
        </p:spPr>
        <p:txBody>
          <a:bodyPr wrap="none">
            <a:spAutoFit/>
          </a:bodyPr>
          <a:lstStyle/>
          <a:p>
            <a:r>
              <a:rPr lang="en-US" sz="2400" b="1" dirty="0" err="1">
                <a:solidFill>
                  <a:srgbClr val="C00000"/>
                </a:solidFill>
              </a:rPr>
              <a:t>Türkiye'nin</a:t>
            </a:r>
            <a:r>
              <a:rPr lang="en-US" sz="2400" b="1" dirty="0">
                <a:solidFill>
                  <a:srgbClr val="C00000"/>
                </a:solidFill>
              </a:rPr>
              <a:t> S</a:t>
            </a:r>
            <a:r>
              <a:rPr lang="tr-TR" sz="2400" b="1" dirty="0" err="1">
                <a:solidFill>
                  <a:srgbClr val="C00000"/>
                </a:solidFill>
              </a:rPr>
              <a:t>lovakya</a:t>
            </a:r>
            <a:r>
              <a:rPr lang="en-US" sz="2400" b="1" dirty="0">
                <a:solidFill>
                  <a:srgbClr val="C00000"/>
                </a:solidFill>
              </a:rPr>
              <a:t>’</a:t>
            </a:r>
            <a:r>
              <a:rPr lang="tr-TR" sz="2400" b="1" dirty="0">
                <a:solidFill>
                  <a:srgbClr val="C00000"/>
                </a:solidFill>
              </a:rPr>
              <a:t>dan</a:t>
            </a:r>
            <a:r>
              <a:rPr lang="en-US" sz="2400" b="1" dirty="0">
                <a:solidFill>
                  <a:srgbClr val="C00000"/>
                </a:solidFill>
              </a:rPr>
              <a:t> İ</a:t>
            </a:r>
            <a:r>
              <a:rPr lang="tr-TR" sz="2400" b="1" dirty="0" err="1">
                <a:solidFill>
                  <a:srgbClr val="C00000"/>
                </a:solidFill>
              </a:rPr>
              <a:t>thala</a:t>
            </a:r>
            <a:r>
              <a:rPr lang="en-US" sz="2400" b="1" dirty="0" err="1">
                <a:solidFill>
                  <a:srgbClr val="C00000"/>
                </a:solidFill>
              </a:rPr>
              <a:t>tında</a:t>
            </a:r>
            <a:r>
              <a:rPr lang="en-US" sz="2400" b="1" dirty="0">
                <a:solidFill>
                  <a:srgbClr val="C00000"/>
                </a:solidFill>
              </a:rPr>
              <a:t> İlk </a:t>
            </a:r>
            <a:r>
              <a:rPr lang="tr-TR" sz="2400" b="1" dirty="0">
                <a:solidFill>
                  <a:srgbClr val="C00000"/>
                </a:solidFill>
              </a:rPr>
              <a:t>1</a:t>
            </a:r>
            <a:r>
              <a:rPr lang="en-US" sz="2400" b="1" dirty="0">
                <a:solidFill>
                  <a:srgbClr val="C00000"/>
                </a:solidFill>
              </a:rPr>
              <a:t>0 </a:t>
            </a:r>
            <a:r>
              <a:rPr lang="en-US" sz="2400" b="1" dirty="0" err="1">
                <a:solidFill>
                  <a:srgbClr val="C00000"/>
                </a:solidFill>
              </a:rPr>
              <a:t>Fasıl</a:t>
            </a:r>
            <a:endParaRPr lang="tr-TR" sz="2400" b="1" dirty="0">
              <a:solidFill>
                <a:srgbClr val="C00000"/>
              </a:solidFill>
            </a:endParaRPr>
          </a:p>
        </p:txBody>
      </p:sp>
      <p:sp>
        <p:nvSpPr>
          <p:cNvPr id="5" name="Dikdörtgen 13">
            <a:extLst>
              <a:ext uri="{FF2B5EF4-FFF2-40B4-BE49-F238E27FC236}">
                <a16:creationId xmlns:a16="http://schemas.microsoft.com/office/drawing/2014/main" id="{8AF9769D-2E37-7CFE-8A59-E214306F5CA8}"/>
              </a:ext>
            </a:extLst>
          </p:cNvPr>
          <p:cNvSpPr/>
          <p:nvPr/>
        </p:nvSpPr>
        <p:spPr>
          <a:xfrm>
            <a:off x="994264" y="4877525"/>
            <a:ext cx="3111749" cy="369332"/>
          </a:xfrm>
          <a:prstGeom prst="rect">
            <a:avLst/>
          </a:prstGeom>
        </p:spPr>
        <p:txBody>
          <a:bodyPr wrap="none">
            <a:spAutoFit/>
          </a:bodyPr>
          <a:lstStyle/>
          <a:p>
            <a:r>
              <a:rPr lang="tr-TR" sz="900" dirty="0">
                <a:solidFill>
                  <a:srgbClr val="000000"/>
                </a:solidFill>
              </a:rPr>
              <a:t>Kaynak: TÜİK, Hesaplama Yöntemi: Genel Ticaret Sistemi (GTS)</a:t>
            </a:r>
          </a:p>
          <a:p>
            <a:r>
              <a:rPr lang="tr-TR" sz="900" dirty="0">
                <a:solidFill>
                  <a:srgbClr val="000000"/>
                </a:solidFill>
              </a:rPr>
              <a:t>Sıralama 2025 yılı verilerine göre yapılmıştır.</a:t>
            </a:r>
          </a:p>
        </p:txBody>
      </p:sp>
      <p:pic>
        <p:nvPicPr>
          <p:cNvPr id="2" name="Resim 1">
            <a:extLst>
              <a:ext uri="{FF2B5EF4-FFF2-40B4-BE49-F238E27FC236}">
                <a16:creationId xmlns:a16="http://schemas.microsoft.com/office/drawing/2014/main" id="{FA07233B-95CD-6737-42DB-1C09E3179450}"/>
              </a:ext>
            </a:extLst>
          </p:cNvPr>
          <p:cNvPicPr>
            <a:picLocks noChangeAspect="1"/>
          </p:cNvPicPr>
          <p:nvPr/>
        </p:nvPicPr>
        <p:blipFill>
          <a:blip r:embed="rId4"/>
          <a:stretch>
            <a:fillRect/>
          </a:stretch>
        </p:blipFill>
        <p:spPr>
          <a:xfrm>
            <a:off x="1008754" y="1259778"/>
            <a:ext cx="8555497" cy="3547640"/>
          </a:xfrm>
          <a:prstGeom prst="rect">
            <a:avLst/>
          </a:prstGeom>
        </p:spPr>
      </p:pic>
    </p:spTree>
    <p:extLst>
      <p:ext uri="{BB962C8B-B14F-4D97-AF65-F5344CB8AC3E}">
        <p14:creationId xmlns:p14="http://schemas.microsoft.com/office/powerpoint/2010/main" val="2360127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4CB28-77B1-CCEB-01DE-0C44E29FF0E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87BFF00-B3E8-B116-CAD1-E0D4B150C560}"/>
              </a:ext>
            </a:extLst>
          </p:cNvPr>
          <p:cNvSpPr>
            <a:spLocks noGrp="1"/>
          </p:cNvSpPr>
          <p:nvPr>
            <p:ph type="ctrTitle"/>
          </p:nvPr>
        </p:nvSpPr>
        <p:spPr>
          <a:xfrm>
            <a:off x="731033" y="815954"/>
            <a:ext cx="9793764" cy="1389718"/>
          </a:xfrm>
        </p:spPr>
        <p:txBody>
          <a:bodyPr>
            <a:noAutofit/>
          </a:bodyPr>
          <a:lstStyle/>
          <a:p>
            <a:r>
              <a:rPr lang="tr-TR" sz="4800" b="1" dirty="0">
                <a:solidFill>
                  <a:srgbClr val="C49A6C"/>
                </a:solidFill>
                <a:ea typeface="+mn-ea"/>
              </a:rPr>
              <a:t>SLOVAKYA PAZARINA GİRİŞTE ÖNE ÇIKAN HUSUSLAR </a:t>
            </a:r>
          </a:p>
        </p:txBody>
      </p:sp>
      <p:sp>
        <p:nvSpPr>
          <p:cNvPr id="4" name="Dikdörtgen 3">
            <a:extLst>
              <a:ext uri="{FF2B5EF4-FFF2-40B4-BE49-F238E27FC236}">
                <a16:creationId xmlns:a16="http://schemas.microsoft.com/office/drawing/2014/main" id="{F27F4ACE-0235-6866-638F-8FED311D0711}"/>
              </a:ext>
            </a:extLst>
          </p:cNvPr>
          <p:cNvSpPr/>
          <p:nvPr/>
        </p:nvSpPr>
        <p:spPr>
          <a:xfrm>
            <a:off x="402771" y="315686"/>
            <a:ext cx="10624458" cy="57694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 name="Alt Başlık 5">
            <a:extLst>
              <a:ext uri="{FF2B5EF4-FFF2-40B4-BE49-F238E27FC236}">
                <a16:creationId xmlns:a16="http://schemas.microsoft.com/office/drawing/2014/main" id="{DAD74463-C65E-8FAB-9ADB-00C27E9139AE}"/>
              </a:ext>
            </a:extLst>
          </p:cNvPr>
          <p:cNvSpPr>
            <a:spLocks noGrp="1"/>
          </p:cNvSpPr>
          <p:nvPr>
            <p:ph type="subTitle" idx="1"/>
          </p:nvPr>
        </p:nvSpPr>
        <p:spPr>
          <a:xfrm>
            <a:off x="-250370" y="2646909"/>
            <a:ext cx="7609114" cy="2685260"/>
          </a:xfrm>
        </p:spPr>
        <p:txBody>
          <a:bodyPr vert="horz" lIns="91440" tIns="45720" rIns="91440" bIns="45720" rtlCol="0" anchor="ctr">
            <a:normAutofit/>
          </a:bodyPr>
          <a:lstStyle/>
          <a:p>
            <a:pPr>
              <a:spcBef>
                <a:spcPct val="0"/>
              </a:spcBef>
            </a:pPr>
            <a:r>
              <a:rPr lang="tr-TR" sz="2800" b="1" dirty="0">
                <a:solidFill>
                  <a:schemeClr val="tx2"/>
                </a:solidFill>
                <a:effectLst>
                  <a:outerShdw blurRad="38100" dist="38100" dir="2700000" algn="tl">
                    <a:srgbClr val="000000">
                      <a:alpha val="43137"/>
                    </a:srgbClr>
                  </a:outerShdw>
                </a:effectLst>
                <a:latin typeface="+mj-lt"/>
                <a:ea typeface="+mj-ea"/>
                <a:cs typeface="+mj-cs"/>
              </a:rPr>
              <a:t>İhracat Potansiyelimize İlişkin SWOT Analizi</a:t>
            </a:r>
          </a:p>
          <a:p>
            <a:pPr>
              <a:spcBef>
                <a:spcPct val="0"/>
              </a:spcBef>
            </a:pPr>
            <a:r>
              <a:rPr lang="tr-TR" sz="2800" b="1" dirty="0">
                <a:solidFill>
                  <a:schemeClr val="tx2"/>
                </a:solidFill>
                <a:effectLst>
                  <a:outerShdw blurRad="38100" dist="38100" dir="2700000" algn="tl">
                    <a:srgbClr val="000000">
                      <a:alpha val="43137"/>
                    </a:srgbClr>
                  </a:outerShdw>
                </a:effectLst>
                <a:latin typeface="+mj-lt"/>
                <a:ea typeface="+mj-ea"/>
                <a:cs typeface="+mj-cs"/>
              </a:rPr>
              <a:t>İş Ortamı, Mevzuat ve Uygulamalar</a:t>
            </a:r>
          </a:p>
          <a:p>
            <a:pPr>
              <a:spcBef>
                <a:spcPct val="0"/>
              </a:spcBef>
            </a:pPr>
            <a:r>
              <a:rPr lang="tr-TR" sz="2800" b="1" dirty="0">
                <a:solidFill>
                  <a:schemeClr val="tx2"/>
                </a:solidFill>
                <a:effectLst>
                  <a:outerShdw blurRad="38100" dist="38100" dir="2700000" algn="tl">
                    <a:srgbClr val="000000">
                      <a:alpha val="43137"/>
                    </a:srgbClr>
                  </a:outerShdw>
                </a:effectLst>
                <a:latin typeface="+mj-lt"/>
                <a:ea typeface="+mj-ea"/>
                <a:cs typeface="+mj-cs"/>
              </a:rPr>
              <a:t>Otomotiv Sektörü</a:t>
            </a:r>
          </a:p>
        </p:txBody>
      </p:sp>
      <p:pic>
        <p:nvPicPr>
          <p:cNvPr id="5" name="Resim 4">
            <a:extLst>
              <a:ext uri="{FF2B5EF4-FFF2-40B4-BE49-F238E27FC236}">
                <a16:creationId xmlns:a16="http://schemas.microsoft.com/office/drawing/2014/main" id="{ABDD0D07-CE09-4FE2-F52D-468B91CD601D}"/>
              </a:ext>
            </a:extLst>
          </p:cNvPr>
          <p:cNvPicPr>
            <a:picLocks noChangeAspect="1"/>
          </p:cNvPicPr>
          <p:nvPr/>
        </p:nvPicPr>
        <p:blipFill>
          <a:blip r:embed="rId2"/>
          <a:stretch>
            <a:fillRect/>
          </a:stretch>
        </p:blipFill>
        <p:spPr>
          <a:xfrm>
            <a:off x="6891615" y="3088145"/>
            <a:ext cx="4051725" cy="2685261"/>
          </a:xfrm>
          <a:prstGeom prst="rect">
            <a:avLst/>
          </a:prstGeom>
        </p:spPr>
      </p:pic>
    </p:spTree>
    <p:extLst>
      <p:ext uri="{BB962C8B-B14F-4D97-AF65-F5344CB8AC3E}">
        <p14:creationId xmlns:p14="http://schemas.microsoft.com/office/powerpoint/2010/main" val="275601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A60E-F978-A24B-09D2-9FDEDAB3C402}"/>
            </a:ext>
          </a:extLst>
        </p:cNvPr>
        <p:cNvGrpSpPr/>
        <p:nvPr/>
      </p:nvGrpSpPr>
      <p:grpSpPr>
        <a:xfrm>
          <a:off x="0" y="0"/>
          <a:ext cx="0" cy="0"/>
          <a:chOff x="0" y="0"/>
          <a:chExt cx="0" cy="0"/>
        </a:xfrm>
      </p:grpSpPr>
      <p:pic>
        <p:nvPicPr>
          <p:cNvPr id="6" name="Picture 5" descr="Ticaret Bakanlığı Logo Yatay Kullanım TR.png">
            <a:extLst>
              <a:ext uri="{FF2B5EF4-FFF2-40B4-BE49-F238E27FC236}">
                <a16:creationId xmlns:a16="http://schemas.microsoft.com/office/drawing/2014/main" id="{555D3A1A-2180-D710-1765-C22823F00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a:extLst>
              <a:ext uri="{FF2B5EF4-FFF2-40B4-BE49-F238E27FC236}">
                <a16:creationId xmlns:a16="http://schemas.microsoft.com/office/drawing/2014/main" id="{D27E0E9A-D48C-03E8-C75F-703D0F413070}"/>
              </a:ext>
            </a:extLst>
          </p:cNvPr>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46AA0AF-BB04-E664-2735-B33E6F4D203E}"/>
              </a:ext>
            </a:extLst>
          </p:cNvPr>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Dikdörtgen 34">
            <a:extLst>
              <a:ext uri="{FF2B5EF4-FFF2-40B4-BE49-F238E27FC236}">
                <a16:creationId xmlns:a16="http://schemas.microsoft.com/office/drawing/2014/main" id="{51C50EFE-B02F-F8C5-AD16-EC3BCE63E682}"/>
              </a:ext>
            </a:extLst>
          </p:cNvPr>
          <p:cNvSpPr/>
          <p:nvPr/>
        </p:nvSpPr>
        <p:spPr>
          <a:xfrm>
            <a:off x="2765564" y="497751"/>
            <a:ext cx="7975232" cy="830997"/>
          </a:xfrm>
          <a:prstGeom prst="rect">
            <a:avLst/>
          </a:prstGeom>
        </p:spPr>
        <p:txBody>
          <a:bodyPr wrap="square">
            <a:spAutoFit/>
          </a:bodyPr>
          <a:lstStyle/>
          <a:p>
            <a:r>
              <a:rPr lang="tr-TR" sz="2400" b="1" dirty="0">
                <a:solidFill>
                  <a:srgbClr val="C00000"/>
                </a:solidFill>
              </a:rPr>
              <a:t>Slovakya - İhracat Potansiyelimize İlişkin SWOT Analizi</a:t>
            </a:r>
          </a:p>
          <a:p>
            <a:r>
              <a:rPr lang="tr-TR" sz="2400" b="1" dirty="0">
                <a:solidFill>
                  <a:srgbClr val="C00000"/>
                </a:solidFill>
              </a:rPr>
              <a:t> </a:t>
            </a:r>
          </a:p>
        </p:txBody>
      </p:sp>
      <p:sp>
        <p:nvSpPr>
          <p:cNvPr id="5" name="사각형: 둥근 모서리 1">
            <a:extLst>
              <a:ext uri="{FF2B5EF4-FFF2-40B4-BE49-F238E27FC236}">
                <a16:creationId xmlns:a16="http://schemas.microsoft.com/office/drawing/2014/main" id="{0F3482D9-0E9D-B776-4E8C-C3A7B0AF54E0}"/>
              </a:ext>
            </a:extLst>
          </p:cNvPr>
          <p:cNvSpPr/>
          <p:nvPr/>
        </p:nvSpPr>
        <p:spPr>
          <a:xfrm>
            <a:off x="292061" y="1215638"/>
            <a:ext cx="5424879" cy="426883"/>
          </a:xfrm>
          <a:prstGeom prst="roundRect">
            <a:avLst/>
          </a:prstGeom>
          <a:solidFill>
            <a:srgbClr val="002060"/>
          </a:solidFill>
          <a:ln w="9525" cap="flat">
            <a:noFill/>
            <a:prstDash val="solid"/>
            <a:miter/>
          </a:ln>
        </p:spPr>
        <p:txBody>
          <a:bodyPr lIns="180000" tIns="36000" rIns="180000" bIns="36000" rtlCol="0" anchor="ctr" anchorCtr="1"/>
          <a:lstStyle/>
          <a:p>
            <a:pPr lvl="0" algn="ctr" defTabSz="914354">
              <a:spcAft>
                <a:spcPts val="600"/>
              </a:spcAft>
              <a:defRPr/>
            </a:pPr>
            <a:r>
              <a:rPr lang="tr-TR" sz="1600" b="1" kern="0" dirty="0">
                <a:solidFill>
                  <a:prstClr val="white"/>
                </a:solidFill>
                <a:latin typeface="Myriad Pro" panose="020B0503030403020204" pitchFamily="34" charset="0"/>
              </a:rPr>
              <a:t>GÜÇLÜ YÖNLER</a:t>
            </a:r>
            <a:endParaRPr lang="en-US" sz="1600" b="1" kern="0" dirty="0">
              <a:solidFill>
                <a:prstClr val="white"/>
              </a:solidFill>
              <a:latin typeface="Myriad Pro" panose="020B0503030403020204" pitchFamily="34" charset="0"/>
            </a:endParaRPr>
          </a:p>
        </p:txBody>
      </p:sp>
      <p:sp>
        <p:nvSpPr>
          <p:cNvPr id="7" name="사각형: 둥근 모서리 2">
            <a:extLst>
              <a:ext uri="{FF2B5EF4-FFF2-40B4-BE49-F238E27FC236}">
                <a16:creationId xmlns:a16="http://schemas.microsoft.com/office/drawing/2014/main" id="{BA396DBF-A573-5E02-6E65-2BC3210D9CD7}"/>
              </a:ext>
            </a:extLst>
          </p:cNvPr>
          <p:cNvSpPr/>
          <p:nvPr/>
        </p:nvSpPr>
        <p:spPr>
          <a:xfrm>
            <a:off x="6150107" y="1223422"/>
            <a:ext cx="5017249" cy="419099"/>
          </a:xfrm>
          <a:prstGeom prst="roundRect">
            <a:avLst/>
          </a:prstGeom>
          <a:solidFill>
            <a:srgbClr val="0070C0"/>
          </a:solidFill>
          <a:ln w="9525" cap="flat">
            <a:noFill/>
            <a:prstDash val="solid"/>
            <a:miter/>
          </a:ln>
        </p:spPr>
        <p:txBody>
          <a:bodyPr lIns="180000" tIns="36000" rIns="180000" bIns="36000" rtlCol="0" anchor="ctr" anchorCtr="1"/>
          <a:lstStyle/>
          <a:p>
            <a:pPr lvl="0" algn="ctr" defTabSz="914354">
              <a:spcAft>
                <a:spcPts val="600"/>
              </a:spcAft>
              <a:defRPr/>
            </a:pPr>
            <a:r>
              <a:rPr lang="tr-TR" sz="1600" b="1" kern="0">
                <a:solidFill>
                  <a:prstClr val="white"/>
                </a:solidFill>
                <a:latin typeface="Myriad Pro" panose="020B0503030403020204" pitchFamily="34" charset="0"/>
              </a:rPr>
              <a:t>ZAYIF YÖNLER</a:t>
            </a:r>
            <a:endParaRPr lang="en-US" sz="1600" b="1" kern="0" dirty="0">
              <a:solidFill>
                <a:prstClr val="white"/>
              </a:solidFill>
              <a:latin typeface="Myriad Pro" panose="020B0503030403020204" pitchFamily="34" charset="0"/>
            </a:endParaRPr>
          </a:p>
        </p:txBody>
      </p:sp>
      <p:sp>
        <p:nvSpPr>
          <p:cNvPr id="11" name="사각형: 둥근 모서리 3">
            <a:extLst>
              <a:ext uri="{FF2B5EF4-FFF2-40B4-BE49-F238E27FC236}">
                <a16:creationId xmlns:a16="http://schemas.microsoft.com/office/drawing/2014/main" id="{2CF7F6B0-0E89-AC91-D305-25CFA2C80537}"/>
              </a:ext>
            </a:extLst>
          </p:cNvPr>
          <p:cNvSpPr/>
          <p:nvPr/>
        </p:nvSpPr>
        <p:spPr>
          <a:xfrm>
            <a:off x="336158" y="3976297"/>
            <a:ext cx="5424879" cy="334632"/>
          </a:xfrm>
          <a:prstGeom prst="roundRect">
            <a:avLst/>
          </a:prstGeom>
          <a:solidFill>
            <a:srgbClr val="C7A462"/>
          </a:solidFill>
          <a:ln w="9525" cap="flat">
            <a:noFill/>
            <a:prstDash val="solid"/>
            <a:miter/>
          </a:ln>
        </p:spPr>
        <p:txBody>
          <a:bodyPr lIns="180000" tIns="36000" rIns="180000" bIns="36000" rtlCol="0" anchor="ctr" anchorCtr="1"/>
          <a:lstStyle/>
          <a:p>
            <a:pPr lvl="0" algn="ctr" defTabSz="914354">
              <a:spcAft>
                <a:spcPts val="600"/>
              </a:spcAft>
              <a:defRPr/>
            </a:pPr>
            <a:r>
              <a:rPr lang="tr-TR" sz="1600" b="1" kern="0" dirty="0">
                <a:solidFill>
                  <a:prstClr val="white"/>
                </a:solidFill>
                <a:latin typeface="Myriad Pro" panose="020B0503030403020204" pitchFamily="34" charset="0"/>
              </a:rPr>
              <a:t>TEHDİTLER</a:t>
            </a:r>
            <a:endParaRPr lang="en-US" sz="1600" b="1" kern="0" dirty="0">
              <a:solidFill>
                <a:prstClr val="white"/>
              </a:solidFill>
              <a:latin typeface="Myriad Pro" panose="020B0503030403020204" pitchFamily="34" charset="0"/>
            </a:endParaRPr>
          </a:p>
        </p:txBody>
      </p:sp>
      <p:sp>
        <p:nvSpPr>
          <p:cNvPr id="12" name="사각형: 둥근 모서리 4">
            <a:extLst>
              <a:ext uri="{FF2B5EF4-FFF2-40B4-BE49-F238E27FC236}">
                <a16:creationId xmlns:a16="http://schemas.microsoft.com/office/drawing/2014/main" id="{637433F4-BAD6-1528-AC09-EABFBB3CB6C1}"/>
              </a:ext>
            </a:extLst>
          </p:cNvPr>
          <p:cNvSpPr/>
          <p:nvPr/>
        </p:nvSpPr>
        <p:spPr>
          <a:xfrm>
            <a:off x="6150108" y="3941686"/>
            <a:ext cx="4990317" cy="419100"/>
          </a:xfrm>
          <a:prstGeom prst="roundRect">
            <a:avLst/>
          </a:prstGeom>
          <a:solidFill>
            <a:srgbClr val="ADADAD"/>
          </a:solidFill>
          <a:ln w="9525" cap="flat">
            <a:noFill/>
            <a:prstDash val="solid"/>
            <a:miter/>
          </a:ln>
        </p:spPr>
        <p:txBody>
          <a:bodyPr lIns="180000" tIns="36000" rIns="180000" bIns="36000" rtlCol="0" anchor="ctr" anchorCtr="1"/>
          <a:lstStyle/>
          <a:p>
            <a:pPr lvl="0" algn="ctr" defTabSz="914354">
              <a:spcAft>
                <a:spcPts val="600"/>
              </a:spcAft>
              <a:defRPr/>
            </a:pPr>
            <a:r>
              <a:rPr lang="tr-TR" sz="1600" b="1" kern="0" dirty="0">
                <a:solidFill>
                  <a:prstClr val="white"/>
                </a:solidFill>
                <a:latin typeface="Myriad Pro" panose="020B0503030403020204" pitchFamily="34" charset="0"/>
              </a:rPr>
              <a:t>FIRSATLAR</a:t>
            </a:r>
            <a:endParaRPr lang="en-US" sz="1600" b="1" kern="0" dirty="0">
              <a:solidFill>
                <a:prstClr val="white"/>
              </a:solidFill>
              <a:latin typeface="Myriad Pro" panose="020B0503030403020204" pitchFamily="34" charset="0"/>
            </a:endParaRPr>
          </a:p>
        </p:txBody>
      </p:sp>
      <p:sp>
        <p:nvSpPr>
          <p:cNvPr id="13" name="사각형: 둥근 모서리 7">
            <a:extLst>
              <a:ext uri="{FF2B5EF4-FFF2-40B4-BE49-F238E27FC236}">
                <a16:creationId xmlns:a16="http://schemas.microsoft.com/office/drawing/2014/main" id="{A095DF1F-AD43-90A2-4E7B-0C2C1F498CA4}"/>
              </a:ext>
            </a:extLst>
          </p:cNvPr>
          <p:cNvSpPr/>
          <p:nvPr/>
        </p:nvSpPr>
        <p:spPr>
          <a:xfrm>
            <a:off x="292061" y="1669441"/>
            <a:ext cx="5506541" cy="2197801"/>
          </a:xfrm>
          <a:prstGeom prst="roundRect">
            <a:avLst>
              <a:gd name="adj" fmla="val 4536"/>
            </a:avLst>
          </a:prstGeom>
          <a:solidFill>
            <a:sysClr val="window" lastClr="FFFFFF"/>
          </a:solidFill>
          <a:ln w="31750" cap="flat">
            <a:solidFill>
              <a:sysClr val="windowText" lastClr="000000">
                <a:lumMod val="50000"/>
                <a:lumOff val="50000"/>
              </a:sysClr>
            </a:solidFill>
            <a:prstDash val="solid"/>
            <a:miter/>
          </a:ln>
        </p:spPr>
        <p:txBody>
          <a:bodyPr lIns="180000" tIns="180000" rIns="180000" bIns="180000" rtlCol="0" anchor="t" anchorCtr="0"/>
          <a:lstStyle/>
          <a:p>
            <a:pPr latinLnBrk="1">
              <a:defRPr/>
            </a:pPr>
            <a:r>
              <a:rPr lang="en-US" altLang="ko-KR" sz="1600" kern="0" dirty="0" err="1">
                <a:solidFill>
                  <a:prstClr val="black">
                    <a:lumMod val="75000"/>
                    <a:lumOff val="25000"/>
                  </a:prstClr>
                </a:solidFill>
                <a:latin typeface="+mj-lt"/>
                <a:cs typeface="Times New Roman" panose="02020603050405020304" pitchFamily="18" charset="0"/>
              </a:rPr>
              <a:t>Stratejik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coğrafi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konumu</a:t>
            </a:r>
            <a:endParaRPr lang="tr-TR"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Depolama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ve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dağıtım</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merkezi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olmaya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elverişliliği</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Pazarın</a:t>
            </a:r>
            <a:r>
              <a:rPr lang="en-US" altLang="ko-KR" sz="1600" kern="0" dirty="0">
                <a:solidFill>
                  <a:prstClr val="black">
                    <a:lumMod val="75000"/>
                    <a:lumOff val="25000"/>
                  </a:prstClr>
                </a:solidFill>
                <a:latin typeface="+mj-lt"/>
                <a:cs typeface="Times New Roman" panose="02020603050405020304" pitchFamily="18" charset="0"/>
              </a:rPr>
              <a:t> V4 </a:t>
            </a:r>
            <a:r>
              <a:rPr lang="en-US" altLang="ko-KR" sz="1600" kern="0" dirty="0" err="1">
                <a:solidFill>
                  <a:prstClr val="black">
                    <a:lumMod val="75000"/>
                    <a:lumOff val="25000"/>
                  </a:prstClr>
                </a:solidFill>
                <a:latin typeface="+mj-lt"/>
                <a:cs typeface="Times New Roman" panose="02020603050405020304" pitchFamily="18" charset="0"/>
              </a:rPr>
              <a:t>çatısı</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altında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değerlendirilmesi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ile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ortak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tedarikçilere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erişim</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imkanı</a:t>
            </a:r>
            <a:endParaRPr lang="en-US" altLang="ko-KR" sz="1600" kern="0" dirty="0">
              <a:solidFill>
                <a:prstClr val="black">
                  <a:lumMod val="75000"/>
                  <a:lumOff val="25000"/>
                </a:prstClr>
              </a:solidFill>
              <a:latin typeface="+mj-lt"/>
              <a:cs typeface="Times New Roman" panose="02020603050405020304" pitchFamily="18" charset="0"/>
            </a:endParaRPr>
          </a:p>
          <a:p>
            <a:pPr latinLnBrk="1">
              <a:defRPr/>
            </a:pPr>
            <a:r>
              <a:rPr lang="en-US" altLang="ko-KR" sz="1600" kern="0" dirty="0">
                <a:solidFill>
                  <a:prstClr val="black">
                    <a:lumMod val="75000"/>
                    <a:lumOff val="25000"/>
                  </a:prstClr>
                </a:solidFill>
                <a:latin typeface="+mj-lt"/>
                <a:cs typeface="Times New Roman" panose="02020603050405020304" pitchFamily="18" charset="0"/>
              </a:rPr>
              <a:t>CEE </a:t>
            </a:r>
            <a:r>
              <a:rPr lang="en-US" altLang="ko-KR" sz="1600" kern="0" dirty="0" err="1">
                <a:solidFill>
                  <a:prstClr val="black">
                    <a:lumMod val="75000"/>
                    <a:lumOff val="25000"/>
                  </a:prstClr>
                </a:solidFill>
                <a:latin typeface="+mj-lt"/>
                <a:cs typeface="Times New Roman" panose="02020603050405020304" pitchFamily="18" charset="0"/>
              </a:rPr>
              <a:t>bölgesinde</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İşgücü</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maliyet</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avantajı</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a:solidFill>
                  <a:prstClr val="black">
                    <a:lumMod val="75000"/>
                    <a:lumOff val="25000"/>
                  </a:prstClr>
                </a:solidFill>
                <a:latin typeface="+mj-lt"/>
                <a:cs typeface="Times New Roman" panose="02020603050405020304" pitchFamily="18" charset="0"/>
              </a:rPr>
              <a:t>2009 </a:t>
            </a:r>
            <a:r>
              <a:rPr lang="en-US" altLang="ko-KR" sz="1600" kern="0" dirty="0" err="1">
                <a:solidFill>
                  <a:prstClr val="black">
                    <a:lumMod val="75000"/>
                    <a:lumOff val="25000"/>
                  </a:prstClr>
                </a:solidFill>
                <a:latin typeface="+mj-lt"/>
                <a:cs typeface="Times New Roman" panose="02020603050405020304" pitchFamily="18" charset="0"/>
              </a:rPr>
              <a:t>yılından</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bu</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yana</a:t>
            </a:r>
            <a:r>
              <a:rPr lang="en-US" altLang="ko-KR" sz="1600" kern="0" dirty="0">
                <a:solidFill>
                  <a:prstClr val="black">
                    <a:lumMod val="75000"/>
                    <a:lumOff val="25000"/>
                  </a:prstClr>
                </a:solidFill>
                <a:latin typeface="+mj-lt"/>
                <a:cs typeface="Times New Roman" panose="02020603050405020304" pitchFamily="18" charset="0"/>
              </a:rPr>
              <a:t> Avro </a:t>
            </a:r>
            <a:r>
              <a:rPr lang="en-US" altLang="ko-KR" sz="1600" kern="0" dirty="0" err="1">
                <a:solidFill>
                  <a:prstClr val="black">
                    <a:lumMod val="75000"/>
                    <a:lumOff val="25000"/>
                  </a:prstClr>
                </a:solidFill>
                <a:latin typeface="+mj-lt"/>
                <a:cs typeface="Times New Roman" panose="02020603050405020304" pitchFamily="18" charset="0"/>
              </a:rPr>
              <a:t>kullanması</a:t>
            </a:r>
            <a:endParaRPr lang="en-US" altLang="ko-KR" sz="1600" kern="0" dirty="0">
              <a:solidFill>
                <a:prstClr val="black">
                  <a:lumMod val="75000"/>
                  <a:lumOff val="25000"/>
                </a:prstClr>
              </a:solidFill>
              <a:latin typeface="+mj-lt"/>
              <a:cs typeface="Times New Roman" panose="02020603050405020304" pitchFamily="18" charset="0"/>
            </a:endParaRPr>
          </a:p>
        </p:txBody>
      </p:sp>
      <p:sp>
        <p:nvSpPr>
          <p:cNvPr id="14" name="사각형: 둥근 모서리 8">
            <a:extLst>
              <a:ext uri="{FF2B5EF4-FFF2-40B4-BE49-F238E27FC236}">
                <a16:creationId xmlns:a16="http://schemas.microsoft.com/office/drawing/2014/main" id="{CC2CD0A1-746E-86B4-C0F9-A4D2C487C36F}"/>
              </a:ext>
            </a:extLst>
          </p:cNvPr>
          <p:cNvSpPr/>
          <p:nvPr/>
        </p:nvSpPr>
        <p:spPr>
          <a:xfrm>
            <a:off x="6150107" y="1683641"/>
            <a:ext cx="4990317" cy="2177058"/>
          </a:xfrm>
          <a:prstGeom prst="roundRect">
            <a:avLst>
              <a:gd name="adj" fmla="val 4536"/>
            </a:avLst>
          </a:prstGeom>
          <a:solidFill>
            <a:sysClr val="window" lastClr="FFFFFF"/>
          </a:solidFill>
          <a:ln w="31750" cap="flat">
            <a:solidFill>
              <a:sysClr val="windowText" lastClr="000000">
                <a:lumMod val="50000"/>
                <a:lumOff val="50000"/>
              </a:sysClr>
            </a:solidFill>
            <a:prstDash val="solid"/>
            <a:miter/>
          </a:ln>
        </p:spPr>
        <p:txBody>
          <a:bodyPr lIns="180000" tIns="180000" rIns="180000" bIns="180000" rtlCol="0" anchor="t" anchorCtr="0"/>
          <a:lstStyle/>
          <a:p>
            <a:pPr marL="285750" lvl="0" indent="-285750" algn="just">
              <a:buFont typeface="Arial" panose="020B0604020202020204" pitchFamily="34" charset="0"/>
              <a:buChar char="•"/>
            </a:pPr>
            <a:r>
              <a:rPr lang="tr-TR" sz="1600" kern="0" dirty="0">
                <a:solidFill>
                  <a:prstClr val="black">
                    <a:lumMod val="75000"/>
                    <a:lumOff val="25000"/>
                  </a:prstClr>
                </a:solidFill>
                <a:latin typeface="+mj-lt"/>
                <a:cs typeface="Times New Roman" panose="02020603050405020304" pitchFamily="18" charset="0"/>
              </a:rPr>
              <a:t>5,5 milyon nüfusa sahip küçük bir pazar olması</a:t>
            </a:r>
          </a:p>
          <a:p>
            <a:pPr marL="285750" lvl="0" indent="-285750" algn="just">
              <a:buFont typeface="Arial" panose="020B0604020202020204" pitchFamily="34" charset="0"/>
              <a:buChar char="•"/>
            </a:pPr>
            <a:r>
              <a:rPr lang="tr-TR" sz="1600" kern="0" dirty="0">
                <a:solidFill>
                  <a:prstClr val="black">
                    <a:lumMod val="75000"/>
                    <a:lumOff val="25000"/>
                  </a:prstClr>
                </a:solidFill>
                <a:latin typeface="+mj-lt"/>
                <a:cs typeface="Times New Roman" panose="02020603050405020304" pitchFamily="18" charset="0"/>
              </a:rPr>
              <a:t>Dış ekonomilere duyarlı üretim ve ithalat yapısı</a:t>
            </a:r>
          </a:p>
          <a:p>
            <a:pPr marL="285750" lvl="0" indent="-285750" algn="just">
              <a:buFont typeface="Arial" panose="020B0604020202020204" pitchFamily="34" charset="0"/>
              <a:buChar char="•"/>
            </a:pPr>
            <a:r>
              <a:rPr lang="tr-TR" sz="1600" kern="0" dirty="0">
                <a:solidFill>
                  <a:prstClr val="black">
                    <a:lumMod val="75000"/>
                    <a:lumOff val="25000"/>
                  </a:prstClr>
                </a:solidFill>
                <a:latin typeface="+mj-lt"/>
                <a:cs typeface="Times New Roman" panose="02020603050405020304" pitchFamily="18" charset="0"/>
              </a:rPr>
              <a:t>AB ve komşu ülkeler odaklı dış ticaret yapısı</a:t>
            </a:r>
          </a:p>
          <a:p>
            <a:pPr marL="285750" lvl="0" indent="-285750" algn="just">
              <a:buFont typeface="Arial" panose="020B0604020202020204" pitchFamily="34" charset="0"/>
              <a:buChar char="•"/>
            </a:pPr>
            <a:r>
              <a:rPr lang="tr-TR" sz="1600" kern="0" dirty="0">
                <a:solidFill>
                  <a:prstClr val="black">
                    <a:lumMod val="75000"/>
                    <a:lumOff val="25000"/>
                  </a:prstClr>
                </a:solidFill>
                <a:latin typeface="+mj-lt"/>
                <a:cs typeface="Times New Roman" panose="02020603050405020304" pitchFamily="18" charset="0"/>
              </a:rPr>
              <a:t>Yabancı </a:t>
            </a:r>
            <a:r>
              <a:rPr lang="tr-TR" sz="1600" kern="0" dirty="0">
                <a:solidFill>
                  <a:prstClr val="black">
                    <a:lumMod val="75000"/>
                    <a:lumOff val="25000"/>
                  </a:prstClr>
                </a:solidFill>
                <a:latin typeface="+mj-lt"/>
                <a:cs typeface="Times New Roman" panose="02020603050405020304" pitchFamily="18" charset="0"/>
                <a:hlinkClick r:id="rId4" action="ppaction://hlinkfile"/>
              </a:rPr>
              <a:t>zincir mağazaların </a:t>
            </a:r>
            <a:r>
              <a:rPr lang="tr-TR" sz="1600" kern="0" dirty="0">
                <a:solidFill>
                  <a:prstClr val="black">
                    <a:lumMod val="75000"/>
                    <a:lumOff val="25000"/>
                  </a:prstClr>
                </a:solidFill>
                <a:latin typeface="+mj-lt"/>
                <a:cs typeface="Times New Roman" panose="02020603050405020304" pitchFamily="18" charset="0"/>
              </a:rPr>
              <a:t>pazar hakimiyeti</a:t>
            </a:r>
          </a:p>
          <a:p>
            <a:pPr marL="285750" lvl="0" indent="-285750" algn="just">
              <a:buFont typeface="Arial" panose="020B0604020202020204" pitchFamily="34" charset="0"/>
              <a:buChar char="•"/>
            </a:pPr>
            <a:r>
              <a:rPr lang="tr-TR" sz="1600" kern="0" dirty="0">
                <a:solidFill>
                  <a:prstClr val="black">
                    <a:lumMod val="75000"/>
                    <a:lumOff val="25000"/>
                  </a:prstClr>
                </a:solidFill>
                <a:latin typeface="+mj-lt"/>
                <a:cs typeface="Times New Roman" panose="02020603050405020304" pitchFamily="18" charset="0"/>
              </a:rPr>
              <a:t>İhalelerde AB ülkelerinin ağırlığı</a:t>
            </a:r>
          </a:p>
          <a:p>
            <a:pPr marL="285750" lvl="0" indent="-285750" algn="just">
              <a:buFont typeface="Arial" panose="020B0604020202020204" pitchFamily="34" charset="0"/>
              <a:buChar char="•"/>
            </a:pPr>
            <a:r>
              <a:rPr lang="tr-TR" sz="1600" kern="0" dirty="0">
                <a:solidFill>
                  <a:prstClr val="black">
                    <a:lumMod val="75000"/>
                    <a:lumOff val="25000"/>
                  </a:prstClr>
                </a:solidFill>
                <a:latin typeface="+mj-lt"/>
                <a:cs typeface="Times New Roman" panose="02020603050405020304" pitchFamily="18" charset="0"/>
              </a:rPr>
              <a:t>Belgelerin Slovakça talep edilmesi</a:t>
            </a:r>
          </a:p>
          <a:p>
            <a:pPr marL="285750" lvl="0" indent="-285750" algn="just">
              <a:buFont typeface="Arial" panose="020B0604020202020204" pitchFamily="34" charset="0"/>
              <a:buChar char="•"/>
            </a:pPr>
            <a:r>
              <a:rPr lang="tr-TR" sz="1600" kern="0" dirty="0">
                <a:solidFill>
                  <a:prstClr val="black">
                    <a:lumMod val="75000"/>
                    <a:lumOff val="25000"/>
                  </a:prstClr>
                </a:solidFill>
                <a:latin typeface="+mj-lt"/>
                <a:cs typeface="Times New Roman" panose="02020603050405020304" pitchFamily="18" charset="0"/>
              </a:rPr>
              <a:t>Pazara girişte yerel partner arayışı/iş birliği gerekliliği</a:t>
            </a:r>
          </a:p>
          <a:p>
            <a:pPr latinLnBrk="1">
              <a:defRPr/>
            </a:pPr>
            <a:endParaRPr lang="en-US" altLang="ko-KR" sz="1200" kern="0" dirty="0">
              <a:solidFill>
                <a:prstClr val="black">
                  <a:lumMod val="75000"/>
                  <a:lumOff val="25000"/>
                </a:prstClr>
              </a:solidFill>
              <a:latin typeface="Arial"/>
            </a:endParaRPr>
          </a:p>
        </p:txBody>
      </p:sp>
      <p:sp>
        <p:nvSpPr>
          <p:cNvPr id="15" name="사각형: 둥근 모서리 9">
            <a:extLst>
              <a:ext uri="{FF2B5EF4-FFF2-40B4-BE49-F238E27FC236}">
                <a16:creationId xmlns:a16="http://schemas.microsoft.com/office/drawing/2014/main" id="{EF7FA07F-A8AC-28E1-CAAC-4EB852ABFE63}"/>
              </a:ext>
            </a:extLst>
          </p:cNvPr>
          <p:cNvSpPr/>
          <p:nvPr/>
        </p:nvSpPr>
        <p:spPr>
          <a:xfrm>
            <a:off x="334573" y="4360786"/>
            <a:ext cx="5421516" cy="2055737"/>
          </a:xfrm>
          <a:prstGeom prst="roundRect">
            <a:avLst>
              <a:gd name="adj" fmla="val 4536"/>
            </a:avLst>
          </a:prstGeom>
          <a:solidFill>
            <a:sysClr val="window" lastClr="FFFFFF"/>
          </a:solidFill>
          <a:ln w="31750" cap="flat">
            <a:solidFill>
              <a:sysClr val="windowText" lastClr="000000">
                <a:lumMod val="50000"/>
                <a:lumOff val="50000"/>
              </a:sysClr>
            </a:solidFill>
            <a:prstDash val="solid"/>
            <a:miter/>
          </a:ln>
        </p:spPr>
        <p:txBody>
          <a:bodyPr lIns="180000" tIns="180000" rIns="180000" bIns="180000" rtlCol="0" anchor="t" anchorCtr="0"/>
          <a:lstStyle/>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Yüksek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enerji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maliyetleri</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Yetersiz</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işgücü</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ve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nitelikli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işgücü</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temininde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sıkıntılar</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Teşvik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oranlarının</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arttığı</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doğu</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bölgesinde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altyapı</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yetersizliği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Batı</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Slovakya’da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yoğunlaşma</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Yatırım</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teşvik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istihdam</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ücret</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politikalarında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başta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otomotiv</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sektörü</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olmak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üzere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büyük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yabancı</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yatırımcıların</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söz</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sahibi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olması</a:t>
            </a:r>
            <a:endParaRPr lang="en-US" altLang="ko-KR" sz="1600" kern="0" dirty="0">
              <a:solidFill>
                <a:prstClr val="black">
                  <a:lumMod val="75000"/>
                  <a:lumOff val="25000"/>
                </a:prstClr>
              </a:solidFill>
              <a:latin typeface="+mj-lt"/>
              <a:cs typeface="Times New Roman" panose="02020603050405020304" pitchFamily="18" charset="0"/>
            </a:endParaRPr>
          </a:p>
        </p:txBody>
      </p:sp>
      <p:sp>
        <p:nvSpPr>
          <p:cNvPr id="16" name="사각형: 둥근 모서리 10">
            <a:extLst>
              <a:ext uri="{FF2B5EF4-FFF2-40B4-BE49-F238E27FC236}">
                <a16:creationId xmlns:a16="http://schemas.microsoft.com/office/drawing/2014/main" id="{9CAD01DA-6F2A-5B09-6F9C-E5F65DF8C097}"/>
              </a:ext>
            </a:extLst>
          </p:cNvPr>
          <p:cNvSpPr/>
          <p:nvPr/>
        </p:nvSpPr>
        <p:spPr>
          <a:xfrm>
            <a:off x="6150107" y="4380701"/>
            <a:ext cx="4963385" cy="2035821"/>
          </a:xfrm>
          <a:prstGeom prst="roundRect">
            <a:avLst>
              <a:gd name="adj" fmla="val 4536"/>
            </a:avLst>
          </a:prstGeom>
          <a:solidFill>
            <a:sysClr val="window" lastClr="FFFFFF"/>
          </a:solidFill>
          <a:ln w="31750" cap="flat">
            <a:solidFill>
              <a:sysClr val="windowText" lastClr="000000">
                <a:lumMod val="50000"/>
                <a:lumOff val="50000"/>
              </a:sysClr>
            </a:solidFill>
            <a:prstDash val="solid"/>
            <a:miter/>
          </a:ln>
        </p:spPr>
        <p:txBody>
          <a:bodyPr lIns="180000" tIns="180000" rIns="180000" bIns="180000" rtlCol="0" anchor="t" anchorCtr="0"/>
          <a:lstStyle/>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Yerli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firmalarla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ortak</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girişimler</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oluşturulmasına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elverişli</a:t>
            </a:r>
            <a:r>
              <a:rPr lang="en-US" altLang="ko-KR" sz="1600" kern="0" dirty="0">
                <a:solidFill>
                  <a:prstClr val="black">
                    <a:lumMod val="75000"/>
                    <a:lumOff val="25000"/>
                  </a:prstClr>
                </a:solidFill>
                <a:latin typeface="+mj-lt"/>
                <a:cs typeface="Times New Roman" panose="02020603050405020304" pitchFamily="18" charset="0"/>
              </a:rPr>
              <a:t> </a:t>
            </a:r>
          </a:p>
          <a:p>
            <a:pPr marL="285750" indent="-285750" latinLnBrk="1">
              <a:buFont typeface="Arial" panose="020B0604020202020204" pitchFamily="34" charset="0"/>
              <a:buChar char="•"/>
              <a:defRPr/>
            </a:pPr>
            <a:r>
              <a:rPr lang="en-US" altLang="ko-KR" sz="1600" kern="0" dirty="0">
                <a:solidFill>
                  <a:prstClr val="black">
                    <a:lumMod val="75000"/>
                    <a:lumOff val="25000"/>
                  </a:prstClr>
                </a:solidFill>
                <a:latin typeface="+mj-lt"/>
                <a:cs typeface="Times New Roman" panose="02020603050405020304" pitchFamily="18" charset="0"/>
              </a:rPr>
              <a:t>Yeni </a:t>
            </a:r>
            <a:r>
              <a:rPr lang="en-US" altLang="ko-KR" sz="1600" kern="0" dirty="0" err="1">
                <a:solidFill>
                  <a:prstClr val="black">
                    <a:lumMod val="75000"/>
                    <a:lumOff val="25000"/>
                  </a:prstClr>
                </a:solidFill>
                <a:latin typeface="+mj-lt"/>
                <a:cs typeface="Times New Roman" panose="02020603050405020304" pitchFamily="18" charset="0"/>
              </a:rPr>
              <a:t>teknolojiler</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Ar</a:t>
            </a:r>
            <a:r>
              <a:rPr lang="en-US" altLang="ko-KR" sz="1600" kern="0" dirty="0">
                <a:solidFill>
                  <a:prstClr val="black">
                    <a:lumMod val="75000"/>
                    <a:lumOff val="25000"/>
                  </a:prstClr>
                </a:solidFill>
                <a:latin typeface="+mj-lt"/>
                <a:cs typeface="Times New Roman" panose="02020603050405020304" pitchFamily="18" charset="0"/>
              </a:rPr>
              <a:t>-Ge </a:t>
            </a:r>
            <a:r>
              <a:rPr lang="en-US" altLang="ko-KR" sz="1600" kern="0" dirty="0" err="1">
                <a:solidFill>
                  <a:prstClr val="black">
                    <a:lumMod val="75000"/>
                    <a:lumOff val="25000"/>
                  </a:prstClr>
                </a:solidFill>
                <a:latin typeface="+mj-lt"/>
                <a:cs typeface="Times New Roman" panose="02020603050405020304" pitchFamily="18" charset="0"/>
              </a:rPr>
              <a:t>teşvikleri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özel</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vergi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avantajları</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Toplu</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konut</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ve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hastane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inşaatı</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projeleri</a:t>
            </a:r>
            <a:endParaRPr lang="en-US"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Bilişim</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sektöründe</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iş</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birliği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olanakları</a:t>
            </a:r>
            <a:endParaRPr lang="tr-TR" altLang="ko-KR" sz="1600" kern="0" dirty="0">
              <a:solidFill>
                <a:prstClr val="black">
                  <a:lumMod val="75000"/>
                  <a:lumOff val="25000"/>
                </a:prstClr>
              </a:solidFill>
              <a:latin typeface="+mj-lt"/>
              <a:cs typeface="Times New Roman" panose="02020603050405020304" pitchFamily="18" charset="0"/>
            </a:endParaRPr>
          </a:p>
          <a:p>
            <a:pPr marL="285750" indent="-285750" latinLnBrk="1">
              <a:buFont typeface="Arial" panose="020B0604020202020204" pitchFamily="34" charset="0"/>
              <a:buChar char="•"/>
              <a:defRPr/>
            </a:pPr>
            <a:r>
              <a:rPr lang="en-US" altLang="ko-KR" sz="1600" kern="0" dirty="0" err="1">
                <a:solidFill>
                  <a:prstClr val="black">
                    <a:lumMod val="75000"/>
                    <a:lumOff val="25000"/>
                  </a:prstClr>
                </a:solidFill>
                <a:latin typeface="+mj-lt"/>
                <a:cs typeface="Times New Roman" panose="02020603050405020304" pitchFamily="18" charset="0"/>
              </a:rPr>
              <a:t>STK’ların</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iş</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birliği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konusunda</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hevesli</a:t>
            </a:r>
            <a:r>
              <a:rPr lang="en-US" altLang="ko-KR" sz="1600" kern="0" dirty="0">
                <a:solidFill>
                  <a:prstClr val="black">
                    <a:lumMod val="75000"/>
                    <a:lumOff val="25000"/>
                  </a:prstClr>
                </a:solidFill>
                <a:latin typeface="+mj-lt"/>
                <a:cs typeface="Times New Roman" panose="02020603050405020304" pitchFamily="18" charset="0"/>
              </a:rPr>
              <a:t> </a:t>
            </a:r>
            <a:r>
              <a:rPr lang="en-US" altLang="ko-KR" sz="1600" kern="0" dirty="0" err="1">
                <a:solidFill>
                  <a:prstClr val="black">
                    <a:lumMod val="75000"/>
                    <a:lumOff val="25000"/>
                  </a:prstClr>
                </a:solidFill>
                <a:latin typeface="+mj-lt"/>
                <a:cs typeface="Times New Roman" panose="02020603050405020304" pitchFamily="18" charset="0"/>
              </a:rPr>
              <a:t>olması</a:t>
            </a:r>
            <a:endParaRPr lang="en-US" altLang="ko-KR" sz="1600" kern="0" dirty="0">
              <a:solidFill>
                <a:prstClr val="black">
                  <a:lumMod val="75000"/>
                  <a:lumOff val="25000"/>
                </a:prstClr>
              </a:solidFill>
              <a:latin typeface="+mj-lt"/>
              <a:cs typeface="Times New Roman" panose="02020603050405020304" pitchFamily="18" charset="0"/>
            </a:endParaRPr>
          </a:p>
        </p:txBody>
      </p:sp>
      <p:cxnSp>
        <p:nvCxnSpPr>
          <p:cNvPr id="18" name="Straight Connector 18">
            <a:extLst>
              <a:ext uri="{FF2B5EF4-FFF2-40B4-BE49-F238E27FC236}">
                <a16:creationId xmlns:a16="http://schemas.microsoft.com/office/drawing/2014/main" id="{87080B15-E171-83DF-287D-061EA4497053}"/>
              </a:ext>
            </a:extLst>
          </p:cNvPr>
          <p:cNvCxnSpPr>
            <a:cxnSpLocks/>
          </p:cNvCxnSpPr>
          <p:nvPr/>
        </p:nvCxnSpPr>
        <p:spPr>
          <a:xfrm>
            <a:off x="292061" y="3921769"/>
            <a:ext cx="10848363"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21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D6AC6-D6F7-FF9C-16E2-13F4E9E988AA}"/>
            </a:ext>
          </a:extLst>
        </p:cNvPr>
        <p:cNvGrpSpPr/>
        <p:nvPr/>
      </p:nvGrpSpPr>
      <p:grpSpPr>
        <a:xfrm>
          <a:off x="0" y="0"/>
          <a:ext cx="0" cy="0"/>
          <a:chOff x="0" y="0"/>
          <a:chExt cx="0" cy="0"/>
        </a:xfrm>
      </p:grpSpPr>
      <p:pic>
        <p:nvPicPr>
          <p:cNvPr id="6" name="Picture 5" descr="Ticaret Bakanlığı Logo Yatay Kullanım TR.png">
            <a:extLst>
              <a:ext uri="{FF2B5EF4-FFF2-40B4-BE49-F238E27FC236}">
                <a16:creationId xmlns:a16="http://schemas.microsoft.com/office/drawing/2014/main" id="{F740B4F9-369E-14B3-CB9B-DBBD78AD6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a:extLst>
              <a:ext uri="{FF2B5EF4-FFF2-40B4-BE49-F238E27FC236}">
                <a16:creationId xmlns:a16="http://schemas.microsoft.com/office/drawing/2014/main" id="{73F9EA23-7CC3-C649-B4CA-82502248301A}"/>
              </a:ext>
            </a:extLst>
          </p:cNvPr>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FCD3739A-DF30-4146-DEE8-8EA570A52CBB}"/>
              </a:ext>
            </a:extLst>
          </p:cNvPr>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Dikdörtgen 34">
            <a:extLst>
              <a:ext uri="{FF2B5EF4-FFF2-40B4-BE49-F238E27FC236}">
                <a16:creationId xmlns:a16="http://schemas.microsoft.com/office/drawing/2014/main" id="{1CCADFA0-577C-5491-8256-8761E4FEA090}"/>
              </a:ext>
            </a:extLst>
          </p:cNvPr>
          <p:cNvSpPr/>
          <p:nvPr/>
        </p:nvSpPr>
        <p:spPr>
          <a:xfrm>
            <a:off x="3768290" y="410500"/>
            <a:ext cx="5862246" cy="461665"/>
          </a:xfrm>
          <a:prstGeom prst="rect">
            <a:avLst/>
          </a:prstGeom>
        </p:spPr>
        <p:txBody>
          <a:bodyPr wrap="none">
            <a:spAutoFit/>
          </a:bodyPr>
          <a:lstStyle/>
          <a:p>
            <a:r>
              <a:rPr lang="tr-TR" sz="2400" b="1" dirty="0">
                <a:solidFill>
                  <a:srgbClr val="C00000"/>
                </a:solidFill>
              </a:rPr>
              <a:t>Slovakya İş Ortamı, Mevzuat ve Uygulamalar</a:t>
            </a:r>
          </a:p>
        </p:txBody>
      </p:sp>
      <p:graphicFrame>
        <p:nvGraphicFramePr>
          <p:cNvPr id="3" name="Table 2">
            <a:extLst>
              <a:ext uri="{FF2B5EF4-FFF2-40B4-BE49-F238E27FC236}">
                <a16:creationId xmlns:a16="http://schemas.microsoft.com/office/drawing/2014/main" id="{1F38B288-0FE1-72AF-3FCD-8227749C661F}"/>
              </a:ext>
            </a:extLst>
          </p:cNvPr>
          <p:cNvGraphicFramePr>
            <a:graphicFrameLocks noGrp="1"/>
          </p:cNvGraphicFramePr>
          <p:nvPr>
            <p:extLst>
              <p:ext uri="{D42A27DB-BD31-4B8C-83A1-F6EECF244321}">
                <p14:modId xmlns:p14="http://schemas.microsoft.com/office/powerpoint/2010/main" val="2765619454"/>
              </p:ext>
            </p:extLst>
          </p:nvPr>
        </p:nvGraphicFramePr>
        <p:xfrm>
          <a:off x="691722" y="3633377"/>
          <a:ext cx="4177004" cy="1228073"/>
        </p:xfrm>
        <a:graphic>
          <a:graphicData uri="http://schemas.openxmlformats.org/drawingml/2006/table">
            <a:tbl>
              <a:tblPr firstRow="1" firstCol="1" bandRow="1">
                <a:tableStyleId>{3B4B98B0-60AC-42C2-AFA5-B58CD77FA1E5}</a:tableStyleId>
              </a:tblPr>
              <a:tblGrid>
                <a:gridCol w="1595193">
                  <a:extLst>
                    <a:ext uri="{9D8B030D-6E8A-4147-A177-3AD203B41FA5}">
                      <a16:colId xmlns:a16="http://schemas.microsoft.com/office/drawing/2014/main" val="2130270876"/>
                    </a:ext>
                  </a:extLst>
                </a:gridCol>
                <a:gridCol w="859241">
                  <a:extLst>
                    <a:ext uri="{9D8B030D-6E8A-4147-A177-3AD203B41FA5}">
                      <a16:colId xmlns:a16="http://schemas.microsoft.com/office/drawing/2014/main" val="260463952"/>
                    </a:ext>
                  </a:extLst>
                </a:gridCol>
                <a:gridCol w="863958">
                  <a:extLst>
                    <a:ext uri="{9D8B030D-6E8A-4147-A177-3AD203B41FA5}">
                      <a16:colId xmlns:a16="http://schemas.microsoft.com/office/drawing/2014/main" val="1060150852"/>
                    </a:ext>
                  </a:extLst>
                </a:gridCol>
                <a:gridCol w="858612">
                  <a:extLst>
                    <a:ext uri="{9D8B030D-6E8A-4147-A177-3AD203B41FA5}">
                      <a16:colId xmlns:a16="http://schemas.microsoft.com/office/drawing/2014/main" val="501760453"/>
                    </a:ext>
                  </a:extLst>
                </a:gridCol>
              </a:tblGrid>
              <a:tr h="399494">
                <a:tc>
                  <a:txBody>
                    <a:bodyPr/>
                    <a:lstStyle/>
                    <a:p>
                      <a:pPr algn="ctr">
                        <a:lnSpc>
                          <a:spcPct val="115000"/>
                        </a:lnSpc>
                        <a:spcAft>
                          <a:spcPts val="1000"/>
                        </a:spcAft>
                      </a:pPr>
                      <a:r>
                        <a:rPr lang="tr-TR" sz="1100" dirty="0">
                          <a:effectLst/>
                        </a:rPr>
                        <a:t>Sigorta Türü*</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İşveren Payı</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İşgören Payı</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Tek Girişimci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2248538"/>
                  </a:ext>
                </a:extLst>
              </a:tr>
              <a:tr h="399494">
                <a:tc>
                  <a:txBody>
                    <a:bodyPr/>
                    <a:lstStyle/>
                    <a:p>
                      <a:pPr algn="ctr">
                        <a:lnSpc>
                          <a:spcPct val="115000"/>
                        </a:lnSpc>
                        <a:spcAft>
                          <a:spcPts val="1000"/>
                        </a:spcAft>
                      </a:pPr>
                      <a:r>
                        <a:rPr lang="tr-TR" sz="1100" dirty="0">
                          <a:effectLst/>
                        </a:rPr>
                        <a:t>Sosyal Güvenlik Sigortası</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%24,4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%9,4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 %33,15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6058759"/>
                  </a:ext>
                </a:extLst>
              </a:tr>
              <a:tr h="241921">
                <a:tc>
                  <a:txBody>
                    <a:bodyPr/>
                    <a:lstStyle/>
                    <a:p>
                      <a:pPr algn="ctr">
                        <a:lnSpc>
                          <a:spcPct val="115000"/>
                        </a:lnSpc>
                        <a:spcAft>
                          <a:spcPts val="1000"/>
                        </a:spcAft>
                      </a:pPr>
                      <a:r>
                        <a:rPr lang="tr-TR" sz="1100" dirty="0">
                          <a:effectLst/>
                        </a:rPr>
                        <a:t>Sağlık Sigortası</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3897894"/>
                  </a:ext>
                </a:extLst>
              </a:tr>
              <a:tr h="187164">
                <a:tc>
                  <a:txBody>
                    <a:bodyPr/>
                    <a:lstStyle/>
                    <a:p>
                      <a:pPr algn="ctr">
                        <a:lnSpc>
                          <a:spcPct val="115000"/>
                        </a:lnSpc>
                        <a:spcAft>
                          <a:spcPts val="1000"/>
                        </a:spcAft>
                      </a:pPr>
                      <a:r>
                        <a:rPr lang="tr-TR" sz="1100">
                          <a:effectLst/>
                        </a:rPr>
                        <a:t>Toplam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%35,4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%14,4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tr-TR" sz="1100" dirty="0">
                          <a:effectLst/>
                        </a:rPr>
                        <a:t>%48,15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2598048"/>
                  </a:ext>
                </a:extLst>
              </a:tr>
            </a:tbl>
          </a:graphicData>
        </a:graphic>
      </p:graphicFrame>
      <p:sp>
        <p:nvSpPr>
          <p:cNvPr id="10" name="TextBox 9">
            <a:extLst>
              <a:ext uri="{FF2B5EF4-FFF2-40B4-BE49-F238E27FC236}">
                <a16:creationId xmlns:a16="http://schemas.microsoft.com/office/drawing/2014/main" id="{D8C3228F-ACC8-9259-D161-443B9DE98746}"/>
              </a:ext>
            </a:extLst>
          </p:cNvPr>
          <p:cNvSpPr txBox="1"/>
          <p:nvPr/>
        </p:nvSpPr>
        <p:spPr>
          <a:xfrm>
            <a:off x="865284" y="1123015"/>
            <a:ext cx="10252650" cy="2395849"/>
          </a:xfrm>
          <a:prstGeom prst="rect">
            <a:avLst/>
          </a:prstGeom>
          <a:noFill/>
        </p:spPr>
        <p:txBody>
          <a:bodyPr wrap="square">
            <a:spAutoFit/>
          </a:bodyPr>
          <a:lstStyle/>
          <a:p>
            <a:pPr>
              <a:lnSpc>
                <a:spcPct val="115000"/>
              </a:lnSpc>
              <a:spcAft>
                <a:spcPts val="1000"/>
              </a:spcAft>
            </a:pPr>
            <a:r>
              <a:rPr lang="tr-TR" b="1" u="sng" dirty="0"/>
              <a:t>Vergi Sistemi</a:t>
            </a:r>
          </a:p>
          <a:p>
            <a:pPr marL="285750" indent="-285750" algn="just">
              <a:lnSpc>
                <a:spcPct val="115000"/>
              </a:lnSpc>
              <a:spcAft>
                <a:spcPts val="600"/>
              </a:spcAft>
              <a:buFont typeface="Arial" panose="020B0604020202020204" pitchFamily="34" charset="0"/>
              <a:buChar char="•"/>
            </a:pPr>
            <a:r>
              <a:rPr lang="tr-TR" sz="1400" dirty="0"/>
              <a:t>2026 yılı itibarıyla </a:t>
            </a:r>
            <a:r>
              <a:rPr lang="tr-TR" sz="1400" b="1" dirty="0"/>
              <a:t>kademeli kurumlar vergisi oranı</a:t>
            </a:r>
            <a:r>
              <a:rPr lang="tr-TR" sz="1400" dirty="0"/>
              <a:t> </a:t>
            </a:r>
          </a:p>
          <a:p>
            <a:pPr marL="285750" indent="-285750" algn="just">
              <a:lnSpc>
                <a:spcPct val="115000"/>
              </a:lnSpc>
              <a:spcAft>
                <a:spcPts val="600"/>
              </a:spcAft>
              <a:buFont typeface="Arial" panose="020B0604020202020204" pitchFamily="34" charset="0"/>
              <a:buChar char="•"/>
            </a:pPr>
            <a:endParaRPr lang="tr-TR" sz="1400" dirty="0"/>
          </a:p>
          <a:p>
            <a:pPr marL="285750" indent="-285750" algn="just">
              <a:lnSpc>
                <a:spcPct val="115000"/>
              </a:lnSpc>
              <a:spcAft>
                <a:spcPts val="600"/>
              </a:spcAft>
              <a:buFont typeface="Arial" panose="020B0604020202020204" pitchFamily="34" charset="0"/>
              <a:buChar char="•"/>
            </a:pPr>
            <a:r>
              <a:rPr lang="tr-TR" sz="1400" dirty="0"/>
              <a:t>Emlak vergisi </a:t>
            </a:r>
            <a:r>
              <a:rPr lang="tr-TR" sz="1400" dirty="0">
                <a:solidFill>
                  <a:srgbClr val="C00000"/>
                </a:solidFill>
              </a:rPr>
              <a:t>%1,05</a:t>
            </a:r>
            <a:r>
              <a:rPr lang="tr-TR" sz="1400" dirty="0"/>
              <a:t>, faiz geliri vergisi </a:t>
            </a:r>
            <a:r>
              <a:rPr lang="tr-TR" sz="1400" dirty="0">
                <a:solidFill>
                  <a:srgbClr val="C00000"/>
                </a:solidFill>
              </a:rPr>
              <a:t>%19</a:t>
            </a:r>
          </a:p>
          <a:p>
            <a:pPr marL="285750" indent="-285750" algn="just">
              <a:lnSpc>
                <a:spcPct val="115000"/>
              </a:lnSpc>
              <a:spcAft>
                <a:spcPts val="600"/>
              </a:spcAft>
              <a:buFont typeface="Arial" panose="020B0604020202020204" pitchFamily="34" charset="0"/>
              <a:buChar char="•"/>
            </a:pPr>
            <a:r>
              <a:rPr lang="tr-TR" sz="1400" b="1" dirty="0"/>
              <a:t>KDV oranı </a:t>
            </a:r>
            <a:r>
              <a:rPr lang="tr-TR" sz="1400" dirty="0">
                <a:solidFill>
                  <a:srgbClr val="C00000"/>
                </a:solidFill>
              </a:rPr>
              <a:t>%23 </a:t>
            </a:r>
            <a:r>
              <a:rPr lang="tr-TR" sz="1400" dirty="0"/>
              <a:t>(Temel gıdalar, ilaçlar, tıbbi cihazlar, konaklama hizmetleri, vb. </a:t>
            </a:r>
            <a:r>
              <a:rPr lang="tr-TR" sz="1400" dirty="0">
                <a:solidFill>
                  <a:srgbClr val="C00000"/>
                </a:solidFill>
              </a:rPr>
              <a:t>%5 </a:t>
            </a:r>
            <a:r>
              <a:rPr lang="tr-TR" sz="1400" dirty="0"/>
              <a:t>&amp; temel olmayan bazı gıdalar, elektrik </a:t>
            </a:r>
            <a:r>
              <a:rPr lang="tr-TR" sz="1400" dirty="0">
                <a:solidFill>
                  <a:srgbClr val="C00000"/>
                </a:solidFill>
              </a:rPr>
              <a:t>%19)</a:t>
            </a:r>
          </a:p>
          <a:p>
            <a:pPr marL="285750" indent="-285750" algn="just">
              <a:lnSpc>
                <a:spcPct val="115000"/>
              </a:lnSpc>
              <a:spcAft>
                <a:spcPts val="600"/>
              </a:spcAft>
              <a:buFont typeface="Arial" panose="020B0604020202020204" pitchFamily="34" charset="0"/>
              <a:buChar char="•"/>
            </a:pPr>
            <a:r>
              <a:rPr lang="tr-TR" sz="1400" dirty="0"/>
              <a:t>Şahıs üzerindeki gelir vergisi kademeli olarak </a:t>
            </a:r>
            <a:r>
              <a:rPr lang="tr-TR" sz="1400" dirty="0">
                <a:solidFill>
                  <a:srgbClr val="C00000"/>
                </a:solidFill>
              </a:rPr>
              <a:t>%19 </a:t>
            </a:r>
            <a:r>
              <a:rPr lang="tr-TR" sz="1400" dirty="0"/>
              <a:t>ve </a:t>
            </a:r>
            <a:r>
              <a:rPr lang="tr-TR" sz="1400" dirty="0">
                <a:solidFill>
                  <a:srgbClr val="C00000"/>
                </a:solidFill>
              </a:rPr>
              <a:t>%25</a:t>
            </a:r>
            <a:endParaRPr lang="tr-TR" sz="1400" dirty="0"/>
          </a:p>
          <a:p>
            <a:pPr marL="285750" indent="-285750" algn="just">
              <a:lnSpc>
                <a:spcPct val="115000"/>
              </a:lnSpc>
              <a:spcAft>
                <a:spcPts val="600"/>
              </a:spcAft>
              <a:buFont typeface="Arial" panose="020B0604020202020204" pitchFamily="34" charset="0"/>
              <a:buChar char="•"/>
            </a:pPr>
            <a:r>
              <a:rPr lang="tr-TR" sz="1400" dirty="0"/>
              <a:t>ÖTV: Madeni yağ, alkollü içecekler, tütün ürünleri, elektrik, kömür ve doğalgaz</a:t>
            </a:r>
            <a:endParaRPr lang="en-GB" sz="1400" dirty="0"/>
          </a:p>
        </p:txBody>
      </p:sp>
      <p:sp>
        <p:nvSpPr>
          <p:cNvPr id="9" name="TextBox 8">
            <a:extLst>
              <a:ext uri="{FF2B5EF4-FFF2-40B4-BE49-F238E27FC236}">
                <a16:creationId xmlns:a16="http://schemas.microsoft.com/office/drawing/2014/main" id="{8D8F2CAF-F34F-5D9F-7E5F-513FCACA20E4}"/>
              </a:ext>
            </a:extLst>
          </p:cNvPr>
          <p:cNvSpPr txBox="1"/>
          <p:nvPr/>
        </p:nvSpPr>
        <p:spPr>
          <a:xfrm>
            <a:off x="390832" y="5172912"/>
            <a:ext cx="4585901" cy="954107"/>
          </a:xfrm>
          <a:prstGeom prst="rect">
            <a:avLst/>
          </a:prstGeom>
          <a:noFill/>
        </p:spPr>
        <p:txBody>
          <a:bodyPr wrap="square" rtlCol="0">
            <a:spAutoFit/>
          </a:bodyPr>
          <a:lstStyle/>
          <a:p>
            <a:r>
              <a:rPr lang="tr-TR" sz="1400" dirty="0"/>
              <a:t>Asgari ücret: </a:t>
            </a:r>
            <a:r>
              <a:rPr lang="tr-TR" sz="1400" dirty="0">
                <a:solidFill>
                  <a:srgbClr val="C00000"/>
                </a:solidFill>
              </a:rPr>
              <a:t>915 Avro</a:t>
            </a:r>
            <a:r>
              <a:rPr lang="tr-TR" sz="1400" dirty="0"/>
              <a:t>, saatlik </a:t>
            </a:r>
            <a:r>
              <a:rPr lang="tr-TR" sz="1400" dirty="0">
                <a:solidFill>
                  <a:srgbClr val="C00000"/>
                </a:solidFill>
              </a:rPr>
              <a:t>5,26 Avro (2026, brüt) </a:t>
            </a:r>
            <a:endParaRPr lang="tr-TR" sz="1400" dirty="0"/>
          </a:p>
          <a:p>
            <a:r>
              <a:rPr lang="tr-TR" sz="1400" dirty="0"/>
              <a:t>Ortalama ücret: </a:t>
            </a:r>
            <a:r>
              <a:rPr lang="tr-TR" sz="1400" dirty="0">
                <a:solidFill>
                  <a:srgbClr val="C00000"/>
                </a:solidFill>
              </a:rPr>
              <a:t>1.620 Avro </a:t>
            </a:r>
            <a:r>
              <a:rPr lang="tr-TR" sz="1400" dirty="0"/>
              <a:t>(2025) (Bratislava:2.092 Avro)</a:t>
            </a:r>
          </a:p>
          <a:p>
            <a:endParaRPr lang="tr-TR" sz="1400" dirty="0"/>
          </a:p>
          <a:p>
            <a:r>
              <a:rPr lang="tr-TR" sz="1400" dirty="0"/>
              <a:t>(Haftalık 40 saat çalışma)</a:t>
            </a:r>
          </a:p>
        </p:txBody>
      </p:sp>
      <p:sp>
        <p:nvSpPr>
          <p:cNvPr id="4" name="Metin kutusu 3">
            <a:extLst>
              <a:ext uri="{FF2B5EF4-FFF2-40B4-BE49-F238E27FC236}">
                <a16:creationId xmlns:a16="http://schemas.microsoft.com/office/drawing/2014/main" id="{5CEF56EB-6128-7A92-D43C-9DDAC2E11FB4}"/>
              </a:ext>
            </a:extLst>
          </p:cNvPr>
          <p:cNvSpPr txBox="1"/>
          <p:nvPr/>
        </p:nvSpPr>
        <p:spPr>
          <a:xfrm>
            <a:off x="584123" y="4833784"/>
            <a:ext cx="3688828" cy="276999"/>
          </a:xfrm>
          <a:prstGeom prst="rect">
            <a:avLst/>
          </a:prstGeom>
          <a:noFill/>
        </p:spPr>
        <p:txBody>
          <a:bodyPr wrap="square" rtlCol="0">
            <a:spAutoFit/>
          </a:bodyPr>
          <a:lstStyle/>
          <a:p>
            <a:r>
              <a:rPr lang="tr-TR" sz="1200" i="1" dirty="0"/>
              <a:t>* Paylar, </a:t>
            </a:r>
            <a:r>
              <a:rPr lang="tr-TR" sz="1200" i="1" dirty="0" err="1"/>
              <a:t>gross</a:t>
            </a:r>
            <a:r>
              <a:rPr lang="tr-TR" sz="1200" i="1" dirty="0"/>
              <a:t> ücret üzerinden hesaplanmalıdır.</a:t>
            </a:r>
            <a:endParaRPr lang="en-GB" sz="1200" i="1" dirty="0"/>
          </a:p>
        </p:txBody>
      </p:sp>
      <p:sp>
        <p:nvSpPr>
          <p:cNvPr id="2" name="TextBox 12">
            <a:extLst>
              <a:ext uri="{FF2B5EF4-FFF2-40B4-BE49-F238E27FC236}">
                <a16:creationId xmlns:a16="http://schemas.microsoft.com/office/drawing/2014/main" id="{7C99B7CA-D156-0076-9605-E3322985905B}"/>
              </a:ext>
            </a:extLst>
          </p:cNvPr>
          <p:cNvSpPr txBox="1"/>
          <p:nvPr/>
        </p:nvSpPr>
        <p:spPr>
          <a:xfrm>
            <a:off x="5328954" y="3602677"/>
            <a:ext cx="6034678" cy="2739211"/>
          </a:xfrm>
          <a:prstGeom prst="rect">
            <a:avLst/>
          </a:prstGeom>
          <a:noFill/>
        </p:spPr>
        <p:txBody>
          <a:bodyPr wrap="square" rtlCol="0">
            <a:spAutoFit/>
          </a:bodyPr>
          <a:lstStyle/>
          <a:p>
            <a:r>
              <a:rPr lang="tr-TR" b="1" u="sng" dirty="0"/>
              <a:t>Şirket Kurulumu</a:t>
            </a:r>
          </a:p>
          <a:p>
            <a:pPr marL="285750" indent="-285750">
              <a:buFont typeface="Wingdings" panose="05000000000000000000" pitchFamily="2" charset="2"/>
              <a:buChar char="ü"/>
            </a:pPr>
            <a:r>
              <a:rPr lang="tr-TR" sz="1400" dirty="0"/>
              <a:t>Ticaret lisansı – Ticaret Lisans Ofisi (3 gün, 5 avro)</a:t>
            </a:r>
          </a:p>
          <a:p>
            <a:pPr marL="285750" indent="-285750">
              <a:buFont typeface="Wingdings" panose="05000000000000000000" pitchFamily="2" charset="2"/>
              <a:buChar char="ü"/>
            </a:pPr>
            <a:r>
              <a:rPr lang="tr-TR" sz="1400" dirty="0"/>
              <a:t>Geçici oturma izni başvurusu</a:t>
            </a:r>
          </a:p>
          <a:p>
            <a:pPr marL="285750" indent="-285750">
              <a:buFont typeface="Wingdings" panose="05000000000000000000" pitchFamily="2" charset="2"/>
              <a:buChar char="ü"/>
            </a:pPr>
            <a:r>
              <a:rPr lang="tr-TR" sz="1400" dirty="0"/>
              <a:t>Kurulacak şirket türünün belirlenmesi</a:t>
            </a:r>
          </a:p>
          <a:p>
            <a:pPr marL="285750" indent="-285750">
              <a:buFont typeface="Wingdings" panose="05000000000000000000" pitchFamily="2" charset="2"/>
              <a:buChar char="ü"/>
            </a:pPr>
            <a:r>
              <a:rPr lang="tr-TR" sz="1400" dirty="0"/>
              <a:t>Minimum kayıtlı sermaye: Limited Şirket (s.r.o) 5.000 avro, Anonim Şirket (a.s.) 25.000 avro</a:t>
            </a:r>
          </a:p>
          <a:p>
            <a:pPr marL="285750" indent="-285750">
              <a:buFont typeface="Wingdings" panose="05000000000000000000" pitchFamily="2" charset="2"/>
              <a:buChar char="ü"/>
            </a:pPr>
            <a:r>
              <a:rPr lang="tr-TR" sz="1400" dirty="0"/>
              <a:t>Ticari kayıt başvurusu – İlgili Ticaret Sicil Mahkemesi (5 gün, 150 – 750 avro)</a:t>
            </a:r>
          </a:p>
          <a:p>
            <a:pPr marL="285750" indent="-285750">
              <a:buFont typeface="Wingdings" panose="05000000000000000000" pitchFamily="2" charset="2"/>
              <a:buChar char="ü"/>
            </a:pPr>
            <a:r>
              <a:rPr lang="tr-TR" sz="1400" dirty="0"/>
              <a:t>Bankada şirket hesabı açılması</a:t>
            </a:r>
          </a:p>
          <a:p>
            <a:pPr marL="285750" indent="-285750">
              <a:buFont typeface="Wingdings" panose="05000000000000000000" pitchFamily="2" charset="2"/>
              <a:buChar char="ü"/>
            </a:pPr>
            <a:r>
              <a:rPr lang="tr-TR" sz="1400" dirty="0"/>
              <a:t>Vergi kaydı – Vergi İdaresi</a:t>
            </a:r>
          </a:p>
          <a:p>
            <a:pPr marL="285750" indent="-285750">
              <a:buFont typeface="Wingdings" panose="05000000000000000000" pitchFamily="2" charset="2"/>
              <a:buChar char="ü"/>
            </a:pPr>
            <a:endParaRPr lang="tr-TR" sz="1400" dirty="0"/>
          </a:p>
          <a:p>
            <a:pPr algn="just"/>
            <a:r>
              <a:rPr lang="tr-TR" sz="1400" i="1" dirty="0"/>
              <a:t>Not: Hukuki danışmanlık hizmeti alınmasında fayda görülmektedir. </a:t>
            </a:r>
          </a:p>
          <a:p>
            <a:pPr algn="just"/>
            <a:r>
              <a:rPr lang="tr-TR" sz="1400" i="1" dirty="0"/>
              <a:t>(Limited: 750-1.000 avro, Anonim: 1.500-2.000 avro)</a:t>
            </a:r>
            <a:endParaRPr lang="en-GB" sz="1400" i="1" dirty="0"/>
          </a:p>
        </p:txBody>
      </p:sp>
      <p:sp>
        <p:nvSpPr>
          <p:cNvPr id="7" name="Metin kutusu 6">
            <a:extLst>
              <a:ext uri="{FF2B5EF4-FFF2-40B4-BE49-F238E27FC236}">
                <a16:creationId xmlns:a16="http://schemas.microsoft.com/office/drawing/2014/main" id="{D532BEF3-0C0F-0ACC-49C2-52B4964A147E}"/>
              </a:ext>
            </a:extLst>
          </p:cNvPr>
          <p:cNvSpPr txBox="1"/>
          <p:nvPr/>
        </p:nvSpPr>
        <p:spPr>
          <a:xfrm>
            <a:off x="4870589" y="1419923"/>
            <a:ext cx="5786202" cy="738664"/>
          </a:xfrm>
          <a:prstGeom prst="rect">
            <a:avLst/>
          </a:prstGeom>
          <a:noFill/>
        </p:spPr>
        <p:txBody>
          <a:bodyPr wrap="square">
            <a:spAutoFit/>
          </a:bodyPr>
          <a:lstStyle/>
          <a:p>
            <a:r>
              <a:rPr lang="tr-TR" sz="1400" dirty="0"/>
              <a:t>🔹 </a:t>
            </a:r>
            <a:r>
              <a:rPr lang="tr-TR" sz="1400" b="1" dirty="0">
                <a:solidFill>
                  <a:srgbClr val="C00000"/>
                </a:solidFill>
              </a:rPr>
              <a:t>%10</a:t>
            </a:r>
            <a:r>
              <a:rPr lang="tr-TR" sz="1400" dirty="0">
                <a:solidFill>
                  <a:srgbClr val="C00000"/>
                </a:solidFill>
              </a:rPr>
              <a:t> </a:t>
            </a:r>
            <a:r>
              <a:rPr lang="tr-TR" sz="1400" dirty="0"/>
              <a:t>– Gelir ≤ 100.000 Avro</a:t>
            </a:r>
            <a:br>
              <a:rPr lang="tr-TR" sz="1400" dirty="0"/>
            </a:br>
            <a:r>
              <a:rPr lang="tr-TR" sz="1400" dirty="0"/>
              <a:t>🔹 </a:t>
            </a:r>
            <a:r>
              <a:rPr lang="tr-TR" sz="1400" b="1" dirty="0">
                <a:solidFill>
                  <a:srgbClr val="C00000"/>
                </a:solidFill>
              </a:rPr>
              <a:t>%21</a:t>
            </a:r>
            <a:r>
              <a:rPr lang="tr-TR" sz="1400" dirty="0">
                <a:solidFill>
                  <a:srgbClr val="C00000"/>
                </a:solidFill>
              </a:rPr>
              <a:t> </a:t>
            </a:r>
            <a:r>
              <a:rPr lang="tr-TR" sz="1400" dirty="0"/>
              <a:t>– 100.001 Avro – 5 milyon Avro</a:t>
            </a:r>
            <a:br>
              <a:rPr lang="tr-TR" sz="1400" dirty="0"/>
            </a:br>
            <a:r>
              <a:rPr lang="tr-TR" sz="1400" dirty="0"/>
              <a:t>🔹 </a:t>
            </a:r>
            <a:r>
              <a:rPr lang="tr-TR" sz="1400" b="1" dirty="0">
                <a:solidFill>
                  <a:srgbClr val="C00000"/>
                </a:solidFill>
              </a:rPr>
              <a:t>%24</a:t>
            </a:r>
            <a:r>
              <a:rPr lang="tr-TR" sz="1400" dirty="0">
                <a:solidFill>
                  <a:srgbClr val="C00000"/>
                </a:solidFill>
              </a:rPr>
              <a:t> </a:t>
            </a:r>
            <a:r>
              <a:rPr lang="tr-TR" sz="1400" dirty="0"/>
              <a:t>– 5 milyon Avro üzeri</a:t>
            </a:r>
          </a:p>
        </p:txBody>
      </p:sp>
    </p:spTree>
    <p:extLst>
      <p:ext uri="{BB962C8B-B14F-4D97-AF65-F5344CB8AC3E}">
        <p14:creationId xmlns:p14="http://schemas.microsoft.com/office/powerpoint/2010/main" val="4173348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kdörtgen 34">
            <a:extLst>
              <a:ext uri="{FF2B5EF4-FFF2-40B4-BE49-F238E27FC236}">
                <a16:creationId xmlns:a16="http://schemas.microsoft.com/office/drawing/2014/main" id="{61513D59-8D87-424F-AEAE-7230EB04ABB1}"/>
              </a:ext>
            </a:extLst>
          </p:cNvPr>
          <p:cNvSpPr/>
          <p:nvPr/>
        </p:nvSpPr>
        <p:spPr>
          <a:xfrm>
            <a:off x="682396" y="1248215"/>
            <a:ext cx="6592053" cy="1230577"/>
          </a:xfrm>
          <a:prstGeom prst="rect">
            <a:avLst/>
          </a:prstGeom>
        </p:spPr>
        <p:txBody>
          <a:bodyPr vert="horz" lIns="91440" tIns="45720" rIns="91440" bIns="45720" rtlCol="0" anchor="t">
            <a:normAutofit/>
          </a:bodyPr>
          <a:lstStyle/>
          <a:p>
            <a:pPr algn="ctr" defTabSz="914400">
              <a:lnSpc>
                <a:spcPct val="90000"/>
              </a:lnSpc>
              <a:spcAft>
                <a:spcPts val="600"/>
              </a:spcAft>
            </a:pPr>
            <a:r>
              <a:rPr lang="en-US" sz="2400" b="1" dirty="0" err="1">
                <a:solidFill>
                  <a:srgbClr val="C00000"/>
                </a:solidFill>
              </a:rPr>
              <a:t>Slovakya’da</a:t>
            </a:r>
            <a:r>
              <a:rPr lang="en-US" sz="2400" b="1" dirty="0">
                <a:solidFill>
                  <a:srgbClr val="C00000"/>
                </a:solidFill>
              </a:rPr>
              <a:t> </a:t>
            </a:r>
            <a:r>
              <a:rPr lang="tr-TR" sz="2400" b="1" dirty="0">
                <a:solidFill>
                  <a:srgbClr val="C00000"/>
                </a:solidFill>
              </a:rPr>
              <a:t>Otomotiv </a:t>
            </a:r>
            <a:r>
              <a:rPr lang="en-US" sz="2400" b="1" dirty="0" err="1">
                <a:solidFill>
                  <a:srgbClr val="C00000"/>
                </a:solidFill>
              </a:rPr>
              <a:t>Sektörü</a:t>
            </a:r>
            <a:r>
              <a:rPr lang="en-US" sz="2400" b="1" dirty="0">
                <a:solidFill>
                  <a:srgbClr val="C00000"/>
                </a:solidFill>
              </a:rPr>
              <a:t> </a:t>
            </a:r>
          </a:p>
        </p:txBody>
      </p:sp>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Metin kutusu 10">
            <a:extLst>
              <a:ext uri="{FF2B5EF4-FFF2-40B4-BE49-F238E27FC236}">
                <a16:creationId xmlns:a16="http://schemas.microsoft.com/office/drawing/2014/main" id="{2904316F-4D4E-4205-930F-E4F47383CD55}"/>
              </a:ext>
            </a:extLst>
          </p:cNvPr>
          <p:cNvSpPr txBox="1"/>
          <p:nvPr/>
        </p:nvSpPr>
        <p:spPr>
          <a:xfrm>
            <a:off x="8183899" y="581141"/>
            <a:ext cx="2750697" cy="584775"/>
          </a:xfrm>
          <a:prstGeom prst="rect">
            <a:avLst/>
          </a:prstGeom>
          <a:solidFill>
            <a:schemeClr val="bg1"/>
          </a:solidFill>
        </p:spPr>
        <p:txBody>
          <a:bodyPr wrap="square" rtlCol="0">
            <a:spAutoFit/>
          </a:bodyPr>
          <a:lstStyle/>
          <a:p>
            <a:r>
              <a:rPr lang="tr-TR" sz="1600" b="1" dirty="0">
                <a:solidFill>
                  <a:srgbClr val="C00000"/>
                </a:solidFill>
              </a:rPr>
              <a:t>4 otomobil üreticisi ve Tier1 tarafından sağlanan istihdam</a:t>
            </a:r>
            <a:endParaRPr lang="en-GB" sz="1600" b="1" dirty="0">
              <a:solidFill>
                <a:srgbClr val="C00000"/>
              </a:solidFill>
            </a:endParaRPr>
          </a:p>
        </p:txBody>
      </p:sp>
      <p:sp>
        <p:nvSpPr>
          <p:cNvPr id="18" name="Metin kutusu 17">
            <a:extLst>
              <a:ext uri="{FF2B5EF4-FFF2-40B4-BE49-F238E27FC236}">
                <a16:creationId xmlns:a16="http://schemas.microsoft.com/office/drawing/2014/main" id="{DA312B49-4804-4E13-804B-6BB9201078E0}"/>
              </a:ext>
            </a:extLst>
          </p:cNvPr>
          <p:cNvSpPr txBox="1"/>
          <p:nvPr/>
        </p:nvSpPr>
        <p:spPr>
          <a:xfrm>
            <a:off x="8183900" y="1705772"/>
            <a:ext cx="3042836" cy="830997"/>
          </a:xfrm>
          <a:prstGeom prst="rect">
            <a:avLst/>
          </a:prstGeom>
          <a:solidFill>
            <a:schemeClr val="bg1"/>
          </a:solidFill>
        </p:spPr>
        <p:txBody>
          <a:bodyPr wrap="square" rtlCol="0">
            <a:spAutoFit/>
          </a:bodyPr>
          <a:lstStyle/>
          <a:p>
            <a:r>
              <a:rPr lang="tr-TR" sz="1600" b="1" dirty="0">
                <a:solidFill>
                  <a:srgbClr val="C00000"/>
                </a:solidFill>
              </a:rPr>
              <a:t>Doğrudan veya dolaylı olarak otomotiv sektörünün istihdamı</a:t>
            </a:r>
          </a:p>
          <a:p>
            <a:endParaRPr lang="en-GB" sz="1600" b="1" dirty="0">
              <a:solidFill>
                <a:srgbClr val="C00000"/>
              </a:solidFill>
            </a:endParaRPr>
          </a:p>
        </p:txBody>
      </p:sp>
      <p:sp>
        <p:nvSpPr>
          <p:cNvPr id="19" name="Metin kutusu 18">
            <a:extLst>
              <a:ext uri="{FF2B5EF4-FFF2-40B4-BE49-F238E27FC236}">
                <a16:creationId xmlns:a16="http://schemas.microsoft.com/office/drawing/2014/main" id="{C39F3AAC-B03D-4A49-94D5-A535BFF7724A}"/>
              </a:ext>
            </a:extLst>
          </p:cNvPr>
          <p:cNvSpPr txBox="1"/>
          <p:nvPr/>
        </p:nvSpPr>
        <p:spPr>
          <a:xfrm>
            <a:off x="8210167" y="2744944"/>
            <a:ext cx="3042836" cy="1154162"/>
          </a:xfrm>
          <a:prstGeom prst="rect">
            <a:avLst/>
          </a:prstGeom>
          <a:solidFill>
            <a:schemeClr val="bg1"/>
          </a:solidFill>
        </p:spPr>
        <p:txBody>
          <a:bodyPr wrap="square" rtlCol="0">
            <a:spAutoFit/>
          </a:bodyPr>
          <a:lstStyle/>
          <a:p>
            <a:pPr>
              <a:spcAft>
                <a:spcPts val="600"/>
              </a:spcAft>
            </a:pPr>
            <a:r>
              <a:rPr lang="tr-TR" sz="1600" b="1" dirty="0">
                <a:solidFill>
                  <a:srgbClr val="C00000"/>
                </a:solidFill>
              </a:rPr>
              <a:t>Slovakya’da Üretilen Elektrikli &amp; Plug-in Hibrit Elektrikli modeller</a:t>
            </a:r>
          </a:p>
          <a:p>
            <a:pPr>
              <a:spcAft>
                <a:spcPts val="600"/>
              </a:spcAft>
            </a:pPr>
            <a:r>
              <a:rPr lang="tr-TR" sz="1600" b="1" dirty="0">
                <a:solidFill>
                  <a:srgbClr val="C00000"/>
                </a:solidFill>
              </a:rPr>
              <a:t>5BEV (Planlanan Volvo ve Porsche dahil) &amp; 12PHEV</a:t>
            </a:r>
            <a:endParaRPr lang="en-GB" sz="1600" b="1" dirty="0">
              <a:solidFill>
                <a:srgbClr val="C00000"/>
              </a:solidFill>
            </a:endParaRPr>
          </a:p>
        </p:txBody>
      </p:sp>
      <p:sp>
        <p:nvSpPr>
          <p:cNvPr id="20" name="Metin kutusu 19">
            <a:extLst>
              <a:ext uri="{FF2B5EF4-FFF2-40B4-BE49-F238E27FC236}">
                <a16:creationId xmlns:a16="http://schemas.microsoft.com/office/drawing/2014/main" id="{17632612-9A51-499B-90B1-F901B1E2CDF0}"/>
              </a:ext>
            </a:extLst>
          </p:cNvPr>
          <p:cNvSpPr txBox="1"/>
          <p:nvPr/>
        </p:nvSpPr>
        <p:spPr>
          <a:xfrm>
            <a:off x="8210167" y="4315456"/>
            <a:ext cx="2750697" cy="584775"/>
          </a:xfrm>
          <a:prstGeom prst="rect">
            <a:avLst/>
          </a:prstGeom>
          <a:solidFill>
            <a:schemeClr val="bg1"/>
          </a:solidFill>
        </p:spPr>
        <p:txBody>
          <a:bodyPr wrap="square" rtlCol="0">
            <a:spAutoFit/>
          </a:bodyPr>
          <a:lstStyle/>
          <a:p>
            <a:r>
              <a:rPr lang="tr-TR" sz="1600" b="1" dirty="0">
                <a:solidFill>
                  <a:srgbClr val="C00000"/>
                </a:solidFill>
              </a:rPr>
              <a:t>Toplam sanayi üretiminde otomotivin payı</a:t>
            </a:r>
            <a:endParaRPr lang="en-GB" sz="1600" b="1" dirty="0">
              <a:solidFill>
                <a:srgbClr val="C00000"/>
              </a:solidFill>
            </a:endParaRPr>
          </a:p>
        </p:txBody>
      </p:sp>
      <p:sp>
        <p:nvSpPr>
          <p:cNvPr id="21" name="Metin kutusu 20">
            <a:extLst>
              <a:ext uri="{FF2B5EF4-FFF2-40B4-BE49-F238E27FC236}">
                <a16:creationId xmlns:a16="http://schemas.microsoft.com/office/drawing/2014/main" id="{F2871FF4-4587-46D7-82AE-BB8839C93A49}"/>
              </a:ext>
            </a:extLst>
          </p:cNvPr>
          <p:cNvSpPr txBox="1"/>
          <p:nvPr/>
        </p:nvSpPr>
        <p:spPr>
          <a:xfrm>
            <a:off x="8210167" y="5732932"/>
            <a:ext cx="2750697" cy="338554"/>
          </a:xfrm>
          <a:prstGeom prst="rect">
            <a:avLst/>
          </a:prstGeom>
          <a:solidFill>
            <a:schemeClr val="bg1"/>
          </a:solidFill>
        </p:spPr>
        <p:txBody>
          <a:bodyPr wrap="square" rtlCol="0">
            <a:spAutoFit/>
          </a:bodyPr>
          <a:lstStyle/>
          <a:p>
            <a:r>
              <a:rPr lang="tr-TR" sz="1600" b="1" dirty="0">
                <a:solidFill>
                  <a:srgbClr val="C00000"/>
                </a:solidFill>
              </a:rPr>
              <a:t>Otomotivin GSYİH’deki payı</a:t>
            </a:r>
          </a:p>
        </p:txBody>
      </p:sp>
      <p:sp>
        <p:nvSpPr>
          <p:cNvPr id="5" name="Metin kutusu 4">
            <a:extLst>
              <a:ext uri="{FF2B5EF4-FFF2-40B4-BE49-F238E27FC236}">
                <a16:creationId xmlns:a16="http://schemas.microsoft.com/office/drawing/2014/main" id="{3CCD5C25-2097-71F2-DB2D-90F3DD37DD11}"/>
              </a:ext>
            </a:extLst>
          </p:cNvPr>
          <p:cNvSpPr txBox="1"/>
          <p:nvPr/>
        </p:nvSpPr>
        <p:spPr>
          <a:xfrm>
            <a:off x="309716" y="1909845"/>
            <a:ext cx="6282337"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tr-TR" dirty="0"/>
              <a:t>Yılda 1 milyon otomobil üreten Slovakya, dünyanın en büyük 20 otomobil üreticisi arasındadır. </a:t>
            </a:r>
          </a:p>
          <a:p>
            <a:pPr marL="285750" indent="-285750">
              <a:spcAft>
                <a:spcPts val="600"/>
              </a:spcAft>
              <a:buFont typeface="Arial" panose="020B0604020202020204" pitchFamily="34" charset="0"/>
              <a:buChar char="•"/>
            </a:pPr>
            <a:r>
              <a:rPr lang="tr-TR" dirty="0"/>
              <a:t>Dünyada kişi başına en fazla otomobil üretilen ülke (1000 kişi başına 199, en yakın takip eden 129 ile </a:t>
            </a:r>
            <a:r>
              <a:rPr lang="tr-TR" dirty="0" err="1"/>
              <a:t>Çekya</a:t>
            </a:r>
            <a:r>
              <a:rPr lang="tr-TR" dirty="0"/>
              <a:t>)</a:t>
            </a:r>
          </a:p>
          <a:p>
            <a:pPr marL="285750" indent="-285750">
              <a:spcAft>
                <a:spcPts val="600"/>
              </a:spcAft>
              <a:buFont typeface="Arial" panose="020B0604020202020204" pitchFamily="34" charset="0"/>
              <a:buChar char="•"/>
            </a:pPr>
            <a:r>
              <a:rPr lang="tr-TR" dirty="0"/>
              <a:t>2023 Şubat: Otomobil üretimi 16 milyon adete ulaştı</a:t>
            </a:r>
          </a:p>
          <a:p>
            <a:pPr marL="285750" indent="-285750">
              <a:spcAft>
                <a:spcPts val="600"/>
              </a:spcAft>
              <a:buFont typeface="Arial" panose="020B0604020202020204" pitchFamily="34" charset="0"/>
              <a:buChar char="•"/>
            </a:pPr>
            <a:r>
              <a:rPr lang="tr-TR" dirty="0"/>
              <a:t>Çinli </a:t>
            </a:r>
            <a:r>
              <a:rPr lang="tr-TR" dirty="0" err="1"/>
              <a:t>Gotion</a:t>
            </a:r>
            <a:r>
              <a:rPr lang="tr-TR" dirty="0"/>
              <a:t> ve Slovak </a:t>
            </a:r>
            <a:r>
              <a:rPr lang="tr-TR" dirty="0" err="1"/>
              <a:t>Inobat</a:t>
            </a:r>
            <a:r>
              <a:rPr lang="tr-TR" dirty="0"/>
              <a:t> (</a:t>
            </a:r>
            <a:r>
              <a:rPr lang="tr-TR" dirty="0" err="1"/>
              <a:t>joint</a:t>
            </a:r>
            <a:r>
              <a:rPr lang="tr-TR" dirty="0"/>
              <a:t> </a:t>
            </a:r>
            <a:r>
              <a:rPr lang="tr-TR" dirty="0" err="1"/>
              <a:t>venture</a:t>
            </a:r>
            <a:r>
              <a:rPr lang="tr-TR" dirty="0"/>
              <a:t> GIB </a:t>
            </a:r>
            <a:r>
              <a:rPr lang="tr-TR" dirty="0" err="1"/>
              <a:t>EnergyX</a:t>
            </a:r>
            <a:r>
              <a:rPr lang="tr-TR" dirty="0"/>
              <a:t>) elektrikli araç bataryası üretimi: 1,2 milyar avroluk yatırım, 1.300 kişilik istihdam</a:t>
            </a:r>
          </a:p>
          <a:p>
            <a:pPr marL="285750" indent="-285750">
              <a:spcAft>
                <a:spcPts val="600"/>
              </a:spcAft>
              <a:buFont typeface="Arial" panose="020B0604020202020204" pitchFamily="34" charset="0"/>
              <a:buChar char="•"/>
            </a:pPr>
            <a:r>
              <a:rPr lang="tr-TR" dirty="0" err="1"/>
              <a:t>Rosero</a:t>
            </a:r>
            <a:r>
              <a:rPr lang="tr-TR" dirty="0"/>
              <a:t> elektrikli ve hidrojen teknolojisiyle çalışan midibüs üretimi</a:t>
            </a:r>
          </a:p>
        </p:txBody>
      </p:sp>
      <p:pic>
        <p:nvPicPr>
          <p:cNvPr id="9" name="Resim 8">
            <a:extLst>
              <a:ext uri="{FF2B5EF4-FFF2-40B4-BE49-F238E27FC236}">
                <a16:creationId xmlns:a16="http://schemas.microsoft.com/office/drawing/2014/main" id="{583B258A-6D0C-6E60-F43B-B68955A73347}"/>
              </a:ext>
            </a:extLst>
          </p:cNvPr>
          <p:cNvPicPr>
            <a:picLocks noChangeAspect="1"/>
          </p:cNvPicPr>
          <p:nvPr/>
        </p:nvPicPr>
        <p:blipFill>
          <a:blip r:embed="rId4"/>
          <a:stretch>
            <a:fillRect/>
          </a:stretch>
        </p:blipFill>
        <p:spPr>
          <a:xfrm>
            <a:off x="6781984" y="297192"/>
            <a:ext cx="1238250" cy="6115050"/>
          </a:xfrm>
          <a:prstGeom prst="rect">
            <a:avLst/>
          </a:prstGeom>
        </p:spPr>
      </p:pic>
    </p:spTree>
    <p:extLst>
      <p:ext uri="{BB962C8B-B14F-4D97-AF65-F5344CB8AC3E}">
        <p14:creationId xmlns:p14="http://schemas.microsoft.com/office/powerpoint/2010/main" val="271427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59FEB7-9F83-0AEE-24B9-BAC33B9AE3EA}"/>
              </a:ext>
            </a:extLst>
          </p:cNvPr>
          <p:cNvSpPr>
            <a:spLocks noGrp="1"/>
          </p:cNvSpPr>
          <p:nvPr>
            <p:ph type="ctrTitle"/>
          </p:nvPr>
        </p:nvSpPr>
        <p:spPr>
          <a:xfrm>
            <a:off x="777070" y="315686"/>
            <a:ext cx="9793764" cy="1389718"/>
          </a:xfrm>
        </p:spPr>
        <p:txBody>
          <a:bodyPr>
            <a:normAutofit fontScale="90000"/>
          </a:bodyPr>
          <a:lstStyle/>
          <a:p>
            <a:r>
              <a:rPr lang="tr-TR" sz="6000" b="1" dirty="0">
                <a:solidFill>
                  <a:srgbClr val="C49A6C"/>
                </a:solidFill>
                <a:ea typeface="+mn-ea"/>
              </a:rPr>
              <a:t>SLOVAKYA</a:t>
            </a:r>
            <a:r>
              <a:rPr lang="tr-TR" sz="8800" b="1" dirty="0">
                <a:solidFill>
                  <a:schemeClr val="accent2"/>
                </a:solidFill>
                <a:effectLst>
                  <a:outerShdw blurRad="38100" dist="38100" dir="2700000" algn="tl">
                    <a:srgbClr val="000000">
                      <a:alpha val="43137"/>
                    </a:srgbClr>
                  </a:outerShdw>
                </a:effectLst>
              </a:rPr>
              <a:t> </a:t>
            </a:r>
            <a:r>
              <a:rPr lang="tr-TR" sz="6000" b="1" dirty="0">
                <a:solidFill>
                  <a:srgbClr val="C49A6C"/>
                </a:solidFill>
                <a:ea typeface="+mn-ea"/>
              </a:rPr>
              <a:t>EKONOMİSİ</a:t>
            </a:r>
          </a:p>
        </p:txBody>
      </p:sp>
      <p:sp>
        <p:nvSpPr>
          <p:cNvPr id="3" name="Alt Başlık 2">
            <a:extLst>
              <a:ext uri="{FF2B5EF4-FFF2-40B4-BE49-F238E27FC236}">
                <a16:creationId xmlns:a16="http://schemas.microsoft.com/office/drawing/2014/main" id="{5A2DBFC9-3903-4A94-2C29-AA0D89F4E2DD}"/>
              </a:ext>
            </a:extLst>
          </p:cNvPr>
          <p:cNvSpPr>
            <a:spLocks noGrp="1"/>
          </p:cNvSpPr>
          <p:nvPr>
            <p:ph type="subTitle" idx="1"/>
          </p:nvPr>
        </p:nvSpPr>
        <p:spPr>
          <a:xfrm>
            <a:off x="1641224" y="4118715"/>
            <a:ext cx="8065453" cy="1656856"/>
          </a:xfrm>
        </p:spPr>
        <p:txBody>
          <a:bodyPr vert="horz" lIns="91440" tIns="45720" rIns="91440" bIns="45720" rtlCol="0" anchor="ctr">
            <a:normAutofit lnSpcReduction="10000"/>
          </a:bodyPr>
          <a:lstStyle/>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Genel  Bilgi</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Temel Ekonomik Göstergeler</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İkili Anlaşmalar</a:t>
            </a:r>
          </a:p>
        </p:txBody>
      </p:sp>
      <p:sp>
        <p:nvSpPr>
          <p:cNvPr id="4" name="Dikdörtgen 3">
            <a:extLst>
              <a:ext uri="{FF2B5EF4-FFF2-40B4-BE49-F238E27FC236}">
                <a16:creationId xmlns:a16="http://schemas.microsoft.com/office/drawing/2014/main" id="{602F053D-2637-B1B4-B72E-589D00123E2F}"/>
              </a:ext>
            </a:extLst>
          </p:cNvPr>
          <p:cNvSpPr/>
          <p:nvPr/>
        </p:nvSpPr>
        <p:spPr>
          <a:xfrm>
            <a:off x="402771" y="315686"/>
            <a:ext cx="10624458" cy="57694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6" name="Picture 8">
            <a:extLst>
              <a:ext uri="{FF2B5EF4-FFF2-40B4-BE49-F238E27FC236}">
                <a16:creationId xmlns:a16="http://schemas.microsoft.com/office/drawing/2014/main" id="{BA61CB1E-F2DF-1DEB-9B1A-B59CFA4285FC}"/>
              </a:ext>
            </a:extLst>
          </p:cNvPr>
          <p:cNvPicPr>
            <a:picLocks noChangeAspect="1"/>
          </p:cNvPicPr>
          <p:nvPr/>
        </p:nvPicPr>
        <p:blipFill>
          <a:blip r:embed="rId2"/>
          <a:stretch>
            <a:fillRect/>
          </a:stretch>
        </p:blipFill>
        <p:spPr>
          <a:xfrm>
            <a:off x="3897725" y="1536207"/>
            <a:ext cx="3552453" cy="2359051"/>
          </a:xfrm>
          <a:prstGeom prst="rect">
            <a:avLst/>
          </a:prstGeom>
        </p:spPr>
      </p:pic>
    </p:spTree>
    <p:extLst>
      <p:ext uri="{BB962C8B-B14F-4D97-AF65-F5344CB8AC3E}">
        <p14:creationId xmlns:p14="http://schemas.microsoft.com/office/powerpoint/2010/main" val="159479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ABA35-0BAB-D66E-B4AA-FB6ABF2F974C}"/>
            </a:ext>
          </a:extLst>
        </p:cNvPr>
        <p:cNvGrpSpPr/>
        <p:nvPr/>
      </p:nvGrpSpPr>
      <p:grpSpPr>
        <a:xfrm>
          <a:off x="0" y="0"/>
          <a:ext cx="0" cy="0"/>
          <a:chOff x="0" y="0"/>
          <a:chExt cx="0" cy="0"/>
        </a:xfrm>
      </p:grpSpPr>
      <p:pic>
        <p:nvPicPr>
          <p:cNvPr id="6" name="Picture 5" descr="Ticaret Bakanlığı Logo Yatay Kullanım TR.png">
            <a:extLst>
              <a:ext uri="{FF2B5EF4-FFF2-40B4-BE49-F238E27FC236}">
                <a16:creationId xmlns:a16="http://schemas.microsoft.com/office/drawing/2014/main" id="{8C67B7CC-2361-DFD9-1E28-6413A44DE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a:extLst>
              <a:ext uri="{FF2B5EF4-FFF2-40B4-BE49-F238E27FC236}">
                <a16:creationId xmlns:a16="http://schemas.microsoft.com/office/drawing/2014/main" id="{C8E13DED-3C26-F48C-F913-553907BAD51A}"/>
              </a:ext>
            </a:extLst>
          </p:cNvPr>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14483730-3C7C-6970-2841-A204688B1C92}"/>
              </a:ext>
            </a:extLst>
          </p:cNvPr>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Dikdörtgen 35">
            <a:extLst>
              <a:ext uri="{FF2B5EF4-FFF2-40B4-BE49-F238E27FC236}">
                <a16:creationId xmlns:a16="http://schemas.microsoft.com/office/drawing/2014/main" id="{6249834A-C375-2E5A-6BF0-55741722459B}"/>
              </a:ext>
            </a:extLst>
          </p:cNvPr>
          <p:cNvSpPr/>
          <p:nvPr/>
        </p:nvSpPr>
        <p:spPr>
          <a:xfrm>
            <a:off x="3519153" y="450624"/>
            <a:ext cx="7368492" cy="461665"/>
          </a:xfrm>
          <a:prstGeom prst="rect">
            <a:avLst/>
          </a:prstGeom>
        </p:spPr>
        <p:txBody>
          <a:bodyPr wrap="none">
            <a:spAutoFit/>
          </a:bodyPr>
          <a:lstStyle/>
          <a:p>
            <a:r>
              <a:rPr lang="tr-TR" sz="2400" b="1" dirty="0">
                <a:solidFill>
                  <a:srgbClr val="C00000"/>
                </a:solidFill>
                <a:latin typeface="Myriad Pro"/>
              </a:rPr>
              <a:t>Slovakya’daki Otomobil Üreticileri ve Tedarikçileri</a:t>
            </a:r>
          </a:p>
        </p:txBody>
      </p:sp>
      <p:pic>
        <p:nvPicPr>
          <p:cNvPr id="3" name="Resim 2">
            <a:extLst>
              <a:ext uri="{FF2B5EF4-FFF2-40B4-BE49-F238E27FC236}">
                <a16:creationId xmlns:a16="http://schemas.microsoft.com/office/drawing/2014/main" id="{920D26B5-8FCF-24BC-93DA-4BDD54391FAC}"/>
              </a:ext>
            </a:extLst>
          </p:cNvPr>
          <p:cNvPicPr>
            <a:picLocks noChangeAspect="1"/>
          </p:cNvPicPr>
          <p:nvPr/>
        </p:nvPicPr>
        <p:blipFill>
          <a:blip r:embed="rId4"/>
          <a:stretch>
            <a:fillRect/>
          </a:stretch>
        </p:blipFill>
        <p:spPr>
          <a:xfrm>
            <a:off x="1850401" y="1025937"/>
            <a:ext cx="9266400" cy="5006789"/>
          </a:xfrm>
          <a:prstGeom prst="rect">
            <a:avLst/>
          </a:prstGeom>
        </p:spPr>
      </p:pic>
      <p:sp>
        <p:nvSpPr>
          <p:cNvPr id="5" name="Metin kutusu 4">
            <a:extLst>
              <a:ext uri="{FF2B5EF4-FFF2-40B4-BE49-F238E27FC236}">
                <a16:creationId xmlns:a16="http://schemas.microsoft.com/office/drawing/2014/main" id="{10999F4F-4598-861D-5679-CCB972D94013}"/>
              </a:ext>
            </a:extLst>
          </p:cNvPr>
          <p:cNvSpPr txBox="1"/>
          <p:nvPr/>
        </p:nvSpPr>
        <p:spPr>
          <a:xfrm>
            <a:off x="1645518" y="963603"/>
            <a:ext cx="1070199" cy="1390644"/>
          </a:xfrm>
          <a:prstGeom prst="rect">
            <a:avLst/>
          </a:prstGeom>
          <a:solidFill>
            <a:schemeClr val="bg1"/>
          </a:solidFill>
        </p:spPr>
        <p:txBody>
          <a:bodyPr wrap="square" rtlCol="0">
            <a:spAutoFit/>
          </a:bodyPr>
          <a:lstStyle/>
          <a:p>
            <a:endParaRPr lang="tr-TR" dirty="0"/>
          </a:p>
        </p:txBody>
      </p:sp>
      <p:sp>
        <p:nvSpPr>
          <p:cNvPr id="7" name="Metin kutusu 6">
            <a:extLst>
              <a:ext uri="{FF2B5EF4-FFF2-40B4-BE49-F238E27FC236}">
                <a16:creationId xmlns:a16="http://schemas.microsoft.com/office/drawing/2014/main" id="{0B582421-F430-0B77-0CCD-8F2968B099E9}"/>
              </a:ext>
            </a:extLst>
          </p:cNvPr>
          <p:cNvSpPr txBox="1"/>
          <p:nvPr/>
        </p:nvSpPr>
        <p:spPr>
          <a:xfrm>
            <a:off x="2573499" y="1025937"/>
            <a:ext cx="1070199" cy="1390644"/>
          </a:xfrm>
          <a:prstGeom prst="rect">
            <a:avLst/>
          </a:prstGeom>
          <a:solidFill>
            <a:schemeClr val="bg1"/>
          </a:solidFill>
        </p:spPr>
        <p:txBody>
          <a:bodyPr wrap="square" rtlCol="0">
            <a:spAutoFit/>
          </a:bodyPr>
          <a:lstStyle/>
          <a:p>
            <a:endParaRPr lang="tr-TR" dirty="0"/>
          </a:p>
        </p:txBody>
      </p:sp>
      <p:sp>
        <p:nvSpPr>
          <p:cNvPr id="10" name="Metin kutusu 9">
            <a:extLst>
              <a:ext uri="{FF2B5EF4-FFF2-40B4-BE49-F238E27FC236}">
                <a16:creationId xmlns:a16="http://schemas.microsoft.com/office/drawing/2014/main" id="{7CD596DB-02DF-D86A-51B9-A2B85B760609}"/>
              </a:ext>
            </a:extLst>
          </p:cNvPr>
          <p:cNvSpPr txBox="1"/>
          <p:nvPr/>
        </p:nvSpPr>
        <p:spPr>
          <a:xfrm>
            <a:off x="0" y="1060398"/>
            <a:ext cx="4919342" cy="2031325"/>
          </a:xfrm>
          <a:prstGeom prst="rect">
            <a:avLst/>
          </a:prstGeom>
          <a:noFill/>
        </p:spPr>
        <p:txBody>
          <a:bodyPr wrap="square">
            <a:spAutoFit/>
          </a:bodyPr>
          <a:lstStyle/>
          <a:p>
            <a:pPr algn="ctr"/>
            <a:r>
              <a:rPr lang="tr-TR" sz="1800" b="1" dirty="0">
                <a:solidFill>
                  <a:srgbClr val="000000"/>
                </a:solidFill>
              </a:rPr>
              <a:t>Volvo Car </a:t>
            </a:r>
            <a:r>
              <a:rPr lang="tr-TR" sz="1800" b="1" dirty="0" err="1">
                <a:solidFill>
                  <a:srgbClr val="000000"/>
                </a:solidFill>
              </a:rPr>
              <a:t>Kosice</a:t>
            </a:r>
            <a:endParaRPr lang="tr-TR" sz="1800" b="1" dirty="0">
              <a:solidFill>
                <a:srgbClr val="000000"/>
              </a:solidFill>
            </a:endParaRPr>
          </a:p>
          <a:p>
            <a:pPr marL="285750" indent="-285750">
              <a:buFont typeface="Arial" panose="020B0604020202020204" pitchFamily="34" charset="0"/>
              <a:buChar char="•"/>
            </a:pPr>
            <a:r>
              <a:rPr lang="tr-TR" sz="1800" dirty="0">
                <a:solidFill>
                  <a:srgbClr val="000000"/>
                </a:solidFill>
              </a:rPr>
              <a:t>1,2 milyar avroluk yeni yatırım</a:t>
            </a:r>
          </a:p>
          <a:p>
            <a:pPr marL="285750" indent="-285750">
              <a:buFont typeface="Arial" panose="020B0604020202020204" pitchFamily="34" charset="0"/>
              <a:buChar char="•"/>
            </a:pPr>
            <a:r>
              <a:rPr lang="tr-TR" dirty="0">
                <a:solidFill>
                  <a:srgbClr val="000000"/>
                </a:solidFill>
              </a:rPr>
              <a:t>Slovakya’dan 267 milyon avro devlet yardımı</a:t>
            </a:r>
            <a:endParaRPr lang="tr-TR" sz="1800" dirty="0">
              <a:solidFill>
                <a:srgbClr val="000000"/>
              </a:solidFill>
            </a:endParaRPr>
          </a:p>
          <a:p>
            <a:pPr marL="285750" indent="-285750">
              <a:buFont typeface="Arial" panose="020B0604020202020204" pitchFamily="34" charset="0"/>
              <a:buChar char="•"/>
            </a:pPr>
            <a:r>
              <a:rPr lang="tr-TR" dirty="0" err="1">
                <a:solidFill>
                  <a:srgbClr val="000000"/>
                </a:solidFill>
              </a:rPr>
              <a:t>Valaliky</a:t>
            </a:r>
            <a:r>
              <a:rPr lang="tr-TR" dirty="0">
                <a:solidFill>
                  <a:srgbClr val="000000"/>
                </a:solidFill>
              </a:rPr>
              <a:t> Sanayi Parkı/</a:t>
            </a:r>
            <a:r>
              <a:rPr lang="tr-TR" dirty="0" err="1">
                <a:solidFill>
                  <a:srgbClr val="000000"/>
                </a:solidFill>
              </a:rPr>
              <a:t>Kosice</a:t>
            </a:r>
            <a:endParaRPr lang="tr-TR" dirty="0">
              <a:solidFill>
                <a:srgbClr val="000000"/>
              </a:solidFill>
            </a:endParaRPr>
          </a:p>
          <a:p>
            <a:pPr marL="285750" indent="-285750">
              <a:buFont typeface="Arial" panose="020B0604020202020204" pitchFamily="34" charset="0"/>
              <a:buChar char="•"/>
            </a:pPr>
            <a:r>
              <a:rPr lang="tr-TR" sz="1800" dirty="0">
                <a:solidFill>
                  <a:srgbClr val="000000"/>
                </a:solidFill>
              </a:rPr>
              <a:t>2027 -Tamemen elektrikli araç</a:t>
            </a:r>
          </a:p>
          <a:p>
            <a:pPr marL="285750" indent="-285750">
              <a:buFont typeface="Arial" panose="020B0604020202020204" pitchFamily="34" charset="0"/>
              <a:buChar char="•"/>
            </a:pPr>
            <a:r>
              <a:rPr lang="tr-TR" dirty="0">
                <a:solidFill>
                  <a:srgbClr val="000000"/>
                </a:solidFill>
              </a:rPr>
              <a:t>3.300 doğrudan istihdam</a:t>
            </a:r>
          </a:p>
          <a:p>
            <a:r>
              <a:rPr lang="tr-TR" dirty="0">
                <a:solidFill>
                  <a:srgbClr val="000000"/>
                </a:solidFill>
              </a:rPr>
              <a:t>          + dolaylı istihdam</a:t>
            </a:r>
            <a:endParaRPr lang="tr-TR" sz="1800" dirty="0">
              <a:solidFill>
                <a:srgbClr val="000000"/>
              </a:solidFill>
            </a:endParaRPr>
          </a:p>
        </p:txBody>
      </p:sp>
    </p:spTree>
    <p:extLst>
      <p:ext uri="{BB962C8B-B14F-4D97-AF65-F5344CB8AC3E}">
        <p14:creationId xmlns:p14="http://schemas.microsoft.com/office/powerpoint/2010/main" val="3225432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F8A36-5DE1-0669-7173-705BD74BAEB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BD32BA5-E126-5FF7-D8E4-038C18C3B2B2}"/>
              </a:ext>
            </a:extLst>
          </p:cNvPr>
          <p:cNvSpPr>
            <a:spLocks noGrp="1"/>
          </p:cNvSpPr>
          <p:nvPr>
            <p:ph type="ctrTitle"/>
          </p:nvPr>
        </p:nvSpPr>
        <p:spPr>
          <a:xfrm>
            <a:off x="959632" y="431194"/>
            <a:ext cx="9793764" cy="1389718"/>
          </a:xfrm>
        </p:spPr>
        <p:txBody>
          <a:bodyPr>
            <a:noAutofit/>
          </a:bodyPr>
          <a:lstStyle/>
          <a:p>
            <a:r>
              <a:rPr lang="tr-TR" sz="4800" b="1" dirty="0">
                <a:solidFill>
                  <a:srgbClr val="C49A6C"/>
                </a:solidFill>
                <a:ea typeface="+mn-ea"/>
              </a:rPr>
              <a:t>SLOVAKYA YATIRIM ORTAMI</a:t>
            </a:r>
          </a:p>
        </p:txBody>
      </p:sp>
      <p:sp>
        <p:nvSpPr>
          <p:cNvPr id="4" name="Dikdörtgen 3">
            <a:extLst>
              <a:ext uri="{FF2B5EF4-FFF2-40B4-BE49-F238E27FC236}">
                <a16:creationId xmlns:a16="http://schemas.microsoft.com/office/drawing/2014/main" id="{921C9A61-A71B-B487-2C81-B1EF30D3D758}"/>
              </a:ext>
            </a:extLst>
          </p:cNvPr>
          <p:cNvSpPr/>
          <p:nvPr/>
        </p:nvSpPr>
        <p:spPr>
          <a:xfrm>
            <a:off x="402771" y="315686"/>
            <a:ext cx="10624458" cy="57694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 name="Alt Başlık 5">
            <a:extLst>
              <a:ext uri="{FF2B5EF4-FFF2-40B4-BE49-F238E27FC236}">
                <a16:creationId xmlns:a16="http://schemas.microsoft.com/office/drawing/2014/main" id="{F23F49BF-CECF-C5C3-54DB-21ADAAEDF51B}"/>
              </a:ext>
            </a:extLst>
          </p:cNvPr>
          <p:cNvSpPr>
            <a:spLocks noGrp="1"/>
          </p:cNvSpPr>
          <p:nvPr>
            <p:ph type="subTitle" idx="1"/>
          </p:nvPr>
        </p:nvSpPr>
        <p:spPr>
          <a:xfrm>
            <a:off x="2887638" y="1531923"/>
            <a:ext cx="8702698" cy="1880994"/>
          </a:xfrm>
        </p:spPr>
        <p:txBody>
          <a:bodyPr vert="horz" lIns="91440" tIns="45720" rIns="91440" bIns="45720" rtlCol="0" anchor="ctr">
            <a:normAutofit/>
          </a:bodyPr>
          <a:lstStyle/>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Yabancı Yatırımcı Tercih Sebepleri</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Ülkedeki Önemli Yabancı Yatırımlar</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Yatırım Teşvik Sistemi</a:t>
            </a:r>
          </a:p>
        </p:txBody>
      </p:sp>
      <p:pic>
        <p:nvPicPr>
          <p:cNvPr id="5" name="Resim 4">
            <a:extLst>
              <a:ext uri="{FF2B5EF4-FFF2-40B4-BE49-F238E27FC236}">
                <a16:creationId xmlns:a16="http://schemas.microsoft.com/office/drawing/2014/main" id="{DABC0905-E2F0-10D8-A4AF-2B9309E4D404}"/>
              </a:ext>
            </a:extLst>
          </p:cNvPr>
          <p:cNvPicPr>
            <a:picLocks noChangeAspect="1"/>
          </p:cNvPicPr>
          <p:nvPr/>
        </p:nvPicPr>
        <p:blipFill>
          <a:blip r:embed="rId2"/>
          <a:stretch>
            <a:fillRect/>
          </a:stretch>
        </p:blipFill>
        <p:spPr>
          <a:xfrm>
            <a:off x="405265" y="1746363"/>
            <a:ext cx="3319313" cy="2716780"/>
          </a:xfrm>
          <a:prstGeom prst="rect">
            <a:avLst/>
          </a:prstGeom>
        </p:spPr>
      </p:pic>
      <p:pic>
        <p:nvPicPr>
          <p:cNvPr id="8" name="Resim 7">
            <a:extLst>
              <a:ext uri="{FF2B5EF4-FFF2-40B4-BE49-F238E27FC236}">
                <a16:creationId xmlns:a16="http://schemas.microsoft.com/office/drawing/2014/main" id="{0FCE6D9A-9DB1-8C11-9F1F-678EE2F30F9E}"/>
              </a:ext>
            </a:extLst>
          </p:cNvPr>
          <p:cNvPicPr>
            <a:picLocks noChangeAspect="1"/>
          </p:cNvPicPr>
          <p:nvPr/>
        </p:nvPicPr>
        <p:blipFill>
          <a:blip r:embed="rId3"/>
          <a:stretch>
            <a:fillRect/>
          </a:stretch>
        </p:blipFill>
        <p:spPr>
          <a:xfrm>
            <a:off x="5105098" y="3299329"/>
            <a:ext cx="4920645" cy="2726220"/>
          </a:xfrm>
          <a:prstGeom prst="rect">
            <a:avLst/>
          </a:prstGeom>
        </p:spPr>
      </p:pic>
    </p:spTree>
    <p:extLst>
      <p:ext uri="{BB962C8B-B14F-4D97-AF65-F5344CB8AC3E}">
        <p14:creationId xmlns:p14="http://schemas.microsoft.com/office/powerpoint/2010/main" val="3057223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Dikdörtgen 11">
            <a:extLst>
              <a:ext uri="{FF2B5EF4-FFF2-40B4-BE49-F238E27FC236}">
                <a16:creationId xmlns:a16="http://schemas.microsoft.com/office/drawing/2014/main" id="{7418DF19-85C0-48A5-80AD-0C82EBFD26A9}"/>
              </a:ext>
            </a:extLst>
          </p:cNvPr>
          <p:cNvSpPr/>
          <p:nvPr/>
        </p:nvSpPr>
        <p:spPr>
          <a:xfrm>
            <a:off x="7646987" y="1075822"/>
            <a:ext cx="3808126" cy="5201424"/>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tr-TR" sz="1600" b="1" dirty="0">
                <a:solidFill>
                  <a:srgbClr val="000000"/>
                </a:solidFill>
              </a:rPr>
              <a:t>Avrupa’nın merkezinde stratejik coğrafi konumu ve yüksek ihracat potansiyeli</a:t>
            </a:r>
          </a:p>
          <a:p>
            <a:pPr marL="285750" indent="-285750" algn="just">
              <a:spcAft>
                <a:spcPts val="1200"/>
              </a:spcAft>
              <a:buFont typeface="Arial" panose="020B0604020202020204" pitchFamily="34" charset="0"/>
              <a:buChar char="•"/>
            </a:pPr>
            <a:r>
              <a:rPr lang="tr-TR" sz="1600" b="1" dirty="0">
                <a:solidFill>
                  <a:srgbClr val="000000"/>
                </a:solidFill>
              </a:rPr>
              <a:t>Avrupa’nın en güvenilir ve istikrarlı ülkelerinden birisi (</a:t>
            </a:r>
            <a:r>
              <a:rPr lang="tr-TR" sz="1600" b="1" dirty="0" err="1">
                <a:solidFill>
                  <a:srgbClr val="000000"/>
                </a:solidFill>
              </a:rPr>
              <a:t>Eurostat</a:t>
            </a:r>
            <a:r>
              <a:rPr lang="tr-TR" sz="1600" b="1" dirty="0">
                <a:solidFill>
                  <a:srgbClr val="000000"/>
                </a:solidFill>
              </a:rPr>
              <a:t>: AB’de 3.)</a:t>
            </a:r>
          </a:p>
          <a:p>
            <a:pPr marL="285750" indent="-285750" algn="just">
              <a:spcAft>
                <a:spcPts val="1200"/>
              </a:spcAft>
              <a:buFont typeface="Arial" panose="020B0604020202020204" pitchFamily="34" charset="0"/>
              <a:buChar char="•"/>
            </a:pPr>
            <a:r>
              <a:rPr lang="tr-TR" sz="1600" b="1" dirty="0">
                <a:solidFill>
                  <a:srgbClr val="000000"/>
                </a:solidFill>
              </a:rPr>
              <a:t>CEE bölgesinde 2009 yılından bu yana avro kullanmakta olan az sayıda ülkeden birisi</a:t>
            </a:r>
          </a:p>
          <a:p>
            <a:pPr marL="285750" indent="-285750" algn="just">
              <a:spcAft>
                <a:spcPts val="1200"/>
              </a:spcAft>
              <a:buFont typeface="Arial" panose="020B0604020202020204" pitchFamily="34" charset="0"/>
              <a:buChar char="•"/>
            </a:pPr>
            <a:r>
              <a:rPr lang="tr-TR" sz="1600" b="1" dirty="0">
                <a:solidFill>
                  <a:srgbClr val="000000"/>
                </a:solidFill>
              </a:rPr>
              <a:t>İşgücü maliyet avantajı, kalifiye işgücü</a:t>
            </a:r>
          </a:p>
          <a:p>
            <a:pPr marL="285750" indent="-285750" algn="just">
              <a:spcAft>
                <a:spcPts val="1200"/>
              </a:spcAft>
              <a:buFont typeface="Arial" panose="020B0604020202020204" pitchFamily="34" charset="0"/>
              <a:buChar char="•"/>
            </a:pPr>
            <a:r>
              <a:rPr lang="tr-TR" sz="1600" b="1" dirty="0">
                <a:solidFill>
                  <a:srgbClr val="000000"/>
                </a:solidFill>
              </a:rPr>
              <a:t>CEE’de en yüksek işgücü verimliliğine sahip ülke</a:t>
            </a:r>
          </a:p>
          <a:p>
            <a:pPr marL="285750" indent="-285750" algn="just">
              <a:spcAft>
                <a:spcPts val="1200"/>
              </a:spcAft>
              <a:buFont typeface="Arial" panose="020B0604020202020204" pitchFamily="34" charset="0"/>
              <a:buChar char="•"/>
            </a:pPr>
            <a:r>
              <a:rPr lang="tr-TR" sz="1600" b="1" dirty="0">
                <a:solidFill>
                  <a:srgbClr val="000000"/>
                </a:solidFill>
              </a:rPr>
              <a:t>AB’deki ihracat odaklı, dışa açık ekonomilerden birisi</a:t>
            </a:r>
          </a:p>
          <a:p>
            <a:pPr marL="285750" indent="-285750" algn="just">
              <a:spcAft>
                <a:spcPts val="1200"/>
              </a:spcAft>
              <a:buFont typeface="Arial" panose="020B0604020202020204" pitchFamily="34" charset="0"/>
              <a:buChar char="•"/>
            </a:pPr>
            <a:r>
              <a:rPr lang="tr-TR" sz="1600" b="1" dirty="0">
                <a:solidFill>
                  <a:srgbClr val="000000"/>
                </a:solidFill>
              </a:rPr>
              <a:t>Slovakya hükümeti tarafından yatırım teşvik sistemi kapsamında sunulan finansal destekler ve Ar-Ge faaliyetlerine yönelik özel vergi avantajları</a:t>
            </a:r>
          </a:p>
        </p:txBody>
      </p:sp>
      <p:sp>
        <p:nvSpPr>
          <p:cNvPr id="7" name="Dikdörtgen 6">
            <a:extLst>
              <a:ext uri="{FF2B5EF4-FFF2-40B4-BE49-F238E27FC236}">
                <a16:creationId xmlns:a16="http://schemas.microsoft.com/office/drawing/2014/main" id="{54E977D9-8608-4160-882D-6F929E1FA6BA}"/>
              </a:ext>
            </a:extLst>
          </p:cNvPr>
          <p:cNvSpPr/>
          <p:nvPr/>
        </p:nvSpPr>
        <p:spPr>
          <a:xfrm>
            <a:off x="2852403" y="450624"/>
            <a:ext cx="4300921" cy="461665"/>
          </a:xfrm>
          <a:prstGeom prst="rect">
            <a:avLst/>
          </a:prstGeom>
        </p:spPr>
        <p:txBody>
          <a:bodyPr wrap="none">
            <a:spAutoFit/>
          </a:bodyPr>
          <a:lstStyle/>
          <a:p>
            <a:r>
              <a:rPr lang="tr-TR" sz="2400" b="1" dirty="0">
                <a:solidFill>
                  <a:srgbClr val="C00000"/>
                </a:solidFill>
                <a:latin typeface="Myriad Pro"/>
              </a:rPr>
              <a:t>Neden Slovakya’ya Yatırım??</a:t>
            </a:r>
          </a:p>
        </p:txBody>
      </p:sp>
      <p:sp>
        <p:nvSpPr>
          <p:cNvPr id="4" name="Metin kutusu 3">
            <a:extLst>
              <a:ext uri="{FF2B5EF4-FFF2-40B4-BE49-F238E27FC236}">
                <a16:creationId xmlns:a16="http://schemas.microsoft.com/office/drawing/2014/main" id="{CA887EFC-250D-4E3B-97F3-0570114AADD4}"/>
              </a:ext>
            </a:extLst>
          </p:cNvPr>
          <p:cNvSpPr txBox="1"/>
          <p:nvPr/>
        </p:nvSpPr>
        <p:spPr>
          <a:xfrm>
            <a:off x="5002863" y="4470775"/>
            <a:ext cx="2209800" cy="1390644"/>
          </a:xfrm>
          <a:prstGeom prst="rect">
            <a:avLst/>
          </a:prstGeom>
          <a:solidFill>
            <a:schemeClr val="bg1"/>
          </a:solidFill>
        </p:spPr>
        <p:txBody>
          <a:bodyPr wrap="square" rtlCol="0">
            <a:spAutoFit/>
          </a:bodyPr>
          <a:lstStyle/>
          <a:p>
            <a:endParaRPr lang="tr-TR" dirty="0"/>
          </a:p>
        </p:txBody>
      </p:sp>
      <p:pic>
        <p:nvPicPr>
          <p:cNvPr id="3" name="Resim 2">
            <a:extLst>
              <a:ext uri="{FF2B5EF4-FFF2-40B4-BE49-F238E27FC236}">
                <a16:creationId xmlns:a16="http://schemas.microsoft.com/office/drawing/2014/main" id="{F8B1736E-CB39-827C-9AA7-BEEB6244DE65}"/>
              </a:ext>
            </a:extLst>
          </p:cNvPr>
          <p:cNvPicPr>
            <a:picLocks noChangeAspect="1"/>
          </p:cNvPicPr>
          <p:nvPr/>
        </p:nvPicPr>
        <p:blipFill>
          <a:blip r:embed="rId4"/>
          <a:stretch>
            <a:fillRect/>
          </a:stretch>
        </p:blipFill>
        <p:spPr>
          <a:xfrm>
            <a:off x="-85205" y="1307823"/>
            <a:ext cx="7813360" cy="4355557"/>
          </a:xfrm>
          <a:prstGeom prst="rect">
            <a:avLst/>
          </a:prstGeom>
        </p:spPr>
      </p:pic>
      <p:sp>
        <p:nvSpPr>
          <p:cNvPr id="2" name="Metin kutusu 1">
            <a:extLst>
              <a:ext uri="{FF2B5EF4-FFF2-40B4-BE49-F238E27FC236}">
                <a16:creationId xmlns:a16="http://schemas.microsoft.com/office/drawing/2014/main" id="{9B065131-F401-2D3B-60C3-C5F8504C2A11}"/>
              </a:ext>
            </a:extLst>
          </p:cNvPr>
          <p:cNvSpPr txBox="1"/>
          <p:nvPr/>
        </p:nvSpPr>
        <p:spPr>
          <a:xfrm>
            <a:off x="5068848" y="4461364"/>
            <a:ext cx="2554298" cy="1815882"/>
          </a:xfrm>
          <a:prstGeom prst="rect">
            <a:avLst/>
          </a:prstGeom>
          <a:solidFill>
            <a:schemeClr val="bg1"/>
          </a:solidFill>
        </p:spPr>
        <p:txBody>
          <a:bodyPr wrap="square">
            <a:spAutoFit/>
          </a:bodyPr>
          <a:lstStyle/>
          <a:p>
            <a:pPr algn="ctr"/>
            <a:r>
              <a:rPr lang="tr-TR" sz="1400" b="1" u="sng" dirty="0">
                <a:solidFill>
                  <a:srgbClr val="000000"/>
                </a:solidFill>
              </a:rPr>
              <a:t>Slovakya tarafından sağlanan yatırım yardımları</a:t>
            </a:r>
          </a:p>
          <a:p>
            <a:pPr marL="285750" indent="-285750">
              <a:buFont typeface="Arial" panose="020B0604020202020204" pitchFamily="34" charset="0"/>
              <a:buChar char="•"/>
            </a:pPr>
            <a:r>
              <a:rPr lang="tr-TR" sz="1400" dirty="0">
                <a:solidFill>
                  <a:srgbClr val="000000"/>
                </a:solidFill>
              </a:rPr>
              <a:t>Gelir vergisi indirimi</a:t>
            </a:r>
          </a:p>
          <a:p>
            <a:pPr marL="285750" indent="-285750">
              <a:buFont typeface="Arial" panose="020B0604020202020204" pitchFamily="34" charset="0"/>
              <a:buChar char="•"/>
            </a:pPr>
            <a:r>
              <a:rPr lang="tr-TR" sz="1400" dirty="0">
                <a:solidFill>
                  <a:srgbClr val="000000"/>
                </a:solidFill>
              </a:rPr>
              <a:t>Nakit yardım</a:t>
            </a:r>
          </a:p>
          <a:p>
            <a:pPr marL="285750" indent="-285750">
              <a:buFont typeface="Arial" panose="020B0604020202020204" pitchFamily="34" charset="0"/>
              <a:buChar char="•"/>
            </a:pPr>
            <a:r>
              <a:rPr lang="tr-TR" sz="1400" dirty="0">
                <a:solidFill>
                  <a:srgbClr val="000000"/>
                </a:solidFill>
              </a:rPr>
              <a:t>Yeni yaratılan işlere yönelik destek</a:t>
            </a:r>
          </a:p>
          <a:p>
            <a:pPr marL="285750" indent="-285750">
              <a:buFont typeface="Arial" panose="020B0604020202020204" pitchFamily="34" charset="0"/>
              <a:buChar char="•"/>
            </a:pPr>
            <a:r>
              <a:rPr lang="tr-TR" sz="1400" dirty="0">
                <a:solidFill>
                  <a:srgbClr val="000000"/>
                </a:solidFill>
              </a:rPr>
              <a:t>İndirimli fiyata gayrimenkul kiralanması / satılması</a:t>
            </a:r>
          </a:p>
        </p:txBody>
      </p:sp>
    </p:spTree>
    <p:extLst>
      <p:ext uri="{BB962C8B-B14F-4D97-AF65-F5344CB8AC3E}">
        <p14:creationId xmlns:p14="http://schemas.microsoft.com/office/powerpoint/2010/main" val="59504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Dikdörtgen 35">
            <a:extLst>
              <a:ext uri="{FF2B5EF4-FFF2-40B4-BE49-F238E27FC236}">
                <a16:creationId xmlns:a16="http://schemas.microsoft.com/office/drawing/2014/main" id="{46939ECD-9EB7-4933-95DB-1A44F3D1EBE5}"/>
              </a:ext>
            </a:extLst>
          </p:cNvPr>
          <p:cNvSpPr/>
          <p:nvPr/>
        </p:nvSpPr>
        <p:spPr>
          <a:xfrm>
            <a:off x="3519153" y="450624"/>
            <a:ext cx="4813112" cy="461665"/>
          </a:xfrm>
          <a:prstGeom prst="rect">
            <a:avLst/>
          </a:prstGeom>
        </p:spPr>
        <p:txBody>
          <a:bodyPr wrap="none">
            <a:spAutoFit/>
          </a:bodyPr>
          <a:lstStyle/>
          <a:p>
            <a:r>
              <a:rPr lang="tr-TR" sz="2400" b="1" dirty="0">
                <a:solidFill>
                  <a:srgbClr val="C00000"/>
                </a:solidFill>
                <a:latin typeface="Myriad Pro"/>
              </a:rPr>
              <a:t>Slovakya’daki Yabancı Yatırımlar</a:t>
            </a:r>
          </a:p>
        </p:txBody>
      </p:sp>
      <p:pic>
        <p:nvPicPr>
          <p:cNvPr id="14" name="Resim 13">
            <a:extLst>
              <a:ext uri="{FF2B5EF4-FFF2-40B4-BE49-F238E27FC236}">
                <a16:creationId xmlns:a16="http://schemas.microsoft.com/office/drawing/2014/main" id="{A99AA90F-31D6-4A91-921C-C99C4B1EC921}"/>
              </a:ext>
            </a:extLst>
          </p:cNvPr>
          <p:cNvPicPr>
            <a:picLocks noChangeAspect="1"/>
          </p:cNvPicPr>
          <p:nvPr/>
        </p:nvPicPr>
        <p:blipFill rotWithShape="1">
          <a:blip r:embed="rId4"/>
          <a:srcRect t="4656" b="6128"/>
          <a:stretch/>
        </p:blipFill>
        <p:spPr>
          <a:xfrm>
            <a:off x="425279" y="1271887"/>
            <a:ext cx="3683260" cy="4891111"/>
          </a:xfrm>
          <a:prstGeom prst="rect">
            <a:avLst/>
          </a:prstGeom>
        </p:spPr>
      </p:pic>
      <p:pic>
        <p:nvPicPr>
          <p:cNvPr id="39" name="Resim 38">
            <a:extLst>
              <a:ext uri="{FF2B5EF4-FFF2-40B4-BE49-F238E27FC236}">
                <a16:creationId xmlns:a16="http://schemas.microsoft.com/office/drawing/2014/main" id="{A883501E-B3C0-40A0-A7B6-4307A150C6C9}"/>
              </a:ext>
            </a:extLst>
          </p:cNvPr>
          <p:cNvPicPr>
            <a:picLocks noChangeAspect="1"/>
          </p:cNvPicPr>
          <p:nvPr/>
        </p:nvPicPr>
        <p:blipFill rotWithShape="1">
          <a:blip r:embed="rId5"/>
          <a:srcRect l="2770" r="11958"/>
          <a:stretch/>
        </p:blipFill>
        <p:spPr>
          <a:xfrm>
            <a:off x="7783768" y="1043168"/>
            <a:ext cx="3567372" cy="5327470"/>
          </a:xfrm>
          <a:prstGeom prst="rect">
            <a:avLst/>
          </a:prstGeom>
        </p:spPr>
      </p:pic>
      <p:pic>
        <p:nvPicPr>
          <p:cNvPr id="1026" name="Picture 2" descr="ENPAY Endüstriyel Pazarlama ve Yatırım A.Ş.">
            <a:extLst>
              <a:ext uri="{FF2B5EF4-FFF2-40B4-BE49-F238E27FC236}">
                <a16:creationId xmlns:a16="http://schemas.microsoft.com/office/drawing/2014/main" id="{38B5A5F0-AD9D-4E34-89C1-79EE395D1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8381" y="5504732"/>
            <a:ext cx="977651" cy="254313"/>
          </a:xfrm>
          <a:prstGeom prst="rect">
            <a:avLst/>
          </a:prstGeom>
          <a:ln w="889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E8882B-3856-4F84-8BED-EBE9535E4FE0}"/>
              </a:ext>
            </a:extLst>
          </p:cNvPr>
          <p:cNvPicPr>
            <a:picLocks noChangeAspect="1"/>
          </p:cNvPicPr>
          <p:nvPr/>
        </p:nvPicPr>
        <p:blipFill>
          <a:blip r:embed="rId7"/>
          <a:stretch>
            <a:fillRect/>
          </a:stretch>
        </p:blipFill>
        <p:spPr>
          <a:xfrm>
            <a:off x="10546182" y="5917637"/>
            <a:ext cx="802047" cy="239207"/>
          </a:xfrm>
          <a:prstGeom prst="rect">
            <a:avLst/>
          </a:prstGeom>
          <a:ln w="88900" cap="sq" cmpd="thickThin">
            <a:solidFill>
              <a:srgbClr val="C00000"/>
            </a:solidFill>
            <a:prstDash val="solid"/>
            <a:miter lim="800000"/>
          </a:ln>
          <a:effectLst>
            <a:innerShdw blurRad="76200">
              <a:srgbClr val="000000"/>
            </a:innerShdw>
          </a:effectLst>
        </p:spPr>
      </p:pic>
      <p:pic>
        <p:nvPicPr>
          <p:cNvPr id="5" name="Picture 6" descr="ANASAYFA - Cavo Otomotiv">
            <a:extLst>
              <a:ext uri="{FF2B5EF4-FFF2-40B4-BE49-F238E27FC236}">
                <a16:creationId xmlns:a16="http://schemas.microsoft.com/office/drawing/2014/main" id="{064DFCE9-E816-4C46-B2E8-8BCD1FEAAF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2047" y="5664542"/>
            <a:ext cx="674952" cy="206652"/>
          </a:xfrm>
          <a:prstGeom prst="rect">
            <a:avLst/>
          </a:prstGeom>
          <a:ln w="889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8" descr="Mata Automotive – Mata Automotive">
            <a:extLst>
              <a:ext uri="{FF2B5EF4-FFF2-40B4-BE49-F238E27FC236}">
                <a16:creationId xmlns:a16="http://schemas.microsoft.com/office/drawing/2014/main" id="{11EF696B-ED92-479A-BC7D-09FBD7506D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9745" y="6009615"/>
            <a:ext cx="546234" cy="307712"/>
          </a:xfrm>
          <a:prstGeom prst="rect">
            <a:avLst/>
          </a:prstGeom>
          <a:ln w="889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38" name="Picture 14" descr="logo-orex-travel | ROSS s. r. o.ROSS s. r. o.">
            <a:extLst>
              <a:ext uri="{FF2B5EF4-FFF2-40B4-BE49-F238E27FC236}">
                <a16:creationId xmlns:a16="http://schemas.microsoft.com/office/drawing/2014/main" id="{F1C889CF-CF02-49D9-9F3F-62AFE952F0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6287" y="5744087"/>
            <a:ext cx="861517" cy="573240"/>
          </a:xfrm>
          <a:prstGeom prst="rect">
            <a:avLst/>
          </a:prstGeom>
          <a:ln w="889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AutoShape 2" descr="Logo SAS">
            <a:extLst>
              <a:ext uri="{FF2B5EF4-FFF2-40B4-BE49-F238E27FC236}">
                <a16:creationId xmlns:a16="http://schemas.microsoft.com/office/drawing/2014/main" id="{043946E6-76BA-4211-8854-A2A5CD2687ED}"/>
              </a:ext>
            </a:extLst>
          </p:cNvPr>
          <p:cNvSpPr>
            <a:spLocks noChangeAspect="1" noChangeArrowheads="1"/>
          </p:cNvSpPr>
          <p:nvPr/>
        </p:nvSpPr>
        <p:spPr bwMode="auto">
          <a:xfrm>
            <a:off x="5608638" y="3089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Resim 10">
            <a:extLst>
              <a:ext uri="{FF2B5EF4-FFF2-40B4-BE49-F238E27FC236}">
                <a16:creationId xmlns:a16="http://schemas.microsoft.com/office/drawing/2014/main" id="{8EAD3EC2-D5BA-761B-9DE8-C72650521105}"/>
              </a:ext>
            </a:extLst>
          </p:cNvPr>
          <p:cNvPicPr>
            <a:picLocks noChangeAspect="1"/>
          </p:cNvPicPr>
          <p:nvPr/>
        </p:nvPicPr>
        <p:blipFill>
          <a:blip r:embed="rId11"/>
          <a:stretch>
            <a:fillRect/>
          </a:stretch>
        </p:blipFill>
        <p:spPr>
          <a:xfrm>
            <a:off x="2905370" y="5626824"/>
            <a:ext cx="769022" cy="746404"/>
          </a:xfrm>
          <a:prstGeom prst="rect">
            <a:avLst/>
          </a:prstGeom>
          <a:ln w="57150">
            <a:solidFill>
              <a:srgbClr val="C00000"/>
            </a:solidFill>
          </a:ln>
        </p:spPr>
      </p:pic>
      <p:pic>
        <p:nvPicPr>
          <p:cNvPr id="3" name="Resim 2">
            <a:extLst>
              <a:ext uri="{FF2B5EF4-FFF2-40B4-BE49-F238E27FC236}">
                <a16:creationId xmlns:a16="http://schemas.microsoft.com/office/drawing/2014/main" id="{7C12DB2F-065D-EE3A-F0CF-0BCAE1B3F5EF}"/>
              </a:ext>
            </a:extLst>
          </p:cNvPr>
          <p:cNvPicPr>
            <a:picLocks noChangeAspect="1"/>
          </p:cNvPicPr>
          <p:nvPr/>
        </p:nvPicPr>
        <p:blipFill>
          <a:blip r:embed="rId12"/>
          <a:stretch>
            <a:fillRect/>
          </a:stretch>
        </p:blipFill>
        <p:spPr>
          <a:xfrm>
            <a:off x="3778059" y="1016450"/>
            <a:ext cx="3959312" cy="5481648"/>
          </a:xfrm>
          <a:prstGeom prst="rect">
            <a:avLst/>
          </a:prstGeom>
        </p:spPr>
      </p:pic>
      <p:pic>
        <p:nvPicPr>
          <p:cNvPr id="10" name="Picture 12" descr="IBA KIMYA Prezentácia">
            <a:extLst>
              <a:ext uri="{FF2B5EF4-FFF2-40B4-BE49-F238E27FC236}">
                <a16:creationId xmlns:a16="http://schemas.microsoft.com/office/drawing/2014/main" id="{07432866-72BA-431A-69F6-C2CE52824E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6119" y="5968784"/>
            <a:ext cx="1355348" cy="405615"/>
          </a:xfrm>
          <a:prstGeom prst="rect">
            <a:avLst/>
          </a:prstGeom>
          <a:ln w="889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4" descr="Coşkunöz Metal Form A.Ş.">
            <a:extLst>
              <a:ext uri="{FF2B5EF4-FFF2-40B4-BE49-F238E27FC236}">
                <a16:creationId xmlns:a16="http://schemas.microsoft.com/office/drawing/2014/main" id="{9BE7F8B0-D178-24B3-B33F-CF06DC22FB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4876" y="5576339"/>
            <a:ext cx="1122387" cy="412553"/>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26B25A48-95B9-7FCB-D158-A578DE0C6115}"/>
              </a:ext>
            </a:extLst>
          </p:cNvPr>
          <p:cNvPicPr>
            <a:picLocks noChangeAspect="1"/>
          </p:cNvPicPr>
          <p:nvPr/>
        </p:nvPicPr>
        <p:blipFill>
          <a:blip r:embed="rId15"/>
          <a:stretch>
            <a:fillRect/>
          </a:stretch>
        </p:blipFill>
        <p:spPr>
          <a:xfrm>
            <a:off x="2371209" y="4123458"/>
            <a:ext cx="1519174" cy="321577"/>
          </a:xfrm>
          <a:prstGeom prst="rect">
            <a:avLst/>
          </a:prstGeom>
        </p:spPr>
      </p:pic>
      <p:pic>
        <p:nvPicPr>
          <p:cNvPr id="16" name="Picture 10" descr="Adient Slovakia">
            <a:extLst>
              <a:ext uri="{FF2B5EF4-FFF2-40B4-BE49-F238E27FC236}">
                <a16:creationId xmlns:a16="http://schemas.microsoft.com/office/drawing/2014/main" id="{FCC657D2-8F52-0012-90D3-E5B5B9A3C2E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49040" y="3575247"/>
            <a:ext cx="955973" cy="50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AURECIA AUTOMOTIVE SLOVAKIA - Profesiadays">
            <a:extLst>
              <a:ext uri="{FF2B5EF4-FFF2-40B4-BE49-F238E27FC236}">
                <a16:creationId xmlns:a16="http://schemas.microsoft.com/office/drawing/2014/main" id="{17F295BA-847C-DE57-E325-0FBD180D144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1484" y="3847022"/>
            <a:ext cx="1013520" cy="460221"/>
          </a:xfrm>
          <a:prstGeom prst="rect">
            <a:avLst/>
          </a:prstGeom>
          <a:noFill/>
          <a:extLst>
            <a:ext uri="{909E8E84-426E-40DD-AFC4-6F175D3DCCD1}">
              <a14:hiddenFill xmlns:a14="http://schemas.microsoft.com/office/drawing/2010/main">
                <a:solidFill>
                  <a:srgbClr val="FFFFFF"/>
                </a:solidFill>
              </a14:hiddenFill>
            </a:ext>
          </a:extLst>
        </p:spPr>
      </p:pic>
      <p:sp>
        <p:nvSpPr>
          <p:cNvPr id="19" name="Metin kutusu 18">
            <a:extLst>
              <a:ext uri="{FF2B5EF4-FFF2-40B4-BE49-F238E27FC236}">
                <a16:creationId xmlns:a16="http://schemas.microsoft.com/office/drawing/2014/main" id="{29816991-900E-BE3C-09CF-92003E8EB51D}"/>
              </a:ext>
            </a:extLst>
          </p:cNvPr>
          <p:cNvSpPr txBox="1"/>
          <p:nvPr/>
        </p:nvSpPr>
        <p:spPr>
          <a:xfrm>
            <a:off x="1358487" y="2158541"/>
            <a:ext cx="1742431" cy="830997"/>
          </a:xfrm>
          <a:prstGeom prst="rect">
            <a:avLst/>
          </a:prstGeom>
          <a:noFill/>
        </p:spPr>
        <p:txBody>
          <a:bodyPr wrap="square">
            <a:spAutoFit/>
          </a:bodyPr>
          <a:lstStyle/>
          <a:p>
            <a:pPr marL="0" indent="0" algn="ctr">
              <a:buFontTx/>
              <a:buNone/>
            </a:pPr>
            <a:r>
              <a:rPr lang="tr-TR" sz="1600" b="1" dirty="0"/>
              <a:t>Volkswagen, 1991</a:t>
            </a:r>
            <a:r>
              <a:rPr lang="tr-TR" sz="1600" dirty="0"/>
              <a:t> </a:t>
            </a:r>
          </a:p>
          <a:p>
            <a:pPr marL="0" indent="0" algn="ctr">
              <a:buFontTx/>
              <a:buNone/>
            </a:pPr>
            <a:r>
              <a:rPr lang="tr-TR" sz="1600" dirty="0"/>
              <a:t>9,73 milyar avro 10.900 kişi</a:t>
            </a:r>
          </a:p>
        </p:txBody>
      </p:sp>
      <p:pic>
        <p:nvPicPr>
          <p:cNvPr id="20" name="Picture 4" descr="STELLANTIS: New Married Name For FCA And PSA Endangers Chrysler Pentastar  Again">
            <a:extLst>
              <a:ext uri="{FF2B5EF4-FFF2-40B4-BE49-F238E27FC236}">
                <a16:creationId xmlns:a16="http://schemas.microsoft.com/office/drawing/2014/main" id="{7A68DFF4-5ABA-62BF-EF23-44D03B088C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85572" y="3061503"/>
            <a:ext cx="1109384" cy="4125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11. ArcelorMittal">
            <a:extLst>
              <a:ext uri="{FF2B5EF4-FFF2-40B4-BE49-F238E27FC236}">
                <a16:creationId xmlns:a16="http://schemas.microsoft.com/office/drawing/2014/main" id="{E26DC3E8-BCD9-FFE9-F836-306660CE07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56343" y="4516487"/>
            <a:ext cx="616927" cy="6169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Zamestnancom ZF Slovakia zaspievali v Leviciach IMT SMILE - SME | MY Levice">
            <a:extLst>
              <a:ext uri="{FF2B5EF4-FFF2-40B4-BE49-F238E27FC236}">
                <a16:creationId xmlns:a16="http://schemas.microsoft.com/office/drawing/2014/main" id="{6190ADB9-C522-0B61-F899-FC6F65704F8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04670" y="2854171"/>
            <a:ext cx="612156" cy="612156"/>
          </a:xfrm>
          <a:prstGeom prst="rect">
            <a:avLst/>
          </a:prstGeom>
          <a:noFill/>
          <a:extLst>
            <a:ext uri="{909E8E84-426E-40DD-AFC4-6F175D3DCCD1}">
              <a14:hiddenFill xmlns:a14="http://schemas.microsoft.com/office/drawing/2010/main">
                <a:solidFill>
                  <a:srgbClr val="FFFFFF"/>
                </a:solidFill>
              </a14:hiddenFill>
            </a:ext>
          </a:extLst>
        </p:spPr>
      </p:pic>
      <p:sp>
        <p:nvSpPr>
          <p:cNvPr id="30" name="Metin kutusu 29">
            <a:extLst>
              <a:ext uri="{FF2B5EF4-FFF2-40B4-BE49-F238E27FC236}">
                <a16:creationId xmlns:a16="http://schemas.microsoft.com/office/drawing/2014/main" id="{9F73D0A9-7880-2902-ED66-816C62473058}"/>
              </a:ext>
            </a:extLst>
          </p:cNvPr>
          <p:cNvSpPr txBox="1"/>
          <p:nvPr/>
        </p:nvSpPr>
        <p:spPr>
          <a:xfrm>
            <a:off x="4908082" y="1762927"/>
            <a:ext cx="1691858" cy="830997"/>
          </a:xfrm>
          <a:prstGeom prst="rect">
            <a:avLst/>
          </a:prstGeom>
          <a:noFill/>
        </p:spPr>
        <p:txBody>
          <a:bodyPr wrap="square">
            <a:spAutoFit/>
          </a:bodyPr>
          <a:lstStyle/>
          <a:p>
            <a:pPr marL="0" indent="0">
              <a:buFontTx/>
              <a:buNone/>
            </a:pPr>
            <a:r>
              <a:rPr lang="tr-TR" sz="1600" b="1" dirty="0" err="1"/>
              <a:t>Stellantis</a:t>
            </a:r>
            <a:r>
              <a:rPr lang="tr-TR" sz="1600" b="1" dirty="0"/>
              <a:t>, 2003</a:t>
            </a:r>
          </a:p>
          <a:p>
            <a:pPr marL="0" indent="0">
              <a:buFontTx/>
              <a:buNone/>
            </a:pPr>
            <a:r>
              <a:rPr lang="tr-TR" sz="1600" dirty="0"/>
              <a:t>3,4 milyar avro</a:t>
            </a:r>
          </a:p>
          <a:p>
            <a:pPr marL="0" indent="0">
              <a:buFontTx/>
              <a:buNone/>
            </a:pPr>
            <a:r>
              <a:rPr lang="tr-TR" sz="1600" dirty="0"/>
              <a:t>3.677 kişi</a:t>
            </a:r>
          </a:p>
        </p:txBody>
      </p:sp>
      <p:pic>
        <p:nvPicPr>
          <p:cNvPr id="31" name="Picture 6" descr="Foxconn Leaving Brazil? - Counterpoint Research">
            <a:extLst>
              <a:ext uri="{FF2B5EF4-FFF2-40B4-BE49-F238E27FC236}">
                <a16:creationId xmlns:a16="http://schemas.microsoft.com/office/drawing/2014/main" id="{8B9D71F6-FF05-DA06-2CA9-E97E756241D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9774" y="4806503"/>
            <a:ext cx="788320" cy="5232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Home - ZKW Group – BRIGHT MINDS, BRIGHT LIGHTS.">
            <a:extLst>
              <a:ext uri="{FF2B5EF4-FFF2-40B4-BE49-F238E27FC236}">
                <a16:creationId xmlns:a16="http://schemas.microsoft.com/office/drawing/2014/main" id="{20322D76-EFC3-036D-7FB0-FBBAFFD5D9E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37733" y="3474055"/>
            <a:ext cx="1116923" cy="523221"/>
          </a:xfrm>
          <a:prstGeom prst="rect">
            <a:avLst/>
          </a:prstGeom>
          <a:noFill/>
          <a:extLst>
            <a:ext uri="{909E8E84-426E-40DD-AFC4-6F175D3DCCD1}">
              <a14:hiddenFill xmlns:a14="http://schemas.microsoft.com/office/drawing/2010/main">
                <a:solidFill>
                  <a:srgbClr val="FFFFFF"/>
                </a:solidFill>
              </a14:hiddenFill>
            </a:ext>
          </a:extLst>
        </p:spPr>
      </p:pic>
      <p:sp>
        <p:nvSpPr>
          <p:cNvPr id="33" name="Metin kutusu 32">
            <a:extLst>
              <a:ext uri="{FF2B5EF4-FFF2-40B4-BE49-F238E27FC236}">
                <a16:creationId xmlns:a16="http://schemas.microsoft.com/office/drawing/2014/main" id="{3FEA15C2-BD42-7B33-3872-2695FB2CEA74}"/>
              </a:ext>
            </a:extLst>
          </p:cNvPr>
          <p:cNvSpPr txBox="1"/>
          <p:nvPr/>
        </p:nvSpPr>
        <p:spPr>
          <a:xfrm>
            <a:off x="8332265" y="1743042"/>
            <a:ext cx="157831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a:t>JLR,2015</a:t>
            </a:r>
            <a:r>
              <a:rPr lang="tr-TR" sz="16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t>0,3 milyar avro</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t>4.500 kişi</a:t>
            </a:r>
          </a:p>
        </p:txBody>
      </p:sp>
      <p:sp>
        <p:nvSpPr>
          <p:cNvPr id="13" name="Metin kutusu 12">
            <a:extLst>
              <a:ext uri="{FF2B5EF4-FFF2-40B4-BE49-F238E27FC236}">
                <a16:creationId xmlns:a16="http://schemas.microsoft.com/office/drawing/2014/main" id="{7A99C485-6F22-48E1-9D6B-E04AA9DEE5B2}"/>
              </a:ext>
            </a:extLst>
          </p:cNvPr>
          <p:cNvSpPr txBox="1"/>
          <p:nvPr/>
        </p:nvSpPr>
        <p:spPr>
          <a:xfrm>
            <a:off x="8094408" y="178904"/>
            <a:ext cx="3567372" cy="276999"/>
          </a:xfrm>
          <a:prstGeom prst="rect">
            <a:avLst/>
          </a:prstGeom>
          <a:noFill/>
        </p:spPr>
        <p:txBody>
          <a:bodyPr wrap="square" rtlCol="0">
            <a:spAutoFit/>
          </a:bodyPr>
          <a:lstStyle/>
          <a:p>
            <a:r>
              <a:rPr lang="tr-TR" sz="1200" b="1" i="1" dirty="0">
                <a:solidFill>
                  <a:srgbClr val="C00000"/>
                </a:solidFill>
              </a:rPr>
              <a:t>*Kırmızı çerçeveli olan şirketler Türk yatırımlarıdır.</a:t>
            </a:r>
          </a:p>
        </p:txBody>
      </p:sp>
    </p:spTree>
    <p:extLst>
      <p:ext uri="{BB962C8B-B14F-4D97-AF65-F5344CB8AC3E}">
        <p14:creationId xmlns:p14="http://schemas.microsoft.com/office/powerpoint/2010/main" val="1774647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Dikdörtgen 35">
            <a:extLst>
              <a:ext uri="{FF2B5EF4-FFF2-40B4-BE49-F238E27FC236}">
                <a16:creationId xmlns:a16="http://schemas.microsoft.com/office/drawing/2014/main" id="{46939ECD-9EB7-4933-95DB-1A44F3D1EBE5}"/>
              </a:ext>
            </a:extLst>
          </p:cNvPr>
          <p:cNvSpPr/>
          <p:nvPr/>
        </p:nvSpPr>
        <p:spPr>
          <a:xfrm>
            <a:off x="3519153" y="450624"/>
            <a:ext cx="4813112" cy="461665"/>
          </a:xfrm>
          <a:prstGeom prst="rect">
            <a:avLst/>
          </a:prstGeom>
        </p:spPr>
        <p:txBody>
          <a:bodyPr wrap="none">
            <a:spAutoFit/>
          </a:bodyPr>
          <a:lstStyle/>
          <a:p>
            <a:r>
              <a:rPr lang="tr-TR" sz="2400" b="1" dirty="0">
                <a:solidFill>
                  <a:srgbClr val="C00000"/>
                </a:solidFill>
                <a:latin typeface="Myriad Pro"/>
              </a:rPr>
              <a:t>Slovakya’daki Yabancı Yatırımlar</a:t>
            </a:r>
          </a:p>
        </p:txBody>
      </p:sp>
      <p:pic>
        <p:nvPicPr>
          <p:cNvPr id="3" name="Resim 2">
            <a:extLst>
              <a:ext uri="{FF2B5EF4-FFF2-40B4-BE49-F238E27FC236}">
                <a16:creationId xmlns:a16="http://schemas.microsoft.com/office/drawing/2014/main" id="{E29457D1-6AA2-4703-945B-5BD1702FCE08}"/>
              </a:ext>
            </a:extLst>
          </p:cNvPr>
          <p:cNvPicPr>
            <a:picLocks noChangeAspect="1"/>
          </p:cNvPicPr>
          <p:nvPr/>
        </p:nvPicPr>
        <p:blipFill>
          <a:blip r:embed="rId4"/>
          <a:stretch>
            <a:fillRect/>
          </a:stretch>
        </p:blipFill>
        <p:spPr>
          <a:xfrm>
            <a:off x="171944" y="1119396"/>
            <a:ext cx="3672918" cy="5147649"/>
          </a:xfrm>
          <a:prstGeom prst="rect">
            <a:avLst/>
          </a:prstGeom>
        </p:spPr>
      </p:pic>
      <p:pic>
        <p:nvPicPr>
          <p:cNvPr id="5" name="Resim 4">
            <a:extLst>
              <a:ext uri="{FF2B5EF4-FFF2-40B4-BE49-F238E27FC236}">
                <a16:creationId xmlns:a16="http://schemas.microsoft.com/office/drawing/2014/main" id="{71147450-5DD4-4F36-A219-794EB0976C10}"/>
              </a:ext>
            </a:extLst>
          </p:cNvPr>
          <p:cNvPicPr>
            <a:picLocks noChangeAspect="1"/>
          </p:cNvPicPr>
          <p:nvPr/>
        </p:nvPicPr>
        <p:blipFill>
          <a:blip r:embed="rId5"/>
          <a:stretch>
            <a:fillRect/>
          </a:stretch>
        </p:blipFill>
        <p:spPr>
          <a:xfrm>
            <a:off x="3641725" y="1154509"/>
            <a:ext cx="4018108" cy="4603354"/>
          </a:xfrm>
          <a:prstGeom prst="rect">
            <a:avLst/>
          </a:prstGeom>
        </p:spPr>
      </p:pic>
      <p:pic>
        <p:nvPicPr>
          <p:cNvPr id="11" name="Resim 10">
            <a:extLst>
              <a:ext uri="{FF2B5EF4-FFF2-40B4-BE49-F238E27FC236}">
                <a16:creationId xmlns:a16="http://schemas.microsoft.com/office/drawing/2014/main" id="{D6E86B53-CF2C-4DA8-8E90-79A1079B8CFC}"/>
              </a:ext>
            </a:extLst>
          </p:cNvPr>
          <p:cNvPicPr>
            <a:picLocks noChangeAspect="1"/>
          </p:cNvPicPr>
          <p:nvPr/>
        </p:nvPicPr>
        <p:blipFill rotWithShape="1">
          <a:blip r:embed="rId6"/>
          <a:srcRect l="5374" r="2720"/>
          <a:stretch/>
        </p:blipFill>
        <p:spPr>
          <a:xfrm>
            <a:off x="7503966" y="912289"/>
            <a:ext cx="4018109" cy="5422106"/>
          </a:xfrm>
          <a:prstGeom prst="rect">
            <a:avLst/>
          </a:prstGeom>
        </p:spPr>
      </p:pic>
      <p:sp>
        <p:nvSpPr>
          <p:cNvPr id="12" name="Metin kutusu 11">
            <a:extLst>
              <a:ext uri="{FF2B5EF4-FFF2-40B4-BE49-F238E27FC236}">
                <a16:creationId xmlns:a16="http://schemas.microsoft.com/office/drawing/2014/main" id="{09B37690-2479-42B5-91A2-BE53BCDFFB37}"/>
              </a:ext>
            </a:extLst>
          </p:cNvPr>
          <p:cNvSpPr txBox="1"/>
          <p:nvPr/>
        </p:nvSpPr>
        <p:spPr>
          <a:xfrm>
            <a:off x="10610850" y="1154509"/>
            <a:ext cx="911225" cy="2598341"/>
          </a:xfrm>
          <a:prstGeom prst="rect">
            <a:avLst/>
          </a:prstGeom>
          <a:solidFill>
            <a:schemeClr val="bg1"/>
          </a:solidFill>
        </p:spPr>
        <p:txBody>
          <a:bodyPr wrap="square" rtlCol="0">
            <a:spAutoFit/>
          </a:bodyPr>
          <a:lstStyle/>
          <a:p>
            <a:endParaRPr lang="tr-TR" dirty="0"/>
          </a:p>
        </p:txBody>
      </p:sp>
      <p:pic>
        <p:nvPicPr>
          <p:cNvPr id="2" name="Picture 2" descr="Referencie - PRO Business Solutions">
            <a:extLst>
              <a:ext uri="{FF2B5EF4-FFF2-40B4-BE49-F238E27FC236}">
                <a16:creationId xmlns:a16="http://schemas.microsoft.com/office/drawing/2014/main" id="{3A7F7DC9-393C-4940-8FF1-A37B527507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2992" y="5092972"/>
            <a:ext cx="1159420" cy="423724"/>
          </a:xfrm>
          <a:prstGeom prst="rect">
            <a:avLst/>
          </a:prstGeom>
          <a:ln w="88900" cap="sq" cmpd="thickThin">
            <a:solidFill>
              <a:srgbClr val="C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2" name="Picture 2" descr="Volvo potichu predstavilo nové logo | Autostyl.sk">
            <a:extLst>
              <a:ext uri="{FF2B5EF4-FFF2-40B4-BE49-F238E27FC236}">
                <a16:creationId xmlns:a16="http://schemas.microsoft.com/office/drawing/2014/main" id="{40677FD1-011C-B9C1-B26C-78F1C82B78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1374" y="5064012"/>
            <a:ext cx="1013521" cy="7395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anon Systems | LinkedIn">
            <a:extLst>
              <a:ext uri="{FF2B5EF4-FFF2-40B4-BE49-F238E27FC236}">
                <a16:creationId xmlns:a16="http://schemas.microsoft.com/office/drawing/2014/main" id="{50AEDB60-757C-382D-482F-36B58EECFA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9857" y="3930840"/>
            <a:ext cx="680273" cy="680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Yura: We have 5 factories in Europe, but Albania is the last for ease,  bureaucracy is a problem - Oculus News">
            <a:extLst>
              <a:ext uri="{FF2B5EF4-FFF2-40B4-BE49-F238E27FC236}">
                <a16:creationId xmlns:a16="http://schemas.microsoft.com/office/drawing/2014/main" id="{F3F84F8F-7D9D-5921-F726-CCE6059FB1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3825" y="5030232"/>
            <a:ext cx="709178" cy="4198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chaeffler Group recognized by Ford - WQKT Sports Country Radio - Wooster  Ohio">
            <a:extLst>
              <a:ext uri="{FF2B5EF4-FFF2-40B4-BE49-F238E27FC236}">
                <a16:creationId xmlns:a16="http://schemas.microsoft.com/office/drawing/2014/main" id="{CD349A25-FAEE-0AB8-0B74-C6C0752451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0720" y="3093490"/>
            <a:ext cx="959069" cy="523220"/>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E51A5F97-623F-4BCA-345C-536D977EC32A}"/>
              </a:ext>
            </a:extLst>
          </p:cNvPr>
          <p:cNvSpPr txBox="1"/>
          <p:nvPr/>
        </p:nvSpPr>
        <p:spPr>
          <a:xfrm>
            <a:off x="4809231" y="2016596"/>
            <a:ext cx="1791023" cy="830997"/>
          </a:xfrm>
          <a:prstGeom prst="rect">
            <a:avLst/>
          </a:prstGeom>
          <a:noFill/>
        </p:spPr>
        <p:txBody>
          <a:bodyPr wrap="square">
            <a:spAutoFit/>
          </a:bodyPr>
          <a:lstStyle/>
          <a:p>
            <a:pPr marL="0" indent="0">
              <a:buFontTx/>
              <a:buNone/>
            </a:pPr>
            <a:r>
              <a:rPr lang="tr-TR" sz="1600" b="1" dirty="0"/>
              <a:t>Kia,2004</a:t>
            </a:r>
          </a:p>
          <a:p>
            <a:pPr marL="0" indent="0">
              <a:buFontTx/>
              <a:buNone/>
            </a:pPr>
            <a:r>
              <a:rPr lang="tr-TR" sz="1600" dirty="0"/>
              <a:t>5,54 milyar avro</a:t>
            </a:r>
          </a:p>
          <a:p>
            <a:pPr marL="0" indent="0">
              <a:buFontTx/>
              <a:buNone/>
            </a:pPr>
            <a:r>
              <a:rPr lang="tr-TR" sz="1600" dirty="0"/>
              <a:t>3.565 kişi</a:t>
            </a:r>
          </a:p>
        </p:txBody>
      </p:sp>
      <p:pic>
        <p:nvPicPr>
          <p:cNvPr id="22" name="Picture 18" descr="FAURECIA AUTOMOTIVE SLOVAKIA - Profesiadays">
            <a:extLst>
              <a:ext uri="{FF2B5EF4-FFF2-40B4-BE49-F238E27FC236}">
                <a16:creationId xmlns:a16="http://schemas.microsoft.com/office/drawing/2014/main" id="{D6300F42-AA31-BAFB-A286-7AB1680E3D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9394" y="4472052"/>
            <a:ext cx="1013520" cy="46022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3696468-15F9-EAAF-6FC7-A4CA98D7A5A9}"/>
              </a:ext>
            </a:extLst>
          </p:cNvPr>
          <p:cNvSpPr txBox="1"/>
          <p:nvPr/>
        </p:nvSpPr>
        <p:spPr>
          <a:xfrm>
            <a:off x="8948134" y="1195269"/>
            <a:ext cx="2884255" cy="1569660"/>
          </a:xfrm>
          <a:prstGeom prst="rect">
            <a:avLst/>
          </a:prstGeom>
          <a:noFill/>
        </p:spPr>
        <p:txBody>
          <a:bodyPr wrap="square">
            <a:spAutoFit/>
          </a:bodyPr>
          <a:lstStyle/>
          <a:p>
            <a:pPr marL="0" indent="0">
              <a:buFontTx/>
              <a:buNone/>
            </a:pPr>
            <a:r>
              <a:rPr lang="tr-TR" sz="1600" b="1" dirty="0"/>
              <a:t>Volvo,2026</a:t>
            </a:r>
          </a:p>
          <a:p>
            <a:pPr marL="0" indent="0">
              <a:buFontTx/>
              <a:buNone/>
            </a:pPr>
            <a:r>
              <a:rPr lang="tr-TR" sz="1600" dirty="0">
                <a:solidFill>
                  <a:srgbClr val="000000"/>
                </a:solidFill>
              </a:rPr>
              <a:t>1,2 milyar avroluk yeni yatırım</a:t>
            </a:r>
          </a:p>
          <a:p>
            <a:r>
              <a:rPr lang="tr-TR" sz="1600" dirty="0"/>
              <a:t>3.300 kişi</a:t>
            </a:r>
            <a:endParaRPr lang="tr-TR" sz="1600" dirty="0">
              <a:solidFill>
                <a:srgbClr val="000000"/>
              </a:solidFill>
            </a:endParaRPr>
          </a:p>
          <a:p>
            <a:r>
              <a:rPr lang="tr-TR" sz="1600" dirty="0" err="1">
                <a:solidFill>
                  <a:srgbClr val="000000"/>
                </a:solidFill>
              </a:rPr>
              <a:t>Valaliky</a:t>
            </a:r>
            <a:r>
              <a:rPr lang="tr-TR" sz="1600" dirty="0">
                <a:solidFill>
                  <a:srgbClr val="000000"/>
                </a:solidFill>
              </a:rPr>
              <a:t> Sanayi Parkı/</a:t>
            </a:r>
            <a:r>
              <a:rPr lang="tr-TR" sz="1600" dirty="0" err="1">
                <a:solidFill>
                  <a:srgbClr val="000000"/>
                </a:solidFill>
              </a:rPr>
              <a:t>Kosice</a:t>
            </a:r>
            <a:endParaRPr lang="tr-TR" sz="1600" dirty="0">
              <a:solidFill>
                <a:srgbClr val="000000"/>
              </a:solidFill>
            </a:endParaRPr>
          </a:p>
          <a:p>
            <a:r>
              <a:rPr lang="tr-TR" sz="1600" dirty="0" err="1">
                <a:solidFill>
                  <a:srgbClr val="000000"/>
                </a:solidFill>
              </a:rPr>
              <a:t>Tamemen</a:t>
            </a:r>
            <a:r>
              <a:rPr lang="tr-TR" sz="1600" dirty="0">
                <a:solidFill>
                  <a:srgbClr val="000000"/>
                </a:solidFill>
              </a:rPr>
              <a:t> elektrikli araç</a:t>
            </a:r>
          </a:p>
          <a:p>
            <a:pPr marL="0" indent="0">
              <a:buFontTx/>
              <a:buNone/>
            </a:pPr>
            <a:endParaRPr lang="tr-TR" sz="1600" dirty="0"/>
          </a:p>
        </p:txBody>
      </p:sp>
      <p:sp>
        <p:nvSpPr>
          <p:cNvPr id="23" name="Metin kutusu 22">
            <a:extLst>
              <a:ext uri="{FF2B5EF4-FFF2-40B4-BE49-F238E27FC236}">
                <a16:creationId xmlns:a16="http://schemas.microsoft.com/office/drawing/2014/main" id="{D43FE6AD-C5DB-4A32-A217-343985512EAD}"/>
              </a:ext>
            </a:extLst>
          </p:cNvPr>
          <p:cNvSpPr txBox="1"/>
          <p:nvPr/>
        </p:nvSpPr>
        <p:spPr>
          <a:xfrm>
            <a:off x="7993344" y="6195115"/>
            <a:ext cx="3567372" cy="276999"/>
          </a:xfrm>
          <a:prstGeom prst="rect">
            <a:avLst/>
          </a:prstGeom>
          <a:noFill/>
        </p:spPr>
        <p:txBody>
          <a:bodyPr wrap="square" rtlCol="0">
            <a:spAutoFit/>
          </a:bodyPr>
          <a:lstStyle/>
          <a:p>
            <a:r>
              <a:rPr lang="tr-TR" sz="1200" b="1" i="1" dirty="0">
                <a:solidFill>
                  <a:srgbClr val="C00000"/>
                </a:solidFill>
              </a:rPr>
              <a:t>*Kırmızı çerçeveli olan şirketler Türk yatırımlarıdır.</a:t>
            </a:r>
          </a:p>
        </p:txBody>
      </p:sp>
    </p:spTree>
    <p:extLst>
      <p:ext uri="{BB962C8B-B14F-4D97-AF65-F5344CB8AC3E}">
        <p14:creationId xmlns:p14="http://schemas.microsoft.com/office/powerpoint/2010/main" val="459899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Dikdörtgen 35">
            <a:extLst>
              <a:ext uri="{FF2B5EF4-FFF2-40B4-BE49-F238E27FC236}">
                <a16:creationId xmlns:a16="http://schemas.microsoft.com/office/drawing/2014/main" id="{46939ECD-9EB7-4933-95DB-1A44F3D1EBE5}"/>
              </a:ext>
            </a:extLst>
          </p:cNvPr>
          <p:cNvSpPr/>
          <p:nvPr/>
        </p:nvSpPr>
        <p:spPr>
          <a:xfrm>
            <a:off x="3519153" y="450624"/>
            <a:ext cx="4813112" cy="461665"/>
          </a:xfrm>
          <a:prstGeom prst="rect">
            <a:avLst/>
          </a:prstGeom>
        </p:spPr>
        <p:txBody>
          <a:bodyPr wrap="none">
            <a:spAutoFit/>
          </a:bodyPr>
          <a:lstStyle/>
          <a:p>
            <a:r>
              <a:rPr lang="tr-TR" sz="2400" b="1" dirty="0">
                <a:solidFill>
                  <a:srgbClr val="C00000"/>
                </a:solidFill>
                <a:latin typeface="Myriad Pro"/>
              </a:rPr>
              <a:t>Slovakya’daki Yabancı Yatırımlar</a:t>
            </a:r>
          </a:p>
        </p:txBody>
      </p:sp>
      <p:sp>
        <p:nvSpPr>
          <p:cNvPr id="12" name="Metin kutusu 11">
            <a:extLst>
              <a:ext uri="{FF2B5EF4-FFF2-40B4-BE49-F238E27FC236}">
                <a16:creationId xmlns:a16="http://schemas.microsoft.com/office/drawing/2014/main" id="{09B37690-2479-42B5-91A2-BE53BCDFFB37}"/>
              </a:ext>
            </a:extLst>
          </p:cNvPr>
          <p:cNvSpPr txBox="1"/>
          <p:nvPr/>
        </p:nvSpPr>
        <p:spPr>
          <a:xfrm>
            <a:off x="10610850" y="1154509"/>
            <a:ext cx="911225" cy="2598341"/>
          </a:xfrm>
          <a:prstGeom prst="rect">
            <a:avLst/>
          </a:prstGeom>
          <a:solidFill>
            <a:schemeClr val="bg1"/>
          </a:solidFill>
        </p:spPr>
        <p:txBody>
          <a:bodyPr wrap="square" rtlCol="0">
            <a:spAutoFit/>
          </a:bodyPr>
          <a:lstStyle/>
          <a:p>
            <a:endParaRPr lang="tr-TR" dirty="0"/>
          </a:p>
        </p:txBody>
      </p:sp>
      <p:pic>
        <p:nvPicPr>
          <p:cNvPr id="7" name="Resim 6">
            <a:extLst>
              <a:ext uri="{FF2B5EF4-FFF2-40B4-BE49-F238E27FC236}">
                <a16:creationId xmlns:a16="http://schemas.microsoft.com/office/drawing/2014/main" id="{10C447F4-55F0-DF77-6532-443FBCF9F1DC}"/>
              </a:ext>
            </a:extLst>
          </p:cNvPr>
          <p:cNvPicPr>
            <a:picLocks noChangeAspect="1"/>
          </p:cNvPicPr>
          <p:nvPr/>
        </p:nvPicPr>
        <p:blipFill>
          <a:blip r:embed="rId4"/>
          <a:stretch>
            <a:fillRect/>
          </a:stretch>
        </p:blipFill>
        <p:spPr>
          <a:xfrm>
            <a:off x="368710" y="1181147"/>
            <a:ext cx="4343399" cy="5185414"/>
          </a:xfrm>
          <a:prstGeom prst="rect">
            <a:avLst/>
          </a:prstGeom>
        </p:spPr>
      </p:pic>
      <p:sp>
        <p:nvSpPr>
          <p:cNvPr id="15" name="Dikdörtgen 14">
            <a:extLst>
              <a:ext uri="{FF2B5EF4-FFF2-40B4-BE49-F238E27FC236}">
                <a16:creationId xmlns:a16="http://schemas.microsoft.com/office/drawing/2014/main" id="{F6BA191D-7B58-4BCC-8405-3C1F1AC70C7A}"/>
              </a:ext>
            </a:extLst>
          </p:cNvPr>
          <p:cNvSpPr/>
          <p:nvPr/>
        </p:nvSpPr>
        <p:spPr>
          <a:xfrm>
            <a:off x="746449" y="1799092"/>
            <a:ext cx="2331664" cy="523220"/>
          </a:xfrm>
          <a:prstGeom prst="rect">
            <a:avLst/>
          </a:prstGeom>
        </p:spPr>
        <p:txBody>
          <a:bodyPr wrap="none">
            <a:spAutoFit/>
          </a:bodyPr>
          <a:lstStyle/>
          <a:p>
            <a:r>
              <a:rPr lang="tr-TR" sz="1400" b="1" dirty="0">
                <a:solidFill>
                  <a:srgbClr val="C00000"/>
                </a:solidFill>
                <a:latin typeface="Myriad Pro"/>
              </a:rPr>
              <a:t>GSYİH %8,82</a:t>
            </a:r>
          </a:p>
          <a:p>
            <a:r>
              <a:rPr lang="tr-TR" sz="1400" b="1" dirty="0" err="1">
                <a:solidFill>
                  <a:srgbClr val="C00000"/>
                </a:solidFill>
                <a:latin typeface="Myriad Pro"/>
              </a:rPr>
              <a:t>Ort</a:t>
            </a:r>
            <a:r>
              <a:rPr lang="tr-TR" sz="1400" b="1" dirty="0">
                <a:solidFill>
                  <a:srgbClr val="C00000"/>
                </a:solidFill>
                <a:latin typeface="Myriad Pro"/>
              </a:rPr>
              <a:t> aylık ücret 1.338 avro</a:t>
            </a:r>
          </a:p>
        </p:txBody>
      </p:sp>
      <p:sp>
        <p:nvSpPr>
          <p:cNvPr id="9" name="Metin kutusu 8">
            <a:extLst>
              <a:ext uri="{FF2B5EF4-FFF2-40B4-BE49-F238E27FC236}">
                <a16:creationId xmlns:a16="http://schemas.microsoft.com/office/drawing/2014/main" id="{B9659D27-623D-F979-9D87-95750FA75815}"/>
              </a:ext>
            </a:extLst>
          </p:cNvPr>
          <p:cNvSpPr txBox="1"/>
          <p:nvPr/>
        </p:nvSpPr>
        <p:spPr>
          <a:xfrm>
            <a:off x="3641910" y="2060702"/>
            <a:ext cx="1070199" cy="1390644"/>
          </a:xfrm>
          <a:prstGeom prst="rect">
            <a:avLst/>
          </a:prstGeom>
          <a:solidFill>
            <a:schemeClr val="bg1"/>
          </a:solidFill>
        </p:spPr>
        <p:txBody>
          <a:bodyPr wrap="square" rtlCol="0">
            <a:spAutoFit/>
          </a:bodyPr>
          <a:lstStyle/>
          <a:p>
            <a:endParaRPr lang="tr-TR" dirty="0"/>
          </a:p>
        </p:txBody>
      </p:sp>
      <p:sp>
        <p:nvSpPr>
          <p:cNvPr id="10" name="Metin kutusu 9">
            <a:extLst>
              <a:ext uri="{FF2B5EF4-FFF2-40B4-BE49-F238E27FC236}">
                <a16:creationId xmlns:a16="http://schemas.microsoft.com/office/drawing/2014/main" id="{98D894A1-362D-AFF6-980B-74B902061948}"/>
              </a:ext>
            </a:extLst>
          </p:cNvPr>
          <p:cNvSpPr txBox="1"/>
          <p:nvPr/>
        </p:nvSpPr>
        <p:spPr>
          <a:xfrm>
            <a:off x="3929668" y="2546353"/>
            <a:ext cx="1070199" cy="1390644"/>
          </a:xfrm>
          <a:prstGeom prst="rect">
            <a:avLst/>
          </a:prstGeom>
          <a:solidFill>
            <a:schemeClr val="bg1"/>
          </a:solidFill>
        </p:spPr>
        <p:txBody>
          <a:bodyPr wrap="square" rtlCol="0">
            <a:spAutoFit/>
          </a:bodyPr>
          <a:lstStyle/>
          <a:p>
            <a:endParaRPr lang="tr-TR" dirty="0"/>
          </a:p>
        </p:txBody>
      </p:sp>
      <p:sp>
        <p:nvSpPr>
          <p:cNvPr id="13" name="Metin kutusu 12">
            <a:extLst>
              <a:ext uri="{FF2B5EF4-FFF2-40B4-BE49-F238E27FC236}">
                <a16:creationId xmlns:a16="http://schemas.microsoft.com/office/drawing/2014/main" id="{245A77B3-DC4C-E51A-4CEB-E337A6FDAC15}"/>
              </a:ext>
            </a:extLst>
          </p:cNvPr>
          <p:cNvSpPr txBox="1"/>
          <p:nvPr/>
        </p:nvSpPr>
        <p:spPr>
          <a:xfrm>
            <a:off x="3929668" y="1537482"/>
            <a:ext cx="1070199" cy="1390644"/>
          </a:xfrm>
          <a:prstGeom prst="rect">
            <a:avLst/>
          </a:prstGeom>
          <a:solidFill>
            <a:schemeClr val="bg1"/>
          </a:solidFill>
        </p:spPr>
        <p:txBody>
          <a:bodyPr wrap="square" rtlCol="0">
            <a:spAutoFit/>
          </a:bodyPr>
          <a:lstStyle/>
          <a:p>
            <a:endParaRPr lang="tr-TR" dirty="0"/>
          </a:p>
        </p:txBody>
      </p:sp>
      <p:pic>
        <p:nvPicPr>
          <p:cNvPr id="20" name="Resim 19">
            <a:extLst>
              <a:ext uri="{FF2B5EF4-FFF2-40B4-BE49-F238E27FC236}">
                <a16:creationId xmlns:a16="http://schemas.microsoft.com/office/drawing/2014/main" id="{1EAD2FF0-BAC6-337D-3068-A0D3C4172B22}"/>
              </a:ext>
            </a:extLst>
          </p:cNvPr>
          <p:cNvPicPr>
            <a:picLocks noChangeAspect="1"/>
          </p:cNvPicPr>
          <p:nvPr/>
        </p:nvPicPr>
        <p:blipFill>
          <a:blip r:embed="rId5"/>
          <a:stretch>
            <a:fillRect/>
          </a:stretch>
        </p:blipFill>
        <p:spPr>
          <a:xfrm>
            <a:off x="6281726" y="1160900"/>
            <a:ext cx="4386873" cy="4718208"/>
          </a:xfrm>
          <a:prstGeom prst="rect">
            <a:avLst/>
          </a:prstGeom>
        </p:spPr>
      </p:pic>
      <p:sp>
        <p:nvSpPr>
          <p:cNvPr id="18" name="Dikdörtgen 17">
            <a:extLst>
              <a:ext uri="{FF2B5EF4-FFF2-40B4-BE49-F238E27FC236}">
                <a16:creationId xmlns:a16="http://schemas.microsoft.com/office/drawing/2014/main" id="{52A121D5-B293-41C1-931C-6BD17A7CE9E3}"/>
              </a:ext>
            </a:extLst>
          </p:cNvPr>
          <p:cNvSpPr/>
          <p:nvPr/>
        </p:nvSpPr>
        <p:spPr>
          <a:xfrm>
            <a:off x="7724097" y="1640721"/>
            <a:ext cx="2331664" cy="523220"/>
          </a:xfrm>
          <a:prstGeom prst="rect">
            <a:avLst/>
          </a:prstGeom>
        </p:spPr>
        <p:txBody>
          <a:bodyPr wrap="none">
            <a:spAutoFit/>
          </a:bodyPr>
          <a:lstStyle/>
          <a:p>
            <a:r>
              <a:rPr lang="tr-TR" sz="1400" b="1" dirty="0">
                <a:solidFill>
                  <a:srgbClr val="C00000"/>
                </a:solidFill>
                <a:latin typeface="Myriad Pro"/>
              </a:rPr>
              <a:t>GSYİH %9,12</a:t>
            </a:r>
          </a:p>
          <a:p>
            <a:r>
              <a:rPr lang="tr-TR" sz="1400" b="1" dirty="0" err="1">
                <a:solidFill>
                  <a:srgbClr val="C00000"/>
                </a:solidFill>
                <a:latin typeface="Myriad Pro"/>
              </a:rPr>
              <a:t>Ort</a:t>
            </a:r>
            <a:r>
              <a:rPr lang="tr-TR" sz="1400" b="1" dirty="0">
                <a:solidFill>
                  <a:srgbClr val="C00000"/>
                </a:solidFill>
                <a:latin typeface="Myriad Pro"/>
              </a:rPr>
              <a:t> aylık ücret 1.219 avro</a:t>
            </a:r>
          </a:p>
        </p:txBody>
      </p:sp>
      <p:sp>
        <p:nvSpPr>
          <p:cNvPr id="21" name="Metin kutusu 20">
            <a:extLst>
              <a:ext uri="{FF2B5EF4-FFF2-40B4-BE49-F238E27FC236}">
                <a16:creationId xmlns:a16="http://schemas.microsoft.com/office/drawing/2014/main" id="{22DD2ED6-9D04-AE2B-CF9D-440ABFF91CCF}"/>
              </a:ext>
            </a:extLst>
          </p:cNvPr>
          <p:cNvSpPr txBox="1"/>
          <p:nvPr/>
        </p:nvSpPr>
        <p:spPr>
          <a:xfrm>
            <a:off x="10133499" y="2710147"/>
            <a:ext cx="1070199" cy="1390644"/>
          </a:xfrm>
          <a:prstGeom prst="rect">
            <a:avLst/>
          </a:prstGeom>
          <a:solidFill>
            <a:schemeClr val="bg1"/>
          </a:solidFill>
        </p:spPr>
        <p:txBody>
          <a:bodyPr wrap="square" rtlCol="0">
            <a:spAutoFit/>
          </a:bodyPr>
          <a:lstStyle/>
          <a:p>
            <a:endParaRPr lang="tr-TR" dirty="0"/>
          </a:p>
        </p:txBody>
      </p:sp>
      <p:sp>
        <p:nvSpPr>
          <p:cNvPr id="22" name="Metin kutusu 21">
            <a:extLst>
              <a:ext uri="{FF2B5EF4-FFF2-40B4-BE49-F238E27FC236}">
                <a16:creationId xmlns:a16="http://schemas.microsoft.com/office/drawing/2014/main" id="{812B9331-F196-1936-F618-66B355F109F2}"/>
              </a:ext>
            </a:extLst>
          </p:cNvPr>
          <p:cNvSpPr txBox="1"/>
          <p:nvPr/>
        </p:nvSpPr>
        <p:spPr>
          <a:xfrm>
            <a:off x="9996263" y="1389439"/>
            <a:ext cx="1070199" cy="1390644"/>
          </a:xfrm>
          <a:prstGeom prst="rect">
            <a:avLst/>
          </a:prstGeom>
          <a:solidFill>
            <a:schemeClr val="bg1"/>
          </a:solidFill>
        </p:spPr>
        <p:txBody>
          <a:bodyPr wrap="square" rtlCol="0">
            <a:spAutoFit/>
          </a:bodyPr>
          <a:lstStyle/>
          <a:p>
            <a:endParaRPr lang="tr-TR" dirty="0"/>
          </a:p>
        </p:txBody>
      </p:sp>
      <p:pic>
        <p:nvPicPr>
          <p:cNvPr id="2" name="Resim 1">
            <a:extLst>
              <a:ext uri="{FF2B5EF4-FFF2-40B4-BE49-F238E27FC236}">
                <a16:creationId xmlns:a16="http://schemas.microsoft.com/office/drawing/2014/main" id="{BB89A68E-D6CF-03F4-B3F9-08E1E67DB250}"/>
              </a:ext>
            </a:extLst>
          </p:cNvPr>
          <p:cNvPicPr>
            <a:picLocks noChangeAspect="1"/>
          </p:cNvPicPr>
          <p:nvPr/>
        </p:nvPicPr>
        <p:blipFill>
          <a:blip r:embed="rId6"/>
          <a:stretch>
            <a:fillRect/>
          </a:stretch>
        </p:blipFill>
        <p:spPr>
          <a:xfrm>
            <a:off x="1165773" y="4944373"/>
            <a:ext cx="746508" cy="357830"/>
          </a:xfrm>
          <a:prstGeom prst="rect">
            <a:avLst/>
          </a:prstGeom>
        </p:spPr>
      </p:pic>
      <p:pic>
        <p:nvPicPr>
          <p:cNvPr id="4" name="Picture 2">
            <a:extLst>
              <a:ext uri="{FF2B5EF4-FFF2-40B4-BE49-F238E27FC236}">
                <a16:creationId xmlns:a16="http://schemas.microsoft.com/office/drawing/2014/main" id="{818518CD-1A6A-24AC-3E34-C3849BC00E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8305" y="5328144"/>
            <a:ext cx="988704" cy="400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ntinental_Automotive_logo">
            <a:extLst>
              <a:ext uri="{FF2B5EF4-FFF2-40B4-BE49-F238E27FC236}">
                <a16:creationId xmlns:a16="http://schemas.microsoft.com/office/drawing/2014/main" id="{A49FFF52-AEF6-ABE5-46EF-5700A77DCD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3054" y="4422648"/>
            <a:ext cx="1099206" cy="461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UKÓZA HOLDING, a.s. | Klienti - pracovné ponuky | Portál absolventov STU">
            <a:extLst>
              <a:ext uri="{FF2B5EF4-FFF2-40B4-BE49-F238E27FC236}">
                <a16:creationId xmlns:a16="http://schemas.microsoft.com/office/drawing/2014/main" id="{85083425-F7E4-BE52-7987-FACBC139AC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8207" y="4053676"/>
            <a:ext cx="615823" cy="8906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hemosvit Folie">
            <a:extLst>
              <a:ext uri="{FF2B5EF4-FFF2-40B4-BE49-F238E27FC236}">
                <a16:creationId xmlns:a16="http://schemas.microsoft.com/office/drawing/2014/main" id="{030AA117-B66F-89E6-657A-1E9867DE13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9496" y="3936997"/>
            <a:ext cx="1038196" cy="5760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Lear Corporation Seating Slovakia, s.r.o.">
            <a:extLst>
              <a:ext uri="{FF2B5EF4-FFF2-40B4-BE49-F238E27FC236}">
                <a16:creationId xmlns:a16="http://schemas.microsoft.com/office/drawing/2014/main" id="{25C17A3B-75F6-2964-3B4A-B4F3606DD8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5889" y="4729178"/>
            <a:ext cx="1252144" cy="3941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lastic Omnium - Home | Facebook">
            <a:extLst>
              <a:ext uri="{FF2B5EF4-FFF2-40B4-BE49-F238E27FC236}">
                <a16:creationId xmlns:a16="http://schemas.microsoft.com/office/drawing/2014/main" id="{50103A41-F46D-4261-E25C-6D557D07A9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07913" y="5029775"/>
            <a:ext cx="763930" cy="763930"/>
          </a:xfrm>
          <a:prstGeom prst="rect">
            <a:avLst/>
          </a:prstGeom>
          <a:noFill/>
          <a:extLst>
            <a:ext uri="{909E8E84-426E-40DD-AFC4-6F175D3DCCD1}">
              <a14:hiddenFill xmlns:a14="http://schemas.microsoft.com/office/drawing/2010/main">
                <a:solidFill>
                  <a:srgbClr val="FFFFFF"/>
                </a:solidFill>
              </a14:hiddenFill>
            </a:ext>
          </a:extLst>
        </p:spPr>
      </p:pic>
      <p:sp>
        <p:nvSpPr>
          <p:cNvPr id="23" name="Metin kutusu 22">
            <a:extLst>
              <a:ext uri="{FF2B5EF4-FFF2-40B4-BE49-F238E27FC236}">
                <a16:creationId xmlns:a16="http://schemas.microsoft.com/office/drawing/2014/main" id="{2920B625-5DF7-4EC2-A435-A96CA653D7C0}"/>
              </a:ext>
            </a:extLst>
          </p:cNvPr>
          <p:cNvSpPr txBox="1"/>
          <p:nvPr/>
        </p:nvSpPr>
        <p:spPr>
          <a:xfrm>
            <a:off x="7854006" y="6103327"/>
            <a:ext cx="3567372" cy="276999"/>
          </a:xfrm>
          <a:prstGeom prst="rect">
            <a:avLst/>
          </a:prstGeom>
          <a:noFill/>
        </p:spPr>
        <p:txBody>
          <a:bodyPr wrap="square" rtlCol="0">
            <a:spAutoFit/>
          </a:bodyPr>
          <a:lstStyle/>
          <a:p>
            <a:r>
              <a:rPr lang="tr-TR" sz="1200" b="1" i="1" dirty="0">
                <a:solidFill>
                  <a:srgbClr val="C00000"/>
                </a:solidFill>
              </a:rPr>
              <a:t>*Kırmızı çerçeveli olan şirketler Türk yatırımlarıdır.</a:t>
            </a:r>
          </a:p>
        </p:txBody>
      </p:sp>
    </p:spTree>
    <p:extLst>
      <p:ext uri="{BB962C8B-B14F-4D97-AF65-F5344CB8AC3E}">
        <p14:creationId xmlns:p14="http://schemas.microsoft.com/office/powerpoint/2010/main" val="4065970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Dikdörtgen 9">
            <a:extLst>
              <a:ext uri="{FF2B5EF4-FFF2-40B4-BE49-F238E27FC236}">
                <a16:creationId xmlns:a16="http://schemas.microsoft.com/office/drawing/2014/main" id="{B58CDB24-F4F1-42BC-A577-48ABC9E26303}"/>
              </a:ext>
            </a:extLst>
          </p:cNvPr>
          <p:cNvSpPr/>
          <p:nvPr/>
        </p:nvSpPr>
        <p:spPr>
          <a:xfrm>
            <a:off x="370345" y="1069603"/>
            <a:ext cx="4547937" cy="2339102"/>
          </a:xfrm>
          <a:prstGeom prst="rect">
            <a:avLst/>
          </a:prstGeom>
          <a:ln>
            <a:solidFill>
              <a:schemeClr val="tx1">
                <a:lumMod val="95000"/>
                <a:lumOff val="5000"/>
              </a:schemeClr>
            </a:solidFill>
          </a:ln>
        </p:spPr>
        <p:txBody>
          <a:bodyPr wrap="square">
            <a:spAutoFit/>
          </a:bodyPr>
          <a:lstStyle/>
          <a:p>
            <a:pPr>
              <a:spcAft>
                <a:spcPts val="1200"/>
              </a:spcAft>
            </a:pPr>
            <a:r>
              <a:rPr lang="tr-TR" sz="2400" b="1" u="sng" dirty="0">
                <a:solidFill>
                  <a:srgbClr val="C00000"/>
                </a:solidFill>
              </a:rPr>
              <a:t>1. Sanayi Üretimi Projeleri</a:t>
            </a:r>
          </a:p>
          <a:p>
            <a:pPr marL="285750" indent="-285750">
              <a:buFont typeface="Arial" panose="020B0604020202020204" pitchFamily="34" charset="0"/>
              <a:buChar char="•"/>
            </a:pPr>
            <a:r>
              <a:rPr lang="tr-TR" sz="1600" dirty="0">
                <a:solidFill>
                  <a:srgbClr val="000000"/>
                </a:solidFill>
              </a:rPr>
              <a:t>Yatırımcı KOBİ ise, minimum yatırım miktarı ve yeni yaratılan iş sayısı şartları yarı yarıya düşürülür.</a:t>
            </a:r>
          </a:p>
          <a:p>
            <a:pPr marL="285750" indent="-285750">
              <a:buFont typeface="Arial" panose="020B0604020202020204" pitchFamily="34" charset="0"/>
              <a:buChar char="•"/>
            </a:pPr>
            <a:r>
              <a:rPr lang="tr-TR" sz="1600" dirty="0">
                <a:solidFill>
                  <a:srgbClr val="000000"/>
                </a:solidFill>
              </a:rPr>
              <a:t>D kategorisi başvuru öncesinde Çalışma, Sosyal İşler ve Aile Merkez Ofisi’nin (</a:t>
            </a:r>
            <a:r>
              <a:rPr lang="tr-TR" sz="1600" dirty="0" err="1">
                <a:solidFill>
                  <a:srgbClr val="000000"/>
                </a:solidFill>
              </a:rPr>
              <a:t>ÚPSVaR</a:t>
            </a:r>
            <a:r>
              <a:rPr lang="tr-TR" sz="1600" dirty="0">
                <a:solidFill>
                  <a:srgbClr val="000000"/>
                </a:solidFill>
              </a:rPr>
              <a:t>) internet sayfasından kontrol edilmelidir. Liste üçer aylık dönemler itibarıyla revize edilmektedir.</a:t>
            </a:r>
            <a:endParaRPr lang="tr-TR" sz="1600" b="1" u="sng" dirty="0">
              <a:solidFill>
                <a:srgbClr val="000000"/>
              </a:solidFill>
            </a:endParaRPr>
          </a:p>
        </p:txBody>
      </p:sp>
      <p:sp>
        <p:nvSpPr>
          <p:cNvPr id="7" name="Dikdörtgen 6">
            <a:extLst>
              <a:ext uri="{FF2B5EF4-FFF2-40B4-BE49-F238E27FC236}">
                <a16:creationId xmlns:a16="http://schemas.microsoft.com/office/drawing/2014/main" id="{8806945E-5024-41CE-A4FD-45A267B0E539}"/>
              </a:ext>
            </a:extLst>
          </p:cNvPr>
          <p:cNvSpPr/>
          <p:nvPr/>
        </p:nvSpPr>
        <p:spPr>
          <a:xfrm>
            <a:off x="3519153" y="172166"/>
            <a:ext cx="4676024" cy="461665"/>
          </a:xfrm>
          <a:prstGeom prst="rect">
            <a:avLst/>
          </a:prstGeom>
        </p:spPr>
        <p:txBody>
          <a:bodyPr wrap="none">
            <a:spAutoFit/>
          </a:bodyPr>
          <a:lstStyle/>
          <a:p>
            <a:r>
              <a:rPr lang="tr-TR" sz="2400" b="1" dirty="0">
                <a:solidFill>
                  <a:srgbClr val="C00000"/>
                </a:solidFill>
                <a:latin typeface="Myriad Pro"/>
              </a:rPr>
              <a:t>Slovakya Yatırım Teşvik Sistemi</a:t>
            </a:r>
          </a:p>
        </p:txBody>
      </p:sp>
      <p:graphicFrame>
        <p:nvGraphicFramePr>
          <p:cNvPr id="20" name="Tablo 19">
            <a:extLst>
              <a:ext uri="{FF2B5EF4-FFF2-40B4-BE49-F238E27FC236}">
                <a16:creationId xmlns:a16="http://schemas.microsoft.com/office/drawing/2014/main" id="{ADB3F2E4-8C6A-4AD2-B7F0-2BF4BE37F967}"/>
              </a:ext>
            </a:extLst>
          </p:cNvPr>
          <p:cNvGraphicFramePr>
            <a:graphicFrameLocks noGrp="1"/>
          </p:cNvGraphicFramePr>
          <p:nvPr/>
        </p:nvGraphicFramePr>
        <p:xfrm>
          <a:off x="931210" y="3435535"/>
          <a:ext cx="9430384" cy="3083852"/>
        </p:xfrm>
        <a:graphic>
          <a:graphicData uri="http://schemas.openxmlformats.org/drawingml/2006/table">
            <a:tbl>
              <a:tblPr firstRow="1" firstCol="1" bandRow="1"/>
              <a:tblGrid>
                <a:gridCol w="1470174">
                  <a:extLst>
                    <a:ext uri="{9D8B030D-6E8A-4147-A177-3AD203B41FA5}">
                      <a16:colId xmlns:a16="http://schemas.microsoft.com/office/drawing/2014/main" val="2041638227"/>
                    </a:ext>
                  </a:extLst>
                </a:gridCol>
                <a:gridCol w="1434114">
                  <a:extLst>
                    <a:ext uri="{9D8B030D-6E8A-4147-A177-3AD203B41FA5}">
                      <a16:colId xmlns:a16="http://schemas.microsoft.com/office/drawing/2014/main" val="988304284"/>
                    </a:ext>
                  </a:extLst>
                </a:gridCol>
                <a:gridCol w="1431339">
                  <a:extLst>
                    <a:ext uri="{9D8B030D-6E8A-4147-A177-3AD203B41FA5}">
                      <a16:colId xmlns:a16="http://schemas.microsoft.com/office/drawing/2014/main" val="1635944656"/>
                    </a:ext>
                  </a:extLst>
                </a:gridCol>
                <a:gridCol w="1305589">
                  <a:extLst>
                    <a:ext uri="{9D8B030D-6E8A-4147-A177-3AD203B41FA5}">
                      <a16:colId xmlns:a16="http://schemas.microsoft.com/office/drawing/2014/main" val="1653030985"/>
                    </a:ext>
                  </a:extLst>
                </a:gridCol>
                <a:gridCol w="1909378">
                  <a:extLst>
                    <a:ext uri="{9D8B030D-6E8A-4147-A177-3AD203B41FA5}">
                      <a16:colId xmlns:a16="http://schemas.microsoft.com/office/drawing/2014/main" val="2030017475"/>
                    </a:ext>
                  </a:extLst>
                </a:gridCol>
                <a:gridCol w="1879790">
                  <a:extLst>
                    <a:ext uri="{9D8B030D-6E8A-4147-A177-3AD203B41FA5}">
                      <a16:colId xmlns:a16="http://schemas.microsoft.com/office/drawing/2014/main" val="1943424045"/>
                    </a:ext>
                  </a:extLst>
                </a:gridCol>
              </a:tblGrid>
              <a:tr h="378792">
                <a:tc>
                  <a:txBody>
                    <a:bodyPr/>
                    <a:lstStyle/>
                    <a:p>
                      <a:pPr>
                        <a:lnSpc>
                          <a:spcPct val="115000"/>
                        </a:lnSpc>
                        <a:spcAft>
                          <a:spcPts val="100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Yatırımlarda yeni teknolojilerin min. payı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0000"/>
                        </a:lnSpc>
                        <a:spcAft>
                          <a:spcPts val="0"/>
                        </a:spcAft>
                      </a:pPr>
                      <a:r>
                        <a:rPr lang="tr-TR" sz="1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NAKİT DESTEK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VERGİ İNDİRİMİ, MUAFİYETİ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YENİ YARATILAN İŞLERE YÖNELİK DESTEK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MÜLK TRANSFERİ/ KİRALAMA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83272958"/>
                  </a:ext>
                </a:extLst>
              </a:tr>
              <a:tr h="574388">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İşsizlik Oranı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tr-TR"/>
                    </a:p>
                  </a:txBody>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a:t>
                      </a: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yatırım miktarı Diğer / Öncelikli Alanlar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Minimum yatırım miktarı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a:t>
                      </a: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yatırım miktarı / </a:t>
                      </a:r>
                      <a:r>
                        <a:rPr lang="tr-TR" sz="1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a:t>
                      </a: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yeni oluşturulmuş işler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Minimum yatırım miktarı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35492333"/>
                  </a:ext>
                </a:extLst>
              </a:tr>
              <a:tr h="378792">
                <a:tc>
                  <a:txBody>
                    <a:bodyPr/>
                    <a:lstStyle/>
                    <a:p>
                      <a:pPr algn="ctr">
                        <a:lnSpc>
                          <a:spcPct val="115000"/>
                        </a:lnSpc>
                        <a:spcAft>
                          <a:spcPts val="1000"/>
                        </a:spcAft>
                      </a:pP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Ortalamanın altında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1000"/>
                        </a:spcAft>
                      </a:pP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 </a:t>
                      </a: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40 milyon €</a:t>
                      </a:r>
                      <a:endParaRPr lang="en-GB"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638540"/>
                  </a:ext>
                </a:extLst>
              </a:tr>
              <a:tr h="520528">
                <a:tc>
                  <a:txBody>
                    <a:bodyPr/>
                    <a:lstStyle/>
                    <a:p>
                      <a:pPr algn="ctr">
                        <a:lnSpc>
                          <a:spcPct val="115000"/>
                        </a:lnSpc>
                        <a:spcAft>
                          <a:spcPts val="1000"/>
                        </a:spcAft>
                      </a:pP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Ortalamanın üstünde</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lnSpc>
                          <a:spcPct val="115000"/>
                        </a:lnSpc>
                        <a:spcAft>
                          <a:spcPts val="1000"/>
                        </a:spcAft>
                      </a:pP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 milyon € /         20 milyon €</a:t>
                      </a:r>
                      <a:endParaRPr lang="en-GB"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milyon € / 200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931018"/>
                  </a:ext>
                </a:extLst>
              </a:tr>
              <a:tr h="378792">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Ortalamanın %35 ve daha fazla üstünde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lnSpc>
                          <a:spcPct val="115000"/>
                        </a:lnSpc>
                        <a:spcAft>
                          <a:spcPts val="1000"/>
                        </a:spcAft>
                      </a:pP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 milyon € /         10 milyon €</a:t>
                      </a:r>
                      <a:endParaRPr lang="en-GB"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 milyon € / 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8428547"/>
                  </a:ext>
                </a:extLst>
              </a:tr>
              <a:tr h="520528">
                <a:tc>
                  <a:txBody>
                    <a:bodyPr/>
                    <a:lstStyle/>
                    <a:p>
                      <a:pPr algn="ctr">
                        <a:lnSpc>
                          <a:spcPct val="115000"/>
                        </a:lnSpc>
                        <a:spcAft>
                          <a:spcPts val="1000"/>
                        </a:spcAft>
                      </a:pPr>
                      <a:r>
                        <a:rPr lang="tr-TR" sz="12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D: En az gelişmiş bölgeler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5000"/>
                        </a:lnSpc>
                        <a:spcAft>
                          <a:spcPts val="1000"/>
                        </a:spcAft>
                      </a:pPr>
                      <a:r>
                        <a:rPr lang="tr-TR" sz="12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5000"/>
                        </a:lnSpc>
                        <a:spcAft>
                          <a:spcPts val="1000"/>
                        </a:spcAft>
                      </a:pPr>
                      <a:r>
                        <a:rPr lang="tr-TR"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milyon € /           0,5 milyon €</a:t>
                      </a:r>
                      <a:endParaRPr lang="en-GB"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 milyon € / 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 milyon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744591"/>
                  </a:ext>
                </a:extLst>
              </a:tr>
            </a:tbl>
          </a:graphicData>
        </a:graphic>
      </p:graphicFrame>
      <p:sp>
        <p:nvSpPr>
          <p:cNvPr id="22" name="Dikdörtgen 21">
            <a:extLst>
              <a:ext uri="{FF2B5EF4-FFF2-40B4-BE49-F238E27FC236}">
                <a16:creationId xmlns:a16="http://schemas.microsoft.com/office/drawing/2014/main" id="{C97C091E-C2B8-4499-95B2-AF7B105E2658}"/>
              </a:ext>
            </a:extLst>
          </p:cNvPr>
          <p:cNvSpPr/>
          <p:nvPr/>
        </p:nvSpPr>
        <p:spPr>
          <a:xfrm rot="16200000">
            <a:off x="9998716" y="5504910"/>
            <a:ext cx="938077" cy="246221"/>
          </a:xfrm>
          <a:prstGeom prst="rect">
            <a:avLst/>
          </a:prstGeom>
        </p:spPr>
        <p:txBody>
          <a:bodyPr wrap="none">
            <a:spAutoFit/>
          </a:bodyPr>
          <a:lstStyle/>
          <a:p>
            <a:r>
              <a:rPr lang="tr-TR" sz="1000" dirty="0"/>
              <a:t>Kaynak: SARIO</a:t>
            </a:r>
          </a:p>
        </p:txBody>
      </p:sp>
      <p:pic>
        <p:nvPicPr>
          <p:cNvPr id="2" name="Resim 1">
            <a:extLst>
              <a:ext uri="{FF2B5EF4-FFF2-40B4-BE49-F238E27FC236}">
                <a16:creationId xmlns:a16="http://schemas.microsoft.com/office/drawing/2014/main" id="{3D18BA16-3A91-810D-B1EE-BE15B9D390B9}"/>
              </a:ext>
            </a:extLst>
          </p:cNvPr>
          <p:cNvPicPr>
            <a:picLocks noChangeAspect="1"/>
          </p:cNvPicPr>
          <p:nvPr/>
        </p:nvPicPr>
        <p:blipFill rotWithShape="1">
          <a:blip r:embed="rId4"/>
          <a:srcRect l="62434" t="43033" r="5423" b="26631"/>
          <a:stretch/>
        </p:blipFill>
        <p:spPr bwMode="auto">
          <a:xfrm>
            <a:off x="5596989" y="533933"/>
            <a:ext cx="5443312" cy="28897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0697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Dikdörtgen 1"/>
          <p:cNvSpPr/>
          <p:nvPr/>
        </p:nvSpPr>
        <p:spPr>
          <a:xfrm>
            <a:off x="2638425" y="454825"/>
            <a:ext cx="5759450" cy="461665"/>
          </a:xfrm>
          <a:prstGeom prst="rect">
            <a:avLst/>
          </a:prstGeom>
        </p:spPr>
        <p:txBody>
          <a:bodyPr>
            <a:spAutoFit/>
          </a:bodyPr>
          <a:lstStyle/>
          <a:p>
            <a:r>
              <a:rPr lang="tr-TR" sz="2400" b="1" dirty="0">
                <a:solidFill>
                  <a:srgbClr val="C00000"/>
                </a:solidFill>
              </a:rPr>
              <a:t>2. Teknoloji Merkezleri</a:t>
            </a:r>
          </a:p>
        </p:txBody>
      </p:sp>
      <p:graphicFrame>
        <p:nvGraphicFramePr>
          <p:cNvPr id="7" name="Tablo 6">
            <a:extLst>
              <a:ext uri="{FF2B5EF4-FFF2-40B4-BE49-F238E27FC236}">
                <a16:creationId xmlns:a16="http://schemas.microsoft.com/office/drawing/2014/main" id="{A513ECDB-58F5-47D9-A272-7B51F7D4AADB}"/>
              </a:ext>
            </a:extLst>
          </p:cNvPr>
          <p:cNvGraphicFramePr>
            <a:graphicFrameLocks noGrp="1"/>
          </p:cNvGraphicFramePr>
          <p:nvPr/>
        </p:nvGraphicFramePr>
        <p:xfrm>
          <a:off x="2638425" y="983103"/>
          <a:ext cx="7713310" cy="2038923"/>
        </p:xfrm>
        <a:graphic>
          <a:graphicData uri="http://schemas.openxmlformats.org/drawingml/2006/table">
            <a:tbl>
              <a:tblPr firstRow="1" firstCol="1" bandRow="1"/>
              <a:tblGrid>
                <a:gridCol w="1467168">
                  <a:extLst>
                    <a:ext uri="{9D8B030D-6E8A-4147-A177-3AD203B41FA5}">
                      <a16:colId xmlns:a16="http://schemas.microsoft.com/office/drawing/2014/main" val="2305810272"/>
                    </a:ext>
                  </a:extLst>
                </a:gridCol>
                <a:gridCol w="1056111">
                  <a:extLst>
                    <a:ext uri="{9D8B030D-6E8A-4147-A177-3AD203B41FA5}">
                      <a16:colId xmlns:a16="http://schemas.microsoft.com/office/drawing/2014/main" val="3631826481"/>
                    </a:ext>
                  </a:extLst>
                </a:gridCol>
                <a:gridCol w="905238">
                  <a:extLst>
                    <a:ext uri="{9D8B030D-6E8A-4147-A177-3AD203B41FA5}">
                      <a16:colId xmlns:a16="http://schemas.microsoft.com/office/drawing/2014/main" val="2305569060"/>
                    </a:ext>
                  </a:extLst>
                </a:gridCol>
                <a:gridCol w="875063">
                  <a:extLst>
                    <a:ext uri="{9D8B030D-6E8A-4147-A177-3AD203B41FA5}">
                      <a16:colId xmlns:a16="http://schemas.microsoft.com/office/drawing/2014/main" val="4293640398"/>
                    </a:ext>
                  </a:extLst>
                </a:gridCol>
                <a:gridCol w="905238">
                  <a:extLst>
                    <a:ext uri="{9D8B030D-6E8A-4147-A177-3AD203B41FA5}">
                      <a16:colId xmlns:a16="http://schemas.microsoft.com/office/drawing/2014/main" val="1331728531"/>
                    </a:ext>
                  </a:extLst>
                </a:gridCol>
                <a:gridCol w="1096344">
                  <a:extLst>
                    <a:ext uri="{9D8B030D-6E8A-4147-A177-3AD203B41FA5}">
                      <a16:colId xmlns:a16="http://schemas.microsoft.com/office/drawing/2014/main" val="778027978"/>
                    </a:ext>
                  </a:extLst>
                </a:gridCol>
                <a:gridCol w="1408148">
                  <a:extLst>
                    <a:ext uri="{9D8B030D-6E8A-4147-A177-3AD203B41FA5}">
                      <a16:colId xmlns:a16="http://schemas.microsoft.com/office/drawing/2014/main" val="1620592189"/>
                    </a:ext>
                  </a:extLst>
                </a:gridCol>
              </a:tblGrid>
              <a:tr h="0">
                <a:tc>
                  <a:txBody>
                    <a:bodyPr/>
                    <a:lstStyle/>
                    <a:p>
                      <a:endParaRPr lang="tr-TR"/>
                    </a:p>
                  </a:txBody>
                  <a:tcPr/>
                </a:tc>
                <a:tc gridSpan="2">
                  <a:txBody>
                    <a:bodyPr/>
                    <a:lstStyle/>
                    <a:p>
                      <a:endParaRPr lang="tr-TR"/>
                    </a:p>
                  </a:txBody>
                  <a:tcPr/>
                </a:tc>
                <a:tc hMerge="1">
                  <a:txBody>
                    <a:bodyPr/>
                    <a:lstStyle/>
                    <a:p>
                      <a:endParaRPr lang="tr-TR"/>
                    </a:p>
                  </a:txBody>
                  <a:tcPr/>
                </a:tc>
                <a:tc gridSpan="4">
                  <a:txBody>
                    <a:bodyPr/>
                    <a:lstStyle/>
                    <a:p>
                      <a:pPr algn="ctr">
                        <a:lnSpc>
                          <a:spcPct val="115000"/>
                        </a:lnSpc>
                        <a:spcAft>
                          <a:spcPts val="100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Minimum</a:t>
                      </a: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yatırım miktarı</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98633588"/>
                  </a:ext>
                </a:extLst>
              </a:tr>
              <a:tr h="0">
                <a:tc>
                  <a:txBody>
                    <a:bodyPr/>
                    <a:lstStyle/>
                    <a:p>
                      <a:pPr algn="ctr">
                        <a:lnSpc>
                          <a:spcPct val="115000"/>
                        </a:lnSpc>
                        <a:spcAft>
                          <a:spcPts val="1000"/>
                        </a:spcAft>
                      </a:pP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yeni yaratılan iş sayısı</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Bölgedeki ortalama maaş (minimum katları)*</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Hibe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(nakit,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Vergi indirimi, muafiyeti</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Yeni yaratılan işlere yönelik destek</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Kamuya veya belediye ait mülk transferinde düşük fiyat verme</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9111567"/>
                  </a:ext>
                </a:extLst>
              </a:tr>
              <a:tr h="0">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400" b="1" dirty="0">
                          <a:effectLst/>
                          <a:latin typeface="Calibri" panose="020F0502020204030204" pitchFamily="34" charset="0"/>
                          <a:ea typeface="Calibri" panose="020F0502020204030204" pitchFamily="34" charset="0"/>
                          <a:cs typeface="Times New Roman" panose="02020603050405020304" pitchFamily="18" charset="0"/>
                        </a:rPr>
                        <a:t>Öncelikli Bölgeler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200.000 €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003776"/>
                  </a:ext>
                </a:extLst>
              </a:tr>
              <a:tr h="0">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400" b="1" dirty="0">
                          <a:effectLst/>
                          <a:latin typeface="Calibri" panose="020F0502020204030204" pitchFamily="34" charset="0"/>
                          <a:ea typeface="Calibri" panose="020F0502020204030204" pitchFamily="34" charset="0"/>
                          <a:cs typeface="Times New Roman" panose="02020603050405020304" pitchFamily="18" charset="0"/>
                        </a:rPr>
                        <a:t>Diğer</a:t>
                      </a:r>
                      <a:endParaRPr lang="tr-T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400.000 €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200.000 €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200.000 €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200.000 €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67223"/>
                  </a:ext>
                </a:extLst>
              </a:tr>
            </a:tbl>
          </a:graphicData>
        </a:graphic>
      </p:graphicFrame>
      <p:graphicFrame>
        <p:nvGraphicFramePr>
          <p:cNvPr id="9" name="Tablo 8">
            <a:extLst>
              <a:ext uri="{FF2B5EF4-FFF2-40B4-BE49-F238E27FC236}">
                <a16:creationId xmlns:a16="http://schemas.microsoft.com/office/drawing/2014/main" id="{CE5B3AEA-FD08-4121-A51C-2F56FD9482A6}"/>
              </a:ext>
            </a:extLst>
          </p:cNvPr>
          <p:cNvGraphicFramePr>
            <a:graphicFrameLocks noGrp="1"/>
          </p:cNvGraphicFramePr>
          <p:nvPr/>
        </p:nvGraphicFramePr>
        <p:xfrm>
          <a:off x="581521" y="3759150"/>
          <a:ext cx="9070822" cy="2038923"/>
        </p:xfrm>
        <a:graphic>
          <a:graphicData uri="http://schemas.openxmlformats.org/drawingml/2006/table">
            <a:tbl>
              <a:tblPr firstRow="1" firstCol="1" bandRow="1"/>
              <a:tblGrid>
                <a:gridCol w="1467168">
                  <a:extLst>
                    <a:ext uri="{9D8B030D-6E8A-4147-A177-3AD203B41FA5}">
                      <a16:colId xmlns:a16="http://schemas.microsoft.com/office/drawing/2014/main" val="2252764002"/>
                    </a:ext>
                  </a:extLst>
                </a:gridCol>
                <a:gridCol w="1042952">
                  <a:extLst>
                    <a:ext uri="{9D8B030D-6E8A-4147-A177-3AD203B41FA5}">
                      <a16:colId xmlns:a16="http://schemas.microsoft.com/office/drawing/2014/main" val="922625970"/>
                    </a:ext>
                  </a:extLst>
                </a:gridCol>
                <a:gridCol w="1153707">
                  <a:extLst>
                    <a:ext uri="{9D8B030D-6E8A-4147-A177-3AD203B41FA5}">
                      <a16:colId xmlns:a16="http://schemas.microsoft.com/office/drawing/2014/main" val="35617029"/>
                    </a:ext>
                  </a:extLst>
                </a:gridCol>
                <a:gridCol w="888048">
                  <a:extLst>
                    <a:ext uri="{9D8B030D-6E8A-4147-A177-3AD203B41FA5}">
                      <a16:colId xmlns:a16="http://schemas.microsoft.com/office/drawing/2014/main" val="630507781"/>
                    </a:ext>
                  </a:extLst>
                </a:gridCol>
                <a:gridCol w="1289139">
                  <a:extLst>
                    <a:ext uri="{9D8B030D-6E8A-4147-A177-3AD203B41FA5}">
                      <a16:colId xmlns:a16="http://schemas.microsoft.com/office/drawing/2014/main" val="3849017514"/>
                    </a:ext>
                  </a:extLst>
                </a:gridCol>
                <a:gridCol w="1408471">
                  <a:extLst>
                    <a:ext uri="{9D8B030D-6E8A-4147-A177-3AD203B41FA5}">
                      <a16:colId xmlns:a16="http://schemas.microsoft.com/office/drawing/2014/main" val="2181153855"/>
                    </a:ext>
                  </a:extLst>
                </a:gridCol>
                <a:gridCol w="1821337">
                  <a:extLst>
                    <a:ext uri="{9D8B030D-6E8A-4147-A177-3AD203B41FA5}">
                      <a16:colId xmlns:a16="http://schemas.microsoft.com/office/drawing/2014/main" val="88548191"/>
                    </a:ext>
                  </a:extLst>
                </a:gridCol>
              </a:tblGrid>
              <a:tr h="0">
                <a:tc>
                  <a:txBody>
                    <a:bodyPr/>
                    <a:lstStyle/>
                    <a:p>
                      <a:endParaRPr lang="tr-TR"/>
                    </a:p>
                  </a:txBody>
                  <a:tcPr/>
                </a:tc>
                <a:tc gridSpan="2">
                  <a:txBody>
                    <a:bodyPr/>
                    <a:lstStyle/>
                    <a:p>
                      <a:endParaRPr lang="tr-TR"/>
                    </a:p>
                  </a:txBody>
                  <a:tcPr/>
                </a:tc>
                <a:tc hMerge="1">
                  <a:txBody>
                    <a:bodyPr/>
                    <a:lstStyle/>
                    <a:p>
                      <a:endParaRPr lang="tr-TR"/>
                    </a:p>
                  </a:txBody>
                  <a:tcPr/>
                </a:tc>
                <a:tc gridSpan="4">
                  <a:txBody>
                    <a:bodyPr/>
                    <a:lstStyle/>
                    <a:p>
                      <a:pPr algn="ctr">
                        <a:lnSpc>
                          <a:spcPct val="115000"/>
                        </a:lnSpc>
                        <a:spcAft>
                          <a:spcPts val="100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Minimum</a:t>
                      </a: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Yatırım miktarı</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729695259"/>
                  </a:ext>
                </a:extLst>
              </a:tr>
              <a:tr h="0">
                <a:tc>
                  <a:txBody>
                    <a:bodyPr/>
                    <a:lstStyle/>
                    <a:p>
                      <a:pPr algn="ctr">
                        <a:lnSpc>
                          <a:spcPct val="115000"/>
                        </a:lnSpc>
                        <a:spcAft>
                          <a:spcPts val="1000"/>
                        </a:spcAft>
                      </a:pP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yeni yaratılan iş sayısı</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Bölgedeki ortalama maaş (minimum katları)*</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Hibe</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(nakit,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Vergi indirimi, muafiyeti</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Yeni yaratılan işlere yönelik destek</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Kamuya veya belediye ait mülk transferinde düşük fiyat verme</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87625630"/>
                  </a:ext>
                </a:extLst>
              </a:tr>
              <a:tr h="0">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400" b="1" dirty="0">
                          <a:effectLst/>
                          <a:latin typeface="Calibri" panose="020F0502020204030204" pitchFamily="34" charset="0"/>
                          <a:ea typeface="Calibri" panose="020F0502020204030204" pitchFamily="34" charset="0"/>
                          <a:cs typeface="Times New Roman" panose="02020603050405020304" pitchFamily="18" charset="0"/>
                        </a:rPr>
                        <a:t>Öncelikli Bölgeler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200.000 €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885613"/>
                  </a:ext>
                </a:extLst>
              </a:tr>
              <a:tr h="0">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400" b="1" dirty="0">
                          <a:effectLst/>
                          <a:latin typeface="Calibri" panose="020F0502020204030204" pitchFamily="34" charset="0"/>
                          <a:ea typeface="Calibri" panose="020F0502020204030204" pitchFamily="34" charset="0"/>
                          <a:cs typeface="Times New Roman" panose="02020603050405020304" pitchFamily="18" charset="0"/>
                        </a:rPr>
                        <a:t>Diğer</a:t>
                      </a:r>
                      <a:endParaRPr lang="tr-T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273195"/>
                  </a:ext>
                </a:extLst>
              </a:tr>
            </a:tbl>
          </a:graphicData>
        </a:graphic>
      </p:graphicFrame>
      <p:sp>
        <p:nvSpPr>
          <p:cNvPr id="12" name="Dikdörtgen 11">
            <a:extLst>
              <a:ext uri="{FF2B5EF4-FFF2-40B4-BE49-F238E27FC236}">
                <a16:creationId xmlns:a16="http://schemas.microsoft.com/office/drawing/2014/main" id="{B8C559B2-AC5A-41E8-A738-33E50EA5824E}"/>
              </a:ext>
            </a:extLst>
          </p:cNvPr>
          <p:cNvSpPr/>
          <p:nvPr/>
        </p:nvSpPr>
        <p:spPr>
          <a:xfrm>
            <a:off x="210945" y="3282619"/>
            <a:ext cx="5759450" cy="461665"/>
          </a:xfrm>
          <a:prstGeom prst="rect">
            <a:avLst/>
          </a:prstGeom>
        </p:spPr>
        <p:txBody>
          <a:bodyPr>
            <a:spAutoFit/>
          </a:bodyPr>
          <a:lstStyle/>
          <a:p>
            <a:r>
              <a:rPr lang="tr-TR" sz="2400" b="1" dirty="0">
                <a:solidFill>
                  <a:srgbClr val="C00000"/>
                </a:solidFill>
              </a:rPr>
              <a:t>3. Ticari Hizmet Merkezleri</a:t>
            </a:r>
          </a:p>
        </p:txBody>
      </p:sp>
      <p:sp>
        <p:nvSpPr>
          <p:cNvPr id="14" name="Metin kutusu 13">
            <a:extLst>
              <a:ext uri="{FF2B5EF4-FFF2-40B4-BE49-F238E27FC236}">
                <a16:creationId xmlns:a16="http://schemas.microsoft.com/office/drawing/2014/main" id="{E9C604B9-5335-4470-9EC3-C788E310058E}"/>
              </a:ext>
            </a:extLst>
          </p:cNvPr>
          <p:cNvSpPr txBox="1"/>
          <p:nvPr/>
        </p:nvSpPr>
        <p:spPr>
          <a:xfrm>
            <a:off x="5912899" y="6082696"/>
            <a:ext cx="12316042" cy="325538"/>
          </a:xfrm>
          <a:prstGeom prst="rect">
            <a:avLst/>
          </a:prstGeom>
          <a:noFill/>
        </p:spPr>
        <p:txBody>
          <a:bodyPr wrap="square">
            <a:spAutoFit/>
          </a:bodyPr>
          <a:lstStyle/>
          <a:p>
            <a:pPr>
              <a:lnSpc>
                <a:spcPct val="115000"/>
              </a:lnSpc>
              <a:spcAft>
                <a:spcPts val="100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 </a:t>
            </a:r>
            <a:r>
              <a:rPr lang="tr-TR" sz="1400" dirty="0" err="1">
                <a:effectLst/>
                <a:latin typeface="Calibri" panose="020F0502020204030204" pitchFamily="34" charset="0"/>
                <a:ea typeface="Calibri" panose="020F0502020204030204" pitchFamily="34" charset="0"/>
                <a:cs typeface="Times New Roman" panose="02020603050405020304" pitchFamily="18" charset="0"/>
              </a:rPr>
              <a:t>Košice</a:t>
            </a:r>
            <a:r>
              <a:rPr lang="tr-TR" sz="1400" dirty="0">
                <a:effectLst/>
                <a:latin typeface="Calibri" panose="020F0502020204030204" pitchFamily="34" charset="0"/>
                <a:ea typeface="Calibri" panose="020F0502020204030204" pitchFamily="34" charset="0"/>
                <a:cs typeface="Times New Roman" panose="02020603050405020304" pitchFamily="18" charset="0"/>
              </a:rPr>
              <a:t> I-IV ilçelerinde, en düşük ortalama maaş referans alınmaktadır.</a:t>
            </a:r>
          </a:p>
        </p:txBody>
      </p:sp>
    </p:spTree>
    <p:extLst>
      <p:ext uri="{BB962C8B-B14F-4D97-AF65-F5344CB8AC3E}">
        <p14:creationId xmlns:p14="http://schemas.microsoft.com/office/powerpoint/2010/main" val="419889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Dikdörtgen 1"/>
          <p:cNvSpPr/>
          <p:nvPr/>
        </p:nvSpPr>
        <p:spPr>
          <a:xfrm>
            <a:off x="5391150" y="535471"/>
            <a:ext cx="5915025" cy="461665"/>
          </a:xfrm>
          <a:prstGeom prst="rect">
            <a:avLst/>
          </a:prstGeom>
        </p:spPr>
        <p:txBody>
          <a:bodyPr wrap="square">
            <a:spAutoFit/>
          </a:bodyPr>
          <a:lstStyle/>
          <a:p>
            <a:r>
              <a:rPr lang="tr-TR" sz="2400" b="1" dirty="0">
                <a:solidFill>
                  <a:srgbClr val="C00000"/>
                </a:solidFill>
              </a:rPr>
              <a:t>Yatırım Teşvik Sisteminde Öncelikli Alanlar</a:t>
            </a:r>
          </a:p>
        </p:txBody>
      </p:sp>
      <p:sp>
        <p:nvSpPr>
          <p:cNvPr id="14" name="Metin kutusu 13">
            <a:extLst>
              <a:ext uri="{FF2B5EF4-FFF2-40B4-BE49-F238E27FC236}">
                <a16:creationId xmlns:a16="http://schemas.microsoft.com/office/drawing/2014/main" id="{E9C604B9-5335-4470-9EC3-C788E310058E}"/>
              </a:ext>
            </a:extLst>
          </p:cNvPr>
          <p:cNvSpPr txBox="1"/>
          <p:nvPr/>
        </p:nvSpPr>
        <p:spPr>
          <a:xfrm>
            <a:off x="6155373" y="1043167"/>
            <a:ext cx="5055552" cy="4661533"/>
          </a:xfrm>
          <a:prstGeom prst="rect">
            <a:avLst/>
          </a:prstGeom>
          <a:noFill/>
        </p:spPr>
        <p:txBody>
          <a:bodyPr wrap="square">
            <a:spAutoFit/>
          </a:bodyPr>
          <a:lstStyle/>
          <a:p>
            <a:pPr>
              <a:lnSpc>
                <a:spcPct val="115000"/>
              </a:lnSpc>
            </a:pPr>
            <a:r>
              <a:rPr lang="tr-TR" sz="1800" b="1" dirty="0">
                <a:effectLst/>
                <a:latin typeface="Calibri" panose="020F0502020204030204" pitchFamily="34" charset="0"/>
                <a:ea typeface="Calibri" panose="020F0502020204030204" pitchFamily="34" charset="0"/>
                <a:cs typeface="Times New Roman" panose="02020603050405020304" pitchFamily="18" charset="0"/>
              </a:rPr>
              <a:t>Sanayi üretimi ve teknoloji merkezlerinde </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Gıda ürünleri imalatı</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Kimyasal ürünlerin imalatı</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Temel eczacılık ürünleri imalatı</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Bilgisayar, elektronik ve optik ürünlerin imalatı</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Elektrikli ekipman imalatı</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Makine ve ekipman imalatı</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Motorlu taşıtlar, römork ve yarı römork imalatı</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Diğer ulaşım araçlarının imalatı</a:t>
            </a:r>
          </a:p>
          <a:p>
            <a:pPr>
              <a:lnSpc>
                <a:spcPct val="115000"/>
              </a:lnSpc>
              <a:spcAft>
                <a:spcPts val="1000"/>
              </a:spcAft>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tr-TR" sz="1800" b="1" dirty="0">
                <a:effectLst/>
                <a:latin typeface="Calibri" panose="020F0502020204030204" pitchFamily="34" charset="0"/>
                <a:ea typeface="Calibri" panose="020F0502020204030204" pitchFamily="34" charset="0"/>
                <a:cs typeface="Times New Roman" panose="02020603050405020304" pitchFamily="18" charset="0"/>
              </a:rPr>
              <a:t>Ticari hizmet merkezi projelerinde</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Şirket yönetimi</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Finans</a:t>
            </a:r>
          </a:p>
          <a:p>
            <a:pPr>
              <a:lnSpc>
                <a:spcPct val="115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 Bilgi teknolojisi (IT)</a:t>
            </a:r>
          </a:p>
        </p:txBody>
      </p:sp>
      <p:sp>
        <p:nvSpPr>
          <p:cNvPr id="3" name="Metin kutusu 2">
            <a:extLst>
              <a:ext uri="{FF2B5EF4-FFF2-40B4-BE49-F238E27FC236}">
                <a16:creationId xmlns:a16="http://schemas.microsoft.com/office/drawing/2014/main" id="{EB264559-8139-48BE-86AB-2BA8C6A3A054}"/>
              </a:ext>
            </a:extLst>
          </p:cNvPr>
          <p:cNvSpPr txBox="1"/>
          <p:nvPr/>
        </p:nvSpPr>
        <p:spPr>
          <a:xfrm>
            <a:off x="2462191" y="5625354"/>
            <a:ext cx="3820621" cy="523220"/>
          </a:xfrm>
          <a:prstGeom prst="rect">
            <a:avLst/>
          </a:prstGeom>
          <a:solidFill>
            <a:schemeClr val="bg1"/>
          </a:solidFill>
        </p:spPr>
        <p:txBody>
          <a:bodyPr wrap="square" rtlCol="0">
            <a:spAutoFit/>
          </a:bodyPr>
          <a:lstStyle/>
          <a:p>
            <a:r>
              <a:rPr lang="tr-TR" sz="1400" dirty="0"/>
              <a:t>Orta ölçekli işletmeler </a:t>
            </a:r>
            <a:r>
              <a:rPr lang="tr-TR" sz="1400" b="1" dirty="0"/>
              <a:t>+%10</a:t>
            </a:r>
          </a:p>
          <a:p>
            <a:r>
              <a:rPr lang="tr-TR" sz="1400" dirty="0"/>
              <a:t>Küçük ve mikro ölçekli işletmeler </a:t>
            </a:r>
            <a:r>
              <a:rPr lang="tr-TR" sz="1400" b="1" dirty="0"/>
              <a:t>+%20</a:t>
            </a:r>
          </a:p>
        </p:txBody>
      </p:sp>
      <p:sp>
        <p:nvSpPr>
          <p:cNvPr id="11" name="Metin kutusu 10">
            <a:extLst>
              <a:ext uri="{FF2B5EF4-FFF2-40B4-BE49-F238E27FC236}">
                <a16:creationId xmlns:a16="http://schemas.microsoft.com/office/drawing/2014/main" id="{80AD1617-1CE5-40C9-B59C-8DC78EB29562}"/>
              </a:ext>
            </a:extLst>
          </p:cNvPr>
          <p:cNvSpPr txBox="1"/>
          <p:nvPr/>
        </p:nvSpPr>
        <p:spPr>
          <a:xfrm>
            <a:off x="1459570" y="1524406"/>
            <a:ext cx="5787188" cy="392159"/>
          </a:xfrm>
          <a:prstGeom prst="rect">
            <a:avLst/>
          </a:prstGeom>
          <a:noFill/>
        </p:spPr>
        <p:txBody>
          <a:bodyPr wrap="square">
            <a:spAutoFit/>
          </a:bodyPr>
          <a:lstStyle/>
          <a:p>
            <a:pPr>
              <a:lnSpc>
                <a:spcPct val="115000"/>
              </a:lnSpc>
            </a:pPr>
            <a:r>
              <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Maksimum Yatırım Yardımı</a:t>
            </a:r>
          </a:p>
        </p:txBody>
      </p:sp>
      <p:pic>
        <p:nvPicPr>
          <p:cNvPr id="7" name="Resim 6">
            <a:extLst>
              <a:ext uri="{FF2B5EF4-FFF2-40B4-BE49-F238E27FC236}">
                <a16:creationId xmlns:a16="http://schemas.microsoft.com/office/drawing/2014/main" id="{BE847781-33CB-6881-92C6-8F8C6A249455}"/>
              </a:ext>
            </a:extLst>
          </p:cNvPr>
          <p:cNvPicPr>
            <a:picLocks noChangeAspect="1"/>
          </p:cNvPicPr>
          <p:nvPr/>
        </p:nvPicPr>
        <p:blipFill>
          <a:blip r:embed="rId4"/>
          <a:stretch>
            <a:fillRect/>
          </a:stretch>
        </p:blipFill>
        <p:spPr>
          <a:xfrm>
            <a:off x="200211" y="1909495"/>
            <a:ext cx="5296039" cy="3592380"/>
          </a:xfrm>
          <a:prstGeom prst="rect">
            <a:avLst/>
          </a:prstGeom>
        </p:spPr>
      </p:pic>
      <p:pic>
        <p:nvPicPr>
          <p:cNvPr id="10" name="Resim 9">
            <a:extLst>
              <a:ext uri="{FF2B5EF4-FFF2-40B4-BE49-F238E27FC236}">
                <a16:creationId xmlns:a16="http://schemas.microsoft.com/office/drawing/2014/main" id="{3CA9EEE8-D646-BCFA-EC6F-D501997FC195}"/>
              </a:ext>
            </a:extLst>
          </p:cNvPr>
          <p:cNvPicPr>
            <a:picLocks noChangeAspect="1"/>
          </p:cNvPicPr>
          <p:nvPr/>
        </p:nvPicPr>
        <p:blipFill>
          <a:blip r:embed="rId5"/>
          <a:stretch>
            <a:fillRect/>
          </a:stretch>
        </p:blipFill>
        <p:spPr>
          <a:xfrm>
            <a:off x="3016045" y="4367208"/>
            <a:ext cx="2480205" cy="1183471"/>
          </a:xfrm>
          <a:prstGeom prst="rect">
            <a:avLst/>
          </a:prstGeom>
        </p:spPr>
      </p:pic>
    </p:spTree>
    <p:extLst>
      <p:ext uri="{BB962C8B-B14F-4D97-AF65-F5344CB8AC3E}">
        <p14:creationId xmlns:p14="http://schemas.microsoft.com/office/powerpoint/2010/main" val="2971638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4A5AE-58A4-5A4C-2762-B9C1CE3C471C}"/>
            </a:ext>
          </a:extLst>
        </p:cNvPr>
        <p:cNvGrpSpPr/>
        <p:nvPr/>
      </p:nvGrpSpPr>
      <p:grpSpPr>
        <a:xfrm>
          <a:off x="0" y="0"/>
          <a:ext cx="0" cy="0"/>
          <a:chOff x="0" y="0"/>
          <a:chExt cx="0" cy="0"/>
        </a:xfrm>
      </p:grpSpPr>
      <p:pic>
        <p:nvPicPr>
          <p:cNvPr id="6" name="Picture 5" descr="Ticaret Bakanlığı Logo Yatay Kullanım TR.png">
            <a:extLst>
              <a:ext uri="{FF2B5EF4-FFF2-40B4-BE49-F238E27FC236}">
                <a16:creationId xmlns:a16="http://schemas.microsoft.com/office/drawing/2014/main" id="{B920000A-3B4D-83F4-3A41-C036EC0A7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a:extLst>
              <a:ext uri="{FF2B5EF4-FFF2-40B4-BE49-F238E27FC236}">
                <a16:creationId xmlns:a16="http://schemas.microsoft.com/office/drawing/2014/main" id="{191FF683-3D3B-43FB-227B-B134B7979594}"/>
              </a:ext>
            </a:extLst>
          </p:cNvPr>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9D30A0B-BEBF-073D-4620-A22316085D33}"/>
              </a:ext>
            </a:extLst>
          </p:cNvPr>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Dikdörtgen 1">
            <a:extLst>
              <a:ext uri="{FF2B5EF4-FFF2-40B4-BE49-F238E27FC236}">
                <a16:creationId xmlns:a16="http://schemas.microsoft.com/office/drawing/2014/main" id="{E69CA628-C26B-75B8-2194-AF6D2BE8F9EC}"/>
              </a:ext>
            </a:extLst>
          </p:cNvPr>
          <p:cNvSpPr/>
          <p:nvPr/>
        </p:nvSpPr>
        <p:spPr>
          <a:xfrm>
            <a:off x="3618139" y="396801"/>
            <a:ext cx="5759450" cy="461665"/>
          </a:xfrm>
          <a:prstGeom prst="rect">
            <a:avLst/>
          </a:prstGeom>
        </p:spPr>
        <p:txBody>
          <a:bodyPr>
            <a:spAutoFit/>
          </a:bodyPr>
          <a:lstStyle/>
          <a:p>
            <a:r>
              <a:rPr lang="tr-TR" sz="2400" b="1" dirty="0">
                <a:solidFill>
                  <a:srgbClr val="C00000"/>
                </a:solidFill>
              </a:rPr>
              <a:t>Slovakya’da Önemli Network Listesi</a:t>
            </a:r>
          </a:p>
        </p:txBody>
      </p:sp>
      <p:sp>
        <p:nvSpPr>
          <p:cNvPr id="3" name="Metin kutusu 2">
            <a:extLst>
              <a:ext uri="{FF2B5EF4-FFF2-40B4-BE49-F238E27FC236}">
                <a16:creationId xmlns:a16="http://schemas.microsoft.com/office/drawing/2014/main" id="{65C3C78E-AE4F-31F3-5FF5-C3A927C404ED}"/>
              </a:ext>
            </a:extLst>
          </p:cNvPr>
          <p:cNvSpPr txBox="1"/>
          <p:nvPr/>
        </p:nvSpPr>
        <p:spPr>
          <a:xfrm>
            <a:off x="512409" y="1043167"/>
            <a:ext cx="5248628" cy="5349991"/>
          </a:xfrm>
          <a:prstGeom prst="rect">
            <a:avLst/>
          </a:prstGeom>
          <a:noFill/>
        </p:spPr>
        <p:txBody>
          <a:bodyPr wrap="square">
            <a:spAutoFit/>
          </a:bodyPr>
          <a:lstStyle/>
          <a:p>
            <a:pPr>
              <a:lnSpc>
                <a:spcPct val="107000"/>
              </a:lnSpc>
              <a:buNone/>
            </a:pPr>
            <a:r>
              <a:rPr lang="tr-TR" sz="1600" b="1" u="sng" dirty="0">
                <a:effectLst/>
                <a:latin typeface="Times New Roman" panose="02020603050405020304" pitchFamily="18" charset="0"/>
                <a:ea typeface="Calibri" panose="020F0502020204030204" pitchFamily="34" charset="0"/>
                <a:cs typeface="Times New Roman" panose="02020603050405020304" pitchFamily="18" charset="0"/>
              </a:rPr>
              <a:t>Slovakya Ticareti Geliştirme ve Yatırım Ajansı (SARIO)</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Egon </a:t>
            </a: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Zorád</a:t>
            </a: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Director</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of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Foreign</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Trade</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Department</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 </a:t>
            </a:r>
            <a:r>
              <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egon.zorad@sario.sk</a:t>
            </a:r>
            <a:endPar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Adam </a:t>
            </a: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Csuka</a:t>
            </a: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Deputy</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Director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 </a:t>
            </a:r>
            <a:r>
              <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adam.csuka@sario.sk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Territories</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Scandinavia</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Türkiye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Sectors</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smart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technology</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innovations</a:t>
            </a:r>
            <a:endParaRPr lang="tr-T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Tomáš</a:t>
            </a:r>
            <a:r>
              <a:rPr lang="tr-TR"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Salíni</a:t>
            </a: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Director</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of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Investment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Projects</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Department</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 </a:t>
            </a:r>
            <a:r>
              <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tomas.salini@sario.sk</a:t>
            </a:r>
            <a:endPar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Simona</a:t>
            </a:r>
            <a:r>
              <a:rPr lang="tr-TR"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JURKOVIČOVÁ</a:t>
            </a: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Deputy</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Head</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Investment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Projects</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Department</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 </a:t>
            </a:r>
            <a:r>
              <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simona.jurkovicova@sario.sk</a:t>
            </a:r>
            <a:endPar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endParaRPr lang="tr-TR" sz="16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Calibri" panose="020F0502020204030204" pitchFamily="34" charset="0"/>
                <a:ea typeface="Calibri" panose="020F0502020204030204" pitchFamily="34" charset="0"/>
                <a:cs typeface="Times New Roman" panose="02020603050405020304" pitchFamily="18" charset="0"/>
                <a:hlinkClick r:id="rId8"/>
              </a:rPr>
              <a:t>https://www.sario.sk/en/doing-business-slovakia/contacts</a:t>
            </a:r>
            <a:r>
              <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etin kutusu 3">
            <a:extLst>
              <a:ext uri="{FF2B5EF4-FFF2-40B4-BE49-F238E27FC236}">
                <a16:creationId xmlns:a16="http://schemas.microsoft.com/office/drawing/2014/main" id="{24A4D60B-AA93-30F4-A7FE-68DEB61F226B}"/>
              </a:ext>
            </a:extLst>
          </p:cNvPr>
          <p:cNvSpPr txBox="1"/>
          <p:nvPr/>
        </p:nvSpPr>
        <p:spPr>
          <a:xfrm>
            <a:off x="5913437" y="825450"/>
            <a:ext cx="5248628" cy="5871416"/>
          </a:xfrm>
          <a:prstGeom prst="rect">
            <a:avLst/>
          </a:prstGeom>
          <a:noFill/>
        </p:spPr>
        <p:txBody>
          <a:bodyPr wrap="square">
            <a:spAutoFit/>
          </a:bodyPr>
          <a:lstStyle/>
          <a:p>
            <a:pPr>
              <a:lnSpc>
                <a:spcPct val="107000"/>
              </a:lnSpc>
              <a:buNone/>
            </a:pPr>
            <a:r>
              <a:rPr lang="tr-TR" sz="1600" b="1" u="sng" dirty="0">
                <a:effectLst/>
                <a:latin typeface="Times New Roman" panose="02020603050405020304" pitchFamily="18" charset="0"/>
                <a:ea typeface="Calibri" panose="020F0502020204030204" pitchFamily="34" charset="0"/>
                <a:cs typeface="Times New Roman" panose="02020603050405020304" pitchFamily="18" charset="0"/>
              </a:rPr>
              <a:t>Slovakya Sanayi ve Ticaret Odası</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Zuzana</a:t>
            </a:r>
            <a:r>
              <a:rPr lang="tr-TR"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Ščepánová</a:t>
            </a: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Director</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of International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Cooperation</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European</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Integration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Department</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 </a:t>
            </a:r>
            <a:r>
              <a:rPr lang="tr-TR" sz="1600" dirty="0">
                <a:effectLst/>
                <a:latin typeface="Times New Roman" panose="02020603050405020304" pitchFamily="18" charset="0"/>
                <a:ea typeface="Calibri" panose="020F0502020204030204" pitchFamily="34" charset="0"/>
                <a:cs typeface="Times New Roman" panose="02020603050405020304" pitchFamily="18" charset="0"/>
                <a:hlinkClick r:id="rId9"/>
              </a:rPr>
              <a:t>zuzana.scepanova@sopk.sk</a:t>
            </a:r>
            <a:endParaRPr lang="tr-T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tr-TR" sz="16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r>
              <a:rPr lang="tr-TR" sz="1600" b="1" u="sng" dirty="0">
                <a:effectLst/>
                <a:latin typeface="Times New Roman" panose="02020603050405020304" pitchFamily="18" charset="0"/>
                <a:ea typeface="Calibri" panose="020F0502020204030204" pitchFamily="34" charset="0"/>
                <a:cs typeface="Times New Roman" panose="02020603050405020304" pitchFamily="18" charset="0"/>
              </a:rPr>
              <a:t>Slovakya İhracatçılar Meclisi</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Lukáš</a:t>
            </a:r>
            <a:r>
              <a:rPr lang="tr-TR"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Parízek</a:t>
            </a: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Chairman</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 </a:t>
            </a:r>
            <a:r>
              <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0"/>
              </a:rPr>
              <a:t>lukas.parizek@exporteri.sk</a:t>
            </a:r>
            <a:endPar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Zulf</a:t>
            </a:r>
            <a:r>
              <a:rPr lang="tr-TR" sz="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Hyatt-</a:t>
            </a:r>
            <a:r>
              <a:rPr lang="tr-TR" sz="1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Khan</a:t>
            </a:r>
            <a:endParaRPr lang="tr-T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Deputy</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Chairman</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 </a:t>
            </a:r>
            <a:r>
              <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1"/>
              </a:rPr>
              <a:t>zulf.hyatt@exporteri.sk</a:t>
            </a:r>
            <a:endParaRPr lang="tr-TR" sz="16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None/>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b="1" u="sng" dirty="0" err="1">
                <a:effectLst/>
                <a:latin typeface="Times New Roman" panose="02020603050405020304" pitchFamily="18" charset="0"/>
                <a:ea typeface="Calibri" panose="020F0502020204030204" pitchFamily="34" charset="0"/>
                <a:cs typeface="Times New Roman" panose="02020603050405020304" pitchFamily="18" charset="0"/>
              </a:rPr>
              <a:t>Consulate</a:t>
            </a:r>
            <a:r>
              <a:rPr lang="tr-TR" sz="1600" b="1" u="sng" dirty="0">
                <a:effectLst/>
                <a:latin typeface="Times New Roman" panose="02020603050405020304" pitchFamily="18" charset="0"/>
                <a:ea typeface="Calibri" panose="020F0502020204030204" pitchFamily="34" charset="0"/>
                <a:cs typeface="Times New Roman" panose="02020603050405020304" pitchFamily="18" charset="0"/>
              </a:rPr>
              <a:t> General of </a:t>
            </a:r>
            <a:r>
              <a:rPr lang="tr-TR" sz="1600" b="1" u="sng"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tr-TR" sz="1600" b="1" u="sng" dirty="0">
                <a:effectLst/>
                <a:latin typeface="Times New Roman" panose="02020603050405020304" pitchFamily="18" charset="0"/>
                <a:ea typeface="Calibri" panose="020F0502020204030204" pitchFamily="34" charset="0"/>
                <a:cs typeface="Times New Roman" panose="02020603050405020304" pitchFamily="18" charset="0"/>
              </a:rPr>
              <a:t> Slovak </a:t>
            </a:r>
            <a:r>
              <a:rPr lang="tr-TR" sz="1600" b="1" u="sng" dirty="0" err="1">
                <a:effectLst/>
                <a:latin typeface="Times New Roman" panose="02020603050405020304" pitchFamily="18" charset="0"/>
                <a:ea typeface="Calibri" panose="020F0502020204030204" pitchFamily="34" charset="0"/>
                <a:cs typeface="Times New Roman" panose="02020603050405020304" pitchFamily="18" charset="0"/>
              </a:rPr>
              <a:t>Republic</a:t>
            </a:r>
            <a:r>
              <a:rPr lang="tr-TR" sz="1600" b="1" u="sng" dirty="0">
                <a:effectLst/>
                <a:latin typeface="Times New Roman" panose="02020603050405020304" pitchFamily="18" charset="0"/>
                <a:ea typeface="Calibri" panose="020F0502020204030204" pitchFamily="34" charset="0"/>
                <a:cs typeface="Times New Roman" panose="02020603050405020304" pitchFamily="18" charset="0"/>
              </a:rPr>
              <a:t> in </a:t>
            </a:r>
            <a:r>
              <a:rPr lang="tr-TR" sz="1600" b="1" u="sng" dirty="0" err="1">
                <a:effectLst/>
                <a:latin typeface="Times New Roman" panose="02020603050405020304" pitchFamily="18" charset="0"/>
                <a:ea typeface="Calibri" panose="020F0502020204030204" pitchFamily="34" charset="0"/>
                <a:cs typeface="Times New Roman" panose="02020603050405020304" pitchFamily="18" charset="0"/>
              </a:rPr>
              <a:t>Istanbul</a:t>
            </a:r>
            <a:r>
              <a:rPr lang="tr-TR" sz="1600" b="1" u="sng"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Commercial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Economic</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err="1">
                <a:effectLst/>
                <a:latin typeface="Times New Roman" panose="02020603050405020304" pitchFamily="18" charset="0"/>
                <a:ea typeface="Calibri" panose="020F0502020204030204" pitchFamily="34" charset="0"/>
                <a:cs typeface="Times New Roman" panose="02020603050405020304" pitchFamily="18" charset="0"/>
              </a:rPr>
              <a:t>Counsellor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tr-TR" sz="1600" dirty="0">
                <a:solidFill>
                  <a:srgbClr val="C00000"/>
                </a:solidFill>
                <a:latin typeface="Times New Roman" panose="02020603050405020304" pitchFamily="18" charset="0"/>
                <a:cs typeface="Times New Roman" panose="02020603050405020304" pitchFamily="18" charset="0"/>
              </a:rPr>
              <a:t>Tomas </a:t>
            </a:r>
            <a:r>
              <a:rPr lang="tr-TR" sz="1600" dirty="0" err="1">
                <a:solidFill>
                  <a:srgbClr val="C00000"/>
                </a:solidFill>
                <a:latin typeface="Times New Roman" panose="02020603050405020304" pitchFamily="18" charset="0"/>
                <a:cs typeface="Times New Roman" panose="02020603050405020304" pitchFamily="18" charset="0"/>
              </a:rPr>
              <a:t>Barilik</a:t>
            </a:r>
            <a:endParaRPr lang="tr-TR" sz="1600" dirty="0">
              <a:solidFill>
                <a:srgbClr val="C00000"/>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endParaRPr>
          </a:p>
          <a:p>
            <a:pPr>
              <a:lnSpc>
                <a:spcPct val="107000"/>
              </a:lnSpc>
            </a:pPr>
            <a:r>
              <a:rPr lang="tr-TR" sz="1600" u="sng" dirty="0">
                <a:solidFill>
                  <a:srgbClr val="0563C1"/>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cg.istanbul@mzv.sk</a:t>
            </a:r>
            <a:endParaRPr lang="tr-TR" sz="1600" u="sng" dirty="0">
              <a:solidFill>
                <a:srgbClr val="0563C1"/>
              </a:solidFill>
              <a:latin typeface="Times New Roman" panose="02020603050405020304" pitchFamily="18" charset="0"/>
              <a:cs typeface="Times New Roman" panose="02020603050405020304" pitchFamily="18" charset="0"/>
            </a:endParaRPr>
          </a:p>
          <a:p>
            <a:pPr>
              <a:lnSpc>
                <a:spcPct val="107000"/>
              </a:lnSpc>
            </a:pPr>
            <a:r>
              <a:rPr lang="tr-TR" sz="1600" b="1" u="sng" dirty="0" err="1">
                <a:latin typeface="Times New Roman" panose="02020603050405020304" pitchFamily="18" charset="0"/>
                <a:cs typeface="Times New Roman" panose="02020603050405020304" pitchFamily="18" charset="0"/>
              </a:rPr>
              <a:t>Honorary</a:t>
            </a:r>
            <a:r>
              <a:rPr lang="tr-TR" sz="1600" b="1" u="sng" dirty="0">
                <a:latin typeface="Times New Roman" panose="02020603050405020304" pitchFamily="18" charset="0"/>
                <a:cs typeface="Times New Roman" panose="02020603050405020304" pitchFamily="18" charset="0"/>
              </a:rPr>
              <a:t> </a:t>
            </a:r>
            <a:r>
              <a:rPr lang="tr-TR" sz="1600" b="1" u="sng" dirty="0" err="1">
                <a:latin typeface="Times New Roman" panose="02020603050405020304" pitchFamily="18" charset="0"/>
                <a:cs typeface="Times New Roman" panose="02020603050405020304" pitchFamily="18" charset="0"/>
              </a:rPr>
              <a:t>Consulates</a:t>
            </a:r>
            <a:endParaRPr lang="tr-TR" sz="1600" b="1" u="sng" dirty="0">
              <a:latin typeface="Times New Roman" panose="02020603050405020304" pitchFamily="18" charset="0"/>
              <a:cs typeface="Times New Roman" panose="02020603050405020304" pitchFamily="18" charset="0"/>
            </a:endParaRPr>
          </a:p>
          <a:p>
            <a:pPr>
              <a:lnSpc>
                <a:spcPct val="107000"/>
              </a:lnSpc>
            </a:pPr>
            <a:r>
              <a:rPr lang="tr-TR" sz="1600" dirty="0">
                <a:effectLst/>
                <a:latin typeface="Calibri" panose="020F0502020204030204" pitchFamily="34" charset="0"/>
                <a:ea typeface="Calibri" panose="020F0502020204030204" pitchFamily="34" charset="0"/>
                <a:cs typeface="Times New Roman" panose="02020603050405020304" pitchFamily="18" charset="0"/>
                <a:hlinkClick r:id="rId13"/>
              </a:rPr>
              <a:t>https://www.mzv.sk/en/web/gkistanbul-en/contact-us</a:t>
            </a:r>
            <a:r>
              <a:rPr lang="tr-TR" sz="16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sz="1600" b="1" dirty="0"/>
          </a:p>
        </p:txBody>
      </p:sp>
    </p:spTree>
    <p:extLst>
      <p:ext uri="{BB962C8B-B14F-4D97-AF65-F5344CB8AC3E}">
        <p14:creationId xmlns:p14="http://schemas.microsoft.com/office/powerpoint/2010/main" val="174483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888DEFB7-7DA2-4A50-838D-F5CADE34C372}"/>
              </a:ext>
            </a:extLst>
          </p:cNvPr>
          <p:cNvSpPr>
            <a:spLocks noGrp="1"/>
          </p:cNvSpPr>
          <p:nvPr>
            <p:ph idx="1"/>
          </p:nvPr>
        </p:nvSpPr>
        <p:spPr>
          <a:xfrm>
            <a:off x="-1" y="711645"/>
            <a:ext cx="11522075" cy="735555"/>
          </a:xfrm>
        </p:spPr>
        <p:txBody>
          <a:bodyPr>
            <a:normAutofit/>
          </a:bodyPr>
          <a:lstStyle/>
          <a:p>
            <a:pPr marL="0" indent="0" algn="ctr">
              <a:buNone/>
            </a:pPr>
            <a:r>
              <a:rPr lang="tr-TR" b="1" dirty="0">
                <a:solidFill>
                  <a:srgbClr val="C00000"/>
                </a:solidFill>
                <a:latin typeface="Myriad Pro"/>
                <a:cs typeface="Myriad Pro"/>
              </a:rPr>
              <a:t>Genel Bilgi</a:t>
            </a:r>
            <a:endParaRPr lang="en-US" b="1" dirty="0">
              <a:solidFill>
                <a:srgbClr val="FF0000"/>
              </a:solidFill>
              <a:latin typeface="Myriad Pro"/>
              <a:cs typeface="Myriad Pro"/>
            </a:endParaRPr>
          </a:p>
        </p:txBody>
      </p:sp>
      <p:pic>
        <p:nvPicPr>
          <p:cNvPr id="2" name="Picture 1">
            <a:extLst>
              <a:ext uri="{FF2B5EF4-FFF2-40B4-BE49-F238E27FC236}">
                <a16:creationId xmlns:a16="http://schemas.microsoft.com/office/drawing/2014/main" id="{2D5C10B4-6BC7-40B1-9DBF-40404D29ECE9}"/>
              </a:ext>
            </a:extLst>
          </p:cNvPr>
          <p:cNvPicPr>
            <a:picLocks noChangeAspect="1"/>
          </p:cNvPicPr>
          <p:nvPr/>
        </p:nvPicPr>
        <p:blipFill>
          <a:blip r:embed="rId4"/>
          <a:stretch>
            <a:fillRect/>
          </a:stretch>
        </p:blipFill>
        <p:spPr>
          <a:xfrm>
            <a:off x="910519" y="1259125"/>
            <a:ext cx="9826389" cy="2830496"/>
          </a:xfrm>
          <a:prstGeom prst="rect">
            <a:avLst/>
          </a:prstGeom>
        </p:spPr>
      </p:pic>
      <p:pic>
        <p:nvPicPr>
          <p:cNvPr id="13" name="Picture 12">
            <a:extLst>
              <a:ext uri="{FF2B5EF4-FFF2-40B4-BE49-F238E27FC236}">
                <a16:creationId xmlns:a16="http://schemas.microsoft.com/office/drawing/2014/main" id="{4BF9EE85-1188-426E-93A3-B5E02DD2EB09}"/>
              </a:ext>
            </a:extLst>
          </p:cNvPr>
          <p:cNvPicPr>
            <a:picLocks noChangeAspect="1"/>
          </p:cNvPicPr>
          <p:nvPr/>
        </p:nvPicPr>
        <p:blipFill>
          <a:blip r:embed="rId5"/>
          <a:stretch>
            <a:fillRect/>
          </a:stretch>
        </p:blipFill>
        <p:spPr>
          <a:xfrm>
            <a:off x="1824919" y="4171024"/>
            <a:ext cx="3542857" cy="2161556"/>
          </a:xfrm>
          <a:prstGeom prst="rect">
            <a:avLst/>
          </a:prstGeom>
        </p:spPr>
      </p:pic>
      <p:sp>
        <p:nvSpPr>
          <p:cNvPr id="18" name="Metin kutusu 9">
            <a:extLst>
              <a:ext uri="{FF2B5EF4-FFF2-40B4-BE49-F238E27FC236}">
                <a16:creationId xmlns:a16="http://schemas.microsoft.com/office/drawing/2014/main" id="{A88B9B06-E7C0-4623-83CD-ED2DE18A2080}"/>
              </a:ext>
            </a:extLst>
          </p:cNvPr>
          <p:cNvSpPr txBox="1"/>
          <p:nvPr/>
        </p:nvSpPr>
        <p:spPr>
          <a:xfrm>
            <a:off x="5713527" y="4097640"/>
            <a:ext cx="4959030" cy="2308324"/>
          </a:xfrm>
          <a:prstGeom prst="rect">
            <a:avLst/>
          </a:prstGeom>
          <a:solidFill>
            <a:schemeClr val="bg1">
              <a:alpha val="65000"/>
            </a:schemeClr>
          </a:solidFill>
        </p:spPr>
        <p:txBody>
          <a:bodyPr wrap="square" rtlCol="0">
            <a:spAutoFit/>
          </a:bodyPr>
          <a:lstStyle/>
          <a:p>
            <a:pPr marL="285750" indent="-285750" algn="just">
              <a:buFont typeface="Arial" panose="020B0604020202020204" pitchFamily="34" charset="0"/>
              <a:buChar char="•"/>
            </a:pPr>
            <a:r>
              <a:rPr lang="tr-TR" sz="1600" b="1" dirty="0">
                <a:solidFill>
                  <a:srgbClr val="000000"/>
                </a:solidFill>
              </a:rPr>
              <a:t>Orta Avrupa Ülkesi (Yüzölçümü:49.035 km2) </a:t>
            </a:r>
          </a:p>
          <a:p>
            <a:pPr marL="285750" indent="-285750" algn="just">
              <a:buFont typeface="Arial" panose="020B0604020202020204" pitchFamily="34" charset="0"/>
              <a:buChar char="•"/>
            </a:pPr>
            <a:r>
              <a:rPr lang="tr-TR" sz="1600" b="1" dirty="0">
                <a:solidFill>
                  <a:srgbClr val="000000"/>
                </a:solidFill>
              </a:rPr>
              <a:t>Nüfus: 5,5 milyon </a:t>
            </a:r>
          </a:p>
          <a:p>
            <a:pPr marL="285750" indent="-285750" algn="just">
              <a:buFont typeface="Arial" panose="020B0604020202020204" pitchFamily="34" charset="0"/>
              <a:buChar char="•"/>
            </a:pPr>
            <a:r>
              <a:rPr lang="tr-TR" sz="1600" b="1" dirty="0">
                <a:solidFill>
                  <a:srgbClr val="000000"/>
                </a:solidFill>
              </a:rPr>
              <a:t>Slovak Cumhuriyeti (Kadife Devrim, 1 Ocak 1993)</a:t>
            </a:r>
          </a:p>
          <a:p>
            <a:pPr marL="285750" indent="-285750" algn="just">
              <a:buFont typeface="Arial" panose="020B0604020202020204" pitchFamily="34" charset="0"/>
              <a:buChar char="•"/>
            </a:pPr>
            <a:r>
              <a:rPr lang="tr-TR" sz="1600" b="1" dirty="0">
                <a:solidFill>
                  <a:srgbClr val="000000"/>
                </a:solidFill>
              </a:rPr>
              <a:t>AB üyesi (1 Mayıs 2004) (€ 2009)</a:t>
            </a:r>
          </a:p>
          <a:p>
            <a:pPr marL="285750" indent="-285750" algn="just">
              <a:buFont typeface="Arial" panose="020B0604020202020204" pitchFamily="34" charset="0"/>
              <a:buChar char="•"/>
            </a:pPr>
            <a:r>
              <a:rPr lang="tr-TR" sz="1600" b="1" dirty="0">
                <a:solidFill>
                  <a:srgbClr val="000000"/>
                </a:solidFill>
              </a:rPr>
              <a:t>Yönetim Biçimi: Parlamenter Cumhuriyet</a:t>
            </a:r>
          </a:p>
          <a:p>
            <a:pPr marL="285750" indent="-285750" algn="just">
              <a:buFont typeface="Arial" panose="020B0604020202020204" pitchFamily="34" charset="0"/>
              <a:buChar char="•"/>
            </a:pPr>
            <a:r>
              <a:rPr lang="tr-TR" sz="1600" b="1" dirty="0">
                <a:solidFill>
                  <a:srgbClr val="000000"/>
                </a:solidFill>
              </a:rPr>
              <a:t>OECD, NATO, DTÖ, AGİT üyesi</a:t>
            </a:r>
          </a:p>
          <a:p>
            <a:pPr marL="285750" indent="-285750" algn="just">
              <a:buFont typeface="Arial" panose="020B0604020202020204" pitchFamily="34" charset="0"/>
              <a:buChar char="•"/>
            </a:pPr>
            <a:r>
              <a:rPr lang="tr-TR" sz="1600" b="1" dirty="0">
                <a:solidFill>
                  <a:srgbClr val="000000"/>
                </a:solidFill>
              </a:rPr>
              <a:t>Visegrad Group (V4) </a:t>
            </a:r>
          </a:p>
          <a:p>
            <a:pPr marL="285750" indent="-285750" algn="just">
              <a:buFont typeface="Arial" panose="020B0604020202020204" pitchFamily="34" charset="0"/>
              <a:buChar char="•"/>
            </a:pPr>
            <a:r>
              <a:rPr lang="tr-TR" sz="1600" b="1" dirty="0">
                <a:solidFill>
                  <a:srgbClr val="000000"/>
                </a:solidFill>
              </a:rPr>
              <a:t>V4 ülkeleri içinde Türk nüfusunun en az olduğu ülke (1000 kişi civarı)</a:t>
            </a:r>
          </a:p>
        </p:txBody>
      </p:sp>
    </p:spTree>
    <p:extLst>
      <p:ext uri="{BB962C8B-B14F-4D97-AF65-F5344CB8AC3E}">
        <p14:creationId xmlns:p14="http://schemas.microsoft.com/office/powerpoint/2010/main" val="299955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ppt_sunum_forma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3" y="39922"/>
            <a:ext cx="11549502" cy="6499232"/>
          </a:xfrm>
          <a:prstGeom prst="rect">
            <a:avLst/>
          </a:prstGeom>
        </p:spPr>
      </p:pic>
      <p:pic>
        <p:nvPicPr>
          <p:cNvPr id="5" name="Picture 4"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565" y="850696"/>
            <a:ext cx="3856810" cy="1166601"/>
          </a:xfrm>
          <a:prstGeom prst="rect">
            <a:avLst/>
          </a:prstGeom>
        </p:spPr>
      </p:pic>
      <p:sp>
        <p:nvSpPr>
          <p:cNvPr id="8" name="Subtitle 2">
            <a:extLst>
              <a:ext uri="{FF2B5EF4-FFF2-40B4-BE49-F238E27FC236}">
                <a16:creationId xmlns:a16="http://schemas.microsoft.com/office/drawing/2014/main" id="{F797CB71-AFF4-4BD5-93B8-9AB2661C9C06}"/>
              </a:ext>
            </a:extLst>
          </p:cNvPr>
          <p:cNvSpPr txBox="1">
            <a:spLocks/>
          </p:cNvSpPr>
          <p:nvPr/>
        </p:nvSpPr>
        <p:spPr>
          <a:xfrm>
            <a:off x="13713" y="2830855"/>
            <a:ext cx="11522074" cy="4586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800" b="1" dirty="0">
                <a:solidFill>
                  <a:srgbClr val="C49A6C"/>
                </a:solidFill>
                <a:latin typeface="Myriad Pro"/>
                <a:cs typeface="Myriad Pro"/>
              </a:rPr>
              <a:t>TEŞEKKÜRLER</a:t>
            </a:r>
          </a:p>
          <a:p>
            <a:pPr marL="0" indent="0" algn="ctr">
              <a:buNone/>
            </a:pPr>
            <a:r>
              <a:rPr lang="tr-TR" sz="1400" b="1" dirty="0">
                <a:solidFill>
                  <a:srgbClr val="C49A6C"/>
                </a:solidFill>
                <a:latin typeface="Myriad Pro"/>
                <a:cs typeface="Myriad Pro"/>
              </a:rPr>
              <a:t>Sorularınız için: </a:t>
            </a:r>
          </a:p>
          <a:p>
            <a:pPr marL="0" indent="0" algn="ctr">
              <a:buNone/>
            </a:pPr>
            <a:r>
              <a:rPr lang="tr-TR" sz="1400" b="1" dirty="0">
                <a:solidFill>
                  <a:schemeClr val="tx2"/>
                </a:solidFill>
                <a:latin typeface="Myriad Pro"/>
                <a:cs typeface="Myriad Pro"/>
              </a:rPr>
              <a:t>NİHAN ODABAŞI ŞANSEVER</a:t>
            </a:r>
          </a:p>
          <a:p>
            <a:pPr marL="0" indent="0" algn="ctr">
              <a:buNone/>
            </a:pPr>
            <a:r>
              <a:rPr lang="tr-TR" sz="1400" b="1" dirty="0">
                <a:solidFill>
                  <a:schemeClr val="tx2"/>
                </a:solidFill>
                <a:latin typeface="Myriad Pro"/>
                <a:cs typeface="Myriad Pro"/>
              </a:rPr>
              <a:t>2020 – 24 BRATİSLAVA TİCARET MÜŞAVİRİ</a:t>
            </a:r>
          </a:p>
          <a:p>
            <a:pPr marL="0" indent="0" algn="ctr">
              <a:buNone/>
            </a:pPr>
            <a:r>
              <a:rPr lang="tr-TR" sz="1400" b="1" dirty="0">
                <a:solidFill>
                  <a:srgbClr val="C49A6C"/>
                </a:solidFill>
                <a:latin typeface="Myriad Pro"/>
                <a:cs typeface="Myriad Pro"/>
                <a:hlinkClick r:id="rId5"/>
              </a:rPr>
              <a:t>odabasin@ticaret.gov.tr</a:t>
            </a:r>
            <a:endParaRPr lang="tr-TR" sz="1400" b="1" dirty="0">
              <a:solidFill>
                <a:srgbClr val="C49A6C"/>
              </a:solidFill>
              <a:latin typeface="Myriad Pro"/>
              <a:cs typeface="Myriad Pro"/>
            </a:endParaRPr>
          </a:p>
          <a:p>
            <a:pPr marL="0" indent="0" algn="ctr">
              <a:buNone/>
            </a:pPr>
            <a:endParaRPr lang="tr-TR" sz="1400" b="1" dirty="0">
              <a:solidFill>
                <a:srgbClr val="C49A6C"/>
              </a:solidFill>
              <a:latin typeface="Myriad Pro"/>
              <a:cs typeface="Myriad Pro"/>
            </a:endParaRPr>
          </a:p>
          <a:p>
            <a:pPr marL="0" indent="0" algn="ctr">
              <a:buNone/>
            </a:pPr>
            <a:endParaRPr lang="tr-TR" sz="1400" b="1" dirty="0">
              <a:solidFill>
                <a:srgbClr val="C49A6C"/>
              </a:solidFill>
              <a:latin typeface="Myriad Pro"/>
              <a:cs typeface="Myriad Pro"/>
              <a:hlinkClick r:id="rId6"/>
            </a:endParaRPr>
          </a:p>
          <a:p>
            <a:pPr marL="0" indent="0" algn="ctr">
              <a:buNone/>
            </a:pPr>
            <a:r>
              <a:rPr lang="tr-TR" sz="1400" b="1" dirty="0">
                <a:solidFill>
                  <a:srgbClr val="C49A6C"/>
                </a:solidFill>
                <a:latin typeface="Myriad Pro"/>
                <a:cs typeface="Myriad Pro"/>
                <a:hlinkClick r:id="rId5"/>
              </a:rPr>
              <a:t>bratislava@ticaret.gov.tr</a:t>
            </a:r>
            <a:endParaRPr lang="tr-TR" sz="1400" b="1" dirty="0">
              <a:solidFill>
                <a:srgbClr val="C49A6C"/>
              </a:solidFill>
              <a:latin typeface="Myriad Pro"/>
              <a:cs typeface="Myriad Pro"/>
              <a:hlinkClick r:id="rId6"/>
            </a:endParaRPr>
          </a:p>
          <a:p>
            <a:pPr marL="0" indent="0" algn="ctr">
              <a:buNone/>
            </a:pPr>
            <a:r>
              <a:rPr lang="tr-TR" sz="1400" b="1" dirty="0">
                <a:solidFill>
                  <a:srgbClr val="C49A6C"/>
                </a:solidFill>
                <a:latin typeface="Myriad Pro"/>
                <a:cs typeface="Myriad Pro"/>
                <a:hlinkClick r:id="rId6"/>
              </a:rPr>
              <a:t>https://musaviredanisin.ticaret.gov.tr</a:t>
            </a:r>
            <a:endParaRPr lang="tr-TR" sz="1400" b="1" dirty="0">
              <a:solidFill>
                <a:srgbClr val="C49A6C"/>
              </a:solidFill>
              <a:latin typeface="Myriad Pro"/>
              <a:cs typeface="Myriad Pro"/>
            </a:endParaRPr>
          </a:p>
          <a:p>
            <a:pPr marL="0" indent="0" algn="ctr">
              <a:buNone/>
            </a:pPr>
            <a:endParaRPr lang="tr-TR" sz="1600" b="1" dirty="0">
              <a:solidFill>
                <a:srgbClr val="C49A6C"/>
              </a:solidFill>
              <a:latin typeface="Myriad Pro"/>
              <a:cs typeface="Myriad Pro"/>
            </a:endParaRPr>
          </a:p>
        </p:txBody>
      </p:sp>
      <p:sp>
        <p:nvSpPr>
          <p:cNvPr id="9" name="Subtitle 2"/>
          <p:cNvSpPr txBox="1">
            <a:spLocks/>
          </p:cNvSpPr>
          <p:nvPr/>
        </p:nvSpPr>
        <p:spPr>
          <a:xfrm>
            <a:off x="27426" y="4407286"/>
            <a:ext cx="11549501" cy="30572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b="1" dirty="0">
                <a:solidFill>
                  <a:srgbClr val="C49A6C"/>
                </a:solidFill>
                <a:latin typeface="Myriad Pro"/>
                <a:cs typeface="Myriad Pro"/>
              </a:rPr>
              <a:t>Bratislava Ticaret Müşavirliği için</a:t>
            </a:r>
          </a:p>
        </p:txBody>
      </p:sp>
      <p:sp>
        <p:nvSpPr>
          <p:cNvPr id="10" name="Subtitle 2">
            <a:extLst>
              <a:ext uri="{FF2B5EF4-FFF2-40B4-BE49-F238E27FC236}">
                <a16:creationId xmlns:a16="http://schemas.microsoft.com/office/drawing/2014/main" id="{62D5409B-2120-486E-99AD-D63B4358660E}"/>
              </a:ext>
            </a:extLst>
          </p:cNvPr>
          <p:cNvSpPr txBox="1">
            <a:spLocks/>
          </p:cNvSpPr>
          <p:nvPr/>
        </p:nvSpPr>
        <p:spPr>
          <a:xfrm>
            <a:off x="1" y="5436809"/>
            <a:ext cx="11549500" cy="30572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b="1" dirty="0">
                <a:solidFill>
                  <a:srgbClr val="C49A6C"/>
                </a:solidFill>
                <a:latin typeface="Myriad Pro"/>
                <a:cs typeface="Myriad Pro"/>
              </a:rPr>
              <a:t>Mart 2026</a:t>
            </a:r>
          </a:p>
        </p:txBody>
      </p:sp>
    </p:spTree>
    <p:extLst>
      <p:ext uri="{BB962C8B-B14F-4D97-AF65-F5344CB8AC3E}">
        <p14:creationId xmlns:p14="http://schemas.microsoft.com/office/powerpoint/2010/main" val="638345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kdörtgen 34">
            <a:extLst>
              <a:ext uri="{FF2B5EF4-FFF2-40B4-BE49-F238E27FC236}">
                <a16:creationId xmlns:a16="http://schemas.microsoft.com/office/drawing/2014/main" id="{61513D59-8D87-424F-AEAE-7230EB04ABB1}"/>
              </a:ext>
            </a:extLst>
          </p:cNvPr>
          <p:cNvSpPr/>
          <p:nvPr/>
        </p:nvSpPr>
        <p:spPr>
          <a:xfrm>
            <a:off x="2335741" y="435460"/>
            <a:ext cx="8366091" cy="552764"/>
          </a:xfrm>
          <a:prstGeom prst="rect">
            <a:avLst/>
          </a:prstGeom>
        </p:spPr>
        <p:txBody>
          <a:bodyPr vert="horz" lIns="91440" tIns="45720" rIns="91440" bIns="45720" rtlCol="0" anchor="t">
            <a:normAutofit fontScale="92500"/>
          </a:bodyPr>
          <a:lstStyle/>
          <a:p>
            <a:pPr algn="ctr" defTabSz="914400">
              <a:lnSpc>
                <a:spcPct val="90000"/>
              </a:lnSpc>
              <a:spcAft>
                <a:spcPts val="600"/>
              </a:spcAft>
            </a:pPr>
            <a:r>
              <a:rPr lang="tr-TR" sz="3600" b="1" dirty="0">
                <a:solidFill>
                  <a:srgbClr val="C00000"/>
                </a:solidFill>
              </a:rPr>
              <a:t>Slovakya’daki Başlıca Giyim Perakendecileri</a:t>
            </a:r>
            <a:endParaRPr lang="en-US" sz="3600" b="1" dirty="0">
              <a:solidFill>
                <a:srgbClr val="C00000"/>
              </a:solidFill>
            </a:endParaRPr>
          </a:p>
        </p:txBody>
      </p:sp>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Metin kutusu 14">
            <a:extLst>
              <a:ext uri="{FF2B5EF4-FFF2-40B4-BE49-F238E27FC236}">
                <a16:creationId xmlns:a16="http://schemas.microsoft.com/office/drawing/2014/main" id="{130DD9B4-DFC7-4D27-AD08-1159BA2B5515}"/>
              </a:ext>
            </a:extLst>
          </p:cNvPr>
          <p:cNvSpPr txBox="1"/>
          <p:nvPr/>
        </p:nvSpPr>
        <p:spPr>
          <a:xfrm>
            <a:off x="226893" y="1280844"/>
            <a:ext cx="2212086" cy="1569660"/>
          </a:xfrm>
          <a:prstGeom prst="rect">
            <a:avLst/>
          </a:prstGeom>
          <a:solidFill>
            <a:schemeClr val="bg1"/>
          </a:solidFill>
        </p:spPr>
        <p:txBody>
          <a:bodyPr wrap="square" rtlCol="0">
            <a:spAutoFit/>
          </a:bodyPr>
          <a:lstStyle/>
          <a:p>
            <a:r>
              <a:rPr lang="tr-TR" sz="1600" dirty="0"/>
              <a:t>LPP </a:t>
            </a:r>
            <a:r>
              <a:rPr lang="tr-TR" sz="1600" dirty="0" err="1"/>
              <a:t>Slovakia</a:t>
            </a:r>
            <a:r>
              <a:rPr lang="tr-TR" sz="1600" dirty="0"/>
              <a:t>, </a:t>
            </a:r>
            <a:r>
              <a:rPr lang="tr-TR" sz="1600" dirty="0" err="1"/>
              <a:t>sro</a:t>
            </a:r>
            <a:endParaRPr lang="tr-TR" sz="1600" dirty="0"/>
          </a:p>
          <a:p>
            <a:pPr marL="285750" indent="-285750">
              <a:buFont typeface="Arial" panose="020B0604020202020204" pitchFamily="34" charset="0"/>
              <a:buChar char="•"/>
            </a:pPr>
            <a:r>
              <a:rPr lang="en-GB" sz="1600" dirty="0"/>
              <a:t>Reserved</a:t>
            </a:r>
            <a:endParaRPr lang="tr-TR" sz="1600" dirty="0"/>
          </a:p>
          <a:p>
            <a:pPr marL="285750" indent="-285750">
              <a:buFont typeface="Arial" panose="020B0604020202020204" pitchFamily="34" charset="0"/>
              <a:buChar char="•"/>
            </a:pPr>
            <a:r>
              <a:rPr lang="en-GB" sz="1600" dirty="0" err="1"/>
              <a:t>Cropp</a:t>
            </a:r>
            <a:endParaRPr lang="tr-TR" sz="1600" dirty="0"/>
          </a:p>
          <a:p>
            <a:pPr marL="285750" indent="-285750">
              <a:buFont typeface="Arial" panose="020B0604020202020204" pitchFamily="34" charset="0"/>
              <a:buChar char="•"/>
            </a:pPr>
            <a:r>
              <a:rPr lang="en-GB" sz="1600" dirty="0"/>
              <a:t>House</a:t>
            </a:r>
            <a:endParaRPr lang="tr-TR" sz="1600" dirty="0"/>
          </a:p>
          <a:p>
            <a:pPr marL="285750" indent="-285750">
              <a:buFont typeface="Arial" panose="020B0604020202020204" pitchFamily="34" charset="0"/>
              <a:buChar char="•"/>
            </a:pPr>
            <a:r>
              <a:rPr lang="en-GB" sz="1600" dirty="0"/>
              <a:t>MOHITO</a:t>
            </a:r>
            <a:endParaRPr lang="tr-TR" sz="1600" dirty="0"/>
          </a:p>
          <a:p>
            <a:pPr marL="285750" indent="-285750">
              <a:buFont typeface="Arial" panose="020B0604020202020204" pitchFamily="34" charset="0"/>
              <a:buChar char="•"/>
            </a:pPr>
            <a:r>
              <a:rPr lang="en-GB" sz="1600" dirty="0" err="1"/>
              <a:t>Sinsay</a:t>
            </a:r>
            <a:endParaRPr lang="tr-TR" sz="1600" dirty="0"/>
          </a:p>
        </p:txBody>
      </p:sp>
      <p:pic>
        <p:nvPicPr>
          <p:cNvPr id="10" name="Resim 9">
            <a:extLst>
              <a:ext uri="{FF2B5EF4-FFF2-40B4-BE49-F238E27FC236}">
                <a16:creationId xmlns:a16="http://schemas.microsoft.com/office/drawing/2014/main" id="{0CE84725-DAA2-4F78-963E-074187FC680F}"/>
              </a:ext>
            </a:extLst>
          </p:cNvPr>
          <p:cNvPicPr>
            <a:picLocks noChangeAspect="1"/>
          </p:cNvPicPr>
          <p:nvPr/>
        </p:nvPicPr>
        <p:blipFill>
          <a:blip r:embed="rId4"/>
          <a:stretch>
            <a:fillRect/>
          </a:stretch>
        </p:blipFill>
        <p:spPr>
          <a:xfrm>
            <a:off x="2438979" y="1280844"/>
            <a:ext cx="8930297" cy="4897260"/>
          </a:xfrm>
          <a:prstGeom prst="rect">
            <a:avLst/>
          </a:prstGeom>
        </p:spPr>
      </p:pic>
      <p:pic>
        <p:nvPicPr>
          <p:cNvPr id="12" name="Resim 11">
            <a:extLst>
              <a:ext uri="{FF2B5EF4-FFF2-40B4-BE49-F238E27FC236}">
                <a16:creationId xmlns:a16="http://schemas.microsoft.com/office/drawing/2014/main" id="{DE7E4E87-23FD-7840-E2F4-F30C2C214E20}"/>
              </a:ext>
            </a:extLst>
          </p:cNvPr>
          <p:cNvPicPr>
            <a:picLocks noChangeAspect="1"/>
          </p:cNvPicPr>
          <p:nvPr/>
        </p:nvPicPr>
        <p:blipFill>
          <a:blip r:embed="rId5"/>
          <a:stretch>
            <a:fillRect/>
          </a:stretch>
        </p:blipFill>
        <p:spPr>
          <a:xfrm>
            <a:off x="3638749" y="2033972"/>
            <a:ext cx="771019" cy="383380"/>
          </a:xfrm>
          <a:prstGeom prst="rect">
            <a:avLst/>
          </a:prstGeom>
        </p:spPr>
      </p:pic>
      <p:pic>
        <p:nvPicPr>
          <p:cNvPr id="14" name="Resim 13">
            <a:extLst>
              <a:ext uri="{FF2B5EF4-FFF2-40B4-BE49-F238E27FC236}">
                <a16:creationId xmlns:a16="http://schemas.microsoft.com/office/drawing/2014/main" id="{BE542AA1-7475-DF16-9558-5EF983E6B811}"/>
              </a:ext>
            </a:extLst>
          </p:cNvPr>
          <p:cNvPicPr>
            <a:picLocks noChangeAspect="1"/>
          </p:cNvPicPr>
          <p:nvPr/>
        </p:nvPicPr>
        <p:blipFill>
          <a:blip r:embed="rId6"/>
          <a:stretch>
            <a:fillRect/>
          </a:stretch>
        </p:blipFill>
        <p:spPr>
          <a:xfrm>
            <a:off x="3957580" y="2475014"/>
            <a:ext cx="1123239" cy="320513"/>
          </a:xfrm>
          <a:prstGeom prst="rect">
            <a:avLst/>
          </a:prstGeom>
        </p:spPr>
      </p:pic>
      <p:pic>
        <p:nvPicPr>
          <p:cNvPr id="18" name="Resim 17">
            <a:extLst>
              <a:ext uri="{FF2B5EF4-FFF2-40B4-BE49-F238E27FC236}">
                <a16:creationId xmlns:a16="http://schemas.microsoft.com/office/drawing/2014/main" id="{440DB967-72B2-4C58-4846-F6257B3C7D94}"/>
              </a:ext>
            </a:extLst>
          </p:cNvPr>
          <p:cNvPicPr>
            <a:picLocks noChangeAspect="1"/>
          </p:cNvPicPr>
          <p:nvPr/>
        </p:nvPicPr>
        <p:blipFill>
          <a:blip r:embed="rId7"/>
          <a:stretch>
            <a:fillRect/>
          </a:stretch>
        </p:blipFill>
        <p:spPr>
          <a:xfrm>
            <a:off x="3957580" y="2994952"/>
            <a:ext cx="820273" cy="246723"/>
          </a:xfrm>
          <a:prstGeom prst="rect">
            <a:avLst/>
          </a:prstGeom>
        </p:spPr>
      </p:pic>
      <p:pic>
        <p:nvPicPr>
          <p:cNvPr id="20" name="Resim 19">
            <a:extLst>
              <a:ext uri="{FF2B5EF4-FFF2-40B4-BE49-F238E27FC236}">
                <a16:creationId xmlns:a16="http://schemas.microsoft.com/office/drawing/2014/main" id="{36F2BC97-1E13-3EE2-DE0C-3538CDA32886}"/>
              </a:ext>
            </a:extLst>
          </p:cNvPr>
          <p:cNvPicPr>
            <a:picLocks noChangeAspect="1"/>
          </p:cNvPicPr>
          <p:nvPr/>
        </p:nvPicPr>
        <p:blipFill>
          <a:blip r:embed="rId8"/>
          <a:stretch>
            <a:fillRect/>
          </a:stretch>
        </p:blipFill>
        <p:spPr>
          <a:xfrm>
            <a:off x="3305102" y="3402225"/>
            <a:ext cx="1304955" cy="327249"/>
          </a:xfrm>
          <a:prstGeom prst="rect">
            <a:avLst/>
          </a:prstGeom>
        </p:spPr>
      </p:pic>
      <p:pic>
        <p:nvPicPr>
          <p:cNvPr id="21" name="Resim 20">
            <a:extLst>
              <a:ext uri="{FF2B5EF4-FFF2-40B4-BE49-F238E27FC236}">
                <a16:creationId xmlns:a16="http://schemas.microsoft.com/office/drawing/2014/main" id="{53E005A5-442F-974B-37AB-1AC458059869}"/>
              </a:ext>
            </a:extLst>
          </p:cNvPr>
          <p:cNvPicPr>
            <a:picLocks noChangeAspect="1"/>
          </p:cNvPicPr>
          <p:nvPr/>
        </p:nvPicPr>
        <p:blipFill>
          <a:blip r:embed="rId9"/>
          <a:stretch>
            <a:fillRect/>
          </a:stretch>
        </p:blipFill>
        <p:spPr>
          <a:xfrm>
            <a:off x="3901543" y="1562090"/>
            <a:ext cx="617656" cy="358524"/>
          </a:xfrm>
          <a:prstGeom prst="rect">
            <a:avLst/>
          </a:prstGeom>
        </p:spPr>
      </p:pic>
      <p:pic>
        <p:nvPicPr>
          <p:cNvPr id="23" name="Resim 22">
            <a:extLst>
              <a:ext uri="{FF2B5EF4-FFF2-40B4-BE49-F238E27FC236}">
                <a16:creationId xmlns:a16="http://schemas.microsoft.com/office/drawing/2014/main" id="{258961CD-FEED-D9FD-7071-CA71116A3B55}"/>
              </a:ext>
            </a:extLst>
          </p:cNvPr>
          <p:cNvPicPr>
            <a:picLocks noChangeAspect="1"/>
          </p:cNvPicPr>
          <p:nvPr/>
        </p:nvPicPr>
        <p:blipFill>
          <a:blip r:embed="rId10"/>
          <a:stretch>
            <a:fillRect/>
          </a:stretch>
        </p:blipFill>
        <p:spPr>
          <a:xfrm>
            <a:off x="4096549" y="3848373"/>
            <a:ext cx="1116869" cy="327249"/>
          </a:xfrm>
          <a:prstGeom prst="rect">
            <a:avLst/>
          </a:prstGeom>
        </p:spPr>
      </p:pic>
      <p:pic>
        <p:nvPicPr>
          <p:cNvPr id="27" name="Resim 26">
            <a:extLst>
              <a:ext uri="{FF2B5EF4-FFF2-40B4-BE49-F238E27FC236}">
                <a16:creationId xmlns:a16="http://schemas.microsoft.com/office/drawing/2014/main" id="{85B71087-78D4-27BE-6EDE-AABE1CD393C9}"/>
              </a:ext>
            </a:extLst>
          </p:cNvPr>
          <p:cNvPicPr>
            <a:picLocks noChangeAspect="1"/>
          </p:cNvPicPr>
          <p:nvPr/>
        </p:nvPicPr>
        <p:blipFill>
          <a:blip r:embed="rId11"/>
          <a:stretch>
            <a:fillRect/>
          </a:stretch>
        </p:blipFill>
        <p:spPr>
          <a:xfrm>
            <a:off x="4516714" y="4258645"/>
            <a:ext cx="541988" cy="419194"/>
          </a:xfrm>
          <a:prstGeom prst="rect">
            <a:avLst/>
          </a:prstGeom>
        </p:spPr>
      </p:pic>
      <p:pic>
        <p:nvPicPr>
          <p:cNvPr id="29" name="Resim 28">
            <a:extLst>
              <a:ext uri="{FF2B5EF4-FFF2-40B4-BE49-F238E27FC236}">
                <a16:creationId xmlns:a16="http://schemas.microsoft.com/office/drawing/2014/main" id="{B1B4FDB1-C6F3-5F52-42E5-FC98F26B0529}"/>
              </a:ext>
            </a:extLst>
          </p:cNvPr>
          <p:cNvPicPr>
            <a:picLocks noChangeAspect="1"/>
          </p:cNvPicPr>
          <p:nvPr/>
        </p:nvPicPr>
        <p:blipFill>
          <a:blip r:embed="rId12"/>
          <a:stretch>
            <a:fillRect/>
          </a:stretch>
        </p:blipFill>
        <p:spPr>
          <a:xfrm>
            <a:off x="4210371" y="4737060"/>
            <a:ext cx="873725" cy="427240"/>
          </a:xfrm>
          <a:prstGeom prst="rect">
            <a:avLst/>
          </a:prstGeom>
        </p:spPr>
      </p:pic>
      <p:pic>
        <p:nvPicPr>
          <p:cNvPr id="31" name="Resim 30">
            <a:extLst>
              <a:ext uri="{FF2B5EF4-FFF2-40B4-BE49-F238E27FC236}">
                <a16:creationId xmlns:a16="http://schemas.microsoft.com/office/drawing/2014/main" id="{DE018FD9-39D8-9989-803A-41899977F455}"/>
              </a:ext>
            </a:extLst>
          </p:cNvPr>
          <p:cNvPicPr>
            <a:picLocks noChangeAspect="1"/>
          </p:cNvPicPr>
          <p:nvPr/>
        </p:nvPicPr>
        <p:blipFill>
          <a:blip r:embed="rId13"/>
          <a:stretch>
            <a:fillRect/>
          </a:stretch>
        </p:blipFill>
        <p:spPr>
          <a:xfrm>
            <a:off x="4071155" y="5345090"/>
            <a:ext cx="987547" cy="223660"/>
          </a:xfrm>
          <a:prstGeom prst="rect">
            <a:avLst/>
          </a:prstGeom>
        </p:spPr>
      </p:pic>
      <p:pic>
        <p:nvPicPr>
          <p:cNvPr id="33" name="Resim 32">
            <a:extLst>
              <a:ext uri="{FF2B5EF4-FFF2-40B4-BE49-F238E27FC236}">
                <a16:creationId xmlns:a16="http://schemas.microsoft.com/office/drawing/2014/main" id="{85BED802-CDD3-DA80-1E56-8044EF23A708}"/>
              </a:ext>
            </a:extLst>
          </p:cNvPr>
          <p:cNvPicPr>
            <a:picLocks noChangeAspect="1"/>
          </p:cNvPicPr>
          <p:nvPr/>
        </p:nvPicPr>
        <p:blipFill>
          <a:blip r:embed="rId14"/>
          <a:stretch>
            <a:fillRect/>
          </a:stretch>
        </p:blipFill>
        <p:spPr>
          <a:xfrm>
            <a:off x="4251955" y="5682791"/>
            <a:ext cx="625945" cy="495313"/>
          </a:xfrm>
          <a:prstGeom prst="rect">
            <a:avLst/>
          </a:prstGeom>
        </p:spPr>
      </p:pic>
    </p:spTree>
    <p:extLst>
      <p:ext uri="{BB962C8B-B14F-4D97-AF65-F5344CB8AC3E}">
        <p14:creationId xmlns:p14="http://schemas.microsoft.com/office/powerpoint/2010/main" val="520042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Dikdörtgen 34">
            <a:extLst>
              <a:ext uri="{FF2B5EF4-FFF2-40B4-BE49-F238E27FC236}">
                <a16:creationId xmlns:a16="http://schemas.microsoft.com/office/drawing/2014/main" id="{61513D59-8D87-424F-AEAE-7230EB04ABB1}"/>
              </a:ext>
            </a:extLst>
          </p:cNvPr>
          <p:cNvSpPr/>
          <p:nvPr/>
        </p:nvSpPr>
        <p:spPr>
          <a:xfrm>
            <a:off x="829339" y="448953"/>
            <a:ext cx="11522075" cy="369332"/>
          </a:xfrm>
          <a:prstGeom prst="rect">
            <a:avLst/>
          </a:prstGeom>
        </p:spPr>
        <p:txBody>
          <a:bodyPr wrap="square" anchor="ctr">
            <a:spAutoFit/>
          </a:bodyPr>
          <a:lstStyle/>
          <a:p>
            <a:pPr algn="ctr"/>
            <a:r>
              <a:rPr lang="tr-TR" b="1" dirty="0">
                <a:solidFill>
                  <a:srgbClr val="C00000"/>
                </a:solidFill>
              </a:rPr>
              <a:t>Türkiye’nin Slovakya’ya Yönelik İhracatının Geliştirilmesi İçin Potansiyel Ürünler ve Sektörler</a:t>
            </a:r>
          </a:p>
        </p:txBody>
      </p:sp>
      <p:graphicFrame>
        <p:nvGraphicFramePr>
          <p:cNvPr id="9" name="Tablo 8"/>
          <p:cNvGraphicFramePr>
            <a:graphicFrameLocks noGrp="1"/>
          </p:cNvGraphicFramePr>
          <p:nvPr>
            <p:extLst>
              <p:ext uri="{D42A27DB-BD31-4B8C-83A1-F6EECF244321}">
                <p14:modId xmlns:p14="http://schemas.microsoft.com/office/powerpoint/2010/main" val="2340947493"/>
              </p:ext>
            </p:extLst>
          </p:nvPr>
        </p:nvGraphicFramePr>
        <p:xfrm>
          <a:off x="1912281" y="1616409"/>
          <a:ext cx="8585282" cy="4270615"/>
        </p:xfrm>
        <a:graphic>
          <a:graphicData uri="http://schemas.openxmlformats.org/drawingml/2006/table">
            <a:tbl>
              <a:tblPr firstRow="1" bandRow="1">
                <a:tableStyleId>{5C22544A-7EE6-4342-B048-85BDC9FD1C3A}</a:tableStyleId>
              </a:tblPr>
              <a:tblGrid>
                <a:gridCol w="2638484">
                  <a:extLst>
                    <a:ext uri="{9D8B030D-6E8A-4147-A177-3AD203B41FA5}">
                      <a16:colId xmlns:a16="http://schemas.microsoft.com/office/drawing/2014/main" val="819737775"/>
                    </a:ext>
                  </a:extLst>
                </a:gridCol>
                <a:gridCol w="5946798">
                  <a:extLst>
                    <a:ext uri="{9D8B030D-6E8A-4147-A177-3AD203B41FA5}">
                      <a16:colId xmlns:a16="http://schemas.microsoft.com/office/drawing/2014/main" val="658337939"/>
                    </a:ext>
                  </a:extLst>
                </a:gridCol>
              </a:tblGrid>
              <a:tr h="2011724">
                <a:tc>
                  <a:txBody>
                    <a:bodyPr/>
                    <a:lstStyle/>
                    <a:p>
                      <a:r>
                        <a:rPr lang="tr-TR" sz="1400" dirty="0">
                          <a:solidFill>
                            <a:schemeClr val="tx1"/>
                          </a:solidFill>
                        </a:rPr>
                        <a:t>MAL TİCARETİ</a:t>
                      </a:r>
                    </a:p>
                  </a:txBody>
                  <a:tcPr marL="86416" marR="86416" marT="43208" marB="43208" anchor="ctr">
                    <a:solidFill>
                      <a:schemeClr val="accent6">
                        <a:lumMod val="20000"/>
                        <a:lumOff val="80000"/>
                      </a:schemeClr>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1" kern="1200" dirty="0">
                          <a:solidFill>
                            <a:schemeClr val="dk1"/>
                          </a:solidFill>
                          <a:latin typeface="+mn-lt"/>
                          <a:ea typeface="+mn-ea"/>
                          <a:cs typeface="+mn-cs"/>
                        </a:rPr>
                        <a:t>Elektrikli makineler ve kablolar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1" kern="1200" dirty="0">
                          <a:solidFill>
                            <a:schemeClr val="dk1"/>
                          </a:solidFill>
                          <a:latin typeface="+mn-lt"/>
                          <a:ea typeface="+mn-ea"/>
                          <a:cs typeface="+mn-cs"/>
                        </a:rPr>
                        <a:t>Mobilya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1" kern="1200" dirty="0">
                          <a:solidFill>
                            <a:schemeClr val="dk1"/>
                          </a:solidFill>
                          <a:latin typeface="+mn-lt"/>
                          <a:ea typeface="+mn-ea"/>
                          <a:cs typeface="+mn-cs"/>
                        </a:rPr>
                        <a:t>Elektrik - Elektronik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1" kern="1200" dirty="0">
                          <a:solidFill>
                            <a:schemeClr val="dk1"/>
                          </a:solidFill>
                          <a:latin typeface="+mn-lt"/>
                          <a:ea typeface="+mn-ea"/>
                          <a:cs typeface="+mn-cs"/>
                        </a:rPr>
                        <a:t>Otomotiv ana ve yan sanayi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1" kern="1200" dirty="0">
                          <a:solidFill>
                            <a:schemeClr val="dk1"/>
                          </a:solidFill>
                          <a:latin typeface="+mn-lt"/>
                          <a:ea typeface="+mn-ea"/>
                          <a:cs typeface="+mn-cs"/>
                        </a:rPr>
                        <a:t>Demir çelik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1" kern="1200" dirty="0">
                          <a:solidFill>
                            <a:schemeClr val="dk1"/>
                          </a:solidFill>
                          <a:latin typeface="+mn-lt"/>
                          <a:ea typeface="+mn-ea"/>
                          <a:cs typeface="+mn-cs"/>
                        </a:rPr>
                        <a:t>İnşaat malzemeleri</a:t>
                      </a:r>
                    </a:p>
                    <a:p>
                      <a:pPr marL="285750" indent="-285750">
                        <a:buFont typeface="Arial" panose="020B0604020202020204" pitchFamily="34" charset="0"/>
                        <a:buChar char="•"/>
                      </a:pPr>
                      <a:r>
                        <a:rPr lang="tr-TR" sz="1400" b="1" kern="1200" dirty="0">
                          <a:solidFill>
                            <a:schemeClr val="dk1"/>
                          </a:solidFill>
                          <a:latin typeface="+mn-lt"/>
                          <a:ea typeface="+mn-ea"/>
                          <a:cs typeface="+mn-cs"/>
                        </a:rPr>
                        <a:t>İş ve maden makineleri</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400" b="1" kern="1200" dirty="0">
                          <a:solidFill>
                            <a:schemeClr val="dk1"/>
                          </a:solidFill>
                          <a:latin typeface="+mn-lt"/>
                          <a:ea typeface="+mn-ea"/>
                          <a:cs typeface="+mn-cs"/>
                        </a:rPr>
                        <a:t>Isıtma soğutma sistemleri, HVAC-R</a:t>
                      </a:r>
                    </a:p>
                    <a:p>
                      <a:pPr marL="285750" indent="-285750">
                        <a:buFont typeface="Arial" panose="020B0604020202020204" pitchFamily="34" charset="0"/>
                        <a:buChar char="•"/>
                      </a:pPr>
                      <a:r>
                        <a:rPr lang="tr-TR" sz="1400" b="1" kern="1200" dirty="0">
                          <a:solidFill>
                            <a:schemeClr val="dk1"/>
                          </a:solidFill>
                          <a:latin typeface="+mn-lt"/>
                          <a:ea typeface="+mn-ea"/>
                          <a:cs typeface="+mn-cs"/>
                        </a:rPr>
                        <a:t>Tekstil, hazır giyim</a:t>
                      </a:r>
                    </a:p>
                    <a:p>
                      <a:pPr marL="285750" indent="-285750">
                        <a:buFont typeface="Arial" panose="020B0604020202020204" pitchFamily="34" charset="0"/>
                        <a:buChar char="•"/>
                      </a:pPr>
                      <a:r>
                        <a:rPr lang="tr-TR" sz="1400" b="1" kern="1200" dirty="0">
                          <a:solidFill>
                            <a:schemeClr val="dk1"/>
                          </a:solidFill>
                          <a:latin typeface="+mn-lt"/>
                          <a:ea typeface="+mn-ea"/>
                          <a:cs typeface="+mn-cs"/>
                        </a:rPr>
                        <a:t>Ambalaj malzemeleri</a:t>
                      </a:r>
                    </a:p>
                    <a:p>
                      <a:pPr marL="285750" indent="-285750">
                        <a:buFont typeface="Arial" panose="020B0604020202020204" pitchFamily="34" charset="0"/>
                        <a:buChar char="•"/>
                      </a:pPr>
                      <a:r>
                        <a:rPr lang="tr-TR" sz="1400" b="1" kern="1200" dirty="0">
                          <a:solidFill>
                            <a:schemeClr val="dk1"/>
                          </a:solidFill>
                          <a:latin typeface="+mn-lt"/>
                          <a:ea typeface="+mn-ea"/>
                          <a:cs typeface="+mn-cs"/>
                        </a:rPr>
                        <a:t>Kağıt ve karton ürünler</a:t>
                      </a:r>
                    </a:p>
                    <a:p>
                      <a:pPr marL="285750" indent="-285750" algn="l" defTabSz="457200" rtl="0" eaLnBrk="1" latinLnBrk="0" hangingPunct="1">
                        <a:buFont typeface="Arial" panose="020B0604020202020204" pitchFamily="34" charset="0"/>
                        <a:buChar char="•"/>
                      </a:pPr>
                      <a:r>
                        <a:rPr lang="tr-TR" sz="1400" b="1" kern="1200" dirty="0">
                          <a:solidFill>
                            <a:schemeClr val="dk1"/>
                          </a:solidFill>
                          <a:latin typeface="+mn-lt"/>
                          <a:ea typeface="+mn-ea"/>
                          <a:cs typeface="+mn-cs"/>
                        </a:rPr>
                        <a:t>Beyaz eşya</a:t>
                      </a:r>
                    </a:p>
                    <a:p>
                      <a:pPr marL="285750" indent="-285750" algn="l" defTabSz="457200" rtl="0" eaLnBrk="1" latinLnBrk="0" hangingPunct="1">
                        <a:buFont typeface="Arial" panose="020B0604020202020204" pitchFamily="34" charset="0"/>
                        <a:buChar char="•"/>
                      </a:pPr>
                      <a:r>
                        <a:rPr lang="tr-TR" sz="1400" b="1" kern="1200" dirty="0">
                          <a:solidFill>
                            <a:schemeClr val="dk1"/>
                          </a:solidFill>
                          <a:latin typeface="+mn-lt"/>
                          <a:ea typeface="+mn-ea"/>
                          <a:cs typeface="+mn-cs"/>
                        </a:rPr>
                        <a:t>Yaş / kuru meyve ve sebze</a:t>
                      </a:r>
                    </a:p>
                  </a:txBody>
                  <a:tcPr marL="86416" marR="86416" marT="43208" marB="43208" anchor="ctr">
                    <a:solidFill>
                      <a:schemeClr val="accent6">
                        <a:lumMod val="20000"/>
                        <a:lumOff val="80000"/>
                      </a:schemeClr>
                    </a:solidFill>
                  </a:tcPr>
                </a:tc>
                <a:extLst>
                  <a:ext uri="{0D108BD9-81ED-4DB2-BD59-A6C34878D82A}">
                    <a16:rowId xmlns:a16="http://schemas.microsoft.com/office/drawing/2014/main" val="1857589958"/>
                  </a:ext>
                </a:extLst>
              </a:tr>
              <a:tr h="1410519">
                <a:tc>
                  <a:txBody>
                    <a:bodyPr/>
                    <a:lstStyle/>
                    <a:p>
                      <a:pPr marL="0" algn="l" defTabSz="457200" rtl="0" eaLnBrk="1" latinLnBrk="0" hangingPunct="1"/>
                      <a:r>
                        <a:rPr lang="tr-TR" sz="1400" b="1" kern="1200" dirty="0">
                          <a:solidFill>
                            <a:schemeClr val="tx1"/>
                          </a:solidFill>
                          <a:latin typeface="+mn-lt"/>
                          <a:ea typeface="+mn-ea"/>
                          <a:cs typeface="+mn-cs"/>
                        </a:rPr>
                        <a:t>HİZMET TİCARETİ</a:t>
                      </a:r>
                    </a:p>
                  </a:txBody>
                  <a:tcPr marL="86416" marR="86416" marT="43208" marB="43208" anchor="ctr">
                    <a:solidFill>
                      <a:schemeClr val="accent1">
                        <a:lumMod val="40000"/>
                        <a:lumOff val="60000"/>
                      </a:schemeClr>
                    </a:solidFill>
                  </a:tcPr>
                </a:tc>
                <a:tc>
                  <a:txBody>
                    <a:bodyPr/>
                    <a:lstStyle/>
                    <a:p>
                      <a:pPr marL="285750" indent="-285750">
                        <a:buFont typeface="Arial" panose="020B0604020202020204" pitchFamily="34" charset="0"/>
                        <a:buChar char="•"/>
                      </a:pPr>
                      <a:r>
                        <a:rPr lang="tr-TR" sz="1400" b="1" dirty="0"/>
                        <a:t>Sağlık Sektörü: Hastane (Yap İşlet Devret Modeli), tıbbi cihaz temini vb.</a:t>
                      </a:r>
                    </a:p>
                    <a:p>
                      <a:pPr marL="285750" indent="-285750">
                        <a:buFont typeface="Arial" panose="020B0604020202020204" pitchFamily="34" charset="0"/>
                        <a:buChar char="•"/>
                      </a:pPr>
                      <a:r>
                        <a:rPr lang="tr-TR" sz="1400" b="1" dirty="0"/>
                        <a:t>Turizm sektörü:  SPA tedavi tesislerinin ve tarihi binaların </a:t>
                      </a:r>
                      <a:r>
                        <a:rPr lang="tr-TR" sz="1400" b="1" dirty="0" err="1"/>
                        <a:t>renovasyonu</a:t>
                      </a:r>
                      <a:endParaRPr lang="tr-TR" sz="1400" b="1" dirty="0"/>
                    </a:p>
                    <a:p>
                      <a:pPr marL="285750" indent="-285750">
                        <a:buFont typeface="Arial" panose="020B0604020202020204" pitchFamily="34" charset="0"/>
                        <a:buChar char="•"/>
                      </a:pPr>
                      <a:r>
                        <a:rPr lang="tr-TR" sz="1400" b="1" dirty="0"/>
                        <a:t>Enerji sektörü: Yenilenebilir enerji, nükleer enerji </a:t>
                      </a:r>
                    </a:p>
                    <a:p>
                      <a:pPr marL="285750" indent="-285750">
                        <a:buFont typeface="Arial" panose="020B0604020202020204" pitchFamily="34" charset="0"/>
                        <a:buChar char="•"/>
                      </a:pPr>
                      <a:r>
                        <a:rPr lang="tr-TR" sz="1400" b="1" dirty="0"/>
                        <a:t>İnşaat Sektörü: Karayolu, demiryolu, vb. altyapı projeleri, konut, hastane, köprülerin </a:t>
                      </a:r>
                      <a:r>
                        <a:rPr lang="tr-TR" sz="1400" b="1" dirty="0" err="1"/>
                        <a:t>renovasyonu</a:t>
                      </a:r>
                      <a:r>
                        <a:rPr lang="tr-TR" sz="1400" b="1" dirty="0"/>
                        <a:t>, vb.</a:t>
                      </a:r>
                    </a:p>
                    <a:p>
                      <a:pPr marL="285750" indent="-285750">
                        <a:buFont typeface="Arial" panose="020B0604020202020204" pitchFamily="34" charset="0"/>
                        <a:buChar char="•"/>
                      </a:pPr>
                      <a:r>
                        <a:rPr lang="tr-TR" sz="1400" b="1" dirty="0"/>
                        <a:t>Bilgi ve İletişim Teknolojileri (IT) Sektörü: Ar-Ge projeleri destekleri</a:t>
                      </a:r>
                    </a:p>
                  </a:txBody>
                  <a:tcPr marL="86416" marR="86416" marT="43208" marB="43208" anchor="ctr">
                    <a:solidFill>
                      <a:schemeClr val="accent1">
                        <a:lumMod val="40000"/>
                        <a:lumOff val="60000"/>
                      </a:schemeClr>
                    </a:solidFill>
                  </a:tcPr>
                </a:tc>
                <a:extLst>
                  <a:ext uri="{0D108BD9-81ED-4DB2-BD59-A6C34878D82A}">
                    <a16:rowId xmlns:a16="http://schemas.microsoft.com/office/drawing/2014/main" val="3081968201"/>
                  </a:ext>
                </a:extLst>
              </a:tr>
            </a:tbl>
          </a:graphicData>
        </a:graphic>
      </p:graphicFrame>
    </p:spTree>
    <p:extLst>
      <p:ext uri="{BB962C8B-B14F-4D97-AF65-F5344CB8AC3E}">
        <p14:creationId xmlns:p14="http://schemas.microsoft.com/office/powerpoint/2010/main" val="2964124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Dikdörtgen 34">
            <a:extLst>
              <a:ext uri="{FF2B5EF4-FFF2-40B4-BE49-F238E27FC236}">
                <a16:creationId xmlns:a16="http://schemas.microsoft.com/office/drawing/2014/main" id="{61513D59-8D87-424F-AEAE-7230EB04ABB1}"/>
              </a:ext>
            </a:extLst>
          </p:cNvPr>
          <p:cNvSpPr/>
          <p:nvPr/>
        </p:nvSpPr>
        <p:spPr>
          <a:xfrm>
            <a:off x="2465124" y="559984"/>
            <a:ext cx="7522637" cy="400110"/>
          </a:xfrm>
          <a:prstGeom prst="rect">
            <a:avLst/>
          </a:prstGeom>
        </p:spPr>
        <p:txBody>
          <a:bodyPr wrap="none">
            <a:spAutoFit/>
          </a:bodyPr>
          <a:lstStyle/>
          <a:p>
            <a:r>
              <a:rPr lang="tr-TR" sz="2000" b="1" dirty="0">
                <a:solidFill>
                  <a:srgbClr val="C00000"/>
                </a:solidFill>
              </a:rPr>
              <a:t>Slovakya Pazarına Giriş ve İhracatın Artırılması için Firmalara Öneriler</a:t>
            </a:r>
          </a:p>
        </p:txBody>
      </p:sp>
      <p:sp>
        <p:nvSpPr>
          <p:cNvPr id="7" name="Dikdörtgen 6"/>
          <p:cNvSpPr/>
          <p:nvPr/>
        </p:nvSpPr>
        <p:spPr>
          <a:xfrm>
            <a:off x="581521" y="1067193"/>
            <a:ext cx="10610686" cy="3046988"/>
          </a:xfrm>
          <a:prstGeom prst="rect">
            <a:avLst/>
          </a:prstGeom>
          <a:solidFill>
            <a:schemeClr val="accent1">
              <a:lumMod val="20000"/>
              <a:lumOff val="80000"/>
            </a:schemeClr>
          </a:solidFill>
          <a:ln>
            <a:solidFill>
              <a:schemeClr val="tx2">
                <a:lumMod val="75000"/>
              </a:schemeClr>
            </a:solidFill>
          </a:ln>
        </p:spPr>
        <p:txBody>
          <a:bodyPr wrap="square">
            <a:spAutoFit/>
          </a:bodyPr>
          <a:lstStyle/>
          <a:p>
            <a:pPr marL="285750" indent="-285750">
              <a:buFont typeface="Arial" panose="020B0604020202020204" pitchFamily="34" charset="0"/>
              <a:buChar char="•"/>
            </a:pPr>
            <a:r>
              <a:rPr lang="tr-TR" sz="1600" dirty="0"/>
              <a:t>Komşu </a:t>
            </a:r>
            <a:r>
              <a:rPr lang="tr-TR" sz="1600" dirty="0" err="1"/>
              <a:t>Çekya</a:t>
            </a:r>
            <a:r>
              <a:rPr lang="tr-TR" sz="1600" dirty="0"/>
              <a:t>, Polonya ve Macaristan (V4) ile birlikte tek pazar olarak değerlendirilmesi ve ortak tedarikçilere ulaşılması; </a:t>
            </a:r>
            <a:r>
              <a:rPr lang="tr-TR" sz="1600" dirty="0" err="1"/>
              <a:t>Örn</a:t>
            </a:r>
            <a:r>
              <a:rPr lang="tr-TR" sz="1600" dirty="0"/>
              <a:t>. hazır giyim ve aksesuarları, tekstil elyafı ve mamulleri, elektrikli makinalar, sanayi makinaları, kauçuk ve mamulleri, yaş/kuru meyve ve bazı sebzeler ve metal ürünlerden mamullerde</a:t>
            </a:r>
          </a:p>
          <a:p>
            <a:pPr marL="285750" indent="-285750">
              <a:buFont typeface="Arial" panose="020B0604020202020204" pitchFamily="34" charset="0"/>
              <a:buChar char="•"/>
            </a:pPr>
            <a:r>
              <a:rPr lang="tr-TR" sz="1600" dirty="0"/>
              <a:t>Dağıtım merkezi ya da üretime yönelik şirket kurulması</a:t>
            </a:r>
          </a:p>
          <a:p>
            <a:pPr marL="285750" indent="-285750">
              <a:buFont typeface="Arial" panose="020B0604020202020204" pitchFamily="34" charset="0"/>
              <a:buChar char="•"/>
            </a:pPr>
            <a:r>
              <a:rPr lang="tr-TR" sz="1600" dirty="0"/>
              <a:t>Yeni teknolojilerin ve AR-GE çalışmalarının takip edilmesi: </a:t>
            </a:r>
            <a:r>
              <a:rPr lang="tr-TR" sz="1600" dirty="0" err="1"/>
              <a:t>Örn</a:t>
            </a:r>
            <a:r>
              <a:rPr lang="tr-TR" sz="1600" dirty="0"/>
              <a:t>. otomotiv sektörü.</a:t>
            </a:r>
          </a:p>
          <a:p>
            <a:pPr marL="285750" indent="-285750">
              <a:buFont typeface="Arial" panose="020B0604020202020204" pitchFamily="34" charset="0"/>
              <a:buChar char="•"/>
            </a:pPr>
            <a:r>
              <a:rPr lang="tr-TR" sz="1600" dirty="0"/>
              <a:t>İhraç ürünlerinin daha fazla tanıtımı: </a:t>
            </a:r>
            <a:r>
              <a:rPr lang="tr-TR" sz="1600" dirty="0" err="1"/>
              <a:t>Sektörel</a:t>
            </a:r>
            <a:r>
              <a:rPr lang="tr-TR" sz="1600" dirty="0"/>
              <a:t> heyetler, fuarlara katılım, yerel temsilci kullanımı, bayilik anlaşmaları, mağaza açılması, vb.: </a:t>
            </a:r>
            <a:r>
              <a:rPr lang="tr-TR" sz="1600" dirty="0" err="1"/>
              <a:t>Örn</a:t>
            </a:r>
            <a:r>
              <a:rPr lang="tr-TR" sz="1600" dirty="0"/>
              <a:t>. Hazır giyim, mobilya, tarım makineleri,</a:t>
            </a:r>
          </a:p>
          <a:p>
            <a:pPr marL="285750" indent="-285750">
              <a:buFont typeface="Arial" panose="020B0604020202020204" pitchFamily="34" charset="0"/>
              <a:buChar char="•"/>
            </a:pPr>
            <a:r>
              <a:rPr lang="tr-TR" sz="1600" dirty="0"/>
              <a:t>Yerli firmalarla ortak girişimler: </a:t>
            </a:r>
            <a:r>
              <a:rPr lang="tr-TR" sz="1600" dirty="0" err="1"/>
              <a:t>Örn</a:t>
            </a:r>
            <a:r>
              <a:rPr lang="tr-TR" sz="1600" dirty="0"/>
              <a:t>. İnşaat sektöründe yerli firmalarla ‘</a:t>
            </a:r>
            <a:r>
              <a:rPr lang="tr-TR" sz="1600" dirty="0" err="1"/>
              <a:t>joint-venture</a:t>
            </a:r>
            <a:r>
              <a:rPr lang="tr-TR" sz="1600" dirty="0"/>
              <a:t>’ ya da alt üstlenici olarak girişimler, </a:t>
            </a:r>
            <a:r>
              <a:rPr lang="tr-TR" sz="1600" dirty="0" err="1"/>
              <a:t>renovasyon</a:t>
            </a:r>
            <a:r>
              <a:rPr lang="tr-TR" sz="1600" dirty="0"/>
              <a:t> projeleri, vb.</a:t>
            </a:r>
          </a:p>
          <a:p>
            <a:pPr marL="285750" indent="-285750">
              <a:buFont typeface="Arial" panose="020B0604020202020204" pitchFamily="34" charset="0"/>
              <a:buChar char="•"/>
            </a:pPr>
            <a:r>
              <a:rPr lang="tr-TR" sz="1600" dirty="0"/>
              <a:t>Slovakça iletişim (yerel dilde iletişim/yatırımlarda yerel personel istihdamı)</a:t>
            </a:r>
          </a:p>
          <a:p>
            <a:pPr marL="285750" indent="-285750">
              <a:buFont typeface="Arial" panose="020B0604020202020204" pitchFamily="34" charset="0"/>
              <a:buChar char="•"/>
            </a:pPr>
            <a:r>
              <a:rPr lang="tr-TR" sz="1600" dirty="0"/>
              <a:t>Fuarlara katılım ve katılımda sürekliliğin sağlanması</a:t>
            </a:r>
          </a:p>
          <a:p>
            <a:pPr marL="285750" indent="-285750">
              <a:buFont typeface="Arial" panose="020B0604020202020204" pitchFamily="34" charset="0"/>
              <a:buChar char="•"/>
            </a:pPr>
            <a:r>
              <a:rPr lang="tr-TR" sz="1600" dirty="0"/>
              <a:t>İhracata yönelik sağlanan devlet yardımlarından etkin yararlanma </a:t>
            </a:r>
            <a:r>
              <a:rPr lang="tr-TR" sz="1400" dirty="0"/>
              <a:t>(</a:t>
            </a:r>
            <a:r>
              <a:rPr lang="tr-TR" sz="1400" dirty="0">
                <a:hlinkClick r:id="rId4"/>
              </a:rPr>
              <a:t>https://kolaydestek.gov.tr/</a:t>
            </a:r>
            <a:r>
              <a:rPr lang="tr-TR" sz="1400" dirty="0"/>
              <a:t>)</a:t>
            </a:r>
          </a:p>
        </p:txBody>
      </p:sp>
      <p:sp>
        <p:nvSpPr>
          <p:cNvPr id="11" name="Dikdörtgen 10">
            <a:extLst>
              <a:ext uri="{FF2B5EF4-FFF2-40B4-BE49-F238E27FC236}">
                <a16:creationId xmlns:a16="http://schemas.microsoft.com/office/drawing/2014/main" id="{61513D59-8D87-424F-AEAE-7230EB04ABB1}"/>
              </a:ext>
            </a:extLst>
          </p:cNvPr>
          <p:cNvSpPr/>
          <p:nvPr/>
        </p:nvSpPr>
        <p:spPr>
          <a:xfrm>
            <a:off x="3472292" y="4426542"/>
            <a:ext cx="4829143" cy="369332"/>
          </a:xfrm>
          <a:prstGeom prst="rect">
            <a:avLst/>
          </a:prstGeom>
        </p:spPr>
        <p:txBody>
          <a:bodyPr wrap="none">
            <a:spAutoFit/>
          </a:bodyPr>
          <a:lstStyle/>
          <a:p>
            <a:r>
              <a:rPr lang="tr-TR" b="1" dirty="0">
                <a:solidFill>
                  <a:srgbClr val="C00000"/>
                </a:solidFill>
              </a:rPr>
              <a:t>Ülkede Dikkat Edilmesi Gereken Önemli Sorunlar</a:t>
            </a:r>
          </a:p>
        </p:txBody>
      </p:sp>
      <p:sp>
        <p:nvSpPr>
          <p:cNvPr id="3" name="Dikdörtgen 2"/>
          <p:cNvSpPr/>
          <p:nvPr/>
        </p:nvSpPr>
        <p:spPr>
          <a:xfrm>
            <a:off x="455694" y="4807532"/>
            <a:ext cx="10610686" cy="1569660"/>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marL="285750" indent="-285750">
              <a:buFont typeface="Arial" panose="020B0604020202020204" pitchFamily="34" charset="0"/>
              <a:buChar char="•"/>
            </a:pPr>
            <a:r>
              <a:rPr lang="tr-TR" sz="1600" dirty="0"/>
              <a:t>AB ve komşu ülkelere odaklı dış ticaret, yabancı zincir mağazaların pazara hakimiyeti ve aynı tedarikçilerin kullanılması, </a:t>
            </a:r>
          </a:p>
          <a:p>
            <a:pPr marL="285750" indent="-285750">
              <a:buFont typeface="Arial" panose="020B0604020202020204" pitchFamily="34" charset="0"/>
              <a:buChar char="•"/>
            </a:pPr>
            <a:r>
              <a:rPr lang="tr-TR" sz="1600" dirty="0"/>
              <a:t>Firmalarımızca Slovakya’nın nispeten küçük pazar olarak görülmesi, iç talebin sınırlı olması</a:t>
            </a:r>
          </a:p>
          <a:p>
            <a:pPr marL="285750" indent="-285750">
              <a:buFont typeface="Arial" panose="020B0604020202020204" pitchFamily="34" charset="0"/>
              <a:buChar char="•"/>
            </a:pPr>
            <a:r>
              <a:rPr lang="tr-TR" sz="1600" dirty="0"/>
              <a:t>Yabancı otomotiv şirketlerine dayalı ekonomi, dış ekonomilere duyarlı üretim ve ithalat (ABD vergileri, Almanya ekonomisi, </a:t>
            </a:r>
            <a:r>
              <a:rPr lang="tr-TR" sz="1600" dirty="0" err="1"/>
              <a:t>Brexit</a:t>
            </a:r>
            <a:r>
              <a:rPr lang="tr-TR" sz="1600" dirty="0"/>
              <a:t>, yeni trend elektrikli araçlar) </a:t>
            </a:r>
          </a:p>
          <a:p>
            <a:pPr marL="285750" indent="-285750">
              <a:buFont typeface="Arial" panose="020B0604020202020204" pitchFamily="34" charset="0"/>
              <a:buChar char="•"/>
            </a:pPr>
            <a:r>
              <a:rPr lang="tr-TR" sz="1600" dirty="0"/>
              <a:t>Elektrik-elektronik, makine  sektörlerinde yabancı yatırımlar (ağırlıklı AB ülkelerinden), güçlü rekabet ortamı,</a:t>
            </a:r>
          </a:p>
          <a:p>
            <a:pPr marL="285750" indent="-285750">
              <a:buFont typeface="Arial" panose="020B0604020202020204" pitchFamily="34" charset="0"/>
              <a:buChar char="•"/>
            </a:pPr>
            <a:r>
              <a:rPr lang="tr-TR" sz="1600" dirty="0"/>
              <a:t>İhalelerde ağırlıklı AB ülkeleri, yabancı dil sıkıntısı, yüksek vergiler, yüksek enerji maliyetleri, yetersiz işgücü </a:t>
            </a:r>
          </a:p>
        </p:txBody>
      </p:sp>
    </p:spTree>
    <p:extLst>
      <p:ext uri="{BB962C8B-B14F-4D97-AF65-F5344CB8AC3E}">
        <p14:creationId xmlns:p14="http://schemas.microsoft.com/office/powerpoint/2010/main" val="265069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A9B97-FDC0-4A4C-AC6E-55E60AAFC08F}"/>
              </a:ext>
            </a:extLst>
          </p:cNvPr>
          <p:cNvPicPr>
            <a:picLocks noChangeAspect="1"/>
          </p:cNvPicPr>
          <p:nvPr/>
        </p:nvPicPr>
        <p:blipFill>
          <a:blip r:embed="rId3"/>
          <a:stretch>
            <a:fillRect/>
          </a:stretch>
        </p:blipFill>
        <p:spPr>
          <a:xfrm>
            <a:off x="1570703" y="862593"/>
            <a:ext cx="9888900" cy="5597792"/>
          </a:xfrm>
          <a:prstGeom prst="rect">
            <a:avLst/>
          </a:prstGeom>
        </p:spPr>
      </p:pic>
      <p:pic>
        <p:nvPicPr>
          <p:cNvPr id="6" name="Picture 5" descr="Ticaret Bakanlığı Logo Yatay Kullanım T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Dikdörtgen 35">
            <a:extLst>
              <a:ext uri="{FF2B5EF4-FFF2-40B4-BE49-F238E27FC236}">
                <a16:creationId xmlns:a16="http://schemas.microsoft.com/office/drawing/2014/main" id="{46939ECD-9EB7-4933-95DB-1A44F3D1EBE5}"/>
              </a:ext>
            </a:extLst>
          </p:cNvPr>
          <p:cNvSpPr/>
          <p:nvPr/>
        </p:nvSpPr>
        <p:spPr>
          <a:xfrm>
            <a:off x="3519153" y="450624"/>
            <a:ext cx="4813112" cy="461665"/>
          </a:xfrm>
          <a:prstGeom prst="rect">
            <a:avLst/>
          </a:prstGeom>
        </p:spPr>
        <p:txBody>
          <a:bodyPr wrap="none">
            <a:spAutoFit/>
          </a:bodyPr>
          <a:lstStyle/>
          <a:p>
            <a:r>
              <a:rPr lang="tr-TR" sz="2400" b="1" dirty="0">
                <a:solidFill>
                  <a:srgbClr val="C00000"/>
                </a:solidFill>
                <a:latin typeface="Myriad Pro"/>
              </a:rPr>
              <a:t>Slovakya’daki Yabancı Yatırımlar</a:t>
            </a:r>
          </a:p>
        </p:txBody>
      </p:sp>
      <p:sp>
        <p:nvSpPr>
          <p:cNvPr id="9" name="Metin kutusu 8">
            <a:extLst>
              <a:ext uri="{FF2B5EF4-FFF2-40B4-BE49-F238E27FC236}">
                <a16:creationId xmlns:a16="http://schemas.microsoft.com/office/drawing/2014/main" id="{1F6954FE-B068-40B6-8023-6871695179B7}"/>
              </a:ext>
            </a:extLst>
          </p:cNvPr>
          <p:cNvSpPr txBox="1"/>
          <p:nvPr/>
        </p:nvSpPr>
        <p:spPr>
          <a:xfrm>
            <a:off x="0" y="1774865"/>
            <a:ext cx="2577167" cy="3139321"/>
          </a:xfrm>
          <a:prstGeom prst="rect">
            <a:avLst/>
          </a:prstGeom>
          <a:noFill/>
        </p:spPr>
        <p:txBody>
          <a:bodyPr wrap="square">
            <a:spAutoFit/>
          </a:bodyPr>
          <a:lstStyle/>
          <a:p>
            <a:pPr algn="ctr"/>
            <a:r>
              <a:rPr lang="tr-TR" sz="1800" b="1" u="sng" dirty="0">
                <a:solidFill>
                  <a:srgbClr val="000000"/>
                </a:solidFill>
              </a:rPr>
              <a:t>Slovakya tarafından sağlanan yatırım yardımları</a:t>
            </a:r>
          </a:p>
          <a:p>
            <a:pPr algn="ctr"/>
            <a:endParaRPr lang="tr-TR" sz="1800" b="1" u="sng" dirty="0">
              <a:solidFill>
                <a:srgbClr val="000000"/>
              </a:solidFill>
            </a:endParaRPr>
          </a:p>
          <a:p>
            <a:pPr marL="285750" indent="-285750">
              <a:buFont typeface="Arial" panose="020B0604020202020204" pitchFamily="34" charset="0"/>
              <a:buChar char="•"/>
            </a:pPr>
            <a:r>
              <a:rPr lang="tr-TR" sz="1800" dirty="0">
                <a:solidFill>
                  <a:srgbClr val="000000"/>
                </a:solidFill>
              </a:rPr>
              <a:t>Gelir vergisi indirimi</a:t>
            </a:r>
          </a:p>
          <a:p>
            <a:pPr marL="285750" indent="-285750">
              <a:buFont typeface="Arial" panose="020B0604020202020204" pitchFamily="34" charset="0"/>
              <a:buChar char="•"/>
            </a:pPr>
            <a:r>
              <a:rPr lang="tr-TR" sz="1800" dirty="0">
                <a:solidFill>
                  <a:srgbClr val="000000"/>
                </a:solidFill>
              </a:rPr>
              <a:t>Nakit yardım</a:t>
            </a:r>
          </a:p>
          <a:p>
            <a:pPr marL="285750" indent="-285750">
              <a:buFont typeface="Arial" panose="020B0604020202020204" pitchFamily="34" charset="0"/>
              <a:buChar char="•"/>
            </a:pPr>
            <a:r>
              <a:rPr lang="tr-TR" sz="1800" dirty="0">
                <a:solidFill>
                  <a:srgbClr val="000000"/>
                </a:solidFill>
              </a:rPr>
              <a:t>Yeni yaratılan işlere yönelik destek</a:t>
            </a:r>
          </a:p>
          <a:p>
            <a:pPr marL="285750" indent="-285750">
              <a:buFont typeface="Arial" panose="020B0604020202020204" pitchFamily="34" charset="0"/>
              <a:buChar char="•"/>
            </a:pPr>
            <a:r>
              <a:rPr lang="tr-TR" sz="1800" dirty="0">
                <a:solidFill>
                  <a:srgbClr val="000000"/>
                </a:solidFill>
              </a:rPr>
              <a:t>İndirimli fiyata gayrimenkul kiralanması / satılması</a:t>
            </a:r>
          </a:p>
        </p:txBody>
      </p:sp>
    </p:spTree>
    <p:extLst>
      <p:ext uri="{BB962C8B-B14F-4D97-AF65-F5344CB8AC3E}">
        <p14:creationId xmlns:p14="http://schemas.microsoft.com/office/powerpoint/2010/main" val="3325400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kdörtgen 34">
            <a:extLst>
              <a:ext uri="{FF2B5EF4-FFF2-40B4-BE49-F238E27FC236}">
                <a16:creationId xmlns:a16="http://schemas.microsoft.com/office/drawing/2014/main" id="{61513D59-8D87-424F-AEAE-7230EB04ABB1}"/>
              </a:ext>
            </a:extLst>
          </p:cNvPr>
          <p:cNvSpPr/>
          <p:nvPr/>
        </p:nvSpPr>
        <p:spPr>
          <a:xfrm>
            <a:off x="1424215" y="522123"/>
            <a:ext cx="6592053" cy="492094"/>
          </a:xfrm>
          <a:prstGeom prst="rect">
            <a:avLst/>
          </a:prstGeom>
        </p:spPr>
        <p:txBody>
          <a:bodyPr vert="horz" lIns="91440" tIns="45720" rIns="91440" bIns="45720" rtlCol="0" anchor="t">
            <a:normAutofit/>
          </a:bodyPr>
          <a:lstStyle/>
          <a:p>
            <a:pPr algn="ctr" defTabSz="914400">
              <a:lnSpc>
                <a:spcPct val="90000"/>
              </a:lnSpc>
              <a:spcAft>
                <a:spcPts val="600"/>
              </a:spcAft>
            </a:pPr>
            <a:r>
              <a:rPr lang="tr-TR" sz="2800" b="1" dirty="0">
                <a:solidFill>
                  <a:srgbClr val="C00000"/>
                </a:solidFill>
              </a:rPr>
              <a:t>Sağlık Hizmetleri </a:t>
            </a:r>
            <a:r>
              <a:rPr lang="en-US" sz="2800" b="1" dirty="0" err="1">
                <a:solidFill>
                  <a:srgbClr val="C00000"/>
                </a:solidFill>
              </a:rPr>
              <a:t>Sektörü</a:t>
            </a:r>
            <a:r>
              <a:rPr lang="tr-TR" sz="2800" b="1" dirty="0">
                <a:solidFill>
                  <a:srgbClr val="C00000"/>
                </a:solidFill>
              </a:rPr>
              <a:t> - I</a:t>
            </a:r>
            <a:r>
              <a:rPr lang="en-US" sz="2800" b="1" dirty="0">
                <a:solidFill>
                  <a:srgbClr val="C00000"/>
                </a:solidFill>
              </a:rPr>
              <a:t> </a:t>
            </a:r>
          </a:p>
        </p:txBody>
      </p:sp>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Metin kutusu 10">
            <a:extLst>
              <a:ext uri="{FF2B5EF4-FFF2-40B4-BE49-F238E27FC236}">
                <a16:creationId xmlns:a16="http://schemas.microsoft.com/office/drawing/2014/main" id="{2904316F-4D4E-4205-930F-E4F47383CD55}"/>
              </a:ext>
            </a:extLst>
          </p:cNvPr>
          <p:cNvSpPr txBox="1"/>
          <p:nvPr/>
        </p:nvSpPr>
        <p:spPr>
          <a:xfrm>
            <a:off x="8604227" y="491201"/>
            <a:ext cx="2750697" cy="584775"/>
          </a:xfrm>
          <a:prstGeom prst="rect">
            <a:avLst/>
          </a:prstGeom>
          <a:solidFill>
            <a:schemeClr val="bg1"/>
          </a:solidFill>
        </p:spPr>
        <p:txBody>
          <a:bodyPr wrap="square" rtlCol="0">
            <a:spAutoFit/>
          </a:bodyPr>
          <a:lstStyle/>
          <a:p>
            <a:r>
              <a:rPr lang="tr-TR" sz="1600" b="1" dirty="0">
                <a:solidFill>
                  <a:srgbClr val="C00000"/>
                </a:solidFill>
              </a:rPr>
              <a:t>İlaç ve medikal cihaz üreticilerinin toplam geliri</a:t>
            </a:r>
            <a:endParaRPr lang="en-GB" sz="1600" b="1" dirty="0">
              <a:solidFill>
                <a:srgbClr val="C00000"/>
              </a:solidFill>
            </a:endParaRPr>
          </a:p>
        </p:txBody>
      </p:sp>
      <p:sp>
        <p:nvSpPr>
          <p:cNvPr id="18" name="Metin kutusu 17">
            <a:extLst>
              <a:ext uri="{FF2B5EF4-FFF2-40B4-BE49-F238E27FC236}">
                <a16:creationId xmlns:a16="http://schemas.microsoft.com/office/drawing/2014/main" id="{DA312B49-4804-4E13-804B-6BB9201078E0}"/>
              </a:ext>
            </a:extLst>
          </p:cNvPr>
          <p:cNvSpPr txBox="1"/>
          <p:nvPr/>
        </p:nvSpPr>
        <p:spPr>
          <a:xfrm>
            <a:off x="8604228" y="1794175"/>
            <a:ext cx="2750697" cy="584775"/>
          </a:xfrm>
          <a:prstGeom prst="rect">
            <a:avLst/>
          </a:prstGeom>
          <a:solidFill>
            <a:schemeClr val="bg1"/>
          </a:solidFill>
        </p:spPr>
        <p:txBody>
          <a:bodyPr wrap="square" rtlCol="0">
            <a:spAutoFit/>
          </a:bodyPr>
          <a:lstStyle/>
          <a:p>
            <a:r>
              <a:rPr lang="tr-TR" sz="1600" b="1" dirty="0">
                <a:solidFill>
                  <a:srgbClr val="C00000"/>
                </a:solidFill>
              </a:rPr>
              <a:t>İlaç ve medikal cihaz üreticisi</a:t>
            </a:r>
          </a:p>
          <a:p>
            <a:endParaRPr lang="en-GB" sz="1600" b="1" dirty="0">
              <a:solidFill>
                <a:srgbClr val="C00000"/>
              </a:solidFill>
            </a:endParaRPr>
          </a:p>
        </p:txBody>
      </p:sp>
      <p:sp>
        <p:nvSpPr>
          <p:cNvPr id="19" name="Metin kutusu 18">
            <a:extLst>
              <a:ext uri="{FF2B5EF4-FFF2-40B4-BE49-F238E27FC236}">
                <a16:creationId xmlns:a16="http://schemas.microsoft.com/office/drawing/2014/main" id="{C39F3AAC-B03D-4A49-94D5-A535BFF7724A}"/>
              </a:ext>
            </a:extLst>
          </p:cNvPr>
          <p:cNvSpPr txBox="1"/>
          <p:nvPr/>
        </p:nvSpPr>
        <p:spPr>
          <a:xfrm>
            <a:off x="8630495" y="2914589"/>
            <a:ext cx="2750697" cy="584775"/>
          </a:xfrm>
          <a:prstGeom prst="rect">
            <a:avLst/>
          </a:prstGeom>
          <a:solidFill>
            <a:schemeClr val="bg1"/>
          </a:solidFill>
        </p:spPr>
        <p:txBody>
          <a:bodyPr wrap="square" rtlCol="0">
            <a:spAutoFit/>
          </a:bodyPr>
          <a:lstStyle/>
          <a:p>
            <a:r>
              <a:rPr lang="tr-TR" sz="1600" b="1" dirty="0">
                <a:solidFill>
                  <a:srgbClr val="C00000"/>
                </a:solidFill>
              </a:rPr>
              <a:t>Sağlık alanındaki kamu harcamaları</a:t>
            </a:r>
            <a:endParaRPr lang="en-GB" sz="1600" b="1" dirty="0">
              <a:solidFill>
                <a:srgbClr val="C00000"/>
              </a:solidFill>
            </a:endParaRPr>
          </a:p>
        </p:txBody>
      </p:sp>
      <p:sp>
        <p:nvSpPr>
          <p:cNvPr id="20" name="Metin kutusu 19">
            <a:extLst>
              <a:ext uri="{FF2B5EF4-FFF2-40B4-BE49-F238E27FC236}">
                <a16:creationId xmlns:a16="http://schemas.microsoft.com/office/drawing/2014/main" id="{17632612-9A51-499B-90B1-F901B1E2CDF0}"/>
              </a:ext>
            </a:extLst>
          </p:cNvPr>
          <p:cNvSpPr txBox="1"/>
          <p:nvPr/>
        </p:nvSpPr>
        <p:spPr>
          <a:xfrm>
            <a:off x="8578786" y="4146057"/>
            <a:ext cx="2750697" cy="584775"/>
          </a:xfrm>
          <a:prstGeom prst="rect">
            <a:avLst/>
          </a:prstGeom>
          <a:solidFill>
            <a:schemeClr val="bg1"/>
          </a:solidFill>
        </p:spPr>
        <p:txBody>
          <a:bodyPr wrap="square" rtlCol="0">
            <a:spAutoFit/>
          </a:bodyPr>
          <a:lstStyle/>
          <a:p>
            <a:r>
              <a:rPr lang="tr-TR" sz="1600" b="1" dirty="0">
                <a:solidFill>
                  <a:srgbClr val="C00000"/>
                </a:solidFill>
              </a:rPr>
              <a:t>Sektörde çalışan Ar-Ge personeli sayısı</a:t>
            </a:r>
            <a:endParaRPr lang="en-GB" sz="1600" b="1" dirty="0">
              <a:solidFill>
                <a:srgbClr val="C00000"/>
              </a:solidFill>
            </a:endParaRPr>
          </a:p>
        </p:txBody>
      </p:sp>
      <p:sp>
        <p:nvSpPr>
          <p:cNvPr id="21" name="Metin kutusu 20">
            <a:extLst>
              <a:ext uri="{FF2B5EF4-FFF2-40B4-BE49-F238E27FC236}">
                <a16:creationId xmlns:a16="http://schemas.microsoft.com/office/drawing/2014/main" id="{F2871FF4-4587-46D7-82AE-BB8839C93A49}"/>
              </a:ext>
            </a:extLst>
          </p:cNvPr>
          <p:cNvSpPr txBox="1"/>
          <p:nvPr/>
        </p:nvSpPr>
        <p:spPr>
          <a:xfrm>
            <a:off x="8646955" y="5263256"/>
            <a:ext cx="2750697" cy="830997"/>
          </a:xfrm>
          <a:prstGeom prst="rect">
            <a:avLst/>
          </a:prstGeom>
          <a:solidFill>
            <a:schemeClr val="bg1"/>
          </a:solidFill>
        </p:spPr>
        <p:txBody>
          <a:bodyPr wrap="square" rtlCol="0">
            <a:spAutoFit/>
          </a:bodyPr>
          <a:lstStyle/>
          <a:p>
            <a:r>
              <a:rPr lang="tr-TR" sz="1600" b="1" dirty="0">
                <a:solidFill>
                  <a:srgbClr val="C00000"/>
                </a:solidFill>
              </a:rPr>
              <a:t>Slovakya Kurtarma Planı’na göre sağlık sistemine yapılan yatırımlar</a:t>
            </a:r>
          </a:p>
        </p:txBody>
      </p:sp>
      <p:pic>
        <p:nvPicPr>
          <p:cNvPr id="4" name="Resim 3">
            <a:extLst>
              <a:ext uri="{FF2B5EF4-FFF2-40B4-BE49-F238E27FC236}">
                <a16:creationId xmlns:a16="http://schemas.microsoft.com/office/drawing/2014/main" id="{A2F025C4-3F92-7742-5EF5-0C14AD5ED4F9}"/>
              </a:ext>
            </a:extLst>
          </p:cNvPr>
          <p:cNvPicPr>
            <a:picLocks noChangeAspect="1"/>
          </p:cNvPicPr>
          <p:nvPr/>
        </p:nvPicPr>
        <p:blipFill rotWithShape="1">
          <a:blip r:embed="rId4"/>
          <a:srcRect r="72882"/>
          <a:stretch/>
        </p:blipFill>
        <p:spPr>
          <a:xfrm>
            <a:off x="7477431" y="297192"/>
            <a:ext cx="1101355" cy="5797061"/>
          </a:xfrm>
          <a:prstGeom prst="rect">
            <a:avLst/>
          </a:prstGeom>
        </p:spPr>
      </p:pic>
      <p:sp>
        <p:nvSpPr>
          <p:cNvPr id="5" name="Metin kutusu 4">
            <a:extLst>
              <a:ext uri="{FF2B5EF4-FFF2-40B4-BE49-F238E27FC236}">
                <a16:creationId xmlns:a16="http://schemas.microsoft.com/office/drawing/2014/main" id="{3CCD5C25-2097-71F2-DB2D-90F3DD37DD11}"/>
              </a:ext>
            </a:extLst>
          </p:cNvPr>
          <p:cNvSpPr txBox="1"/>
          <p:nvPr/>
        </p:nvSpPr>
        <p:spPr>
          <a:xfrm>
            <a:off x="412151" y="1214485"/>
            <a:ext cx="7267879" cy="47859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tr-TR" sz="1600" dirty="0"/>
              <a:t>Sağlık sektöründe özel hastane uygulaması yaygın olmayıp, mevcut devlet hastaneleri hizmetleri de ihtiyacı karşılamakta yetersiz</a:t>
            </a:r>
          </a:p>
          <a:p>
            <a:pPr marL="285750" indent="-285750">
              <a:spcAft>
                <a:spcPts val="600"/>
              </a:spcAft>
              <a:buFont typeface="Arial" panose="020B0604020202020204" pitchFamily="34" charset="0"/>
              <a:buChar char="•"/>
            </a:pPr>
            <a:r>
              <a:rPr lang="tr-TR" sz="1600" dirty="0"/>
              <a:t>CEE bölgesindeki medikal cihaz, ekipman üretimi gelişmiş ülkelerden birisi</a:t>
            </a:r>
            <a:endParaRPr lang="tr-TR" sz="1600" b="1" dirty="0">
              <a:effectLst/>
              <a:latin typeface="Calibri" panose="020F0502020204030204" pitchFamily="34" charset="0"/>
              <a:ea typeface="Calibri" panose="020F0502020204030204" pitchFamily="34" charset="0"/>
            </a:endParaRPr>
          </a:p>
          <a:p>
            <a:pPr>
              <a:spcAft>
                <a:spcPts val="600"/>
              </a:spcAft>
            </a:pPr>
            <a:r>
              <a:rPr lang="tr-TR" sz="1600" b="1" dirty="0">
                <a:effectLst/>
                <a:latin typeface="Calibri" panose="020F0502020204030204" pitchFamily="34" charset="0"/>
                <a:ea typeface="Calibri" panose="020F0502020204030204" pitchFamily="34" charset="0"/>
              </a:rPr>
              <a:t>Sağlık turizmi kapsamında sağlık sigortası şirketleri</a:t>
            </a:r>
            <a:endParaRPr lang="en-GB" sz="1600" dirty="0">
              <a:effectLst/>
              <a:latin typeface="Calibri" panose="020F0502020204030204" pitchFamily="34" charset="0"/>
              <a:ea typeface="Calibri" panose="020F0502020204030204" pitchFamily="34" charset="0"/>
            </a:endParaRPr>
          </a:p>
          <a:p>
            <a:r>
              <a:rPr lang="en-GB" sz="1600" dirty="0" err="1">
                <a:effectLst/>
                <a:latin typeface="Calibri" panose="020F0502020204030204" pitchFamily="34" charset="0"/>
                <a:ea typeface="Calibri" panose="020F0502020204030204" pitchFamily="34" charset="0"/>
              </a:rPr>
              <a:t>Všeobecná</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zdravotná</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poisťovňa</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a.s.</a:t>
            </a:r>
            <a:r>
              <a:rPr lang="en-GB" sz="1600" dirty="0">
                <a:effectLst/>
                <a:latin typeface="Calibri" panose="020F0502020204030204" pitchFamily="34" charset="0"/>
                <a:ea typeface="Calibri" panose="020F0502020204030204" pitchFamily="34" charset="0"/>
              </a:rPr>
              <a:t> (</a:t>
            </a:r>
            <a:r>
              <a:rPr lang="en-GB" sz="1600" u="sng" dirty="0">
                <a:solidFill>
                  <a:srgbClr val="0563C1"/>
                </a:solidFill>
                <a:effectLst/>
                <a:latin typeface="Calibri" panose="020F0502020204030204" pitchFamily="34" charset="0"/>
                <a:ea typeface="Calibri" panose="020F0502020204030204" pitchFamily="34" charset="0"/>
                <a:hlinkClick r:id="rId5"/>
              </a:rPr>
              <a:t>www.vszp.sk</a:t>
            </a:r>
            <a:r>
              <a:rPr lang="en-GB" sz="1600" dirty="0">
                <a:effectLst/>
                <a:latin typeface="Calibri" panose="020F0502020204030204" pitchFamily="34" charset="0"/>
                <a:ea typeface="Calibri" panose="020F0502020204030204" pitchFamily="34" charset="0"/>
              </a:rPr>
              <a:t>)</a:t>
            </a:r>
          </a:p>
          <a:p>
            <a:r>
              <a:rPr lang="en-GB" sz="1600" dirty="0">
                <a:effectLst/>
                <a:latin typeface="Calibri" panose="020F0502020204030204" pitchFamily="34" charset="0"/>
                <a:ea typeface="Calibri" panose="020F0502020204030204" pitchFamily="34" charset="0"/>
              </a:rPr>
              <a:t>DÔVERA </a:t>
            </a:r>
            <a:r>
              <a:rPr lang="en-GB" sz="1600" dirty="0" err="1">
                <a:effectLst/>
                <a:latin typeface="Calibri" panose="020F0502020204030204" pitchFamily="34" charset="0"/>
                <a:ea typeface="Calibri" panose="020F0502020204030204" pitchFamily="34" charset="0"/>
              </a:rPr>
              <a:t>zdravotná</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poisťovňa</a:t>
            </a:r>
            <a:r>
              <a:rPr lang="en-GB" sz="1600" dirty="0">
                <a:effectLst/>
                <a:latin typeface="Calibri" panose="020F0502020204030204" pitchFamily="34" charset="0"/>
                <a:ea typeface="Calibri" panose="020F0502020204030204" pitchFamily="34" charset="0"/>
              </a:rPr>
              <a:t>, a. s. (</a:t>
            </a:r>
            <a:r>
              <a:rPr lang="en-GB" sz="1600" u="sng" dirty="0">
                <a:solidFill>
                  <a:srgbClr val="0563C1"/>
                </a:solidFill>
                <a:effectLst/>
                <a:latin typeface="Calibri" panose="020F0502020204030204" pitchFamily="34" charset="0"/>
                <a:ea typeface="Calibri" panose="020F0502020204030204" pitchFamily="34" charset="0"/>
                <a:hlinkClick r:id="rId6"/>
              </a:rPr>
              <a:t>www.dovera.sk</a:t>
            </a:r>
            <a:r>
              <a:rPr lang="en-GB" sz="1600" dirty="0">
                <a:effectLst/>
                <a:latin typeface="Calibri" panose="020F0502020204030204" pitchFamily="34" charset="0"/>
                <a:ea typeface="Calibri" panose="020F0502020204030204" pitchFamily="34" charset="0"/>
              </a:rPr>
              <a:t>)</a:t>
            </a:r>
          </a:p>
          <a:p>
            <a:r>
              <a:rPr lang="en-GB" sz="1600" dirty="0">
                <a:effectLst/>
                <a:latin typeface="Calibri" panose="020F0502020204030204" pitchFamily="34" charset="0"/>
                <a:ea typeface="Calibri" panose="020F0502020204030204" pitchFamily="34" charset="0"/>
              </a:rPr>
              <a:t>Union </a:t>
            </a:r>
            <a:r>
              <a:rPr lang="en-GB" sz="1600" dirty="0" err="1">
                <a:effectLst/>
                <a:latin typeface="Calibri" panose="020F0502020204030204" pitchFamily="34" charset="0"/>
                <a:ea typeface="Calibri" panose="020F0502020204030204" pitchFamily="34" charset="0"/>
              </a:rPr>
              <a:t>zdravotná</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poisťovňa</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a.s.</a:t>
            </a:r>
            <a:r>
              <a:rPr lang="en-GB" sz="1600" dirty="0">
                <a:effectLst/>
                <a:latin typeface="Calibri" panose="020F0502020204030204" pitchFamily="34" charset="0"/>
                <a:ea typeface="Calibri" panose="020F0502020204030204" pitchFamily="34" charset="0"/>
              </a:rPr>
              <a:t> (</a:t>
            </a:r>
            <a:r>
              <a:rPr lang="en-GB" sz="1600" u="sng" dirty="0">
                <a:solidFill>
                  <a:srgbClr val="0563C1"/>
                </a:solidFill>
                <a:effectLst/>
                <a:latin typeface="Calibri" panose="020F0502020204030204" pitchFamily="34" charset="0"/>
                <a:ea typeface="Calibri" panose="020F0502020204030204" pitchFamily="34" charset="0"/>
                <a:hlinkClick r:id="rId7"/>
              </a:rPr>
              <a:t>www.union.sk</a:t>
            </a:r>
            <a:r>
              <a:rPr lang="en-GB" sz="1600" dirty="0">
                <a:effectLst/>
                <a:latin typeface="Calibri" panose="020F0502020204030204" pitchFamily="34" charset="0"/>
                <a:ea typeface="Calibri" panose="020F0502020204030204" pitchFamily="34" charset="0"/>
              </a:rPr>
              <a:t>)</a:t>
            </a:r>
          </a:p>
          <a:p>
            <a:r>
              <a:rPr lang="en-GB" sz="1600" dirty="0">
                <a:effectLst/>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en-GB" sz="1600" dirty="0">
                <a:effectLst/>
                <a:latin typeface="Calibri" panose="020F0502020204030204" pitchFamily="34" charset="0"/>
                <a:ea typeface="Calibri" panose="020F0502020204030204" pitchFamily="34" charset="0"/>
                <a:hlinkClick r:id="rId8"/>
              </a:rPr>
              <a:t>ITF SLOVAKIATOUR</a:t>
            </a:r>
            <a:r>
              <a:rPr lang="en-GB" sz="1600" dirty="0">
                <a:effectLst/>
                <a:latin typeface="Calibri" panose="020F0502020204030204" pitchFamily="34" charset="0"/>
                <a:ea typeface="Calibri" panose="020F0502020204030204" pitchFamily="34" charset="0"/>
                <a:hlinkClick r:id="rId9"/>
              </a:rPr>
              <a:t> </a:t>
            </a:r>
            <a:r>
              <a:rPr lang="en-GB" sz="1600" dirty="0">
                <a:effectLst/>
                <a:latin typeface="Calibri" panose="020F0502020204030204" pitchFamily="34" charset="0"/>
                <a:ea typeface="Calibri" panose="020F0502020204030204" pitchFamily="34" charset="0"/>
              </a:rPr>
              <a:t>(Tourism Fair, </a:t>
            </a:r>
            <a:r>
              <a:rPr lang="en-GB" sz="1600" dirty="0" err="1">
                <a:effectLst/>
                <a:latin typeface="Calibri" panose="020F0502020204030204" pitchFamily="34" charset="0"/>
                <a:ea typeface="Calibri" panose="020F0502020204030204" pitchFamily="34" charset="0"/>
              </a:rPr>
              <a:t>Incheba</a:t>
            </a:r>
            <a:r>
              <a:rPr lang="en-GB" sz="1600" dirty="0">
                <a:effectLst/>
                <a:latin typeface="Calibri" panose="020F0502020204030204" pitchFamily="34" charset="0"/>
                <a:ea typeface="Calibri" panose="020F0502020204030204" pitchFamily="34" charset="0"/>
              </a:rPr>
              <a:t>)</a:t>
            </a:r>
            <a:endParaRPr lang="tr-TR" sz="1600" dirty="0">
              <a:effectLst/>
              <a:latin typeface="Calibri" panose="020F0502020204030204" pitchFamily="34" charset="0"/>
              <a:ea typeface="Calibri" panose="020F0502020204030204" pitchFamily="34" charset="0"/>
            </a:endParaRPr>
          </a:p>
          <a:p>
            <a:r>
              <a:rPr lang="tr-TR" sz="1600" dirty="0">
                <a:latin typeface="Calibri" panose="020F0502020204030204" pitchFamily="34" charset="0"/>
                <a:ea typeface="Calibri" panose="020F0502020204030204" pitchFamily="34" charset="0"/>
              </a:rPr>
              <a:t>                  30 Ocak</a:t>
            </a:r>
            <a:r>
              <a:rPr lang="en-GB" sz="1600" dirty="0">
                <a:effectLst/>
                <a:latin typeface="Calibri" panose="020F0502020204030204" pitchFamily="34" charset="0"/>
                <a:ea typeface="Calibri" panose="020F0502020204030204" pitchFamily="34" charset="0"/>
              </a:rPr>
              <a:t> – 1</a:t>
            </a:r>
            <a:r>
              <a:rPr lang="tr-TR" sz="1600" dirty="0">
                <a:effectLst/>
                <a:latin typeface="Calibri" panose="020F0502020204030204" pitchFamily="34" charset="0"/>
                <a:ea typeface="Calibri" panose="020F0502020204030204" pitchFamily="34" charset="0"/>
              </a:rPr>
              <a:t> Şubat</a:t>
            </a:r>
            <a:r>
              <a:rPr lang="en-GB" sz="1600" dirty="0">
                <a:effectLst/>
                <a:latin typeface="Calibri" panose="020F0502020204030204" pitchFamily="34" charset="0"/>
                <a:ea typeface="Calibri" panose="020F0502020204030204" pitchFamily="34" charset="0"/>
              </a:rPr>
              <a:t> 202</a:t>
            </a:r>
            <a:r>
              <a:rPr lang="tr-TR" sz="1600" dirty="0">
                <a:effectLst/>
                <a:latin typeface="Calibri" panose="020F0502020204030204" pitchFamily="34" charset="0"/>
                <a:ea typeface="Calibri" panose="020F0502020204030204" pitchFamily="34" charset="0"/>
              </a:rPr>
              <a:t>5</a:t>
            </a:r>
            <a:endParaRPr lang="en-GB" sz="1600" dirty="0">
              <a:effectLst/>
              <a:latin typeface="Calibri" panose="020F0502020204030204" pitchFamily="34" charset="0"/>
              <a:ea typeface="Calibri" panose="020F0502020204030204" pitchFamily="34" charset="0"/>
            </a:endParaRPr>
          </a:p>
          <a:p>
            <a:r>
              <a:rPr lang="en-GB" sz="1600" dirty="0">
                <a:effectLst/>
                <a:latin typeface="Calibri" panose="020F0502020204030204" pitchFamily="34" charset="0"/>
                <a:ea typeface="Calibri" panose="020F0502020204030204" pitchFamily="34" charset="0"/>
              </a:rPr>
              <a:t> </a:t>
            </a:r>
            <a:endParaRPr lang="tr-TR" sz="1600" dirty="0">
              <a:effectLst/>
              <a:latin typeface="Calibri" panose="020F0502020204030204" pitchFamily="34" charset="0"/>
              <a:ea typeface="Calibri" panose="020F0502020204030204" pitchFamily="34" charset="0"/>
            </a:endParaRPr>
          </a:p>
          <a:p>
            <a:endParaRPr lang="en-GB" sz="16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600" dirty="0" err="1">
                <a:effectLst/>
                <a:latin typeface="Calibri" panose="020F0502020204030204" pitchFamily="34" charset="0"/>
                <a:ea typeface="Calibri" panose="020F0502020204030204" pitchFamily="34" charset="0"/>
              </a:rPr>
              <a:t>Slovakya’da</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faaliyet</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gösteren</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turizm</a:t>
            </a:r>
            <a:r>
              <a:rPr lang="en-GB" sz="1600" dirty="0">
                <a:effectLst/>
                <a:latin typeface="Calibri" panose="020F0502020204030204" pitchFamily="34" charset="0"/>
                <a:ea typeface="Calibri" panose="020F0502020204030204" pitchFamily="34" charset="0"/>
              </a:rPr>
              <a:t> ve </a:t>
            </a:r>
            <a:r>
              <a:rPr lang="en-GB" sz="1600" dirty="0" err="1">
                <a:effectLst/>
                <a:latin typeface="Calibri" panose="020F0502020204030204" pitchFamily="34" charset="0"/>
                <a:ea typeface="Calibri" panose="020F0502020204030204" pitchFamily="34" charset="0"/>
              </a:rPr>
              <a:t>seyahat</a:t>
            </a:r>
            <a:r>
              <a:rPr lang="en-GB" sz="160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şirketleri ile iş birliği (Türkiye’ye en fazla turist gönderen şirket: </a:t>
            </a:r>
            <a:r>
              <a:rPr lang="tr-TR" sz="1600" dirty="0" err="1">
                <a:effectLst/>
                <a:latin typeface="Calibri" panose="020F0502020204030204" pitchFamily="34" charset="0"/>
                <a:ea typeface="Calibri" panose="020F0502020204030204" pitchFamily="34" charset="0"/>
              </a:rPr>
              <a:t>Hydrotour</a:t>
            </a:r>
            <a:r>
              <a:rPr lang="tr-TR" sz="1600" dirty="0">
                <a:effectLst/>
                <a:latin typeface="Calibri" panose="020F0502020204030204" pitchFamily="34" charset="0"/>
                <a:ea typeface="Calibri" panose="020F0502020204030204" pitchFamily="34" charset="0"/>
              </a:rPr>
              <a:t>)</a:t>
            </a:r>
            <a:endParaRPr lang="tr-TR" sz="16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600" dirty="0">
                <a:effectLst/>
                <a:latin typeface="Calibri" panose="020F0502020204030204" pitchFamily="34" charset="0"/>
                <a:ea typeface="Calibri" panose="020F0502020204030204" pitchFamily="34" charset="0"/>
              </a:rPr>
              <a:t>Slovak</a:t>
            </a:r>
            <a:r>
              <a:rPr lang="tr-TR" sz="1600" dirty="0">
                <a:effectLst/>
                <a:latin typeface="Calibri" panose="020F0502020204030204" pitchFamily="34" charset="0"/>
                <a:ea typeface="Calibri" panose="020F0502020204030204" pitchFamily="34" charset="0"/>
              </a:rPr>
              <a:t> turistler ile birlikte</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Macaristan</a:t>
            </a:r>
            <a:r>
              <a:rPr lang="en-GB" sz="1600" dirty="0">
                <a:effectLst/>
                <a:latin typeface="Calibri" panose="020F0502020204030204" pitchFamily="34" charset="0"/>
                <a:ea typeface="Calibri" panose="020F0502020204030204" pitchFamily="34" charset="0"/>
              </a:rPr>
              <a:t> ve </a:t>
            </a:r>
            <a:r>
              <a:rPr lang="en-GB" sz="1600" dirty="0" err="1">
                <a:effectLst/>
                <a:latin typeface="Calibri" panose="020F0502020204030204" pitchFamily="34" charset="0"/>
                <a:ea typeface="Calibri" panose="020F0502020204030204" pitchFamily="34" charset="0"/>
              </a:rPr>
              <a:t>Çekya</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gibi</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çevre</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ülkelerden</a:t>
            </a:r>
            <a:r>
              <a:rPr lang="en-GB" sz="1600" dirty="0">
                <a:effectLst/>
                <a:latin typeface="Calibri" panose="020F0502020204030204" pitchFamily="34" charset="0"/>
                <a:ea typeface="Calibri" panose="020F0502020204030204" pitchFamily="34" charset="0"/>
              </a:rPr>
              <a:t> de </a:t>
            </a:r>
            <a:r>
              <a:rPr lang="en-GB" sz="1600" dirty="0" err="1">
                <a:effectLst/>
                <a:latin typeface="Calibri" panose="020F0502020204030204" pitchFamily="34" charset="0"/>
                <a:ea typeface="Calibri" panose="020F0502020204030204" pitchFamily="34" charset="0"/>
              </a:rPr>
              <a:t>turlara</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katıl</a:t>
            </a:r>
            <a:r>
              <a:rPr lang="tr-TR" sz="1600" dirty="0" err="1">
                <a:effectLst/>
                <a:latin typeface="Calibri" panose="020F0502020204030204" pitchFamily="34" charset="0"/>
                <a:ea typeface="Calibri" panose="020F0502020204030204" pitchFamily="34" charset="0"/>
              </a:rPr>
              <a:t>ım</a:t>
            </a:r>
            <a:r>
              <a:rPr lang="tr-TR" sz="1600" dirty="0">
                <a:effectLst/>
                <a:latin typeface="Calibri" panose="020F0502020204030204" pitchFamily="34" charset="0"/>
                <a:ea typeface="Calibri" panose="020F0502020204030204" pitchFamily="34" charset="0"/>
              </a:rPr>
              <a:t>, t</a:t>
            </a:r>
            <a:r>
              <a:rPr lang="en-GB" sz="1600" dirty="0" err="1">
                <a:effectLst/>
                <a:latin typeface="Calibri" panose="020F0502020204030204" pitchFamily="34" charset="0"/>
                <a:ea typeface="Calibri" panose="020F0502020204030204" pitchFamily="34" charset="0"/>
              </a:rPr>
              <a:t>ur</a:t>
            </a:r>
            <a:r>
              <a:rPr lang="tr-TR" sz="1600" dirty="0">
                <a:effectLst/>
                <a:latin typeface="Calibri" panose="020F0502020204030204" pitchFamily="34" charset="0"/>
                <a:ea typeface="Calibri" panose="020F0502020204030204" pitchFamily="34" charset="0"/>
              </a:rPr>
              <a:t> şirketleri iş birliği yaparak </a:t>
            </a:r>
            <a:r>
              <a:rPr lang="en-GB" sz="1600" dirty="0" err="1">
                <a:effectLst/>
                <a:latin typeface="Calibri" panose="020F0502020204030204" pitchFamily="34" charset="0"/>
                <a:ea typeface="Calibri" panose="020F0502020204030204" pitchFamily="34" charset="0"/>
              </a:rPr>
              <a:t>sağlık</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turizminin</a:t>
            </a:r>
            <a:r>
              <a:rPr lang="en-GB" sz="160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tanıtılması mümkün</a:t>
            </a:r>
          </a:p>
          <a:p>
            <a:pPr marL="285750" indent="-285750">
              <a:buFont typeface="Arial" panose="020B0604020202020204" pitchFamily="34" charset="0"/>
              <a:buChar char="•"/>
            </a:pPr>
            <a:r>
              <a:rPr lang="tr-TR" sz="1600" dirty="0">
                <a:effectLst/>
                <a:latin typeface="Calibri" panose="020F0502020204030204" pitchFamily="34" charset="0"/>
                <a:ea typeface="Calibri" panose="020F0502020204030204" pitchFamily="34" charset="0"/>
              </a:rPr>
              <a:t>Sağlık hizmetlerinden ö</a:t>
            </a:r>
            <a:r>
              <a:rPr lang="en-GB" sz="1600" dirty="0" err="1">
                <a:effectLst/>
                <a:latin typeface="Calibri" panose="020F0502020204030204" pitchFamily="34" charset="0"/>
                <a:ea typeface="Calibri" panose="020F0502020204030204" pitchFamily="34" charset="0"/>
              </a:rPr>
              <a:t>zellikle</a:t>
            </a:r>
            <a:r>
              <a:rPr lang="en-GB" sz="160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saç ekimi, </a:t>
            </a:r>
            <a:r>
              <a:rPr lang="en-GB" sz="1600" dirty="0" err="1">
                <a:effectLst/>
                <a:latin typeface="Calibri" panose="020F0502020204030204" pitchFamily="34" charset="0"/>
                <a:ea typeface="Calibri" panose="020F0502020204030204" pitchFamily="34" charset="0"/>
              </a:rPr>
              <a:t>diş</a:t>
            </a:r>
            <a:r>
              <a:rPr lang="en-GB" sz="1600" dirty="0">
                <a:effectLst/>
                <a:latin typeface="Calibri" panose="020F0502020204030204" pitchFamily="34" charset="0"/>
                <a:ea typeface="Calibri" panose="020F0502020204030204" pitchFamily="34" charset="0"/>
              </a:rPr>
              <a:t> ve </a:t>
            </a:r>
            <a:r>
              <a:rPr lang="en-GB" sz="1600" dirty="0" err="1">
                <a:effectLst/>
                <a:latin typeface="Calibri" panose="020F0502020204030204" pitchFamily="34" charset="0"/>
                <a:ea typeface="Calibri" panose="020F0502020204030204" pitchFamily="34" charset="0"/>
              </a:rPr>
              <a:t>plastik</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cerrahi</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işlemlerinde</a:t>
            </a:r>
            <a:r>
              <a:rPr lang="en-GB" sz="1600" dirty="0">
                <a:effectLst/>
                <a:latin typeface="Calibri" panose="020F0502020204030204" pitchFamily="34" charset="0"/>
                <a:ea typeface="Calibri" panose="020F0502020204030204" pitchFamily="34" charset="0"/>
              </a:rPr>
              <a:t> </a:t>
            </a:r>
            <a:r>
              <a:rPr lang="en-GB" sz="1600" dirty="0" err="1">
                <a:effectLst/>
                <a:latin typeface="Calibri" panose="020F0502020204030204" pitchFamily="34" charset="0"/>
                <a:ea typeface="Calibri" panose="020F0502020204030204" pitchFamily="34" charset="0"/>
              </a:rPr>
              <a:t>fırsat</a:t>
            </a:r>
            <a:endParaRPr lang="en-GB" sz="1600" dirty="0">
              <a:effectLst/>
              <a:latin typeface="Calibri" panose="020F0502020204030204" pitchFamily="34" charset="0"/>
              <a:ea typeface="Calibri" panose="020F0502020204030204" pitchFamily="34" charset="0"/>
            </a:endParaRPr>
          </a:p>
          <a:p>
            <a:pPr marL="285750" indent="-285750">
              <a:spcAft>
                <a:spcPts val="600"/>
              </a:spcAft>
              <a:buFont typeface="Arial" panose="020B0604020202020204" pitchFamily="34" charset="0"/>
              <a:buChar char="•"/>
            </a:pPr>
            <a:endParaRPr lang="en-GB" sz="1600" dirty="0"/>
          </a:p>
        </p:txBody>
      </p:sp>
      <p:pic>
        <p:nvPicPr>
          <p:cNvPr id="9" name="Resim 8">
            <a:extLst>
              <a:ext uri="{FF2B5EF4-FFF2-40B4-BE49-F238E27FC236}">
                <a16:creationId xmlns:a16="http://schemas.microsoft.com/office/drawing/2014/main" id="{7CF18490-B0EA-7066-4973-DA8662508B84}"/>
              </a:ext>
            </a:extLst>
          </p:cNvPr>
          <p:cNvPicPr>
            <a:picLocks noChangeAspect="1"/>
          </p:cNvPicPr>
          <p:nvPr/>
        </p:nvPicPr>
        <p:blipFill>
          <a:blip r:embed="rId10"/>
          <a:stretch>
            <a:fillRect/>
          </a:stretch>
        </p:blipFill>
        <p:spPr>
          <a:xfrm>
            <a:off x="4851328" y="3195722"/>
            <a:ext cx="1819417" cy="1029569"/>
          </a:xfrm>
          <a:prstGeom prst="rect">
            <a:avLst/>
          </a:prstGeom>
        </p:spPr>
      </p:pic>
      <p:pic>
        <p:nvPicPr>
          <p:cNvPr id="7" name="Resim 6">
            <a:extLst>
              <a:ext uri="{FF2B5EF4-FFF2-40B4-BE49-F238E27FC236}">
                <a16:creationId xmlns:a16="http://schemas.microsoft.com/office/drawing/2014/main" id="{35047A54-0F79-8E5F-887A-76CF5D389B42}"/>
              </a:ext>
            </a:extLst>
          </p:cNvPr>
          <p:cNvPicPr>
            <a:picLocks noChangeAspect="1"/>
          </p:cNvPicPr>
          <p:nvPr/>
        </p:nvPicPr>
        <p:blipFill>
          <a:blip r:embed="rId11"/>
          <a:stretch>
            <a:fillRect/>
          </a:stretch>
        </p:blipFill>
        <p:spPr>
          <a:xfrm>
            <a:off x="5761037" y="2378950"/>
            <a:ext cx="1424097" cy="736185"/>
          </a:xfrm>
          <a:prstGeom prst="rect">
            <a:avLst/>
          </a:prstGeom>
        </p:spPr>
      </p:pic>
    </p:spTree>
    <p:extLst>
      <p:ext uri="{BB962C8B-B14F-4D97-AF65-F5344CB8AC3E}">
        <p14:creationId xmlns:p14="http://schemas.microsoft.com/office/powerpoint/2010/main" val="67099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Metin kutusu 14">
            <a:extLst>
              <a:ext uri="{FF2B5EF4-FFF2-40B4-BE49-F238E27FC236}">
                <a16:creationId xmlns:a16="http://schemas.microsoft.com/office/drawing/2014/main" id="{130DD9B4-DFC7-4D27-AD08-1159BA2B5515}"/>
              </a:ext>
            </a:extLst>
          </p:cNvPr>
          <p:cNvSpPr txBox="1"/>
          <p:nvPr/>
        </p:nvSpPr>
        <p:spPr>
          <a:xfrm>
            <a:off x="292060" y="1209399"/>
            <a:ext cx="10820849" cy="5262979"/>
          </a:xfrm>
          <a:prstGeom prst="rect">
            <a:avLst/>
          </a:prstGeom>
          <a:solidFill>
            <a:schemeClr val="bg1"/>
          </a:solidFill>
        </p:spPr>
        <p:txBody>
          <a:bodyPr wrap="square" rtlCol="0">
            <a:spAutoFit/>
          </a:bodyPr>
          <a:lstStyle/>
          <a:p>
            <a:r>
              <a:rPr lang="tr-TR" b="1" dirty="0"/>
              <a:t>Kamu hastaneleri/sağlık kuruluşları</a:t>
            </a:r>
          </a:p>
          <a:p>
            <a:r>
              <a:rPr lang="tr-TR" dirty="0"/>
              <a:t>Slovakya Kamu İhale Ofisi’nin internet sayfasında yayımladıkları ilanlarla alım yapmaktadırlar. Büyük alımlar aynı zamanda Avrupa Birliği’nin ihale duyuru sayfasında da yayımlanmaktadır.</a:t>
            </a:r>
          </a:p>
          <a:p>
            <a:r>
              <a:rPr lang="tr-TR" sz="1600" dirty="0">
                <a:hlinkClick r:id="rId4"/>
              </a:rPr>
              <a:t>https://www.uvo.gov.sk/verejny-obstaravatel-obstaravatel/vestnik-verejneho-obstaravania-37c.html</a:t>
            </a:r>
            <a:endParaRPr lang="tr-TR" sz="1600" dirty="0"/>
          </a:p>
          <a:p>
            <a:r>
              <a:rPr lang="tr-TR" sz="1600" dirty="0">
                <a:hlinkClick r:id="rId5"/>
              </a:rPr>
              <a:t>https://ted.europa.eu/TED/main/HomePage.do</a:t>
            </a:r>
            <a:endParaRPr lang="tr-TR" sz="1600" dirty="0"/>
          </a:p>
          <a:p>
            <a:endParaRPr lang="tr-TR" dirty="0"/>
          </a:p>
          <a:p>
            <a:r>
              <a:rPr lang="tr-TR" b="1" dirty="0"/>
              <a:t>Özel hastaneler/sağlık kuruluşları</a:t>
            </a:r>
          </a:p>
          <a:p>
            <a:r>
              <a:rPr lang="tr-TR" dirty="0"/>
              <a:t>Satın alımlarını Kamu İhale Ofisi’nin internet sayfasında duyurmak zorunda değildirler. Kamu İhale Kanununa göre kendileri alım yapabilmektedirler.</a:t>
            </a:r>
          </a:p>
          <a:p>
            <a:endParaRPr lang="tr-TR"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r>
              <a:rPr lang="tr-TR" sz="1600" dirty="0">
                <a:hlinkClick r:id="rId6"/>
              </a:rPr>
              <a:t>https://www.sario.sk/sites/default/files/sario-pharmaceutical-and-life-sciences-sector-in-slovakia-2024-02-20.pdf</a:t>
            </a:r>
            <a:r>
              <a:rPr lang="tr-TR" sz="1600" dirty="0"/>
              <a:t> </a:t>
            </a:r>
          </a:p>
        </p:txBody>
      </p:sp>
      <p:sp>
        <p:nvSpPr>
          <p:cNvPr id="2" name="Dikdörtgen 1">
            <a:extLst>
              <a:ext uri="{FF2B5EF4-FFF2-40B4-BE49-F238E27FC236}">
                <a16:creationId xmlns:a16="http://schemas.microsoft.com/office/drawing/2014/main" id="{8E82613B-9908-FA4A-CAFC-291E6CF971D6}"/>
              </a:ext>
            </a:extLst>
          </p:cNvPr>
          <p:cNvSpPr/>
          <p:nvPr/>
        </p:nvSpPr>
        <p:spPr>
          <a:xfrm>
            <a:off x="3139278" y="542310"/>
            <a:ext cx="6592053" cy="615289"/>
          </a:xfrm>
          <a:prstGeom prst="rect">
            <a:avLst/>
          </a:prstGeom>
        </p:spPr>
        <p:txBody>
          <a:bodyPr vert="horz" lIns="91440" tIns="45720" rIns="91440" bIns="45720" rtlCol="0" anchor="t">
            <a:normAutofit/>
          </a:bodyPr>
          <a:lstStyle/>
          <a:p>
            <a:pPr algn="ctr" defTabSz="914400">
              <a:lnSpc>
                <a:spcPct val="90000"/>
              </a:lnSpc>
              <a:spcAft>
                <a:spcPts val="600"/>
              </a:spcAft>
            </a:pPr>
            <a:r>
              <a:rPr lang="tr-TR" sz="2800" b="1" dirty="0">
                <a:solidFill>
                  <a:srgbClr val="C00000"/>
                </a:solidFill>
              </a:rPr>
              <a:t>Sağlık Hizmetleri </a:t>
            </a:r>
            <a:r>
              <a:rPr lang="en-US" sz="2800" b="1" dirty="0" err="1">
                <a:solidFill>
                  <a:srgbClr val="C00000"/>
                </a:solidFill>
              </a:rPr>
              <a:t>Sektörü</a:t>
            </a:r>
            <a:r>
              <a:rPr lang="tr-TR" sz="2800" b="1" dirty="0">
                <a:solidFill>
                  <a:srgbClr val="C00000"/>
                </a:solidFill>
              </a:rPr>
              <a:t> - II</a:t>
            </a:r>
            <a:r>
              <a:rPr lang="en-US" sz="2800" b="1" dirty="0">
                <a:solidFill>
                  <a:srgbClr val="C00000"/>
                </a:solidFill>
              </a:rPr>
              <a:t> </a:t>
            </a:r>
          </a:p>
        </p:txBody>
      </p:sp>
      <p:pic>
        <p:nvPicPr>
          <p:cNvPr id="4" name="Resim 3">
            <a:extLst>
              <a:ext uri="{FF2B5EF4-FFF2-40B4-BE49-F238E27FC236}">
                <a16:creationId xmlns:a16="http://schemas.microsoft.com/office/drawing/2014/main" id="{D03FB0DD-00D3-4C90-3E07-56BB7D608C16}"/>
              </a:ext>
            </a:extLst>
          </p:cNvPr>
          <p:cNvPicPr>
            <a:picLocks noChangeAspect="1"/>
          </p:cNvPicPr>
          <p:nvPr/>
        </p:nvPicPr>
        <p:blipFill>
          <a:blip r:embed="rId7"/>
          <a:stretch>
            <a:fillRect/>
          </a:stretch>
        </p:blipFill>
        <p:spPr>
          <a:xfrm>
            <a:off x="1692276" y="4395031"/>
            <a:ext cx="1648057" cy="468976"/>
          </a:xfrm>
          <a:prstGeom prst="rect">
            <a:avLst/>
          </a:prstGeom>
        </p:spPr>
      </p:pic>
      <p:pic>
        <p:nvPicPr>
          <p:cNvPr id="7" name="Resim 6">
            <a:extLst>
              <a:ext uri="{FF2B5EF4-FFF2-40B4-BE49-F238E27FC236}">
                <a16:creationId xmlns:a16="http://schemas.microsoft.com/office/drawing/2014/main" id="{1B8FA854-42E1-BD6E-B4F6-04543AC2DBFD}"/>
              </a:ext>
            </a:extLst>
          </p:cNvPr>
          <p:cNvPicPr>
            <a:picLocks noChangeAspect="1"/>
          </p:cNvPicPr>
          <p:nvPr/>
        </p:nvPicPr>
        <p:blipFill>
          <a:blip r:embed="rId8"/>
          <a:stretch>
            <a:fillRect/>
          </a:stretch>
        </p:blipFill>
        <p:spPr>
          <a:xfrm>
            <a:off x="8380696" y="4490957"/>
            <a:ext cx="1210153" cy="622815"/>
          </a:xfrm>
          <a:prstGeom prst="rect">
            <a:avLst/>
          </a:prstGeom>
        </p:spPr>
      </p:pic>
      <p:sp>
        <p:nvSpPr>
          <p:cNvPr id="9" name="Metin kutusu 8">
            <a:extLst>
              <a:ext uri="{FF2B5EF4-FFF2-40B4-BE49-F238E27FC236}">
                <a16:creationId xmlns:a16="http://schemas.microsoft.com/office/drawing/2014/main" id="{36E1E638-8782-52C4-3913-6A0BB4F7A307}"/>
              </a:ext>
            </a:extLst>
          </p:cNvPr>
          <p:cNvSpPr txBox="1"/>
          <p:nvPr/>
        </p:nvSpPr>
        <p:spPr>
          <a:xfrm>
            <a:off x="801570" y="4947122"/>
            <a:ext cx="4675416" cy="1077218"/>
          </a:xfrm>
          <a:prstGeom prst="rect">
            <a:avLst/>
          </a:prstGeom>
          <a:solidFill>
            <a:schemeClr val="bg1"/>
          </a:solidFill>
        </p:spPr>
        <p:txBody>
          <a:bodyPr wrap="square" rtlCol="0">
            <a:spAutoFit/>
          </a:bodyPr>
          <a:lstStyle/>
          <a:p>
            <a:r>
              <a:rPr lang="tr-TR" sz="1600" dirty="0"/>
              <a:t>Kütle spektral ve kromatografik verilerin yorumlanması, yönetimi ve işlenmesi için yazılım geliştiricisi, masaüstü çözümlerine ek olarak kütüphaneler ve bulut sistemleri geliştiricisi</a:t>
            </a:r>
          </a:p>
        </p:txBody>
      </p:sp>
      <p:sp>
        <p:nvSpPr>
          <p:cNvPr id="12" name="Metin kutusu 11">
            <a:extLst>
              <a:ext uri="{FF2B5EF4-FFF2-40B4-BE49-F238E27FC236}">
                <a16:creationId xmlns:a16="http://schemas.microsoft.com/office/drawing/2014/main" id="{A573F1AF-3D10-23EB-D93F-EA77B8A3AEC1}"/>
              </a:ext>
            </a:extLst>
          </p:cNvPr>
          <p:cNvSpPr txBox="1"/>
          <p:nvPr/>
        </p:nvSpPr>
        <p:spPr>
          <a:xfrm>
            <a:off x="6846659" y="5113772"/>
            <a:ext cx="4675416" cy="1077218"/>
          </a:xfrm>
          <a:prstGeom prst="rect">
            <a:avLst/>
          </a:prstGeom>
          <a:solidFill>
            <a:schemeClr val="bg1"/>
          </a:solidFill>
        </p:spPr>
        <p:txBody>
          <a:bodyPr wrap="square" rtlCol="0">
            <a:spAutoFit/>
          </a:bodyPr>
          <a:lstStyle/>
          <a:p>
            <a:r>
              <a:rPr lang="tr-TR" sz="1600" dirty="0"/>
              <a:t>Sağlık profesyonelleri ve hastalar tarafından web kontrol paneli ve mobil uygulamalar üzerinden erişilebilen bulut tabanlı değerlendirme ve hasta etkileşim platformu</a:t>
            </a:r>
          </a:p>
        </p:txBody>
      </p:sp>
      <p:pic>
        <p:nvPicPr>
          <p:cNvPr id="16" name="Resim 15">
            <a:extLst>
              <a:ext uri="{FF2B5EF4-FFF2-40B4-BE49-F238E27FC236}">
                <a16:creationId xmlns:a16="http://schemas.microsoft.com/office/drawing/2014/main" id="{8FCB07F4-D633-7652-360C-35396B9553F0}"/>
              </a:ext>
            </a:extLst>
          </p:cNvPr>
          <p:cNvPicPr>
            <a:picLocks noChangeAspect="1"/>
          </p:cNvPicPr>
          <p:nvPr/>
        </p:nvPicPr>
        <p:blipFill>
          <a:blip r:embed="rId9"/>
          <a:stretch>
            <a:fillRect/>
          </a:stretch>
        </p:blipFill>
        <p:spPr>
          <a:xfrm>
            <a:off x="3831819" y="3362989"/>
            <a:ext cx="2227320" cy="560086"/>
          </a:xfrm>
          <a:prstGeom prst="rect">
            <a:avLst/>
          </a:prstGeom>
        </p:spPr>
      </p:pic>
    </p:spTree>
    <p:extLst>
      <p:ext uri="{BB962C8B-B14F-4D97-AF65-F5344CB8AC3E}">
        <p14:creationId xmlns:p14="http://schemas.microsoft.com/office/powerpoint/2010/main" val="10298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Metin kutusu 14">
            <a:extLst>
              <a:ext uri="{FF2B5EF4-FFF2-40B4-BE49-F238E27FC236}">
                <a16:creationId xmlns:a16="http://schemas.microsoft.com/office/drawing/2014/main" id="{130DD9B4-DFC7-4D27-AD08-1159BA2B5515}"/>
              </a:ext>
            </a:extLst>
          </p:cNvPr>
          <p:cNvSpPr txBox="1"/>
          <p:nvPr/>
        </p:nvSpPr>
        <p:spPr>
          <a:xfrm>
            <a:off x="292060" y="1209399"/>
            <a:ext cx="10820849" cy="4457182"/>
          </a:xfrm>
          <a:prstGeom prst="rect">
            <a:avLst/>
          </a:prstGeom>
          <a:solidFill>
            <a:schemeClr val="bg1"/>
          </a:solidFill>
        </p:spPr>
        <p:txBody>
          <a:bodyPr wrap="square" rtlCol="0">
            <a:spAutoFit/>
          </a:bodyPr>
          <a:lstStyle/>
          <a:p>
            <a:r>
              <a:rPr lang="tr-TR" b="1" dirty="0"/>
              <a:t>Potansiyel Ar-</a:t>
            </a:r>
            <a:r>
              <a:rPr lang="tr-TR" b="1" dirty="0" err="1"/>
              <a:t>Ge</a:t>
            </a:r>
            <a:r>
              <a:rPr lang="tr-TR" b="1" dirty="0"/>
              <a:t> Partnerleri</a:t>
            </a:r>
          </a:p>
          <a:p>
            <a:endParaRPr lang="tr-TR" dirty="0"/>
          </a:p>
          <a:p>
            <a:pPr marL="285750" indent="-285750">
              <a:buFontTx/>
              <a:buChar char="-"/>
            </a:pPr>
            <a:r>
              <a:rPr lang="tr-TR" dirty="0"/>
              <a:t>Slovak </a:t>
            </a:r>
            <a:r>
              <a:rPr lang="tr-TR" dirty="0" err="1"/>
              <a:t>İnovasyon</a:t>
            </a:r>
            <a:r>
              <a:rPr lang="tr-TR" dirty="0"/>
              <a:t> ve Enerji Ajansı (SIEA)* kümelenmeler aracılığı ile işbirliği imkanı</a:t>
            </a:r>
          </a:p>
          <a:p>
            <a:pPr marL="285750" indent="-285750">
              <a:buFontTx/>
              <a:buChar char="-"/>
            </a:pPr>
            <a:r>
              <a:rPr lang="tr-TR" dirty="0"/>
              <a:t>Slovak Academy of </a:t>
            </a:r>
            <a:r>
              <a:rPr lang="tr-TR" dirty="0" err="1"/>
              <a:t>Science</a:t>
            </a:r>
            <a:r>
              <a:rPr lang="tr-TR" dirty="0"/>
              <a:t> (TÜBİTAK’ın Slovakya’daki muhatap kuruluşu)</a:t>
            </a:r>
          </a:p>
          <a:p>
            <a:pPr marL="285750" indent="-285750">
              <a:buFontTx/>
              <a:buChar char="-"/>
            </a:pPr>
            <a:r>
              <a:rPr lang="tr-TR" dirty="0"/>
              <a:t>Medikal teknolojiler alanında Ar-Ge destekleri mevcut (SARIO – Ar-</a:t>
            </a:r>
            <a:r>
              <a:rPr lang="tr-TR" dirty="0" err="1"/>
              <a:t>Ge</a:t>
            </a:r>
            <a:r>
              <a:rPr lang="tr-TR" dirty="0"/>
              <a:t> süper indirimi %100)</a:t>
            </a:r>
          </a:p>
          <a:p>
            <a:pPr marL="285750" indent="-285750">
              <a:buFontTx/>
              <a:buChar char="-"/>
            </a:pPr>
            <a:r>
              <a:rPr lang="tr-TR" dirty="0" err="1"/>
              <a:t>University</a:t>
            </a:r>
            <a:r>
              <a:rPr lang="tr-TR" dirty="0"/>
              <a:t> </a:t>
            </a:r>
            <a:r>
              <a:rPr lang="tr-TR" dirty="0" err="1"/>
              <a:t>Science</a:t>
            </a:r>
            <a:r>
              <a:rPr lang="tr-TR" dirty="0"/>
              <a:t> Park </a:t>
            </a:r>
            <a:r>
              <a:rPr lang="tr-TR" dirty="0" err="1"/>
              <a:t>for</a:t>
            </a:r>
            <a:r>
              <a:rPr lang="tr-TR" dirty="0"/>
              <a:t> </a:t>
            </a:r>
            <a:r>
              <a:rPr lang="tr-TR" dirty="0" err="1"/>
              <a:t>Biomedicine</a:t>
            </a:r>
            <a:r>
              <a:rPr lang="tr-TR" dirty="0"/>
              <a:t>, Center </a:t>
            </a:r>
            <a:r>
              <a:rPr lang="tr-TR" dirty="0" err="1"/>
              <a:t>for</a:t>
            </a:r>
            <a:r>
              <a:rPr lang="tr-TR" dirty="0"/>
              <a:t> </a:t>
            </a:r>
            <a:r>
              <a:rPr lang="tr-TR" dirty="0" err="1"/>
              <a:t>Biomedicine</a:t>
            </a:r>
            <a:r>
              <a:rPr lang="tr-TR" dirty="0"/>
              <a:t> of </a:t>
            </a:r>
            <a:r>
              <a:rPr lang="tr-TR" dirty="0" err="1"/>
              <a:t>the</a:t>
            </a:r>
            <a:r>
              <a:rPr lang="tr-TR" dirty="0"/>
              <a:t> City of Martin, Medi Park </a:t>
            </a:r>
            <a:r>
              <a:rPr lang="tr-TR" dirty="0" err="1"/>
              <a:t>Kosice</a:t>
            </a:r>
            <a:r>
              <a:rPr lang="tr-TR" dirty="0"/>
              <a:t>, Bratislava </a:t>
            </a:r>
            <a:r>
              <a:rPr lang="tr-TR" dirty="0" err="1"/>
              <a:t>Comenius</a:t>
            </a:r>
            <a:r>
              <a:rPr lang="tr-TR" dirty="0"/>
              <a:t> </a:t>
            </a:r>
            <a:r>
              <a:rPr lang="tr-TR" dirty="0" err="1"/>
              <a:t>University</a:t>
            </a:r>
            <a:r>
              <a:rPr lang="tr-TR" dirty="0"/>
              <a:t> </a:t>
            </a:r>
            <a:r>
              <a:rPr lang="tr-TR" dirty="0" err="1"/>
              <a:t>Science</a:t>
            </a:r>
            <a:r>
              <a:rPr lang="tr-TR" dirty="0"/>
              <a:t> Park, </a:t>
            </a:r>
            <a:r>
              <a:rPr lang="tr-TR" dirty="0" err="1"/>
              <a:t>University</a:t>
            </a:r>
            <a:r>
              <a:rPr lang="tr-TR" dirty="0"/>
              <a:t> </a:t>
            </a:r>
            <a:r>
              <a:rPr lang="tr-TR" dirty="0" err="1"/>
              <a:t>Science</a:t>
            </a:r>
            <a:r>
              <a:rPr lang="tr-TR" dirty="0"/>
              <a:t> Park </a:t>
            </a:r>
            <a:r>
              <a:rPr lang="tr-TR" dirty="0" err="1"/>
              <a:t>Technicom</a:t>
            </a:r>
            <a:r>
              <a:rPr lang="tr-TR" dirty="0"/>
              <a:t> </a:t>
            </a:r>
            <a:r>
              <a:rPr lang="tr-TR" dirty="0" err="1"/>
              <a:t>Kosice</a:t>
            </a:r>
            <a:r>
              <a:rPr lang="tr-TR" dirty="0"/>
              <a:t>, </a:t>
            </a:r>
            <a:r>
              <a:rPr lang="tr-TR" dirty="0" err="1"/>
              <a:t>University</a:t>
            </a:r>
            <a:r>
              <a:rPr lang="tr-TR" dirty="0"/>
              <a:t> </a:t>
            </a:r>
            <a:r>
              <a:rPr lang="tr-TR" dirty="0" err="1"/>
              <a:t>Science</a:t>
            </a:r>
            <a:r>
              <a:rPr lang="tr-TR" dirty="0"/>
              <a:t> Park </a:t>
            </a:r>
            <a:r>
              <a:rPr lang="tr-TR" dirty="0" err="1"/>
              <a:t>Cambo</a:t>
            </a:r>
            <a:r>
              <a:rPr lang="tr-TR" dirty="0"/>
              <a:t> </a:t>
            </a:r>
            <a:r>
              <a:rPr lang="tr-TR" dirty="0" err="1"/>
              <a:t>Trnava</a:t>
            </a:r>
            <a:r>
              <a:rPr lang="tr-TR" dirty="0"/>
              <a:t>, </a:t>
            </a:r>
            <a:r>
              <a:rPr lang="tr-TR" dirty="0" err="1"/>
              <a:t>Research</a:t>
            </a:r>
            <a:r>
              <a:rPr lang="tr-TR" dirty="0"/>
              <a:t> Center </a:t>
            </a:r>
            <a:r>
              <a:rPr lang="tr-TR" dirty="0" err="1"/>
              <a:t>Agrobiotech</a:t>
            </a:r>
            <a:r>
              <a:rPr lang="tr-TR" dirty="0"/>
              <a:t> in </a:t>
            </a:r>
            <a:r>
              <a:rPr lang="tr-TR" dirty="0" err="1"/>
              <a:t>Nitra</a:t>
            </a:r>
            <a:endParaRPr lang="tr-TR" dirty="0"/>
          </a:p>
          <a:p>
            <a:endParaRPr lang="tr-TR" dirty="0"/>
          </a:p>
          <a:p>
            <a:endParaRPr lang="tr-TR" dirty="0"/>
          </a:p>
          <a:p>
            <a:pPr lvl="3">
              <a:lnSpc>
                <a:spcPct val="107000"/>
              </a:lnSpc>
            </a:pPr>
            <a:br>
              <a:rPr lang="en-GB" sz="1600" b="1" i="0" u="none" strike="noStrike" dirty="0">
                <a:solidFill>
                  <a:srgbClr val="FFFFFF"/>
                </a:solidFill>
                <a:effectLst/>
                <a:latin typeface="Roboto" panose="02000000000000000000" pitchFamily="2" charset="0"/>
                <a:hlinkClick r:id="rId4" tooltip="Go to the event page"/>
              </a:rPr>
            </a:br>
            <a:r>
              <a:rPr lang="en-GB" kern="100" dirty="0">
                <a:latin typeface="Calibri" panose="020F0502020204030204" pitchFamily="34" charset="0"/>
                <a:ea typeface="Calibri" panose="020F0502020204030204" pitchFamily="34" charset="0"/>
                <a:cs typeface="Times New Roman" panose="02020603050405020304" pitchFamily="18" charset="0"/>
                <a:hlinkClick r:id="" action="ppaction://noaction"/>
              </a:rPr>
              <a:t>Spring ITAPA 2024</a:t>
            </a:r>
          </a:p>
          <a:p>
            <a:pPr lvl="3">
              <a:lnSpc>
                <a:spcPct val="107000"/>
              </a:lnSpc>
            </a:pPr>
            <a:r>
              <a:rPr lang="en-GB" kern="100" dirty="0">
                <a:latin typeface="Calibri" panose="020F0502020204030204" pitchFamily="34" charset="0"/>
                <a:ea typeface="Calibri" panose="020F0502020204030204" pitchFamily="34" charset="0"/>
                <a:cs typeface="Times New Roman" panose="02020603050405020304" pitchFamily="18" charset="0"/>
                <a:hlinkClick r:id="" action="ppaction://noaction"/>
              </a:rPr>
              <a:t>18. - 19. June 2024 | Hotel Crowne Plaza, Bratislava</a:t>
            </a:r>
            <a:endParaRPr lang="tr-TR" sz="1600" b="0" i="0" dirty="0">
              <a:solidFill>
                <a:srgbClr val="424242"/>
              </a:solidFill>
              <a:effectLst/>
              <a:latin typeface="Roboto" panose="02000000000000000000" pitchFamily="2" charset="0"/>
            </a:endParaRPr>
          </a:p>
          <a:p>
            <a:pPr lvl="3"/>
            <a:br>
              <a:rPr lang="en-GB" sz="1600" b="0" i="0" dirty="0">
                <a:solidFill>
                  <a:srgbClr val="424242"/>
                </a:solidFill>
                <a:effectLst/>
                <a:latin typeface="Roboto" panose="02000000000000000000" pitchFamily="2" charset="0"/>
              </a:rPr>
            </a:br>
            <a:r>
              <a:rPr lang="en-GB" sz="1600" b="0" i="0" dirty="0">
                <a:solidFill>
                  <a:srgbClr val="424242"/>
                </a:solidFill>
                <a:effectLst/>
                <a:latin typeface="Roboto" panose="02000000000000000000" pitchFamily="2" charset="0"/>
                <a:hlinkClick r:id="rId5"/>
              </a:rPr>
              <a:t>ITAPA </a:t>
            </a:r>
            <a:r>
              <a:rPr lang="en-GB" sz="1600" b="0" i="0" dirty="0" err="1">
                <a:solidFill>
                  <a:srgbClr val="424242"/>
                </a:solidFill>
                <a:effectLst/>
                <a:latin typeface="Roboto" panose="02000000000000000000" pitchFamily="2" charset="0"/>
                <a:hlinkClick r:id="rId5"/>
              </a:rPr>
              <a:t>Health&amp;Care</a:t>
            </a:r>
            <a:r>
              <a:rPr lang="en-GB" sz="1600" b="0" i="0" dirty="0">
                <a:solidFill>
                  <a:srgbClr val="424242"/>
                </a:solidFill>
                <a:effectLst/>
                <a:latin typeface="Roboto" panose="02000000000000000000" pitchFamily="2" charset="0"/>
                <a:hlinkClick r:id="" action="ppaction://noaction"/>
              </a:rPr>
              <a:t> 2025</a:t>
            </a:r>
          </a:p>
          <a:p>
            <a:pPr lvl="3"/>
            <a:r>
              <a:rPr lang="en-GB" sz="1600" b="0" i="0" dirty="0">
                <a:solidFill>
                  <a:srgbClr val="424242"/>
                </a:solidFill>
                <a:effectLst/>
                <a:latin typeface="Roboto" panose="02000000000000000000" pitchFamily="2" charset="0"/>
                <a:hlinkClick r:id="" action="ppaction://noaction"/>
              </a:rPr>
              <a:t>19. - 20. March 2025</a:t>
            </a:r>
            <a:endParaRPr lang="tr-TR" sz="1600" dirty="0"/>
          </a:p>
        </p:txBody>
      </p:sp>
      <p:sp>
        <p:nvSpPr>
          <p:cNvPr id="2" name="Dikdörtgen 1">
            <a:extLst>
              <a:ext uri="{FF2B5EF4-FFF2-40B4-BE49-F238E27FC236}">
                <a16:creationId xmlns:a16="http://schemas.microsoft.com/office/drawing/2014/main" id="{8E82613B-9908-FA4A-CAFC-291E6CF971D6}"/>
              </a:ext>
            </a:extLst>
          </p:cNvPr>
          <p:cNvSpPr/>
          <p:nvPr/>
        </p:nvSpPr>
        <p:spPr>
          <a:xfrm>
            <a:off x="3139278" y="510994"/>
            <a:ext cx="6592053" cy="615289"/>
          </a:xfrm>
          <a:prstGeom prst="rect">
            <a:avLst/>
          </a:prstGeom>
        </p:spPr>
        <p:txBody>
          <a:bodyPr vert="horz" lIns="91440" tIns="45720" rIns="91440" bIns="45720" rtlCol="0" anchor="t">
            <a:normAutofit/>
          </a:bodyPr>
          <a:lstStyle/>
          <a:p>
            <a:pPr algn="ctr" defTabSz="914400">
              <a:lnSpc>
                <a:spcPct val="90000"/>
              </a:lnSpc>
              <a:spcAft>
                <a:spcPts val="600"/>
              </a:spcAft>
            </a:pPr>
            <a:r>
              <a:rPr lang="tr-TR" sz="2800" b="1" dirty="0">
                <a:solidFill>
                  <a:srgbClr val="C00000"/>
                </a:solidFill>
              </a:rPr>
              <a:t>Sağlık Hizmetleri </a:t>
            </a:r>
            <a:r>
              <a:rPr lang="en-US" sz="2800" b="1" dirty="0" err="1">
                <a:solidFill>
                  <a:srgbClr val="C00000"/>
                </a:solidFill>
              </a:rPr>
              <a:t>Sektörü</a:t>
            </a:r>
            <a:r>
              <a:rPr lang="tr-TR" sz="2800" b="1" dirty="0">
                <a:solidFill>
                  <a:srgbClr val="C00000"/>
                </a:solidFill>
              </a:rPr>
              <a:t> - III</a:t>
            </a:r>
            <a:r>
              <a:rPr lang="en-US" sz="2800" b="1" dirty="0">
                <a:solidFill>
                  <a:srgbClr val="C00000"/>
                </a:solidFill>
              </a:rPr>
              <a:t> </a:t>
            </a:r>
          </a:p>
        </p:txBody>
      </p:sp>
      <p:pic>
        <p:nvPicPr>
          <p:cNvPr id="4" name="Resim 3">
            <a:extLst>
              <a:ext uri="{FF2B5EF4-FFF2-40B4-BE49-F238E27FC236}">
                <a16:creationId xmlns:a16="http://schemas.microsoft.com/office/drawing/2014/main" id="{128D4809-BE94-63CB-654C-93DAA5484A3E}"/>
              </a:ext>
            </a:extLst>
          </p:cNvPr>
          <p:cNvPicPr>
            <a:picLocks noChangeAspect="1"/>
          </p:cNvPicPr>
          <p:nvPr/>
        </p:nvPicPr>
        <p:blipFill>
          <a:blip r:embed="rId6"/>
          <a:stretch>
            <a:fillRect/>
          </a:stretch>
        </p:blipFill>
        <p:spPr>
          <a:xfrm>
            <a:off x="292060" y="4724208"/>
            <a:ext cx="1273662" cy="549743"/>
          </a:xfrm>
          <a:prstGeom prst="rect">
            <a:avLst/>
          </a:prstGeom>
        </p:spPr>
      </p:pic>
      <p:pic>
        <p:nvPicPr>
          <p:cNvPr id="5" name="Resim 4">
            <a:extLst>
              <a:ext uri="{FF2B5EF4-FFF2-40B4-BE49-F238E27FC236}">
                <a16:creationId xmlns:a16="http://schemas.microsoft.com/office/drawing/2014/main" id="{36D0F9F5-260B-4F75-EFAF-E1E9B569F0EB}"/>
              </a:ext>
            </a:extLst>
          </p:cNvPr>
          <p:cNvPicPr>
            <a:picLocks noChangeAspect="1"/>
          </p:cNvPicPr>
          <p:nvPr/>
        </p:nvPicPr>
        <p:blipFill>
          <a:blip r:embed="rId7"/>
          <a:stretch>
            <a:fillRect/>
          </a:stretch>
        </p:blipFill>
        <p:spPr>
          <a:xfrm>
            <a:off x="6682127" y="3605526"/>
            <a:ext cx="4128441" cy="749217"/>
          </a:xfrm>
          <a:prstGeom prst="rect">
            <a:avLst/>
          </a:prstGeom>
        </p:spPr>
      </p:pic>
      <p:pic>
        <p:nvPicPr>
          <p:cNvPr id="9" name="Resim 8">
            <a:extLst>
              <a:ext uri="{FF2B5EF4-FFF2-40B4-BE49-F238E27FC236}">
                <a16:creationId xmlns:a16="http://schemas.microsoft.com/office/drawing/2014/main" id="{F74EB90D-79A4-06A3-9CC3-4BEDFE74EC17}"/>
              </a:ext>
            </a:extLst>
          </p:cNvPr>
          <p:cNvPicPr>
            <a:picLocks noChangeAspect="1"/>
          </p:cNvPicPr>
          <p:nvPr/>
        </p:nvPicPr>
        <p:blipFill>
          <a:blip r:embed="rId8"/>
          <a:stretch>
            <a:fillRect/>
          </a:stretch>
        </p:blipFill>
        <p:spPr>
          <a:xfrm>
            <a:off x="7552029" y="4658193"/>
            <a:ext cx="2566851" cy="615758"/>
          </a:xfrm>
          <a:prstGeom prst="rect">
            <a:avLst/>
          </a:prstGeom>
        </p:spPr>
      </p:pic>
      <p:pic>
        <p:nvPicPr>
          <p:cNvPr id="11" name="Resim 10">
            <a:extLst>
              <a:ext uri="{FF2B5EF4-FFF2-40B4-BE49-F238E27FC236}">
                <a16:creationId xmlns:a16="http://schemas.microsoft.com/office/drawing/2014/main" id="{49E10086-E550-E421-6D49-067BE57F4F69}"/>
              </a:ext>
            </a:extLst>
          </p:cNvPr>
          <p:cNvPicPr>
            <a:picLocks noChangeAspect="1"/>
          </p:cNvPicPr>
          <p:nvPr/>
        </p:nvPicPr>
        <p:blipFill>
          <a:blip r:embed="rId9"/>
          <a:stretch>
            <a:fillRect/>
          </a:stretch>
        </p:blipFill>
        <p:spPr>
          <a:xfrm>
            <a:off x="8094684" y="5443738"/>
            <a:ext cx="947870" cy="838317"/>
          </a:xfrm>
          <a:prstGeom prst="rect">
            <a:avLst/>
          </a:prstGeom>
        </p:spPr>
      </p:pic>
      <p:pic>
        <p:nvPicPr>
          <p:cNvPr id="13" name="Resim 12">
            <a:extLst>
              <a:ext uri="{FF2B5EF4-FFF2-40B4-BE49-F238E27FC236}">
                <a16:creationId xmlns:a16="http://schemas.microsoft.com/office/drawing/2014/main" id="{C51F7BA6-5E05-C575-CFB1-7E6CBA11AC18}"/>
              </a:ext>
            </a:extLst>
          </p:cNvPr>
          <p:cNvPicPr>
            <a:picLocks noChangeAspect="1"/>
          </p:cNvPicPr>
          <p:nvPr/>
        </p:nvPicPr>
        <p:blipFill>
          <a:blip r:embed="rId10"/>
          <a:stretch>
            <a:fillRect/>
          </a:stretch>
        </p:blipFill>
        <p:spPr>
          <a:xfrm>
            <a:off x="9400090" y="5380505"/>
            <a:ext cx="1157737" cy="964781"/>
          </a:xfrm>
          <a:prstGeom prst="rect">
            <a:avLst/>
          </a:prstGeom>
        </p:spPr>
      </p:pic>
    </p:spTree>
    <p:extLst>
      <p:ext uri="{BB962C8B-B14F-4D97-AF65-F5344CB8AC3E}">
        <p14:creationId xmlns:p14="http://schemas.microsoft.com/office/powerpoint/2010/main" val="2727816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kdörtgen 34">
            <a:extLst>
              <a:ext uri="{FF2B5EF4-FFF2-40B4-BE49-F238E27FC236}">
                <a16:creationId xmlns:a16="http://schemas.microsoft.com/office/drawing/2014/main" id="{61513D59-8D87-424F-AEAE-7230EB04ABB1}"/>
              </a:ext>
            </a:extLst>
          </p:cNvPr>
          <p:cNvSpPr/>
          <p:nvPr/>
        </p:nvSpPr>
        <p:spPr>
          <a:xfrm>
            <a:off x="2967195" y="534332"/>
            <a:ext cx="6592053" cy="469972"/>
          </a:xfrm>
          <a:prstGeom prst="rect">
            <a:avLst/>
          </a:prstGeom>
        </p:spPr>
        <p:txBody>
          <a:bodyPr vert="horz" lIns="91440" tIns="45720" rIns="91440" bIns="45720" rtlCol="0" anchor="t">
            <a:normAutofit lnSpcReduction="10000"/>
          </a:bodyPr>
          <a:lstStyle/>
          <a:p>
            <a:pPr algn="ctr" defTabSz="914400">
              <a:lnSpc>
                <a:spcPct val="90000"/>
              </a:lnSpc>
              <a:spcAft>
                <a:spcPts val="600"/>
              </a:spcAft>
            </a:pPr>
            <a:r>
              <a:rPr lang="tr-TR" sz="2800" b="1" dirty="0">
                <a:solidFill>
                  <a:srgbClr val="C00000"/>
                </a:solidFill>
              </a:rPr>
              <a:t>Yazılım ve Bilişim Hizmetleri - I</a:t>
            </a:r>
            <a:r>
              <a:rPr lang="en-US" sz="2800" b="1" dirty="0">
                <a:solidFill>
                  <a:srgbClr val="C00000"/>
                </a:solidFill>
              </a:rPr>
              <a:t> </a:t>
            </a:r>
          </a:p>
        </p:txBody>
      </p:sp>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Metin kutusu 10">
            <a:extLst>
              <a:ext uri="{FF2B5EF4-FFF2-40B4-BE49-F238E27FC236}">
                <a16:creationId xmlns:a16="http://schemas.microsoft.com/office/drawing/2014/main" id="{2904316F-4D4E-4205-930F-E4F47383CD55}"/>
              </a:ext>
            </a:extLst>
          </p:cNvPr>
          <p:cNvSpPr txBox="1"/>
          <p:nvPr/>
        </p:nvSpPr>
        <p:spPr>
          <a:xfrm>
            <a:off x="8158457" y="1204280"/>
            <a:ext cx="2750697" cy="830997"/>
          </a:xfrm>
          <a:prstGeom prst="rect">
            <a:avLst/>
          </a:prstGeom>
          <a:solidFill>
            <a:schemeClr val="bg1"/>
          </a:solidFill>
        </p:spPr>
        <p:txBody>
          <a:bodyPr wrap="square" rtlCol="0">
            <a:spAutoFit/>
          </a:bodyPr>
          <a:lstStyle/>
          <a:p>
            <a:r>
              <a:rPr lang="tr-TR" sz="1600" b="1" dirty="0">
                <a:solidFill>
                  <a:srgbClr val="C00000"/>
                </a:solidFill>
              </a:rPr>
              <a:t>V4 içerisinde IMD Dünya Dijital Rekabetçilik Sıralamasında </a:t>
            </a:r>
            <a:endParaRPr lang="en-GB" sz="1600" b="1" dirty="0">
              <a:solidFill>
                <a:srgbClr val="C00000"/>
              </a:solidFill>
            </a:endParaRPr>
          </a:p>
        </p:txBody>
      </p:sp>
      <p:sp>
        <p:nvSpPr>
          <p:cNvPr id="18" name="Metin kutusu 17">
            <a:extLst>
              <a:ext uri="{FF2B5EF4-FFF2-40B4-BE49-F238E27FC236}">
                <a16:creationId xmlns:a16="http://schemas.microsoft.com/office/drawing/2014/main" id="{DA312B49-4804-4E13-804B-6BB9201078E0}"/>
              </a:ext>
            </a:extLst>
          </p:cNvPr>
          <p:cNvSpPr txBox="1"/>
          <p:nvPr/>
        </p:nvSpPr>
        <p:spPr>
          <a:xfrm>
            <a:off x="8183900" y="2502102"/>
            <a:ext cx="2750697" cy="584775"/>
          </a:xfrm>
          <a:prstGeom prst="rect">
            <a:avLst/>
          </a:prstGeom>
          <a:solidFill>
            <a:schemeClr val="bg1"/>
          </a:solidFill>
        </p:spPr>
        <p:txBody>
          <a:bodyPr wrap="square" rtlCol="0">
            <a:spAutoFit/>
          </a:bodyPr>
          <a:lstStyle/>
          <a:p>
            <a:r>
              <a:rPr lang="tr-TR" sz="1600" b="1" dirty="0">
                <a:solidFill>
                  <a:srgbClr val="C00000"/>
                </a:solidFill>
              </a:rPr>
              <a:t>Bilişim şirketlerinin sayısı</a:t>
            </a:r>
          </a:p>
          <a:p>
            <a:endParaRPr lang="en-GB" sz="1600" b="1" dirty="0">
              <a:solidFill>
                <a:srgbClr val="C00000"/>
              </a:solidFill>
            </a:endParaRPr>
          </a:p>
        </p:txBody>
      </p:sp>
      <p:sp>
        <p:nvSpPr>
          <p:cNvPr id="19" name="Metin kutusu 18">
            <a:extLst>
              <a:ext uri="{FF2B5EF4-FFF2-40B4-BE49-F238E27FC236}">
                <a16:creationId xmlns:a16="http://schemas.microsoft.com/office/drawing/2014/main" id="{C39F3AAC-B03D-4A49-94D5-A535BFF7724A}"/>
              </a:ext>
            </a:extLst>
          </p:cNvPr>
          <p:cNvSpPr txBox="1"/>
          <p:nvPr/>
        </p:nvSpPr>
        <p:spPr>
          <a:xfrm>
            <a:off x="8210167" y="3622516"/>
            <a:ext cx="3028104" cy="338554"/>
          </a:xfrm>
          <a:prstGeom prst="rect">
            <a:avLst/>
          </a:prstGeom>
          <a:solidFill>
            <a:schemeClr val="bg1"/>
          </a:solidFill>
        </p:spPr>
        <p:txBody>
          <a:bodyPr wrap="square" rtlCol="0">
            <a:spAutoFit/>
          </a:bodyPr>
          <a:lstStyle/>
          <a:p>
            <a:r>
              <a:rPr lang="tr-TR" sz="1600" b="1" dirty="0">
                <a:solidFill>
                  <a:srgbClr val="C00000"/>
                </a:solidFill>
              </a:rPr>
              <a:t>Sektörün GSYH içerisindeki payı </a:t>
            </a:r>
            <a:endParaRPr lang="en-GB" sz="1600" b="1" dirty="0">
              <a:solidFill>
                <a:srgbClr val="C00000"/>
              </a:solidFill>
            </a:endParaRPr>
          </a:p>
        </p:txBody>
      </p:sp>
      <p:sp>
        <p:nvSpPr>
          <p:cNvPr id="20" name="Metin kutusu 19">
            <a:extLst>
              <a:ext uri="{FF2B5EF4-FFF2-40B4-BE49-F238E27FC236}">
                <a16:creationId xmlns:a16="http://schemas.microsoft.com/office/drawing/2014/main" id="{17632612-9A51-499B-90B1-F901B1E2CDF0}"/>
              </a:ext>
            </a:extLst>
          </p:cNvPr>
          <p:cNvSpPr txBox="1"/>
          <p:nvPr/>
        </p:nvSpPr>
        <p:spPr>
          <a:xfrm>
            <a:off x="8158458" y="4853984"/>
            <a:ext cx="2750697" cy="584775"/>
          </a:xfrm>
          <a:prstGeom prst="rect">
            <a:avLst/>
          </a:prstGeom>
          <a:solidFill>
            <a:schemeClr val="bg1"/>
          </a:solidFill>
        </p:spPr>
        <p:txBody>
          <a:bodyPr wrap="square" rtlCol="0">
            <a:spAutoFit/>
          </a:bodyPr>
          <a:lstStyle/>
          <a:p>
            <a:r>
              <a:rPr lang="tr-TR" sz="1600" b="1" dirty="0">
                <a:solidFill>
                  <a:srgbClr val="C00000"/>
                </a:solidFill>
              </a:rPr>
              <a:t>Ülke istihdamı içerisindeki payı (105.000 istihdam)</a:t>
            </a:r>
            <a:endParaRPr lang="en-GB" sz="1600" b="1" dirty="0">
              <a:solidFill>
                <a:srgbClr val="C00000"/>
              </a:solidFill>
            </a:endParaRPr>
          </a:p>
        </p:txBody>
      </p:sp>
      <p:sp>
        <p:nvSpPr>
          <p:cNvPr id="5" name="Metin kutusu 4">
            <a:extLst>
              <a:ext uri="{FF2B5EF4-FFF2-40B4-BE49-F238E27FC236}">
                <a16:creationId xmlns:a16="http://schemas.microsoft.com/office/drawing/2014/main" id="{3CCD5C25-2097-71F2-DB2D-90F3DD37DD11}"/>
              </a:ext>
            </a:extLst>
          </p:cNvPr>
          <p:cNvSpPr txBox="1"/>
          <p:nvPr/>
        </p:nvSpPr>
        <p:spPr>
          <a:xfrm>
            <a:off x="465362" y="1197516"/>
            <a:ext cx="6282337" cy="506292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tr-TR" dirty="0"/>
              <a:t>11 üniversitede 13 bilişim fakültesi</a:t>
            </a:r>
          </a:p>
          <a:p>
            <a:pPr marL="285750" indent="-285750">
              <a:spcAft>
                <a:spcPts val="600"/>
              </a:spcAft>
              <a:buFont typeface="Arial" panose="020B0604020202020204" pitchFamily="34" charset="0"/>
              <a:buChar char="•"/>
            </a:pPr>
            <a:r>
              <a:rPr lang="tr-TR" dirty="0"/>
              <a:t>Animasyon, görsel efektler, oyun üretimi, dağıtımı, ses dizaynı gibi oyun geliştirme endüstrisi ile ilgili çalışmalar yapan 6 adet sanat fakültesi </a:t>
            </a:r>
          </a:p>
          <a:p>
            <a:pPr marL="285750" indent="-285750">
              <a:spcAft>
                <a:spcPts val="600"/>
              </a:spcAft>
              <a:buFont typeface="Arial" panose="020B0604020202020204" pitchFamily="34" charset="0"/>
              <a:buChar char="•"/>
            </a:pPr>
            <a:r>
              <a:rPr lang="tr-TR" dirty="0"/>
              <a:t>Ar-</a:t>
            </a:r>
            <a:r>
              <a:rPr lang="tr-TR" dirty="0" err="1"/>
              <a:t>Ge</a:t>
            </a:r>
            <a:r>
              <a:rPr lang="tr-TR" dirty="0"/>
              <a:t> harcamalarının ilave %100’ünün vergi matrahından </a:t>
            </a:r>
            <a:r>
              <a:rPr lang="tr-TR" dirty="0" err="1"/>
              <a:t>inidirlmesi</a:t>
            </a:r>
            <a:r>
              <a:rPr lang="tr-TR" dirty="0"/>
              <a:t>: Ar-</a:t>
            </a:r>
            <a:r>
              <a:rPr lang="tr-TR" dirty="0" err="1"/>
              <a:t>Ge</a:t>
            </a:r>
            <a:r>
              <a:rPr lang="tr-TR" dirty="0"/>
              <a:t> faaliyetlerine harcanan her 100 Avro için ş21 Avro (mevcut gelir vergisi oranı %21'e göre) tasarruf </a:t>
            </a:r>
          </a:p>
          <a:p>
            <a:pPr marL="285750" indent="-285750">
              <a:spcAft>
                <a:spcPts val="600"/>
              </a:spcAft>
              <a:buFont typeface="Arial" panose="020B0604020202020204" pitchFamily="34" charset="0"/>
              <a:buChar char="•"/>
            </a:pPr>
            <a:endParaRPr lang="tr-TR" dirty="0"/>
          </a:p>
          <a:p>
            <a:pPr marL="285750" indent="-285750">
              <a:spcAft>
                <a:spcPts val="600"/>
              </a:spcAft>
              <a:buFont typeface="Arial" panose="020B0604020202020204" pitchFamily="34" charset="0"/>
              <a:buChar char="•"/>
            </a:pPr>
            <a:r>
              <a:rPr lang="tr-TR" dirty="0" err="1"/>
              <a:t>Košice</a:t>
            </a:r>
            <a:r>
              <a:rPr lang="tr-TR" dirty="0"/>
              <a:t> bölgesinde yer alan </a:t>
            </a:r>
            <a:r>
              <a:rPr lang="tr-TR" b="1" dirty="0"/>
              <a:t>T–</a:t>
            </a:r>
            <a:r>
              <a:rPr lang="tr-TR" b="1" dirty="0" err="1"/>
              <a:t>Systems</a:t>
            </a:r>
            <a:r>
              <a:rPr lang="tr-TR" b="1" dirty="0"/>
              <a:t> </a:t>
            </a:r>
            <a:r>
              <a:rPr lang="tr-TR" b="1" dirty="0" err="1"/>
              <a:t>Slovakia</a:t>
            </a:r>
            <a:r>
              <a:rPr lang="tr-TR" dirty="0"/>
              <a:t>, </a:t>
            </a:r>
          </a:p>
          <a:p>
            <a:pPr marL="742950" lvl="1" indent="-285750">
              <a:spcAft>
                <a:spcPts val="600"/>
              </a:spcAft>
              <a:buFont typeface="Arial" panose="020B0604020202020204" pitchFamily="34" charset="0"/>
              <a:buChar char="•"/>
            </a:pPr>
            <a:r>
              <a:rPr lang="tr-TR" dirty="0"/>
              <a:t>Öğrencilerin %70 oranında uygulamalı eğitim aldığı bir ikili eğitim (</a:t>
            </a:r>
            <a:r>
              <a:rPr lang="tr-TR" dirty="0" err="1"/>
              <a:t>dual</a:t>
            </a:r>
            <a:r>
              <a:rPr lang="tr-TR" dirty="0"/>
              <a:t> </a:t>
            </a:r>
            <a:r>
              <a:rPr lang="tr-TR" dirty="0" err="1"/>
              <a:t>education</a:t>
            </a:r>
            <a:r>
              <a:rPr lang="tr-TR" dirty="0"/>
              <a:t>) girişimi </a:t>
            </a:r>
          </a:p>
          <a:p>
            <a:pPr marL="742950" lvl="1" indent="-285750">
              <a:spcAft>
                <a:spcPts val="600"/>
              </a:spcAft>
              <a:buFont typeface="Arial" panose="020B0604020202020204" pitchFamily="34" charset="0"/>
              <a:buChar char="•"/>
            </a:pPr>
            <a:r>
              <a:rPr lang="tr-TR" dirty="0"/>
              <a:t>Bratislava Ekonomi Üniversitesi İş Ekonomisi Fakültesi iş birliği ile proje yönetimine odaklanan </a:t>
            </a:r>
            <a:r>
              <a:rPr lang="tr-TR" dirty="0" err="1"/>
              <a:t>Honoris</a:t>
            </a:r>
            <a:r>
              <a:rPr lang="tr-TR" dirty="0"/>
              <a:t> Programı </a:t>
            </a:r>
          </a:p>
          <a:p>
            <a:pPr marL="742950" lvl="1" indent="-285750">
              <a:spcAft>
                <a:spcPts val="600"/>
              </a:spcAft>
              <a:buFont typeface="Arial" panose="020B0604020202020204" pitchFamily="34" charset="0"/>
              <a:buChar char="•"/>
            </a:pPr>
            <a:r>
              <a:rPr lang="tr-TR" dirty="0"/>
              <a:t>T-</a:t>
            </a:r>
            <a:r>
              <a:rPr lang="tr-TR" dirty="0" err="1"/>
              <a:t>Systems</a:t>
            </a:r>
            <a:r>
              <a:rPr lang="tr-TR" dirty="0"/>
              <a:t> uzmanları tarafından </a:t>
            </a:r>
            <a:r>
              <a:rPr lang="tr-TR" dirty="0" err="1"/>
              <a:t>Košice</a:t>
            </a:r>
            <a:r>
              <a:rPr lang="tr-TR" dirty="0"/>
              <a:t> Teknik Üniversitesi Ekonomi Fakültesi’nde bilişim alanında veri işleme ve programlama (SAP) eğitimleri</a:t>
            </a:r>
          </a:p>
        </p:txBody>
      </p:sp>
      <p:pic>
        <p:nvPicPr>
          <p:cNvPr id="3" name="Resim 2">
            <a:extLst>
              <a:ext uri="{FF2B5EF4-FFF2-40B4-BE49-F238E27FC236}">
                <a16:creationId xmlns:a16="http://schemas.microsoft.com/office/drawing/2014/main" id="{C1C632A0-5FEA-E74B-A713-F31AEBA4C458}"/>
              </a:ext>
            </a:extLst>
          </p:cNvPr>
          <p:cNvPicPr>
            <a:picLocks noChangeAspect="1"/>
          </p:cNvPicPr>
          <p:nvPr/>
        </p:nvPicPr>
        <p:blipFill>
          <a:blip r:embed="rId4"/>
          <a:stretch>
            <a:fillRect/>
          </a:stretch>
        </p:blipFill>
        <p:spPr>
          <a:xfrm>
            <a:off x="7048249" y="2155418"/>
            <a:ext cx="1110209" cy="1082626"/>
          </a:xfrm>
          <a:prstGeom prst="rect">
            <a:avLst/>
          </a:prstGeom>
        </p:spPr>
      </p:pic>
      <p:pic>
        <p:nvPicPr>
          <p:cNvPr id="9" name="Resim 8">
            <a:extLst>
              <a:ext uri="{FF2B5EF4-FFF2-40B4-BE49-F238E27FC236}">
                <a16:creationId xmlns:a16="http://schemas.microsoft.com/office/drawing/2014/main" id="{6C080B60-702B-6912-8399-2000BCE7E597}"/>
              </a:ext>
            </a:extLst>
          </p:cNvPr>
          <p:cNvPicPr>
            <a:picLocks noChangeAspect="1"/>
          </p:cNvPicPr>
          <p:nvPr/>
        </p:nvPicPr>
        <p:blipFill>
          <a:blip r:embed="rId5"/>
          <a:stretch>
            <a:fillRect/>
          </a:stretch>
        </p:blipFill>
        <p:spPr>
          <a:xfrm>
            <a:off x="6976581" y="3379090"/>
            <a:ext cx="1181877" cy="1069318"/>
          </a:xfrm>
          <a:prstGeom prst="rect">
            <a:avLst/>
          </a:prstGeom>
        </p:spPr>
      </p:pic>
      <p:pic>
        <p:nvPicPr>
          <p:cNvPr id="12" name="Resim 11">
            <a:extLst>
              <a:ext uri="{FF2B5EF4-FFF2-40B4-BE49-F238E27FC236}">
                <a16:creationId xmlns:a16="http://schemas.microsoft.com/office/drawing/2014/main" id="{729BE2F5-627D-CBC3-9D38-798FC1568DB2}"/>
              </a:ext>
            </a:extLst>
          </p:cNvPr>
          <p:cNvPicPr>
            <a:picLocks noChangeAspect="1"/>
          </p:cNvPicPr>
          <p:nvPr/>
        </p:nvPicPr>
        <p:blipFill>
          <a:blip r:embed="rId6"/>
          <a:stretch>
            <a:fillRect/>
          </a:stretch>
        </p:blipFill>
        <p:spPr>
          <a:xfrm>
            <a:off x="7111558" y="4636775"/>
            <a:ext cx="1098609" cy="1019191"/>
          </a:xfrm>
          <a:prstGeom prst="rect">
            <a:avLst/>
          </a:prstGeom>
        </p:spPr>
      </p:pic>
      <p:pic>
        <p:nvPicPr>
          <p:cNvPr id="14" name="Resim 13">
            <a:extLst>
              <a:ext uri="{FF2B5EF4-FFF2-40B4-BE49-F238E27FC236}">
                <a16:creationId xmlns:a16="http://schemas.microsoft.com/office/drawing/2014/main" id="{FE1B7D94-C9C9-C6D6-F7DB-DE9692C72872}"/>
              </a:ext>
            </a:extLst>
          </p:cNvPr>
          <p:cNvPicPr>
            <a:picLocks noChangeAspect="1"/>
          </p:cNvPicPr>
          <p:nvPr/>
        </p:nvPicPr>
        <p:blipFill>
          <a:blip r:embed="rId7"/>
          <a:stretch>
            <a:fillRect/>
          </a:stretch>
        </p:blipFill>
        <p:spPr>
          <a:xfrm>
            <a:off x="7048249" y="1032441"/>
            <a:ext cx="1028396" cy="1047800"/>
          </a:xfrm>
          <a:prstGeom prst="rect">
            <a:avLst/>
          </a:prstGeom>
        </p:spPr>
      </p:pic>
    </p:spTree>
    <p:extLst>
      <p:ext uri="{BB962C8B-B14F-4D97-AF65-F5344CB8AC3E}">
        <p14:creationId xmlns:p14="http://schemas.microsoft.com/office/powerpoint/2010/main" val="3850385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kdörtgen 34">
            <a:extLst>
              <a:ext uri="{FF2B5EF4-FFF2-40B4-BE49-F238E27FC236}">
                <a16:creationId xmlns:a16="http://schemas.microsoft.com/office/drawing/2014/main" id="{61513D59-8D87-424F-AEAE-7230EB04ABB1}"/>
              </a:ext>
            </a:extLst>
          </p:cNvPr>
          <p:cNvSpPr/>
          <p:nvPr/>
        </p:nvSpPr>
        <p:spPr>
          <a:xfrm>
            <a:off x="1091381" y="438088"/>
            <a:ext cx="9711813" cy="1277938"/>
          </a:xfrm>
          <a:prstGeom prst="rect">
            <a:avLst/>
          </a:prstGeom>
        </p:spPr>
        <p:txBody>
          <a:bodyPr vert="horz" lIns="91440" tIns="45720" rIns="91440" bIns="45720" rtlCol="0" anchor="t">
            <a:normAutofit/>
          </a:bodyPr>
          <a:lstStyle/>
          <a:p>
            <a:pPr defTabSz="914400">
              <a:lnSpc>
                <a:spcPct val="90000"/>
              </a:lnSpc>
              <a:spcAft>
                <a:spcPts val="600"/>
              </a:spcAft>
            </a:pPr>
            <a:r>
              <a:rPr lang="tr-TR" sz="2800" b="1" dirty="0">
                <a:solidFill>
                  <a:srgbClr val="C00000"/>
                </a:solidFill>
              </a:rPr>
              <a:t>                  Yazılım ve Bilişim Hizmetleri - II</a:t>
            </a:r>
          </a:p>
          <a:p>
            <a:pPr defTabSz="914400">
              <a:lnSpc>
                <a:spcPct val="90000"/>
              </a:lnSpc>
              <a:spcAft>
                <a:spcPts val="600"/>
              </a:spcAft>
            </a:pPr>
            <a:r>
              <a:rPr lang="tr-TR" sz="2400" b="1" dirty="0">
                <a:solidFill>
                  <a:schemeClr val="tx2"/>
                </a:solidFill>
              </a:rPr>
              <a:t>	           Başlıca Slovak Markalar</a:t>
            </a:r>
            <a:r>
              <a:rPr lang="en-US" sz="2400" b="1" dirty="0">
                <a:solidFill>
                  <a:schemeClr val="tx2"/>
                </a:solidFill>
              </a:rPr>
              <a:t> </a:t>
            </a:r>
          </a:p>
        </p:txBody>
      </p:sp>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Metin kutusu 6">
            <a:extLst>
              <a:ext uri="{FF2B5EF4-FFF2-40B4-BE49-F238E27FC236}">
                <a16:creationId xmlns:a16="http://schemas.microsoft.com/office/drawing/2014/main" id="{7EBA1B0B-0F3A-2206-3019-9A78CC49341B}"/>
              </a:ext>
            </a:extLst>
          </p:cNvPr>
          <p:cNvSpPr txBox="1"/>
          <p:nvPr/>
        </p:nvSpPr>
        <p:spPr>
          <a:xfrm>
            <a:off x="1469311" y="1544100"/>
            <a:ext cx="4151670" cy="1569660"/>
          </a:xfrm>
          <a:prstGeom prst="rect">
            <a:avLst/>
          </a:prstGeom>
          <a:solidFill>
            <a:schemeClr val="bg1"/>
          </a:solidFill>
        </p:spPr>
        <p:txBody>
          <a:bodyPr wrap="square" rtlCol="0">
            <a:spAutoFit/>
          </a:bodyPr>
          <a:lstStyle/>
          <a:p>
            <a:r>
              <a:rPr lang="tr-TR" sz="1600" b="1" dirty="0"/>
              <a:t>SYGIC</a:t>
            </a:r>
          </a:p>
          <a:p>
            <a:pPr marL="285750" indent="-285750">
              <a:buFont typeface="Arial" panose="020B0604020202020204" pitchFamily="34" charset="0"/>
              <a:buChar char="•"/>
            </a:pPr>
            <a:r>
              <a:rPr lang="tr-TR" sz="1600" dirty="0"/>
              <a:t>Mobil cihazlara yönelik GPS navigasyon yazılımı ve işletmelere yönelik çözüm geliştiricisi</a:t>
            </a:r>
          </a:p>
          <a:p>
            <a:pPr marL="285750" indent="-285750">
              <a:buFont typeface="Arial" panose="020B0604020202020204" pitchFamily="34" charset="0"/>
              <a:buChar char="•"/>
            </a:pPr>
            <a:r>
              <a:rPr lang="tr-TR" sz="1600" dirty="0"/>
              <a:t>Dünyanın en çok indirilen çevrimdışı navigasyonu</a:t>
            </a:r>
          </a:p>
        </p:txBody>
      </p:sp>
      <p:sp>
        <p:nvSpPr>
          <p:cNvPr id="10" name="Metin kutusu 9">
            <a:extLst>
              <a:ext uri="{FF2B5EF4-FFF2-40B4-BE49-F238E27FC236}">
                <a16:creationId xmlns:a16="http://schemas.microsoft.com/office/drawing/2014/main" id="{8F9B8C28-F160-0EA4-BC8C-F6D05C3ADD00}"/>
              </a:ext>
            </a:extLst>
          </p:cNvPr>
          <p:cNvSpPr txBox="1"/>
          <p:nvPr/>
        </p:nvSpPr>
        <p:spPr>
          <a:xfrm>
            <a:off x="1156206" y="3371517"/>
            <a:ext cx="3400157" cy="1077218"/>
          </a:xfrm>
          <a:prstGeom prst="rect">
            <a:avLst/>
          </a:prstGeom>
          <a:solidFill>
            <a:schemeClr val="bg1"/>
          </a:solidFill>
        </p:spPr>
        <p:txBody>
          <a:bodyPr wrap="square" rtlCol="0">
            <a:spAutoFit/>
          </a:bodyPr>
          <a:lstStyle/>
          <a:p>
            <a:r>
              <a:rPr lang="tr-TR" sz="1600" b="1" dirty="0"/>
              <a:t>NG AVIATION</a:t>
            </a:r>
          </a:p>
          <a:p>
            <a:pPr marL="285750" indent="-285750">
              <a:buFont typeface="Arial" panose="020B0604020202020204" pitchFamily="34" charset="0"/>
              <a:buChar char="•"/>
            </a:pPr>
            <a:r>
              <a:rPr lang="tr-TR" sz="1600" dirty="0"/>
              <a:t>Havacılık verilerinin dijitalleştirilmesine yönelik yazılım (havalimanları, havayolları)</a:t>
            </a:r>
          </a:p>
        </p:txBody>
      </p:sp>
      <p:sp>
        <p:nvSpPr>
          <p:cNvPr id="13" name="Metin kutusu 12">
            <a:extLst>
              <a:ext uri="{FF2B5EF4-FFF2-40B4-BE49-F238E27FC236}">
                <a16:creationId xmlns:a16="http://schemas.microsoft.com/office/drawing/2014/main" id="{AC5862D8-0FD1-2824-C204-DA86BE45BA2A}"/>
              </a:ext>
            </a:extLst>
          </p:cNvPr>
          <p:cNvSpPr txBox="1"/>
          <p:nvPr/>
        </p:nvSpPr>
        <p:spPr>
          <a:xfrm>
            <a:off x="7373368" y="1065060"/>
            <a:ext cx="4151670" cy="1077218"/>
          </a:xfrm>
          <a:prstGeom prst="rect">
            <a:avLst/>
          </a:prstGeom>
          <a:solidFill>
            <a:schemeClr val="bg1"/>
          </a:solidFill>
        </p:spPr>
        <p:txBody>
          <a:bodyPr wrap="square" rtlCol="0">
            <a:spAutoFit/>
          </a:bodyPr>
          <a:lstStyle/>
          <a:p>
            <a:r>
              <a:rPr lang="tr-TR" sz="1600" b="1" dirty="0"/>
              <a:t>ESET</a:t>
            </a:r>
          </a:p>
          <a:p>
            <a:pPr marL="285750" indent="-285750">
              <a:buFont typeface="Arial" panose="020B0604020202020204" pitchFamily="34" charset="0"/>
              <a:buChar char="•"/>
            </a:pPr>
            <a:r>
              <a:rPr lang="tr-TR" sz="1600" dirty="0"/>
              <a:t>180 ülkede</a:t>
            </a:r>
          </a:p>
          <a:p>
            <a:pPr marL="285750" indent="-285750">
              <a:buFont typeface="Arial" panose="020B0604020202020204" pitchFamily="34" charset="0"/>
              <a:buChar char="•"/>
            </a:pPr>
            <a:r>
              <a:rPr lang="tr-TR" sz="1600" dirty="0"/>
              <a:t>Ödüllü NOD32® Antivirüs dahil, güvenlik yazılımı geliştirmede küresel liderlerden biri</a:t>
            </a:r>
          </a:p>
        </p:txBody>
      </p:sp>
      <p:sp>
        <p:nvSpPr>
          <p:cNvPr id="15" name="Metin kutusu 14">
            <a:extLst>
              <a:ext uri="{FF2B5EF4-FFF2-40B4-BE49-F238E27FC236}">
                <a16:creationId xmlns:a16="http://schemas.microsoft.com/office/drawing/2014/main" id="{7A444C01-501D-C4B5-B6EA-783C03B5E557}"/>
              </a:ext>
            </a:extLst>
          </p:cNvPr>
          <p:cNvSpPr txBox="1"/>
          <p:nvPr/>
        </p:nvSpPr>
        <p:spPr>
          <a:xfrm>
            <a:off x="6409675" y="2154148"/>
            <a:ext cx="5271048" cy="1323439"/>
          </a:xfrm>
          <a:prstGeom prst="rect">
            <a:avLst/>
          </a:prstGeom>
          <a:solidFill>
            <a:schemeClr val="bg1"/>
          </a:solidFill>
        </p:spPr>
        <p:txBody>
          <a:bodyPr wrap="square" rtlCol="0">
            <a:spAutoFit/>
          </a:bodyPr>
          <a:lstStyle/>
          <a:p>
            <a:r>
              <a:rPr lang="tr-TR" sz="1600" b="1" dirty="0"/>
              <a:t>RESCO</a:t>
            </a:r>
          </a:p>
          <a:p>
            <a:pPr marL="285750" indent="-285750">
              <a:buFont typeface="Arial" panose="020B0604020202020204" pitchFamily="34" charset="0"/>
              <a:buChar char="•"/>
            </a:pPr>
            <a:r>
              <a:rPr lang="tr-TR" sz="1600" dirty="0"/>
              <a:t>Platformlar arası mobil yazılım çözümleri geliştirmede küresel liderlerden</a:t>
            </a:r>
          </a:p>
          <a:p>
            <a:pPr marL="285750" indent="-285750">
              <a:buFont typeface="Arial" panose="020B0604020202020204" pitchFamily="34" charset="0"/>
              <a:buChar char="•"/>
            </a:pPr>
            <a:r>
              <a:rPr lang="tr-TR" sz="1600" dirty="0" err="1"/>
              <a:t>Resco</a:t>
            </a:r>
            <a:r>
              <a:rPr lang="tr-TR" sz="1600" dirty="0"/>
              <a:t> Bulut çözümü, verilere çevrimdışı erişim, işletmeler için etkileşimli haritalar</a:t>
            </a:r>
          </a:p>
        </p:txBody>
      </p:sp>
      <p:sp>
        <p:nvSpPr>
          <p:cNvPr id="16" name="Metin kutusu 15">
            <a:extLst>
              <a:ext uri="{FF2B5EF4-FFF2-40B4-BE49-F238E27FC236}">
                <a16:creationId xmlns:a16="http://schemas.microsoft.com/office/drawing/2014/main" id="{457639D8-535B-B724-922B-BED3234C1905}"/>
              </a:ext>
            </a:extLst>
          </p:cNvPr>
          <p:cNvSpPr txBox="1"/>
          <p:nvPr/>
        </p:nvSpPr>
        <p:spPr>
          <a:xfrm>
            <a:off x="6938291" y="3959839"/>
            <a:ext cx="4432716" cy="830997"/>
          </a:xfrm>
          <a:prstGeom prst="rect">
            <a:avLst/>
          </a:prstGeom>
          <a:solidFill>
            <a:schemeClr val="bg1"/>
          </a:solidFill>
        </p:spPr>
        <p:txBody>
          <a:bodyPr wrap="square" rtlCol="0">
            <a:spAutoFit/>
          </a:bodyPr>
          <a:lstStyle/>
          <a:p>
            <a:r>
              <a:rPr lang="tr-TR" sz="1600" b="1" dirty="0"/>
              <a:t>SOITRON</a:t>
            </a:r>
          </a:p>
          <a:p>
            <a:pPr marL="285750" indent="-285750">
              <a:buFont typeface="Arial" panose="020B0604020202020204" pitchFamily="34" charset="0"/>
              <a:buChar char="•"/>
            </a:pPr>
            <a:r>
              <a:rPr lang="tr-TR" sz="1600" dirty="0"/>
              <a:t>Akıllı polis arabaları için entegre iletişim sistemi</a:t>
            </a:r>
          </a:p>
          <a:p>
            <a:pPr marL="285750" indent="-285750">
              <a:buFont typeface="Arial" panose="020B0604020202020204" pitchFamily="34" charset="0"/>
              <a:buChar char="•"/>
            </a:pPr>
            <a:endParaRPr lang="tr-TR" sz="1600" dirty="0"/>
          </a:p>
        </p:txBody>
      </p:sp>
      <p:pic>
        <p:nvPicPr>
          <p:cNvPr id="22" name="Resim 21">
            <a:extLst>
              <a:ext uri="{FF2B5EF4-FFF2-40B4-BE49-F238E27FC236}">
                <a16:creationId xmlns:a16="http://schemas.microsoft.com/office/drawing/2014/main" id="{D13028B5-6149-EE04-D74E-2ACC7806859C}"/>
              </a:ext>
            </a:extLst>
          </p:cNvPr>
          <p:cNvPicPr>
            <a:picLocks noChangeAspect="1"/>
          </p:cNvPicPr>
          <p:nvPr/>
        </p:nvPicPr>
        <p:blipFill>
          <a:blip r:embed="rId4"/>
          <a:stretch>
            <a:fillRect/>
          </a:stretch>
        </p:blipFill>
        <p:spPr>
          <a:xfrm>
            <a:off x="-110813" y="1484009"/>
            <a:ext cx="1580124" cy="1315955"/>
          </a:xfrm>
          <a:prstGeom prst="rect">
            <a:avLst/>
          </a:prstGeom>
        </p:spPr>
      </p:pic>
      <p:pic>
        <p:nvPicPr>
          <p:cNvPr id="28" name="Resim 27">
            <a:extLst>
              <a:ext uri="{FF2B5EF4-FFF2-40B4-BE49-F238E27FC236}">
                <a16:creationId xmlns:a16="http://schemas.microsoft.com/office/drawing/2014/main" id="{811AEE34-3985-9E1B-CFF4-A08F6835DAA2}"/>
              </a:ext>
            </a:extLst>
          </p:cNvPr>
          <p:cNvPicPr>
            <a:picLocks noChangeAspect="1"/>
          </p:cNvPicPr>
          <p:nvPr/>
        </p:nvPicPr>
        <p:blipFill>
          <a:blip r:embed="rId5"/>
          <a:stretch>
            <a:fillRect/>
          </a:stretch>
        </p:blipFill>
        <p:spPr>
          <a:xfrm>
            <a:off x="6409675" y="1043167"/>
            <a:ext cx="963693" cy="867856"/>
          </a:xfrm>
          <a:prstGeom prst="rect">
            <a:avLst/>
          </a:prstGeom>
        </p:spPr>
      </p:pic>
      <p:pic>
        <p:nvPicPr>
          <p:cNvPr id="30" name="Resim 29">
            <a:extLst>
              <a:ext uri="{FF2B5EF4-FFF2-40B4-BE49-F238E27FC236}">
                <a16:creationId xmlns:a16="http://schemas.microsoft.com/office/drawing/2014/main" id="{534305E1-DB0D-2618-CB95-BE975DE33E9B}"/>
              </a:ext>
            </a:extLst>
          </p:cNvPr>
          <p:cNvPicPr>
            <a:picLocks noChangeAspect="1"/>
          </p:cNvPicPr>
          <p:nvPr/>
        </p:nvPicPr>
        <p:blipFill>
          <a:blip r:embed="rId6"/>
          <a:stretch>
            <a:fillRect/>
          </a:stretch>
        </p:blipFill>
        <p:spPr>
          <a:xfrm>
            <a:off x="5148434" y="2062432"/>
            <a:ext cx="1225205" cy="1105501"/>
          </a:xfrm>
          <a:prstGeom prst="rect">
            <a:avLst/>
          </a:prstGeom>
        </p:spPr>
      </p:pic>
      <p:pic>
        <p:nvPicPr>
          <p:cNvPr id="32" name="Resim 31">
            <a:extLst>
              <a:ext uri="{FF2B5EF4-FFF2-40B4-BE49-F238E27FC236}">
                <a16:creationId xmlns:a16="http://schemas.microsoft.com/office/drawing/2014/main" id="{1080C415-4526-EBBC-5164-3A5E970F2403}"/>
              </a:ext>
            </a:extLst>
          </p:cNvPr>
          <p:cNvPicPr>
            <a:picLocks noChangeAspect="1"/>
          </p:cNvPicPr>
          <p:nvPr/>
        </p:nvPicPr>
        <p:blipFill>
          <a:blip r:embed="rId7"/>
          <a:stretch>
            <a:fillRect/>
          </a:stretch>
        </p:blipFill>
        <p:spPr>
          <a:xfrm>
            <a:off x="5770792" y="3600145"/>
            <a:ext cx="1092554" cy="1163041"/>
          </a:xfrm>
          <a:prstGeom prst="rect">
            <a:avLst/>
          </a:prstGeom>
        </p:spPr>
      </p:pic>
      <p:pic>
        <p:nvPicPr>
          <p:cNvPr id="34" name="Resim 33">
            <a:extLst>
              <a:ext uri="{FF2B5EF4-FFF2-40B4-BE49-F238E27FC236}">
                <a16:creationId xmlns:a16="http://schemas.microsoft.com/office/drawing/2014/main" id="{0CBCC805-CB44-F379-0356-ADE8927B2284}"/>
              </a:ext>
            </a:extLst>
          </p:cNvPr>
          <p:cNvPicPr>
            <a:picLocks noChangeAspect="1"/>
          </p:cNvPicPr>
          <p:nvPr/>
        </p:nvPicPr>
        <p:blipFill>
          <a:blip r:embed="rId8"/>
          <a:stretch>
            <a:fillRect/>
          </a:stretch>
        </p:blipFill>
        <p:spPr>
          <a:xfrm>
            <a:off x="8199" y="3399260"/>
            <a:ext cx="1191973" cy="984673"/>
          </a:xfrm>
          <a:prstGeom prst="rect">
            <a:avLst/>
          </a:prstGeom>
        </p:spPr>
      </p:pic>
      <p:pic>
        <p:nvPicPr>
          <p:cNvPr id="37" name="Resim 36">
            <a:extLst>
              <a:ext uri="{FF2B5EF4-FFF2-40B4-BE49-F238E27FC236}">
                <a16:creationId xmlns:a16="http://schemas.microsoft.com/office/drawing/2014/main" id="{A8E751DE-E151-18B5-5E97-88571412CB35}"/>
              </a:ext>
            </a:extLst>
          </p:cNvPr>
          <p:cNvPicPr>
            <a:picLocks noChangeAspect="1"/>
          </p:cNvPicPr>
          <p:nvPr/>
        </p:nvPicPr>
        <p:blipFill>
          <a:blip r:embed="rId9"/>
          <a:stretch>
            <a:fillRect/>
          </a:stretch>
        </p:blipFill>
        <p:spPr>
          <a:xfrm>
            <a:off x="5198733" y="4966861"/>
            <a:ext cx="1307418" cy="1163040"/>
          </a:xfrm>
          <a:prstGeom prst="rect">
            <a:avLst/>
          </a:prstGeom>
        </p:spPr>
      </p:pic>
      <p:sp>
        <p:nvSpPr>
          <p:cNvPr id="38" name="Metin kutusu 37">
            <a:extLst>
              <a:ext uri="{FF2B5EF4-FFF2-40B4-BE49-F238E27FC236}">
                <a16:creationId xmlns:a16="http://schemas.microsoft.com/office/drawing/2014/main" id="{6430386A-2A22-59A9-FCBB-519F4601DE24}"/>
              </a:ext>
            </a:extLst>
          </p:cNvPr>
          <p:cNvSpPr txBox="1"/>
          <p:nvPr/>
        </p:nvSpPr>
        <p:spPr>
          <a:xfrm>
            <a:off x="6574497" y="5002791"/>
            <a:ext cx="4432716" cy="1077218"/>
          </a:xfrm>
          <a:prstGeom prst="rect">
            <a:avLst/>
          </a:prstGeom>
          <a:solidFill>
            <a:schemeClr val="bg1"/>
          </a:solidFill>
        </p:spPr>
        <p:txBody>
          <a:bodyPr wrap="square" rtlCol="0">
            <a:spAutoFit/>
          </a:bodyPr>
          <a:lstStyle/>
          <a:p>
            <a:r>
              <a:rPr lang="tr-TR" sz="1600" b="1" dirty="0"/>
              <a:t>PHOTONEO</a:t>
            </a:r>
          </a:p>
          <a:p>
            <a:pPr marL="285750" indent="-285750">
              <a:buFont typeface="Arial" panose="020B0604020202020204" pitchFamily="34" charset="0"/>
              <a:buChar char="•"/>
            </a:pPr>
            <a:r>
              <a:rPr lang="tr-TR" sz="1600" dirty="0"/>
              <a:t>Robotik görüş, yüksek çözünürlüklü 3D kamera çözümlerinin geliştirilmesi</a:t>
            </a:r>
          </a:p>
          <a:p>
            <a:pPr marL="285750" indent="-285750">
              <a:buFont typeface="Arial" panose="020B0604020202020204" pitchFamily="34" charset="0"/>
              <a:buChar char="•"/>
            </a:pPr>
            <a:endParaRPr lang="tr-TR" sz="1600" dirty="0"/>
          </a:p>
        </p:txBody>
      </p:sp>
      <p:pic>
        <p:nvPicPr>
          <p:cNvPr id="42" name="Resim 41">
            <a:extLst>
              <a:ext uri="{FF2B5EF4-FFF2-40B4-BE49-F238E27FC236}">
                <a16:creationId xmlns:a16="http://schemas.microsoft.com/office/drawing/2014/main" id="{12EF79C0-FBEC-584B-5085-60A9F83CE2C9}"/>
              </a:ext>
            </a:extLst>
          </p:cNvPr>
          <p:cNvPicPr>
            <a:picLocks noChangeAspect="1"/>
          </p:cNvPicPr>
          <p:nvPr/>
        </p:nvPicPr>
        <p:blipFill>
          <a:blip r:embed="rId10"/>
          <a:stretch>
            <a:fillRect/>
          </a:stretch>
        </p:blipFill>
        <p:spPr>
          <a:xfrm>
            <a:off x="234483" y="4966861"/>
            <a:ext cx="1332324" cy="1045249"/>
          </a:xfrm>
          <a:prstGeom prst="rect">
            <a:avLst/>
          </a:prstGeom>
        </p:spPr>
      </p:pic>
      <p:sp>
        <p:nvSpPr>
          <p:cNvPr id="43" name="Metin kutusu 42">
            <a:extLst>
              <a:ext uri="{FF2B5EF4-FFF2-40B4-BE49-F238E27FC236}">
                <a16:creationId xmlns:a16="http://schemas.microsoft.com/office/drawing/2014/main" id="{7387B137-A3C1-9957-04BE-5F6980C0E8B4}"/>
              </a:ext>
            </a:extLst>
          </p:cNvPr>
          <p:cNvSpPr txBox="1"/>
          <p:nvPr/>
        </p:nvSpPr>
        <p:spPr>
          <a:xfrm>
            <a:off x="1469311" y="5108940"/>
            <a:ext cx="3400157" cy="1077218"/>
          </a:xfrm>
          <a:prstGeom prst="rect">
            <a:avLst/>
          </a:prstGeom>
          <a:solidFill>
            <a:schemeClr val="bg1"/>
          </a:solidFill>
        </p:spPr>
        <p:txBody>
          <a:bodyPr wrap="square" rtlCol="0">
            <a:spAutoFit/>
          </a:bodyPr>
          <a:lstStyle/>
          <a:p>
            <a:r>
              <a:rPr lang="tr-TR" sz="1600" b="1" dirty="0"/>
              <a:t>INNOVATRICS</a:t>
            </a:r>
          </a:p>
          <a:p>
            <a:pPr marL="285750" indent="-285750">
              <a:buFont typeface="Arial" panose="020B0604020202020204" pitchFamily="34" charset="0"/>
              <a:buChar char="•"/>
            </a:pPr>
            <a:r>
              <a:rPr lang="tr-TR" sz="1600" dirty="0"/>
              <a:t>Parmak izi ve yüz tanıma teknolojisine dayalı kimlik yönetimi için Biyometrik Yazılım</a:t>
            </a:r>
          </a:p>
        </p:txBody>
      </p:sp>
    </p:spTree>
    <p:extLst>
      <p:ext uri="{BB962C8B-B14F-4D97-AF65-F5344CB8AC3E}">
        <p14:creationId xmlns:p14="http://schemas.microsoft.com/office/powerpoint/2010/main" val="155176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Dikdörtgen 15">
            <a:extLst>
              <a:ext uri="{FF2B5EF4-FFF2-40B4-BE49-F238E27FC236}">
                <a16:creationId xmlns:a16="http://schemas.microsoft.com/office/drawing/2014/main" id="{3A25E44F-1798-4AE9-B7C3-0EA6C1BCEA85}"/>
              </a:ext>
            </a:extLst>
          </p:cNvPr>
          <p:cNvSpPr/>
          <p:nvPr/>
        </p:nvSpPr>
        <p:spPr>
          <a:xfrm>
            <a:off x="3653223" y="747015"/>
            <a:ext cx="4915459" cy="461665"/>
          </a:xfrm>
          <a:prstGeom prst="rect">
            <a:avLst/>
          </a:prstGeom>
        </p:spPr>
        <p:txBody>
          <a:bodyPr wrap="square">
            <a:spAutoFit/>
          </a:bodyPr>
          <a:lstStyle/>
          <a:p>
            <a:r>
              <a:rPr lang="tr-TR" sz="2400" b="1" dirty="0">
                <a:solidFill>
                  <a:srgbClr val="C00000"/>
                </a:solidFill>
                <a:latin typeface="Myriad Pro"/>
              </a:rPr>
              <a:t>Temel Ekonomik Göstergeler</a:t>
            </a:r>
          </a:p>
        </p:txBody>
      </p:sp>
      <p:sp>
        <p:nvSpPr>
          <p:cNvPr id="18" name="Dikdörtgen 17">
            <a:extLst>
              <a:ext uri="{FF2B5EF4-FFF2-40B4-BE49-F238E27FC236}">
                <a16:creationId xmlns:a16="http://schemas.microsoft.com/office/drawing/2014/main" id="{C967E255-9EEF-4125-8F04-E01E35F090A8}"/>
              </a:ext>
            </a:extLst>
          </p:cNvPr>
          <p:cNvSpPr/>
          <p:nvPr/>
        </p:nvSpPr>
        <p:spPr>
          <a:xfrm>
            <a:off x="1874889" y="4949227"/>
            <a:ext cx="6693793" cy="415498"/>
          </a:xfrm>
          <a:prstGeom prst="rect">
            <a:avLst/>
          </a:prstGeom>
        </p:spPr>
        <p:txBody>
          <a:bodyPr wrap="square">
            <a:spAutoFit/>
          </a:bodyPr>
          <a:lstStyle/>
          <a:p>
            <a:r>
              <a:rPr lang="tr-TR" sz="1050" dirty="0">
                <a:solidFill>
                  <a:srgbClr val="000000"/>
                </a:solidFill>
              </a:rPr>
              <a:t>Kaynak: Slovakya İstatistik Ofisi, Slovakya Merkez Bankası, Slovakya Maliye Bakanlığı</a:t>
            </a:r>
          </a:p>
          <a:p>
            <a:r>
              <a:rPr lang="tr-TR" sz="1050" dirty="0">
                <a:solidFill>
                  <a:srgbClr val="000000"/>
                </a:solidFill>
              </a:rPr>
              <a:t>* IMF Tahminidir.</a:t>
            </a:r>
          </a:p>
        </p:txBody>
      </p:sp>
      <p:graphicFrame>
        <p:nvGraphicFramePr>
          <p:cNvPr id="9" name="Table 8">
            <a:extLst>
              <a:ext uri="{FF2B5EF4-FFF2-40B4-BE49-F238E27FC236}">
                <a16:creationId xmlns:a16="http://schemas.microsoft.com/office/drawing/2014/main" id="{0D69D5EE-9339-46FF-A4DE-78F3D262E3FB}"/>
              </a:ext>
            </a:extLst>
          </p:cNvPr>
          <p:cNvGraphicFramePr>
            <a:graphicFrameLocks noGrp="1"/>
          </p:cNvGraphicFramePr>
          <p:nvPr>
            <p:extLst>
              <p:ext uri="{D42A27DB-BD31-4B8C-83A1-F6EECF244321}">
                <p14:modId xmlns:p14="http://schemas.microsoft.com/office/powerpoint/2010/main" val="3493754319"/>
              </p:ext>
            </p:extLst>
          </p:nvPr>
        </p:nvGraphicFramePr>
        <p:xfrm>
          <a:off x="1912281" y="1487906"/>
          <a:ext cx="7694044" cy="3364533"/>
        </p:xfrm>
        <a:graphic>
          <a:graphicData uri="http://schemas.openxmlformats.org/drawingml/2006/table">
            <a:tbl>
              <a:tblPr firstRow="1" firstCol="1" bandRow="1"/>
              <a:tblGrid>
                <a:gridCol w="3451814">
                  <a:extLst>
                    <a:ext uri="{9D8B030D-6E8A-4147-A177-3AD203B41FA5}">
                      <a16:colId xmlns:a16="http://schemas.microsoft.com/office/drawing/2014/main" val="3708880976"/>
                    </a:ext>
                  </a:extLst>
                </a:gridCol>
                <a:gridCol w="674197">
                  <a:extLst>
                    <a:ext uri="{9D8B030D-6E8A-4147-A177-3AD203B41FA5}">
                      <a16:colId xmlns:a16="http://schemas.microsoft.com/office/drawing/2014/main" val="125167270"/>
                    </a:ext>
                  </a:extLst>
                </a:gridCol>
                <a:gridCol w="706454">
                  <a:extLst>
                    <a:ext uri="{9D8B030D-6E8A-4147-A177-3AD203B41FA5}">
                      <a16:colId xmlns:a16="http://schemas.microsoft.com/office/drawing/2014/main" val="3750644153"/>
                    </a:ext>
                  </a:extLst>
                </a:gridCol>
                <a:gridCol w="688571">
                  <a:extLst>
                    <a:ext uri="{9D8B030D-6E8A-4147-A177-3AD203B41FA5}">
                      <a16:colId xmlns:a16="http://schemas.microsoft.com/office/drawing/2014/main" val="1321495497"/>
                    </a:ext>
                  </a:extLst>
                </a:gridCol>
                <a:gridCol w="724336">
                  <a:extLst>
                    <a:ext uri="{9D8B030D-6E8A-4147-A177-3AD203B41FA5}">
                      <a16:colId xmlns:a16="http://schemas.microsoft.com/office/drawing/2014/main" val="4292506392"/>
                    </a:ext>
                  </a:extLst>
                </a:gridCol>
                <a:gridCol w="724336">
                  <a:extLst>
                    <a:ext uri="{9D8B030D-6E8A-4147-A177-3AD203B41FA5}">
                      <a16:colId xmlns:a16="http://schemas.microsoft.com/office/drawing/2014/main" val="2850541307"/>
                    </a:ext>
                  </a:extLst>
                </a:gridCol>
                <a:gridCol w="724336">
                  <a:extLst>
                    <a:ext uri="{9D8B030D-6E8A-4147-A177-3AD203B41FA5}">
                      <a16:colId xmlns:a16="http://schemas.microsoft.com/office/drawing/2014/main" val="659394366"/>
                    </a:ext>
                  </a:extLst>
                </a:gridCol>
              </a:tblGrid>
              <a:tr h="425244">
                <a:tc>
                  <a:txBody>
                    <a:bodyPr/>
                    <a:lstStyle/>
                    <a:p>
                      <a:pPr algn="ctr">
                        <a:lnSpc>
                          <a:spcPct val="107000"/>
                        </a:lnSpc>
                        <a:spcAft>
                          <a:spcPts val="800"/>
                        </a:spcAft>
                      </a:pPr>
                      <a:r>
                        <a:rPr lang="tr-TR" sz="1600" b="1" dirty="0">
                          <a:solidFill>
                            <a:schemeClr val="tx1"/>
                          </a:solidFill>
                          <a:effectLst/>
                          <a:latin typeface="+mj-lt"/>
                          <a:ea typeface="Times New Roman" panose="02020603050405020304" pitchFamily="18" charset="0"/>
                          <a:cs typeface="Times New Roman" panose="02020603050405020304" pitchFamily="18" charset="0"/>
                        </a:rPr>
                        <a:t>SLOVAKYA</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tr-TR" sz="1600" b="1" dirty="0">
                          <a:solidFill>
                            <a:schemeClr val="tx1"/>
                          </a:solidFill>
                          <a:effectLst/>
                          <a:latin typeface="+mj-lt"/>
                          <a:ea typeface="Times New Roman" panose="02020603050405020304" pitchFamily="18" charset="0"/>
                          <a:cs typeface="Times New Roman" panose="02020603050405020304" pitchFamily="18" charset="0"/>
                        </a:rPr>
                        <a:t>2020</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tr-TR" sz="1600" b="1" dirty="0">
                          <a:solidFill>
                            <a:schemeClr val="tx1"/>
                          </a:solidFill>
                          <a:effectLst/>
                          <a:latin typeface="+mj-lt"/>
                          <a:ea typeface="Calibri" panose="020F0502020204030204" pitchFamily="34" charset="0"/>
                          <a:cs typeface="Times New Roman" panose="02020603050405020304" pitchFamily="18" charset="0"/>
                        </a:rPr>
                        <a:t>2021</a:t>
                      </a:r>
                      <a:endParaRPr lang="en-GB" sz="1600" b="1"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tr-TR" sz="1600" b="1" dirty="0">
                          <a:solidFill>
                            <a:schemeClr val="tx1"/>
                          </a:solidFill>
                          <a:effectLst/>
                          <a:latin typeface="+mj-lt"/>
                          <a:ea typeface="Calibri" panose="020F0502020204030204" pitchFamily="34" charset="0"/>
                          <a:cs typeface="Times New Roman" panose="02020603050405020304" pitchFamily="18" charset="0"/>
                        </a:rPr>
                        <a:t>2022</a:t>
                      </a:r>
                      <a:endParaRPr lang="en-GB" sz="1600" b="1"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tr-TR" sz="1600" b="1" dirty="0">
                          <a:solidFill>
                            <a:schemeClr val="tx1"/>
                          </a:solidFill>
                          <a:effectLst/>
                          <a:latin typeface="+mj-lt"/>
                          <a:ea typeface="Calibri" panose="020F0502020204030204" pitchFamily="34" charset="0"/>
                          <a:cs typeface="Times New Roman" panose="02020603050405020304" pitchFamily="18" charset="0"/>
                        </a:rPr>
                        <a:t>2023</a:t>
                      </a:r>
                      <a:endParaRPr lang="en-GB" sz="1600" b="1"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tr-TR" sz="1600" b="1" dirty="0">
                          <a:solidFill>
                            <a:schemeClr val="tx1"/>
                          </a:solidFill>
                          <a:effectLst/>
                          <a:latin typeface="+mj-lt"/>
                          <a:ea typeface="Calibri" panose="020F0502020204030204" pitchFamily="34" charset="0"/>
                          <a:cs typeface="Times New Roman" panose="02020603050405020304" pitchFamily="18" charset="0"/>
                        </a:rPr>
                        <a:t>2024</a:t>
                      </a:r>
                      <a:endParaRPr lang="en-GB" sz="1600" b="1"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tr-TR" sz="1600" b="1" dirty="0">
                          <a:solidFill>
                            <a:schemeClr val="tx1"/>
                          </a:solidFill>
                          <a:effectLst/>
                          <a:latin typeface="+mj-lt"/>
                          <a:ea typeface="Calibri" panose="020F0502020204030204" pitchFamily="34" charset="0"/>
                          <a:cs typeface="Times New Roman" panose="02020603050405020304" pitchFamily="18" charset="0"/>
                        </a:rPr>
                        <a:t>2025</a:t>
                      </a:r>
                      <a:endParaRPr lang="en-GB" sz="1600" b="1"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694558700"/>
                  </a:ext>
                </a:extLst>
              </a:tr>
              <a:tr h="332600">
                <a:tc>
                  <a:txBody>
                    <a:bodyPr/>
                    <a:lstStyle/>
                    <a:p>
                      <a:pPr>
                        <a:lnSpc>
                          <a:spcPct val="107000"/>
                        </a:lnSpc>
                        <a:spcAft>
                          <a:spcPts val="800"/>
                        </a:spcAft>
                      </a:pPr>
                      <a:r>
                        <a:rPr lang="sk-SK" sz="1600" b="1" dirty="0">
                          <a:solidFill>
                            <a:schemeClr val="tx1"/>
                          </a:solidFill>
                          <a:effectLst/>
                          <a:latin typeface="+mj-lt"/>
                          <a:ea typeface="Times New Roman" panose="02020603050405020304" pitchFamily="18" charset="0"/>
                          <a:cs typeface="Times New Roman" panose="02020603050405020304" pitchFamily="18" charset="0"/>
                        </a:rPr>
                        <a:t>GSYİH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Cari</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Fiyatlar</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Milyar</a:t>
                      </a:r>
                      <a:r>
                        <a:rPr lang="sk-SK" sz="1600" b="1" dirty="0">
                          <a:solidFill>
                            <a:schemeClr val="tx1"/>
                          </a:solidFill>
                          <a:effectLst/>
                          <a:latin typeface="+mj-lt"/>
                          <a:ea typeface="Times New Roman" panose="02020603050405020304" pitchFamily="18" charset="0"/>
                          <a:cs typeface="Times New Roman" panose="02020603050405020304" pitchFamily="18" charset="0"/>
                        </a:rPr>
                        <a:t> €)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94,3</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101,9</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110,0</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123,8</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131,0</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136,7</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308531"/>
                  </a:ext>
                </a:extLst>
              </a:tr>
              <a:tr h="445295">
                <a:tc>
                  <a:txBody>
                    <a:bodyPr/>
                    <a:lstStyle/>
                    <a:p>
                      <a:pPr>
                        <a:lnSpc>
                          <a:spcPct val="107000"/>
                        </a:lnSpc>
                        <a:spcAft>
                          <a:spcPts val="800"/>
                        </a:spcAft>
                      </a:pPr>
                      <a:r>
                        <a:rPr lang="sk-SK" sz="1600" b="1" dirty="0">
                          <a:solidFill>
                            <a:schemeClr val="tx1"/>
                          </a:solidFill>
                          <a:effectLst/>
                          <a:latin typeface="+mj-lt"/>
                          <a:ea typeface="Times New Roman" panose="02020603050405020304" pitchFamily="18" charset="0"/>
                          <a:cs typeface="Times New Roman" panose="02020603050405020304" pitchFamily="18" charset="0"/>
                        </a:rPr>
                        <a:t>GSYİH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Büyüme</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Sabit</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Fiyatlar</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07000"/>
                        </a:lnSpc>
                        <a:spcAft>
                          <a:spcPts val="800"/>
                        </a:spcAft>
                      </a:pPr>
                      <a:r>
                        <a:rPr lang="sk-SK" sz="1600" u="none" dirty="0">
                          <a:solidFill>
                            <a:schemeClr val="tx1"/>
                          </a:solidFill>
                          <a:effectLst/>
                          <a:latin typeface="+mj-lt"/>
                          <a:ea typeface="Times New Roman" panose="02020603050405020304" pitchFamily="18" charset="0"/>
                          <a:cs typeface="Times New Roman" panose="02020603050405020304" pitchFamily="18" charset="0"/>
                        </a:rPr>
                        <a:t>-</a:t>
                      </a:r>
                      <a:r>
                        <a:rPr lang="tr-TR" sz="1600" u="none" dirty="0">
                          <a:solidFill>
                            <a:schemeClr val="tx1"/>
                          </a:solidFill>
                          <a:effectLst/>
                          <a:latin typeface="+mj-lt"/>
                          <a:ea typeface="Times New Roman" panose="02020603050405020304" pitchFamily="18" charset="0"/>
                          <a:cs typeface="Times New Roman" panose="02020603050405020304" pitchFamily="18" charset="0"/>
                        </a:rPr>
                        <a:t>4</a:t>
                      </a:r>
                      <a:r>
                        <a:rPr lang="sk-SK" sz="1600" u="none" dirty="0">
                          <a:solidFill>
                            <a:schemeClr val="tx1"/>
                          </a:solidFill>
                          <a:effectLst/>
                          <a:latin typeface="+mj-lt"/>
                          <a:ea typeface="Times New Roman" panose="02020603050405020304" pitchFamily="18" charset="0"/>
                          <a:cs typeface="Times New Roman" panose="02020603050405020304" pitchFamily="18" charset="0"/>
                        </a:rPr>
                        <a:t>,8</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4,9</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1,8</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2,2</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2,1</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600" u="none" dirty="0">
                          <a:solidFill>
                            <a:schemeClr val="tx1"/>
                          </a:solidFill>
                          <a:effectLst/>
                          <a:latin typeface="+mj-lt"/>
                          <a:ea typeface="Calibri" panose="020F0502020204030204" pitchFamily="34" charset="0"/>
                          <a:cs typeface="Times New Roman" panose="02020603050405020304" pitchFamily="18" charset="0"/>
                        </a:rPr>
                        <a:t>0,8*</a:t>
                      </a:r>
                      <a:endParaRPr lang="en-GB" sz="1600" u="none"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419347"/>
                  </a:ext>
                </a:extLst>
              </a:tr>
              <a:tr h="465135">
                <a:tc>
                  <a:txBody>
                    <a:bodyPr/>
                    <a:lstStyle/>
                    <a:p>
                      <a:pPr>
                        <a:lnSpc>
                          <a:spcPct val="107000"/>
                        </a:lnSpc>
                        <a:spcAft>
                          <a:spcPts val="800"/>
                        </a:spcAft>
                      </a:pPr>
                      <a:r>
                        <a:rPr lang="sk-SK" sz="1600" b="1" dirty="0" err="1">
                          <a:solidFill>
                            <a:schemeClr val="tx1"/>
                          </a:solidFill>
                          <a:effectLst/>
                          <a:latin typeface="+mj-lt"/>
                          <a:ea typeface="Times New Roman" panose="02020603050405020304" pitchFamily="18" charset="0"/>
                          <a:cs typeface="Times New Roman" panose="02020603050405020304" pitchFamily="18" charset="0"/>
                        </a:rPr>
                        <a:t>Kişi</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Başına</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Düşen</a:t>
                      </a:r>
                      <a:r>
                        <a:rPr lang="sk-SK" sz="1600" b="1" dirty="0">
                          <a:solidFill>
                            <a:schemeClr val="tx1"/>
                          </a:solidFill>
                          <a:effectLst/>
                          <a:latin typeface="+mj-lt"/>
                          <a:ea typeface="Times New Roman" panose="02020603050405020304" pitchFamily="18" charset="0"/>
                          <a:cs typeface="Times New Roman" panose="02020603050405020304" pitchFamily="18" charset="0"/>
                        </a:rPr>
                        <a:t> GSYİH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cari</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fiyatlar</a:t>
                      </a:r>
                      <a:r>
                        <a:rPr lang="sk-SK" sz="1600" b="1" dirty="0">
                          <a:solidFill>
                            <a:schemeClr val="tx1"/>
                          </a:solidFill>
                          <a:effectLst/>
                          <a:latin typeface="+mj-lt"/>
                          <a:ea typeface="Times New Roman" panose="02020603050405020304" pitchFamily="18" charset="0"/>
                          <a:cs typeface="Times New Roman" panose="02020603050405020304" pitchFamily="18" charset="0"/>
                        </a:rPr>
                        <a:t> €)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17.270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18.730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20.170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22.690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23.990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25.060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439144"/>
                  </a:ext>
                </a:extLst>
              </a:tr>
              <a:tr h="445295">
                <a:tc>
                  <a:txBody>
                    <a:bodyPr/>
                    <a:lstStyle/>
                    <a:p>
                      <a:pPr>
                        <a:lnSpc>
                          <a:spcPct val="107000"/>
                        </a:lnSpc>
                        <a:spcAft>
                          <a:spcPts val="800"/>
                        </a:spcAft>
                      </a:pPr>
                      <a:r>
                        <a:rPr lang="sk-SK" sz="1600" b="1" dirty="0" err="1">
                          <a:solidFill>
                            <a:schemeClr val="tx1"/>
                          </a:solidFill>
                          <a:effectLst/>
                          <a:latin typeface="+mj-lt"/>
                          <a:ea typeface="Times New Roman" panose="02020603050405020304" pitchFamily="18" charset="0"/>
                          <a:cs typeface="Times New Roman" panose="02020603050405020304" pitchFamily="18" charset="0"/>
                        </a:rPr>
                        <a:t>Tüketici</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Fiyat</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Enflasyonu</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ort</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1,9</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3,2</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12,8</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10,5</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2,8</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4,0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817066"/>
                  </a:ext>
                </a:extLst>
              </a:tr>
              <a:tr h="312741">
                <a:tc>
                  <a:txBody>
                    <a:bodyPr/>
                    <a:lstStyle/>
                    <a:p>
                      <a:pPr>
                        <a:lnSpc>
                          <a:spcPct val="107000"/>
                        </a:lnSpc>
                        <a:spcAft>
                          <a:spcPts val="800"/>
                        </a:spcAft>
                      </a:pPr>
                      <a:r>
                        <a:rPr lang="sk-SK" sz="1600" b="1" dirty="0">
                          <a:solidFill>
                            <a:schemeClr val="tx1"/>
                          </a:solidFill>
                          <a:effectLst/>
                          <a:latin typeface="+mj-lt"/>
                          <a:ea typeface="Times New Roman" panose="02020603050405020304" pitchFamily="18" charset="0"/>
                          <a:cs typeface="Times New Roman" panose="02020603050405020304" pitchFamily="18" charset="0"/>
                        </a:rPr>
                        <a:t>İ</a:t>
                      </a:r>
                      <a:r>
                        <a:rPr lang="tr-TR" sz="1600" b="1" dirty="0">
                          <a:solidFill>
                            <a:schemeClr val="tx1"/>
                          </a:solidFill>
                          <a:effectLst/>
                          <a:latin typeface="+mj-lt"/>
                          <a:ea typeface="Times New Roman" panose="02020603050405020304" pitchFamily="18" charset="0"/>
                          <a:cs typeface="Times New Roman" panose="02020603050405020304" pitchFamily="18" charset="0"/>
                        </a:rPr>
                        <a:t>stihdam</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tr-TR" sz="1600" b="1" dirty="0">
                          <a:solidFill>
                            <a:schemeClr val="tx1"/>
                          </a:solidFill>
                          <a:effectLst/>
                          <a:latin typeface="+mj-lt"/>
                          <a:ea typeface="Times New Roman" panose="02020603050405020304" pitchFamily="18" charset="0"/>
                          <a:cs typeface="Times New Roman" panose="02020603050405020304" pitchFamily="18" charset="0"/>
                        </a:rPr>
                        <a:t>milyon kişi</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2,53</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2,56</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2,60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2,61</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2,62</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2,61</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967130"/>
                  </a:ext>
                </a:extLst>
              </a:tr>
              <a:tr h="312741">
                <a:tc>
                  <a:txBody>
                    <a:bodyPr/>
                    <a:lstStyle/>
                    <a:p>
                      <a:pPr>
                        <a:lnSpc>
                          <a:spcPct val="107000"/>
                        </a:lnSpc>
                        <a:spcAft>
                          <a:spcPts val="800"/>
                        </a:spcAft>
                      </a:pPr>
                      <a:r>
                        <a:rPr lang="sk-SK" sz="1600" b="1" dirty="0" err="1">
                          <a:solidFill>
                            <a:schemeClr val="tx1"/>
                          </a:solidFill>
                          <a:effectLst/>
                          <a:latin typeface="+mj-lt"/>
                          <a:ea typeface="Times New Roman" panose="02020603050405020304" pitchFamily="18" charset="0"/>
                          <a:cs typeface="Times New Roman" panose="02020603050405020304" pitchFamily="18" charset="0"/>
                        </a:rPr>
                        <a:t>İşsizlik</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Oranı</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6,7</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6,8</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6,1</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5,8</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5,3</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5,4</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389092"/>
                  </a:ext>
                </a:extLst>
              </a:tr>
              <a:tr h="312741">
                <a:tc>
                  <a:txBody>
                    <a:bodyPr/>
                    <a:lstStyle/>
                    <a:p>
                      <a:pPr>
                        <a:lnSpc>
                          <a:spcPct val="107000"/>
                        </a:lnSpc>
                        <a:spcAft>
                          <a:spcPts val="800"/>
                        </a:spcAft>
                      </a:pPr>
                      <a:r>
                        <a:rPr lang="sk-SK" sz="1600" b="1" dirty="0" err="1">
                          <a:solidFill>
                            <a:schemeClr val="tx1"/>
                          </a:solidFill>
                          <a:effectLst/>
                          <a:latin typeface="+mj-lt"/>
                          <a:ea typeface="Times New Roman" panose="02020603050405020304" pitchFamily="18" charset="0"/>
                          <a:cs typeface="Times New Roman" panose="02020603050405020304" pitchFamily="18" charset="0"/>
                        </a:rPr>
                        <a:t>İhracat</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Milyar</a:t>
                      </a:r>
                      <a:r>
                        <a:rPr lang="sk-SK" sz="1600" b="1" dirty="0">
                          <a:solidFill>
                            <a:schemeClr val="tx1"/>
                          </a:solidFill>
                          <a:effectLst/>
                          <a:latin typeface="+mj-lt"/>
                          <a:ea typeface="Times New Roman" panose="02020603050405020304" pitchFamily="18" charset="0"/>
                          <a:cs typeface="Times New Roman" panose="02020603050405020304" pitchFamily="18" charset="0"/>
                        </a:rPr>
                        <a:t> €)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marL="0" algn="ctr" defTabSz="457200" rtl="0" eaLnBrk="1" latinLnBrk="0" hangingPunct="1">
                        <a:lnSpc>
                          <a:spcPct val="107000"/>
                        </a:lnSpc>
                        <a:spcAft>
                          <a:spcPts val="800"/>
                        </a:spcAft>
                      </a:pPr>
                      <a:r>
                        <a:rPr lang="sk-SK" sz="1600" u="none" kern="1200" dirty="0">
                          <a:solidFill>
                            <a:schemeClr val="tx1"/>
                          </a:solidFill>
                          <a:effectLst/>
                          <a:latin typeface="+mj-lt"/>
                          <a:ea typeface="Times New Roman" panose="02020603050405020304" pitchFamily="18" charset="0"/>
                          <a:cs typeface="Times New Roman" panose="02020603050405020304" pitchFamily="18" charset="0"/>
                        </a:rPr>
                        <a:t>75</a:t>
                      </a:r>
                      <a:r>
                        <a:rPr lang="tr-TR" sz="1600" u="none" kern="1200" dirty="0">
                          <a:solidFill>
                            <a:schemeClr val="tx1"/>
                          </a:solidFill>
                          <a:effectLst/>
                          <a:latin typeface="+mj-lt"/>
                          <a:ea typeface="Times New Roman" panose="02020603050405020304" pitchFamily="18" charset="0"/>
                          <a:cs typeface="Times New Roman" panose="02020603050405020304" pitchFamily="18" charset="0"/>
                        </a:rPr>
                        <a:t>,4</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88,6</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102,8</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108,4</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106,8</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110,9</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688589"/>
                  </a:ext>
                </a:extLst>
              </a:tr>
              <a:tr h="312741">
                <a:tc>
                  <a:txBody>
                    <a:bodyPr/>
                    <a:lstStyle/>
                    <a:p>
                      <a:pPr>
                        <a:lnSpc>
                          <a:spcPct val="107000"/>
                        </a:lnSpc>
                        <a:spcAft>
                          <a:spcPts val="800"/>
                        </a:spcAft>
                      </a:pPr>
                      <a:r>
                        <a:rPr lang="sk-SK" sz="1600" b="1" dirty="0" err="1">
                          <a:solidFill>
                            <a:schemeClr val="tx1"/>
                          </a:solidFill>
                          <a:effectLst/>
                          <a:latin typeface="+mj-lt"/>
                          <a:ea typeface="Times New Roman" panose="02020603050405020304" pitchFamily="18" charset="0"/>
                          <a:cs typeface="Times New Roman" panose="02020603050405020304" pitchFamily="18" charset="0"/>
                        </a:rPr>
                        <a:t>İthalat</a:t>
                      </a:r>
                      <a:r>
                        <a:rPr lang="sk-SK" sz="1600" b="1" dirty="0">
                          <a:solidFill>
                            <a:schemeClr val="tx1"/>
                          </a:solidFill>
                          <a:effectLst/>
                          <a:latin typeface="+mj-lt"/>
                          <a:ea typeface="Times New Roman" panose="02020603050405020304" pitchFamily="18" charset="0"/>
                          <a:cs typeface="Times New Roman" panose="02020603050405020304" pitchFamily="18" charset="0"/>
                        </a:rPr>
                        <a:t> (</a:t>
                      </a:r>
                      <a:r>
                        <a:rPr lang="sk-SK" sz="1600" b="1" dirty="0" err="1">
                          <a:solidFill>
                            <a:schemeClr val="tx1"/>
                          </a:solidFill>
                          <a:effectLst/>
                          <a:latin typeface="+mj-lt"/>
                          <a:ea typeface="Times New Roman" panose="02020603050405020304" pitchFamily="18" charset="0"/>
                          <a:cs typeface="Times New Roman" panose="02020603050405020304" pitchFamily="18" charset="0"/>
                        </a:rPr>
                        <a:t>Milyar</a:t>
                      </a:r>
                      <a:r>
                        <a:rPr lang="sk-SK" sz="1600" b="1" dirty="0">
                          <a:solidFill>
                            <a:schemeClr val="tx1"/>
                          </a:solidFill>
                          <a:effectLst/>
                          <a:latin typeface="+mj-lt"/>
                          <a:ea typeface="Times New Roman" panose="02020603050405020304" pitchFamily="18" charset="0"/>
                          <a:cs typeface="Times New Roman" panose="02020603050405020304" pitchFamily="18" charset="0"/>
                        </a:rPr>
                        <a:t> €) </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marL="0" algn="ctr" defTabSz="457200" rtl="0" eaLnBrk="1" latinLnBrk="0" hangingPunct="1">
                        <a:lnSpc>
                          <a:spcPct val="107000"/>
                        </a:lnSpc>
                        <a:spcAft>
                          <a:spcPts val="800"/>
                        </a:spcAft>
                      </a:pPr>
                      <a:r>
                        <a:rPr lang="sk-SK" sz="1600" u="none" kern="1200" dirty="0">
                          <a:solidFill>
                            <a:schemeClr val="tx1"/>
                          </a:solidFill>
                          <a:effectLst/>
                          <a:latin typeface="+mj-lt"/>
                          <a:ea typeface="Times New Roman" panose="02020603050405020304" pitchFamily="18" charset="0"/>
                          <a:cs typeface="Times New Roman" panose="02020603050405020304" pitchFamily="18" charset="0"/>
                        </a:rPr>
                        <a:t>72</a:t>
                      </a:r>
                      <a:r>
                        <a:rPr lang="tr-TR" sz="1600" u="none" kern="1200" dirty="0">
                          <a:solidFill>
                            <a:schemeClr val="tx1"/>
                          </a:solidFill>
                          <a:effectLst/>
                          <a:latin typeface="+mj-lt"/>
                          <a:ea typeface="Times New Roman" panose="02020603050405020304" pitchFamily="18" charset="0"/>
                          <a:cs typeface="Times New Roman" panose="02020603050405020304" pitchFamily="18" charset="0"/>
                        </a:rPr>
                        <a:t>,7</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86,7</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107,3</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104,0</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104,1</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457200" rtl="0" eaLnBrk="1" latinLnBrk="0" hangingPunct="1">
                        <a:lnSpc>
                          <a:spcPct val="107000"/>
                        </a:lnSpc>
                        <a:spcAft>
                          <a:spcPts val="800"/>
                        </a:spcAft>
                      </a:pPr>
                      <a:r>
                        <a:rPr lang="tr-TR" sz="1600" u="none" kern="1200" dirty="0">
                          <a:solidFill>
                            <a:schemeClr val="tx1"/>
                          </a:solidFill>
                          <a:effectLst/>
                          <a:latin typeface="+mj-lt"/>
                          <a:ea typeface="Calibri" panose="020F0502020204030204" pitchFamily="34" charset="0"/>
                          <a:cs typeface="Times New Roman" panose="02020603050405020304" pitchFamily="18" charset="0"/>
                        </a:rPr>
                        <a:t>108,1</a:t>
                      </a:r>
                      <a:endParaRPr lang="en-GB" sz="1600" u="none" kern="1200" dirty="0">
                        <a:solidFill>
                          <a:schemeClr val="tx1"/>
                        </a:solidFill>
                        <a:effectLst/>
                        <a:latin typeface="+mj-lt"/>
                        <a:ea typeface="Calibri" panose="020F0502020204030204" pitchFamily="34" charset="0"/>
                        <a:cs typeface="Times New Roman" panose="02020603050405020304" pitchFamily="18" charset="0"/>
                      </a:endParaRPr>
                    </a:p>
                  </a:txBody>
                  <a:tcPr marL="30711" marR="3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6048"/>
                  </a:ext>
                </a:extLst>
              </a:tr>
            </a:tbl>
          </a:graphicData>
        </a:graphic>
      </p:graphicFrame>
    </p:spTree>
    <p:extLst>
      <p:ext uri="{BB962C8B-B14F-4D97-AF65-F5344CB8AC3E}">
        <p14:creationId xmlns:p14="http://schemas.microsoft.com/office/powerpoint/2010/main" val="3368410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kdörtgen 34">
            <a:extLst>
              <a:ext uri="{FF2B5EF4-FFF2-40B4-BE49-F238E27FC236}">
                <a16:creationId xmlns:a16="http://schemas.microsoft.com/office/drawing/2014/main" id="{61513D59-8D87-424F-AEAE-7230EB04ABB1}"/>
              </a:ext>
            </a:extLst>
          </p:cNvPr>
          <p:cNvSpPr/>
          <p:nvPr/>
        </p:nvSpPr>
        <p:spPr>
          <a:xfrm>
            <a:off x="1091381" y="438088"/>
            <a:ext cx="9711813" cy="1277938"/>
          </a:xfrm>
          <a:prstGeom prst="rect">
            <a:avLst/>
          </a:prstGeom>
        </p:spPr>
        <p:txBody>
          <a:bodyPr vert="horz" lIns="91440" tIns="45720" rIns="91440" bIns="45720" rtlCol="0" anchor="t">
            <a:normAutofit/>
          </a:bodyPr>
          <a:lstStyle/>
          <a:p>
            <a:pPr defTabSz="914400">
              <a:lnSpc>
                <a:spcPct val="90000"/>
              </a:lnSpc>
              <a:spcAft>
                <a:spcPts val="600"/>
              </a:spcAft>
            </a:pPr>
            <a:r>
              <a:rPr lang="tr-TR" sz="2800" b="1" dirty="0">
                <a:solidFill>
                  <a:srgbClr val="C00000"/>
                </a:solidFill>
              </a:rPr>
              <a:t>		   Yazılım ve Bilişim Hizmetleri – III</a:t>
            </a:r>
          </a:p>
          <a:p>
            <a:pPr defTabSz="914400">
              <a:lnSpc>
                <a:spcPct val="90000"/>
              </a:lnSpc>
              <a:spcAft>
                <a:spcPts val="600"/>
              </a:spcAft>
            </a:pPr>
            <a:r>
              <a:rPr lang="tr-TR" sz="2400" b="1" dirty="0">
                <a:solidFill>
                  <a:srgbClr val="C00000"/>
                </a:solidFill>
              </a:rPr>
              <a:t>                                                     </a:t>
            </a:r>
            <a:r>
              <a:rPr lang="tr-TR" sz="2400" b="1" dirty="0">
                <a:solidFill>
                  <a:schemeClr val="tx2"/>
                </a:solidFill>
              </a:rPr>
              <a:t>Oyun Sektörü</a:t>
            </a:r>
          </a:p>
        </p:txBody>
      </p:sp>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3" name="Metin kutusu 42">
            <a:extLst>
              <a:ext uri="{FF2B5EF4-FFF2-40B4-BE49-F238E27FC236}">
                <a16:creationId xmlns:a16="http://schemas.microsoft.com/office/drawing/2014/main" id="{7387B137-A3C1-9957-04BE-5F6980C0E8B4}"/>
              </a:ext>
            </a:extLst>
          </p:cNvPr>
          <p:cNvSpPr txBox="1"/>
          <p:nvPr/>
        </p:nvSpPr>
        <p:spPr>
          <a:xfrm>
            <a:off x="7564377" y="2939252"/>
            <a:ext cx="3497868" cy="830997"/>
          </a:xfrm>
          <a:prstGeom prst="rect">
            <a:avLst/>
          </a:prstGeom>
          <a:solidFill>
            <a:schemeClr val="bg1"/>
          </a:solidFill>
        </p:spPr>
        <p:txBody>
          <a:bodyPr wrap="square" rtlCol="0">
            <a:spAutoFit/>
          </a:bodyPr>
          <a:lstStyle/>
          <a:p>
            <a:r>
              <a:rPr lang="tr-TR" sz="1600" b="1" dirty="0" err="1"/>
              <a:t>Pixel</a:t>
            </a:r>
            <a:r>
              <a:rPr lang="tr-TR" sz="1600" b="1" dirty="0"/>
              <a:t> </a:t>
            </a:r>
            <a:r>
              <a:rPr lang="tr-TR" sz="1600" b="1" dirty="0" err="1"/>
              <a:t>Federation</a:t>
            </a:r>
            <a:endParaRPr lang="tr-TR" sz="1600" b="1" dirty="0"/>
          </a:p>
          <a:p>
            <a:pPr marL="285750" indent="-285750">
              <a:buFont typeface="Arial" panose="020B0604020202020204" pitchFamily="34" charset="0"/>
              <a:buChar char="•"/>
            </a:pPr>
            <a:r>
              <a:rPr lang="tr-TR" sz="1600" dirty="0"/>
              <a:t>2007 yılından bu yana 300’ün üzerinde çalışan 47 milyon Avro ciro</a:t>
            </a:r>
          </a:p>
        </p:txBody>
      </p:sp>
      <p:sp>
        <p:nvSpPr>
          <p:cNvPr id="2" name="Metin kutusu 1">
            <a:extLst>
              <a:ext uri="{FF2B5EF4-FFF2-40B4-BE49-F238E27FC236}">
                <a16:creationId xmlns:a16="http://schemas.microsoft.com/office/drawing/2014/main" id="{4392A44A-0750-4168-D59E-1D66B91B3A8D}"/>
              </a:ext>
            </a:extLst>
          </p:cNvPr>
          <p:cNvSpPr txBox="1"/>
          <p:nvPr/>
        </p:nvSpPr>
        <p:spPr>
          <a:xfrm>
            <a:off x="3784911" y="1679916"/>
            <a:ext cx="2349769" cy="584775"/>
          </a:xfrm>
          <a:prstGeom prst="rect">
            <a:avLst/>
          </a:prstGeom>
          <a:solidFill>
            <a:schemeClr val="bg1"/>
          </a:solidFill>
        </p:spPr>
        <p:txBody>
          <a:bodyPr wrap="square" rtlCol="0">
            <a:spAutoFit/>
          </a:bodyPr>
          <a:lstStyle/>
          <a:p>
            <a:pPr algn="ctr"/>
            <a:r>
              <a:rPr lang="tr-TR" sz="1600" dirty="0">
                <a:solidFill>
                  <a:srgbClr val="C00000"/>
                </a:solidFill>
              </a:rPr>
              <a:t>Oyun geliştirici şirket &amp; stüdyo </a:t>
            </a:r>
            <a:endParaRPr lang="en-GB" sz="1600" dirty="0">
              <a:solidFill>
                <a:srgbClr val="C00000"/>
              </a:solidFill>
            </a:endParaRPr>
          </a:p>
        </p:txBody>
      </p:sp>
      <p:sp>
        <p:nvSpPr>
          <p:cNvPr id="3" name="Metin kutusu 2">
            <a:extLst>
              <a:ext uri="{FF2B5EF4-FFF2-40B4-BE49-F238E27FC236}">
                <a16:creationId xmlns:a16="http://schemas.microsoft.com/office/drawing/2014/main" id="{D6545722-812B-16B6-0D47-1D34B1E23407}"/>
              </a:ext>
            </a:extLst>
          </p:cNvPr>
          <p:cNvSpPr txBox="1"/>
          <p:nvPr/>
        </p:nvSpPr>
        <p:spPr>
          <a:xfrm>
            <a:off x="3870821" y="2549755"/>
            <a:ext cx="2051481" cy="584775"/>
          </a:xfrm>
          <a:prstGeom prst="rect">
            <a:avLst/>
          </a:prstGeom>
          <a:solidFill>
            <a:schemeClr val="bg1"/>
          </a:solidFill>
        </p:spPr>
        <p:txBody>
          <a:bodyPr wrap="square" rtlCol="0">
            <a:spAutoFit/>
          </a:bodyPr>
          <a:lstStyle/>
          <a:p>
            <a:pPr algn="ctr"/>
            <a:r>
              <a:rPr lang="tr-TR" sz="1600" dirty="0">
                <a:solidFill>
                  <a:srgbClr val="C00000"/>
                </a:solidFill>
              </a:rPr>
              <a:t>Tamamen yayımlanan Slovak oyunu </a:t>
            </a:r>
            <a:endParaRPr lang="en-GB" sz="1600" dirty="0">
              <a:solidFill>
                <a:srgbClr val="C00000"/>
              </a:solidFill>
            </a:endParaRPr>
          </a:p>
        </p:txBody>
      </p:sp>
      <p:pic>
        <p:nvPicPr>
          <p:cNvPr id="11" name="Resim 10">
            <a:extLst>
              <a:ext uri="{FF2B5EF4-FFF2-40B4-BE49-F238E27FC236}">
                <a16:creationId xmlns:a16="http://schemas.microsoft.com/office/drawing/2014/main" id="{0B665765-D9A4-B8CF-F223-A492BA2EB291}"/>
              </a:ext>
            </a:extLst>
          </p:cNvPr>
          <p:cNvPicPr>
            <a:picLocks noChangeAspect="1"/>
          </p:cNvPicPr>
          <p:nvPr/>
        </p:nvPicPr>
        <p:blipFill>
          <a:blip r:embed="rId4"/>
          <a:stretch>
            <a:fillRect/>
          </a:stretch>
        </p:blipFill>
        <p:spPr>
          <a:xfrm>
            <a:off x="2608338" y="1454861"/>
            <a:ext cx="1057338" cy="873833"/>
          </a:xfrm>
          <a:prstGeom prst="rect">
            <a:avLst/>
          </a:prstGeom>
        </p:spPr>
      </p:pic>
      <p:pic>
        <p:nvPicPr>
          <p:cNvPr id="14" name="Resim 13">
            <a:extLst>
              <a:ext uri="{FF2B5EF4-FFF2-40B4-BE49-F238E27FC236}">
                <a16:creationId xmlns:a16="http://schemas.microsoft.com/office/drawing/2014/main" id="{64A78E7E-25D1-7B04-CC4C-EC664F69BA32}"/>
              </a:ext>
            </a:extLst>
          </p:cNvPr>
          <p:cNvPicPr>
            <a:picLocks noChangeAspect="1"/>
          </p:cNvPicPr>
          <p:nvPr/>
        </p:nvPicPr>
        <p:blipFill>
          <a:blip r:embed="rId5"/>
          <a:stretch>
            <a:fillRect/>
          </a:stretch>
        </p:blipFill>
        <p:spPr>
          <a:xfrm>
            <a:off x="2583476" y="2415530"/>
            <a:ext cx="1188160" cy="814263"/>
          </a:xfrm>
          <a:prstGeom prst="rect">
            <a:avLst/>
          </a:prstGeom>
        </p:spPr>
      </p:pic>
      <p:pic>
        <p:nvPicPr>
          <p:cNvPr id="19" name="Resim 18">
            <a:extLst>
              <a:ext uri="{FF2B5EF4-FFF2-40B4-BE49-F238E27FC236}">
                <a16:creationId xmlns:a16="http://schemas.microsoft.com/office/drawing/2014/main" id="{87EEAEB6-5858-F4C9-FB69-FA21CB6DF3C7}"/>
              </a:ext>
            </a:extLst>
          </p:cNvPr>
          <p:cNvPicPr>
            <a:picLocks noChangeAspect="1"/>
          </p:cNvPicPr>
          <p:nvPr/>
        </p:nvPicPr>
        <p:blipFill>
          <a:blip r:embed="rId6"/>
          <a:stretch>
            <a:fillRect/>
          </a:stretch>
        </p:blipFill>
        <p:spPr>
          <a:xfrm>
            <a:off x="-156873" y="1234082"/>
            <a:ext cx="2314894" cy="2324421"/>
          </a:xfrm>
          <a:prstGeom prst="rect">
            <a:avLst/>
          </a:prstGeom>
        </p:spPr>
      </p:pic>
      <p:pic>
        <p:nvPicPr>
          <p:cNvPr id="21" name="Resim 20">
            <a:extLst>
              <a:ext uri="{FF2B5EF4-FFF2-40B4-BE49-F238E27FC236}">
                <a16:creationId xmlns:a16="http://schemas.microsoft.com/office/drawing/2014/main" id="{1FAEE15B-6563-6B99-6347-B8F02235053A}"/>
              </a:ext>
            </a:extLst>
          </p:cNvPr>
          <p:cNvPicPr>
            <a:picLocks noChangeAspect="1"/>
          </p:cNvPicPr>
          <p:nvPr/>
        </p:nvPicPr>
        <p:blipFill>
          <a:blip r:embed="rId7"/>
          <a:stretch>
            <a:fillRect/>
          </a:stretch>
        </p:blipFill>
        <p:spPr>
          <a:xfrm>
            <a:off x="7682159" y="1410450"/>
            <a:ext cx="2879513" cy="962653"/>
          </a:xfrm>
          <a:prstGeom prst="rect">
            <a:avLst/>
          </a:prstGeom>
        </p:spPr>
      </p:pic>
      <p:pic>
        <p:nvPicPr>
          <p:cNvPr id="24" name="Resim 23">
            <a:extLst>
              <a:ext uri="{FF2B5EF4-FFF2-40B4-BE49-F238E27FC236}">
                <a16:creationId xmlns:a16="http://schemas.microsoft.com/office/drawing/2014/main" id="{F8823598-027F-C03F-2CEB-04FC0F14EDE0}"/>
              </a:ext>
            </a:extLst>
          </p:cNvPr>
          <p:cNvPicPr>
            <a:picLocks noChangeAspect="1"/>
          </p:cNvPicPr>
          <p:nvPr/>
        </p:nvPicPr>
        <p:blipFill>
          <a:blip r:embed="rId8"/>
          <a:stretch>
            <a:fillRect/>
          </a:stretch>
        </p:blipFill>
        <p:spPr>
          <a:xfrm>
            <a:off x="5947287" y="3728712"/>
            <a:ext cx="5327840" cy="2412211"/>
          </a:xfrm>
          <a:prstGeom prst="rect">
            <a:avLst/>
          </a:prstGeom>
        </p:spPr>
      </p:pic>
      <p:sp>
        <p:nvSpPr>
          <p:cNvPr id="25" name="Metin kutusu 24">
            <a:extLst>
              <a:ext uri="{FF2B5EF4-FFF2-40B4-BE49-F238E27FC236}">
                <a16:creationId xmlns:a16="http://schemas.microsoft.com/office/drawing/2014/main" id="{41822424-0D16-A2A9-5091-90847701D629}"/>
              </a:ext>
            </a:extLst>
          </p:cNvPr>
          <p:cNvSpPr txBox="1"/>
          <p:nvPr/>
        </p:nvSpPr>
        <p:spPr>
          <a:xfrm>
            <a:off x="58993" y="3438574"/>
            <a:ext cx="5836674" cy="2585323"/>
          </a:xfrm>
          <a:prstGeom prst="rect">
            <a:avLst/>
          </a:prstGeom>
          <a:solidFill>
            <a:schemeClr val="bg1"/>
          </a:solidFill>
        </p:spPr>
        <p:txBody>
          <a:bodyPr wrap="square" rtlCol="0">
            <a:spAutoFit/>
          </a:bodyPr>
          <a:lstStyle/>
          <a:p>
            <a:r>
              <a:rPr lang="tr-TR" b="1" u="sng" dirty="0"/>
              <a:t>Slovakya’da Oyun Günleri</a:t>
            </a:r>
          </a:p>
          <a:p>
            <a:endParaRPr lang="tr-TR" sz="1600" b="1" dirty="0"/>
          </a:p>
          <a:p>
            <a:pPr marL="285750" indent="-285750">
              <a:buFont typeface="Wingdings" panose="05000000000000000000" pitchFamily="2" charset="2"/>
              <a:buChar char="Ø"/>
            </a:pPr>
            <a:r>
              <a:rPr lang="tr-TR" sz="1600" b="1" dirty="0"/>
              <a:t>UNICON TRNAVA: </a:t>
            </a:r>
            <a:r>
              <a:rPr lang="tr-TR" sz="1600" dirty="0"/>
              <a:t>Üniversite etkinliği</a:t>
            </a:r>
          </a:p>
          <a:p>
            <a:pPr marL="285750" indent="-285750">
              <a:buFont typeface="Wingdings" panose="05000000000000000000" pitchFamily="2" charset="2"/>
              <a:buChar char="Ø"/>
            </a:pPr>
            <a:r>
              <a:rPr lang="tr-TR" sz="1600" b="1" dirty="0"/>
              <a:t>BRATISLAVA GAME JAM:</a:t>
            </a:r>
          </a:p>
          <a:p>
            <a:r>
              <a:rPr lang="tr-TR" sz="1600" dirty="0"/>
              <a:t>      Her yıl, 40 saat içerisinde bir video oyunu prototipi geliştirmek</a:t>
            </a:r>
          </a:p>
          <a:p>
            <a:pPr marL="285750" indent="-285750">
              <a:buFont typeface="Wingdings" panose="05000000000000000000" pitchFamily="2" charset="2"/>
              <a:buChar char="Ø"/>
            </a:pPr>
            <a:r>
              <a:rPr lang="tr-TR" sz="1600" b="1" dirty="0"/>
              <a:t>GAME DAYS (</a:t>
            </a:r>
            <a:r>
              <a:rPr lang="tr-TR" sz="1600" b="1" dirty="0" err="1"/>
              <a:t>Košice</a:t>
            </a:r>
            <a:r>
              <a:rPr lang="tr-TR" sz="1600" b="1" dirty="0"/>
              <a:t>)</a:t>
            </a:r>
          </a:p>
          <a:p>
            <a:r>
              <a:rPr lang="tr-TR" sz="1600" dirty="0"/>
              <a:t>      Her yıl, uluslararası video oyunu festivali</a:t>
            </a:r>
          </a:p>
          <a:p>
            <a:pPr marL="285750" indent="-285750">
              <a:buFont typeface="Wingdings" panose="05000000000000000000" pitchFamily="2" charset="2"/>
              <a:buChar char="Ø"/>
            </a:pPr>
            <a:r>
              <a:rPr lang="tr-TR" sz="1600" b="1" dirty="0"/>
              <a:t>SLOVAK GAME DEVELOPERS ASSOCIATION</a:t>
            </a:r>
          </a:p>
          <a:p>
            <a:r>
              <a:rPr lang="tr-TR" sz="1600" dirty="0"/>
              <a:t>      Her ay, dijital oyun geliştiricilerinin çalışmalarını sunduğu, </a:t>
            </a:r>
          </a:p>
          <a:p>
            <a:r>
              <a:rPr lang="tr-TR" sz="1600" dirty="0"/>
              <a:t>      işbirlikçi platform</a:t>
            </a:r>
          </a:p>
        </p:txBody>
      </p:sp>
    </p:spTree>
    <p:extLst>
      <p:ext uri="{BB962C8B-B14F-4D97-AF65-F5344CB8AC3E}">
        <p14:creationId xmlns:p14="http://schemas.microsoft.com/office/powerpoint/2010/main" val="43294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Dikdörtgen 35">
            <a:extLst>
              <a:ext uri="{FF2B5EF4-FFF2-40B4-BE49-F238E27FC236}">
                <a16:creationId xmlns:a16="http://schemas.microsoft.com/office/drawing/2014/main" id="{46939ECD-9EB7-4933-95DB-1A44F3D1EBE5}"/>
              </a:ext>
            </a:extLst>
          </p:cNvPr>
          <p:cNvSpPr/>
          <p:nvPr/>
        </p:nvSpPr>
        <p:spPr>
          <a:xfrm>
            <a:off x="2976278" y="516972"/>
            <a:ext cx="6089424" cy="461665"/>
          </a:xfrm>
          <a:prstGeom prst="rect">
            <a:avLst/>
          </a:prstGeom>
        </p:spPr>
        <p:txBody>
          <a:bodyPr wrap="none">
            <a:spAutoFit/>
          </a:bodyPr>
          <a:lstStyle/>
          <a:p>
            <a:r>
              <a:rPr lang="tr-TR" sz="2400" b="1" dirty="0">
                <a:solidFill>
                  <a:srgbClr val="C00000"/>
                </a:solidFill>
                <a:latin typeface="Myriad Pro"/>
              </a:rPr>
              <a:t>Lojistik ve Taşımacılık Hizmetleri Sektörü</a:t>
            </a:r>
          </a:p>
        </p:txBody>
      </p:sp>
      <p:pic>
        <p:nvPicPr>
          <p:cNvPr id="3" name="Resim 2">
            <a:extLst>
              <a:ext uri="{FF2B5EF4-FFF2-40B4-BE49-F238E27FC236}">
                <a16:creationId xmlns:a16="http://schemas.microsoft.com/office/drawing/2014/main" id="{D7EEB67B-67AC-719A-63DD-629168A84563}"/>
              </a:ext>
            </a:extLst>
          </p:cNvPr>
          <p:cNvPicPr>
            <a:picLocks noChangeAspect="1"/>
          </p:cNvPicPr>
          <p:nvPr/>
        </p:nvPicPr>
        <p:blipFill>
          <a:blip r:embed="rId4"/>
          <a:stretch>
            <a:fillRect/>
          </a:stretch>
        </p:blipFill>
        <p:spPr>
          <a:xfrm>
            <a:off x="5324016" y="963603"/>
            <a:ext cx="6283334" cy="3394989"/>
          </a:xfrm>
          <a:prstGeom prst="rect">
            <a:avLst/>
          </a:prstGeom>
        </p:spPr>
      </p:pic>
      <p:sp>
        <p:nvSpPr>
          <p:cNvPr id="5" name="Metin kutusu 4">
            <a:extLst>
              <a:ext uri="{FF2B5EF4-FFF2-40B4-BE49-F238E27FC236}">
                <a16:creationId xmlns:a16="http://schemas.microsoft.com/office/drawing/2014/main" id="{62FDD72D-DA74-ECF8-63C2-3FF13F276A35}"/>
              </a:ext>
            </a:extLst>
          </p:cNvPr>
          <p:cNvSpPr txBox="1"/>
          <p:nvPr/>
        </p:nvSpPr>
        <p:spPr>
          <a:xfrm>
            <a:off x="1645518" y="963603"/>
            <a:ext cx="1070199" cy="1390644"/>
          </a:xfrm>
          <a:prstGeom prst="rect">
            <a:avLst/>
          </a:prstGeom>
          <a:solidFill>
            <a:schemeClr val="bg1"/>
          </a:solidFill>
        </p:spPr>
        <p:txBody>
          <a:bodyPr wrap="square" rtlCol="0">
            <a:spAutoFit/>
          </a:bodyPr>
          <a:lstStyle/>
          <a:p>
            <a:endParaRPr lang="tr-TR" dirty="0"/>
          </a:p>
        </p:txBody>
      </p:sp>
      <p:sp>
        <p:nvSpPr>
          <p:cNvPr id="7" name="Metin kutusu 6">
            <a:extLst>
              <a:ext uri="{FF2B5EF4-FFF2-40B4-BE49-F238E27FC236}">
                <a16:creationId xmlns:a16="http://schemas.microsoft.com/office/drawing/2014/main" id="{C66A385C-0F3C-6633-15CC-966B4B5C070C}"/>
              </a:ext>
            </a:extLst>
          </p:cNvPr>
          <p:cNvSpPr txBox="1"/>
          <p:nvPr/>
        </p:nvSpPr>
        <p:spPr>
          <a:xfrm>
            <a:off x="2573499" y="1025937"/>
            <a:ext cx="1070199" cy="1390644"/>
          </a:xfrm>
          <a:prstGeom prst="rect">
            <a:avLst/>
          </a:prstGeom>
          <a:solidFill>
            <a:schemeClr val="bg1"/>
          </a:solidFill>
        </p:spPr>
        <p:txBody>
          <a:bodyPr wrap="square" rtlCol="0">
            <a:spAutoFit/>
          </a:bodyPr>
          <a:lstStyle/>
          <a:p>
            <a:endParaRPr lang="tr-TR" dirty="0"/>
          </a:p>
        </p:txBody>
      </p:sp>
      <p:sp>
        <p:nvSpPr>
          <p:cNvPr id="2" name="Metin kutusu 1">
            <a:extLst>
              <a:ext uri="{FF2B5EF4-FFF2-40B4-BE49-F238E27FC236}">
                <a16:creationId xmlns:a16="http://schemas.microsoft.com/office/drawing/2014/main" id="{DED7BC61-90F2-3D4D-47CA-E2A27EFF80B9}"/>
              </a:ext>
            </a:extLst>
          </p:cNvPr>
          <p:cNvSpPr txBox="1"/>
          <p:nvPr/>
        </p:nvSpPr>
        <p:spPr>
          <a:xfrm>
            <a:off x="4861278" y="1072663"/>
            <a:ext cx="1733256" cy="903795"/>
          </a:xfrm>
          <a:prstGeom prst="rect">
            <a:avLst/>
          </a:prstGeom>
          <a:solidFill>
            <a:schemeClr val="bg1"/>
          </a:solidFill>
        </p:spPr>
        <p:txBody>
          <a:bodyPr wrap="square" rtlCol="0">
            <a:spAutoFit/>
          </a:bodyPr>
          <a:lstStyle/>
          <a:p>
            <a:endParaRPr lang="en-GB" dirty="0"/>
          </a:p>
        </p:txBody>
      </p:sp>
      <p:sp>
        <p:nvSpPr>
          <p:cNvPr id="10" name="Metin kutusu 9">
            <a:extLst>
              <a:ext uri="{FF2B5EF4-FFF2-40B4-BE49-F238E27FC236}">
                <a16:creationId xmlns:a16="http://schemas.microsoft.com/office/drawing/2014/main" id="{843A71B6-8EDF-7D43-C651-CEA9EB216414}"/>
              </a:ext>
            </a:extLst>
          </p:cNvPr>
          <p:cNvSpPr txBox="1"/>
          <p:nvPr/>
        </p:nvSpPr>
        <p:spPr>
          <a:xfrm>
            <a:off x="113828" y="1274200"/>
            <a:ext cx="6480706" cy="4755148"/>
          </a:xfrm>
          <a:prstGeom prst="rect">
            <a:avLst/>
          </a:prstGeom>
          <a:noFill/>
        </p:spPr>
        <p:txBody>
          <a:bodyPr wrap="square">
            <a:spAutoFit/>
          </a:bodyPr>
          <a:lstStyle/>
          <a:p>
            <a:pPr marL="285750" indent="-285750">
              <a:spcAft>
                <a:spcPts val="600"/>
              </a:spcAft>
              <a:buFont typeface="Arial" panose="020B0604020202020204" pitchFamily="34" charset="0"/>
              <a:buChar char="•"/>
            </a:pPr>
            <a:r>
              <a:rPr lang="tr-TR" sz="1800" b="1" dirty="0">
                <a:solidFill>
                  <a:srgbClr val="000000"/>
                </a:solidFill>
              </a:rPr>
              <a:t>Karayolu </a:t>
            </a:r>
            <a:r>
              <a:rPr lang="tr-TR" sz="1800" dirty="0">
                <a:solidFill>
                  <a:srgbClr val="000000"/>
                </a:solidFill>
              </a:rPr>
              <a:t>serbestleştirilmiş ikili ve transit eşya taşımacılığı</a:t>
            </a:r>
          </a:p>
          <a:p>
            <a:pPr marL="285750" indent="-285750">
              <a:spcAft>
                <a:spcPts val="600"/>
              </a:spcAft>
              <a:buFont typeface="Arial" panose="020B0604020202020204" pitchFamily="34" charset="0"/>
              <a:buChar char="•"/>
            </a:pPr>
            <a:r>
              <a:rPr lang="tr-TR" dirty="0">
                <a:solidFill>
                  <a:srgbClr val="000000"/>
                </a:solidFill>
              </a:rPr>
              <a:t>Gelişmiş otomotiv lojistiği, üretilen araçların %50’si </a:t>
            </a:r>
            <a:r>
              <a:rPr lang="tr-TR" b="1" dirty="0">
                <a:solidFill>
                  <a:srgbClr val="000000"/>
                </a:solidFill>
              </a:rPr>
              <a:t>demiryolu</a:t>
            </a:r>
            <a:r>
              <a:rPr lang="tr-TR" dirty="0">
                <a:solidFill>
                  <a:srgbClr val="000000"/>
                </a:solidFill>
              </a:rPr>
              <a:t> ile çok modlu taşımacılıkla dağıtılmakta</a:t>
            </a:r>
          </a:p>
          <a:p>
            <a:pPr marL="285750" indent="-285750">
              <a:buFont typeface="Arial" panose="020B0604020202020204" pitchFamily="34" charset="0"/>
              <a:buChar char="•"/>
            </a:pPr>
            <a:r>
              <a:rPr lang="es-ES" dirty="0">
                <a:solidFill>
                  <a:srgbClr val="000000"/>
                </a:solidFill>
              </a:rPr>
              <a:t>METRANS, </a:t>
            </a:r>
            <a:r>
              <a:rPr lang="es-ES" dirty="0" err="1">
                <a:solidFill>
                  <a:srgbClr val="000000"/>
                </a:solidFill>
              </a:rPr>
              <a:t>Danubia</a:t>
            </a:r>
            <a:r>
              <a:rPr lang="es-ES" dirty="0">
                <a:solidFill>
                  <a:srgbClr val="000000"/>
                </a:solidFill>
              </a:rPr>
              <a:t> a.s ve </a:t>
            </a:r>
            <a:r>
              <a:rPr lang="es-ES" dirty="0" err="1">
                <a:solidFill>
                  <a:srgbClr val="000000"/>
                </a:solidFill>
              </a:rPr>
              <a:t>Omsan</a:t>
            </a:r>
            <a:r>
              <a:rPr lang="es-ES" dirty="0">
                <a:solidFill>
                  <a:srgbClr val="000000"/>
                </a:solidFill>
              </a:rPr>
              <a:t> </a:t>
            </a:r>
            <a:r>
              <a:rPr lang="es-ES" dirty="0" err="1">
                <a:solidFill>
                  <a:srgbClr val="000000"/>
                </a:solidFill>
              </a:rPr>
              <a:t>Logistics</a:t>
            </a:r>
            <a:endParaRPr lang="tr-TR" dirty="0">
              <a:solidFill>
                <a:srgbClr val="000000"/>
              </a:solidFill>
            </a:endParaRPr>
          </a:p>
          <a:p>
            <a:r>
              <a:rPr lang="tr-TR" dirty="0">
                <a:solidFill>
                  <a:srgbClr val="000000"/>
                </a:solidFill>
              </a:rPr>
              <a:t>     Slovakya/</a:t>
            </a:r>
            <a:r>
              <a:rPr lang="tr-TR" dirty="0" err="1">
                <a:solidFill>
                  <a:srgbClr val="000000"/>
                </a:solidFill>
              </a:rPr>
              <a:t>Dunajska</a:t>
            </a:r>
            <a:r>
              <a:rPr lang="tr-TR" dirty="0">
                <a:solidFill>
                  <a:srgbClr val="000000"/>
                </a:solidFill>
              </a:rPr>
              <a:t> </a:t>
            </a:r>
            <a:r>
              <a:rPr lang="tr-TR" dirty="0" err="1">
                <a:solidFill>
                  <a:srgbClr val="000000"/>
                </a:solidFill>
              </a:rPr>
              <a:t>Streda</a:t>
            </a:r>
            <a:r>
              <a:rPr lang="tr-TR" dirty="0">
                <a:solidFill>
                  <a:srgbClr val="000000"/>
                </a:solidFill>
              </a:rPr>
              <a:t> - Türkiye/Halkalı </a:t>
            </a:r>
          </a:p>
          <a:p>
            <a:pPr>
              <a:spcAft>
                <a:spcPts val="600"/>
              </a:spcAft>
            </a:pPr>
            <a:r>
              <a:rPr lang="tr-TR" dirty="0">
                <a:solidFill>
                  <a:srgbClr val="000000"/>
                </a:solidFill>
              </a:rPr>
              <a:t>     </a:t>
            </a:r>
            <a:r>
              <a:rPr lang="tr-TR" b="1" dirty="0">
                <a:solidFill>
                  <a:srgbClr val="000000"/>
                </a:solidFill>
              </a:rPr>
              <a:t>Demiryolu </a:t>
            </a:r>
            <a:r>
              <a:rPr lang="tr-TR" dirty="0">
                <a:solidFill>
                  <a:srgbClr val="000000"/>
                </a:solidFill>
              </a:rPr>
              <a:t>Taşımacılığı Hattı, 3 Eylül 2022</a:t>
            </a:r>
          </a:p>
          <a:p>
            <a:pPr marL="285750" indent="-285750">
              <a:buFont typeface="Arial" panose="020B0604020202020204" pitchFamily="34" charset="0"/>
              <a:buChar char="•"/>
            </a:pPr>
            <a:r>
              <a:rPr lang="tr-TR" sz="1800" dirty="0">
                <a:solidFill>
                  <a:srgbClr val="000000"/>
                </a:solidFill>
              </a:rPr>
              <a:t>DP World Ro-Ro Terminalinin açılmasıyla </a:t>
            </a:r>
            <a:r>
              <a:rPr lang="tr-TR" sz="1800" b="1" dirty="0">
                <a:solidFill>
                  <a:srgbClr val="000000"/>
                </a:solidFill>
              </a:rPr>
              <a:t>intermodal taşımacılıkta </a:t>
            </a:r>
            <a:r>
              <a:rPr lang="tr-TR" sz="1800" dirty="0">
                <a:solidFill>
                  <a:srgbClr val="000000"/>
                </a:solidFill>
              </a:rPr>
              <a:t>Karasu-Köstence hattının kullanılması</a:t>
            </a:r>
          </a:p>
          <a:p>
            <a:pPr marL="285750" indent="-285750">
              <a:buFont typeface="Arial" panose="020B0604020202020204" pitchFamily="34" charset="0"/>
              <a:buChar char="•"/>
            </a:pPr>
            <a:r>
              <a:rPr lang="tr-TR" sz="1800" dirty="0">
                <a:solidFill>
                  <a:srgbClr val="000000"/>
                </a:solidFill>
              </a:rPr>
              <a:t>Yüklerin %71’i karayolu, %17’si demiryolu ile taşınmakta</a:t>
            </a:r>
            <a:endParaRPr lang="tr-TR" dirty="0">
              <a:solidFill>
                <a:srgbClr val="000000"/>
              </a:solidFill>
            </a:endParaRPr>
          </a:p>
          <a:p>
            <a:pPr marL="285750" indent="-285750">
              <a:buFont typeface="Arial" panose="020B0604020202020204" pitchFamily="34" charset="0"/>
              <a:buChar char="•"/>
            </a:pPr>
            <a:r>
              <a:rPr lang="tr-TR" sz="1800" dirty="0">
                <a:solidFill>
                  <a:srgbClr val="000000"/>
                </a:solidFill>
              </a:rPr>
              <a:t>Önemli </a:t>
            </a:r>
            <a:r>
              <a:rPr lang="tr-TR" sz="1800" b="1" dirty="0">
                <a:solidFill>
                  <a:srgbClr val="000000"/>
                </a:solidFill>
              </a:rPr>
              <a:t>havaalanları</a:t>
            </a:r>
            <a:r>
              <a:rPr lang="tr-TR" sz="1800" dirty="0">
                <a:solidFill>
                  <a:srgbClr val="000000"/>
                </a:solidFill>
              </a:rPr>
              <a:t>: Bratislava ve </a:t>
            </a:r>
            <a:r>
              <a:rPr lang="tr-TR" sz="1800" dirty="0" err="1">
                <a:solidFill>
                  <a:srgbClr val="000000"/>
                </a:solidFill>
              </a:rPr>
              <a:t>Košice</a:t>
            </a:r>
            <a:endParaRPr lang="tr-TR" sz="1800" dirty="0">
              <a:solidFill>
                <a:srgbClr val="000000"/>
              </a:solidFill>
            </a:endParaRPr>
          </a:p>
          <a:p>
            <a:r>
              <a:rPr lang="tr-TR" sz="1800" dirty="0">
                <a:solidFill>
                  <a:srgbClr val="000000"/>
                </a:solidFill>
              </a:rPr>
              <a:t>Viyana Uluslararası Havaalanı (Bratislava'ya 60 km), </a:t>
            </a:r>
          </a:p>
          <a:p>
            <a:r>
              <a:rPr lang="tr-TR" sz="1800" dirty="0">
                <a:solidFill>
                  <a:srgbClr val="000000"/>
                </a:solidFill>
              </a:rPr>
              <a:t>Budapeşte Havaalanı (Bratislava'ya 180 km),</a:t>
            </a:r>
          </a:p>
          <a:p>
            <a:r>
              <a:rPr lang="tr-TR" sz="1800" dirty="0">
                <a:solidFill>
                  <a:srgbClr val="000000"/>
                </a:solidFill>
              </a:rPr>
              <a:t>Prag Havaalanı (Bratislava'ya 351 km)</a:t>
            </a:r>
          </a:p>
          <a:p>
            <a:pPr marL="285750" indent="-285750">
              <a:buFont typeface="Wingdings" panose="05000000000000000000" pitchFamily="2" charset="2"/>
              <a:buChar char="q"/>
            </a:pPr>
            <a:r>
              <a:rPr lang="tr-TR" dirty="0">
                <a:solidFill>
                  <a:srgbClr val="000000"/>
                </a:solidFill>
              </a:rPr>
              <a:t>Bratislava – Dalaman: </a:t>
            </a:r>
            <a:r>
              <a:rPr lang="tr-TR" dirty="0" err="1">
                <a:solidFill>
                  <a:srgbClr val="000000"/>
                </a:solidFill>
              </a:rPr>
              <a:t>Ryanair</a:t>
            </a:r>
            <a:r>
              <a:rPr lang="tr-TR" dirty="0">
                <a:solidFill>
                  <a:srgbClr val="000000"/>
                </a:solidFill>
              </a:rPr>
              <a:t>, haftada 2, yaz dönemi</a:t>
            </a:r>
          </a:p>
          <a:p>
            <a:pPr marL="285750" indent="-285750">
              <a:buFont typeface="Wingdings" panose="05000000000000000000" pitchFamily="2" charset="2"/>
              <a:buChar char="q"/>
            </a:pPr>
            <a:r>
              <a:rPr lang="tr-TR" dirty="0">
                <a:solidFill>
                  <a:srgbClr val="000000"/>
                </a:solidFill>
              </a:rPr>
              <a:t>Bratislava – İstanbul: Pegasus, haftada 3,15 Mayıs 2024 itibarıyla</a:t>
            </a:r>
          </a:p>
          <a:p>
            <a:pPr marL="285750" indent="-285750">
              <a:buFont typeface="Wingdings" panose="05000000000000000000" pitchFamily="2" charset="2"/>
              <a:buChar char="q"/>
            </a:pPr>
            <a:r>
              <a:rPr lang="tr-TR" sz="1800" dirty="0">
                <a:solidFill>
                  <a:srgbClr val="000000"/>
                </a:solidFill>
              </a:rPr>
              <a:t>Bratislava – Antalya</a:t>
            </a:r>
            <a:r>
              <a:rPr lang="tr-TR" dirty="0">
                <a:solidFill>
                  <a:srgbClr val="000000"/>
                </a:solidFill>
              </a:rPr>
              <a:t>: Pegasus, haftada 2, 18 Mayıs 2024 itibarıyla</a:t>
            </a:r>
          </a:p>
        </p:txBody>
      </p:sp>
      <p:sp>
        <p:nvSpPr>
          <p:cNvPr id="9" name="Metin kutusu 8">
            <a:extLst>
              <a:ext uri="{FF2B5EF4-FFF2-40B4-BE49-F238E27FC236}">
                <a16:creationId xmlns:a16="http://schemas.microsoft.com/office/drawing/2014/main" id="{A9EE008A-6987-3267-EE08-1A6BD2C7BB8D}"/>
              </a:ext>
            </a:extLst>
          </p:cNvPr>
          <p:cNvSpPr txBox="1"/>
          <p:nvPr/>
        </p:nvSpPr>
        <p:spPr>
          <a:xfrm>
            <a:off x="113828" y="6114018"/>
            <a:ext cx="11116186" cy="369332"/>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000000"/>
                </a:solidFill>
              </a:rPr>
              <a:t>Batı Avrupa’ya sevkiyatlarda </a:t>
            </a:r>
            <a:r>
              <a:rPr lang="tr-TR" b="1" dirty="0">
                <a:solidFill>
                  <a:srgbClr val="000000"/>
                </a:solidFill>
              </a:rPr>
              <a:t>depolama ve dağıtım merkezi</a:t>
            </a:r>
            <a:r>
              <a:rPr lang="tr-TR" dirty="0">
                <a:solidFill>
                  <a:srgbClr val="000000"/>
                </a:solidFill>
              </a:rPr>
              <a:t>, 2.262 depolama işletmesi, depolama talebinde artış</a:t>
            </a:r>
          </a:p>
        </p:txBody>
      </p:sp>
      <p:pic>
        <p:nvPicPr>
          <p:cNvPr id="12" name="Resim 11">
            <a:extLst>
              <a:ext uri="{FF2B5EF4-FFF2-40B4-BE49-F238E27FC236}">
                <a16:creationId xmlns:a16="http://schemas.microsoft.com/office/drawing/2014/main" id="{5C562656-7094-0E8B-DF2B-44502E441259}"/>
              </a:ext>
            </a:extLst>
          </p:cNvPr>
          <p:cNvPicPr>
            <a:picLocks noChangeAspect="1"/>
          </p:cNvPicPr>
          <p:nvPr/>
        </p:nvPicPr>
        <p:blipFill>
          <a:blip r:embed="rId5"/>
          <a:stretch>
            <a:fillRect/>
          </a:stretch>
        </p:blipFill>
        <p:spPr>
          <a:xfrm>
            <a:off x="7894519" y="4452618"/>
            <a:ext cx="3205844" cy="1482703"/>
          </a:xfrm>
          <a:prstGeom prst="rect">
            <a:avLst/>
          </a:prstGeom>
        </p:spPr>
      </p:pic>
    </p:spTree>
    <p:extLst>
      <p:ext uri="{BB962C8B-B14F-4D97-AF65-F5344CB8AC3E}">
        <p14:creationId xmlns:p14="http://schemas.microsoft.com/office/powerpoint/2010/main" val="1504602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Dikdörtgen 35">
            <a:extLst>
              <a:ext uri="{FF2B5EF4-FFF2-40B4-BE49-F238E27FC236}">
                <a16:creationId xmlns:a16="http://schemas.microsoft.com/office/drawing/2014/main" id="{46939ECD-9EB7-4933-95DB-1A44F3D1EBE5}"/>
              </a:ext>
            </a:extLst>
          </p:cNvPr>
          <p:cNvSpPr/>
          <p:nvPr/>
        </p:nvSpPr>
        <p:spPr>
          <a:xfrm>
            <a:off x="2616642" y="297192"/>
            <a:ext cx="7872668" cy="461665"/>
          </a:xfrm>
          <a:prstGeom prst="rect">
            <a:avLst/>
          </a:prstGeom>
        </p:spPr>
        <p:txBody>
          <a:bodyPr wrap="none">
            <a:spAutoFit/>
          </a:bodyPr>
          <a:lstStyle/>
          <a:p>
            <a:r>
              <a:rPr lang="da-DK" sz="2400" b="1" dirty="0">
                <a:solidFill>
                  <a:srgbClr val="C00000"/>
                </a:solidFill>
                <a:latin typeface="Myriad Pro"/>
              </a:rPr>
              <a:t>Müteahhitlik ve Teknik Müşavirlik Hizmetleri</a:t>
            </a:r>
            <a:r>
              <a:rPr lang="tr-CY" sz="2400" b="1" dirty="0">
                <a:solidFill>
                  <a:srgbClr val="C00000"/>
                </a:solidFill>
                <a:latin typeface="Myriad Pro"/>
              </a:rPr>
              <a:t> Sektörü</a:t>
            </a:r>
            <a:endParaRPr lang="tr-TR" sz="2400" b="1" dirty="0">
              <a:solidFill>
                <a:srgbClr val="C00000"/>
              </a:solidFill>
              <a:latin typeface="Myriad Pro"/>
            </a:endParaRPr>
          </a:p>
        </p:txBody>
      </p:sp>
      <p:sp>
        <p:nvSpPr>
          <p:cNvPr id="5" name="Metin kutusu 4">
            <a:extLst>
              <a:ext uri="{FF2B5EF4-FFF2-40B4-BE49-F238E27FC236}">
                <a16:creationId xmlns:a16="http://schemas.microsoft.com/office/drawing/2014/main" id="{62FDD72D-DA74-ECF8-63C2-3FF13F276A35}"/>
              </a:ext>
            </a:extLst>
          </p:cNvPr>
          <p:cNvSpPr txBox="1"/>
          <p:nvPr/>
        </p:nvSpPr>
        <p:spPr>
          <a:xfrm>
            <a:off x="1645518" y="963603"/>
            <a:ext cx="1070199" cy="1390644"/>
          </a:xfrm>
          <a:prstGeom prst="rect">
            <a:avLst/>
          </a:prstGeom>
          <a:solidFill>
            <a:schemeClr val="bg1"/>
          </a:solidFill>
        </p:spPr>
        <p:txBody>
          <a:bodyPr wrap="square" rtlCol="0">
            <a:spAutoFit/>
          </a:bodyPr>
          <a:lstStyle/>
          <a:p>
            <a:endParaRPr lang="tr-TR" dirty="0"/>
          </a:p>
        </p:txBody>
      </p:sp>
      <p:sp>
        <p:nvSpPr>
          <p:cNvPr id="7" name="Metin kutusu 6">
            <a:extLst>
              <a:ext uri="{FF2B5EF4-FFF2-40B4-BE49-F238E27FC236}">
                <a16:creationId xmlns:a16="http://schemas.microsoft.com/office/drawing/2014/main" id="{C66A385C-0F3C-6633-15CC-966B4B5C070C}"/>
              </a:ext>
            </a:extLst>
          </p:cNvPr>
          <p:cNvSpPr txBox="1"/>
          <p:nvPr/>
        </p:nvSpPr>
        <p:spPr>
          <a:xfrm>
            <a:off x="2616642" y="849955"/>
            <a:ext cx="1070199" cy="1390644"/>
          </a:xfrm>
          <a:prstGeom prst="rect">
            <a:avLst/>
          </a:prstGeom>
          <a:solidFill>
            <a:schemeClr val="bg1"/>
          </a:solidFill>
        </p:spPr>
        <p:txBody>
          <a:bodyPr wrap="square" rtlCol="0">
            <a:spAutoFit/>
          </a:bodyPr>
          <a:lstStyle/>
          <a:p>
            <a:endParaRPr lang="tr-TR" dirty="0"/>
          </a:p>
        </p:txBody>
      </p:sp>
      <p:sp>
        <p:nvSpPr>
          <p:cNvPr id="2" name="Metin kutusu 1">
            <a:extLst>
              <a:ext uri="{FF2B5EF4-FFF2-40B4-BE49-F238E27FC236}">
                <a16:creationId xmlns:a16="http://schemas.microsoft.com/office/drawing/2014/main" id="{DED7BC61-90F2-3D4D-47CA-E2A27EFF80B9}"/>
              </a:ext>
            </a:extLst>
          </p:cNvPr>
          <p:cNvSpPr txBox="1"/>
          <p:nvPr/>
        </p:nvSpPr>
        <p:spPr>
          <a:xfrm>
            <a:off x="4861278" y="1072663"/>
            <a:ext cx="1733256" cy="903795"/>
          </a:xfrm>
          <a:prstGeom prst="rect">
            <a:avLst/>
          </a:prstGeom>
          <a:solidFill>
            <a:schemeClr val="bg1"/>
          </a:solidFill>
        </p:spPr>
        <p:txBody>
          <a:bodyPr wrap="square" rtlCol="0">
            <a:spAutoFit/>
          </a:bodyPr>
          <a:lstStyle/>
          <a:p>
            <a:endParaRPr lang="en-GB" dirty="0"/>
          </a:p>
        </p:txBody>
      </p:sp>
      <p:sp>
        <p:nvSpPr>
          <p:cNvPr id="9" name="Metin kutusu 8">
            <a:extLst>
              <a:ext uri="{FF2B5EF4-FFF2-40B4-BE49-F238E27FC236}">
                <a16:creationId xmlns:a16="http://schemas.microsoft.com/office/drawing/2014/main" id="{A9EE008A-6987-3267-EE08-1A6BD2C7BB8D}"/>
              </a:ext>
            </a:extLst>
          </p:cNvPr>
          <p:cNvSpPr txBox="1"/>
          <p:nvPr/>
        </p:nvSpPr>
        <p:spPr>
          <a:xfrm>
            <a:off x="169813" y="1384844"/>
            <a:ext cx="11116186" cy="4801314"/>
          </a:xfrm>
          <a:prstGeom prst="rect">
            <a:avLst/>
          </a:prstGeom>
          <a:noFill/>
        </p:spPr>
        <p:txBody>
          <a:bodyPr wrap="square">
            <a:spAutoFit/>
          </a:bodyPr>
          <a:lstStyle/>
          <a:p>
            <a:r>
              <a:rPr lang="tr-TR" b="1" dirty="0">
                <a:solidFill>
                  <a:srgbClr val="000000"/>
                </a:solidFill>
              </a:rPr>
              <a:t>Hastane inşaatı ve renovasyonu projeleri</a:t>
            </a:r>
          </a:p>
          <a:p>
            <a:pPr marL="285750" indent="-285750">
              <a:buFont typeface="Arial" panose="020B0604020202020204" pitchFamily="34" charset="0"/>
              <a:buChar char="•"/>
            </a:pPr>
            <a:r>
              <a:rPr lang="tr-TR" dirty="0">
                <a:solidFill>
                  <a:srgbClr val="000000"/>
                </a:solidFill>
              </a:rPr>
              <a:t>Bratislava/</a:t>
            </a:r>
            <a:r>
              <a:rPr lang="tr-TR" dirty="0" err="1">
                <a:solidFill>
                  <a:srgbClr val="000000"/>
                </a:solidFill>
              </a:rPr>
              <a:t>Ruzinov</a:t>
            </a:r>
            <a:r>
              <a:rPr lang="tr-TR" dirty="0">
                <a:solidFill>
                  <a:srgbClr val="000000"/>
                </a:solidFill>
              </a:rPr>
              <a:t>: Yeni hastane inşaatı</a:t>
            </a:r>
          </a:p>
          <a:p>
            <a:pPr marL="285750" indent="-285750">
              <a:buFont typeface="Arial" panose="020B0604020202020204" pitchFamily="34" charset="0"/>
              <a:buChar char="•"/>
            </a:pPr>
            <a:r>
              <a:rPr lang="tr-TR" dirty="0">
                <a:solidFill>
                  <a:srgbClr val="000000"/>
                </a:solidFill>
              </a:rPr>
              <a:t>Bratislava/</a:t>
            </a:r>
            <a:r>
              <a:rPr lang="tr-TR" dirty="0" err="1">
                <a:solidFill>
                  <a:srgbClr val="000000"/>
                </a:solidFill>
              </a:rPr>
              <a:t>Razsochy</a:t>
            </a:r>
            <a:r>
              <a:rPr lang="tr-TR" dirty="0">
                <a:solidFill>
                  <a:srgbClr val="000000"/>
                </a:solidFill>
              </a:rPr>
              <a:t>: Çocuk hastanesi inşaatı</a:t>
            </a:r>
          </a:p>
          <a:p>
            <a:pPr marL="285750" indent="-285750">
              <a:buFont typeface="Arial" panose="020B0604020202020204" pitchFamily="34" charset="0"/>
              <a:buChar char="•"/>
            </a:pPr>
            <a:r>
              <a:rPr lang="tr-TR" dirty="0" err="1">
                <a:solidFill>
                  <a:srgbClr val="000000"/>
                </a:solidFill>
              </a:rPr>
              <a:t>Presov</a:t>
            </a:r>
            <a:r>
              <a:rPr lang="tr-TR" dirty="0">
                <a:solidFill>
                  <a:srgbClr val="000000"/>
                </a:solidFill>
              </a:rPr>
              <a:t>/J.A. </a:t>
            </a:r>
            <a:r>
              <a:rPr lang="tr-TR" dirty="0" err="1">
                <a:solidFill>
                  <a:srgbClr val="000000"/>
                </a:solidFill>
              </a:rPr>
              <a:t>Reiman</a:t>
            </a:r>
            <a:r>
              <a:rPr lang="tr-TR" dirty="0">
                <a:solidFill>
                  <a:srgbClr val="000000"/>
                </a:solidFill>
              </a:rPr>
              <a:t> Üniversite Hastanesi: Yeni ve modern bir askeri hastane kompleksi inşası projesi</a:t>
            </a:r>
          </a:p>
          <a:p>
            <a:pPr marL="285750" indent="-285750">
              <a:buFont typeface="Arial" panose="020B0604020202020204" pitchFamily="34" charset="0"/>
              <a:buChar char="•"/>
            </a:pPr>
            <a:r>
              <a:rPr lang="tr-TR" dirty="0">
                <a:solidFill>
                  <a:srgbClr val="000000"/>
                </a:solidFill>
              </a:rPr>
              <a:t>F.D. </a:t>
            </a:r>
            <a:r>
              <a:rPr lang="tr-TR" dirty="0" err="1">
                <a:solidFill>
                  <a:srgbClr val="000000"/>
                </a:solidFill>
              </a:rPr>
              <a:t>Roosevelta</a:t>
            </a:r>
            <a:r>
              <a:rPr lang="tr-TR" dirty="0">
                <a:solidFill>
                  <a:srgbClr val="000000"/>
                </a:solidFill>
              </a:rPr>
              <a:t> </a:t>
            </a:r>
            <a:r>
              <a:rPr lang="tr-TR" dirty="0" err="1">
                <a:solidFill>
                  <a:srgbClr val="000000"/>
                </a:solidFill>
              </a:rPr>
              <a:t>Banská</a:t>
            </a:r>
            <a:r>
              <a:rPr lang="tr-TR" dirty="0">
                <a:solidFill>
                  <a:srgbClr val="000000"/>
                </a:solidFill>
              </a:rPr>
              <a:t> </a:t>
            </a:r>
            <a:r>
              <a:rPr lang="tr-TR" dirty="0" err="1">
                <a:solidFill>
                  <a:srgbClr val="000000"/>
                </a:solidFill>
              </a:rPr>
              <a:t>Bystrica</a:t>
            </a:r>
            <a:r>
              <a:rPr lang="tr-TR" dirty="0">
                <a:solidFill>
                  <a:srgbClr val="000000"/>
                </a:solidFill>
              </a:rPr>
              <a:t> hastanesi inşaat projesi hazırlanması, hastanenin yeniden, 350 milyon Avro</a:t>
            </a:r>
          </a:p>
          <a:p>
            <a:pPr marL="285750" indent="-285750">
              <a:buFont typeface="Arial" panose="020B0604020202020204" pitchFamily="34" charset="0"/>
              <a:buChar char="•"/>
            </a:pPr>
            <a:r>
              <a:rPr lang="tr-TR" dirty="0">
                <a:solidFill>
                  <a:srgbClr val="000000"/>
                </a:solidFill>
              </a:rPr>
              <a:t>NATO </a:t>
            </a:r>
            <a:r>
              <a:rPr lang="tr-TR" dirty="0" err="1">
                <a:solidFill>
                  <a:srgbClr val="000000"/>
                </a:solidFill>
              </a:rPr>
              <a:t>Sliac</a:t>
            </a:r>
            <a:r>
              <a:rPr lang="tr-TR" dirty="0">
                <a:solidFill>
                  <a:srgbClr val="000000"/>
                </a:solidFill>
              </a:rPr>
              <a:t> Havaalanı (</a:t>
            </a:r>
            <a:r>
              <a:rPr lang="tr-TR" dirty="0" err="1">
                <a:solidFill>
                  <a:srgbClr val="000000"/>
                </a:solidFill>
              </a:rPr>
              <a:t>Sliač</a:t>
            </a:r>
            <a:r>
              <a:rPr lang="tr-TR" dirty="0">
                <a:solidFill>
                  <a:srgbClr val="000000"/>
                </a:solidFill>
              </a:rPr>
              <a:t> </a:t>
            </a:r>
            <a:r>
              <a:rPr lang="tr-TR" dirty="0" err="1">
                <a:solidFill>
                  <a:srgbClr val="000000"/>
                </a:solidFill>
              </a:rPr>
              <a:t>Air</a:t>
            </a:r>
            <a:r>
              <a:rPr lang="tr-TR" dirty="0">
                <a:solidFill>
                  <a:srgbClr val="000000"/>
                </a:solidFill>
              </a:rPr>
              <a:t> Base) yeniden yapılanma projeleri, teknik müşavirlik ihaleleri (En büyük hisse Slovakya Savunma Bakanlığına ait)</a:t>
            </a:r>
          </a:p>
          <a:p>
            <a:endParaRPr lang="tr-TR" dirty="0">
              <a:solidFill>
                <a:srgbClr val="000000"/>
              </a:solidFill>
            </a:endParaRPr>
          </a:p>
          <a:p>
            <a:pPr marL="285750" indent="-285750">
              <a:buFont typeface="Arial" panose="020B0604020202020204" pitchFamily="34" charset="0"/>
              <a:buChar char="•"/>
            </a:pPr>
            <a:r>
              <a:rPr lang="tr-TR" dirty="0">
                <a:solidFill>
                  <a:srgbClr val="000000"/>
                </a:solidFill>
              </a:rPr>
              <a:t>Bratislava'dan </a:t>
            </a:r>
            <a:r>
              <a:rPr lang="tr-TR" dirty="0" err="1">
                <a:solidFill>
                  <a:srgbClr val="000000"/>
                </a:solidFill>
              </a:rPr>
              <a:t>Komarno'ya</a:t>
            </a:r>
            <a:r>
              <a:rPr lang="tr-TR" dirty="0">
                <a:solidFill>
                  <a:srgbClr val="000000"/>
                </a:solidFill>
              </a:rPr>
              <a:t> uzanan demiryoluna ikinci bir hattın eklenmesi projesi</a:t>
            </a:r>
          </a:p>
          <a:p>
            <a:pPr marL="285750" indent="-285750">
              <a:buFont typeface="Arial" panose="020B0604020202020204" pitchFamily="34" charset="0"/>
              <a:buChar char="•"/>
            </a:pPr>
            <a:r>
              <a:rPr lang="tr-TR" dirty="0">
                <a:solidFill>
                  <a:srgbClr val="000000"/>
                </a:solidFill>
              </a:rPr>
              <a:t>Karayolu köprülerinin onarımı: Kamu-özel ortaklığı (PPP) projeleri, yaklaşık 500 köprü</a:t>
            </a:r>
          </a:p>
          <a:p>
            <a:pPr marL="285750" indent="-285750">
              <a:buFont typeface="Arial" panose="020B0604020202020204" pitchFamily="34" charset="0"/>
              <a:buChar char="•"/>
            </a:pPr>
            <a:r>
              <a:rPr lang="tr-TR" dirty="0">
                <a:solidFill>
                  <a:srgbClr val="000000"/>
                </a:solidFill>
              </a:rPr>
              <a:t>Slovakya-</a:t>
            </a:r>
            <a:r>
              <a:rPr lang="tr-TR" dirty="0" err="1">
                <a:solidFill>
                  <a:srgbClr val="000000"/>
                </a:solidFill>
              </a:rPr>
              <a:t>Trnava</a:t>
            </a:r>
            <a:r>
              <a:rPr lang="tr-TR" dirty="0">
                <a:solidFill>
                  <a:srgbClr val="000000"/>
                </a:solidFill>
              </a:rPr>
              <a:t>: </a:t>
            </a:r>
            <a:r>
              <a:rPr lang="tr-TR" dirty="0" err="1">
                <a:solidFill>
                  <a:srgbClr val="000000"/>
                </a:solidFill>
              </a:rPr>
              <a:t>Gabčíkovo</a:t>
            </a:r>
            <a:r>
              <a:rPr lang="tr-TR" dirty="0">
                <a:solidFill>
                  <a:srgbClr val="000000"/>
                </a:solidFill>
              </a:rPr>
              <a:t> Hidroelektrik Santrali'nin İnovasyonu ve Modernizasyonu, 350 Milyon Avro</a:t>
            </a:r>
          </a:p>
          <a:p>
            <a:pPr marL="285750" indent="-285750">
              <a:buFont typeface="Arial" panose="020B0604020202020204" pitchFamily="34" charset="0"/>
              <a:buChar char="•"/>
            </a:pPr>
            <a:r>
              <a:rPr lang="it-IT" dirty="0">
                <a:solidFill>
                  <a:srgbClr val="000000"/>
                </a:solidFill>
              </a:rPr>
              <a:t>Bratislava limanına bir LNG terminalinin inşa edilmesi </a:t>
            </a:r>
            <a:r>
              <a:rPr lang="tr-TR" dirty="0">
                <a:solidFill>
                  <a:srgbClr val="000000"/>
                </a:solidFill>
              </a:rPr>
              <a:t> projesi</a:t>
            </a:r>
          </a:p>
          <a:p>
            <a:pPr marL="285750" indent="-285750">
              <a:buFont typeface="Arial" panose="020B0604020202020204" pitchFamily="34" charset="0"/>
              <a:buChar char="•"/>
            </a:pPr>
            <a:r>
              <a:rPr lang="tr-TR" dirty="0">
                <a:solidFill>
                  <a:srgbClr val="000000"/>
                </a:solidFill>
              </a:rPr>
              <a:t>Slovakya’daki yedi yıllık rüzgar santrali inşaatı kaldırılmış olup, rüzgar parkları inşa etmeye yönelik 66  proje</a:t>
            </a:r>
          </a:p>
          <a:p>
            <a:endParaRPr lang="tr-TR" dirty="0">
              <a:solidFill>
                <a:srgbClr val="000000"/>
              </a:solidFill>
            </a:endParaRPr>
          </a:p>
          <a:p>
            <a:pPr marL="285750" indent="-285750">
              <a:buFont typeface="Arial" panose="020B0604020202020204" pitchFamily="34" charset="0"/>
              <a:buChar char="•"/>
            </a:pPr>
            <a:r>
              <a:rPr lang="tr-TR" dirty="0">
                <a:solidFill>
                  <a:srgbClr val="000000"/>
                </a:solidFill>
              </a:rPr>
              <a:t>Karayolu inşaatı projelerinde AB ülkelerinin baskın rol oynaması, AB fonları ile finansman</a:t>
            </a:r>
          </a:p>
          <a:p>
            <a:pPr marL="285750" indent="-285750">
              <a:buFont typeface="Arial" panose="020B0604020202020204" pitchFamily="34" charset="0"/>
              <a:buChar char="•"/>
            </a:pPr>
            <a:r>
              <a:rPr lang="tr-TR" dirty="0">
                <a:solidFill>
                  <a:srgbClr val="000000"/>
                </a:solidFill>
              </a:rPr>
              <a:t>Kalifiye iş gücü temininde yaşanan sıkıntılar: Yeni yasa ile yabancı istihdamının kolaylaştırılması planlanmakta</a:t>
            </a:r>
          </a:p>
          <a:p>
            <a:pPr marL="285750" indent="-285750">
              <a:buFont typeface="Arial" panose="020B0604020202020204" pitchFamily="34" charset="0"/>
              <a:buChar char="•"/>
            </a:pPr>
            <a:r>
              <a:rPr lang="tr-TR" dirty="0">
                <a:solidFill>
                  <a:srgbClr val="000000"/>
                </a:solidFill>
              </a:rPr>
              <a:t>Ukrayna’nın yeniden yapılandırılması kapsamında Slovak firmalarla ortak projelerde yer alma fırsatı</a:t>
            </a:r>
          </a:p>
        </p:txBody>
      </p:sp>
      <p:pic>
        <p:nvPicPr>
          <p:cNvPr id="14" name="Resim 13">
            <a:extLst>
              <a:ext uri="{FF2B5EF4-FFF2-40B4-BE49-F238E27FC236}">
                <a16:creationId xmlns:a16="http://schemas.microsoft.com/office/drawing/2014/main" id="{BB58FD67-E0E9-43B1-ABE0-6D8871725F43}"/>
              </a:ext>
            </a:extLst>
          </p:cNvPr>
          <p:cNvPicPr>
            <a:picLocks noChangeAspect="1"/>
          </p:cNvPicPr>
          <p:nvPr/>
        </p:nvPicPr>
        <p:blipFill>
          <a:blip r:embed="rId4"/>
          <a:stretch>
            <a:fillRect/>
          </a:stretch>
        </p:blipFill>
        <p:spPr>
          <a:xfrm>
            <a:off x="9502303" y="746433"/>
            <a:ext cx="1756069" cy="1463810"/>
          </a:xfrm>
          <a:prstGeom prst="rect">
            <a:avLst/>
          </a:prstGeom>
        </p:spPr>
      </p:pic>
      <p:pic>
        <p:nvPicPr>
          <p:cNvPr id="11" name="Resim 10">
            <a:hlinkClick r:id="rId5"/>
            <a:extLst>
              <a:ext uri="{FF2B5EF4-FFF2-40B4-BE49-F238E27FC236}">
                <a16:creationId xmlns:a16="http://schemas.microsoft.com/office/drawing/2014/main" id="{FFD776DF-17CC-86A6-FE0E-D6DF2F0902D5}"/>
              </a:ext>
            </a:extLst>
          </p:cNvPr>
          <p:cNvPicPr>
            <a:picLocks noChangeAspect="1"/>
          </p:cNvPicPr>
          <p:nvPr/>
        </p:nvPicPr>
        <p:blipFill>
          <a:blip r:embed="rId6"/>
          <a:stretch>
            <a:fillRect/>
          </a:stretch>
        </p:blipFill>
        <p:spPr>
          <a:xfrm>
            <a:off x="9724814" y="1444483"/>
            <a:ext cx="1311048" cy="461665"/>
          </a:xfrm>
          <a:prstGeom prst="rect">
            <a:avLst/>
          </a:prstGeom>
        </p:spPr>
      </p:pic>
      <p:pic>
        <p:nvPicPr>
          <p:cNvPr id="19" name="Resim 18">
            <a:extLst>
              <a:ext uri="{FF2B5EF4-FFF2-40B4-BE49-F238E27FC236}">
                <a16:creationId xmlns:a16="http://schemas.microsoft.com/office/drawing/2014/main" id="{F37025C5-BAEB-DCA0-F812-FB380BCACB16}"/>
              </a:ext>
            </a:extLst>
          </p:cNvPr>
          <p:cNvPicPr>
            <a:picLocks noChangeAspect="1"/>
          </p:cNvPicPr>
          <p:nvPr/>
        </p:nvPicPr>
        <p:blipFill>
          <a:blip r:embed="rId7"/>
          <a:stretch>
            <a:fillRect/>
          </a:stretch>
        </p:blipFill>
        <p:spPr>
          <a:xfrm>
            <a:off x="6987941" y="915373"/>
            <a:ext cx="2291852" cy="1294870"/>
          </a:xfrm>
          <a:prstGeom prst="rect">
            <a:avLst/>
          </a:prstGeom>
        </p:spPr>
      </p:pic>
      <p:pic>
        <p:nvPicPr>
          <p:cNvPr id="16" name="Resim 15">
            <a:hlinkClick r:id="rId8"/>
            <a:extLst>
              <a:ext uri="{FF2B5EF4-FFF2-40B4-BE49-F238E27FC236}">
                <a16:creationId xmlns:a16="http://schemas.microsoft.com/office/drawing/2014/main" id="{9B293BEA-9B28-E111-6A59-46BB074B2A68}"/>
              </a:ext>
            </a:extLst>
          </p:cNvPr>
          <p:cNvPicPr>
            <a:picLocks noChangeAspect="1"/>
          </p:cNvPicPr>
          <p:nvPr/>
        </p:nvPicPr>
        <p:blipFill>
          <a:blip r:embed="rId9"/>
          <a:stretch>
            <a:fillRect/>
          </a:stretch>
        </p:blipFill>
        <p:spPr>
          <a:xfrm>
            <a:off x="5063188" y="1215077"/>
            <a:ext cx="1495633" cy="628737"/>
          </a:xfrm>
          <a:prstGeom prst="rect">
            <a:avLst/>
          </a:prstGeom>
        </p:spPr>
      </p:pic>
    </p:spTree>
    <p:extLst>
      <p:ext uri="{BB962C8B-B14F-4D97-AF65-F5344CB8AC3E}">
        <p14:creationId xmlns:p14="http://schemas.microsoft.com/office/powerpoint/2010/main" val="185957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Dikdörtgen 34">
            <a:extLst>
              <a:ext uri="{FF2B5EF4-FFF2-40B4-BE49-F238E27FC236}">
                <a16:creationId xmlns:a16="http://schemas.microsoft.com/office/drawing/2014/main" id="{61513D59-8D87-424F-AEAE-7230EB04ABB1}"/>
              </a:ext>
            </a:extLst>
          </p:cNvPr>
          <p:cNvSpPr/>
          <p:nvPr/>
        </p:nvSpPr>
        <p:spPr>
          <a:xfrm>
            <a:off x="3828846" y="627912"/>
            <a:ext cx="4653774" cy="461665"/>
          </a:xfrm>
          <a:prstGeom prst="rect">
            <a:avLst/>
          </a:prstGeom>
        </p:spPr>
        <p:txBody>
          <a:bodyPr wrap="none">
            <a:spAutoFit/>
          </a:bodyPr>
          <a:lstStyle/>
          <a:p>
            <a:r>
              <a:rPr lang="tr-TR" sz="2400" b="1" dirty="0">
                <a:solidFill>
                  <a:srgbClr val="C00000"/>
                </a:solidFill>
              </a:rPr>
              <a:t>Ticaret Müşavirliği Faaliyet Alanları</a:t>
            </a:r>
          </a:p>
        </p:txBody>
      </p:sp>
      <p:sp>
        <p:nvSpPr>
          <p:cNvPr id="7" name="Dikdörtgen 6"/>
          <p:cNvSpPr/>
          <p:nvPr/>
        </p:nvSpPr>
        <p:spPr>
          <a:xfrm>
            <a:off x="841097" y="1419457"/>
            <a:ext cx="10001074" cy="4278094"/>
          </a:xfrm>
          <a:prstGeom prst="rect">
            <a:avLst/>
          </a:prstGeom>
        </p:spPr>
        <p:txBody>
          <a:bodyPr wrap="square">
            <a:spAutoFit/>
          </a:bodyPr>
          <a:lstStyle/>
          <a:p>
            <a:pPr marL="285750" indent="-285750">
              <a:spcAft>
                <a:spcPts val="1200"/>
              </a:spcAft>
              <a:buFont typeface="Arial" panose="020B0604020202020204" pitchFamily="34" charset="0"/>
              <a:buChar char="•"/>
            </a:pPr>
            <a:r>
              <a:rPr lang="tr-TR" sz="1600" dirty="0"/>
              <a:t>Slovakya’ya ihracat yada yatırım yapmak isteyen Türk iş insanlarını Slovakya’da şirket kuruluşu, potansiyel ithalatçı firma bilgileri, ticaret ve yatırım imkanları gibi konularda e-posta/telefon ile, Müşavire Danışın uygulaması aracılığıyla ya da yüz yüze bilgilendirmek</a:t>
            </a:r>
          </a:p>
          <a:p>
            <a:pPr marL="285750" indent="-285750">
              <a:spcAft>
                <a:spcPts val="1200"/>
              </a:spcAft>
              <a:buFont typeface="Arial" panose="020B0604020202020204" pitchFamily="34" charset="0"/>
              <a:buChar char="•"/>
            </a:pPr>
            <a:r>
              <a:rPr lang="tr-TR" sz="1600" dirty="0"/>
              <a:t>Türk iş dünyasını hazırlanan genel, dönemsel, </a:t>
            </a:r>
            <a:r>
              <a:rPr lang="tr-TR" sz="1600" dirty="0" err="1"/>
              <a:t>sektörel</a:t>
            </a:r>
            <a:r>
              <a:rPr lang="tr-TR" sz="1600" dirty="0"/>
              <a:t>, vb. raporlar ile bilgilendirmek</a:t>
            </a:r>
          </a:p>
          <a:p>
            <a:pPr marL="285750" indent="-285750">
              <a:spcAft>
                <a:spcPts val="1200"/>
              </a:spcAft>
              <a:buFont typeface="Arial" panose="020B0604020202020204" pitchFamily="34" charset="0"/>
              <a:buChar char="•"/>
            </a:pPr>
            <a:r>
              <a:rPr lang="tr-TR" sz="1600" dirty="0"/>
              <a:t>Slovakya’da ülkemiz tarafından ihracatın artırılması amacıyla sağlanan devlet yardımlarına başvuran firmaların yerinde incelenmesi ve gerekli evrakların kontrolü ile onay sürecini yürütmek</a:t>
            </a:r>
          </a:p>
          <a:p>
            <a:pPr marL="285750" indent="-285750">
              <a:spcAft>
                <a:spcPts val="1200"/>
              </a:spcAft>
              <a:buFont typeface="Arial" panose="020B0604020202020204" pitchFamily="34" charset="0"/>
              <a:buChar char="•"/>
            </a:pPr>
            <a:r>
              <a:rPr lang="tr-TR" sz="1600" dirty="0"/>
              <a:t>Slovakya’daki ilgili kamu kurumları nezdinde gerekli girişimleri yapmak ve koordinasyonu sağlamak</a:t>
            </a:r>
          </a:p>
          <a:p>
            <a:pPr marL="285750" indent="-285750">
              <a:spcAft>
                <a:spcPts val="1200"/>
              </a:spcAft>
              <a:buFont typeface="Arial" panose="020B0604020202020204" pitchFamily="34" charset="0"/>
              <a:buChar char="•"/>
            </a:pPr>
            <a:r>
              <a:rPr lang="tr-TR" sz="1600" dirty="0"/>
              <a:t>Yerel odalar, dernekler ve ajanslar ile işbirliği yapmak</a:t>
            </a:r>
          </a:p>
          <a:p>
            <a:pPr marL="285750" indent="-285750">
              <a:spcAft>
                <a:spcPts val="1200"/>
              </a:spcAft>
              <a:buFont typeface="Arial" panose="020B0604020202020204" pitchFamily="34" charset="0"/>
              <a:buChar char="•"/>
            </a:pPr>
            <a:r>
              <a:rPr lang="tr-TR" sz="1600" dirty="0"/>
              <a:t>Slovakya’ya düzenlenen Ticaret Heyeti </a:t>
            </a:r>
            <a:r>
              <a:rPr lang="tr-TR" sz="1600" dirty="0" err="1"/>
              <a:t>Programları’nın</a:t>
            </a:r>
            <a:r>
              <a:rPr lang="tr-TR" sz="1600" dirty="0"/>
              <a:t> organizasyonuna destek vermek</a:t>
            </a:r>
          </a:p>
          <a:p>
            <a:pPr marL="285750" indent="-285750">
              <a:spcAft>
                <a:spcPts val="1200"/>
              </a:spcAft>
              <a:buFont typeface="Arial" panose="020B0604020202020204" pitchFamily="34" charset="0"/>
              <a:buChar char="•"/>
            </a:pPr>
            <a:r>
              <a:rPr lang="tr-TR" sz="1600" dirty="0"/>
              <a:t>Slovakya’ya düzenlenen Resmi Heyet </a:t>
            </a:r>
            <a:r>
              <a:rPr lang="tr-TR" sz="1600" dirty="0" err="1"/>
              <a:t>Programları’nın</a:t>
            </a:r>
            <a:r>
              <a:rPr lang="tr-TR" sz="1600" dirty="0"/>
              <a:t> organizasyonunu yapmak</a:t>
            </a:r>
          </a:p>
          <a:p>
            <a:pPr marL="285750" indent="-285750">
              <a:spcAft>
                <a:spcPts val="1200"/>
              </a:spcAft>
              <a:buFont typeface="Arial" panose="020B0604020202020204" pitchFamily="34" charset="0"/>
              <a:buChar char="•"/>
            </a:pPr>
            <a:r>
              <a:rPr lang="tr-TR" sz="1600" dirty="0"/>
              <a:t>Slovakya’daki önemli proje ve ihalelerin takibini yaparak Türk iş dünyasına duyurmak</a:t>
            </a:r>
          </a:p>
          <a:p>
            <a:pPr marL="285750" indent="-285750">
              <a:spcAft>
                <a:spcPts val="1200"/>
              </a:spcAft>
              <a:buFont typeface="Arial" panose="020B0604020202020204" pitchFamily="34" charset="0"/>
              <a:buChar char="•"/>
            </a:pPr>
            <a:r>
              <a:rPr lang="tr-TR" sz="1600" dirty="0"/>
              <a:t>Slovakya’da gerçekleştirilen fuar ve organizasyonları takip ederek katılımcı Türk firmalarını ziyaret etmek</a:t>
            </a:r>
          </a:p>
        </p:txBody>
      </p:sp>
    </p:spTree>
    <p:extLst>
      <p:ext uri="{BB962C8B-B14F-4D97-AF65-F5344CB8AC3E}">
        <p14:creationId xmlns:p14="http://schemas.microsoft.com/office/powerpoint/2010/main" val="1810639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Dikdörtgen 34">
            <a:extLst>
              <a:ext uri="{FF2B5EF4-FFF2-40B4-BE49-F238E27FC236}">
                <a16:creationId xmlns:a16="http://schemas.microsoft.com/office/drawing/2014/main" id="{61513D59-8D87-424F-AEAE-7230EB04ABB1}"/>
              </a:ext>
            </a:extLst>
          </p:cNvPr>
          <p:cNvSpPr/>
          <p:nvPr/>
        </p:nvSpPr>
        <p:spPr>
          <a:xfrm>
            <a:off x="0" y="1199307"/>
            <a:ext cx="11522075" cy="461665"/>
          </a:xfrm>
          <a:prstGeom prst="rect">
            <a:avLst/>
          </a:prstGeom>
        </p:spPr>
        <p:txBody>
          <a:bodyPr wrap="square">
            <a:spAutoFit/>
          </a:bodyPr>
          <a:lstStyle/>
          <a:p>
            <a:pPr algn="ctr"/>
            <a:r>
              <a:rPr lang="tr-TR" sz="2400" b="1" dirty="0">
                <a:solidFill>
                  <a:srgbClr val="C00000"/>
                </a:solidFill>
              </a:rPr>
              <a:t>Takip Edilmesinde Fayda Görülen Web Siteleri</a:t>
            </a:r>
          </a:p>
        </p:txBody>
      </p:sp>
      <p:sp>
        <p:nvSpPr>
          <p:cNvPr id="7" name="Dikdörtgen 6"/>
          <p:cNvSpPr/>
          <p:nvPr/>
        </p:nvSpPr>
        <p:spPr>
          <a:xfrm>
            <a:off x="140110" y="1749465"/>
            <a:ext cx="5928851" cy="4708981"/>
          </a:xfrm>
          <a:prstGeom prst="rect">
            <a:avLst/>
          </a:prstGeom>
          <a:ln>
            <a:solidFill>
              <a:schemeClr val="tx1"/>
            </a:solidFill>
          </a:ln>
        </p:spPr>
        <p:txBody>
          <a:bodyPr wrap="square">
            <a:spAutoFit/>
          </a:bodyPr>
          <a:lstStyle/>
          <a:p>
            <a:r>
              <a:rPr lang="nn-NO" sz="1200" dirty="0"/>
              <a:t>Slovakya Sanayi ve Ticaret Odası</a:t>
            </a:r>
            <a:r>
              <a:rPr lang="tr-TR" sz="1200" dirty="0"/>
              <a:t> (SOPK) </a:t>
            </a:r>
          </a:p>
          <a:p>
            <a:r>
              <a:rPr lang="tr-TR" sz="1200" dirty="0"/>
              <a:t>(Web adresi: </a:t>
            </a:r>
            <a:r>
              <a:rPr lang="tr-TR" sz="1200" dirty="0">
                <a:hlinkClick r:id="rId4"/>
              </a:rPr>
              <a:t>http://web.sopk.sk/</a:t>
            </a:r>
            <a:r>
              <a:rPr lang="tr-TR" sz="1200" dirty="0"/>
              <a:t>, E-posta: </a:t>
            </a:r>
            <a:r>
              <a:rPr lang="tr-TR" sz="1200" dirty="0">
                <a:hlinkClick r:id="rId5"/>
              </a:rPr>
              <a:t>sopkurad@sopk.sk</a:t>
            </a:r>
            <a:r>
              <a:rPr lang="tr-TR" sz="1200" dirty="0"/>
              <a:t> ) </a:t>
            </a:r>
          </a:p>
          <a:p>
            <a:endParaRPr lang="tr-TR" sz="1200" dirty="0"/>
          </a:p>
          <a:p>
            <a:r>
              <a:rPr lang="tr-TR" sz="1200" dirty="0"/>
              <a:t>Slovakya Ticareti Geliştirme ve Yatırım Ajansı (SARIO)</a:t>
            </a:r>
          </a:p>
          <a:p>
            <a:r>
              <a:rPr lang="tr-TR" sz="1200" dirty="0"/>
              <a:t>(</a:t>
            </a:r>
            <a:r>
              <a:rPr lang="pl-PL" sz="1200" dirty="0"/>
              <a:t>Web adresi: </a:t>
            </a:r>
            <a:r>
              <a:rPr lang="pl-PL" sz="1200" dirty="0">
                <a:hlinkClick r:id="rId6"/>
              </a:rPr>
              <a:t>https://sario.sk/en</a:t>
            </a:r>
            <a:r>
              <a:rPr lang="tr-TR" sz="1200" dirty="0"/>
              <a:t> , E-posta: </a:t>
            </a:r>
            <a:r>
              <a:rPr lang="tr-TR" sz="1200" dirty="0">
                <a:hlinkClick r:id="rId7"/>
              </a:rPr>
              <a:t>sario@sario.sk</a:t>
            </a:r>
            <a:r>
              <a:rPr lang="tr-TR" sz="1200" dirty="0"/>
              <a:t>, </a:t>
            </a:r>
            <a:r>
              <a:rPr lang="tr-TR" sz="1200" dirty="0">
                <a:hlinkClick r:id="rId8"/>
              </a:rPr>
              <a:t>invest@sario.sk</a:t>
            </a:r>
            <a:r>
              <a:rPr lang="tr-TR" sz="1200" dirty="0"/>
              <a:t>, </a:t>
            </a:r>
            <a:r>
              <a:rPr lang="tr-TR" sz="1200" dirty="0">
                <a:hlinkClick r:id="rId9"/>
              </a:rPr>
              <a:t>trade@sario.sk</a:t>
            </a:r>
            <a:r>
              <a:rPr lang="tr-TR" sz="1200" dirty="0"/>
              <a:t>)</a:t>
            </a:r>
          </a:p>
          <a:p>
            <a:endParaRPr lang="tr-TR" sz="1200" dirty="0"/>
          </a:p>
          <a:p>
            <a:r>
              <a:rPr lang="tr-TR" sz="1200" dirty="0"/>
              <a:t>Klub 500: Bünyesinde 500’den fazla kişi istihdam eden firmaları bünyesinde barıdıran bir sivil toplum kuruluşu </a:t>
            </a:r>
            <a:r>
              <a:rPr lang="it-IT" sz="1200" dirty="0"/>
              <a:t>Web adresi:</a:t>
            </a:r>
            <a:r>
              <a:rPr lang="tr-TR" sz="1200" dirty="0"/>
              <a:t> </a:t>
            </a:r>
            <a:r>
              <a:rPr lang="it-IT" sz="1200" dirty="0">
                <a:hlinkClick r:id="rId10"/>
              </a:rPr>
              <a:t>http://www.klub500.sk/</a:t>
            </a:r>
            <a:r>
              <a:rPr lang="tr-TR" sz="1200" dirty="0"/>
              <a:t> </a:t>
            </a:r>
            <a:r>
              <a:rPr lang="it-IT" sz="1200" dirty="0"/>
              <a:t>E-posta: </a:t>
            </a:r>
            <a:r>
              <a:rPr lang="it-IT" sz="1200" dirty="0">
                <a:hlinkClick r:id="rId11"/>
              </a:rPr>
              <a:t>office@klub500.sk</a:t>
            </a:r>
            <a:endParaRPr lang="tr-TR" sz="1200" dirty="0"/>
          </a:p>
          <a:p>
            <a:pPr marL="285750" indent="-285750">
              <a:buFont typeface="Arial" panose="020B0604020202020204" pitchFamily="34" charset="0"/>
              <a:buChar char="•"/>
            </a:pPr>
            <a:endParaRPr lang="tr-TR" sz="1200" dirty="0"/>
          </a:p>
          <a:p>
            <a:r>
              <a:rPr lang="tr-TR" sz="1200" dirty="0"/>
              <a:t>Slovakya Kamu İhale Ofisi: </a:t>
            </a:r>
            <a:r>
              <a:rPr lang="tr-TR" sz="1200" dirty="0">
                <a:hlinkClick r:id="rId12"/>
              </a:rPr>
              <a:t>https://www.uvo.gov.sk/vyhladavanie-zakaziek-4dd.html</a:t>
            </a:r>
            <a:r>
              <a:rPr lang="tr-TR" sz="1200" dirty="0"/>
              <a:t> </a:t>
            </a:r>
          </a:p>
          <a:p>
            <a:endParaRPr lang="tr-TR" sz="1200" dirty="0"/>
          </a:p>
          <a:p>
            <a:r>
              <a:rPr lang="tr-TR" sz="1200" dirty="0"/>
              <a:t>Slovakya Devlet Malzeme Ofisi: </a:t>
            </a:r>
            <a:r>
              <a:rPr lang="tr-TR" sz="1200" dirty="0">
                <a:hlinkClick r:id="rId13"/>
              </a:rPr>
              <a:t>https://www.reserves.gov.sk/index.php/en/introduction/</a:t>
            </a:r>
            <a:r>
              <a:rPr lang="tr-TR" sz="1200" dirty="0"/>
              <a:t> </a:t>
            </a:r>
          </a:p>
          <a:p>
            <a:endParaRPr lang="tr-TR" sz="1200" dirty="0"/>
          </a:p>
          <a:p>
            <a:r>
              <a:rPr lang="tr-TR" sz="1200" dirty="0"/>
              <a:t>AB Elektronik İhale Sistemi (TED): </a:t>
            </a:r>
            <a:r>
              <a:rPr lang="tr-TR" sz="1200" dirty="0">
                <a:hlinkClick r:id="rId14"/>
              </a:rPr>
              <a:t>https://ted.europa.eu/TED/search/searchResult.do</a:t>
            </a:r>
            <a:endParaRPr lang="tr-TR" sz="1200" dirty="0"/>
          </a:p>
          <a:p>
            <a:endParaRPr lang="tr-TR" sz="1200" dirty="0"/>
          </a:p>
          <a:p>
            <a:r>
              <a:rPr lang="tr-TR" sz="1200" dirty="0"/>
              <a:t>Slovakya’da düzenlenen fuar ve sergiler:</a:t>
            </a:r>
          </a:p>
          <a:p>
            <a:r>
              <a:rPr lang="tr-TR" sz="1200" dirty="0"/>
              <a:t>Incheba in Bratislava </a:t>
            </a:r>
            <a:r>
              <a:rPr lang="tr-TR" sz="1200" dirty="0">
                <a:hlinkClick r:id="rId15"/>
              </a:rPr>
              <a:t>www.incheba.sk/en</a:t>
            </a:r>
            <a:r>
              <a:rPr lang="tr-TR" sz="1200" dirty="0"/>
              <a:t> </a:t>
            </a:r>
          </a:p>
          <a:p>
            <a:r>
              <a:rPr lang="tr-TR" sz="1200" dirty="0"/>
              <a:t>Agrokomplex in Nitra </a:t>
            </a:r>
            <a:r>
              <a:rPr lang="tr-TR" sz="1200" dirty="0">
                <a:hlinkClick r:id="rId16"/>
              </a:rPr>
              <a:t>www.agrokomplex.sk/en</a:t>
            </a:r>
            <a:r>
              <a:rPr lang="tr-TR" sz="1200" dirty="0"/>
              <a:t> </a:t>
            </a:r>
          </a:p>
          <a:p>
            <a:r>
              <a:rPr lang="tr-TR" sz="1200" dirty="0"/>
              <a:t>Expo Centrum in Trenčín </a:t>
            </a:r>
            <a:r>
              <a:rPr lang="tr-TR" sz="1200" dirty="0">
                <a:hlinkClick r:id="rId17"/>
              </a:rPr>
              <a:t>www.expocenter.sk/default.aspx</a:t>
            </a:r>
            <a:r>
              <a:rPr lang="tr-TR" sz="1200" dirty="0"/>
              <a:t> </a:t>
            </a:r>
          </a:p>
          <a:p>
            <a:endParaRPr lang="tr-TR" sz="1200" dirty="0"/>
          </a:p>
          <a:p>
            <a:r>
              <a:rPr lang="tr-TR" sz="1200" dirty="0"/>
              <a:t>Ticaret Sicili Sorgulama:</a:t>
            </a:r>
          </a:p>
          <a:p>
            <a:r>
              <a:rPr lang="tr-TR" sz="1200" dirty="0"/>
              <a:t>Slovakya Adalet Bakanlığı İş Kayıtları Sistemi: </a:t>
            </a:r>
            <a:r>
              <a:rPr lang="tr-TR" sz="1200" dirty="0">
                <a:hlinkClick r:id="rId18"/>
              </a:rPr>
              <a:t>http://www.orsr.sk/search_subjekt.asp?lan=en</a:t>
            </a:r>
            <a:r>
              <a:rPr lang="tr-TR" sz="1200" dirty="0"/>
              <a:t> Slovakya Ticaret Sicili: </a:t>
            </a:r>
            <a:r>
              <a:rPr lang="tr-TR" sz="1200" dirty="0">
                <a:hlinkClick r:id="rId19"/>
              </a:rPr>
              <a:t>https://www.zrsr.sk/default.aspx?LANG=en</a:t>
            </a:r>
            <a:r>
              <a:rPr lang="tr-TR" sz="1200" dirty="0"/>
              <a:t> </a:t>
            </a:r>
          </a:p>
          <a:p>
            <a:endParaRPr lang="tr-TR" sz="1200" dirty="0"/>
          </a:p>
          <a:p>
            <a:r>
              <a:rPr lang="pl-PL" sz="1200" dirty="0"/>
              <a:t>Firma Bilgileri:</a:t>
            </a:r>
            <a:r>
              <a:rPr lang="tr-TR" sz="1200" dirty="0"/>
              <a:t> </a:t>
            </a:r>
            <a:r>
              <a:rPr lang="pl-PL" sz="1200" dirty="0">
                <a:hlinkClick r:id="rId20"/>
              </a:rPr>
              <a:t>https://www.edb.sk/en/</a:t>
            </a:r>
            <a:r>
              <a:rPr lang="tr-TR" sz="1200" dirty="0"/>
              <a:t>, </a:t>
            </a:r>
            <a:r>
              <a:rPr lang="pl-PL" sz="1200" dirty="0">
                <a:hlinkClick r:id="rId21"/>
              </a:rPr>
              <a:t>https://finstat.sk/</a:t>
            </a:r>
            <a:r>
              <a:rPr lang="tr-TR" sz="1200" dirty="0"/>
              <a:t> </a:t>
            </a:r>
            <a:endParaRPr lang="pl-PL" sz="1200" dirty="0"/>
          </a:p>
        </p:txBody>
      </p:sp>
      <p:sp>
        <p:nvSpPr>
          <p:cNvPr id="3" name="Dikdörtgen 2"/>
          <p:cNvSpPr/>
          <p:nvPr/>
        </p:nvSpPr>
        <p:spPr>
          <a:xfrm>
            <a:off x="6141076" y="2283524"/>
            <a:ext cx="5338359" cy="3600986"/>
          </a:xfrm>
          <a:prstGeom prst="rect">
            <a:avLst/>
          </a:prstGeom>
          <a:ln>
            <a:solidFill>
              <a:schemeClr val="tx1"/>
            </a:solidFill>
          </a:ln>
        </p:spPr>
        <p:txBody>
          <a:bodyPr wrap="square">
            <a:spAutoFit/>
          </a:bodyPr>
          <a:lstStyle/>
          <a:p>
            <a:r>
              <a:rPr lang="tr-TR" sz="1200" dirty="0"/>
              <a:t>Slovakya’daki güncel ekonomik gelişmeler: </a:t>
            </a:r>
            <a:r>
              <a:rPr lang="tr-TR" sz="1200" dirty="0">
                <a:hlinkClick r:id="rId22"/>
              </a:rPr>
              <a:t>https://ticaret.gov.tr/blog/ulkelerden-ticari-haberler/slovakya</a:t>
            </a:r>
            <a:r>
              <a:rPr lang="tr-TR" sz="1200" dirty="0"/>
              <a:t> </a:t>
            </a:r>
          </a:p>
          <a:p>
            <a:endParaRPr lang="tr-TR" sz="1200" dirty="0"/>
          </a:p>
          <a:p>
            <a:r>
              <a:rPr lang="tr-TR" sz="1200" dirty="0"/>
              <a:t>Slovakya’da iş yaparken dikkat edilmesi gereken hususlar, pazar bilgileri, raporlar </a:t>
            </a:r>
            <a:r>
              <a:rPr lang="tr-TR" sz="1200" dirty="0">
                <a:hlinkClick r:id="rId23"/>
              </a:rPr>
              <a:t>https://ticaret.gov.tr/yurtdisi-teskilati/avrupa/slovakya/genel-bilgiler</a:t>
            </a:r>
            <a:endParaRPr lang="tr-TR" sz="1200" dirty="0"/>
          </a:p>
          <a:p>
            <a:r>
              <a:rPr lang="tr-TR" sz="1200" dirty="0"/>
              <a:t> </a:t>
            </a:r>
          </a:p>
          <a:p>
            <a:r>
              <a:rPr lang="tr-TR" sz="1200" dirty="0"/>
              <a:t>Dış ticaret İstatistikleri: </a:t>
            </a:r>
            <a:r>
              <a:rPr lang="tr-TR" sz="1200" dirty="0">
                <a:hlinkClick r:id="rId24"/>
              </a:rPr>
              <a:t>www.trademap.org</a:t>
            </a:r>
            <a:r>
              <a:rPr lang="tr-TR" sz="1200" dirty="0"/>
              <a:t> (Ücretsiz üyelik)</a:t>
            </a:r>
          </a:p>
          <a:p>
            <a:pPr marL="171450" indent="-171450">
              <a:buFont typeface="Arial" panose="020B0604020202020204" pitchFamily="34" charset="0"/>
              <a:buChar char="•"/>
            </a:pPr>
            <a:endParaRPr lang="tr-TR" sz="1200" dirty="0"/>
          </a:p>
          <a:p>
            <a:r>
              <a:rPr lang="tr-TR" sz="1200" dirty="0"/>
              <a:t>Slovakya’nın ithalatında uyguladığı gümrük vergileri, düzenleme ve önlemler </a:t>
            </a:r>
            <a:r>
              <a:rPr lang="tr-TR" sz="1200" dirty="0">
                <a:hlinkClick r:id="rId25"/>
              </a:rPr>
              <a:t>https://ec.europa.eu/taxation_customs/dds2/taric/taric_consultation.jsp?Lang=en</a:t>
            </a:r>
            <a:r>
              <a:rPr lang="tr-TR" sz="1200" dirty="0"/>
              <a:t> </a:t>
            </a:r>
          </a:p>
          <a:p>
            <a:pPr marL="171450" indent="-171450">
              <a:buFont typeface="Arial" panose="020B0604020202020204" pitchFamily="34" charset="0"/>
              <a:buChar char="•"/>
            </a:pPr>
            <a:r>
              <a:rPr lang="tr-TR" sz="1200" dirty="0"/>
              <a:t>Gümrük vergileri: </a:t>
            </a:r>
            <a:r>
              <a:rPr lang="tr-TR" sz="1200" dirty="0">
                <a:hlinkClick r:id="rId26"/>
              </a:rPr>
              <a:t>https://www.macmap.org/en/query/customs-duties?reporter=703&amp;year=2020&amp;partner=792</a:t>
            </a:r>
            <a:endParaRPr lang="tr-TR" sz="1200" dirty="0"/>
          </a:p>
          <a:p>
            <a:pPr marL="171450" indent="-171450">
              <a:buFont typeface="Arial" panose="020B0604020202020204" pitchFamily="34" charset="0"/>
              <a:buChar char="•"/>
            </a:pPr>
            <a:r>
              <a:rPr lang="tr-TR" sz="1200" dirty="0"/>
              <a:t>Önlemler: </a:t>
            </a:r>
            <a:r>
              <a:rPr lang="tr-TR" sz="1200" dirty="0">
                <a:hlinkClick r:id="rId27"/>
              </a:rPr>
              <a:t>https://www.macmap.org/en/query/trade-remedies?reporter=703&amp;year=2020&amp;partner=792</a:t>
            </a:r>
            <a:endParaRPr lang="tr-TR" sz="1200" dirty="0"/>
          </a:p>
          <a:p>
            <a:pPr marL="171450" indent="-171450">
              <a:buFont typeface="Arial" panose="020B0604020202020204" pitchFamily="34" charset="0"/>
              <a:buChar char="•"/>
            </a:pPr>
            <a:r>
              <a:rPr lang="tr-TR" sz="1200" dirty="0"/>
              <a:t>Yasal düzenlemeler: </a:t>
            </a:r>
            <a:r>
              <a:rPr lang="tr-TR" sz="1200" dirty="0">
                <a:hlinkClick r:id="rId28"/>
              </a:rPr>
              <a:t>https://www.macmap.org/en/query/regulatory-requirement?reporter=703&amp;partner=792</a:t>
            </a:r>
            <a:r>
              <a:rPr lang="tr-TR" sz="1200" dirty="0"/>
              <a:t> </a:t>
            </a:r>
          </a:p>
          <a:p>
            <a:pPr marL="171450" indent="-171450">
              <a:buFont typeface="Arial" panose="020B0604020202020204" pitchFamily="34" charset="0"/>
              <a:buChar char="•"/>
            </a:pPr>
            <a:endParaRPr lang="tr-TR" sz="1200" dirty="0"/>
          </a:p>
          <a:p>
            <a:r>
              <a:rPr lang="tr-TR" sz="1200" dirty="0"/>
              <a:t>Uluslararası Taşımacılar Derneği  ČESMAD: </a:t>
            </a:r>
            <a:r>
              <a:rPr lang="tr-TR" sz="1200" dirty="0">
                <a:hlinkClick r:id="rId29"/>
              </a:rPr>
              <a:t>https://www.cesmad.sk/historia-zdruzenia</a:t>
            </a:r>
            <a:r>
              <a:rPr lang="tr-TR" sz="1200" dirty="0"/>
              <a:t> </a:t>
            </a:r>
          </a:p>
        </p:txBody>
      </p:sp>
      <p:pic>
        <p:nvPicPr>
          <p:cNvPr id="1026" name="Picture 2" descr="logo activity SOPK">
            <a:extLst>
              <a:ext uri="{FF2B5EF4-FFF2-40B4-BE49-F238E27FC236}">
                <a16:creationId xmlns:a16="http://schemas.microsoft.com/office/drawing/2014/main" id="{9C910773-D96E-491F-A583-B45E6109B96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211132" y="905674"/>
            <a:ext cx="562523" cy="750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d idea Slovakia">
            <a:extLst>
              <a:ext uri="{FF2B5EF4-FFF2-40B4-BE49-F238E27FC236}">
                <a16:creationId xmlns:a16="http://schemas.microsoft.com/office/drawing/2014/main" id="{55FFE0E6-5407-4DEE-97EC-ABA98994FB3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863219" y="1178198"/>
            <a:ext cx="659766" cy="2749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B42650E-7CBF-49A7-A39B-AA5ED452FACB}"/>
              </a:ext>
            </a:extLst>
          </p:cNvPr>
          <p:cNvPicPr>
            <a:picLocks noChangeAspect="1"/>
          </p:cNvPicPr>
          <p:nvPr/>
        </p:nvPicPr>
        <p:blipFill>
          <a:blip r:embed="rId32"/>
          <a:stretch>
            <a:fillRect/>
          </a:stretch>
        </p:blipFill>
        <p:spPr>
          <a:xfrm>
            <a:off x="9191219" y="225345"/>
            <a:ext cx="1301797" cy="346143"/>
          </a:xfrm>
          <a:prstGeom prst="rect">
            <a:avLst/>
          </a:prstGeom>
        </p:spPr>
      </p:pic>
      <p:pic>
        <p:nvPicPr>
          <p:cNvPr id="12" name="Picture 11">
            <a:extLst>
              <a:ext uri="{FF2B5EF4-FFF2-40B4-BE49-F238E27FC236}">
                <a16:creationId xmlns:a16="http://schemas.microsoft.com/office/drawing/2014/main" id="{47A491C6-9467-4B9C-BABD-3035D11E704C}"/>
              </a:ext>
            </a:extLst>
          </p:cNvPr>
          <p:cNvPicPr>
            <a:picLocks noChangeAspect="1"/>
          </p:cNvPicPr>
          <p:nvPr/>
        </p:nvPicPr>
        <p:blipFill>
          <a:blip r:embed="rId33"/>
          <a:stretch>
            <a:fillRect/>
          </a:stretch>
        </p:blipFill>
        <p:spPr>
          <a:xfrm>
            <a:off x="10671815" y="905674"/>
            <a:ext cx="659766" cy="233667"/>
          </a:xfrm>
          <a:prstGeom prst="rect">
            <a:avLst/>
          </a:prstGeom>
        </p:spPr>
      </p:pic>
      <p:pic>
        <p:nvPicPr>
          <p:cNvPr id="14" name="Picture 13">
            <a:extLst>
              <a:ext uri="{FF2B5EF4-FFF2-40B4-BE49-F238E27FC236}">
                <a16:creationId xmlns:a16="http://schemas.microsoft.com/office/drawing/2014/main" id="{6639D6C6-FAFB-4A81-B825-6298FB3BC4B6}"/>
              </a:ext>
            </a:extLst>
          </p:cNvPr>
          <p:cNvPicPr>
            <a:picLocks noChangeAspect="1"/>
          </p:cNvPicPr>
          <p:nvPr/>
        </p:nvPicPr>
        <p:blipFill>
          <a:blip r:embed="rId34"/>
          <a:stretch>
            <a:fillRect/>
          </a:stretch>
        </p:blipFill>
        <p:spPr>
          <a:xfrm>
            <a:off x="9863219" y="905674"/>
            <a:ext cx="741374" cy="197174"/>
          </a:xfrm>
          <a:prstGeom prst="rect">
            <a:avLst/>
          </a:prstGeom>
        </p:spPr>
      </p:pic>
      <p:pic>
        <p:nvPicPr>
          <p:cNvPr id="16" name="Picture 15">
            <a:extLst>
              <a:ext uri="{FF2B5EF4-FFF2-40B4-BE49-F238E27FC236}">
                <a16:creationId xmlns:a16="http://schemas.microsoft.com/office/drawing/2014/main" id="{50FD0F96-2DE4-4711-8AFD-D3CB40B399DB}"/>
              </a:ext>
            </a:extLst>
          </p:cNvPr>
          <p:cNvPicPr>
            <a:picLocks noChangeAspect="1"/>
          </p:cNvPicPr>
          <p:nvPr/>
        </p:nvPicPr>
        <p:blipFill>
          <a:blip r:embed="rId35"/>
          <a:stretch>
            <a:fillRect/>
          </a:stretch>
        </p:blipFill>
        <p:spPr>
          <a:xfrm>
            <a:off x="9208669" y="528952"/>
            <a:ext cx="1213421" cy="319170"/>
          </a:xfrm>
          <a:prstGeom prst="rect">
            <a:avLst/>
          </a:prstGeom>
        </p:spPr>
      </p:pic>
      <p:pic>
        <p:nvPicPr>
          <p:cNvPr id="19" name="Picture 18">
            <a:extLst>
              <a:ext uri="{FF2B5EF4-FFF2-40B4-BE49-F238E27FC236}">
                <a16:creationId xmlns:a16="http://schemas.microsoft.com/office/drawing/2014/main" id="{C220A37C-9E18-4842-8CD3-AB8EBE091936}"/>
              </a:ext>
            </a:extLst>
          </p:cNvPr>
          <p:cNvPicPr>
            <a:picLocks noChangeAspect="1"/>
          </p:cNvPicPr>
          <p:nvPr/>
        </p:nvPicPr>
        <p:blipFill>
          <a:blip r:embed="rId36"/>
          <a:stretch>
            <a:fillRect/>
          </a:stretch>
        </p:blipFill>
        <p:spPr>
          <a:xfrm>
            <a:off x="10554295" y="398416"/>
            <a:ext cx="683939" cy="359417"/>
          </a:xfrm>
          <a:prstGeom prst="rect">
            <a:avLst/>
          </a:prstGeom>
        </p:spPr>
      </p:pic>
      <p:pic>
        <p:nvPicPr>
          <p:cNvPr id="21" name="Picture 20">
            <a:extLst>
              <a:ext uri="{FF2B5EF4-FFF2-40B4-BE49-F238E27FC236}">
                <a16:creationId xmlns:a16="http://schemas.microsoft.com/office/drawing/2014/main" id="{E3CB1EC5-AE96-4E52-9009-CC8948FC1E5D}"/>
              </a:ext>
            </a:extLst>
          </p:cNvPr>
          <p:cNvPicPr>
            <a:picLocks noChangeAspect="1"/>
          </p:cNvPicPr>
          <p:nvPr/>
        </p:nvPicPr>
        <p:blipFill>
          <a:blip r:embed="rId37"/>
          <a:stretch>
            <a:fillRect/>
          </a:stretch>
        </p:blipFill>
        <p:spPr>
          <a:xfrm>
            <a:off x="10422090" y="1197069"/>
            <a:ext cx="790878" cy="247934"/>
          </a:xfrm>
          <a:prstGeom prst="rect">
            <a:avLst/>
          </a:prstGeom>
        </p:spPr>
      </p:pic>
      <p:pic>
        <p:nvPicPr>
          <p:cNvPr id="23" name="Picture 22">
            <a:extLst>
              <a:ext uri="{FF2B5EF4-FFF2-40B4-BE49-F238E27FC236}">
                <a16:creationId xmlns:a16="http://schemas.microsoft.com/office/drawing/2014/main" id="{5D98193F-AD23-418B-8F5D-6675780893CC}"/>
              </a:ext>
            </a:extLst>
          </p:cNvPr>
          <p:cNvPicPr>
            <a:picLocks noChangeAspect="1"/>
          </p:cNvPicPr>
          <p:nvPr/>
        </p:nvPicPr>
        <p:blipFill>
          <a:blip r:embed="rId38"/>
          <a:stretch>
            <a:fillRect/>
          </a:stretch>
        </p:blipFill>
        <p:spPr>
          <a:xfrm>
            <a:off x="9863219" y="1506991"/>
            <a:ext cx="806722" cy="208247"/>
          </a:xfrm>
          <a:prstGeom prst="rect">
            <a:avLst/>
          </a:prstGeom>
        </p:spPr>
      </p:pic>
    </p:spTree>
    <p:extLst>
      <p:ext uri="{BB962C8B-B14F-4D97-AF65-F5344CB8AC3E}">
        <p14:creationId xmlns:p14="http://schemas.microsoft.com/office/powerpoint/2010/main" val="136606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888DEFB7-7DA2-4A50-838D-F5CADE34C372}"/>
              </a:ext>
            </a:extLst>
          </p:cNvPr>
          <p:cNvSpPr>
            <a:spLocks noGrp="1"/>
          </p:cNvSpPr>
          <p:nvPr>
            <p:ph idx="1"/>
          </p:nvPr>
        </p:nvSpPr>
        <p:spPr>
          <a:xfrm>
            <a:off x="1647253" y="196396"/>
            <a:ext cx="11522075" cy="735555"/>
          </a:xfrm>
        </p:spPr>
        <p:txBody>
          <a:bodyPr>
            <a:normAutofit/>
          </a:bodyPr>
          <a:lstStyle/>
          <a:p>
            <a:pPr marL="0" indent="0" algn="ctr">
              <a:buNone/>
            </a:pPr>
            <a:r>
              <a:rPr lang="tr-TR" b="1" dirty="0">
                <a:solidFill>
                  <a:srgbClr val="C00000"/>
                </a:solidFill>
                <a:latin typeface="Myriad Pro"/>
                <a:cs typeface="Myriad Pro"/>
              </a:rPr>
              <a:t>İkili Anlaşmalar</a:t>
            </a:r>
            <a:endParaRPr lang="en-US" b="1" dirty="0">
              <a:solidFill>
                <a:srgbClr val="FF0000"/>
              </a:solidFill>
              <a:latin typeface="Myriad Pro"/>
              <a:cs typeface="Myriad Pro"/>
            </a:endParaRPr>
          </a:p>
        </p:txBody>
      </p:sp>
      <p:sp>
        <p:nvSpPr>
          <p:cNvPr id="18" name="Metin kutusu 9">
            <a:extLst>
              <a:ext uri="{FF2B5EF4-FFF2-40B4-BE49-F238E27FC236}">
                <a16:creationId xmlns:a16="http://schemas.microsoft.com/office/drawing/2014/main" id="{A88B9B06-E7C0-4623-83CD-ED2DE18A2080}"/>
              </a:ext>
            </a:extLst>
          </p:cNvPr>
          <p:cNvSpPr txBox="1"/>
          <p:nvPr/>
        </p:nvSpPr>
        <p:spPr>
          <a:xfrm>
            <a:off x="4952443" y="1028557"/>
            <a:ext cx="5967192" cy="1323439"/>
          </a:xfrm>
          <a:prstGeom prst="rect">
            <a:avLst/>
          </a:prstGeom>
          <a:solidFill>
            <a:schemeClr val="bg1">
              <a:alpha val="65000"/>
            </a:schemeClr>
          </a:solidFill>
        </p:spPr>
        <p:txBody>
          <a:bodyPr wrap="square" rtlCol="0">
            <a:spAutoFit/>
          </a:bodyPr>
          <a:lstStyle/>
          <a:p>
            <a:pPr algn="just"/>
            <a:r>
              <a:rPr lang="tr-TR" sz="2000" dirty="0">
                <a:solidFill>
                  <a:srgbClr val="000000"/>
                </a:solidFill>
              </a:rPr>
              <a:t>Ekonomik İşbirliği Anlaşması: 16 Mart 2007 (Ankara) </a:t>
            </a:r>
          </a:p>
          <a:p>
            <a:pPr algn="just"/>
            <a:r>
              <a:rPr lang="tr-TR" sz="2000" dirty="0">
                <a:solidFill>
                  <a:srgbClr val="000000"/>
                </a:solidFill>
              </a:rPr>
              <a:t>KEK   1. Dönem Toplantısı: 12-13 Mayıs 2008 (Bratislava)</a:t>
            </a:r>
          </a:p>
          <a:p>
            <a:pPr algn="just"/>
            <a:r>
              <a:rPr lang="tr-TR" sz="2000" dirty="0">
                <a:solidFill>
                  <a:srgbClr val="000000"/>
                </a:solidFill>
              </a:rPr>
              <a:t>          2. Dönem Toplantısı: 6-7 Kasım 2012 (Ankara) </a:t>
            </a:r>
          </a:p>
          <a:p>
            <a:pPr algn="just"/>
            <a:r>
              <a:rPr lang="tr-TR" sz="2000" dirty="0">
                <a:solidFill>
                  <a:srgbClr val="C00000"/>
                </a:solidFill>
              </a:rPr>
              <a:t>JETCO Kurucu Deklarasyonu: 20 Şubat 2024 (Bratislava)</a:t>
            </a:r>
          </a:p>
        </p:txBody>
      </p:sp>
      <p:graphicFrame>
        <p:nvGraphicFramePr>
          <p:cNvPr id="9" name="Content Placeholder 3">
            <a:extLst>
              <a:ext uri="{FF2B5EF4-FFF2-40B4-BE49-F238E27FC236}">
                <a16:creationId xmlns:a16="http://schemas.microsoft.com/office/drawing/2014/main" id="{0CA1DA3D-9627-4178-8EE4-3AEEBAEB27D1}"/>
              </a:ext>
            </a:extLst>
          </p:cNvPr>
          <p:cNvGraphicFramePr>
            <a:graphicFrameLocks/>
          </p:cNvGraphicFramePr>
          <p:nvPr/>
        </p:nvGraphicFramePr>
        <p:xfrm>
          <a:off x="222558" y="2417515"/>
          <a:ext cx="7321241" cy="4046672"/>
        </p:xfrm>
        <a:graphic>
          <a:graphicData uri="http://schemas.openxmlformats.org/drawingml/2006/table">
            <a:tbl>
              <a:tblPr firstRow="1" firstCol="1" bandRow="1">
                <a:tableStyleId>{3B4B98B0-60AC-42C2-AFA5-B58CD77FA1E5}</a:tableStyleId>
              </a:tblPr>
              <a:tblGrid>
                <a:gridCol w="5348418">
                  <a:extLst>
                    <a:ext uri="{9D8B030D-6E8A-4147-A177-3AD203B41FA5}">
                      <a16:colId xmlns:a16="http://schemas.microsoft.com/office/drawing/2014/main" val="20000"/>
                    </a:ext>
                  </a:extLst>
                </a:gridCol>
                <a:gridCol w="1972823">
                  <a:extLst>
                    <a:ext uri="{9D8B030D-6E8A-4147-A177-3AD203B41FA5}">
                      <a16:colId xmlns:a16="http://schemas.microsoft.com/office/drawing/2014/main" val="20001"/>
                    </a:ext>
                  </a:extLst>
                </a:gridCol>
              </a:tblGrid>
              <a:tr h="448405">
                <a:tc>
                  <a:txBody>
                    <a:bodyPr/>
                    <a:lstStyle/>
                    <a:p>
                      <a:pPr algn="ctr">
                        <a:spcAft>
                          <a:spcPts val="0"/>
                        </a:spcAft>
                      </a:pPr>
                      <a:r>
                        <a:rPr lang="tr-TR" sz="1600" dirty="0">
                          <a:effectLst/>
                        </a:rPr>
                        <a:t>Anlaşma Adı</a:t>
                      </a:r>
                      <a:endParaRPr lang="sk-SK" sz="1600" dirty="0">
                        <a:effectLst/>
                        <a:latin typeface="Times New Roman"/>
                        <a:ea typeface="Times New Roman"/>
                      </a:endParaRPr>
                    </a:p>
                  </a:txBody>
                  <a:tcPr marL="68580" marR="68580" marT="0" marB="0" anchor="ctr"/>
                </a:tc>
                <a:tc>
                  <a:txBody>
                    <a:bodyPr/>
                    <a:lstStyle/>
                    <a:p>
                      <a:pPr algn="ctr">
                        <a:spcAft>
                          <a:spcPts val="0"/>
                        </a:spcAft>
                      </a:pPr>
                      <a:r>
                        <a:rPr lang="tr-TR" sz="1600">
                          <a:effectLst/>
                        </a:rPr>
                        <a:t>İmza Tarihi</a:t>
                      </a:r>
                      <a:endParaRPr lang="sk-SK" sz="16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59432">
                <a:tc>
                  <a:txBody>
                    <a:bodyPr/>
                    <a:lstStyle/>
                    <a:p>
                      <a:pPr algn="ctr">
                        <a:spcAft>
                          <a:spcPts val="0"/>
                        </a:spcAft>
                      </a:pPr>
                      <a:r>
                        <a:rPr lang="tr-TR" sz="1600" dirty="0">
                          <a:effectLst/>
                        </a:rPr>
                        <a:t>İktisadi, Sınai, Bilimsel ve Teknik İşbirliği Anlaşması    </a:t>
                      </a:r>
                      <a:endParaRPr lang="sk-SK" sz="1600" dirty="0">
                        <a:effectLst/>
                        <a:latin typeface="Times New Roman"/>
                        <a:ea typeface="Times New Roman"/>
                      </a:endParaRPr>
                    </a:p>
                  </a:txBody>
                  <a:tcPr marL="68580" marR="68580" marT="0" marB="0" anchor="ctr"/>
                </a:tc>
                <a:tc>
                  <a:txBody>
                    <a:bodyPr/>
                    <a:lstStyle/>
                    <a:p>
                      <a:pPr algn="ctr">
                        <a:spcAft>
                          <a:spcPts val="0"/>
                        </a:spcAft>
                      </a:pPr>
                      <a:r>
                        <a:rPr lang="tr-TR" sz="1600" dirty="0">
                          <a:effectLst/>
                        </a:rPr>
                        <a:t>1976                                 </a:t>
                      </a:r>
                      <a:endParaRPr lang="sk-SK" sz="1600" dirty="0">
                        <a:effectLst/>
                      </a:endParaRPr>
                    </a:p>
                  </a:txBody>
                  <a:tcPr marL="68580" marR="68580" marT="0" marB="0" anchor="ctr"/>
                </a:tc>
                <a:extLst>
                  <a:ext uri="{0D108BD9-81ED-4DB2-BD59-A6C34878D82A}">
                    <a16:rowId xmlns:a16="http://schemas.microsoft.com/office/drawing/2014/main" val="10001"/>
                  </a:ext>
                </a:extLst>
              </a:tr>
              <a:tr h="448405">
                <a:tc>
                  <a:txBody>
                    <a:bodyPr/>
                    <a:lstStyle/>
                    <a:p>
                      <a:pPr algn="ctr">
                        <a:spcAft>
                          <a:spcPts val="0"/>
                        </a:spcAft>
                      </a:pPr>
                      <a:r>
                        <a:rPr lang="tr-TR" sz="1600" dirty="0">
                          <a:effectLst/>
                        </a:rPr>
                        <a:t>Çifte Vergilendirmeyi Önleme Anlaşması</a:t>
                      </a:r>
                      <a:endParaRPr lang="sk-SK" sz="1600" dirty="0">
                        <a:effectLst/>
                        <a:latin typeface="Times New Roman"/>
                        <a:ea typeface="Times New Roman"/>
                      </a:endParaRPr>
                    </a:p>
                  </a:txBody>
                  <a:tcPr marL="68580" marR="68580" marT="0" marB="0" anchor="ctr"/>
                </a:tc>
                <a:tc>
                  <a:txBody>
                    <a:bodyPr/>
                    <a:lstStyle/>
                    <a:p>
                      <a:pPr algn="ctr">
                        <a:spcAft>
                          <a:spcPts val="0"/>
                        </a:spcAft>
                      </a:pPr>
                      <a:r>
                        <a:rPr lang="tr-TR" sz="1600" kern="1200" dirty="0">
                          <a:solidFill>
                            <a:schemeClr val="dk1"/>
                          </a:solidFill>
                          <a:effectLst/>
                        </a:rPr>
                        <a:t>1997</a:t>
                      </a:r>
                      <a:endParaRPr lang="sk-SK"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3"/>
                  </a:ext>
                </a:extLst>
              </a:tr>
              <a:tr h="448405">
                <a:tc>
                  <a:txBody>
                    <a:bodyPr/>
                    <a:lstStyle/>
                    <a:p>
                      <a:pPr algn="ctr">
                        <a:spcAft>
                          <a:spcPts val="0"/>
                        </a:spcAft>
                      </a:pPr>
                      <a:r>
                        <a:rPr lang="tr-TR" sz="1600" dirty="0">
                          <a:effectLst/>
                        </a:rPr>
                        <a:t>Hava Ulaştırma Anlaşması</a:t>
                      </a:r>
                      <a:endParaRPr lang="sk-SK" sz="1600" dirty="0">
                        <a:effectLst/>
                        <a:latin typeface="Times New Roman"/>
                        <a:ea typeface="Times New Roman"/>
                      </a:endParaRPr>
                    </a:p>
                  </a:txBody>
                  <a:tcPr marL="68580" marR="68580" marT="0" marB="0" anchor="ctr"/>
                </a:tc>
                <a:tc>
                  <a:txBody>
                    <a:bodyPr/>
                    <a:lstStyle/>
                    <a:p>
                      <a:pPr algn="ctr">
                        <a:spcAft>
                          <a:spcPts val="0"/>
                        </a:spcAft>
                      </a:pPr>
                      <a:r>
                        <a:rPr lang="tr-TR" sz="1600" kern="1200" dirty="0">
                          <a:solidFill>
                            <a:schemeClr val="dk1"/>
                          </a:solidFill>
                          <a:effectLst/>
                        </a:rPr>
                        <a:t>1997</a:t>
                      </a:r>
                      <a:endParaRPr lang="sk-SK"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4"/>
                  </a:ext>
                </a:extLst>
              </a:tr>
              <a:tr h="448405">
                <a:tc>
                  <a:txBody>
                    <a:bodyPr/>
                    <a:lstStyle/>
                    <a:p>
                      <a:pPr algn="ctr">
                        <a:spcAft>
                          <a:spcPts val="0"/>
                        </a:spcAft>
                      </a:pPr>
                      <a:r>
                        <a:rPr lang="tr-TR" sz="1600" dirty="0">
                          <a:effectLst/>
                        </a:rPr>
                        <a:t>Bayındırlık Bakanlıkları Arasında İşbirliği Protokolü</a:t>
                      </a:r>
                      <a:endParaRPr lang="sk-SK" sz="1600" dirty="0">
                        <a:effectLst/>
                        <a:latin typeface="Times New Roman"/>
                        <a:ea typeface="Times New Roman"/>
                      </a:endParaRPr>
                    </a:p>
                  </a:txBody>
                  <a:tcPr marL="68580" marR="68580" marT="0" marB="0" anchor="ctr"/>
                </a:tc>
                <a:tc>
                  <a:txBody>
                    <a:bodyPr/>
                    <a:lstStyle/>
                    <a:p>
                      <a:pPr algn="ctr">
                        <a:spcAft>
                          <a:spcPts val="0"/>
                        </a:spcAft>
                      </a:pPr>
                      <a:r>
                        <a:rPr lang="tr-TR" sz="1600" kern="1200" dirty="0">
                          <a:solidFill>
                            <a:schemeClr val="dk1"/>
                          </a:solidFill>
                          <a:effectLst/>
                        </a:rPr>
                        <a:t>1998</a:t>
                      </a:r>
                      <a:endParaRPr lang="sk-SK"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5"/>
                  </a:ext>
                </a:extLst>
              </a:tr>
              <a:tr h="448405">
                <a:tc>
                  <a:txBody>
                    <a:bodyPr/>
                    <a:lstStyle/>
                    <a:p>
                      <a:pPr algn="ctr">
                        <a:spcAft>
                          <a:spcPts val="0"/>
                        </a:spcAft>
                      </a:pPr>
                      <a:r>
                        <a:rPr lang="tr-TR" sz="1600" dirty="0">
                          <a:effectLst/>
                        </a:rPr>
                        <a:t>Gümrük Konularında İşbirliği ve Karşılıklı Yardım Anlaşması</a:t>
                      </a:r>
                      <a:endParaRPr lang="sk-SK" sz="1600" dirty="0">
                        <a:effectLst/>
                        <a:latin typeface="Times New Roman"/>
                        <a:ea typeface="Times New Roman"/>
                      </a:endParaRPr>
                    </a:p>
                  </a:txBody>
                  <a:tcPr marL="68580" marR="68580" marT="0" marB="0" anchor="ctr"/>
                </a:tc>
                <a:tc>
                  <a:txBody>
                    <a:bodyPr/>
                    <a:lstStyle/>
                    <a:p>
                      <a:pPr algn="ctr">
                        <a:spcAft>
                          <a:spcPts val="0"/>
                        </a:spcAft>
                      </a:pPr>
                      <a:r>
                        <a:rPr lang="tr-TR" sz="1600" kern="1200" dirty="0">
                          <a:solidFill>
                            <a:schemeClr val="dk1"/>
                          </a:solidFill>
                          <a:effectLst/>
                        </a:rPr>
                        <a:t>2000</a:t>
                      </a:r>
                      <a:endParaRPr lang="sk-SK"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6"/>
                  </a:ext>
                </a:extLst>
              </a:tr>
              <a:tr h="448405">
                <a:tc>
                  <a:txBody>
                    <a:bodyPr/>
                    <a:lstStyle/>
                    <a:p>
                      <a:pPr algn="ctr">
                        <a:spcAft>
                          <a:spcPts val="0"/>
                        </a:spcAft>
                      </a:pPr>
                      <a:r>
                        <a:rPr lang="tr-TR" sz="1600" dirty="0">
                          <a:effectLst/>
                        </a:rPr>
                        <a:t>Turizm İşbirliği Anlaşması</a:t>
                      </a:r>
                      <a:endParaRPr lang="sk-SK" sz="1600" dirty="0">
                        <a:effectLst/>
                        <a:latin typeface="Times New Roman"/>
                        <a:ea typeface="Times New Roman"/>
                      </a:endParaRPr>
                    </a:p>
                  </a:txBody>
                  <a:tcPr marL="68580" marR="68580" marT="0" marB="0" anchor="ctr"/>
                </a:tc>
                <a:tc>
                  <a:txBody>
                    <a:bodyPr/>
                    <a:lstStyle/>
                    <a:p>
                      <a:pPr algn="ctr">
                        <a:spcAft>
                          <a:spcPts val="0"/>
                        </a:spcAft>
                      </a:pPr>
                      <a:r>
                        <a:rPr lang="tr-TR" sz="1600" kern="1200" dirty="0">
                          <a:solidFill>
                            <a:schemeClr val="dk1"/>
                          </a:solidFill>
                          <a:effectLst/>
                        </a:rPr>
                        <a:t>2002</a:t>
                      </a:r>
                      <a:endParaRPr lang="sk-SK"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7"/>
                  </a:ext>
                </a:extLst>
              </a:tr>
              <a:tr h="448405">
                <a:tc>
                  <a:txBody>
                    <a:bodyPr/>
                    <a:lstStyle/>
                    <a:p>
                      <a:pPr marL="0" algn="ctr" defTabSz="914400" rtl="0" eaLnBrk="1" latinLnBrk="0" hangingPunct="1">
                        <a:spcAft>
                          <a:spcPts val="0"/>
                        </a:spcAft>
                      </a:pPr>
                      <a:r>
                        <a:rPr lang="tr-TR" sz="1600" b="1" kern="1200" dirty="0">
                          <a:solidFill>
                            <a:schemeClr val="tx1"/>
                          </a:solidFill>
                          <a:effectLst/>
                          <a:latin typeface="+mn-lt"/>
                          <a:ea typeface="+mn-ea"/>
                          <a:cs typeface="+mn-cs"/>
                        </a:rPr>
                        <a:t>Yatırımların Karşılıklı Teşviki ve Korunmasına İlişkin Anlaşma</a:t>
                      </a:r>
                      <a:endParaRPr lang="sk-SK"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tr-TR" sz="1600" kern="1200" dirty="0">
                          <a:solidFill>
                            <a:schemeClr val="dk1"/>
                          </a:solidFill>
                          <a:effectLst/>
                          <a:latin typeface="+mn-lt"/>
                          <a:ea typeface="+mn-ea"/>
                          <a:cs typeface="+mn-cs"/>
                        </a:rPr>
                        <a:t>2013</a:t>
                      </a:r>
                      <a:endParaRPr lang="sk-SK"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489587600"/>
                  </a:ext>
                </a:extLst>
              </a:tr>
              <a:tr h="448405">
                <a:tc>
                  <a:txBody>
                    <a:bodyPr/>
                    <a:lstStyle/>
                    <a:p>
                      <a:pPr marL="0" algn="ctr" defTabSz="914400" rtl="0" eaLnBrk="1" latinLnBrk="0" hangingPunct="1">
                        <a:spcAft>
                          <a:spcPts val="0"/>
                        </a:spcAft>
                      </a:pPr>
                      <a:r>
                        <a:rPr lang="sk-SK" sz="1600" b="1" kern="1200" dirty="0">
                          <a:solidFill>
                            <a:schemeClr val="tx1"/>
                          </a:solidFill>
                          <a:effectLst/>
                        </a:rPr>
                        <a:t>Kara</a:t>
                      </a:r>
                      <a:r>
                        <a:rPr lang="tr-TR" sz="1600" b="1" kern="1200" dirty="0">
                          <a:solidFill>
                            <a:schemeClr val="tx1"/>
                          </a:solidFill>
                          <a:effectLst/>
                        </a:rPr>
                        <a:t>y</a:t>
                      </a:r>
                      <a:r>
                        <a:rPr lang="sk-SK" sz="1600" b="1" kern="1200" dirty="0">
                          <a:solidFill>
                            <a:schemeClr val="tx1"/>
                          </a:solidFill>
                          <a:effectLst/>
                        </a:rPr>
                        <a:t>olu Uluslararası Yolcu ve Eşya Taşımacılı</a:t>
                      </a:r>
                      <a:r>
                        <a:rPr lang="tr-TR" sz="1600" b="1" kern="1200" dirty="0">
                          <a:solidFill>
                            <a:schemeClr val="tx1"/>
                          </a:solidFill>
                          <a:effectLst/>
                        </a:rPr>
                        <a:t>ğ</a:t>
                      </a:r>
                      <a:r>
                        <a:rPr lang="sk-SK" sz="1600" b="1" kern="1200" dirty="0">
                          <a:solidFill>
                            <a:schemeClr val="tx1"/>
                          </a:solidFill>
                          <a:effectLst/>
                        </a:rPr>
                        <a:t>ı Anlaşm</a:t>
                      </a:r>
                      <a:r>
                        <a:rPr lang="tr-TR" sz="1600" b="1" kern="1200" dirty="0">
                          <a:solidFill>
                            <a:schemeClr val="tx1"/>
                          </a:solidFill>
                          <a:effectLst/>
                        </a:rPr>
                        <a:t>as</a:t>
                      </a:r>
                      <a:r>
                        <a:rPr lang="sk-SK" sz="1600" b="1" kern="1200" dirty="0">
                          <a:solidFill>
                            <a:schemeClr val="tx1"/>
                          </a:solidFill>
                          <a:effectLst/>
                        </a:rPr>
                        <a:t>ı </a:t>
                      </a:r>
                      <a:endParaRPr lang="sk-SK"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tr-TR" sz="1600" kern="1200" dirty="0">
                          <a:solidFill>
                            <a:schemeClr val="dk1"/>
                          </a:solidFill>
                          <a:effectLst/>
                        </a:rPr>
                        <a:t>2014</a:t>
                      </a:r>
                      <a:endParaRPr lang="sk-SK"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915200162"/>
                  </a:ext>
                </a:extLst>
              </a:tr>
            </a:tbl>
          </a:graphicData>
        </a:graphic>
      </p:graphicFrame>
      <p:pic>
        <p:nvPicPr>
          <p:cNvPr id="1028" name="Picture 4" descr="Slovakia flag combined with turkey flag Stock Photo - 56727877">
            <a:extLst>
              <a:ext uri="{FF2B5EF4-FFF2-40B4-BE49-F238E27FC236}">
                <a16:creationId xmlns:a16="http://schemas.microsoft.com/office/drawing/2014/main" id="{2E0D43B6-D6A6-4AE9-9046-5FCEC0793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953" y="411603"/>
            <a:ext cx="3078026" cy="18946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C4EC31F-71B6-48DA-B78A-BB4F532AA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419" y="3222116"/>
            <a:ext cx="3617098" cy="232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628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F352D-F4D6-B192-79D9-AB9CECDDCAF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E8F1874-F47E-074E-EEE8-890CB7DC79C2}"/>
              </a:ext>
            </a:extLst>
          </p:cNvPr>
          <p:cNvSpPr>
            <a:spLocks noGrp="1"/>
          </p:cNvSpPr>
          <p:nvPr>
            <p:ph type="ctrTitle"/>
          </p:nvPr>
        </p:nvSpPr>
        <p:spPr>
          <a:xfrm>
            <a:off x="777070" y="1174551"/>
            <a:ext cx="9793764" cy="1389718"/>
          </a:xfrm>
        </p:spPr>
        <p:txBody>
          <a:bodyPr>
            <a:noAutofit/>
          </a:bodyPr>
          <a:lstStyle/>
          <a:p>
            <a:r>
              <a:rPr lang="tr-TR" sz="4800" b="1" dirty="0">
                <a:solidFill>
                  <a:srgbClr val="C49A6C"/>
                </a:solidFill>
                <a:ea typeface="+mn-ea"/>
              </a:rPr>
              <a:t>SLOVAKYA’NIN DIŞ TİCARET YAPISI</a:t>
            </a:r>
          </a:p>
        </p:txBody>
      </p:sp>
      <p:sp>
        <p:nvSpPr>
          <p:cNvPr id="3" name="Alt Başlık 2">
            <a:extLst>
              <a:ext uri="{FF2B5EF4-FFF2-40B4-BE49-F238E27FC236}">
                <a16:creationId xmlns:a16="http://schemas.microsoft.com/office/drawing/2014/main" id="{7D6C5061-C90E-90F3-29CA-40A4CFE0FD3F}"/>
              </a:ext>
            </a:extLst>
          </p:cNvPr>
          <p:cNvSpPr>
            <a:spLocks noGrp="1"/>
          </p:cNvSpPr>
          <p:nvPr>
            <p:ph type="subTitle" idx="1"/>
          </p:nvPr>
        </p:nvSpPr>
        <p:spPr>
          <a:xfrm>
            <a:off x="1641225" y="2845469"/>
            <a:ext cx="8065453" cy="2463329"/>
          </a:xfrm>
        </p:spPr>
        <p:txBody>
          <a:bodyPr vert="horz" lIns="91440" tIns="45720" rIns="91440" bIns="45720" rtlCol="0" anchor="ctr">
            <a:normAutofit/>
          </a:bodyPr>
          <a:lstStyle/>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İhracatın Sektörel Dağılımı</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İhracatındaki Önemli Ülkeler</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İthalatın Sektörel Dağılımı</a:t>
            </a:r>
          </a:p>
          <a:p>
            <a:pPr>
              <a:spcBef>
                <a:spcPct val="0"/>
              </a:spcBef>
            </a:pPr>
            <a:r>
              <a:rPr lang="tr-TR" sz="3600" b="1" dirty="0">
                <a:solidFill>
                  <a:schemeClr val="tx2"/>
                </a:solidFill>
                <a:effectLst>
                  <a:outerShdw blurRad="38100" dist="38100" dir="2700000" algn="tl">
                    <a:srgbClr val="000000">
                      <a:alpha val="43137"/>
                    </a:srgbClr>
                  </a:outerShdw>
                </a:effectLst>
                <a:latin typeface="+mj-lt"/>
                <a:ea typeface="+mj-ea"/>
                <a:cs typeface="+mj-cs"/>
              </a:rPr>
              <a:t>İthalatındaki Önemli Ülkeler</a:t>
            </a:r>
          </a:p>
        </p:txBody>
      </p:sp>
      <p:sp>
        <p:nvSpPr>
          <p:cNvPr id="4" name="Dikdörtgen 3">
            <a:extLst>
              <a:ext uri="{FF2B5EF4-FFF2-40B4-BE49-F238E27FC236}">
                <a16:creationId xmlns:a16="http://schemas.microsoft.com/office/drawing/2014/main" id="{88C15A11-21E3-AD07-13C7-7A533C84EC38}"/>
              </a:ext>
            </a:extLst>
          </p:cNvPr>
          <p:cNvSpPr/>
          <p:nvPr/>
        </p:nvSpPr>
        <p:spPr>
          <a:xfrm>
            <a:off x="402771" y="315686"/>
            <a:ext cx="10624458" cy="57694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60637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99765FD-42ED-4686-813A-6AFFD7DBA2CD}"/>
              </a:ext>
            </a:extLst>
          </p:cNvPr>
          <p:cNvPicPr>
            <a:picLocks noChangeAspect="1"/>
          </p:cNvPicPr>
          <p:nvPr/>
        </p:nvPicPr>
        <p:blipFill>
          <a:blip r:embed="rId3"/>
          <a:stretch>
            <a:fillRect/>
          </a:stretch>
        </p:blipFill>
        <p:spPr>
          <a:xfrm>
            <a:off x="6781800" y="2033869"/>
            <a:ext cx="5024657" cy="4964523"/>
          </a:xfrm>
          <a:prstGeom prst="rect">
            <a:avLst/>
          </a:prstGeom>
        </p:spPr>
      </p:pic>
      <p:pic>
        <p:nvPicPr>
          <p:cNvPr id="6" name="Picture 5" descr="Ticaret Bakanlığı Logo Yatay Kullanım T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Dikdörtgen 13">
            <a:extLst>
              <a:ext uri="{FF2B5EF4-FFF2-40B4-BE49-F238E27FC236}">
                <a16:creationId xmlns:a16="http://schemas.microsoft.com/office/drawing/2014/main" id="{CEB56C68-53FD-40A5-8E43-B2996393BE31}"/>
              </a:ext>
            </a:extLst>
          </p:cNvPr>
          <p:cNvSpPr/>
          <p:nvPr/>
        </p:nvSpPr>
        <p:spPr>
          <a:xfrm>
            <a:off x="163912" y="5673056"/>
            <a:ext cx="3151825" cy="400110"/>
          </a:xfrm>
          <a:prstGeom prst="rect">
            <a:avLst/>
          </a:prstGeom>
        </p:spPr>
        <p:txBody>
          <a:bodyPr wrap="none">
            <a:spAutoFit/>
          </a:bodyPr>
          <a:lstStyle/>
          <a:p>
            <a:r>
              <a:rPr lang="tr-TR" sz="1000" dirty="0">
                <a:solidFill>
                  <a:srgbClr val="000000"/>
                </a:solidFill>
              </a:rPr>
              <a:t>Kaynak: </a:t>
            </a:r>
            <a:r>
              <a:rPr lang="en-US" sz="1000" dirty="0">
                <a:solidFill>
                  <a:srgbClr val="000000"/>
                </a:solidFill>
              </a:rPr>
              <a:t>S</a:t>
            </a:r>
            <a:r>
              <a:rPr lang="tr-TR" sz="1000" dirty="0">
                <a:solidFill>
                  <a:srgbClr val="000000"/>
                </a:solidFill>
              </a:rPr>
              <a:t>lovakya</a:t>
            </a:r>
            <a:r>
              <a:rPr lang="en-US" sz="1000" dirty="0">
                <a:solidFill>
                  <a:srgbClr val="000000"/>
                </a:solidFill>
              </a:rPr>
              <a:t> </a:t>
            </a:r>
            <a:r>
              <a:rPr lang="en-US" sz="1000" dirty="0" err="1">
                <a:solidFill>
                  <a:srgbClr val="000000"/>
                </a:solidFill>
              </a:rPr>
              <a:t>İstatistik</a:t>
            </a:r>
            <a:r>
              <a:rPr lang="en-US" sz="1000" dirty="0">
                <a:solidFill>
                  <a:srgbClr val="000000"/>
                </a:solidFill>
              </a:rPr>
              <a:t> </a:t>
            </a:r>
            <a:r>
              <a:rPr lang="en-US" sz="1000" dirty="0" err="1">
                <a:solidFill>
                  <a:srgbClr val="000000"/>
                </a:solidFill>
              </a:rPr>
              <a:t>Ofisi</a:t>
            </a:r>
            <a:r>
              <a:rPr lang="tr-TR" sz="1000" dirty="0">
                <a:solidFill>
                  <a:srgbClr val="000000"/>
                </a:solidFill>
              </a:rPr>
              <a:t>, Slovakya Merkez Bankası</a:t>
            </a:r>
          </a:p>
          <a:p>
            <a:endParaRPr lang="tr-TR" sz="1000" dirty="0">
              <a:solidFill>
                <a:srgbClr val="000000"/>
              </a:solidFill>
            </a:endParaRPr>
          </a:p>
        </p:txBody>
      </p:sp>
      <p:pic>
        <p:nvPicPr>
          <p:cNvPr id="10" name="Picture 9">
            <a:extLst>
              <a:ext uri="{FF2B5EF4-FFF2-40B4-BE49-F238E27FC236}">
                <a16:creationId xmlns:a16="http://schemas.microsoft.com/office/drawing/2014/main" id="{4F336D62-1502-42D5-927E-4AB44BAAA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280" y="183183"/>
            <a:ext cx="1649520" cy="1649520"/>
          </a:xfrm>
          <a:prstGeom prst="rect">
            <a:avLst/>
          </a:prstGeom>
        </p:spPr>
      </p:pic>
      <p:sp>
        <p:nvSpPr>
          <p:cNvPr id="11" name="Dikdörtgen 15">
            <a:extLst>
              <a:ext uri="{FF2B5EF4-FFF2-40B4-BE49-F238E27FC236}">
                <a16:creationId xmlns:a16="http://schemas.microsoft.com/office/drawing/2014/main" id="{89A9B59D-4818-4E49-9BCD-FEF30B2E07C4}"/>
              </a:ext>
            </a:extLst>
          </p:cNvPr>
          <p:cNvSpPr/>
          <p:nvPr/>
        </p:nvSpPr>
        <p:spPr>
          <a:xfrm>
            <a:off x="2872058" y="546278"/>
            <a:ext cx="4915459" cy="461665"/>
          </a:xfrm>
          <a:prstGeom prst="rect">
            <a:avLst/>
          </a:prstGeom>
        </p:spPr>
        <p:txBody>
          <a:bodyPr wrap="square">
            <a:spAutoFit/>
          </a:bodyPr>
          <a:lstStyle/>
          <a:p>
            <a:r>
              <a:rPr lang="tr-TR" sz="2400" b="1" dirty="0">
                <a:solidFill>
                  <a:srgbClr val="C00000"/>
                </a:solidFill>
                <a:latin typeface="Myriad Pro"/>
              </a:rPr>
              <a:t>Slovakya’nın Dış Ticaret Yapısı</a:t>
            </a:r>
          </a:p>
        </p:txBody>
      </p:sp>
      <p:graphicFrame>
        <p:nvGraphicFramePr>
          <p:cNvPr id="7" name="Grafik 6">
            <a:extLst>
              <a:ext uri="{FF2B5EF4-FFF2-40B4-BE49-F238E27FC236}">
                <a16:creationId xmlns:a16="http://schemas.microsoft.com/office/drawing/2014/main" id="{E726FC92-9658-4EDA-9056-E9C277D96FD5}"/>
              </a:ext>
            </a:extLst>
          </p:cNvPr>
          <p:cNvGraphicFramePr>
            <a:graphicFrameLocks/>
          </p:cNvGraphicFramePr>
          <p:nvPr>
            <p:extLst>
              <p:ext uri="{D42A27DB-BD31-4B8C-83A1-F6EECF244321}">
                <p14:modId xmlns:p14="http://schemas.microsoft.com/office/powerpoint/2010/main" val="2359407415"/>
              </p:ext>
            </p:extLst>
          </p:nvPr>
        </p:nvGraphicFramePr>
        <p:xfrm>
          <a:off x="0" y="1299238"/>
          <a:ext cx="7544889" cy="4342312"/>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CAC7DE7A-DD08-4969-AAB4-D05FDA649001}"/>
              </a:ext>
            </a:extLst>
          </p:cNvPr>
          <p:cNvSpPr txBox="1"/>
          <p:nvPr/>
        </p:nvSpPr>
        <p:spPr>
          <a:xfrm>
            <a:off x="6871754" y="1555704"/>
            <a:ext cx="673135"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tr-TR" sz="1200" b="1" dirty="0">
                <a:solidFill>
                  <a:schemeClr val="tx2">
                    <a:lumMod val="75000"/>
                  </a:schemeClr>
                </a:solidFill>
              </a:rPr>
              <a:t>%3,8  </a:t>
            </a:r>
            <a:endParaRPr lang="en-GB" sz="1200" b="1" dirty="0">
              <a:solidFill>
                <a:schemeClr val="tx2">
                  <a:lumMod val="75000"/>
                </a:schemeClr>
              </a:solidFill>
            </a:endParaRPr>
          </a:p>
        </p:txBody>
      </p:sp>
      <p:sp>
        <p:nvSpPr>
          <p:cNvPr id="15" name="Arrow: Down 14">
            <a:extLst>
              <a:ext uri="{FF2B5EF4-FFF2-40B4-BE49-F238E27FC236}">
                <a16:creationId xmlns:a16="http://schemas.microsoft.com/office/drawing/2014/main" id="{16B4745F-4456-4E8B-A554-049CD2808818}"/>
              </a:ext>
            </a:extLst>
          </p:cNvPr>
          <p:cNvSpPr/>
          <p:nvPr/>
        </p:nvSpPr>
        <p:spPr>
          <a:xfrm rot="10800000">
            <a:off x="7316385" y="1593579"/>
            <a:ext cx="194783" cy="2012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2" name="TextBox 1">
            <a:extLst>
              <a:ext uri="{FF2B5EF4-FFF2-40B4-BE49-F238E27FC236}">
                <a16:creationId xmlns:a16="http://schemas.microsoft.com/office/drawing/2014/main" id="{0E213CC6-40CE-4B94-9F11-6780BE304459}"/>
              </a:ext>
            </a:extLst>
          </p:cNvPr>
          <p:cNvSpPr txBox="1"/>
          <p:nvPr/>
        </p:nvSpPr>
        <p:spPr>
          <a:xfrm>
            <a:off x="6935921" y="2682255"/>
            <a:ext cx="760928"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tr-TR" sz="1200" b="1" dirty="0">
                <a:solidFill>
                  <a:srgbClr val="C00000"/>
                </a:solidFill>
              </a:rPr>
              <a:t>%3,9  </a:t>
            </a:r>
            <a:endParaRPr lang="en-GB" sz="1200" b="1" dirty="0">
              <a:solidFill>
                <a:srgbClr val="C00000"/>
              </a:solidFill>
            </a:endParaRPr>
          </a:p>
        </p:txBody>
      </p:sp>
      <p:sp>
        <p:nvSpPr>
          <p:cNvPr id="4" name="Arrow: Down 3">
            <a:extLst>
              <a:ext uri="{FF2B5EF4-FFF2-40B4-BE49-F238E27FC236}">
                <a16:creationId xmlns:a16="http://schemas.microsoft.com/office/drawing/2014/main" id="{DDCEDE38-770E-42E8-82EB-1A1876D8C24E}"/>
              </a:ext>
            </a:extLst>
          </p:cNvPr>
          <p:cNvSpPr/>
          <p:nvPr/>
        </p:nvSpPr>
        <p:spPr>
          <a:xfrm>
            <a:off x="7397642" y="2724191"/>
            <a:ext cx="194783" cy="20125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57318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Dikdörtgen 12">
            <a:extLst>
              <a:ext uri="{FF2B5EF4-FFF2-40B4-BE49-F238E27FC236}">
                <a16:creationId xmlns:a16="http://schemas.microsoft.com/office/drawing/2014/main" id="{E2973275-2218-4A45-A140-AB8A2F4B93AC}"/>
              </a:ext>
            </a:extLst>
          </p:cNvPr>
          <p:cNvSpPr/>
          <p:nvPr/>
        </p:nvSpPr>
        <p:spPr>
          <a:xfrm>
            <a:off x="1872115" y="6114018"/>
            <a:ext cx="8169275" cy="369332"/>
          </a:xfrm>
          <a:prstGeom prst="rect">
            <a:avLst/>
          </a:prstGeom>
        </p:spPr>
        <p:txBody>
          <a:bodyPr wrap="square">
            <a:spAutoFit/>
          </a:bodyPr>
          <a:lstStyle/>
          <a:p>
            <a:r>
              <a:rPr lang="tr-TR" sz="900" dirty="0">
                <a:solidFill>
                  <a:srgbClr val="000000"/>
                </a:solidFill>
              </a:rPr>
              <a:t>Kaynak: Slovakya İstatistik Ofisi</a:t>
            </a:r>
          </a:p>
          <a:p>
            <a:r>
              <a:rPr lang="tr-TR" sz="900" dirty="0">
                <a:solidFill>
                  <a:srgbClr val="000000"/>
                </a:solidFill>
              </a:rPr>
              <a:t>* Ürün sınıflaması: Armonize Sistem (HS) Kısımları</a:t>
            </a:r>
          </a:p>
        </p:txBody>
      </p:sp>
      <p:sp>
        <p:nvSpPr>
          <p:cNvPr id="10" name="Dikdörtgen 15">
            <a:extLst>
              <a:ext uri="{FF2B5EF4-FFF2-40B4-BE49-F238E27FC236}">
                <a16:creationId xmlns:a16="http://schemas.microsoft.com/office/drawing/2014/main" id="{C2B6F1D0-678A-460D-8BCB-9B7A393305BE}"/>
              </a:ext>
            </a:extLst>
          </p:cNvPr>
          <p:cNvSpPr/>
          <p:nvPr/>
        </p:nvSpPr>
        <p:spPr>
          <a:xfrm>
            <a:off x="2376705" y="342740"/>
            <a:ext cx="6768662" cy="461665"/>
          </a:xfrm>
          <a:prstGeom prst="rect">
            <a:avLst/>
          </a:prstGeom>
        </p:spPr>
        <p:txBody>
          <a:bodyPr wrap="square">
            <a:spAutoFit/>
          </a:bodyPr>
          <a:lstStyle/>
          <a:p>
            <a:r>
              <a:rPr lang="tr-TR" sz="2400" b="1" dirty="0">
                <a:solidFill>
                  <a:srgbClr val="C00000"/>
                </a:solidFill>
                <a:latin typeface="Myriad Pro"/>
              </a:rPr>
              <a:t>Slovakya’nın Sektörel İhracatı, </a:t>
            </a:r>
            <a:r>
              <a:rPr lang="tr-TR" b="1" dirty="0">
                <a:solidFill>
                  <a:srgbClr val="C00000"/>
                </a:solidFill>
                <a:latin typeface="Myriad Pro"/>
              </a:rPr>
              <a:t>milyon avro</a:t>
            </a:r>
            <a:endParaRPr lang="tr-TR" sz="2400" b="1" dirty="0">
              <a:solidFill>
                <a:srgbClr val="C00000"/>
              </a:solidFill>
              <a:latin typeface="Myriad Pro"/>
            </a:endParaRPr>
          </a:p>
        </p:txBody>
      </p:sp>
      <p:pic>
        <p:nvPicPr>
          <p:cNvPr id="4" name="Resim 3">
            <a:extLst>
              <a:ext uri="{FF2B5EF4-FFF2-40B4-BE49-F238E27FC236}">
                <a16:creationId xmlns:a16="http://schemas.microsoft.com/office/drawing/2014/main" id="{FF302BD0-53E4-7323-C513-74EC7AA0B0CB}"/>
              </a:ext>
            </a:extLst>
          </p:cNvPr>
          <p:cNvPicPr>
            <a:picLocks noChangeAspect="1"/>
          </p:cNvPicPr>
          <p:nvPr/>
        </p:nvPicPr>
        <p:blipFill>
          <a:blip r:embed="rId4"/>
          <a:stretch>
            <a:fillRect/>
          </a:stretch>
        </p:blipFill>
        <p:spPr>
          <a:xfrm>
            <a:off x="1752854" y="947658"/>
            <a:ext cx="7566660" cy="5166360"/>
          </a:xfrm>
          <a:prstGeom prst="rect">
            <a:avLst/>
          </a:prstGeom>
        </p:spPr>
      </p:pic>
    </p:spTree>
    <p:extLst>
      <p:ext uri="{BB962C8B-B14F-4D97-AF65-F5344CB8AC3E}">
        <p14:creationId xmlns:p14="http://schemas.microsoft.com/office/powerpoint/2010/main" val="24674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caret Bakanlığı Logo Yatay Kullanım T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1" y="297192"/>
            <a:ext cx="1330760" cy="552763"/>
          </a:xfrm>
          <a:prstGeom prst="rect">
            <a:avLst/>
          </a:prstGeom>
        </p:spPr>
      </p:pic>
      <p:cxnSp>
        <p:nvCxnSpPr>
          <p:cNvPr id="8" name="Straight Connector 7"/>
          <p:cNvCxnSpPr/>
          <p:nvPr/>
        </p:nvCxnSpPr>
        <p:spPr>
          <a:xfrm>
            <a:off x="581521" y="1043167"/>
            <a:ext cx="16853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0" y="6460266"/>
            <a:ext cx="5841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Dikdörtgen 8">
            <a:extLst>
              <a:ext uri="{FF2B5EF4-FFF2-40B4-BE49-F238E27FC236}">
                <a16:creationId xmlns:a16="http://schemas.microsoft.com/office/drawing/2014/main" id="{D7C871AE-9DC2-4CC6-94DF-F09C7ABFB063}"/>
              </a:ext>
            </a:extLst>
          </p:cNvPr>
          <p:cNvSpPr/>
          <p:nvPr/>
        </p:nvSpPr>
        <p:spPr>
          <a:xfrm>
            <a:off x="3113519" y="458278"/>
            <a:ext cx="7246792" cy="461665"/>
          </a:xfrm>
          <a:prstGeom prst="rect">
            <a:avLst/>
          </a:prstGeom>
        </p:spPr>
        <p:txBody>
          <a:bodyPr wrap="none">
            <a:spAutoFit/>
          </a:bodyPr>
          <a:lstStyle/>
          <a:p>
            <a:r>
              <a:rPr lang="tr-TR" sz="2400" b="1" dirty="0">
                <a:solidFill>
                  <a:srgbClr val="C00000"/>
                </a:solidFill>
                <a:latin typeface="Myriad Pro"/>
              </a:rPr>
              <a:t>Slovakya'nın İhracatında İlk 20 Ülke, 2025, % Pay</a:t>
            </a:r>
          </a:p>
        </p:txBody>
      </p:sp>
      <p:sp>
        <p:nvSpPr>
          <p:cNvPr id="16" name="Metin kutusu 9">
            <a:extLst>
              <a:ext uri="{FF2B5EF4-FFF2-40B4-BE49-F238E27FC236}">
                <a16:creationId xmlns:a16="http://schemas.microsoft.com/office/drawing/2014/main" id="{69BDD536-68E7-4EE5-82FF-A1603FC9A00C}"/>
              </a:ext>
            </a:extLst>
          </p:cNvPr>
          <p:cNvSpPr txBox="1"/>
          <p:nvPr/>
        </p:nvSpPr>
        <p:spPr>
          <a:xfrm>
            <a:off x="7291501" y="2552153"/>
            <a:ext cx="3755383" cy="2446824"/>
          </a:xfrm>
          <a:prstGeom prst="rect">
            <a:avLst/>
          </a:prstGeom>
          <a:solidFill>
            <a:schemeClr val="bg1">
              <a:alpha val="65000"/>
            </a:schemeClr>
          </a:solidFill>
        </p:spPr>
        <p:txBody>
          <a:bodyPr wrap="square" rtlCol="0">
            <a:spAutoFit/>
          </a:bodyPr>
          <a:lstStyle/>
          <a:p>
            <a:pPr algn="ctr">
              <a:spcAft>
                <a:spcPts val="600"/>
              </a:spcAft>
            </a:pPr>
            <a:r>
              <a:rPr lang="tr-TR" sz="1600" b="1" dirty="0">
                <a:solidFill>
                  <a:srgbClr val="000000"/>
                </a:solidFill>
              </a:rPr>
              <a:t>Slovakya ihracatının %74’ünü 10 ülkeye yapmaktadır.</a:t>
            </a:r>
          </a:p>
          <a:p>
            <a:pPr algn="ctr">
              <a:spcAft>
                <a:spcPts val="600"/>
              </a:spcAft>
            </a:pPr>
            <a:endParaRPr lang="tr-TR" sz="1600" b="1" dirty="0">
              <a:solidFill>
                <a:srgbClr val="000000"/>
              </a:solidFill>
            </a:endParaRPr>
          </a:p>
          <a:p>
            <a:pPr algn="ctr">
              <a:spcAft>
                <a:spcPts val="600"/>
              </a:spcAft>
            </a:pPr>
            <a:r>
              <a:rPr lang="tr-TR" sz="1600" b="1" dirty="0">
                <a:solidFill>
                  <a:srgbClr val="000000"/>
                </a:solidFill>
              </a:rPr>
              <a:t>Slovakya’nın 2024 yılı ihracatında %1,3 pay ile 16. sıradayken,</a:t>
            </a:r>
          </a:p>
          <a:p>
            <a:pPr algn="ctr">
              <a:spcAft>
                <a:spcPts val="600"/>
              </a:spcAft>
            </a:pPr>
            <a:endParaRPr lang="tr-TR" sz="1600" b="1" dirty="0">
              <a:solidFill>
                <a:srgbClr val="000000"/>
              </a:solidFill>
            </a:endParaRPr>
          </a:p>
          <a:p>
            <a:pPr algn="ctr">
              <a:spcAft>
                <a:spcPts val="600"/>
              </a:spcAft>
            </a:pPr>
            <a:r>
              <a:rPr lang="tr-TR" sz="1600" b="1" dirty="0">
                <a:solidFill>
                  <a:srgbClr val="000000"/>
                </a:solidFill>
              </a:rPr>
              <a:t>2025 yılı ihracatında %1,7 pay ile</a:t>
            </a:r>
          </a:p>
          <a:p>
            <a:pPr algn="ctr">
              <a:spcAft>
                <a:spcPts val="600"/>
              </a:spcAft>
            </a:pPr>
            <a:r>
              <a:rPr lang="tr-TR" sz="1600" b="1" dirty="0">
                <a:solidFill>
                  <a:srgbClr val="FF0000"/>
                </a:solidFill>
              </a:rPr>
              <a:t>14. sıradayız.</a:t>
            </a:r>
          </a:p>
        </p:txBody>
      </p:sp>
      <p:sp>
        <p:nvSpPr>
          <p:cNvPr id="10" name="TextBox 9">
            <a:extLst>
              <a:ext uri="{FF2B5EF4-FFF2-40B4-BE49-F238E27FC236}">
                <a16:creationId xmlns:a16="http://schemas.microsoft.com/office/drawing/2014/main" id="{86084A6B-7D31-4C7E-89CD-27BEFC9B20BB}"/>
              </a:ext>
            </a:extLst>
          </p:cNvPr>
          <p:cNvSpPr txBox="1"/>
          <p:nvPr/>
        </p:nvSpPr>
        <p:spPr>
          <a:xfrm>
            <a:off x="941494" y="6210405"/>
            <a:ext cx="5777680" cy="261610"/>
          </a:xfrm>
          <a:prstGeom prst="rect">
            <a:avLst/>
          </a:prstGeom>
          <a:noFill/>
        </p:spPr>
        <p:txBody>
          <a:bodyPr wrap="square">
            <a:spAutoFit/>
          </a:bodyPr>
          <a:lstStyle/>
          <a:p>
            <a:r>
              <a:rPr lang="tr-TR" sz="1050" dirty="0">
                <a:solidFill>
                  <a:srgbClr val="000000"/>
                </a:solidFill>
              </a:rPr>
              <a:t>Kaynak: Slovakya İstatistik Ofisi</a:t>
            </a:r>
          </a:p>
        </p:txBody>
      </p:sp>
      <p:pic>
        <p:nvPicPr>
          <p:cNvPr id="18" name="Resim 17">
            <a:extLst>
              <a:ext uri="{FF2B5EF4-FFF2-40B4-BE49-F238E27FC236}">
                <a16:creationId xmlns:a16="http://schemas.microsoft.com/office/drawing/2014/main" id="{AE0B7A0B-D3D4-74F8-0021-C6759D515982}"/>
              </a:ext>
            </a:extLst>
          </p:cNvPr>
          <p:cNvPicPr>
            <a:picLocks noChangeAspect="1"/>
          </p:cNvPicPr>
          <p:nvPr/>
        </p:nvPicPr>
        <p:blipFill>
          <a:blip r:embed="rId4"/>
          <a:stretch>
            <a:fillRect/>
          </a:stretch>
        </p:blipFill>
        <p:spPr>
          <a:xfrm>
            <a:off x="115962" y="1291326"/>
            <a:ext cx="7063031" cy="4968477"/>
          </a:xfrm>
          <a:prstGeom prst="rect">
            <a:avLst/>
          </a:prstGeom>
        </p:spPr>
      </p:pic>
    </p:spTree>
    <p:extLst>
      <p:ext uri="{BB962C8B-B14F-4D97-AF65-F5344CB8AC3E}">
        <p14:creationId xmlns:p14="http://schemas.microsoft.com/office/powerpoint/2010/main" val="3484150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23186</TotalTime>
  <Words>7365</Words>
  <Application>Microsoft Office PowerPoint</Application>
  <PresentationFormat>Özel</PresentationFormat>
  <Paragraphs>981</Paragraphs>
  <Slides>44</Slides>
  <Notes>39</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44</vt:i4>
      </vt:variant>
    </vt:vector>
  </HeadingPairs>
  <TitlesOfParts>
    <vt:vector size="54" baseType="lpstr">
      <vt:lpstr>Arial</vt:lpstr>
      <vt:lpstr>Calibri</vt:lpstr>
      <vt:lpstr>Helvetica Neue</vt:lpstr>
      <vt:lpstr>JohnSansCond Lite Pro</vt:lpstr>
      <vt:lpstr>JohnSansCond Med Pro</vt:lpstr>
      <vt:lpstr>Myriad Pro</vt:lpstr>
      <vt:lpstr>Roboto</vt:lpstr>
      <vt:lpstr>Times New Roman</vt:lpstr>
      <vt:lpstr>Wingdings</vt:lpstr>
      <vt:lpstr>Office Theme</vt:lpstr>
      <vt:lpstr>PowerPoint Sunusu</vt:lpstr>
      <vt:lpstr>SLOVAKYA EKONOMİSİ</vt:lpstr>
      <vt:lpstr>PowerPoint Sunusu</vt:lpstr>
      <vt:lpstr>PowerPoint Sunusu</vt:lpstr>
      <vt:lpstr>PowerPoint Sunusu</vt:lpstr>
      <vt:lpstr>SLOVAKYA’NIN DIŞ TİCARET YAPISI</vt:lpstr>
      <vt:lpstr>PowerPoint Sunusu</vt:lpstr>
      <vt:lpstr>PowerPoint Sunusu</vt:lpstr>
      <vt:lpstr>PowerPoint Sunusu</vt:lpstr>
      <vt:lpstr>PowerPoint Sunusu</vt:lpstr>
      <vt:lpstr>PowerPoint Sunusu</vt:lpstr>
      <vt:lpstr>TÜRKİYE – SLOVAKYA  İKİLİ TİCARİ İLİŞKİLERİ</vt:lpstr>
      <vt:lpstr>PowerPoint Sunusu</vt:lpstr>
      <vt:lpstr>PowerPoint Sunusu</vt:lpstr>
      <vt:lpstr>PowerPoint Sunusu</vt:lpstr>
      <vt:lpstr>SLOVAKYA PAZARINA GİRİŞTE ÖNE ÇIKAN HUSUSLAR </vt:lpstr>
      <vt:lpstr>PowerPoint Sunusu</vt:lpstr>
      <vt:lpstr>PowerPoint Sunusu</vt:lpstr>
      <vt:lpstr>PowerPoint Sunusu</vt:lpstr>
      <vt:lpstr>PowerPoint Sunusu</vt:lpstr>
      <vt:lpstr>SLOVAKYA YATIRIM ORTAMI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imac</dc:creator>
  <cp:lastModifiedBy>Nihan Odabaşı</cp:lastModifiedBy>
  <cp:revision>519</cp:revision>
  <cp:lastPrinted>2024-03-27T08:10:57Z</cp:lastPrinted>
  <dcterms:created xsi:type="dcterms:W3CDTF">2019-03-25T15:18:55Z</dcterms:created>
  <dcterms:modified xsi:type="dcterms:W3CDTF">2026-03-30T06:39:21Z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eodilabelclass">
    <vt:lpwstr>id_classification_unclassified=0ef0d4bf-59b8-4ae6-bbc0-fafde041157b</vt:lpwstr>
  </property>
  <property fmtid="{D5CDD505-2E9C-101B-9397-08002B2CF9AE}" pid="3" name="geodilabeluser">
    <vt:lpwstr>user=13744126110</vt:lpwstr>
  </property>
  <property fmtid="{D5CDD505-2E9C-101B-9397-08002B2CF9AE}" pid="4" name="geodilabeltime">
    <vt:lpwstr>datetime=2024-10-03T08:34:07.731Z</vt:lpwstr>
  </property>
</Properties>
</file>