
<file path=[Content_Types].xml><?xml version="1.0" encoding="utf-8"?>
<Types xmlns="http://schemas.openxmlformats.org/package/2006/content-types">
  <Default Extension="png" ContentType="image/png"/>
  <Default Extension="tmp"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24"/>
  </p:notesMasterIdLst>
  <p:sldIdLst>
    <p:sldId id="296" r:id="rId3"/>
    <p:sldId id="335" r:id="rId4"/>
    <p:sldId id="337" r:id="rId5"/>
    <p:sldId id="369" r:id="rId6"/>
    <p:sldId id="336" r:id="rId7"/>
    <p:sldId id="338" r:id="rId8"/>
    <p:sldId id="339" r:id="rId9"/>
    <p:sldId id="340" r:id="rId10"/>
    <p:sldId id="365" r:id="rId11"/>
    <p:sldId id="366" r:id="rId12"/>
    <p:sldId id="367" r:id="rId13"/>
    <p:sldId id="346" r:id="rId14"/>
    <p:sldId id="344" r:id="rId15"/>
    <p:sldId id="347" r:id="rId16"/>
    <p:sldId id="352" r:id="rId17"/>
    <p:sldId id="351" r:id="rId18"/>
    <p:sldId id="342" r:id="rId19"/>
    <p:sldId id="368" r:id="rId20"/>
    <p:sldId id="356" r:id="rId21"/>
    <p:sldId id="357" r:id="rId22"/>
    <p:sldId id="272"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1B9C05-3118-8956-D73E-B132AEA478D5}" name="GÜLŞAH DEMİR DÜLGER" initials="GDD" userId="GÜLŞAH DEMİR DÜLGER"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0E5E5"/>
    <a:srgbClr val="203864"/>
    <a:srgbClr val="DC1735"/>
    <a:srgbClr val="112746"/>
    <a:srgbClr val="F0731D"/>
    <a:srgbClr val="BEC3C9"/>
    <a:srgbClr val="EAEEF0"/>
    <a:srgbClr val="E5E9EA"/>
    <a:srgbClr val="E7EBEC"/>
    <a:srgbClr val="EEF3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352" autoAdjust="0"/>
    <p:restoredTop sz="94660"/>
  </p:normalViewPr>
  <p:slideViewPr>
    <p:cSldViewPr snapToGrid="0">
      <p:cViewPr varScale="1">
        <p:scale>
          <a:sx n="88" d="100"/>
          <a:sy n="88" d="100"/>
        </p:scale>
        <p:origin x="7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37C8B8-9811-42E7-9CC9-5BD474A8A856}" type="datetimeFigureOut">
              <a:rPr lang="tr-TR" smtClean="0"/>
              <a:t>4.09.2026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1AC8DE-762D-481D-B66C-363D673CAD02}" type="slidenum">
              <a:rPr lang="tr-TR" smtClean="0"/>
              <a:t>‹#›</a:t>
            </a:fld>
            <a:endParaRPr lang="tr-TR"/>
          </a:p>
        </p:txBody>
      </p:sp>
    </p:spTree>
    <p:extLst>
      <p:ext uri="{BB962C8B-B14F-4D97-AF65-F5344CB8AC3E}">
        <p14:creationId xmlns:p14="http://schemas.microsoft.com/office/powerpoint/2010/main" val="3321222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55907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3446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44605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5407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59555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30493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24276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8506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8925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0465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7584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6070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84670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8bcc8f9ecc_0_442:notes"/>
          <p:cNvSpPr txBox="1">
            <a:spLocks noGrp="1"/>
          </p:cNvSpPr>
          <p:nvPr>
            <p:ph type="body" idx="1"/>
          </p:nvPr>
        </p:nvSpPr>
        <p:spPr>
          <a:xfrm>
            <a:off x="685801" y="4777195"/>
            <a:ext cx="5486360" cy="3908675"/>
          </a:xfrm>
          <a:prstGeom prst="rect">
            <a:avLst/>
          </a:prstGeom>
        </p:spPr>
        <p:txBody>
          <a:bodyPr spcFirstLastPara="1" wrap="square" lIns="91738" tIns="45856" rIns="91738" bIns="45856" anchor="t" anchorCtr="0">
            <a:noAutofit/>
          </a:bodyPr>
          <a:lstStyle/>
          <a:p>
            <a:pPr marL="0" indent="0"/>
            <a:endParaRPr lang="tr-TR" dirty="0"/>
          </a:p>
        </p:txBody>
      </p:sp>
      <p:sp>
        <p:nvSpPr>
          <p:cNvPr id="399" name="Google Shape;399;g8bcc8f9ecc_0_442: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90506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8242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7112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2707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30202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17157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54041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
        <p:cNvGrpSpPr/>
        <p:nvPr/>
      </p:nvGrpSpPr>
      <p:grpSpPr>
        <a:xfrm>
          <a:off x="0" y="0"/>
          <a:ext cx="0" cy="0"/>
          <a:chOff x="0" y="0"/>
          <a:chExt cx="0" cy="0"/>
        </a:xfrm>
      </p:grpSpPr>
      <p:sp>
        <p:nvSpPr>
          <p:cNvPr id="25" name="Google Shape;25;p1:notes"/>
          <p:cNvSpPr txBox="1">
            <a:spLocks noGrp="1"/>
          </p:cNvSpPr>
          <p:nvPr>
            <p:ph type="body" idx="1"/>
          </p:nvPr>
        </p:nvSpPr>
        <p:spPr>
          <a:xfrm>
            <a:off x="685800" y="4777194"/>
            <a:ext cx="5486400" cy="3908615"/>
          </a:xfrm>
          <a:prstGeom prst="rect">
            <a:avLst/>
          </a:prstGeom>
        </p:spPr>
        <p:txBody>
          <a:bodyPr spcFirstLastPara="1" wrap="square" lIns="91738" tIns="45856" rIns="91738" bIns="45856" anchor="t" anchorCtr="0">
            <a:noAutofit/>
          </a:bodyPr>
          <a:lstStyle/>
          <a:p>
            <a:pPr marL="0" indent="0"/>
            <a:endParaRPr dirty="0"/>
          </a:p>
        </p:txBody>
      </p:sp>
      <p:sp>
        <p:nvSpPr>
          <p:cNvPr id="26" name="Google Shape;26;p1:notes"/>
          <p:cNvSpPr>
            <a:spLocks noGrp="1" noRot="1" noChangeAspect="1"/>
          </p:cNvSpPr>
          <p:nvPr>
            <p:ph type="sldImg" idx="2"/>
          </p:nvPr>
        </p:nvSpPr>
        <p:spPr>
          <a:xfrm>
            <a:off x="450850" y="1241425"/>
            <a:ext cx="5956300"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08975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aşlık Slaydı" type="title">
  <p:cSld name="Başlık Slaydı">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FF0000"/>
              </a:buClr>
              <a:buSzPts val="6000"/>
              <a:buFont typeface="Roboto"/>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Roboto"/>
              <a:sym typeface="Roboto"/>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Roboto"/>
              <a:sym typeface="Roboto"/>
            </a:endParaRPr>
          </a:p>
        </p:txBody>
      </p:sp>
      <p:sp>
        <p:nvSpPr>
          <p:cNvPr id="20" name="Google Shape;20;p2"/>
          <p:cNvSpPr txBox="1">
            <a:spLocks noGrp="1"/>
          </p:cNvSpPr>
          <p:nvPr>
            <p:ph type="sldNum" idx="12"/>
          </p:nvPr>
        </p:nvSpPr>
        <p:spPr>
          <a:xfrm>
            <a:off x="92964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2620237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dirty="0"/>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dirty="0"/>
              <a:t>Asıl metin stillerini düzenle</a:t>
            </a:r>
          </a:p>
        </p:txBody>
      </p:sp>
      <p:sp>
        <p:nvSpPr>
          <p:cNvPr id="5" name="Veri Yer Tutucusu 4"/>
          <p:cNvSpPr>
            <a:spLocks noGrp="1"/>
          </p:cNvSpPr>
          <p:nvPr>
            <p:ph type="dt" sz="half" idx="10"/>
          </p:nvPr>
        </p:nvSpPr>
        <p:spPr/>
        <p:txBody>
          <a:bodyPr/>
          <a:lstStyle>
            <a:lvl1pPr>
              <a:defRPr/>
            </a:lvl1pPr>
          </a:lstStyle>
          <a:p>
            <a:endParaRPr lang="tr-TR" dirty="0"/>
          </a:p>
        </p:txBody>
      </p:sp>
      <p:sp>
        <p:nvSpPr>
          <p:cNvPr id="6" name="Altbilgi Yer Tutucusu 5"/>
          <p:cNvSpPr>
            <a:spLocks noGrp="1"/>
          </p:cNvSpPr>
          <p:nvPr>
            <p:ph type="ftr" sz="quarter" idx="11"/>
          </p:nvPr>
        </p:nvSpPr>
        <p:spPr/>
        <p:txBody>
          <a:bodyPr/>
          <a:lstStyle>
            <a:lvl1pPr>
              <a:defRPr/>
            </a:lvl1pPr>
          </a:lstStyle>
          <a:p>
            <a:endParaRPr lang="tr-TR" dirty="0"/>
          </a:p>
        </p:txBody>
      </p:sp>
      <p:sp>
        <p:nvSpPr>
          <p:cNvPr id="7" name="Slayt Numarası Yer Tutucusu 6"/>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1182716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lvl1pPr>
              <a:defRPr/>
            </a:lvl1pPr>
          </a:lstStyle>
          <a:p>
            <a:r>
              <a:rPr lang="tr-TR" dirty="0"/>
              <a:t>Asıl başlık stili için tıklatın</a:t>
            </a:r>
          </a:p>
        </p:txBody>
      </p:sp>
      <p:sp>
        <p:nvSpPr>
          <p:cNvPr id="3" name="Dikey Metin Yer Tutucusu 2"/>
          <p:cNvSpPr>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lvl1pPr>
              <a:defRPr/>
            </a:lvl1pPr>
          </a:lstStyle>
          <a:p>
            <a:endParaRPr lang="tr-TR" dirty="0"/>
          </a:p>
        </p:txBody>
      </p:sp>
      <p:sp>
        <p:nvSpPr>
          <p:cNvPr id="5" name="Altbilgi Yer Tutucusu 4"/>
          <p:cNvSpPr>
            <a:spLocks noGrp="1"/>
          </p:cNvSpPr>
          <p:nvPr>
            <p:ph type="ftr" sz="quarter" idx="11"/>
          </p:nvPr>
        </p:nvSpPr>
        <p:spPr/>
        <p:txBody>
          <a:bodyPr/>
          <a:lstStyle>
            <a:lvl1pPr>
              <a:defRPr/>
            </a:lvl1pPr>
          </a:lstStyle>
          <a:p>
            <a:endParaRPr lang="tr-TR" dirty="0"/>
          </a:p>
        </p:txBody>
      </p:sp>
      <p:sp>
        <p:nvSpPr>
          <p:cNvPr id="6" name="Slayt Numarası Yer Tutucusu 5"/>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25066274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lvl1pPr>
              <a:defRPr/>
            </a:lvl1pPr>
          </a:lstStyle>
          <a:p>
            <a:r>
              <a:rPr lang="tr-TR" dirty="0"/>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lvl1pPr>
              <a:defRPr/>
            </a:lvl1pPr>
            <a:lvl2pPr>
              <a:defRPr/>
            </a:lvl2pPr>
            <a:lvl3pPr>
              <a:defRPr/>
            </a:lvl3pPr>
            <a:lvl4pPr>
              <a:defRPr/>
            </a:lvl4pPr>
            <a:lvl5pPr>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lvl1pPr>
              <a:defRPr/>
            </a:lvl1pPr>
          </a:lstStyle>
          <a:p>
            <a:endParaRPr lang="tr-TR" dirty="0"/>
          </a:p>
        </p:txBody>
      </p:sp>
      <p:sp>
        <p:nvSpPr>
          <p:cNvPr id="5" name="Altbilgi Yer Tutucusu 4"/>
          <p:cNvSpPr>
            <a:spLocks noGrp="1"/>
          </p:cNvSpPr>
          <p:nvPr>
            <p:ph type="ftr" sz="quarter" idx="11"/>
          </p:nvPr>
        </p:nvSpPr>
        <p:spPr/>
        <p:txBody>
          <a:bodyPr/>
          <a:lstStyle>
            <a:lvl1pPr>
              <a:defRPr/>
            </a:lvl1pPr>
          </a:lstStyle>
          <a:p>
            <a:endParaRPr lang="tr-TR" dirty="0"/>
          </a:p>
        </p:txBody>
      </p:sp>
      <p:sp>
        <p:nvSpPr>
          <p:cNvPr id="6" name="Slayt Numarası Yer Tutucusu 5"/>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25681079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şlık ve İçerik">
  <p:cSld name="1_Başlık ve İçerik">
    <p:spTree>
      <p:nvGrpSpPr>
        <p:cNvPr id="1" name="Shape 21"/>
        <p:cNvGrpSpPr/>
        <p:nvPr/>
      </p:nvGrpSpPr>
      <p:grpSpPr>
        <a:xfrm>
          <a:off x="0" y="0"/>
          <a:ext cx="0" cy="0"/>
          <a:chOff x="0" y="0"/>
          <a:chExt cx="0" cy="0"/>
        </a:xfrm>
      </p:grpSpPr>
      <p:sp>
        <p:nvSpPr>
          <p:cNvPr id="22" name="Google Shape;22;p3"/>
          <p:cNvSpPr txBox="1">
            <a:spLocks noGrp="1"/>
          </p:cNvSpPr>
          <p:nvPr>
            <p:ph type="sldNum" idx="12"/>
          </p:nvPr>
        </p:nvSpPr>
        <p:spPr>
          <a:xfrm>
            <a:off x="11675166" y="6464439"/>
            <a:ext cx="390904" cy="227909"/>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100" b="1" i="0" u="none" strike="noStrike" cap="none">
                <a:solidFill>
                  <a:srgbClr val="7F7F7F"/>
                </a:solidFill>
                <a:latin typeface="Roboto"/>
                <a:ea typeface="Roboto"/>
                <a:cs typeface="Roboto"/>
                <a:sym typeface="Roboto"/>
              </a:defRPr>
            </a:lvl1pPr>
            <a:lvl2pPr marL="0" lvl="1" indent="0" algn="r">
              <a:spcBef>
                <a:spcPts val="0"/>
              </a:spcBef>
              <a:buNone/>
              <a:defRPr sz="1100" b="1" i="0" u="none" strike="noStrike" cap="none">
                <a:solidFill>
                  <a:srgbClr val="7F7F7F"/>
                </a:solidFill>
                <a:latin typeface="Roboto"/>
                <a:ea typeface="Roboto"/>
                <a:cs typeface="Roboto"/>
                <a:sym typeface="Roboto"/>
              </a:defRPr>
            </a:lvl2pPr>
            <a:lvl3pPr marL="0" lvl="2" indent="0" algn="r">
              <a:spcBef>
                <a:spcPts val="0"/>
              </a:spcBef>
              <a:buNone/>
              <a:defRPr sz="1100" b="1" i="0" u="none" strike="noStrike" cap="none">
                <a:solidFill>
                  <a:srgbClr val="7F7F7F"/>
                </a:solidFill>
                <a:latin typeface="Roboto"/>
                <a:ea typeface="Roboto"/>
                <a:cs typeface="Roboto"/>
                <a:sym typeface="Roboto"/>
              </a:defRPr>
            </a:lvl3pPr>
            <a:lvl4pPr marL="0" lvl="3" indent="0" algn="r">
              <a:spcBef>
                <a:spcPts val="0"/>
              </a:spcBef>
              <a:buNone/>
              <a:defRPr sz="1100" b="1" i="0" u="none" strike="noStrike" cap="none">
                <a:solidFill>
                  <a:srgbClr val="7F7F7F"/>
                </a:solidFill>
                <a:latin typeface="Roboto"/>
                <a:ea typeface="Roboto"/>
                <a:cs typeface="Roboto"/>
                <a:sym typeface="Roboto"/>
              </a:defRPr>
            </a:lvl4pPr>
            <a:lvl5pPr marL="0" lvl="4" indent="0" algn="r">
              <a:spcBef>
                <a:spcPts val="0"/>
              </a:spcBef>
              <a:buNone/>
              <a:defRPr sz="1100" b="1" i="0" u="none" strike="noStrike" cap="none">
                <a:solidFill>
                  <a:srgbClr val="7F7F7F"/>
                </a:solidFill>
                <a:latin typeface="Roboto"/>
                <a:ea typeface="Roboto"/>
                <a:cs typeface="Roboto"/>
                <a:sym typeface="Roboto"/>
              </a:defRPr>
            </a:lvl5pPr>
            <a:lvl6pPr marL="0" lvl="5" indent="0" algn="r">
              <a:spcBef>
                <a:spcPts val="0"/>
              </a:spcBef>
              <a:buNone/>
              <a:defRPr sz="1100" b="1" i="0" u="none" strike="noStrike" cap="none">
                <a:solidFill>
                  <a:srgbClr val="7F7F7F"/>
                </a:solidFill>
                <a:latin typeface="Roboto"/>
                <a:ea typeface="Roboto"/>
                <a:cs typeface="Roboto"/>
                <a:sym typeface="Roboto"/>
              </a:defRPr>
            </a:lvl6pPr>
            <a:lvl7pPr marL="0" lvl="6" indent="0" algn="r">
              <a:spcBef>
                <a:spcPts val="0"/>
              </a:spcBef>
              <a:buNone/>
              <a:defRPr sz="1100" b="1" i="0" u="none" strike="noStrike" cap="none">
                <a:solidFill>
                  <a:srgbClr val="7F7F7F"/>
                </a:solidFill>
                <a:latin typeface="Roboto"/>
                <a:ea typeface="Roboto"/>
                <a:cs typeface="Roboto"/>
                <a:sym typeface="Roboto"/>
              </a:defRPr>
            </a:lvl7pPr>
            <a:lvl8pPr marL="0" lvl="7" indent="0" algn="r">
              <a:spcBef>
                <a:spcPts val="0"/>
              </a:spcBef>
              <a:buNone/>
              <a:defRPr sz="1100" b="1" i="0" u="none" strike="noStrike" cap="none">
                <a:solidFill>
                  <a:srgbClr val="7F7F7F"/>
                </a:solidFill>
                <a:latin typeface="Roboto"/>
                <a:ea typeface="Roboto"/>
                <a:cs typeface="Roboto"/>
                <a:sym typeface="Roboto"/>
              </a:defRPr>
            </a:lvl8pPr>
            <a:lvl9pPr marL="0" lvl="8" indent="0" algn="r">
              <a:spcBef>
                <a:spcPts val="0"/>
              </a:spcBef>
              <a:buNone/>
              <a:defRPr sz="1100" b="1" i="0" u="none" strike="noStrike" cap="none">
                <a:solidFill>
                  <a:srgbClr val="7F7F7F"/>
                </a:solidFill>
                <a:latin typeface="Roboto"/>
                <a:ea typeface="Roboto"/>
                <a:cs typeface="Roboto"/>
                <a:sym typeface="Roboto"/>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tr-TR" sz="1100" b="1" i="0" u="none" strike="noStrike" kern="0" cap="none" spc="0" normalizeH="0" baseline="0" noProof="0">
                <a:ln>
                  <a:noFill/>
                </a:ln>
                <a:solidFill>
                  <a:srgbClr val="7F7F7F"/>
                </a:solidFill>
                <a:effectLst/>
                <a:uLnTx/>
                <a:uFillTx/>
                <a:latin typeface="Roboto"/>
                <a:ea typeface="Roboto"/>
                <a:sym typeface="Roboto"/>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100" b="1" i="0" u="none" strike="noStrike" kern="0" cap="none" spc="0" normalizeH="0" baseline="0" noProof="0" dirty="0">
              <a:ln>
                <a:noFill/>
              </a:ln>
              <a:solidFill>
                <a:srgbClr val="7F7F7F"/>
              </a:solidFill>
              <a:effectLst/>
              <a:uLnTx/>
              <a:uFillTx/>
              <a:latin typeface="Roboto"/>
              <a:ea typeface="Roboto"/>
              <a:sym typeface="Roboto"/>
            </a:endParaRPr>
          </a:p>
        </p:txBody>
      </p:sp>
      <p:sp>
        <p:nvSpPr>
          <p:cNvPr id="23" name="Google Shape;23;p3"/>
          <p:cNvSpPr txBox="1">
            <a:spLocks noGrp="1"/>
          </p:cNvSpPr>
          <p:nvPr>
            <p:ph type="title"/>
          </p:nvPr>
        </p:nvSpPr>
        <p:spPr>
          <a:xfrm>
            <a:off x="2017992" y="143145"/>
            <a:ext cx="10515600" cy="730384"/>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0000"/>
              </a:buClr>
              <a:buSzPts val="2800"/>
              <a:buFont typeface="Roboto"/>
              <a:buNone/>
              <a:defRPr sz="2800" b="0">
                <a:solidFill>
                  <a:srgbClr val="C00000"/>
                </a:solidFill>
                <a:latin typeface="Roboto"/>
                <a:ea typeface="Roboto"/>
                <a:cs typeface="Roboto"/>
                <a:sym typeface="Roboto"/>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135728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dirty="0"/>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a:t>Asıl alt başlık stilini düzenlemek için tıklayın</a:t>
            </a:r>
          </a:p>
        </p:txBody>
      </p:sp>
      <p:sp>
        <p:nvSpPr>
          <p:cNvPr id="4" name="Veri Yer Tutucusu 3"/>
          <p:cNvSpPr>
            <a:spLocks noGrp="1"/>
          </p:cNvSpPr>
          <p:nvPr>
            <p:ph type="dt" sz="half" idx="10"/>
          </p:nvPr>
        </p:nvSpPr>
        <p:spPr/>
        <p:txBody>
          <a:bodyPr/>
          <a:lstStyle>
            <a:lvl1pPr>
              <a:defRPr/>
            </a:lvl1pPr>
          </a:lstStyle>
          <a:p>
            <a:endParaRPr lang="tr-TR" dirty="0"/>
          </a:p>
        </p:txBody>
      </p:sp>
      <p:sp>
        <p:nvSpPr>
          <p:cNvPr id="5" name="Altbilgi Yer Tutucusu 4"/>
          <p:cNvSpPr>
            <a:spLocks noGrp="1"/>
          </p:cNvSpPr>
          <p:nvPr>
            <p:ph type="ftr" sz="quarter" idx="11"/>
          </p:nvPr>
        </p:nvSpPr>
        <p:spPr/>
        <p:txBody>
          <a:bodyPr/>
          <a:lstStyle>
            <a:lvl1pPr>
              <a:defRPr/>
            </a:lvl1pPr>
          </a:lstStyle>
          <a:p>
            <a:endParaRPr lang="tr-TR" dirty="0"/>
          </a:p>
        </p:txBody>
      </p:sp>
      <p:sp>
        <p:nvSpPr>
          <p:cNvPr id="6" name="Slayt Numarası Yer Tutucusu 5"/>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2143556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lvl1pPr>
              <a:defRPr/>
            </a:lvl1pPr>
          </a:lstStyle>
          <a:p>
            <a:r>
              <a:rPr lang="tr-TR" dirty="0"/>
              <a:t>Asıl başlık stili için tıklatın</a:t>
            </a:r>
          </a:p>
        </p:txBody>
      </p:sp>
      <p:sp>
        <p:nvSpPr>
          <p:cNvPr id="3" name="İçerik Yer Tutucusu 2"/>
          <p:cNvSpPr>
            <a:spLocks noGrp="1"/>
          </p:cNvSpPr>
          <p:nvPr>
            <p:ph idx="1"/>
          </p:nvPr>
        </p:nvSpPr>
        <p:spPr/>
        <p:txBody>
          <a:bodyPr/>
          <a:lstStyle>
            <a:lvl1pPr>
              <a:defRPr/>
            </a:lvl1pPr>
            <a:lvl2pPr>
              <a:defRPr/>
            </a:lvl2pPr>
            <a:lvl3pPr>
              <a:defRPr/>
            </a:lvl3pPr>
            <a:lvl4pPr>
              <a:defRPr/>
            </a:lvl4pPr>
            <a:lvl5pPr>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10"/>
          </p:nvPr>
        </p:nvSpPr>
        <p:spPr/>
        <p:txBody>
          <a:bodyPr/>
          <a:lstStyle>
            <a:lvl1pPr>
              <a:defRPr/>
            </a:lvl1pPr>
          </a:lstStyle>
          <a:p>
            <a:endParaRPr lang="tr-TR" dirty="0"/>
          </a:p>
        </p:txBody>
      </p:sp>
      <p:sp>
        <p:nvSpPr>
          <p:cNvPr id="5" name="Altbilgi Yer Tutucusu 4"/>
          <p:cNvSpPr>
            <a:spLocks noGrp="1"/>
          </p:cNvSpPr>
          <p:nvPr>
            <p:ph type="ftr" sz="quarter" idx="11"/>
          </p:nvPr>
        </p:nvSpPr>
        <p:spPr/>
        <p:txBody>
          <a:bodyPr/>
          <a:lstStyle>
            <a:lvl1pPr>
              <a:defRPr/>
            </a:lvl1pPr>
          </a:lstStyle>
          <a:p>
            <a:endParaRPr lang="tr-TR" dirty="0"/>
          </a:p>
        </p:txBody>
      </p:sp>
      <p:sp>
        <p:nvSpPr>
          <p:cNvPr id="6" name="Slayt Numarası Yer Tutucusu 5"/>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2921385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dirty="0"/>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a:t>
            </a:r>
          </a:p>
        </p:txBody>
      </p:sp>
      <p:sp>
        <p:nvSpPr>
          <p:cNvPr id="4" name="Veri Yer Tutucusu 3"/>
          <p:cNvSpPr>
            <a:spLocks noGrp="1"/>
          </p:cNvSpPr>
          <p:nvPr>
            <p:ph type="dt" sz="half" idx="10"/>
          </p:nvPr>
        </p:nvSpPr>
        <p:spPr/>
        <p:txBody>
          <a:bodyPr/>
          <a:lstStyle>
            <a:lvl1pPr>
              <a:defRPr/>
            </a:lvl1pPr>
          </a:lstStyle>
          <a:p>
            <a:endParaRPr lang="tr-TR" dirty="0"/>
          </a:p>
        </p:txBody>
      </p:sp>
      <p:sp>
        <p:nvSpPr>
          <p:cNvPr id="5" name="Altbilgi Yer Tutucusu 4"/>
          <p:cNvSpPr>
            <a:spLocks noGrp="1"/>
          </p:cNvSpPr>
          <p:nvPr>
            <p:ph type="ftr" sz="quarter" idx="11"/>
          </p:nvPr>
        </p:nvSpPr>
        <p:spPr/>
        <p:txBody>
          <a:bodyPr/>
          <a:lstStyle>
            <a:lvl1pPr>
              <a:defRPr/>
            </a:lvl1pPr>
          </a:lstStyle>
          <a:p>
            <a:endParaRPr lang="tr-TR" dirty="0"/>
          </a:p>
        </p:txBody>
      </p:sp>
      <p:sp>
        <p:nvSpPr>
          <p:cNvPr id="6" name="Slayt Numarası Yer Tutucusu 5"/>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1171322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lvl1pPr>
              <a:defRPr/>
            </a:lvl1pPr>
          </a:lstStyle>
          <a:p>
            <a:r>
              <a:rPr lang="tr-TR" dirty="0"/>
              <a:t>Asıl başlık stili için tıklatın</a:t>
            </a:r>
          </a:p>
        </p:txBody>
      </p:sp>
      <p:sp>
        <p:nvSpPr>
          <p:cNvPr id="3" name="İçerik Yer Tutucusu 2"/>
          <p:cNvSpPr>
            <a:spLocks noGrp="1"/>
          </p:cNvSpPr>
          <p:nvPr>
            <p:ph sz="half" idx="1"/>
          </p:nvPr>
        </p:nvSpPr>
        <p:spPr>
          <a:xfrm>
            <a:off x="838200" y="1825625"/>
            <a:ext cx="5181600" cy="4351338"/>
          </a:xfrm>
        </p:spPr>
        <p:txBody>
          <a:bodyPr/>
          <a:lstStyle>
            <a:lvl1pPr>
              <a:defRPr/>
            </a:lvl1pPr>
            <a:lvl2pPr>
              <a:defRPr/>
            </a:lvl2pPr>
            <a:lvl3pPr>
              <a:defRPr/>
            </a:lvl3pPr>
            <a:lvl4pPr>
              <a:defRPr/>
            </a:lvl4pPr>
            <a:lvl5pPr>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İçerik Yer Tutucusu 3"/>
          <p:cNvSpPr>
            <a:spLocks noGrp="1"/>
          </p:cNvSpPr>
          <p:nvPr>
            <p:ph sz="half" idx="2"/>
          </p:nvPr>
        </p:nvSpPr>
        <p:spPr>
          <a:xfrm>
            <a:off x="6172200" y="1825625"/>
            <a:ext cx="5181600" cy="4351338"/>
          </a:xfrm>
        </p:spPr>
        <p:txBody>
          <a:bodyPr/>
          <a:lstStyle>
            <a:lvl1pPr>
              <a:defRPr/>
            </a:lvl1pPr>
            <a:lvl2pPr>
              <a:defRPr/>
            </a:lvl2pPr>
            <a:lvl3pPr>
              <a:defRPr/>
            </a:lvl3pPr>
            <a:lvl4pPr>
              <a:defRPr/>
            </a:lvl4pPr>
            <a:lvl5pPr>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5" name="Veri Yer Tutucusu 4"/>
          <p:cNvSpPr>
            <a:spLocks noGrp="1"/>
          </p:cNvSpPr>
          <p:nvPr>
            <p:ph type="dt" sz="half" idx="10"/>
          </p:nvPr>
        </p:nvSpPr>
        <p:spPr/>
        <p:txBody>
          <a:bodyPr/>
          <a:lstStyle>
            <a:lvl1pPr>
              <a:defRPr/>
            </a:lvl1pPr>
          </a:lstStyle>
          <a:p>
            <a:endParaRPr lang="tr-TR" dirty="0"/>
          </a:p>
        </p:txBody>
      </p:sp>
      <p:sp>
        <p:nvSpPr>
          <p:cNvPr id="6" name="Altbilgi Yer Tutucusu 5"/>
          <p:cNvSpPr>
            <a:spLocks noGrp="1"/>
          </p:cNvSpPr>
          <p:nvPr>
            <p:ph type="ftr" sz="quarter" idx="11"/>
          </p:nvPr>
        </p:nvSpPr>
        <p:spPr/>
        <p:txBody>
          <a:bodyPr/>
          <a:lstStyle>
            <a:lvl1pPr>
              <a:defRPr/>
            </a:lvl1pPr>
          </a:lstStyle>
          <a:p>
            <a:endParaRPr lang="tr-TR" dirty="0"/>
          </a:p>
        </p:txBody>
      </p:sp>
      <p:sp>
        <p:nvSpPr>
          <p:cNvPr id="7" name="Slayt Numarası Yer Tutucusu 6"/>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3935218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lvl1pPr>
              <a:defRPr/>
            </a:lvl1pPr>
          </a:lstStyle>
          <a:p>
            <a:r>
              <a:rPr lang="tr-TR" dirty="0"/>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4" name="İçerik Yer Tutucusu 3"/>
          <p:cNvSpPr>
            <a:spLocks noGrp="1"/>
          </p:cNvSpPr>
          <p:nvPr>
            <p:ph sz="half" idx="2"/>
          </p:nvPr>
        </p:nvSpPr>
        <p:spPr>
          <a:xfrm>
            <a:off x="839788" y="2505075"/>
            <a:ext cx="5157787" cy="3684588"/>
          </a:xfrm>
        </p:spPr>
        <p:txBody>
          <a:bodyPr/>
          <a:lstStyle>
            <a:lvl1pPr>
              <a:defRPr/>
            </a:lvl1pPr>
            <a:lvl2pPr>
              <a:defRPr/>
            </a:lvl2pPr>
            <a:lvl3pPr>
              <a:defRPr/>
            </a:lvl3pPr>
            <a:lvl4pPr>
              <a:defRPr/>
            </a:lvl4pPr>
            <a:lvl5pPr>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6" name="İçerik Yer Tutucusu 5"/>
          <p:cNvSpPr>
            <a:spLocks noGrp="1"/>
          </p:cNvSpPr>
          <p:nvPr>
            <p:ph sz="quarter" idx="4"/>
          </p:nvPr>
        </p:nvSpPr>
        <p:spPr>
          <a:xfrm>
            <a:off x="6172200" y="2505075"/>
            <a:ext cx="5183188" cy="3684588"/>
          </a:xfrm>
        </p:spPr>
        <p:txBody>
          <a:bodyPr/>
          <a:lstStyle>
            <a:lvl1pPr>
              <a:defRPr/>
            </a:lvl1pPr>
            <a:lvl2pPr>
              <a:defRPr/>
            </a:lvl2pPr>
            <a:lvl3pPr>
              <a:defRPr/>
            </a:lvl3pPr>
            <a:lvl4pPr>
              <a:defRPr/>
            </a:lvl4pPr>
            <a:lvl5pPr>
              <a:defRPr/>
            </a:lvl5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7" name="Veri Yer Tutucusu 6"/>
          <p:cNvSpPr>
            <a:spLocks noGrp="1"/>
          </p:cNvSpPr>
          <p:nvPr>
            <p:ph type="dt" sz="half" idx="10"/>
          </p:nvPr>
        </p:nvSpPr>
        <p:spPr/>
        <p:txBody>
          <a:bodyPr/>
          <a:lstStyle>
            <a:lvl1pPr>
              <a:defRPr/>
            </a:lvl1pPr>
          </a:lstStyle>
          <a:p>
            <a:endParaRPr lang="tr-TR" dirty="0"/>
          </a:p>
        </p:txBody>
      </p:sp>
      <p:sp>
        <p:nvSpPr>
          <p:cNvPr id="8" name="Altbilgi Yer Tutucusu 7"/>
          <p:cNvSpPr>
            <a:spLocks noGrp="1"/>
          </p:cNvSpPr>
          <p:nvPr>
            <p:ph type="ftr" sz="quarter" idx="11"/>
          </p:nvPr>
        </p:nvSpPr>
        <p:spPr/>
        <p:txBody>
          <a:bodyPr/>
          <a:lstStyle>
            <a:lvl1pPr>
              <a:defRPr/>
            </a:lvl1pPr>
          </a:lstStyle>
          <a:p>
            <a:endParaRPr lang="tr-TR" dirty="0"/>
          </a:p>
        </p:txBody>
      </p:sp>
      <p:sp>
        <p:nvSpPr>
          <p:cNvPr id="9" name="Slayt Numarası Yer Tutucusu 8"/>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3684406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lvl1pPr>
              <a:defRPr/>
            </a:lvl1pPr>
          </a:lstStyle>
          <a:p>
            <a:r>
              <a:rPr lang="tr-TR" dirty="0"/>
              <a:t>Asıl başlık stili için tıklatın</a:t>
            </a:r>
          </a:p>
        </p:txBody>
      </p:sp>
      <p:sp>
        <p:nvSpPr>
          <p:cNvPr id="3" name="Veri Yer Tutucusu 2"/>
          <p:cNvSpPr>
            <a:spLocks noGrp="1"/>
          </p:cNvSpPr>
          <p:nvPr>
            <p:ph type="dt" sz="half" idx="10"/>
          </p:nvPr>
        </p:nvSpPr>
        <p:spPr/>
        <p:txBody>
          <a:bodyPr/>
          <a:lstStyle>
            <a:lvl1pPr>
              <a:defRPr/>
            </a:lvl1pPr>
          </a:lstStyle>
          <a:p>
            <a:endParaRPr lang="tr-TR" dirty="0"/>
          </a:p>
        </p:txBody>
      </p:sp>
      <p:sp>
        <p:nvSpPr>
          <p:cNvPr id="4" name="Altbilgi Yer Tutucusu 3"/>
          <p:cNvSpPr>
            <a:spLocks noGrp="1"/>
          </p:cNvSpPr>
          <p:nvPr>
            <p:ph type="ftr" sz="quarter" idx="11"/>
          </p:nvPr>
        </p:nvSpPr>
        <p:spPr/>
        <p:txBody>
          <a:bodyPr/>
          <a:lstStyle>
            <a:lvl1pPr>
              <a:defRPr/>
            </a:lvl1pPr>
          </a:lstStyle>
          <a:p>
            <a:endParaRPr lang="tr-TR" dirty="0"/>
          </a:p>
        </p:txBody>
      </p:sp>
      <p:sp>
        <p:nvSpPr>
          <p:cNvPr id="5" name="Slayt Numarası Yer Tutucusu 4"/>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210404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dirty="0"/>
          </a:p>
        </p:txBody>
      </p:sp>
      <p:sp>
        <p:nvSpPr>
          <p:cNvPr id="3" name="Altbilgi Yer Tutucusu 2"/>
          <p:cNvSpPr>
            <a:spLocks noGrp="1"/>
          </p:cNvSpPr>
          <p:nvPr>
            <p:ph type="ftr" sz="quarter" idx="11"/>
          </p:nvPr>
        </p:nvSpPr>
        <p:spPr/>
        <p:txBody>
          <a:bodyPr/>
          <a:lstStyle>
            <a:lvl1pPr>
              <a:defRPr/>
            </a:lvl1pPr>
          </a:lstStyle>
          <a:p>
            <a:endParaRPr lang="tr-TR" dirty="0"/>
          </a:p>
        </p:txBody>
      </p:sp>
      <p:sp>
        <p:nvSpPr>
          <p:cNvPr id="4" name="Slayt Numarası Yer Tutucusu 3"/>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32566817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dirty="0"/>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dirty="0"/>
              <a:t>Asıl metin stillerini düzenle</a:t>
            </a:r>
          </a:p>
        </p:txBody>
      </p:sp>
      <p:sp>
        <p:nvSpPr>
          <p:cNvPr id="5" name="Veri Yer Tutucusu 4"/>
          <p:cNvSpPr>
            <a:spLocks noGrp="1"/>
          </p:cNvSpPr>
          <p:nvPr>
            <p:ph type="dt" sz="half" idx="10"/>
          </p:nvPr>
        </p:nvSpPr>
        <p:spPr/>
        <p:txBody>
          <a:bodyPr/>
          <a:lstStyle>
            <a:lvl1pPr>
              <a:defRPr/>
            </a:lvl1pPr>
          </a:lstStyle>
          <a:p>
            <a:endParaRPr lang="tr-TR" dirty="0"/>
          </a:p>
        </p:txBody>
      </p:sp>
      <p:sp>
        <p:nvSpPr>
          <p:cNvPr id="6" name="Altbilgi Yer Tutucusu 5"/>
          <p:cNvSpPr>
            <a:spLocks noGrp="1"/>
          </p:cNvSpPr>
          <p:nvPr>
            <p:ph type="ftr" sz="quarter" idx="11"/>
          </p:nvPr>
        </p:nvSpPr>
        <p:spPr/>
        <p:txBody>
          <a:bodyPr/>
          <a:lstStyle>
            <a:lvl1pPr>
              <a:defRPr/>
            </a:lvl1pPr>
          </a:lstStyle>
          <a:p>
            <a:endParaRPr lang="tr-TR" dirty="0"/>
          </a:p>
        </p:txBody>
      </p:sp>
      <p:sp>
        <p:nvSpPr>
          <p:cNvPr id="7" name="Slayt Numarası Yer Tutucusu 6"/>
          <p:cNvSpPr>
            <a:spLocks noGrp="1"/>
          </p:cNvSpPr>
          <p:nvPr>
            <p:ph type="sldNum" sz="quarter" idx="12"/>
          </p:nvPr>
        </p:nvSpPr>
        <p:spPr/>
        <p:txBody>
          <a:bodyPr/>
          <a:lstStyle>
            <a:lvl1pPr>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979424058"/>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C6D3CF"/>
            </a:gs>
            <a:gs pos="100000">
              <a:srgbClr val="B5C7C1"/>
            </a:gs>
          </a:gsLst>
          <a:lin ang="5400000" scaled="1"/>
          <a:tileRect/>
        </a:gra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951732" y="143144"/>
            <a:ext cx="10515600" cy="730384"/>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0000"/>
              </a:buClr>
              <a:buSzPts val="3200"/>
              <a:buFont typeface="Roboto"/>
              <a:buNone/>
              <a:defRPr sz="3200" b="0" i="0" u="none" strike="noStrike" cap="none">
                <a:solidFill>
                  <a:srgbClr val="FF0000"/>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a:ea typeface="Roboto"/>
                <a:cs typeface="Roboto"/>
                <a:sym typeface="Roboto"/>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a:ea typeface="Roboto"/>
                <a:cs typeface="Roboto"/>
                <a:sym typeface="Roboto"/>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a:ea typeface="Roboto"/>
                <a:cs typeface="Roboto"/>
                <a:sym typeface="Roboto"/>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Roboto"/>
              <a:sym typeface="Roboto"/>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Roboto"/>
                <a:ea typeface="Roboto"/>
                <a:cs typeface="Roboto"/>
                <a:sym typeface="Roboto"/>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Roboto"/>
              <a:sym typeface="Roboto"/>
            </a:endParaRPr>
          </a:p>
        </p:txBody>
      </p:sp>
      <p:sp>
        <p:nvSpPr>
          <p:cNvPr id="14" name="Google Shape;14;p1"/>
          <p:cNvSpPr txBox="1">
            <a:spLocks noGrp="1"/>
          </p:cNvSpPr>
          <p:nvPr>
            <p:ph type="sldNum" idx="12"/>
          </p:nvPr>
        </p:nvSpPr>
        <p:spPr>
          <a:xfrm>
            <a:off x="932287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Roboto"/>
                <a:ea typeface="Roboto"/>
                <a:cs typeface="Roboto"/>
                <a:sym typeface="Roboto"/>
              </a:defRPr>
            </a:lvl1pPr>
            <a:lvl2pPr marL="0" marR="0" lvl="1" indent="0" algn="r" rtl="0">
              <a:spcBef>
                <a:spcPts val="0"/>
              </a:spcBef>
              <a:buNone/>
              <a:defRPr sz="1200" b="0" i="0" u="none" strike="noStrike" cap="none">
                <a:solidFill>
                  <a:srgbClr val="888888"/>
                </a:solidFill>
                <a:latin typeface="Roboto"/>
                <a:ea typeface="Roboto"/>
                <a:cs typeface="Roboto"/>
                <a:sym typeface="Roboto"/>
              </a:defRPr>
            </a:lvl2pPr>
            <a:lvl3pPr marL="0" marR="0" lvl="2" indent="0" algn="r" rtl="0">
              <a:spcBef>
                <a:spcPts val="0"/>
              </a:spcBef>
              <a:buNone/>
              <a:defRPr sz="1200" b="0" i="0" u="none" strike="noStrike" cap="none">
                <a:solidFill>
                  <a:srgbClr val="888888"/>
                </a:solidFill>
                <a:latin typeface="Roboto"/>
                <a:ea typeface="Roboto"/>
                <a:cs typeface="Roboto"/>
                <a:sym typeface="Roboto"/>
              </a:defRPr>
            </a:lvl3pPr>
            <a:lvl4pPr marL="0" marR="0" lvl="3" indent="0" algn="r" rtl="0">
              <a:spcBef>
                <a:spcPts val="0"/>
              </a:spcBef>
              <a:buNone/>
              <a:defRPr sz="1200" b="0" i="0" u="none" strike="noStrike" cap="none">
                <a:solidFill>
                  <a:srgbClr val="888888"/>
                </a:solidFill>
                <a:latin typeface="Roboto"/>
                <a:ea typeface="Roboto"/>
                <a:cs typeface="Roboto"/>
                <a:sym typeface="Roboto"/>
              </a:defRPr>
            </a:lvl4pPr>
            <a:lvl5pPr marL="0" marR="0" lvl="4" indent="0" algn="r" rtl="0">
              <a:spcBef>
                <a:spcPts val="0"/>
              </a:spcBef>
              <a:buNone/>
              <a:defRPr sz="1200" b="0" i="0" u="none" strike="noStrike" cap="none">
                <a:solidFill>
                  <a:srgbClr val="888888"/>
                </a:solidFill>
                <a:latin typeface="Roboto"/>
                <a:ea typeface="Roboto"/>
                <a:cs typeface="Roboto"/>
                <a:sym typeface="Roboto"/>
              </a:defRPr>
            </a:lvl5pPr>
            <a:lvl6pPr marL="0" marR="0" lvl="5" indent="0" algn="r" rtl="0">
              <a:spcBef>
                <a:spcPts val="0"/>
              </a:spcBef>
              <a:buNone/>
              <a:defRPr sz="1200" b="0" i="0" u="none" strike="noStrike" cap="none">
                <a:solidFill>
                  <a:srgbClr val="888888"/>
                </a:solidFill>
                <a:latin typeface="Roboto"/>
                <a:ea typeface="Roboto"/>
                <a:cs typeface="Roboto"/>
                <a:sym typeface="Roboto"/>
              </a:defRPr>
            </a:lvl6pPr>
            <a:lvl7pPr marL="0" marR="0" lvl="6" indent="0" algn="r" rtl="0">
              <a:spcBef>
                <a:spcPts val="0"/>
              </a:spcBef>
              <a:buNone/>
              <a:defRPr sz="1200" b="0" i="0" u="none" strike="noStrike" cap="none">
                <a:solidFill>
                  <a:srgbClr val="888888"/>
                </a:solidFill>
                <a:latin typeface="Roboto"/>
                <a:ea typeface="Roboto"/>
                <a:cs typeface="Roboto"/>
                <a:sym typeface="Roboto"/>
              </a:defRPr>
            </a:lvl7pPr>
            <a:lvl8pPr marL="0" marR="0" lvl="7" indent="0" algn="r" rtl="0">
              <a:spcBef>
                <a:spcPts val="0"/>
              </a:spcBef>
              <a:buNone/>
              <a:defRPr sz="1200" b="0" i="0" u="none" strike="noStrike" cap="none">
                <a:solidFill>
                  <a:srgbClr val="888888"/>
                </a:solidFill>
                <a:latin typeface="Roboto"/>
                <a:ea typeface="Roboto"/>
                <a:cs typeface="Roboto"/>
                <a:sym typeface="Roboto"/>
              </a:defRPr>
            </a:lvl8pPr>
            <a:lvl9pPr marL="0" marR="0" lvl="8" indent="0" algn="r" rtl="0">
              <a:spcBef>
                <a:spcPts val="0"/>
              </a:spcBef>
              <a:buNone/>
              <a:defRPr sz="1200" b="0" i="0" u="none" strike="noStrike" cap="none">
                <a:solidFill>
                  <a:srgbClr val="888888"/>
                </a:solidFill>
                <a:latin typeface="Roboto"/>
                <a:ea typeface="Roboto"/>
                <a:cs typeface="Roboto"/>
                <a:sym typeface="Roboto"/>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3303882258"/>
      </p:ext>
    </p:extLst>
  </p:cSld>
  <p:clrMap bg1="lt1" tx1="dk1" bg2="dk2" tx2="lt2" accent1="accent1" accent2="accent2" accent3="accent3" accent4="accent4" accent5="accent5" accent6="accent6" hlink="hlink" folHlink="folHlink"/>
  <p:sldLayoutIdLst>
    <p:sldLayoutId id="214748366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2000" b="-2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dirty="0"/>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tr-TR" dirty="0"/>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88B6D3-CC6B-46DD-B13F-282E322C51DF}" type="slidenum">
              <a:rPr lang="tr-TR" smtClean="0"/>
              <a:pPr/>
              <a:t>‹#›</a:t>
            </a:fld>
            <a:endParaRPr lang="tr-TR" dirty="0"/>
          </a:p>
        </p:txBody>
      </p:sp>
    </p:spTree>
    <p:extLst>
      <p:ext uri="{BB962C8B-B14F-4D97-AF65-F5344CB8AC3E}">
        <p14:creationId xmlns:p14="http://schemas.microsoft.com/office/powerpoint/2010/main" val="389306276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5.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38.jpeg"/><Relationship Id="rId5" Type="http://schemas.openxmlformats.org/officeDocument/2006/relationships/image" Target="../media/image6.png"/><Relationship Id="rId10" Type="http://schemas.openxmlformats.org/officeDocument/2006/relationships/image" Target="../media/image37.jpeg"/><Relationship Id="rId4" Type="http://schemas.microsoft.com/office/2007/relationships/hdphoto" Target="../media/hdphoto1.wdp"/><Relationship Id="rId9" Type="http://schemas.openxmlformats.org/officeDocument/2006/relationships/image" Target="../media/image36.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png"/><Relationship Id="rId7"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43.png"/><Relationship Id="rId5" Type="http://schemas.openxmlformats.org/officeDocument/2006/relationships/image" Target="../media/image6.png"/><Relationship Id="rId10" Type="http://schemas.openxmlformats.org/officeDocument/2006/relationships/image" Target="../media/image42.png"/><Relationship Id="rId4" Type="http://schemas.microsoft.com/office/2007/relationships/hdphoto" Target="../media/hdphoto1.wdp"/><Relationship Id="rId9"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openxmlformats.org/officeDocument/2006/relationships/hyperlink" Target="https://www.kosgeb.gov.tr/site/tr/genel/destekdetay/9165/yonde-yonderlik-ve-degerlendirme-destek-programi" TargetMode="External"/><Relationship Id="rId3" Type="http://schemas.openxmlformats.org/officeDocument/2006/relationships/image" Target="../media/image5.png"/><Relationship Id="rId7" Type="http://schemas.openxmlformats.org/officeDocument/2006/relationships/image" Target="../media/image44.tmp"/><Relationship Id="rId12" Type="http://schemas.openxmlformats.org/officeDocument/2006/relationships/image" Target="../media/image51.sv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46.png"/><Relationship Id="rId5" Type="http://schemas.openxmlformats.org/officeDocument/2006/relationships/image" Target="../media/image6.png"/><Relationship Id="rId10" Type="http://schemas.openxmlformats.org/officeDocument/2006/relationships/image" Target="../media/image49.svg"/><Relationship Id="rId4" Type="http://schemas.microsoft.com/office/2007/relationships/hdphoto" Target="../media/hdphoto1.wdp"/><Relationship Id="rId9" Type="http://schemas.openxmlformats.org/officeDocument/2006/relationships/image" Target="../media/image45.png"/></Relationships>
</file>

<file path=ppt/slides/_rels/slide1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5.png"/><Relationship Id="rId7" Type="http://schemas.openxmlformats.org/officeDocument/2006/relationships/hyperlink" Target="https://dijitaldonusum.sanayi.gov.tr/dijital-donusum-danismani"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 Id="rId9" Type="http://schemas.openxmlformats.org/officeDocument/2006/relationships/image" Target="../media/image51.svg"/></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5.png"/><Relationship Id="rId7"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54.svg"/><Relationship Id="rId5" Type="http://schemas.openxmlformats.org/officeDocument/2006/relationships/image" Target="../media/image6.png"/><Relationship Id="rId10" Type="http://schemas.openxmlformats.org/officeDocument/2006/relationships/image" Target="../media/image48.png"/><Relationship Id="rId4" Type="http://schemas.microsoft.com/office/2007/relationships/hdphoto" Target="../media/hdphoto1.wdp"/><Relationship Id="rId9" Type="http://schemas.openxmlformats.org/officeDocument/2006/relationships/image" Target="../media/image49.sv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microsoft.com/office/2007/relationships/hdphoto" Target="../media/hdphoto1.wdp"/><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5.png"/><Relationship Id="rId7"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51.svg"/><Relationship Id="rId5" Type="http://schemas.openxmlformats.org/officeDocument/2006/relationships/image" Target="../media/image6.png"/><Relationship Id="rId10" Type="http://schemas.openxmlformats.org/officeDocument/2006/relationships/image" Target="../media/image46.png"/><Relationship Id="rId4" Type="http://schemas.microsoft.com/office/2007/relationships/hdphoto" Target="../media/hdphoto1.wdp"/><Relationship Id="rId9"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8.png"/><Relationship Id="rId5" Type="http://schemas.openxmlformats.org/officeDocument/2006/relationships/image" Target="../media/image6.png"/><Relationship Id="rId10" Type="http://schemas.openxmlformats.org/officeDocument/2006/relationships/image" Target="../media/image17.png"/><Relationship Id="rId4" Type="http://schemas.microsoft.com/office/2007/relationships/hdphoto" Target="../media/hdphoto1.wdp"/><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svg"/><Relationship Id="rId3" Type="http://schemas.openxmlformats.org/officeDocument/2006/relationships/image" Target="../media/image5.png"/><Relationship Id="rId7" Type="http://schemas.openxmlformats.org/officeDocument/2006/relationships/image" Target="../media/image23.png"/><Relationship Id="rId12"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27.svg"/><Relationship Id="rId5" Type="http://schemas.openxmlformats.org/officeDocument/2006/relationships/image" Target="../media/image6.png"/><Relationship Id="rId10" Type="http://schemas.openxmlformats.org/officeDocument/2006/relationships/image" Target="../media/image25.png"/><Relationship Id="rId4" Type="http://schemas.microsoft.com/office/2007/relationships/hdphoto" Target="../media/hdphoto1.wdp"/><Relationship Id="rId9" Type="http://schemas.openxmlformats.org/officeDocument/2006/relationships/image" Target="../media/image25.svg"/></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33.png"/><Relationship Id="rId3" Type="http://schemas.openxmlformats.org/officeDocument/2006/relationships/image" Target="../media/image5.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31.png"/><Relationship Id="rId5" Type="http://schemas.openxmlformats.org/officeDocument/2006/relationships/image" Target="../media/image6.png"/><Relationship Id="rId10" Type="http://schemas.openxmlformats.org/officeDocument/2006/relationships/image" Target="../media/image30.png"/><Relationship Id="rId4" Type="http://schemas.microsoft.com/office/2007/relationships/hdphoto" Target="../media/hdphoto1.wdp"/><Relationship Id="rId9"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27"/>
        <p:cNvGrpSpPr/>
        <p:nvPr/>
      </p:nvGrpSpPr>
      <p:grpSpPr>
        <a:xfrm>
          <a:off x="0" y="0"/>
          <a:ext cx="0" cy="0"/>
          <a:chOff x="0" y="0"/>
          <a:chExt cx="0" cy="0"/>
        </a:xfrm>
      </p:grpSpPr>
      <p:grpSp>
        <p:nvGrpSpPr>
          <p:cNvPr id="31" name="Google Shape;31;p4"/>
          <p:cNvGrpSpPr/>
          <p:nvPr/>
        </p:nvGrpSpPr>
        <p:grpSpPr>
          <a:xfrm>
            <a:off x="4158411" y="5849106"/>
            <a:ext cx="3875178" cy="400110"/>
            <a:chOff x="4159818" y="4448510"/>
            <a:chExt cx="3875178" cy="400110"/>
          </a:xfrm>
        </p:grpSpPr>
        <p:cxnSp>
          <p:nvCxnSpPr>
            <p:cNvPr id="32" name="Google Shape;32;p4"/>
            <p:cNvCxnSpPr/>
            <p:nvPr/>
          </p:nvCxnSpPr>
          <p:spPr>
            <a:xfrm>
              <a:off x="7238436" y="4658460"/>
              <a:ext cx="796560" cy="0"/>
            </a:xfrm>
            <a:prstGeom prst="straightConnector1">
              <a:avLst/>
            </a:prstGeom>
            <a:noFill/>
            <a:ln w="9525" cap="flat" cmpd="sng">
              <a:solidFill>
                <a:schemeClr val="lt1"/>
              </a:solidFill>
              <a:prstDash val="solid"/>
              <a:miter lim="800000"/>
              <a:headEnd type="none" w="sm" len="sm"/>
              <a:tailEnd type="none" w="sm" len="sm"/>
            </a:ln>
          </p:spPr>
        </p:cxnSp>
        <p:cxnSp>
          <p:nvCxnSpPr>
            <p:cNvPr id="33" name="Google Shape;33;p4"/>
            <p:cNvCxnSpPr/>
            <p:nvPr/>
          </p:nvCxnSpPr>
          <p:spPr>
            <a:xfrm>
              <a:off x="4159818" y="4658460"/>
              <a:ext cx="796560" cy="0"/>
            </a:xfrm>
            <a:prstGeom prst="straightConnector1">
              <a:avLst/>
            </a:prstGeom>
            <a:noFill/>
            <a:ln w="9525" cap="flat" cmpd="sng">
              <a:solidFill>
                <a:schemeClr val="lt1"/>
              </a:solidFill>
              <a:prstDash val="solid"/>
              <a:miter lim="800000"/>
              <a:headEnd type="none" w="sm" len="sm"/>
              <a:tailEnd type="none" w="sm" len="sm"/>
            </a:ln>
          </p:spPr>
        </p:cxnSp>
        <p:sp>
          <p:nvSpPr>
            <p:cNvPr id="34" name="Google Shape;34;p4"/>
            <p:cNvSpPr txBox="1"/>
            <p:nvPr/>
          </p:nvSpPr>
          <p:spPr>
            <a:xfrm>
              <a:off x="4949328" y="4448510"/>
              <a:ext cx="2277971" cy="400110"/>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tr-TR" b="1" kern="0" noProof="0" dirty="0" smtClean="0">
                  <a:solidFill>
                    <a:srgbClr val="FFFFFF"/>
                  </a:solidFill>
                  <a:latin typeface="Bahnschrift SemiBold" panose="020B0502040204020203" pitchFamily="34" charset="0"/>
                  <a:ea typeface="Roboto"/>
                  <a:cs typeface="Roboto"/>
                  <a:sym typeface="Roboto"/>
                </a:rPr>
                <a:t>Eylül</a:t>
              </a:r>
              <a:r>
                <a:rPr kumimoji="0" lang="tr-TR" sz="1800" b="1" i="0" u="none" strike="noStrike" kern="0" cap="none" spc="0" normalizeH="0" baseline="0" noProof="0" dirty="0" smtClean="0">
                  <a:ln>
                    <a:noFill/>
                  </a:ln>
                  <a:solidFill>
                    <a:srgbClr val="FFFFFF"/>
                  </a:solidFill>
                  <a:effectLst/>
                  <a:uLnTx/>
                  <a:uFillTx/>
                  <a:latin typeface="Bahnschrift SemiBold" panose="020B0502040204020203" pitchFamily="34" charset="0"/>
                  <a:ea typeface="Roboto"/>
                  <a:cs typeface="Roboto"/>
                  <a:sym typeface="Roboto"/>
                </a:rPr>
                <a:t> </a:t>
              </a:r>
              <a:r>
                <a:rPr kumimoji="0" lang="tr-TR" sz="1800" b="1" i="0" u="none" strike="noStrike" kern="0" cap="none" spc="0" normalizeH="0" baseline="0" noProof="0" dirty="0">
                  <a:ln>
                    <a:noFill/>
                  </a:ln>
                  <a:solidFill>
                    <a:srgbClr val="FFFFFF"/>
                  </a:solidFill>
                  <a:effectLst/>
                  <a:uLnTx/>
                  <a:uFillTx/>
                  <a:latin typeface="Bahnschrift SemiBold" panose="020B0502040204020203" pitchFamily="34" charset="0"/>
                  <a:ea typeface="Roboto"/>
                  <a:cs typeface="Roboto"/>
                  <a:sym typeface="Roboto"/>
                </a:rPr>
                <a:t>2026</a:t>
              </a:r>
              <a:endParaRPr kumimoji="0" sz="1600" b="0" i="0" u="none" strike="noStrike" kern="0" cap="none" spc="0" normalizeH="0" baseline="0" noProof="0" dirty="0">
                <a:ln>
                  <a:noFill/>
                </a:ln>
                <a:solidFill>
                  <a:srgbClr val="000000"/>
                </a:solidFill>
                <a:effectLst/>
                <a:uLnTx/>
                <a:uFillTx/>
                <a:latin typeface="Bahnschrift SemiBold" panose="020B0502040204020203" pitchFamily="34" charset="0"/>
                <a:ea typeface="+mn-ea"/>
                <a:cs typeface="Arial"/>
                <a:sym typeface="Arial"/>
              </a:endParaRPr>
            </a:p>
          </p:txBody>
        </p:sp>
      </p:grpSp>
      <p:sp>
        <p:nvSpPr>
          <p:cNvPr id="35" name="Google Shape;35;p4"/>
          <p:cNvSpPr txBox="1"/>
          <p:nvPr/>
        </p:nvSpPr>
        <p:spPr>
          <a:xfrm>
            <a:off x="5272563" y="6560614"/>
            <a:ext cx="1646875" cy="246221"/>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1000" b="1" i="0" u="none" strike="noStrike" kern="0" cap="none" spc="0" normalizeH="0" baseline="0" noProof="0" dirty="0">
                <a:ln>
                  <a:noFill/>
                </a:ln>
                <a:solidFill>
                  <a:srgbClr val="FFFFFF"/>
                </a:solidFill>
                <a:effectLst/>
                <a:uLnTx/>
                <a:uFillTx/>
                <a:latin typeface="Roboto"/>
                <a:ea typeface="Roboto"/>
                <a:cs typeface="Roboto"/>
                <a:sym typeface="Roboto"/>
              </a:rPr>
              <a:t>www.kosgeb.gov.tr</a:t>
            </a:r>
            <a:endParaRPr kumimoji="0" sz="1400" b="0" i="0" u="none" strike="noStrike" kern="0" cap="none" spc="0" normalizeH="0" baseline="0" noProof="0" dirty="0">
              <a:ln>
                <a:noFill/>
              </a:ln>
              <a:solidFill>
                <a:srgbClr val="000000"/>
              </a:solidFill>
              <a:effectLst/>
              <a:uLnTx/>
              <a:uFillTx/>
              <a:latin typeface="Arial"/>
              <a:ea typeface="+mn-ea"/>
              <a:cs typeface="Arial"/>
              <a:sym typeface="Arial"/>
            </a:endParaRPr>
          </a:p>
        </p:txBody>
      </p:sp>
      <p:pic>
        <p:nvPicPr>
          <p:cNvPr id="3" name="Resim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5011" y="466433"/>
            <a:ext cx="4786889" cy="1180199"/>
          </a:xfrm>
          <a:prstGeom prst="rect">
            <a:avLst/>
          </a:prstGeom>
        </p:spPr>
      </p:pic>
      <p:pic>
        <p:nvPicPr>
          <p:cNvPr id="4" name="Resim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51900" y="179945"/>
            <a:ext cx="3116757" cy="1753176"/>
          </a:xfrm>
          <a:prstGeom prst="rect">
            <a:avLst/>
          </a:prstGeom>
        </p:spPr>
      </p:pic>
      <p:sp>
        <p:nvSpPr>
          <p:cNvPr id="11" name="Metin kutusu 10"/>
          <p:cNvSpPr txBox="1"/>
          <p:nvPr/>
        </p:nvSpPr>
        <p:spPr>
          <a:xfrm>
            <a:off x="1342188" y="2459504"/>
            <a:ext cx="10033697" cy="1938992"/>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tr-TR" sz="48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KAPASİTE GELİŞTİRME </a:t>
            </a:r>
          </a:p>
          <a:p>
            <a:pPr marL="0" marR="0" lvl="1" indent="0" algn="ctr" defTabSz="914400" rtl="0" eaLnBrk="1" fontAlgn="auto" latinLnBrk="0" hangingPunct="1">
              <a:lnSpc>
                <a:spcPct val="100000"/>
              </a:lnSpc>
              <a:spcBef>
                <a:spcPts val="0"/>
              </a:spcBef>
              <a:spcAft>
                <a:spcPts val="0"/>
              </a:spcAft>
              <a:buClrTx/>
              <a:buSzTx/>
              <a:buFontTx/>
              <a:buNone/>
              <a:tabLst/>
              <a:defRPr/>
            </a:pPr>
            <a:r>
              <a:rPr kumimoji="0" lang="tr-TR" sz="48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a:p>
            <a:pPr marL="457200" marR="0" lvl="1" indent="0" algn="ctr" defTabSz="914400" rtl="0" eaLnBrk="1" fontAlgn="auto" latinLnBrk="0" hangingPunct="1">
              <a:lnSpc>
                <a:spcPct val="100000"/>
              </a:lnSpc>
              <a:spcBef>
                <a:spcPts val="0"/>
              </a:spcBef>
              <a:spcAft>
                <a:spcPts val="0"/>
              </a:spcAft>
              <a:buClrTx/>
              <a:buSzTx/>
              <a:buFontTx/>
              <a:buNone/>
              <a:tabLst/>
              <a:defRPr/>
            </a:pPr>
            <a:endParaRPr kumimoji="0" lang="tr-TR" sz="2400" b="0" i="0" u="none" strike="noStrike" kern="1200" cap="none" spc="0" normalizeH="0" baseline="0" noProof="0" dirty="0">
              <a:ln>
                <a:noFill/>
              </a:ln>
              <a:solidFill>
                <a:srgbClr val="FFFFFF"/>
              </a:solidFill>
              <a:effectLst/>
              <a:uLnTx/>
              <a:uFillTx/>
              <a:latin typeface="Roboto" panose="020B0604020202020204" charset="0"/>
              <a:ea typeface="Roboto" panose="020B0604020202020204" charset="0"/>
              <a:cs typeface="+mn-cs"/>
            </a:endParaRPr>
          </a:p>
        </p:txBody>
      </p:sp>
      <p:sp>
        <p:nvSpPr>
          <p:cNvPr id="2" name="Slayt Numarası Yer Tutucusu 1">
            <a:extLst>
              <a:ext uri="{FF2B5EF4-FFF2-40B4-BE49-F238E27FC236}">
                <a16:creationId xmlns:a16="http://schemas.microsoft.com/office/drawing/2014/main" id="{295593A0-6D32-7777-3C13-9B16B9B1C84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1915485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sp>
        <p:nvSpPr>
          <p:cNvPr id="56" name="Dikdörtgen: Köşeleri Yuvarlatılmış 55">
            <a:extLst>
              <a:ext uri="{FF2B5EF4-FFF2-40B4-BE49-F238E27FC236}">
                <a16:creationId xmlns:a16="http://schemas.microsoft.com/office/drawing/2014/main" id="{44AACE3D-0499-21F6-C7C5-294DD5574B51}"/>
              </a:ext>
            </a:extLst>
          </p:cNvPr>
          <p:cNvSpPr>
            <a:spLocks/>
          </p:cNvSpPr>
          <p:nvPr/>
        </p:nvSpPr>
        <p:spPr>
          <a:xfrm>
            <a:off x="304800" y="1503048"/>
            <a:ext cx="11636188" cy="5128189"/>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7" name="Dikdörtgen: Köşeleri Yuvarlatılmış 6">
            <a:extLst>
              <a:ext uri="{FF2B5EF4-FFF2-40B4-BE49-F238E27FC236}">
                <a16:creationId xmlns:a16="http://schemas.microsoft.com/office/drawing/2014/main" id="{F5BFF9DF-3B84-86EA-22A7-2133BCA9E224}"/>
              </a:ext>
            </a:extLst>
          </p:cNvPr>
          <p:cNvSpPr/>
          <p:nvPr/>
        </p:nvSpPr>
        <p:spPr>
          <a:xfrm>
            <a:off x="3099336" y="922849"/>
            <a:ext cx="6323837" cy="461665"/>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DC1735"/>
                </a:solidFill>
                <a:effectLst/>
                <a:uLnTx/>
                <a:uFillTx/>
                <a:latin typeface="Aptos" panose="020B0004020202020204" pitchFamily="34" charset="0"/>
              </a:rPr>
              <a:t>Kredi Alt ve Üst Limit Bilgileri</a:t>
            </a:r>
          </a:p>
        </p:txBody>
      </p:sp>
      <p:grpSp>
        <p:nvGrpSpPr>
          <p:cNvPr id="25" name="Grup 24">
            <a:extLst>
              <a:ext uri="{FF2B5EF4-FFF2-40B4-BE49-F238E27FC236}">
                <a16:creationId xmlns:a16="http://schemas.microsoft.com/office/drawing/2014/main" id="{0001E47D-BE10-2264-4400-F7C954DA8BA5}"/>
              </a:ext>
            </a:extLst>
          </p:cNvPr>
          <p:cNvGrpSpPr/>
          <p:nvPr/>
        </p:nvGrpSpPr>
        <p:grpSpPr>
          <a:xfrm>
            <a:off x="5865781" y="3121581"/>
            <a:ext cx="5496125" cy="516337"/>
            <a:chOff x="700391" y="2687944"/>
            <a:chExt cx="4143983" cy="516337"/>
          </a:xfrm>
        </p:grpSpPr>
        <p:sp>
          <p:nvSpPr>
            <p:cNvPr id="8" name="Dikdörtgen 7">
              <a:extLst>
                <a:ext uri="{FF2B5EF4-FFF2-40B4-BE49-F238E27FC236}">
                  <a16:creationId xmlns:a16="http://schemas.microsoft.com/office/drawing/2014/main" id="{780B9810-29DF-D5A1-52C7-0C3F1CB6B9D2}"/>
                </a:ext>
              </a:extLst>
            </p:cNvPr>
            <p:cNvSpPr/>
            <p:nvPr/>
          </p:nvSpPr>
          <p:spPr>
            <a:xfrm>
              <a:off x="700391" y="2687944"/>
              <a:ext cx="2222363" cy="516337"/>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002060"/>
                  </a:solidFill>
                  <a:latin typeface="Aptos" panose="020B0004020202020204" pitchFamily="34" charset="0"/>
                </a:rPr>
                <a:t>Alt Limit</a:t>
              </a:r>
            </a:p>
          </p:txBody>
        </p:sp>
        <p:sp>
          <p:nvSpPr>
            <p:cNvPr id="21" name="Dikdörtgen 20">
              <a:extLst>
                <a:ext uri="{FF2B5EF4-FFF2-40B4-BE49-F238E27FC236}">
                  <a16:creationId xmlns:a16="http://schemas.microsoft.com/office/drawing/2014/main" id="{9513E072-BFEF-A07B-CDB8-14713A10B734}"/>
                </a:ext>
              </a:extLst>
            </p:cNvPr>
            <p:cNvSpPr/>
            <p:nvPr/>
          </p:nvSpPr>
          <p:spPr>
            <a:xfrm>
              <a:off x="2922753" y="2688286"/>
              <a:ext cx="1921621" cy="515995"/>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002060"/>
                  </a:solidFill>
                  <a:latin typeface="Aptos" panose="020B0004020202020204" pitchFamily="34" charset="0"/>
                </a:rPr>
                <a:t>1.000.000 TL</a:t>
              </a:r>
            </a:p>
          </p:txBody>
        </p:sp>
      </p:grpSp>
      <p:cxnSp>
        <p:nvCxnSpPr>
          <p:cNvPr id="23" name="Düz Bağlayıcı 22">
            <a:extLst>
              <a:ext uri="{FF2B5EF4-FFF2-40B4-BE49-F238E27FC236}">
                <a16:creationId xmlns:a16="http://schemas.microsoft.com/office/drawing/2014/main" id="{3C49BD84-81B5-9711-2037-6AA57671168D}"/>
              </a:ext>
            </a:extLst>
          </p:cNvPr>
          <p:cNvCxnSpPr>
            <a:cxnSpLocks/>
          </p:cNvCxnSpPr>
          <p:nvPr/>
        </p:nvCxnSpPr>
        <p:spPr>
          <a:xfrm>
            <a:off x="5535038" y="2996365"/>
            <a:ext cx="0" cy="2938786"/>
          </a:xfrm>
          <a:prstGeom prst="line">
            <a:avLst/>
          </a:prstGeom>
          <a:ln>
            <a:solidFill>
              <a:srgbClr val="002060"/>
            </a:solidFill>
          </a:ln>
        </p:spPr>
        <p:style>
          <a:lnRef idx="3">
            <a:schemeClr val="accent1"/>
          </a:lnRef>
          <a:fillRef idx="0">
            <a:schemeClr val="accent1"/>
          </a:fillRef>
          <a:effectRef idx="2">
            <a:schemeClr val="accent1"/>
          </a:effectRef>
          <a:fontRef idx="minor">
            <a:schemeClr val="tx1"/>
          </a:fontRef>
        </p:style>
      </p:cxnSp>
      <p:sp>
        <p:nvSpPr>
          <p:cNvPr id="24" name="Dikdörtgen: Köşeleri Yuvarlatılmış 23">
            <a:extLst>
              <a:ext uri="{FF2B5EF4-FFF2-40B4-BE49-F238E27FC236}">
                <a16:creationId xmlns:a16="http://schemas.microsoft.com/office/drawing/2014/main" id="{232F8F3A-CB9B-6232-4536-3987A8D62384}"/>
              </a:ext>
            </a:extLst>
          </p:cNvPr>
          <p:cNvSpPr/>
          <p:nvPr/>
        </p:nvSpPr>
        <p:spPr>
          <a:xfrm>
            <a:off x="830103" y="1751946"/>
            <a:ext cx="10097872" cy="1034242"/>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b="1" dirty="0">
                <a:solidFill>
                  <a:srgbClr val="DC1735"/>
                </a:solidFill>
                <a:latin typeface="Aptos" panose="020B0004020202020204" pitchFamily="34" charset="0"/>
              </a:rPr>
              <a:t>Savunma Alanında Proje Sunulması Halinde</a:t>
            </a:r>
          </a:p>
          <a:p>
            <a:pPr algn="ctr"/>
            <a:r>
              <a:rPr lang="tr-TR" b="1" dirty="0">
                <a:solidFill>
                  <a:schemeClr val="tx2">
                    <a:lumMod val="50000"/>
                  </a:schemeClr>
                </a:solidFill>
                <a:latin typeface="Aptos" panose="020B0004020202020204" pitchFamily="34" charset="0"/>
              </a:rPr>
              <a:t>(İşbirliği yapılan paydaşların bildirdiği ve EYDEP sertifikasına sahip olan işletmeler)</a:t>
            </a:r>
          </a:p>
        </p:txBody>
      </p:sp>
      <p:grpSp>
        <p:nvGrpSpPr>
          <p:cNvPr id="39" name="Grup 38">
            <a:extLst>
              <a:ext uri="{FF2B5EF4-FFF2-40B4-BE49-F238E27FC236}">
                <a16:creationId xmlns:a16="http://schemas.microsoft.com/office/drawing/2014/main" id="{20E8D683-BC85-9D21-1C84-E8FCF74DFDD3}"/>
              </a:ext>
            </a:extLst>
          </p:cNvPr>
          <p:cNvGrpSpPr/>
          <p:nvPr/>
        </p:nvGrpSpPr>
        <p:grpSpPr>
          <a:xfrm>
            <a:off x="5865780" y="3820625"/>
            <a:ext cx="5496123" cy="516337"/>
            <a:chOff x="394421" y="2687944"/>
            <a:chExt cx="4449954" cy="516337"/>
          </a:xfrm>
        </p:grpSpPr>
        <p:sp>
          <p:nvSpPr>
            <p:cNvPr id="46" name="Dikdörtgen 45">
              <a:extLst>
                <a:ext uri="{FF2B5EF4-FFF2-40B4-BE49-F238E27FC236}">
                  <a16:creationId xmlns:a16="http://schemas.microsoft.com/office/drawing/2014/main" id="{019449D5-C1FB-81E7-F24D-A97A26CA4A3D}"/>
                </a:ext>
              </a:extLst>
            </p:cNvPr>
            <p:cNvSpPr/>
            <p:nvPr/>
          </p:nvSpPr>
          <p:spPr>
            <a:xfrm>
              <a:off x="394421" y="2687944"/>
              <a:ext cx="2377963" cy="516337"/>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002060"/>
                  </a:solidFill>
                  <a:latin typeface="Aptos" panose="020B0004020202020204" pitchFamily="34" charset="0"/>
                </a:rPr>
                <a:t>Üst Limit (EYDEP – C)</a:t>
              </a:r>
            </a:p>
          </p:txBody>
        </p:sp>
        <p:sp>
          <p:nvSpPr>
            <p:cNvPr id="53" name="Dikdörtgen 52">
              <a:extLst>
                <a:ext uri="{FF2B5EF4-FFF2-40B4-BE49-F238E27FC236}">
                  <a16:creationId xmlns:a16="http://schemas.microsoft.com/office/drawing/2014/main" id="{F44E5EE8-E661-AEFC-5E53-4D94386C62C2}"/>
                </a:ext>
              </a:extLst>
            </p:cNvPr>
            <p:cNvSpPr/>
            <p:nvPr/>
          </p:nvSpPr>
          <p:spPr>
            <a:xfrm>
              <a:off x="2772383" y="2688286"/>
              <a:ext cx="2071992" cy="515995"/>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002060"/>
                  </a:solidFill>
                  <a:latin typeface="Aptos" panose="020B0004020202020204" pitchFamily="34" charset="0"/>
                </a:rPr>
                <a:t>25.000.000 TL</a:t>
              </a:r>
            </a:p>
          </p:txBody>
        </p:sp>
      </p:grpSp>
      <p:grpSp>
        <p:nvGrpSpPr>
          <p:cNvPr id="55" name="Grup 54">
            <a:extLst>
              <a:ext uri="{FF2B5EF4-FFF2-40B4-BE49-F238E27FC236}">
                <a16:creationId xmlns:a16="http://schemas.microsoft.com/office/drawing/2014/main" id="{AB599C19-8808-4D28-71EB-F89B2B1E43C4}"/>
              </a:ext>
            </a:extLst>
          </p:cNvPr>
          <p:cNvGrpSpPr/>
          <p:nvPr/>
        </p:nvGrpSpPr>
        <p:grpSpPr>
          <a:xfrm>
            <a:off x="5865780" y="4472106"/>
            <a:ext cx="5496118" cy="516337"/>
            <a:chOff x="700391" y="2687944"/>
            <a:chExt cx="4143985" cy="516337"/>
          </a:xfrm>
        </p:grpSpPr>
        <p:sp>
          <p:nvSpPr>
            <p:cNvPr id="57" name="Dikdörtgen 56">
              <a:extLst>
                <a:ext uri="{FF2B5EF4-FFF2-40B4-BE49-F238E27FC236}">
                  <a16:creationId xmlns:a16="http://schemas.microsoft.com/office/drawing/2014/main" id="{FFF89EAA-D956-1B5B-63D6-41DB2C5A9B41}"/>
                </a:ext>
              </a:extLst>
            </p:cNvPr>
            <p:cNvSpPr/>
            <p:nvPr/>
          </p:nvSpPr>
          <p:spPr>
            <a:xfrm>
              <a:off x="700391" y="2687944"/>
              <a:ext cx="2348770" cy="516337"/>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002060"/>
                  </a:solidFill>
                  <a:latin typeface="Aptos" panose="020B0004020202020204" pitchFamily="34" charset="0"/>
                </a:rPr>
                <a:t>Üst Limit (EYDEP – B)</a:t>
              </a:r>
            </a:p>
          </p:txBody>
        </p:sp>
        <p:sp>
          <p:nvSpPr>
            <p:cNvPr id="58" name="Dikdörtgen 57">
              <a:extLst>
                <a:ext uri="{FF2B5EF4-FFF2-40B4-BE49-F238E27FC236}">
                  <a16:creationId xmlns:a16="http://schemas.microsoft.com/office/drawing/2014/main" id="{6EECC57C-9BF7-BE4F-DCD8-796147A0F025}"/>
                </a:ext>
              </a:extLst>
            </p:cNvPr>
            <p:cNvSpPr/>
            <p:nvPr/>
          </p:nvSpPr>
          <p:spPr>
            <a:xfrm>
              <a:off x="2914848" y="2688286"/>
              <a:ext cx="1929528" cy="515995"/>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002060"/>
                  </a:solidFill>
                  <a:latin typeface="Aptos" panose="020B0004020202020204" pitchFamily="34" charset="0"/>
                </a:rPr>
                <a:t>27.500.000 TL</a:t>
              </a:r>
            </a:p>
          </p:txBody>
        </p:sp>
      </p:grpSp>
      <p:grpSp>
        <p:nvGrpSpPr>
          <p:cNvPr id="59" name="Grup 58">
            <a:extLst>
              <a:ext uri="{FF2B5EF4-FFF2-40B4-BE49-F238E27FC236}">
                <a16:creationId xmlns:a16="http://schemas.microsoft.com/office/drawing/2014/main" id="{C2E25375-68E5-356E-75E5-11998AAA0EA5}"/>
              </a:ext>
            </a:extLst>
          </p:cNvPr>
          <p:cNvGrpSpPr/>
          <p:nvPr/>
        </p:nvGrpSpPr>
        <p:grpSpPr>
          <a:xfrm>
            <a:off x="5865780" y="5164254"/>
            <a:ext cx="5496116" cy="516337"/>
            <a:chOff x="700391" y="2687944"/>
            <a:chExt cx="4143985" cy="516337"/>
          </a:xfrm>
        </p:grpSpPr>
        <p:sp>
          <p:nvSpPr>
            <p:cNvPr id="60" name="Dikdörtgen 59">
              <a:extLst>
                <a:ext uri="{FF2B5EF4-FFF2-40B4-BE49-F238E27FC236}">
                  <a16:creationId xmlns:a16="http://schemas.microsoft.com/office/drawing/2014/main" id="{3D4966EE-DF7B-DC94-99D0-897408D5632A}"/>
                </a:ext>
              </a:extLst>
            </p:cNvPr>
            <p:cNvSpPr/>
            <p:nvPr/>
          </p:nvSpPr>
          <p:spPr>
            <a:xfrm>
              <a:off x="700391" y="2687944"/>
              <a:ext cx="2214456" cy="516337"/>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002060"/>
                  </a:solidFill>
                  <a:latin typeface="Aptos" panose="020B0004020202020204" pitchFamily="34" charset="0"/>
                </a:rPr>
                <a:t>Üst Limit (EYDEP – A)</a:t>
              </a:r>
            </a:p>
          </p:txBody>
        </p:sp>
        <p:sp>
          <p:nvSpPr>
            <p:cNvPr id="61" name="Dikdörtgen 60">
              <a:extLst>
                <a:ext uri="{FF2B5EF4-FFF2-40B4-BE49-F238E27FC236}">
                  <a16:creationId xmlns:a16="http://schemas.microsoft.com/office/drawing/2014/main" id="{0BDD03C6-2A88-2D98-3724-0096D8EC7AC4}"/>
                </a:ext>
              </a:extLst>
            </p:cNvPr>
            <p:cNvSpPr/>
            <p:nvPr/>
          </p:nvSpPr>
          <p:spPr>
            <a:xfrm>
              <a:off x="2922758" y="2687944"/>
              <a:ext cx="1921618" cy="516337"/>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002060"/>
                  </a:solidFill>
                  <a:latin typeface="Aptos" panose="020B0004020202020204" pitchFamily="34" charset="0"/>
                </a:rPr>
                <a:t>30.000.000 TL</a:t>
              </a:r>
            </a:p>
          </p:txBody>
        </p:sp>
      </p:grpSp>
      <p:sp>
        <p:nvSpPr>
          <p:cNvPr id="62" name="Dikdörtgen 61">
            <a:extLst>
              <a:ext uri="{FF2B5EF4-FFF2-40B4-BE49-F238E27FC236}">
                <a16:creationId xmlns:a16="http://schemas.microsoft.com/office/drawing/2014/main" id="{20114E83-99C8-44BF-D400-74CA7E0B033F}"/>
              </a:ext>
            </a:extLst>
          </p:cNvPr>
          <p:cNvSpPr/>
          <p:nvPr/>
        </p:nvSpPr>
        <p:spPr>
          <a:xfrm>
            <a:off x="834150" y="5872996"/>
            <a:ext cx="10369695" cy="516337"/>
          </a:xfrm>
          <a:prstGeom prst="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b="1" dirty="0">
                <a:solidFill>
                  <a:srgbClr val="DC1735"/>
                </a:solidFill>
                <a:latin typeface="Aptos" panose="020B0004020202020204" pitchFamily="34" charset="0"/>
              </a:rPr>
              <a:t>Desteklenebilecek azami kredi vadesi : 36 ay</a:t>
            </a:r>
          </a:p>
        </p:txBody>
      </p:sp>
      <p:sp>
        <p:nvSpPr>
          <p:cNvPr id="4" name="Metin kutusu 3">
            <a:extLst>
              <a:ext uri="{FF2B5EF4-FFF2-40B4-BE49-F238E27FC236}">
                <a16:creationId xmlns:a16="http://schemas.microsoft.com/office/drawing/2014/main" id="{294D6AEC-FF36-542A-18F8-DEA2CBD68BE3}"/>
              </a:ext>
            </a:extLst>
          </p:cNvPr>
          <p:cNvSpPr txBox="1"/>
          <p:nvPr/>
        </p:nvSpPr>
        <p:spPr>
          <a:xfrm>
            <a:off x="665678" y="3122396"/>
            <a:ext cx="4858868" cy="2308324"/>
          </a:xfrm>
          <a:prstGeom prst="rect">
            <a:avLst/>
          </a:prstGeom>
          <a:noFill/>
        </p:spPr>
        <p:txBody>
          <a:bodyPr wrap="square" rtlCol="0">
            <a:spAutoFit/>
          </a:bodyPr>
          <a:lstStyle/>
          <a:p>
            <a:r>
              <a:rPr lang="tr-TR" dirty="0">
                <a:solidFill>
                  <a:srgbClr val="203864"/>
                </a:solidFill>
                <a:latin typeface="Aptos" panose="020B0004020202020204" pitchFamily="34" charset="0"/>
              </a:rPr>
              <a:t>Tedarikçi geliştirmeye iş birliği</a:t>
            </a:r>
          </a:p>
          <a:p>
            <a:r>
              <a:rPr lang="tr-TR" dirty="0">
                <a:solidFill>
                  <a:srgbClr val="203864"/>
                </a:solidFill>
                <a:latin typeface="Aptos" panose="020B0004020202020204" pitchFamily="34" charset="0"/>
              </a:rPr>
              <a:t>yapılan paydaşların bildirdiği işletmelerin </a:t>
            </a:r>
            <a:r>
              <a:rPr lang="tr-TR" b="1" dirty="0">
                <a:solidFill>
                  <a:srgbClr val="203864"/>
                </a:solidFill>
                <a:latin typeface="Aptos" panose="020B0004020202020204" pitchFamily="34" charset="0"/>
              </a:rPr>
              <a:t>savunma alanında proje sunması durumunda</a:t>
            </a:r>
            <a:r>
              <a:rPr lang="tr-TR" dirty="0">
                <a:solidFill>
                  <a:srgbClr val="203864"/>
                </a:solidFill>
                <a:latin typeface="Aptos" panose="020B0004020202020204" pitchFamily="34" charset="0"/>
              </a:rPr>
              <a:t>, işletmenin program başvurusunu ilk onayladığı tarihte geçerli olan EYDEP sertifikasına sahip olması zorunludur. Başvurunun onay tarihi sonrasındaki EYDEP sertifika seviyesi değişiklikleri dikkate alınmaz</a:t>
            </a:r>
            <a:r>
              <a:rPr lang="tr-TR" dirty="0">
                <a:solidFill>
                  <a:srgbClr val="112746"/>
                </a:solidFill>
                <a:latin typeface="Aptos" panose="020B0004020202020204" pitchFamily="34" charset="0"/>
              </a:rPr>
              <a:t>.</a:t>
            </a:r>
          </a:p>
        </p:txBody>
      </p:sp>
      <p:sp>
        <p:nvSpPr>
          <p:cNvPr id="10" name="Slayt Numarası Yer Tutucusu 9">
            <a:extLst>
              <a:ext uri="{FF2B5EF4-FFF2-40B4-BE49-F238E27FC236}">
                <a16:creationId xmlns:a16="http://schemas.microsoft.com/office/drawing/2014/main" id="{56DB1CAD-016C-63A9-3626-5478ECBA8AAE}"/>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31402852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sp>
        <p:nvSpPr>
          <p:cNvPr id="56" name="Dikdörtgen: Köşeleri Yuvarlatılmış 55">
            <a:extLst>
              <a:ext uri="{FF2B5EF4-FFF2-40B4-BE49-F238E27FC236}">
                <a16:creationId xmlns:a16="http://schemas.microsoft.com/office/drawing/2014/main" id="{44AACE3D-0499-21F6-C7C5-294DD5574B51}"/>
              </a:ext>
            </a:extLst>
          </p:cNvPr>
          <p:cNvSpPr>
            <a:spLocks/>
          </p:cNvSpPr>
          <p:nvPr/>
        </p:nvSpPr>
        <p:spPr>
          <a:xfrm>
            <a:off x="277906" y="1492290"/>
            <a:ext cx="11636188" cy="4060786"/>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7" name="Dikdörtgen: Köşeleri Yuvarlatılmış 6">
            <a:extLst>
              <a:ext uri="{FF2B5EF4-FFF2-40B4-BE49-F238E27FC236}">
                <a16:creationId xmlns:a16="http://schemas.microsoft.com/office/drawing/2014/main" id="{F5BFF9DF-3B84-86EA-22A7-2133BCA9E224}"/>
              </a:ext>
            </a:extLst>
          </p:cNvPr>
          <p:cNvSpPr/>
          <p:nvPr/>
        </p:nvSpPr>
        <p:spPr>
          <a:xfrm>
            <a:off x="3099336" y="922849"/>
            <a:ext cx="6323837" cy="461665"/>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DC1735"/>
                </a:solidFill>
                <a:effectLst/>
                <a:uLnTx/>
                <a:uFillTx/>
                <a:latin typeface="Aptos" panose="020B0004020202020204" pitchFamily="34" charset="0"/>
              </a:rPr>
              <a:t>Kredi Alt ve Üst Limit Bilgileri</a:t>
            </a:r>
          </a:p>
        </p:txBody>
      </p:sp>
      <p:sp>
        <p:nvSpPr>
          <p:cNvPr id="24" name="Dikdörtgen: Köşeleri Yuvarlatılmış 23">
            <a:extLst>
              <a:ext uri="{FF2B5EF4-FFF2-40B4-BE49-F238E27FC236}">
                <a16:creationId xmlns:a16="http://schemas.microsoft.com/office/drawing/2014/main" id="{232F8F3A-CB9B-6232-4536-3987A8D62384}"/>
              </a:ext>
            </a:extLst>
          </p:cNvPr>
          <p:cNvSpPr/>
          <p:nvPr/>
        </p:nvSpPr>
        <p:spPr>
          <a:xfrm>
            <a:off x="830103" y="1751946"/>
            <a:ext cx="10097872" cy="1034242"/>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b="1" dirty="0">
                <a:solidFill>
                  <a:srgbClr val="DC1735"/>
                </a:solidFill>
                <a:latin typeface="Aptos" panose="020B0004020202020204" pitchFamily="34" charset="0"/>
              </a:rPr>
              <a:t>Havacılık ve Uzay Alanında Proje Sunulması Halinde</a:t>
            </a:r>
          </a:p>
          <a:p>
            <a:pPr algn="ctr"/>
            <a:r>
              <a:rPr lang="tr-TR" b="1" dirty="0">
                <a:solidFill>
                  <a:schemeClr val="tx2">
                    <a:lumMod val="50000"/>
                  </a:schemeClr>
                </a:solidFill>
                <a:latin typeface="Aptos" panose="020B0004020202020204" pitchFamily="34" charset="0"/>
              </a:rPr>
              <a:t>(İşbirliği yapılan paydaşların bildirdiği işletmeler)</a:t>
            </a:r>
          </a:p>
        </p:txBody>
      </p:sp>
      <p:grpSp>
        <p:nvGrpSpPr>
          <p:cNvPr id="6" name="Grup 5">
            <a:extLst>
              <a:ext uri="{FF2B5EF4-FFF2-40B4-BE49-F238E27FC236}">
                <a16:creationId xmlns:a16="http://schemas.microsoft.com/office/drawing/2014/main" id="{26442316-9A39-9AE8-60AD-31AE3BCBA9A5}"/>
              </a:ext>
            </a:extLst>
          </p:cNvPr>
          <p:cNvGrpSpPr/>
          <p:nvPr/>
        </p:nvGrpSpPr>
        <p:grpSpPr>
          <a:xfrm>
            <a:off x="2678630" y="2950473"/>
            <a:ext cx="6532045" cy="1121339"/>
            <a:chOff x="5879030" y="3129136"/>
            <a:chExt cx="5496125" cy="1047376"/>
          </a:xfrm>
        </p:grpSpPr>
        <p:grpSp>
          <p:nvGrpSpPr>
            <p:cNvPr id="25" name="Grup 24">
              <a:extLst>
                <a:ext uri="{FF2B5EF4-FFF2-40B4-BE49-F238E27FC236}">
                  <a16:creationId xmlns:a16="http://schemas.microsoft.com/office/drawing/2014/main" id="{0001E47D-BE10-2264-4400-F7C954DA8BA5}"/>
                </a:ext>
              </a:extLst>
            </p:cNvPr>
            <p:cNvGrpSpPr/>
            <p:nvPr/>
          </p:nvGrpSpPr>
          <p:grpSpPr>
            <a:xfrm>
              <a:off x="5879030" y="3129136"/>
              <a:ext cx="5496125" cy="516337"/>
              <a:chOff x="700391" y="2687944"/>
              <a:chExt cx="4143983" cy="516337"/>
            </a:xfrm>
          </p:grpSpPr>
          <p:sp>
            <p:nvSpPr>
              <p:cNvPr id="8" name="Dikdörtgen 7">
                <a:extLst>
                  <a:ext uri="{FF2B5EF4-FFF2-40B4-BE49-F238E27FC236}">
                    <a16:creationId xmlns:a16="http://schemas.microsoft.com/office/drawing/2014/main" id="{780B9810-29DF-D5A1-52C7-0C3F1CB6B9D2}"/>
                  </a:ext>
                </a:extLst>
              </p:cNvPr>
              <p:cNvSpPr/>
              <p:nvPr/>
            </p:nvSpPr>
            <p:spPr>
              <a:xfrm>
                <a:off x="700391" y="2687944"/>
                <a:ext cx="2222363" cy="516337"/>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002060"/>
                    </a:solidFill>
                    <a:latin typeface="Aptos" panose="020B0004020202020204" pitchFamily="34" charset="0"/>
                  </a:rPr>
                  <a:t>Alt Limit</a:t>
                </a:r>
              </a:p>
            </p:txBody>
          </p:sp>
          <p:sp>
            <p:nvSpPr>
              <p:cNvPr id="21" name="Dikdörtgen 20">
                <a:extLst>
                  <a:ext uri="{FF2B5EF4-FFF2-40B4-BE49-F238E27FC236}">
                    <a16:creationId xmlns:a16="http://schemas.microsoft.com/office/drawing/2014/main" id="{9513E072-BFEF-A07B-CDB8-14713A10B734}"/>
                  </a:ext>
                </a:extLst>
              </p:cNvPr>
              <p:cNvSpPr/>
              <p:nvPr/>
            </p:nvSpPr>
            <p:spPr>
              <a:xfrm>
                <a:off x="2922753" y="2688286"/>
                <a:ext cx="1921621" cy="515995"/>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002060"/>
                    </a:solidFill>
                    <a:latin typeface="Aptos" panose="020B0004020202020204" pitchFamily="34" charset="0"/>
                  </a:rPr>
                  <a:t>1.000.000 TL</a:t>
                </a:r>
              </a:p>
            </p:txBody>
          </p:sp>
        </p:grpSp>
        <p:grpSp>
          <p:nvGrpSpPr>
            <p:cNvPr id="59" name="Grup 58">
              <a:extLst>
                <a:ext uri="{FF2B5EF4-FFF2-40B4-BE49-F238E27FC236}">
                  <a16:creationId xmlns:a16="http://schemas.microsoft.com/office/drawing/2014/main" id="{C2E25375-68E5-356E-75E5-11998AAA0EA5}"/>
                </a:ext>
              </a:extLst>
            </p:cNvPr>
            <p:cNvGrpSpPr/>
            <p:nvPr/>
          </p:nvGrpSpPr>
          <p:grpSpPr>
            <a:xfrm>
              <a:off x="5879039" y="3660175"/>
              <a:ext cx="5496116" cy="516337"/>
              <a:chOff x="700391" y="2687944"/>
              <a:chExt cx="4143985" cy="516337"/>
            </a:xfrm>
          </p:grpSpPr>
          <p:sp>
            <p:nvSpPr>
              <p:cNvPr id="60" name="Dikdörtgen 59">
                <a:extLst>
                  <a:ext uri="{FF2B5EF4-FFF2-40B4-BE49-F238E27FC236}">
                    <a16:creationId xmlns:a16="http://schemas.microsoft.com/office/drawing/2014/main" id="{3D4966EE-DF7B-DC94-99D0-897408D5632A}"/>
                  </a:ext>
                </a:extLst>
              </p:cNvPr>
              <p:cNvSpPr/>
              <p:nvPr/>
            </p:nvSpPr>
            <p:spPr>
              <a:xfrm>
                <a:off x="700391" y="2687944"/>
                <a:ext cx="2214456" cy="516337"/>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002060"/>
                    </a:solidFill>
                    <a:latin typeface="Aptos" panose="020B0004020202020204" pitchFamily="34" charset="0"/>
                  </a:rPr>
                  <a:t>Üst Limit</a:t>
                </a:r>
              </a:p>
            </p:txBody>
          </p:sp>
          <p:sp>
            <p:nvSpPr>
              <p:cNvPr id="61" name="Dikdörtgen 60">
                <a:extLst>
                  <a:ext uri="{FF2B5EF4-FFF2-40B4-BE49-F238E27FC236}">
                    <a16:creationId xmlns:a16="http://schemas.microsoft.com/office/drawing/2014/main" id="{0BDD03C6-2A88-2D98-3724-0096D8EC7AC4}"/>
                  </a:ext>
                </a:extLst>
              </p:cNvPr>
              <p:cNvSpPr/>
              <p:nvPr/>
            </p:nvSpPr>
            <p:spPr>
              <a:xfrm>
                <a:off x="2922758" y="2687944"/>
                <a:ext cx="1921618" cy="516337"/>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002060"/>
                    </a:solidFill>
                    <a:latin typeface="Aptos" panose="020B0004020202020204" pitchFamily="34" charset="0"/>
                  </a:rPr>
                  <a:t>30.000.000 TL</a:t>
                </a:r>
              </a:p>
            </p:txBody>
          </p:sp>
        </p:grpSp>
      </p:grpSp>
      <p:sp>
        <p:nvSpPr>
          <p:cNvPr id="62" name="Dikdörtgen 61">
            <a:extLst>
              <a:ext uri="{FF2B5EF4-FFF2-40B4-BE49-F238E27FC236}">
                <a16:creationId xmlns:a16="http://schemas.microsoft.com/office/drawing/2014/main" id="{20114E83-99C8-44BF-D400-74CA7E0B033F}"/>
              </a:ext>
            </a:extLst>
          </p:cNvPr>
          <p:cNvSpPr/>
          <p:nvPr/>
        </p:nvSpPr>
        <p:spPr>
          <a:xfrm>
            <a:off x="830103" y="4489143"/>
            <a:ext cx="10369695" cy="516337"/>
          </a:xfrm>
          <a:prstGeom prst="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b="1" dirty="0">
                <a:solidFill>
                  <a:srgbClr val="DC1735"/>
                </a:solidFill>
                <a:latin typeface="Aptos" panose="020B0004020202020204" pitchFamily="34" charset="0"/>
              </a:rPr>
              <a:t>Desteklenebilecek azami kredi vadesi : 36 ay</a:t>
            </a:r>
          </a:p>
        </p:txBody>
      </p:sp>
      <p:sp>
        <p:nvSpPr>
          <p:cNvPr id="10" name="Slayt Numarası Yer Tutucusu 9">
            <a:extLst>
              <a:ext uri="{FF2B5EF4-FFF2-40B4-BE49-F238E27FC236}">
                <a16:creationId xmlns:a16="http://schemas.microsoft.com/office/drawing/2014/main" id="{56DB1CAD-016C-63A9-3626-5478ECBA8AAE}"/>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16418503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sp>
        <p:nvSpPr>
          <p:cNvPr id="56" name="Dikdörtgen: Köşeleri Yuvarlatılmış 55">
            <a:extLst>
              <a:ext uri="{FF2B5EF4-FFF2-40B4-BE49-F238E27FC236}">
                <a16:creationId xmlns:a16="http://schemas.microsoft.com/office/drawing/2014/main" id="{44AACE3D-0499-21F6-C7C5-294DD5574B51}"/>
              </a:ext>
            </a:extLst>
          </p:cNvPr>
          <p:cNvSpPr>
            <a:spLocks/>
          </p:cNvSpPr>
          <p:nvPr/>
        </p:nvSpPr>
        <p:spPr>
          <a:xfrm>
            <a:off x="151997" y="1160460"/>
            <a:ext cx="11949954" cy="5018627"/>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7" name="Dikdörtgen: Köşeleri Yuvarlatılmış 6">
            <a:extLst>
              <a:ext uri="{FF2B5EF4-FFF2-40B4-BE49-F238E27FC236}">
                <a16:creationId xmlns:a16="http://schemas.microsoft.com/office/drawing/2014/main" id="{F5BFF9DF-3B84-86EA-22A7-2133BCA9E224}"/>
              </a:ext>
            </a:extLst>
          </p:cNvPr>
          <p:cNvSpPr/>
          <p:nvPr/>
        </p:nvSpPr>
        <p:spPr>
          <a:xfrm>
            <a:off x="1134798" y="1850222"/>
            <a:ext cx="6323837" cy="461665"/>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b="1" dirty="0">
                <a:solidFill>
                  <a:srgbClr val="DC1735"/>
                </a:solidFill>
                <a:latin typeface="Aptos" panose="020B0004020202020204" pitchFamily="34" charset="0"/>
              </a:rPr>
              <a:t>Protokol Yapılan Finansal Kuruluşlar</a:t>
            </a:r>
          </a:p>
        </p:txBody>
      </p:sp>
      <p:grpSp>
        <p:nvGrpSpPr>
          <p:cNvPr id="22" name="Grup 21">
            <a:extLst>
              <a:ext uri="{FF2B5EF4-FFF2-40B4-BE49-F238E27FC236}">
                <a16:creationId xmlns:a16="http://schemas.microsoft.com/office/drawing/2014/main" id="{F7BE3D5B-3BEB-D62D-A5D1-D66FB0225FAD}"/>
              </a:ext>
            </a:extLst>
          </p:cNvPr>
          <p:cNvGrpSpPr/>
          <p:nvPr/>
        </p:nvGrpSpPr>
        <p:grpSpPr>
          <a:xfrm>
            <a:off x="667718" y="2842617"/>
            <a:ext cx="1768779" cy="2512335"/>
            <a:chOff x="409480" y="3642899"/>
            <a:chExt cx="2185051" cy="2056541"/>
          </a:xfrm>
        </p:grpSpPr>
        <p:grpSp>
          <p:nvGrpSpPr>
            <p:cNvPr id="10" name="Grup 9">
              <a:extLst>
                <a:ext uri="{FF2B5EF4-FFF2-40B4-BE49-F238E27FC236}">
                  <a16:creationId xmlns:a16="http://schemas.microsoft.com/office/drawing/2014/main" id="{093FF93D-7200-DB84-DEA3-70C41AE21BDD}"/>
                </a:ext>
              </a:extLst>
            </p:cNvPr>
            <p:cNvGrpSpPr/>
            <p:nvPr/>
          </p:nvGrpSpPr>
          <p:grpSpPr>
            <a:xfrm>
              <a:off x="409480" y="3642899"/>
              <a:ext cx="2185051" cy="2056541"/>
              <a:chOff x="768483" y="3161486"/>
              <a:chExt cx="2185051" cy="2457501"/>
            </a:xfrm>
          </p:grpSpPr>
          <p:sp>
            <p:nvSpPr>
              <p:cNvPr id="13" name="Dikdörtgen 12">
                <a:extLst>
                  <a:ext uri="{FF2B5EF4-FFF2-40B4-BE49-F238E27FC236}">
                    <a16:creationId xmlns:a16="http://schemas.microsoft.com/office/drawing/2014/main" id="{CFCFB7ED-7643-22D3-1056-8CA15E51A932}"/>
                  </a:ext>
                </a:extLst>
              </p:cNvPr>
              <p:cNvSpPr/>
              <p:nvPr/>
            </p:nvSpPr>
            <p:spPr>
              <a:xfrm>
                <a:off x="768483" y="3161486"/>
                <a:ext cx="2165596" cy="1858041"/>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14" name="İkizkenar Üçgen 13">
                <a:extLst>
                  <a:ext uri="{FF2B5EF4-FFF2-40B4-BE49-F238E27FC236}">
                    <a16:creationId xmlns:a16="http://schemas.microsoft.com/office/drawing/2014/main" id="{350E504D-0D30-BA2A-C6DD-15DE9B73963F}"/>
                  </a:ext>
                </a:extLst>
              </p:cNvPr>
              <p:cNvSpPr/>
              <p:nvPr/>
            </p:nvSpPr>
            <p:spPr>
              <a:xfrm rot="10800000">
                <a:off x="787938" y="4999231"/>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17" name="Metin kutusu 16">
                <a:extLst>
                  <a:ext uri="{FF2B5EF4-FFF2-40B4-BE49-F238E27FC236}">
                    <a16:creationId xmlns:a16="http://schemas.microsoft.com/office/drawing/2014/main" id="{F5FBF82B-436E-CFF8-30EF-D8704FAE17BC}"/>
                  </a:ext>
                </a:extLst>
              </p:cNvPr>
              <p:cNvSpPr txBox="1"/>
              <p:nvPr/>
            </p:nvSpPr>
            <p:spPr>
              <a:xfrm>
                <a:off x="807393" y="3184108"/>
                <a:ext cx="2087773" cy="993015"/>
              </a:xfrm>
              <a:prstGeom prst="rect">
                <a:avLst/>
              </a:prstGeom>
              <a:noFill/>
            </p:spPr>
            <p:txBody>
              <a:bodyPr wrap="square" rtlCol="0">
                <a:spAutoFit/>
              </a:bodyPr>
              <a:lstStyle/>
              <a:p>
                <a:pPr algn="ctr"/>
                <a:r>
                  <a:rPr lang="tr-TR" dirty="0">
                    <a:solidFill>
                      <a:srgbClr val="002060"/>
                    </a:solidFill>
                    <a:latin typeface="Aptos" panose="020B0004020202020204" pitchFamily="34" charset="0"/>
                    <a:ea typeface="Roboto" panose="020B0604020202020204" charset="0"/>
                    <a:cs typeface="Arial"/>
                  </a:rPr>
                  <a:t>T.C.</a:t>
                </a:r>
              </a:p>
              <a:p>
                <a:pPr algn="ctr"/>
                <a:r>
                  <a:rPr lang="tr-TR" dirty="0">
                    <a:solidFill>
                      <a:srgbClr val="002060"/>
                    </a:solidFill>
                    <a:latin typeface="Aptos" panose="020B0004020202020204" pitchFamily="34" charset="0"/>
                    <a:ea typeface="Roboto" panose="020B0604020202020204" charset="0"/>
                    <a:cs typeface="Arial"/>
                  </a:rPr>
                  <a:t>Ziraat Bankası A.Ş.</a:t>
                </a:r>
              </a:p>
              <a:p>
                <a:pPr algn="ctr"/>
                <a:endParaRPr lang="tr-TR" sz="1200" b="1" dirty="0">
                  <a:solidFill>
                    <a:srgbClr val="002060"/>
                  </a:solidFill>
                  <a:latin typeface="Aptos" panose="020B0004020202020204" pitchFamily="34" charset="0"/>
                </a:endParaRPr>
              </a:p>
            </p:txBody>
          </p:sp>
        </p:grpSp>
        <p:pic>
          <p:nvPicPr>
            <p:cNvPr id="18" name="Resim 17">
              <a:extLst>
                <a:ext uri="{FF2B5EF4-FFF2-40B4-BE49-F238E27FC236}">
                  <a16:creationId xmlns:a16="http://schemas.microsoft.com/office/drawing/2014/main" id="{ED1D043F-A606-E326-1356-AB86C7C2071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25510" y="4574587"/>
              <a:ext cx="994964" cy="908230"/>
            </a:xfrm>
            <a:prstGeom prst="rect">
              <a:avLst/>
            </a:prstGeom>
            <a:ln>
              <a:noFill/>
            </a:ln>
            <a:effectLst>
              <a:softEdge rad="112500"/>
            </a:effectLst>
          </p:spPr>
        </p:pic>
      </p:grpSp>
      <p:grpSp>
        <p:nvGrpSpPr>
          <p:cNvPr id="41" name="Grup 40">
            <a:extLst>
              <a:ext uri="{FF2B5EF4-FFF2-40B4-BE49-F238E27FC236}">
                <a16:creationId xmlns:a16="http://schemas.microsoft.com/office/drawing/2014/main" id="{0F35BDAC-041D-B548-D436-FC40D050415E}"/>
              </a:ext>
            </a:extLst>
          </p:cNvPr>
          <p:cNvGrpSpPr/>
          <p:nvPr/>
        </p:nvGrpSpPr>
        <p:grpSpPr>
          <a:xfrm>
            <a:off x="2629039" y="2825933"/>
            <a:ext cx="1667678" cy="2486232"/>
            <a:chOff x="2641676" y="2868720"/>
            <a:chExt cx="1667678" cy="2486232"/>
          </a:xfrm>
        </p:grpSpPr>
        <p:grpSp>
          <p:nvGrpSpPr>
            <p:cNvPr id="27" name="Grup 26">
              <a:extLst>
                <a:ext uri="{FF2B5EF4-FFF2-40B4-BE49-F238E27FC236}">
                  <a16:creationId xmlns:a16="http://schemas.microsoft.com/office/drawing/2014/main" id="{9BE337F7-8B7D-B8AA-C22B-FE954437CB5F}"/>
                </a:ext>
              </a:extLst>
            </p:cNvPr>
            <p:cNvGrpSpPr/>
            <p:nvPr/>
          </p:nvGrpSpPr>
          <p:grpSpPr>
            <a:xfrm>
              <a:off x="2641676" y="2868720"/>
              <a:ext cx="1667678" cy="2486232"/>
              <a:chOff x="768483" y="3161486"/>
              <a:chExt cx="2185051" cy="2457501"/>
            </a:xfrm>
          </p:grpSpPr>
          <p:sp>
            <p:nvSpPr>
              <p:cNvPr id="29" name="Dikdörtgen 28">
                <a:extLst>
                  <a:ext uri="{FF2B5EF4-FFF2-40B4-BE49-F238E27FC236}">
                    <a16:creationId xmlns:a16="http://schemas.microsoft.com/office/drawing/2014/main" id="{905A73DB-1209-F7EA-C8DE-A1C977A2954F}"/>
                  </a:ext>
                </a:extLst>
              </p:cNvPr>
              <p:cNvSpPr/>
              <p:nvPr/>
            </p:nvSpPr>
            <p:spPr>
              <a:xfrm>
                <a:off x="768483" y="3161486"/>
                <a:ext cx="2165596" cy="1858041"/>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30" name="İkizkenar Üçgen 29">
                <a:extLst>
                  <a:ext uri="{FF2B5EF4-FFF2-40B4-BE49-F238E27FC236}">
                    <a16:creationId xmlns:a16="http://schemas.microsoft.com/office/drawing/2014/main" id="{0CF64402-B2C2-39E8-E62A-83676DA34864}"/>
                  </a:ext>
                </a:extLst>
              </p:cNvPr>
              <p:cNvSpPr/>
              <p:nvPr/>
            </p:nvSpPr>
            <p:spPr>
              <a:xfrm rot="10800000">
                <a:off x="787938" y="4999231"/>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32" name="Metin kutusu 31">
                <a:extLst>
                  <a:ext uri="{FF2B5EF4-FFF2-40B4-BE49-F238E27FC236}">
                    <a16:creationId xmlns:a16="http://schemas.microsoft.com/office/drawing/2014/main" id="{A418CC25-81C0-AA4A-62B0-2D089334D05F}"/>
                  </a:ext>
                </a:extLst>
              </p:cNvPr>
              <p:cNvSpPr txBox="1"/>
              <p:nvPr/>
            </p:nvSpPr>
            <p:spPr>
              <a:xfrm>
                <a:off x="956649" y="3161486"/>
                <a:ext cx="1789266" cy="1434355"/>
              </a:xfrm>
              <a:prstGeom prst="rect">
                <a:avLst/>
              </a:prstGeom>
              <a:noFill/>
            </p:spPr>
            <p:txBody>
              <a:bodyPr wrap="square" rtlCol="0">
                <a:spAutoFit/>
              </a:bodyPr>
              <a:lstStyle/>
              <a:p>
                <a:pPr algn="ctr"/>
                <a:r>
                  <a:rPr lang="tr-TR" sz="1800" dirty="0">
                    <a:solidFill>
                      <a:srgbClr val="002060"/>
                    </a:solidFill>
                    <a:latin typeface="Roboto" panose="020B0604020202020204" charset="0"/>
                    <a:ea typeface="Roboto" panose="020B0604020202020204" charset="0"/>
                    <a:cs typeface="Arial"/>
                  </a:rPr>
                  <a:t>Türkiye Halk Bankası A.Ş.</a:t>
                </a:r>
              </a:p>
            </p:txBody>
          </p:sp>
        </p:grpSp>
        <p:pic>
          <p:nvPicPr>
            <p:cNvPr id="33" name="Resim 32">
              <a:extLst>
                <a:ext uri="{FF2B5EF4-FFF2-40B4-BE49-F238E27FC236}">
                  <a16:creationId xmlns:a16="http://schemas.microsoft.com/office/drawing/2014/main" id="{39568713-4540-7CAB-9E0C-733B932F2700}"/>
                </a:ext>
              </a:extLst>
            </p:cNvPr>
            <p:cNvPicPr>
              <a:picLocks noChangeAspect="1"/>
            </p:cNvPicPr>
            <p:nvPr/>
          </p:nvPicPr>
          <p:blipFill>
            <a:blip r:embed="rId8"/>
            <a:stretch>
              <a:fillRect/>
            </a:stretch>
          </p:blipFill>
          <p:spPr>
            <a:xfrm>
              <a:off x="2852602" y="4134701"/>
              <a:ext cx="1313139" cy="656570"/>
            </a:xfrm>
            <a:prstGeom prst="rect">
              <a:avLst/>
            </a:prstGeom>
            <a:ln>
              <a:noFill/>
            </a:ln>
            <a:effectLst>
              <a:softEdge rad="112500"/>
            </a:effectLst>
          </p:spPr>
        </p:pic>
      </p:grpSp>
      <p:grpSp>
        <p:nvGrpSpPr>
          <p:cNvPr id="51" name="Grup 50">
            <a:extLst>
              <a:ext uri="{FF2B5EF4-FFF2-40B4-BE49-F238E27FC236}">
                <a16:creationId xmlns:a16="http://schemas.microsoft.com/office/drawing/2014/main" id="{8C020219-B2BB-37E3-2FF6-A540BAC33F18}"/>
              </a:ext>
            </a:extLst>
          </p:cNvPr>
          <p:cNvGrpSpPr/>
          <p:nvPr/>
        </p:nvGrpSpPr>
        <p:grpSpPr>
          <a:xfrm>
            <a:off x="4474144" y="2825932"/>
            <a:ext cx="1667678" cy="2529019"/>
            <a:chOff x="768483" y="3161486"/>
            <a:chExt cx="2185051" cy="2457501"/>
          </a:xfrm>
        </p:grpSpPr>
        <p:sp>
          <p:nvSpPr>
            <p:cNvPr id="54" name="Dikdörtgen 53">
              <a:extLst>
                <a:ext uri="{FF2B5EF4-FFF2-40B4-BE49-F238E27FC236}">
                  <a16:creationId xmlns:a16="http://schemas.microsoft.com/office/drawing/2014/main" id="{367845B1-0037-F8FB-6119-28949C9C0610}"/>
                </a:ext>
              </a:extLst>
            </p:cNvPr>
            <p:cNvSpPr/>
            <p:nvPr/>
          </p:nvSpPr>
          <p:spPr>
            <a:xfrm>
              <a:off x="768483" y="3161486"/>
              <a:ext cx="2165596" cy="1858041"/>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63" name="İkizkenar Üçgen 62">
              <a:extLst>
                <a:ext uri="{FF2B5EF4-FFF2-40B4-BE49-F238E27FC236}">
                  <a16:creationId xmlns:a16="http://schemas.microsoft.com/office/drawing/2014/main" id="{1E7CF65F-E604-3BEC-0EF9-892DF4DB5DEB}"/>
                </a:ext>
              </a:extLst>
            </p:cNvPr>
            <p:cNvSpPr/>
            <p:nvPr/>
          </p:nvSpPr>
          <p:spPr>
            <a:xfrm rot="10800000">
              <a:off x="787938" y="4999231"/>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64" name="Metin kutusu 63">
              <a:extLst>
                <a:ext uri="{FF2B5EF4-FFF2-40B4-BE49-F238E27FC236}">
                  <a16:creationId xmlns:a16="http://schemas.microsoft.com/office/drawing/2014/main" id="{4544836E-6841-BE0F-B63B-A1DDADE16E32}"/>
                </a:ext>
              </a:extLst>
            </p:cNvPr>
            <p:cNvSpPr txBox="1"/>
            <p:nvPr/>
          </p:nvSpPr>
          <p:spPr>
            <a:xfrm>
              <a:off x="956649" y="3161486"/>
              <a:ext cx="1789266" cy="1186458"/>
            </a:xfrm>
            <a:prstGeom prst="rect">
              <a:avLst/>
            </a:prstGeom>
            <a:noFill/>
          </p:spPr>
          <p:txBody>
            <a:bodyPr wrap="square" rtlCol="0">
              <a:spAutoFit/>
            </a:bodyPr>
            <a:lstStyle/>
            <a:p>
              <a:pPr algn="ctr"/>
              <a:r>
                <a:rPr lang="tr-TR" sz="1800" dirty="0">
                  <a:solidFill>
                    <a:srgbClr val="002060"/>
                  </a:solidFill>
                  <a:latin typeface="Roboto" panose="020B0604020202020204" charset="0"/>
                  <a:ea typeface="Roboto" panose="020B0604020202020204" charset="0"/>
                  <a:cs typeface="Arial"/>
                </a:rPr>
                <a:t>Türkiye Vakıflar Bankası T.A.O.</a:t>
              </a:r>
            </a:p>
          </p:txBody>
        </p:sp>
      </p:grpSp>
      <p:grpSp>
        <p:nvGrpSpPr>
          <p:cNvPr id="66" name="Grup 65">
            <a:extLst>
              <a:ext uri="{FF2B5EF4-FFF2-40B4-BE49-F238E27FC236}">
                <a16:creationId xmlns:a16="http://schemas.microsoft.com/office/drawing/2014/main" id="{ABDFB02C-109C-8954-EF9A-86BFA1141AA9}"/>
              </a:ext>
            </a:extLst>
          </p:cNvPr>
          <p:cNvGrpSpPr/>
          <p:nvPr/>
        </p:nvGrpSpPr>
        <p:grpSpPr>
          <a:xfrm>
            <a:off x="6214970" y="2842617"/>
            <a:ext cx="1667678" cy="2486232"/>
            <a:chOff x="768483" y="3161486"/>
            <a:chExt cx="2185051" cy="2457501"/>
          </a:xfrm>
        </p:grpSpPr>
        <p:sp>
          <p:nvSpPr>
            <p:cNvPr id="68" name="Dikdörtgen 67">
              <a:extLst>
                <a:ext uri="{FF2B5EF4-FFF2-40B4-BE49-F238E27FC236}">
                  <a16:creationId xmlns:a16="http://schemas.microsoft.com/office/drawing/2014/main" id="{0191A2E7-D1FF-C7B9-001C-D2470EE19CA4}"/>
                </a:ext>
              </a:extLst>
            </p:cNvPr>
            <p:cNvSpPr/>
            <p:nvPr/>
          </p:nvSpPr>
          <p:spPr>
            <a:xfrm>
              <a:off x="768483" y="3161486"/>
              <a:ext cx="2165596" cy="1858041"/>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69" name="İkizkenar Üçgen 68">
              <a:extLst>
                <a:ext uri="{FF2B5EF4-FFF2-40B4-BE49-F238E27FC236}">
                  <a16:creationId xmlns:a16="http://schemas.microsoft.com/office/drawing/2014/main" id="{A6987078-C2DB-FEA6-1DBD-DAB365E66C00}"/>
                </a:ext>
              </a:extLst>
            </p:cNvPr>
            <p:cNvSpPr/>
            <p:nvPr/>
          </p:nvSpPr>
          <p:spPr>
            <a:xfrm rot="10800000">
              <a:off x="787938" y="4999231"/>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70" name="Metin kutusu 69">
              <a:extLst>
                <a:ext uri="{FF2B5EF4-FFF2-40B4-BE49-F238E27FC236}">
                  <a16:creationId xmlns:a16="http://schemas.microsoft.com/office/drawing/2014/main" id="{61167947-3177-8829-4881-6674C5C95FF2}"/>
                </a:ext>
              </a:extLst>
            </p:cNvPr>
            <p:cNvSpPr txBox="1"/>
            <p:nvPr/>
          </p:nvSpPr>
          <p:spPr>
            <a:xfrm>
              <a:off x="956649" y="3161486"/>
              <a:ext cx="1789266" cy="1186458"/>
            </a:xfrm>
            <a:prstGeom prst="rect">
              <a:avLst/>
            </a:prstGeom>
            <a:noFill/>
          </p:spPr>
          <p:txBody>
            <a:bodyPr wrap="square" rtlCol="0">
              <a:spAutoFit/>
            </a:bodyPr>
            <a:lstStyle/>
            <a:p>
              <a:pPr algn="ctr"/>
              <a:r>
                <a:rPr lang="tr-TR" sz="1800" dirty="0">
                  <a:solidFill>
                    <a:srgbClr val="002060"/>
                  </a:solidFill>
                  <a:latin typeface="Roboto" panose="020B0604020202020204" charset="0"/>
                  <a:ea typeface="Roboto" panose="020B0604020202020204" charset="0"/>
                  <a:cs typeface="Arial"/>
                </a:rPr>
                <a:t>Ziraat Katılım Bankası A.Ş.</a:t>
              </a:r>
            </a:p>
          </p:txBody>
        </p:sp>
      </p:grpSp>
      <p:pic>
        <p:nvPicPr>
          <p:cNvPr id="71" name="Resim 70">
            <a:extLst>
              <a:ext uri="{FF2B5EF4-FFF2-40B4-BE49-F238E27FC236}">
                <a16:creationId xmlns:a16="http://schemas.microsoft.com/office/drawing/2014/main" id="{3D904DD6-9E14-C0DA-3A8A-853466E06EB3}"/>
              </a:ext>
            </a:extLst>
          </p:cNvPr>
          <p:cNvPicPr>
            <a:picLocks noChangeAspect="1"/>
          </p:cNvPicPr>
          <p:nvPr/>
        </p:nvPicPr>
        <p:blipFill>
          <a:blip r:embed="rId9"/>
          <a:stretch>
            <a:fillRect/>
          </a:stretch>
        </p:blipFill>
        <p:spPr>
          <a:xfrm>
            <a:off x="4570571" y="4060502"/>
            <a:ext cx="1423988" cy="800100"/>
          </a:xfrm>
          <a:prstGeom prst="rect">
            <a:avLst/>
          </a:prstGeom>
          <a:ln>
            <a:noFill/>
          </a:ln>
          <a:effectLst>
            <a:softEdge rad="112500"/>
          </a:effectLst>
        </p:spPr>
      </p:pic>
      <p:pic>
        <p:nvPicPr>
          <p:cNvPr id="72" name="Picture 2" descr="Ziraat Katılım">
            <a:extLst>
              <a:ext uri="{FF2B5EF4-FFF2-40B4-BE49-F238E27FC236}">
                <a16:creationId xmlns:a16="http://schemas.microsoft.com/office/drawing/2014/main" id="{C7E6306F-435B-CE86-C992-5C1793286C2C}"/>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6630233" y="4055322"/>
            <a:ext cx="946251" cy="9462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3" name="Dikdörtgen: Köşeleri Yuvarlatılmış 72">
            <a:extLst>
              <a:ext uri="{FF2B5EF4-FFF2-40B4-BE49-F238E27FC236}">
                <a16:creationId xmlns:a16="http://schemas.microsoft.com/office/drawing/2014/main" id="{4F8778A9-ED16-3236-688C-AF65079EB29F}"/>
              </a:ext>
            </a:extLst>
          </p:cNvPr>
          <p:cNvSpPr/>
          <p:nvPr/>
        </p:nvSpPr>
        <p:spPr>
          <a:xfrm>
            <a:off x="8297694" y="1712345"/>
            <a:ext cx="3356977" cy="940169"/>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b="1" dirty="0">
                <a:solidFill>
                  <a:srgbClr val="DC1735"/>
                </a:solidFill>
                <a:latin typeface="Aptos" panose="020B0004020202020204" pitchFamily="34" charset="0"/>
              </a:rPr>
              <a:t>Protokol Yapılan Kefalet</a:t>
            </a:r>
          </a:p>
          <a:p>
            <a:pPr algn="ctr"/>
            <a:r>
              <a:rPr lang="tr-TR" sz="2000" b="1" dirty="0">
                <a:solidFill>
                  <a:srgbClr val="DC1735"/>
                </a:solidFill>
                <a:latin typeface="Aptos" panose="020B0004020202020204" pitchFamily="34" charset="0"/>
              </a:rPr>
              <a:t>Kuruluşu</a:t>
            </a:r>
          </a:p>
        </p:txBody>
      </p:sp>
      <p:grpSp>
        <p:nvGrpSpPr>
          <p:cNvPr id="74" name="Grup 73">
            <a:extLst>
              <a:ext uri="{FF2B5EF4-FFF2-40B4-BE49-F238E27FC236}">
                <a16:creationId xmlns:a16="http://schemas.microsoft.com/office/drawing/2014/main" id="{717E0B95-7479-EC89-24A5-65C2C1DAF508}"/>
              </a:ext>
            </a:extLst>
          </p:cNvPr>
          <p:cNvGrpSpPr/>
          <p:nvPr/>
        </p:nvGrpSpPr>
        <p:grpSpPr>
          <a:xfrm>
            <a:off x="9190466" y="2865744"/>
            <a:ext cx="1667678" cy="2529019"/>
            <a:chOff x="768483" y="3161486"/>
            <a:chExt cx="2185051" cy="2457501"/>
          </a:xfrm>
        </p:grpSpPr>
        <p:sp>
          <p:nvSpPr>
            <p:cNvPr id="75" name="Dikdörtgen 74">
              <a:extLst>
                <a:ext uri="{FF2B5EF4-FFF2-40B4-BE49-F238E27FC236}">
                  <a16:creationId xmlns:a16="http://schemas.microsoft.com/office/drawing/2014/main" id="{31BE0667-4664-D337-67AE-D02578109561}"/>
                </a:ext>
              </a:extLst>
            </p:cNvPr>
            <p:cNvSpPr/>
            <p:nvPr/>
          </p:nvSpPr>
          <p:spPr>
            <a:xfrm>
              <a:off x="768483" y="3161486"/>
              <a:ext cx="2165596" cy="1858041"/>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76" name="İkizkenar Üçgen 75">
              <a:extLst>
                <a:ext uri="{FF2B5EF4-FFF2-40B4-BE49-F238E27FC236}">
                  <a16:creationId xmlns:a16="http://schemas.microsoft.com/office/drawing/2014/main" id="{16547D71-EE1A-818B-47CD-575B43D45984}"/>
                </a:ext>
              </a:extLst>
            </p:cNvPr>
            <p:cNvSpPr/>
            <p:nvPr/>
          </p:nvSpPr>
          <p:spPr>
            <a:xfrm rot="10800000">
              <a:off x="787938" y="4999231"/>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77" name="Metin kutusu 76">
              <a:extLst>
                <a:ext uri="{FF2B5EF4-FFF2-40B4-BE49-F238E27FC236}">
                  <a16:creationId xmlns:a16="http://schemas.microsoft.com/office/drawing/2014/main" id="{748D9EAF-44AC-9391-6F45-C474F2E7A091}"/>
                </a:ext>
              </a:extLst>
            </p:cNvPr>
            <p:cNvSpPr txBox="1"/>
            <p:nvPr/>
          </p:nvSpPr>
          <p:spPr>
            <a:xfrm>
              <a:off x="956649" y="3161486"/>
              <a:ext cx="1789266" cy="1186458"/>
            </a:xfrm>
            <a:prstGeom prst="rect">
              <a:avLst/>
            </a:prstGeom>
            <a:noFill/>
          </p:spPr>
          <p:txBody>
            <a:bodyPr wrap="square" rtlCol="0">
              <a:spAutoFit/>
            </a:bodyPr>
            <a:lstStyle/>
            <a:p>
              <a:pPr algn="ctr"/>
              <a:r>
                <a:rPr lang="tr-TR" sz="1800" dirty="0">
                  <a:solidFill>
                    <a:srgbClr val="002060"/>
                  </a:solidFill>
                  <a:latin typeface="Roboto" panose="020B0604020202020204" charset="0"/>
                  <a:ea typeface="Roboto" panose="020B0604020202020204" charset="0"/>
                  <a:cs typeface="Arial"/>
                </a:rPr>
                <a:t>Kredi Garanti Fonu</a:t>
              </a:r>
            </a:p>
            <a:p>
              <a:pPr algn="ctr"/>
              <a:r>
                <a:rPr lang="tr-TR" sz="1800" dirty="0">
                  <a:solidFill>
                    <a:srgbClr val="002060"/>
                  </a:solidFill>
                  <a:latin typeface="Roboto" panose="020B0604020202020204" charset="0"/>
                  <a:ea typeface="Roboto" panose="020B0604020202020204" charset="0"/>
                  <a:cs typeface="Arial"/>
                </a:rPr>
                <a:t>(KGF)</a:t>
              </a:r>
            </a:p>
          </p:txBody>
        </p:sp>
      </p:grpSp>
      <p:pic>
        <p:nvPicPr>
          <p:cNvPr id="78" name="Picture 2" descr="https://www.rtb.org.tr/uploads/347-kgf-logosu-image1.jpg">
            <a:extLst>
              <a:ext uri="{FF2B5EF4-FFF2-40B4-BE49-F238E27FC236}">
                <a16:creationId xmlns:a16="http://schemas.microsoft.com/office/drawing/2014/main" id="{C1826F8F-4EAE-618B-CC24-A661EEF0DA5F}"/>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522154" y="4086730"/>
            <a:ext cx="1019149" cy="8000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Slayt Numarası Yer Tutucusu 3">
            <a:extLst>
              <a:ext uri="{FF2B5EF4-FFF2-40B4-BE49-F238E27FC236}">
                <a16:creationId xmlns:a16="http://schemas.microsoft.com/office/drawing/2014/main" id="{998D306C-2F24-98A4-D308-3F28A168D37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24038278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sp>
        <p:nvSpPr>
          <p:cNvPr id="56" name="Dikdörtgen: Köşeleri Yuvarlatılmış 55">
            <a:extLst>
              <a:ext uri="{FF2B5EF4-FFF2-40B4-BE49-F238E27FC236}">
                <a16:creationId xmlns:a16="http://schemas.microsoft.com/office/drawing/2014/main" id="{44AACE3D-0499-21F6-C7C5-294DD5574B51}"/>
              </a:ext>
            </a:extLst>
          </p:cNvPr>
          <p:cNvSpPr>
            <a:spLocks/>
          </p:cNvSpPr>
          <p:nvPr/>
        </p:nvSpPr>
        <p:spPr>
          <a:xfrm>
            <a:off x="122072" y="1479450"/>
            <a:ext cx="11949954" cy="5018627"/>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7" name="Dikdörtgen: Köşeleri Yuvarlatılmış 6">
            <a:extLst>
              <a:ext uri="{FF2B5EF4-FFF2-40B4-BE49-F238E27FC236}">
                <a16:creationId xmlns:a16="http://schemas.microsoft.com/office/drawing/2014/main" id="{F5BFF9DF-3B84-86EA-22A7-2133BCA9E224}"/>
              </a:ext>
            </a:extLst>
          </p:cNvPr>
          <p:cNvSpPr/>
          <p:nvPr/>
        </p:nvSpPr>
        <p:spPr>
          <a:xfrm>
            <a:off x="3099336" y="922849"/>
            <a:ext cx="6323837" cy="461665"/>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b="1" dirty="0">
                <a:solidFill>
                  <a:srgbClr val="DC1735"/>
                </a:solidFill>
                <a:latin typeface="Aptos" panose="020B0004020202020204" pitchFamily="34" charset="0"/>
              </a:rPr>
              <a:t>Desteklenen Gider Grupları</a:t>
            </a:r>
          </a:p>
        </p:txBody>
      </p:sp>
      <p:grpSp>
        <p:nvGrpSpPr>
          <p:cNvPr id="17" name="Grup 16">
            <a:extLst>
              <a:ext uri="{FF2B5EF4-FFF2-40B4-BE49-F238E27FC236}">
                <a16:creationId xmlns:a16="http://schemas.microsoft.com/office/drawing/2014/main" id="{52527EFF-919D-714F-5DED-43192F1E591E}"/>
              </a:ext>
            </a:extLst>
          </p:cNvPr>
          <p:cNvGrpSpPr/>
          <p:nvPr/>
        </p:nvGrpSpPr>
        <p:grpSpPr>
          <a:xfrm>
            <a:off x="373715" y="1998044"/>
            <a:ext cx="2193142" cy="4294942"/>
            <a:chOff x="768482" y="1953571"/>
            <a:chExt cx="2193142" cy="4323745"/>
          </a:xfrm>
        </p:grpSpPr>
        <p:sp>
          <p:nvSpPr>
            <p:cNvPr id="4" name="İkizkenar Üçgen 3">
              <a:extLst>
                <a:ext uri="{FF2B5EF4-FFF2-40B4-BE49-F238E27FC236}">
                  <a16:creationId xmlns:a16="http://schemas.microsoft.com/office/drawing/2014/main" id="{C85CE479-B04E-37CE-89A0-FB3572C84A35}"/>
                </a:ext>
              </a:extLst>
            </p:cNvPr>
            <p:cNvSpPr/>
            <p:nvPr/>
          </p:nvSpPr>
          <p:spPr>
            <a:xfrm>
              <a:off x="796024" y="1953571"/>
              <a:ext cx="2165596" cy="632295"/>
            </a:xfrm>
            <a:prstGeom prst="triangle">
              <a:avLst/>
            </a:prstGeom>
            <a:solidFill>
              <a:srgbClr val="DC173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10" name="Dikdörtgen 9">
              <a:extLst>
                <a:ext uri="{FF2B5EF4-FFF2-40B4-BE49-F238E27FC236}">
                  <a16:creationId xmlns:a16="http://schemas.microsoft.com/office/drawing/2014/main" id="{A12A405F-F0C6-C19C-7701-B3FB135A812C}"/>
                </a:ext>
              </a:extLst>
            </p:cNvPr>
            <p:cNvSpPr/>
            <p:nvPr/>
          </p:nvSpPr>
          <p:spPr>
            <a:xfrm>
              <a:off x="768483" y="3161486"/>
              <a:ext cx="2165596" cy="2496073"/>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11" name="İkizkenar Üçgen 10">
              <a:extLst>
                <a:ext uri="{FF2B5EF4-FFF2-40B4-BE49-F238E27FC236}">
                  <a16:creationId xmlns:a16="http://schemas.microsoft.com/office/drawing/2014/main" id="{171E7EBB-3E3E-26E1-18C3-43B648124A03}"/>
                </a:ext>
              </a:extLst>
            </p:cNvPr>
            <p:cNvSpPr/>
            <p:nvPr/>
          </p:nvSpPr>
          <p:spPr>
            <a:xfrm rot="10800000">
              <a:off x="768482" y="5657560"/>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13" name="Metin kutusu 12">
              <a:extLst>
                <a:ext uri="{FF2B5EF4-FFF2-40B4-BE49-F238E27FC236}">
                  <a16:creationId xmlns:a16="http://schemas.microsoft.com/office/drawing/2014/main" id="{F1222EE7-09B1-81E4-C997-B2082DA0F019}"/>
                </a:ext>
              </a:extLst>
            </p:cNvPr>
            <p:cNvSpPr txBox="1"/>
            <p:nvPr/>
          </p:nvSpPr>
          <p:spPr>
            <a:xfrm>
              <a:off x="796028" y="2585867"/>
              <a:ext cx="2165596" cy="584775"/>
            </a:xfrm>
            <a:prstGeom prst="rect">
              <a:avLst/>
            </a:prstGeom>
            <a:solidFill>
              <a:srgbClr val="DC1735"/>
            </a:solidFill>
          </p:spPr>
          <p:txBody>
            <a:bodyPr wrap="square" rtlCol="0">
              <a:spAutoFit/>
            </a:bodyPr>
            <a:lstStyle/>
            <a:p>
              <a:pPr algn="ctr"/>
              <a:r>
                <a:rPr lang="tr-TR" sz="1600" b="1" dirty="0">
                  <a:solidFill>
                    <a:schemeClr val="bg1"/>
                  </a:solidFill>
                  <a:latin typeface="Aptos" panose="020B0004020202020204" pitchFamily="34" charset="0"/>
                </a:rPr>
                <a:t>Makine, Teçhizat ve Kalıp Giderleri</a:t>
              </a:r>
            </a:p>
          </p:txBody>
        </p:sp>
        <p:pic>
          <p:nvPicPr>
            <p:cNvPr id="15" name="Resim 14" descr="vites, madeni eşya, tekerlek, tasarım içeren bir resim&#10;&#10;Yapay zeka tarafından oluşturulan içerik yanlış olabilir.">
              <a:extLst>
                <a:ext uri="{FF2B5EF4-FFF2-40B4-BE49-F238E27FC236}">
                  <a16:creationId xmlns:a16="http://schemas.microsoft.com/office/drawing/2014/main" id="{44A220FF-5F99-1FD6-B7FD-ABCF3AD22F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08279" y="3170643"/>
              <a:ext cx="1086002" cy="971684"/>
            </a:xfrm>
            <a:prstGeom prst="rect">
              <a:avLst/>
            </a:prstGeom>
          </p:spPr>
        </p:pic>
        <p:sp>
          <p:nvSpPr>
            <p:cNvPr id="16" name="Metin kutusu 15">
              <a:extLst>
                <a:ext uri="{FF2B5EF4-FFF2-40B4-BE49-F238E27FC236}">
                  <a16:creationId xmlns:a16="http://schemas.microsoft.com/office/drawing/2014/main" id="{451ADB3C-311D-AF1C-C917-43227250EBE5}"/>
                </a:ext>
              </a:extLst>
            </p:cNvPr>
            <p:cNvSpPr txBox="1"/>
            <p:nvPr/>
          </p:nvSpPr>
          <p:spPr>
            <a:xfrm>
              <a:off x="846305" y="4142329"/>
              <a:ext cx="2087773" cy="1384995"/>
            </a:xfrm>
            <a:prstGeom prst="rect">
              <a:avLst/>
            </a:prstGeom>
            <a:noFill/>
          </p:spPr>
          <p:txBody>
            <a:bodyPr wrap="square" rtlCol="0">
              <a:spAutoFit/>
            </a:bodyPr>
            <a:lstStyle/>
            <a:p>
              <a:pPr algn="ctr"/>
              <a:r>
                <a:rPr lang="tr-TR" sz="1200" b="1" dirty="0">
                  <a:solidFill>
                    <a:srgbClr val="002060"/>
                  </a:solidFill>
                  <a:latin typeface="Aptos" panose="020B0004020202020204" pitchFamily="34" charset="0"/>
                </a:rPr>
                <a:t>Proje süresi içerisinde satın alınan yeni makine, teçhizat ve kalıp giderleri ile yeni olmayan ancak elektrik motorları en az IE2 verim sınıfında olan makineler</a:t>
              </a:r>
            </a:p>
          </p:txBody>
        </p:sp>
      </p:grpSp>
      <p:grpSp>
        <p:nvGrpSpPr>
          <p:cNvPr id="43" name="Grup 42">
            <a:extLst>
              <a:ext uri="{FF2B5EF4-FFF2-40B4-BE49-F238E27FC236}">
                <a16:creationId xmlns:a16="http://schemas.microsoft.com/office/drawing/2014/main" id="{830F1915-53C6-F1E5-2A08-92CF11698A86}"/>
              </a:ext>
            </a:extLst>
          </p:cNvPr>
          <p:cNvGrpSpPr/>
          <p:nvPr/>
        </p:nvGrpSpPr>
        <p:grpSpPr>
          <a:xfrm>
            <a:off x="2698505" y="1841258"/>
            <a:ext cx="2165600" cy="4450288"/>
            <a:chOff x="3563775" y="1817126"/>
            <a:chExt cx="2165600" cy="4460190"/>
          </a:xfrm>
        </p:grpSpPr>
        <p:grpSp>
          <p:nvGrpSpPr>
            <p:cNvPr id="32" name="Grup 31">
              <a:extLst>
                <a:ext uri="{FF2B5EF4-FFF2-40B4-BE49-F238E27FC236}">
                  <a16:creationId xmlns:a16="http://schemas.microsoft.com/office/drawing/2014/main" id="{923AD70C-905D-D812-FE65-E9574C55502E}"/>
                </a:ext>
              </a:extLst>
            </p:cNvPr>
            <p:cNvGrpSpPr/>
            <p:nvPr/>
          </p:nvGrpSpPr>
          <p:grpSpPr>
            <a:xfrm>
              <a:off x="3563775" y="1817126"/>
              <a:ext cx="2165600" cy="4460190"/>
              <a:chOff x="768479" y="1825632"/>
              <a:chExt cx="2165600" cy="4451684"/>
            </a:xfrm>
          </p:grpSpPr>
          <p:sp>
            <p:nvSpPr>
              <p:cNvPr id="33" name="İkizkenar Üçgen 32">
                <a:extLst>
                  <a:ext uri="{FF2B5EF4-FFF2-40B4-BE49-F238E27FC236}">
                    <a16:creationId xmlns:a16="http://schemas.microsoft.com/office/drawing/2014/main" id="{FEDBD921-3D3E-DF2E-BDB3-9B6A76D7A9CB}"/>
                  </a:ext>
                </a:extLst>
              </p:cNvPr>
              <p:cNvSpPr/>
              <p:nvPr/>
            </p:nvSpPr>
            <p:spPr>
              <a:xfrm>
                <a:off x="768479" y="1825632"/>
                <a:ext cx="2165596" cy="719843"/>
              </a:xfrm>
              <a:prstGeom prst="triangle">
                <a:avLst/>
              </a:prstGeom>
              <a:solidFill>
                <a:srgbClr val="DC173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34" name="Dikdörtgen 33">
                <a:extLst>
                  <a:ext uri="{FF2B5EF4-FFF2-40B4-BE49-F238E27FC236}">
                    <a16:creationId xmlns:a16="http://schemas.microsoft.com/office/drawing/2014/main" id="{8158172A-E733-8ACA-88D4-77B66E7FA4D4}"/>
                  </a:ext>
                </a:extLst>
              </p:cNvPr>
              <p:cNvSpPr/>
              <p:nvPr/>
            </p:nvSpPr>
            <p:spPr>
              <a:xfrm>
                <a:off x="768483" y="3161486"/>
                <a:ext cx="2165596" cy="2496073"/>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35" name="İkizkenar Üçgen 34">
                <a:extLst>
                  <a:ext uri="{FF2B5EF4-FFF2-40B4-BE49-F238E27FC236}">
                    <a16:creationId xmlns:a16="http://schemas.microsoft.com/office/drawing/2014/main" id="{60A78CA1-7FCE-9240-5E3D-3916B4B48D0B}"/>
                  </a:ext>
                </a:extLst>
              </p:cNvPr>
              <p:cNvSpPr/>
              <p:nvPr/>
            </p:nvSpPr>
            <p:spPr>
              <a:xfrm rot="10800000">
                <a:off x="768482" y="5657560"/>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38" name="Metin kutusu 37">
                <a:extLst>
                  <a:ext uri="{FF2B5EF4-FFF2-40B4-BE49-F238E27FC236}">
                    <a16:creationId xmlns:a16="http://schemas.microsoft.com/office/drawing/2014/main" id="{80D721FE-785F-3474-3E35-62250BED17DE}"/>
                  </a:ext>
                </a:extLst>
              </p:cNvPr>
              <p:cNvSpPr txBox="1"/>
              <p:nvPr/>
            </p:nvSpPr>
            <p:spPr>
              <a:xfrm>
                <a:off x="807391" y="4281613"/>
                <a:ext cx="2087773" cy="646331"/>
              </a:xfrm>
              <a:prstGeom prst="rect">
                <a:avLst/>
              </a:prstGeom>
              <a:noFill/>
            </p:spPr>
            <p:txBody>
              <a:bodyPr wrap="square" rtlCol="0">
                <a:spAutoFit/>
              </a:bodyPr>
              <a:lstStyle/>
              <a:p>
                <a:pPr algn="ctr"/>
                <a:r>
                  <a:rPr lang="tr-TR" sz="1200" b="1" dirty="0">
                    <a:solidFill>
                      <a:srgbClr val="002060"/>
                    </a:solidFill>
                    <a:latin typeface="Aptos" panose="020B0004020202020204" pitchFamily="34" charset="0"/>
                  </a:rPr>
                  <a:t>Lisans, bulut erişim veya zaman sınırlı lisans kullanım bedelleri</a:t>
                </a:r>
              </a:p>
            </p:txBody>
          </p:sp>
        </p:grpSp>
        <p:pic>
          <p:nvPicPr>
            <p:cNvPr id="40" name="Resim 39" descr="yazı tipi, simge, sembol, grafik, logo içeren bir resim&#10;&#10;Yapay zeka tarafından oluşturulan içerik yanlış olabilir.">
              <a:extLst>
                <a:ext uri="{FF2B5EF4-FFF2-40B4-BE49-F238E27FC236}">
                  <a16:creationId xmlns:a16="http://schemas.microsoft.com/office/drawing/2014/main" id="{E89B5802-FFC3-8667-CA4F-A4C7B9725C7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27361" y="3205756"/>
              <a:ext cx="1238423" cy="828791"/>
            </a:xfrm>
            <a:prstGeom prst="rect">
              <a:avLst/>
            </a:prstGeom>
          </p:spPr>
        </p:pic>
        <p:sp>
          <p:nvSpPr>
            <p:cNvPr id="41" name="Dikdörtgen 40">
              <a:extLst>
                <a:ext uri="{FF2B5EF4-FFF2-40B4-BE49-F238E27FC236}">
                  <a16:creationId xmlns:a16="http://schemas.microsoft.com/office/drawing/2014/main" id="{A4CF2C74-D50D-2553-ADC3-85D5A5DC8AAF}"/>
                </a:ext>
              </a:extLst>
            </p:cNvPr>
            <p:cNvSpPr/>
            <p:nvPr/>
          </p:nvSpPr>
          <p:spPr>
            <a:xfrm>
              <a:off x="3563775" y="2538346"/>
              <a:ext cx="2165596" cy="632297"/>
            </a:xfrm>
            <a:prstGeom prst="rect">
              <a:avLst/>
            </a:prstGeom>
            <a:solidFill>
              <a:srgbClr val="DC173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42" name="Metin kutusu 41">
              <a:extLst>
                <a:ext uri="{FF2B5EF4-FFF2-40B4-BE49-F238E27FC236}">
                  <a16:creationId xmlns:a16="http://schemas.microsoft.com/office/drawing/2014/main" id="{3784FEA7-81D4-BC7C-1A50-2400CE3170EF}"/>
                </a:ext>
              </a:extLst>
            </p:cNvPr>
            <p:cNvSpPr txBox="1"/>
            <p:nvPr/>
          </p:nvSpPr>
          <p:spPr>
            <a:xfrm>
              <a:off x="3673383" y="2708964"/>
              <a:ext cx="1946377" cy="338554"/>
            </a:xfrm>
            <a:prstGeom prst="rect">
              <a:avLst/>
            </a:prstGeom>
            <a:noFill/>
          </p:spPr>
          <p:txBody>
            <a:bodyPr wrap="square" rtlCol="0">
              <a:spAutoFit/>
            </a:bodyPr>
            <a:lstStyle/>
            <a:p>
              <a:pPr algn="ctr"/>
              <a:r>
                <a:rPr lang="tr-TR" sz="1600" b="1" dirty="0">
                  <a:solidFill>
                    <a:schemeClr val="bg1"/>
                  </a:solidFill>
                  <a:latin typeface="Aptos" panose="020B0004020202020204" pitchFamily="34" charset="0"/>
                </a:rPr>
                <a:t>Yazılım Giderleri</a:t>
              </a:r>
            </a:p>
          </p:txBody>
        </p:sp>
      </p:grpSp>
      <p:grpSp>
        <p:nvGrpSpPr>
          <p:cNvPr id="104" name="Grup 103">
            <a:extLst>
              <a:ext uri="{FF2B5EF4-FFF2-40B4-BE49-F238E27FC236}">
                <a16:creationId xmlns:a16="http://schemas.microsoft.com/office/drawing/2014/main" id="{B542753D-1676-96CF-DC43-898234F3B6B3}"/>
              </a:ext>
            </a:extLst>
          </p:cNvPr>
          <p:cNvGrpSpPr/>
          <p:nvPr/>
        </p:nvGrpSpPr>
        <p:grpSpPr>
          <a:xfrm>
            <a:off x="4987533" y="1841258"/>
            <a:ext cx="2204511" cy="4450288"/>
            <a:chOff x="4987533" y="1841258"/>
            <a:chExt cx="2204511" cy="4450288"/>
          </a:xfrm>
        </p:grpSpPr>
        <p:grpSp>
          <p:nvGrpSpPr>
            <p:cNvPr id="44" name="Grup 43">
              <a:extLst>
                <a:ext uri="{FF2B5EF4-FFF2-40B4-BE49-F238E27FC236}">
                  <a16:creationId xmlns:a16="http://schemas.microsoft.com/office/drawing/2014/main" id="{420A740C-B56F-7A47-376E-878E338C2B51}"/>
                </a:ext>
              </a:extLst>
            </p:cNvPr>
            <p:cNvGrpSpPr/>
            <p:nvPr/>
          </p:nvGrpSpPr>
          <p:grpSpPr>
            <a:xfrm>
              <a:off x="4987533" y="1841258"/>
              <a:ext cx="2204511" cy="4450288"/>
              <a:chOff x="3524864" y="1817126"/>
              <a:chExt cx="2204511" cy="4460190"/>
            </a:xfrm>
          </p:grpSpPr>
          <p:grpSp>
            <p:nvGrpSpPr>
              <p:cNvPr id="45" name="Grup 44">
                <a:extLst>
                  <a:ext uri="{FF2B5EF4-FFF2-40B4-BE49-F238E27FC236}">
                    <a16:creationId xmlns:a16="http://schemas.microsoft.com/office/drawing/2014/main" id="{7FE1F3EE-7F0E-C4ED-44F6-A41D858F7DD5}"/>
                  </a:ext>
                </a:extLst>
              </p:cNvPr>
              <p:cNvGrpSpPr/>
              <p:nvPr/>
            </p:nvGrpSpPr>
            <p:grpSpPr>
              <a:xfrm>
                <a:off x="3563775" y="1817126"/>
                <a:ext cx="2165600" cy="4460190"/>
                <a:chOff x="768479" y="1825632"/>
                <a:chExt cx="2165600" cy="4451684"/>
              </a:xfrm>
            </p:grpSpPr>
            <p:sp>
              <p:nvSpPr>
                <p:cNvPr id="49" name="İkizkenar Üçgen 48">
                  <a:extLst>
                    <a:ext uri="{FF2B5EF4-FFF2-40B4-BE49-F238E27FC236}">
                      <a16:creationId xmlns:a16="http://schemas.microsoft.com/office/drawing/2014/main" id="{3BFE6145-6B37-3122-85A6-C8A106426851}"/>
                    </a:ext>
                  </a:extLst>
                </p:cNvPr>
                <p:cNvSpPr/>
                <p:nvPr/>
              </p:nvSpPr>
              <p:spPr>
                <a:xfrm>
                  <a:off x="768479" y="1825632"/>
                  <a:ext cx="2165596" cy="719843"/>
                </a:xfrm>
                <a:prstGeom prst="triangle">
                  <a:avLst/>
                </a:prstGeom>
                <a:solidFill>
                  <a:srgbClr val="DC173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50" name="Dikdörtgen 49">
                  <a:extLst>
                    <a:ext uri="{FF2B5EF4-FFF2-40B4-BE49-F238E27FC236}">
                      <a16:creationId xmlns:a16="http://schemas.microsoft.com/office/drawing/2014/main" id="{E8F4D46D-35C8-0380-C261-89030BDB0808}"/>
                    </a:ext>
                  </a:extLst>
                </p:cNvPr>
                <p:cNvSpPr/>
                <p:nvPr/>
              </p:nvSpPr>
              <p:spPr>
                <a:xfrm>
                  <a:off x="768483" y="3161486"/>
                  <a:ext cx="2165596" cy="2496073"/>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51" name="İkizkenar Üçgen 50">
                  <a:extLst>
                    <a:ext uri="{FF2B5EF4-FFF2-40B4-BE49-F238E27FC236}">
                      <a16:creationId xmlns:a16="http://schemas.microsoft.com/office/drawing/2014/main" id="{022EAB4A-CB3B-DDFB-CECC-AB3BF3D34ECD}"/>
                    </a:ext>
                  </a:extLst>
                </p:cNvPr>
                <p:cNvSpPr/>
                <p:nvPr/>
              </p:nvSpPr>
              <p:spPr>
                <a:xfrm rot="10800000">
                  <a:off x="768482" y="5657560"/>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52" name="Metin kutusu 51">
                  <a:extLst>
                    <a:ext uri="{FF2B5EF4-FFF2-40B4-BE49-F238E27FC236}">
                      <a16:creationId xmlns:a16="http://schemas.microsoft.com/office/drawing/2014/main" id="{30377668-565C-597F-704F-DD1331340079}"/>
                    </a:ext>
                  </a:extLst>
                </p:cNvPr>
                <p:cNvSpPr txBox="1"/>
                <p:nvPr/>
              </p:nvSpPr>
              <p:spPr>
                <a:xfrm>
                  <a:off x="807391" y="4281613"/>
                  <a:ext cx="2087773" cy="645098"/>
                </a:xfrm>
                <a:prstGeom prst="rect">
                  <a:avLst/>
                </a:prstGeom>
                <a:noFill/>
              </p:spPr>
              <p:txBody>
                <a:bodyPr wrap="square" rtlCol="0">
                  <a:spAutoFit/>
                </a:bodyPr>
                <a:lstStyle/>
                <a:p>
                  <a:pPr algn="ctr"/>
                  <a:r>
                    <a:rPr lang="tr-TR" sz="1200" b="1" dirty="0">
                      <a:solidFill>
                        <a:srgbClr val="002060"/>
                      </a:solidFill>
                      <a:latin typeface="Aptos" panose="020B0004020202020204" pitchFamily="34" charset="0"/>
                    </a:rPr>
                    <a:t>Proje kapsamındaki yeni istihdam veya mevcut personel harcamaları</a:t>
                  </a:r>
                </a:p>
              </p:txBody>
            </p:sp>
          </p:grpSp>
          <p:sp>
            <p:nvSpPr>
              <p:cNvPr id="47" name="Dikdörtgen 46">
                <a:extLst>
                  <a:ext uri="{FF2B5EF4-FFF2-40B4-BE49-F238E27FC236}">
                    <a16:creationId xmlns:a16="http://schemas.microsoft.com/office/drawing/2014/main" id="{6443AACB-F7D4-1032-D4F4-A2CB2FC5A07D}"/>
                  </a:ext>
                </a:extLst>
              </p:cNvPr>
              <p:cNvSpPr/>
              <p:nvPr/>
            </p:nvSpPr>
            <p:spPr>
              <a:xfrm>
                <a:off x="3563775" y="2538346"/>
                <a:ext cx="2165596" cy="632297"/>
              </a:xfrm>
              <a:prstGeom prst="rect">
                <a:avLst/>
              </a:prstGeom>
              <a:solidFill>
                <a:srgbClr val="DC173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48" name="Metin kutusu 47">
                <a:extLst>
                  <a:ext uri="{FF2B5EF4-FFF2-40B4-BE49-F238E27FC236}">
                    <a16:creationId xmlns:a16="http://schemas.microsoft.com/office/drawing/2014/main" id="{83A29A33-B8A0-818D-34C9-C73D8F54DF39}"/>
                  </a:ext>
                </a:extLst>
              </p:cNvPr>
              <p:cNvSpPr txBox="1"/>
              <p:nvPr/>
            </p:nvSpPr>
            <p:spPr>
              <a:xfrm>
                <a:off x="3524864" y="2708964"/>
                <a:ext cx="2165596" cy="338554"/>
              </a:xfrm>
              <a:prstGeom prst="rect">
                <a:avLst/>
              </a:prstGeom>
              <a:noFill/>
            </p:spPr>
            <p:txBody>
              <a:bodyPr wrap="square" rtlCol="0">
                <a:spAutoFit/>
              </a:bodyPr>
              <a:lstStyle/>
              <a:p>
                <a:pPr algn="ctr"/>
                <a:r>
                  <a:rPr lang="tr-TR" sz="1600" b="1" dirty="0">
                    <a:solidFill>
                      <a:schemeClr val="bg1"/>
                    </a:solidFill>
                    <a:latin typeface="Aptos" panose="020B0004020202020204" pitchFamily="34" charset="0"/>
                  </a:rPr>
                  <a:t>Personel Gideri</a:t>
                </a:r>
              </a:p>
            </p:txBody>
          </p:sp>
        </p:grpSp>
        <p:pic>
          <p:nvPicPr>
            <p:cNvPr id="54" name="Resim 53" descr="simge, sembol, tasarım, tornacı içeren bir resim&#10;&#10;Yapay zeka tarafından oluşturulan içerik yanlış olabilir.">
              <a:extLst>
                <a:ext uri="{FF2B5EF4-FFF2-40B4-BE49-F238E27FC236}">
                  <a16:creationId xmlns:a16="http://schemas.microsoft.com/office/drawing/2014/main" id="{92D5DC13-DFB5-B8CD-6D66-F1AD35803E8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55909" y="3270338"/>
              <a:ext cx="1028844" cy="828791"/>
            </a:xfrm>
            <a:prstGeom prst="rect">
              <a:avLst/>
            </a:prstGeom>
          </p:spPr>
        </p:pic>
      </p:grpSp>
      <p:grpSp>
        <p:nvGrpSpPr>
          <p:cNvPr id="109" name="Grup 108">
            <a:extLst>
              <a:ext uri="{FF2B5EF4-FFF2-40B4-BE49-F238E27FC236}">
                <a16:creationId xmlns:a16="http://schemas.microsoft.com/office/drawing/2014/main" id="{0DFF9300-8853-585C-2877-014D7306D9D1}"/>
              </a:ext>
            </a:extLst>
          </p:cNvPr>
          <p:cNvGrpSpPr/>
          <p:nvPr/>
        </p:nvGrpSpPr>
        <p:grpSpPr>
          <a:xfrm>
            <a:off x="7427520" y="1903064"/>
            <a:ext cx="2191070" cy="4450288"/>
            <a:chOff x="7427520" y="1903064"/>
            <a:chExt cx="2191070" cy="4450288"/>
          </a:xfrm>
        </p:grpSpPr>
        <p:grpSp>
          <p:nvGrpSpPr>
            <p:cNvPr id="75" name="Grup 74">
              <a:extLst>
                <a:ext uri="{FF2B5EF4-FFF2-40B4-BE49-F238E27FC236}">
                  <a16:creationId xmlns:a16="http://schemas.microsoft.com/office/drawing/2014/main" id="{CCD36A6D-28FD-1DDC-88A6-106E0626B841}"/>
                </a:ext>
              </a:extLst>
            </p:cNvPr>
            <p:cNvGrpSpPr/>
            <p:nvPr/>
          </p:nvGrpSpPr>
          <p:grpSpPr>
            <a:xfrm>
              <a:off x="7427520" y="1903064"/>
              <a:ext cx="2191070" cy="4450288"/>
              <a:chOff x="3563775" y="1817126"/>
              <a:chExt cx="2191070" cy="4460190"/>
            </a:xfrm>
          </p:grpSpPr>
          <p:grpSp>
            <p:nvGrpSpPr>
              <p:cNvPr id="76" name="Grup 75">
                <a:extLst>
                  <a:ext uri="{FF2B5EF4-FFF2-40B4-BE49-F238E27FC236}">
                    <a16:creationId xmlns:a16="http://schemas.microsoft.com/office/drawing/2014/main" id="{552552EF-A8DB-B959-CC03-8671C8A98370}"/>
                  </a:ext>
                </a:extLst>
              </p:cNvPr>
              <p:cNvGrpSpPr/>
              <p:nvPr/>
            </p:nvGrpSpPr>
            <p:grpSpPr>
              <a:xfrm>
                <a:off x="3563775" y="1817126"/>
                <a:ext cx="2191070" cy="4460190"/>
                <a:chOff x="768479" y="1825632"/>
                <a:chExt cx="2191070" cy="4451684"/>
              </a:xfrm>
            </p:grpSpPr>
            <p:sp>
              <p:nvSpPr>
                <p:cNvPr id="80" name="İkizkenar Üçgen 79">
                  <a:extLst>
                    <a:ext uri="{FF2B5EF4-FFF2-40B4-BE49-F238E27FC236}">
                      <a16:creationId xmlns:a16="http://schemas.microsoft.com/office/drawing/2014/main" id="{1E32E681-1A27-42E0-93CD-BEE443CB8981}"/>
                    </a:ext>
                  </a:extLst>
                </p:cNvPr>
                <p:cNvSpPr/>
                <p:nvPr/>
              </p:nvSpPr>
              <p:spPr>
                <a:xfrm>
                  <a:off x="768479" y="1825632"/>
                  <a:ext cx="2165596" cy="719843"/>
                </a:xfrm>
                <a:prstGeom prst="triangle">
                  <a:avLst/>
                </a:prstGeom>
                <a:solidFill>
                  <a:srgbClr val="DC173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81" name="Dikdörtgen 80">
                  <a:extLst>
                    <a:ext uri="{FF2B5EF4-FFF2-40B4-BE49-F238E27FC236}">
                      <a16:creationId xmlns:a16="http://schemas.microsoft.com/office/drawing/2014/main" id="{01D66DE0-B581-527C-D4FE-59BBADE2493A}"/>
                    </a:ext>
                  </a:extLst>
                </p:cNvPr>
                <p:cNvSpPr/>
                <p:nvPr/>
              </p:nvSpPr>
              <p:spPr>
                <a:xfrm>
                  <a:off x="768483" y="3110816"/>
                  <a:ext cx="2165596" cy="2546743"/>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82" name="İkizkenar Üçgen 81">
                  <a:extLst>
                    <a:ext uri="{FF2B5EF4-FFF2-40B4-BE49-F238E27FC236}">
                      <a16:creationId xmlns:a16="http://schemas.microsoft.com/office/drawing/2014/main" id="{80D49D52-0256-FC64-C1A0-EE89266FD5CF}"/>
                    </a:ext>
                  </a:extLst>
                </p:cNvPr>
                <p:cNvSpPr/>
                <p:nvPr/>
              </p:nvSpPr>
              <p:spPr>
                <a:xfrm rot="10800000">
                  <a:off x="768482" y="5657560"/>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83" name="Metin kutusu 82">
                  <a:extLst>
                    <a:ext uri="{FF2B5EF4-FFF2-40B4-BE49-F238E27FC236}">
                      <a16:creationId xmlns:a16="http://schemas.microsoft.com/office/drawing/2014/main" id="{322BABBC-4653-7BBC-4B89-19AD4BA552F1}"/>
                    </a:ext>
                  </a:extLst>
                </p:cNvPr>
                <p:cNvSpPr txBox="1"/>
                <p:nvPr/>
              </p:nvSpPr>
              <p:spPr>
                <a:xfrm>
                  <a:off x="871776" y="4191230"/>
                  <a:ext cx="2087773" cy="831258"/>
                </a:xfrm>
                <a:prstGeom prst="rect">
                  <a:avLst/>
                </a:prstGeom>
                <a:noFill/>
              </p:spPr>
              <p:txBody>
                <a:bodyPr wrap="square" rtlCol="0">
                  <a:spAutoFit/>
                </a:bodyPr>
                <a:lstStyle/>
                <a:p>
                  <a:pPr algn="ctr"/>
                  <a:r>
                    <a:rPr lang="tr-TR" sz="1200" b="1" dirty="0">
                      <a:solidFill>
                        <a:srgbClr val="002060"/>
                      </a:solidFill>
                      <a:latin typeface="Aptos" panose="020B0004020202020204" pitchFamily="34" charset="0"/>
                    </a:rPr>
                    <a:t>Eğitim, danışmanlık, belgelendirme, test/analiz, pazarlama, tasarım ve sınai mülkiyet</a:t>
                  </a:r>
                </a:p>
              </p:txBody>
            </p:sp>
          </p:grpSp>
          <p:sp>
            <p:nvSpPr>
              <p:cNvPr id="78" name="Dikdörtgen 77">
                <a:extLst>
                  <a:ext uri="{FF2B5EF4-FFF2-40B4-BE49-F238E27FC236}">
                    <a16:creationId xmlns:a16="http://schemas.microsoft.com/office/drawing/2014/main" id="{9B960F35-9B7D-D94B-6F7A-4BF731A4F41C}"/>
                  </a:ext>
                </a:extLst>
              </p:cNvPr>
              <p:cNvSpPr/>
              <p:nvPr/>
            </p:nvSpPr>
            <p:spPr>
              <a:xfrm>
                <a:off x="3563775" y="2538347"/>
                <a:ext cx="2165596" cy="566419"/>
              </a:xfrm>
              <a:prstGeom prst="rect">
                <a:avLst/>
              </a:prstGeom>
              <a:solidFill>
                <a:srgbClr val="DC173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79" name="Metin kutusu 78">
                <a:extLst>
                  <a:ext uri="{FF2B5EF4-FFF2-40B4-BE49-F238E27FC236}">
                    <a16:creationId xmlns:a16="http://schemas.microsoft.com/office/drawing/2014/main" id="{639EFF9D-4026-FCF8-1185-FC3568038BEE}"/>
                  </a:ext>
                </a:extLst>
              </p:cNvPr>
              <p:cNvSpPr txBox="1"/>
              <p:nvPr/>
            </p:nvSpPr>
            <p:spPr>
              <a:xfrm>
                <a:off x="3744083" y="2483752"/>
                <a:ext cx="1946377" cy="586076"/>
              </a:xfrm>
              <a:prstGeom prst="rect">
                <a:avLst/>
              </a:prstGeom>
              <a:noFill/>
            </p:spPr>
            <p:txBody>
              <a:bodyPr wrap="square" rtlCol="0">
                <a:spAutoFit/>
              </a:bodyPr>
              <a:lstStyle/>
              <a:p>
                <a:pPr algn="ctr"/>
                <a:r>
                  <a:rPr lang="tr-TR" sz="1600" b="1" dirty="0">
                    <a:solidFill>
                      <a:schemeClr val="bg1"/>
                    </a:solidFill>
                    <a:latin typeface="Aptos" panose="020B0004020202020204" pitchFamily="34" charset="0"/>
                  </a:rPr>
                  <a:t>Hizmet Alımı Giderleri</a:t>
                </a:r>
              </a:p>
            </p:txBody>
          </p:sp>
        </p:grpSp>
        <p:pic>
          <p:nvPicPr>
            <p:cNvPr id="106" name="Resim 105" descr="simge, sembol, yazı tipi, beyaz, logo içeren bir resim&#10;&#10;Yapay zeka tarafından oluşturulan içerik yanlış olabilir.">
              <a:extLst>
                <a:ext uri="{FF2B5EF4-FFF2-40B4-BE49-F238E27FC236}">
                  <a16:creationId xmlns:a16="http://schemas.microsoft.com/office/drawing/2014/main" id="{3B6E90A2-2761-59AA-8697-22733DC09A6E}"/>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72189" y="3318043"/>
              <a:ext cx="1114581" cy="800212"/>
            </a:xfrm>
            <a:prstGeom prst="rect">
              <a:avLst/>
            </a:prstGeom>
          </p:spPr>
        </p:pic>
      </p:grpSp>
      <p:grpSp>
        <p:nvGrpSpPr>
          <p:cNvPr id="110" name="Grup 109">
            <a:extLst>
              <a:ext uri="{FF2B5EF4-FFF2-40B4-BE49-F238E27FC236}">
                <a16:creationId xmlns:a16="http://schemas.microsoft.com/office/drawing/2014/main" id="{E3F0D7BA-09A7-781A-EA24-1AAE448BC79A}"/>
              </a:ext>
            </a:extLst>
          </p:cNvPr>
          <p:cNvGrpSpPr/>
          <p:nvPr/>
        </p:nvGrpSpPr>
        <p:grpSpPr>
          <a:xfrm>
            <a:off x="9804546" y="1873985"/>
            <a:ext cx="2165600" cy="4450288"/>
            <a:chOff x="9804546" y="1873985"/>
            <a:chExt cx="2165600" cy="4450288"/>
          </a:xfrm>
        </p:grpSpPr>
        <p:grpSp>
          <p:nvGrpSpPr>
            <p:cNvPr id="94" name="Grup 93">
              <a:extLst>
                <a:ext uri="{FF2B5EF4-FFF2-40B4-BE49-F238E27FC236}">
                  <a16:creationId xmlns:a16="http://schemas.microsoft.com/office/drawing/2014/main" id="{845BA451-B14C-2E97-96A3-941B4B84265D}"/>
                </a:ext>
              </a:extLst>
            </p:cNvPr>
            <p:cNvGrpSpPr/>
            <p:nvPr/>
          </p:nvGrpSpPr>
          <p:grpSpPr>
            <a:xfrm>
              <a:off x="9804546" y="1873985"/>
              <a:ext cx="2165600" cy="4450288"/>
              <a:chOff x="3563775" y="1817126"/>
              <a:chExt cx="2165600" cy="4460190"/>
            </a:xfrm>
          </p:grpSpPr>
          <p:grpSp>
            <p:nvGrpSpPr>
              <p:cNvPr id="95" name="Grup 94">
                <a:extLst>
                  <a:ext uri="{FF2B5EF4-FFF2-40B4-BE49-F238E27FC236}">
                    <a16:creationId xmlns:a16="http://schemas.microsoft.com/office/drawing/2014/main" id="{8025E7F4-93AA-76BE-A9E5-FF5FAE783F11}"/>
                  </a:ext>
                </a:extLst>
              </p:cNvPr>
              <p:cNvGrpSpPr/>
              <p:nvPr/>
            </p:nvGrpSpPr>
            <p:grpSpPr>
              <a:xfrm>
                <a:off x="3563775" y="1817126"/>
                <a:ext cx="2165600" cy="4460190"/>
                <a:chOff x="768479" y="1825632"/>
                <a:chExt cx="2165600" cy="4451684"/>
              </a:xfrm>
            </p:grpSpPr>
            <p:sp>
              <p:nvSpPr>
                <p:cNvPr id="99" name="İkizkenar Üçgen 98">
                  <a:extLst>
                    <a:ext uri="{FF2B5EF4-FFF2-40B4-BE49-F238E27FC236}">
                      <a16:creationId xmlns:a16="http://schemas.microsoft.com/office/drawing/2014/main" id="{AFF02C52-529F-1D94-A86E-71F88BD6838F}"/>
                    </a:ext>
                  </a:extLst>
                </p:cNvPr>
                <p:cNvSpPr/>
                <p:nvPr/>
              </p:nvSpPr>
              <p:spPr>
                <a:xfrm>
                  <a:off x="768479" y="1825632"/>
                  <a:ext cx="2165596" cy="748931"/>
                </a:xfrm>
                <a:prstGeom prst="triangle">
                  <a:avLst/>
                </a:prstGeom>
                <a:solidFill>
                  <a:srgbClr val="DC173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100" name="Dikdörtgen 99">
                  <a:extLst>
                    <a:ext uri="{FF2B5EF4-FFF2-40B4-BE49-F238E27FC236}">
                      <a16:creationId xmlns:a16="http://schemas.microsoft.com/office/drawing/2014/main" id="{E387D229-5F10-F1F7-C4FC-451B8C53FCD0}"/>
                    </a:ext>
                  </a:extLst>
                </p:cNvPr>
                <p:cNvSpPr/>
                <p:nvPr/>
              </p:nvSpPr>
              <p:spPr>
                <a:xfrm>
                  <a:off x="768483" y="3122604"/>
                  <a:ext cx="2165596" cy="2534955"/>
                </a:xfrm>
                <a:prstGeom prst="rect">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101" name="İkizkenar Üçgen 100">
                  <a:extLst>
                    <a:ext uri="{FF2B5EF4-FFF2-40B4-BE49-F238E27FC236}">
                      <a16:creationId xmlns:a16="http://schemas.microsoft.com/office/drawing/2014/main" id="{8BEF179E-ED63-9B0E-F4AE-F893E33520BA}"/>
                    </a:ext>
                  </a:extLst>
                </p:cNvPr>
                <p:cNvSpPr/>
                <p:nvPr/>
              </p:nvSpPr>
              <p:spPr>
                <a:xfrm rot="10800000">
                  <a:off x="768482" y="5657560"/>
                  <a:ext cx="2165596" cy="619756"/>
                </a:xfrm>
                <a:prstGeom prst="triangle">
                  <a:avLst>
                    <a:gd name="adj" fmla="val 48203"/>
                  </a:avLst>
                </a:prstGeom>
                <a:solidFill>
                  <a:srgbClr val="E0E5E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102" name="Metin kutusu 101">
                  <a:extLst>
                    <a:ext uri="{FF2B5EF4-FFF2-40B4-BE49-F238E27FC236}">
                      <a16:creationId xmlns:a16="http://schemas.microsoft.com/office/drawing/2014/main" id="{DBD0018F-7EC5-D66A-327A-D8717E915714}"/>
                    </a:ext>
                  </a:extLst>
                </p:cNvPr>
                <p:cNvSpPr txBox="1"/>
                <p:nvPr/>
              </p:nvSpPr>
              <p:spPr>
                <a:xfrm>
                  <a:off x="843492" y="4278386"/>
                  <a:ext cx="2087773" cy="646534"/>
                </a:xfrm>
                <a:prstGeom prst="rect">
                  <a:avLst/>
                </a:prstGeom>
                <a:noFill/>
              </p:spPr>
              <p:txBody>
                <a:bodyPr wrap="square" rtlCol="0">
                  <a:spAutoFit/>
                </a:bodyPr>
                <a:lstStyle/>
                <a:p>
                  <a:pPr algn="ctr"/>
                  <a:r>
                    <a:rPr lang="tr-TR" sz="1200" b="1" dirty="0">
                      <a:solidFill>
                        <a:srgbClr val="002060"/>
                      </a:solidFill>
                      <a:latin typeface="Aptos" panose="020B0004020202020204" pitchFamily="34" charset="0"/>
                    </a:rPr>
                    <a:t>Proje konusu ile ilgili diğer operasyonel gider kalemleri</a:t>
                  </a:r>
                </a:p>
              </p:txBody>
            </p:sp>
          </p:grpSp>
          <p:sp>
            <p:nvSpPr>
              <p:cNvPr id="97" name="Dikdörtgen 96">
                <a:extLst>
                  <a:ext uri="{FF2B5EF4-FFF2-40B4-BE49-F238E27FC236}">
                    <a16:creationId xmlns:a16="http://schemas.microsoft.com/office/drawing/2014/main" id="{3B79D645-E877-4F7E-EED1-D5C874EDC348}"/>
                  </a:ext>
                </a:extLst>
              </p:cNvPr>
              <p:cNvSpPr/>
              <p:nvPr/>
            </p:nvSpPr>
            <p:spPr>
              <a:xfrm>
                <a:off x="3563775" y="2547238"/>
                <a:ext cx="2165596" cy="566419"/>
              </a:xfrm>
              <a:prstGeom prst="rect">
                <a:avLst/>
              </a:prstGeom>
              <a:solidFill>
                <a:srgbClr val="DC173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98" name="Metin kutusu 97">
                <a:extLst>
                  <a:ext uri="{FF2B5EF4-FFF2-40B4-BE49-F238E27FC236}">
                    <a16:creationId xmlns:a16="http://schemas.microsoft.com/office/drawing/2014/main" id="{47CEB776-C72D-8864-ABE7-056BC675516D}"/>
                  </a:ext>
                </a:extLst>
              </p:cNvPr>
              <p:cNvSpPr txBox="1"/>
              <p:nvPr/>
            </p:nvSpPr>
            <p:spPr>
              <a:xfrm>
                <a:off x="3673383" y="2708964"/>
                <a:ext cx="1946377" cy="338554"/>
              </a:xfrm>
              <a:prstGeom prst="rect">
                <a:avLst/>
              </a:prstGeom>
              <a:noFill/>
            </p:spPr>
            <p:txBody>
              <a:bodyPr wrap="square" rtlCol="0">
                <a:spAutoFit/>
              </a:bodyPr>
              <a:lstStyle/>
              <a:p>
                <a:pPr algn="ctr"/>
                <a:r>
                  <a:rPr lang="tr-TR" sz="1600" b="1" dirty="0">
                    <a:solidFill>
                      <a:schemeClr val="bg1"/>
                    </a:solidFill>
                    <a:latin typeface="Aptos" panose="020B0004020202020204" pitchFamily="34" charset="0"/>
                  </a:rPr>
                  <a:t>İşletme Sermayesi</a:t>
                </a:r>
              </a:p>
            </p:txBody>
          </p:sp>
        </p:grpSp>
        <p:pic>
          <p:nvPicPr>
            <p:cNvPr id="108" name="Resim 107" descr="simge, sembol, logo, yazı tipi, ticari marka içeren bir resim&#10;&#10;Yapay zeka tarafından oluşturulan içerik yanlış olabilir.">
              <a:extLst>
                <a:ext uri="{FF2B5EF4-FFF2-40B4-BE49-F238E27FC236}">
                  <a16:creationId xmlns:a16="http://schemas.microsoft.com/office/drawing/2014/main" id="{DB78F300-9A8F-744D-B1B3-4ACFA1F6A61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425315" y="3241434"/>
              <a:ext cx="924054" cy="866896"/>
            </a:xfrm>
            <a:prstGeom prst="rect">
              <a:avLst/>
            </a:prstGeom>
          </p:spPr>
        </p:pic>
      </p:grpSp>
      <p:sp>
        <p:nvSpPr>
          <p:cNvPr id="6" name="Slayt Numarası Yer Tutucusu 5">
            <a:extLst>
              <a:ext uri="{FF2B5EF4-FFF2-40B4-BE49-F238E27FC236}">
                <a16:creationId xmlns:a16="http://schemas.microsoft.com/office/drawing/2014/main" id="{5ED25E21-F8A5-3658-D241-A2F0D70207F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4854862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cxnSp>
        <p:nvCxnSpPr>
          <p:cNvPr id="4" name="Dirsek Bağlayıcısı 47">
            <a:extLst>
              <a:ext uri="{FF2B5EF4-FFF2-40B4-BE49-F238E27FC236}">
                <a16:creationId xmlns:a16="http://schemas.microsoft.com/office/drawing/2014/main" id="{13F6D4B6-51E3-8421-ED3F-A314278B97AB}"/>
              </a:ext>
            </a:extLst>
          </p:cNvPr>
          <p:cNvCxnSpPr>
            <a:stCxn id="26" idx="2"/>
            <a:endCxn id="43" idx="0"/>
          </p:cNvCxnSpPr>
          <p:nvPr/>
        </p:nvCxnSpPr>
        <p:spPr>
          <a:xfrm flipH="1">
            <a:off x="985502" y="4994829"/>
            <a:ext cx="1" cy="862815"/>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 name="Akış Çizelgesi: İşlem 5">
            <a:extLst>
              <a:ext uri="{FF2B5EF4-FFF2-40B4-BE49-F238E27FC236}">
                <a16:creationId xmlns:a16="http://schemas.microsoft.com/office/drawing/2014/main" id="{BF4575FA-8DB7-5D25-B331-99EA9A992B65}"/>
              </a:ext>
            </a:extLst>
          </p:cNvPr>
          <p:cNvSpPr/>
          <p:nvPr/>
        </p:nvSpPr>
        <p:spPr>
          <a:xfrm>
            <a:off x="8523973" y="1021264"/>
            <a:ext cx="1836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Kurul</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Değerlendirmesi</a:t>
            </a:r>
          </a:p>
        </p:txBody>
      </p:sp>
      <p:sp>
        <p:nvSpPr>
          <p:cNvPr id="8" name="Akış Çizelgesi: Karar 7">
            <a:extLst>
              <a:ext uri="{FF2B5EF4-FFF2-40B4-BE49-F238E27FC236}">
                <a16:creationId xmlns:a16="http://schemas.microsoft.com/office/drawing/2014/main" id="{AD543149-9A99-E9F1-C57E-F2B5C49D8F21}"/>
              </a:ext>
            </a:extLst>
          </p:cNvPr>
          <p:cNvSpPr/>
          <p:nvPr/>
        </p:nvSpPr>
        <p:spPr>
          <a:xfrm>
            <a:off x="7521636" y="3459555"/>
            <a:ext cx="2772000" cy="1935938"/>
          </a:xfrm>
          <a:prstGeom prst="flowChartDecision">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İşletme</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sıralamaya girdi mi?</a:t>
            </a:r>
          </a:p>
        </p:txBody>
      </p:sp>
      <p:sp>
        <p:nvSpPr>
          <p:cNvPr id="9" name="Metin kutusu 8">
            <a:extLst>
              <a:ext uri="{FF2B5EF4-FFF2-40B4-BE49-F238E27FC236}">
                <a16:creationId xmlns:a16="http://schemas.microsoft.com/office/drawing/2014/main" id="{6AD1397B-F441-EB46-90D6-C839E8D52A75}"/>
              </a:ext>
            </a:extLst>
          </p:cNvPr>
          <p:cNvSpPr txBox="1"/>
          <p:nvPr/>
        </p:nvSpPr>
        <p:spPr>
          <a:xfrm>
            <a:off x="7087455" y="3900431"/>
            <a:ext cx="604264" cy="374571"/>
          </a:xfrm>
          <a:prstGeom prst="roundRect">
            <a:avLst/>
          </a:prstGeom>
          <a:noFill/>
          <a:ln w="28575">
            <a:solidFill>
              <a:srgbClr val="DC1735"/>
            </a:solidFill>
          </a:ln>
        </p:spPr>
        <p:txBody>
          <a:bodyPr wrap="square" rtlCol="0">
            <a:spAutoFit/>
          </a:bodyPr>
          <a:lstStyle>
            <a:defPPr>
              <a:defRPr lang="tr-TR"/>
            </a:defPPr>
            <a:lvl1pPr marR="0" lvl="0" indent="0" fontAlgn="auto">
              <a:lnSpc>
                <a:spcPct val="100000"/>
              </a:lnSpc>
              <a:spcBef>
                <a:spcPts val="0"/>
              </a:spcBef>
              <a:spcAft>
                <a:spcPts val="0"/>
              </a:spcAft>
              <a:buClrTx/>
              <a:buSzTx/>
              <a:buFontTx/>
              <a:buNone/>
              <a:tabLst/>
              <a:defRPr sz="1700">
                <a:solidFill>
                  <a:srgbClr val="FF0000"/>
                </a:solidFill>
                <a:latin typeface="Aptos" panose="020B0004020202020204" pitchFamily="34" charset="0"/>
                <a:ea typeface="Roboto" panose="020B0604020202020204" charset="0"/>
              </a:defRPr>
            </a:lvl1pPr>
          </a:lstStyle>
          <a:p>
            <a:r>
              <a:rPr lang="tr-TR" sz="1600" dirty="0"/>
              <a:t>Evet</a:t>
            </a:r>
          </a:p>
        </p:txBody>
      </p:sp>
      <p:sp>
        <p:nvSpPr>
          <p:cNvPr id="11" name="Akış Çizelgesi: İşlem 10">
            <a:extLst>
              <a:ext uri="{FF2B5EF4-FFF2-40B4-BE49-F238E27FC236}">
                <a16:creationId xmlns:a16="http://schemas.microsoft.com/office/drawing/2014/main" id="{3EA44FB7-C15D-C79C-87C8-6C2FD9388BCB}"/>
              </a:ext>
            </a:extLst>
          </p:cNvPr>
          <p:cNvSpPr/>
          <p:nvPr/>
        </p:nvSpPr>
        <p:spPr>
          <a:xfrm>
            <a:off x="4570677" y="4121524"/>
            <a:ext cx="2498777"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buClrTx/>
              <a:defRPr/>
            </a:pPr>
            <a:r>
              <a:rPr lang="tr-TR" sz="1700" dirty="0">
                <a:solidFill>
                  <a:schemeClr val="tx1"/>
                </a:solidFill>
                <a:latin typeface="Aptos" panose="020B0004020202020204" pitchFamily="34" charset="0"/>
                <a:ea typeface="Roboto" panose="020B0604020202020204" charset="0"/>
                <a:cs typeface="Arial"/>
              </a:rPr>
              <a:t>Kabul edilen projelerin ilanı </a:t>
            </a:r>
          </a:p>
        </p:txBody>
      </p:sp>
      <p:cxnSp>
        <p:nvCxnSpPr>
          <p:cNvPr id="15" name="Düz Ok Bağlayıcısı 14">
            <a:extLst>
              <a:ext uri="{FF2B5EF4-FFF2-40B4-BE49-F238E27FC236}">
                <a16:creationId xmlns:a16="http://schemas.microsoft.com/office/drawing/2014/main" id="{016A796F-027D-79A8-48FB-437AEDDFBAC1}"/>
              </a:ext>
            </a:extLst>
          </p:cNvPr>
          <p:cNvCxnSpPr>
            <a:stCxn id="8" idx="1"/>
            <a:endCxn id="11" idx="3"/>
          </p:cNvCxnSpPr>
          <p:nvPr/>
        </p:nvCxnSpPr>
        <p:spPr>
          <a:xfrm flipH="1">
            <a:off x="7069454" y="4427524"/>
            <a:ext cx="45218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6" name="Akış Çizelgesi: İşlem 15">
            <a:extLst>
              <a:ext uri="{FF2B5EF4-FFF2-40B4-BE49-F238E27FC236}">
                <a16:creationId xmlns:a16="http://schemas.microsoft.com/office/drawing/2014/main" id="{CCE80978-322F-350F-F097-231379CD723A}"/>
              </a:ext>
            </a:extLst>
          </p:cNvPr>
          <p:cNvSpPr/>
          <p:nvPr/>
        </p:nvSpPr>
        <p:spPr>
          <a:xfrm>
            <a:off x="2139079" y="4121524"/>
            <a:ext cx="2057179"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Projenin</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başlaması</a:t>
            </a:r>
          </a:p>
        </p:txBody>
      </p:sp>
      <p:grpSp>
        <p:nvGrpSpPr>
          <p:cNvPr id="19" name="Grup 18">
            <a:extLst>
              <a:ext uri="{FF2B5EF4-FFF2-40B4-BE49-F238E27FC236}">
                <a16:creationId xmlns:a16="http://schemas.microsoft.com/office/drawing/2014/main" id="{4A8B905E-C744-9101-2416-6D4B7A454F91}"/>
              </a:ext>
            </a:extLst>
          </p:cNvPr>
          <p:cNvGrpSpPr/>
          <p:nvPr/>
        </p:nvGrpSpPr>
        <p:grpSpPr>
          <a:xfrm>
            <a:off x="10089829" y="2342139"/>
            <a:ext cx="1908000" cy="1487978"/>
            <a:chOff x="10340090" y="1999518"/>
            <a:chExt cx="1745673" cy="1487978"/>
          </a:xfrm>
        </p:grpSpPr>
        <p:sp>
          <p:nvSpPr>
            <p:cNvPr id="20" name="Akış Çizelgesi: Karar 19">
              <a:extLst>
                <a:ext uri="{FF2B5EF4-FFF2-40B4-BE49-F238E27FC236}">
                  <a16:creationId xmlns:a16="http://schemas.microsoft.com/office/drawing/2014/main" id="{96D62565-69E4-80FF-E12C-0E6A8A61DDBA}"/>
                </a:ext>
              </a:extLst>
            </p:cNvPr>
            <p:cNvSpPr/>
            <p:nvPr/>
          </p:nvSpPr>
          <p:spPr>
            <a:xfrm>
              <a:off x="10340090" y="1999518"/>
              <a:ext cx="1745673" cy="1487978"/>
            </a:xfrm>
            <a:prstGeom prst="flowChartDecision">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endParaRPr>
            </a:p>
          </p:txBody>
        </p:sp>
        <p:sp>
          <p:nvSpPr>
            <p:cNvPr id="21" name="Dikdörtgen 20">
              <a:extLst>
                <a:ext uri="{FF2B5EF4-FFF2-40B4-BE49-F238E27FC236}">
                  <a16:creationId xmlns:a16="http://schemas.microsoft.com/office/drawing/2014/main" id="{26B1BFEA-0EAE-F836-7A5C-1A19A7A1B8E5}"/>
                </a:ext>
              </a:extLst>
            </p:cNvPr>
            <p:cNvSpPr/>
            <p:nvPr/>
          </p:nvSpPr>
          <p:spPr>
            <a:xfrm>
              <a:off x="10464634" y="2302632"/>
              <a:ext cx="1512383" cy="877163"/>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rPr>
                <a:t>Kurul</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rPr>
                <a:t>Değerlendirme</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sym typeface="Aria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rPr>
                <a:t>Sonucu</a:t>
              </a:r>
            </a:p>
          </p:txBody>
        </p:sp>
      </p:grpSp>
      <p:sp>
        <p:nvSpPr>
          <p:cNvPr id="23" name="Akış Çizelgesi: İşlem 22">
            <a:extLst>
              <a:ext uri="{FF2B5EF4-FFF2-40B4-BE49-F238E27FC236}">
                <a16:creationId xmlns:a16="http://schemas.microsoft.com/office/drawing/2014/main" id="{DA886369-D1BF-3F16-7777-B7F62492E3DA}"/>
              </a:ext>
            </a:extLst>
          </p:cNvPr>
          <p:cNvSpPr/>
          <p:nvPr/>
        </p:nvSpPr>
        <p:spPr>
          <a:xfrm>
            <a:off x="4849524" y="2780128"/>
            <a:ext cx="1620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Başvuru Ret</a:t>
            </a:r>
          </a:p>
        </p:txBody>
      </p:sp>
      <p:cxnSp>
        <p:nvCxnSpPr>
          <p:cNvPr id="24" name="Dirsek Bağlayıcısı 27">
            <a:extLst>
              <a:ext uri="{FF2B5EF4-FFF2-40B4-BE49-F238E27FC236}">
                <a16:creationId xmlns:a16="http://schemas.microsoft.com/office/drawing/2014/main" id="{AAC6CAE9-3C5B-7C1B-8771-878C04DFE927}"/>
              </a:ext>
            </a:extLst>
          </p:cNvPr>
          <p:cNvCxnSpPr>
            <a:stCxn id="6" idx="3"/>
            <a:endCxn id="20" idx="0"/>
          </p:cNvCxnSpPr>
          <p:nvPr/>
        </p:nvCxnSpPr>
        <p:spPr>
          <a:xfrm>
            <a:off x="10359973" y="1327264"/>
            <a:ext cx="683856" cy="1014875"/>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5" name="Dirsek Bağlayıcısı 28">
            <a:extLst>
              <a:ext uri="{FF2B5EF4-FFF2-40B4-BE49-F238E27FC236}">
                <a16:creationId xmlns:a16="http://schemas.microsoft.com/office/drawing/2014/main" id="{4202B177-FFBC-3193-DD5F-AC0CCDD640B6}"/>
              </a:ext>
            </a:extLst>
          </p:cNvPr>
          <p:cNvCxnSpPr>
            <a:stCxn id="20" idx="2"/>
            <a:endCxn id="8" idx="3"/>
          </p:cNvCxnSpPr>
          <p:nvPr/>
        </p:nvCxnSpPr>
        <p:spPr>
          <a:xfrm rot="5400000">
            <a:off x="10370030" y="3753724"/>
            <a:ext cx="597407" cy="750193"/>
          </a:xfrm>
          <a:prstGeom prst="bent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6" name="Akış Çizelgesi: Öteki İşlem 25">
            <a:extLst>
              <a:ext uri="{FF2B5EF4-FFF2-40B4-BE49-F238E27FC236}">
                <a16:creationId xmlns:a16="http://schemas.microsoft.com/office/drawing/2014/main" id="{90FBAEAF-5ACB-755C-D910-01D21E6B8F67}"/>
              </a:ext>
            </a:extLst>
          </p:cNvPr>
          <p:cNvSpPr/>
          <p:nvPr/>
        </p:nvSpPr>
        <p:spPr>
          <a:xfrm>
            <a:off x="138664" y="3860220"/>
            <a:ext cx="1693677" cy="1134609"/>
          </a:xfrm>
          <a:prstGeom prst="flowChartAlternate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Banka Süreci</a:t>
            </a:r>
          </a:p>
        </p:txBody>
      </p:sp>
      <p:sp>
        <p:nvSpPr>
          <p:cNvPr id="28" name="Akış Çizelgesi: İşlem 27">
            <a:extLst>
              <a:ext uri="{FF2B5EF4-FFF2-40B4-BE49-F238E27FC236}">
                <a16:creationId xmlns:a16="http://schemas.microsoft.com/office/drawing/2014/main" id="{3F85D453-A76D-1E80-00F4-1B6011952A00}"/>
              </a:ext>
            </a:extLst>
          </p:cNvPr>
          <p:cNvSpPr/>
          <p:nvPr/>
        </p:nvSpPr>
        <p:spPr>
          <a:xfrm>
            <a:off x="2485665" y="5857644"/>
            <a:ext cx="1620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Dönemsel</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İzleme</a:t>
            </a:r>
          </a:p>
        </p:txBody>
      </p:sp>
      <p:sp>
        <p:nvSpPr>
          <p:cNvPr id="31" name="Akış Çizelgesi: İşlem 30">
            <a:extLst>
              <a:ext uri="{FF2B5EF4-FFF2-40B4-BE49-F238E27FC236}">
                <a16:creationId xmlns:a16="http://schemas.microsoft.com/office/drawing/2014/main" id="{ECEFD606-EE89-1E93-7596-189BC2389C7D}"/>
              </a:ext>
            </a:extLst>
          </p:cNvPr>
          <p:cNvSpPr/>
          <p:nvPr/>
        </p:nvSpPr>
        <p:spPr>
          <a:xfrm>
            <a:off x="4632598" y="5857644"/>
            <a:ext cx="1620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Destek</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Ödemesi</a:t>
            </a:r>
            <a:endPar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endParaRPr>
          </a:p>
        </p:txBody>
      </p:sp>
      <p:sp>
        <p:nvSpPr>
          <p:cNvPr id="34" name="Akış Çizelgesi: İşlem 33">
            <a:extLst>
              <a:ext uri="{FF2B5EF4-FFF2-40B4-BE49-F238E27FC236}">
                <a16:creationId xmlns:a16="http://schemas.microsoft.com/office/drawing/2014/main" id="{0500A4E3-24D1-3453-B1FF-C8D95980CEAC}"/>
              </a:ext>
            </a:extLst>
          </p:cNvPr>
          <p:cNvSpPr/>
          <p:nvPr/>
        </p:nvSpPr>
        <p:spPr>
          <a:xfrm>
            <a:off x="6779531" y="5857644"/>
            <a:ext cx="1692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Projenin</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Tamamlanması</a:t>
            </a:r>
          </a:p>
        </p:txBody>
      </p:sp>
      <p:sp>
        <p:nvSpPr>
          <p:cNvPr id="35" name="Metin kutusu 34">
            <a:extLst>
              <a:ext uri="{FF2B5EF4-FFF2-40B4-BE49-F238E27FC236}">
                <a16:creationId xmlns:a16="http://schemas.microsoft.com/office/drawing/2014/main" id="{FF47599E-2C7D-96F1-BDD2-918D71376826}"/>
              </a:ext>
            </a:extLst>
          </p:cNvPr>
          <p:cNvSpPr txBox="1"/>
          <p:nvPr/>
        </p:nvSpPr>
        <p:spPr>
          <a:xfrm>
            <a:off x="8563183" y="2647938"/>
            <a:ext cx="1458584" cy="391597"/>
          </a:xfrm>
          <a:prstGeom prst="roundRect">
            <a:avLst/>
          </a:prstGeom>
          <a:noFill/>
          <a:ln w="28575">
            <a:solidFill>
              <a:srgbClr val="DC1735"/>
            </a:solidFill>
          </a:ln>
        </p:spPr>
        <p:txBody>
          <a:bodyPr wrap="square" rtlCol="0">
            <a:spAutoFit/>
          </a:bodyPr>
          <a:lstStyle>
            <a:defPPr>
              <a:defRPr lang="tr-TR"/>
            </a:defPPr>
            <a:lvl1pPr marR="0" lvl="0" indent="0" fontAlgn="auto">
              <a:lnSpc>
                <a:spcPct val="100000"/>
              </a:lnSpc>
              <a:spcBef>
                <a:spcPts val="0"/>
              </a:spcBef>
              <a:spcAft>
                <a:spcPts val="0"/>
              </a:spcAft>
              <a:buClrTx/>
              <a:buSzTx/>
              <a:buFontTx/>
              <a:buNone/>
              <a:tabLst/>
              <a:defRPr sz="1700">
                <a:solidFill>
                  <a:srgbClr val="FF0000"/>
                </a:solidFill>
                <a:latin typeface="Aptos" panose="020B0004020202020204" pitchFamily="34" charset="0"/>
                <a:ea typeface="Roboto" panose="020B0604020202020204" charset="0"/>
              </a:defRPr>
            </a:lvl1pPr>
          </a:lstStyle>
          <a:p>
            <a:r>
              <a:rPr lang="tr-TR" dirty="0"/>
              <a:t>50</a:t>
            </a:r>
            <a:r>
              <a:rPr lang="tr-TR" dirty="0">
                <a:sym typeface="Arial"/>
              </a:rPr>
              <a:t> </a:t>
            </a:r>
            <a:r>
              <a:rPr lang="tr-TR" dirty="0"/>
              <a:t>puan</a:t>
            </a:r>
            <a:r>
              <a:rPr lang="tr-TR" dirty="0">
                <a:sym typeface="Arial"/>
              </a:rPr>
              <a:t> </a:t>
            </a:r>
            <a:r>
              <a:rPr lang="tr-TR" dirty="0"/>
              <a:t>altı</a:t>
            </a:r>
          </a:p>
        </p:txBody>
      </p:sp>
      <p:sp>
        <p:nvSpPr>
          <p:cNvPr id="36" name="Metin kutusu 35">
            <a:extLst>
              <a:ext uri="{FF2B5EF4-FFF2-40B4-BE49-F238E27FC236}">
                <a16:creationId xmlns:a16="http://schemas.microsoft.com/office/drawing/2014/main" id="{93B6EB3D-0CDE-F8C7-C18A-78A4FFDB4746}"/>
              </a:ext>
            </a:extLst>
          </p:cNvPr>
          <p:cNvSpPr txBox="1"/>
          <p:nvPr/>
        </p:nvSpPr>
        <p:spPr>
          <a:xfrm>
            <a:off x="11087010" y="3802663"/>
            <a:ext cx="1019120" cy="681038"/>
          </a:xfrm>
          <a:prstGeom prst="roundRect">
            <a:avLst/>
          </a:prstGeom>
          <a:noFill/>
          <a:ln w="28575">
            <a:solidFill>
              <a:srgbClr val="DC1735"/>
            </a:solidFill>
          </a:ln>
        </p:spPr>
        <p:txBody>
          <a:bodyPr wrap="square" rtlCol="0">
            <a:spAutoFit/>
          </a:bodyPr>
          <a:lstStyle>
            <a:defPPr>
              <a:defRPr lang="tr-TR"/>
            </a:defPPr>
            <a:lvl1pPr marR="0" lvl="0" indent="0" fontAlgn="auto">
              <a:lnSpc>
                <a:spcPct val="100000"/>
              </a:lnSpc>
              <a:spcBef>
                <a:spcPts val="0"/>
              </a:spcBef>
              <a:spcAft>
                <a:spcPts val="0"/>
              </a:spcAft>
              <a:buClrTx/>
              <a:buSzTx/>
              <a:buFontTx/>
              <a:buNone/>
              <a:tabLst/>
              <a:defRPr sz="1700">
                <a:solidFill>
                  <a:srgbClr val="FF0000"/>
                </a:solidFill>
                <a:latin typeface="Aptos" panose="020B0004020202020204" pitchFamily="34" charset="0"/>
                <a:ea typeface="Roboto" panose="020B0604020202020204" charset="0"/>
              </a:defRPr>
            </a:lvl1pPr>
          </a:lstStyle>
          <a:p>
            <a:r>
              <a:rPr lang="tr-TR" dirty="0"/>
              <a:t>50</a:t>
            </a:r>
            <a:r>
              <a:rPr lang="tr-TR" dirty="0">
                <a:sym typeface="Arial"/>
              </a:rPr>
              <a:t> </a:t>
            </a:r>
            <a:r>
              <a:rPr lang="tr-TR" dirty="0"/>
              <a:t>puan</a:t>
            </a:r>
            <a:r>
              <a:rPr lang="tr-TR" dirty="0">
                <a:sym typeface="Arial"/>
              </a:rPr>
              <a:t> </a:t>
            </a:r>
            <a:r>
              <a:rPr lang="tr-TR" dirty="0"/>
              <a:t>ve</a:t>
            </a:r>
            <a:r>
              <a:rPr lang="tr-TR" dirty="0">
                <a:sym typeface="Arial"/>
              </a:rPr>
              <a:t> </a:t>
            </a:r>
            <a:r>
              <a:rPr lang="tr-TR" dirty="0"/>
              <a:t>üzeri</a:t>
            </a:r>
          </a:p>
        </p:txBody>
      </p:sp>
      <p:cxnSp>
        <p:nvCxnSpPr>
          <p:cNvPr id="37" name="Dirsek Bağlayıcısı 38">
            <a:extLst>
              <a:ext uri="{FF2B5EF4-FFF2-40B4-BE49-F238E27FC236}">
                <a16:creationId xmlns:a16="http://schemas.microsoft.com/office/drawing/2014/main" id="{D09111B6-B450-7AAB-FB2B-D70CC39330C0}"/>
              </a:ext>
            </a:extLst>
          </p:cNvPr>
          <p:cNvCxnSpPr>
            <a:stCxn id="50" idx="2"/>
            <a:endCxn id="23" idx="0"/>
          </p:cNvCxnSpPr>
          <p:nvPr/>
        </p:nvCxnSpPr>
        <p:spPr>
          <a:xfrm flipH="1">
            <a:off x="5659524" y="1633264"/>
            <a:ext cx="2525" cy="11468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38" name="Metin kutusu 37">
            <a:extLst>
              <a:ext uri="{FF2B5EF4-FFF2-40B4-BE49-F238E27FC236}">
                <a16:creationId xmlns:a16="http://schemas.microsoft.com/office/drawing/2014/main" id="{45AD1D47-4FF1-739E-E755-CA51C19E5A28}"/>
              </a:ext>
            </a:extLst>
          </p:cNvPr>
          <p:cNvSpPr txBox="1"/>
          <p:nvPr/>
        </p:nvSpPr>
        <p:spPr>
          <a:xfrm flipH="1">
            <a:off x="5735531" y="2003164"/>
            <a:ext cx="2088000" cy="391597"/>
          </a:xfrm>
          <a:prstGeom prst="roundRect">
            <a:avLst/>
          </a:prstGeom>
          <a:noFill/>
          <a:ln w="28575">
            <a:solidFill>
              <a:srgbClr val="DC1735"/>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700" dirty="0">
                <a:solidFill>
                  <a:srgbClr val="FF0000"/>
                </a:solidFill>
                <a:latin typeface="Aptos" panose="020B0004020202020204" pitchFamily="34" charset="0"/>
                <a:ea typeface="Roboto" panose="020B0604020202020204" charset="0"/>
              </a:rPr>
              <a:t>Kredibilite</a:t>
            </a:r>
            <a:r>
              <a:rPr kumimoji="0" lang="tr-TR" sz="1700" b="0" i="0" u="none" strike="noStrike" kern="1200" cap="none" spc="0" normalizeH="0" baseline="0" noProof="0" dirty="0">
                <a:ln>
                  <a:noFill/>
                </a:ln>
                <a:solidFill>
                  <a:srgbClr val="FF0000"/>
                </a:solidFill>
                <a:effectLst/>
                <a:uLnTx/>
                <a:uFillTx/>
                <a:latin typeface="Aptos" panose="020B0004020202020204" pitchFamily="34" charset="0"/>
                <a:ea typeface="Roboto" panose="020B0604020202020204" charset="0"/>
                <a:sym typeface="Arial"/>
              </a:rPr>
              <a:t> </a:t>
            </a:r>
            <a:r>
              <a:rPr lang="tr-TR" sz="1700" dirty="0">
                <a:solidFill>
                  <a:srgbClr val="FF0000"/>
                </a:solidFill>
                <a:latin typeface="Aptos" panose="020B0004020202020204" pitchFamily="34" charset="0"/>
                <a:ea typeface="Roboto" panose="020B0604020202020204" charset="0"/>
              </a:rPr>
              <a:t>olumsuz</a:t>
            </a:r>
          </a:p>
        </p:txBody>
      </p:sp>
      <p:sp>
        <p:nvSpPr>
          <p:cNvPr id="39" name="Metin kutusu 38">
            <a:extLst>
              <a:ext uri="{FF2B5EF4-FFF2-40B4-BE49-F238E27FC236}">
                <a16:creationId xmlns:a16="http://schemas.microsoft.com/office/drawing/2014/main" id="{0E9B8ED1-E090-BFC1-673F-EAD733C1D979}"/>
              </a:ext>
            </a:extLst>
          </p:cNvPr>
          <p:cNvSpPr txBox="1"/>
          <p:nvPr/>
        </p:nvSpPr>
        <p:spPr>
          <a:xfrm flipH="1">
            <a:off x="998276" y="5209986"/>
            <a:ext cx="1938866" cy="391597"/>
          </a:xfrm>
          <a:prstGeom prst="roundRect">
            <a:avLst/>
          </a:prstGeom>
          <a:noFill/>
          <a:ln w="28575">
            <a:solidFill>
              <a:srgbClr val="DC1735"/>
            </a:solidFill>
          </a:ln>
        </p:spPr>
        <p:txBody>
          <a:bodyPr wrap="square" rtlCol="0">
            <a:spAutoFit/>
          </a:bodyPr>
          <a:lstStyle>
            <a:defPPr>
              <a:defRPr lang="tr-TR"/>
            </a:defPPr>
            <a:lvl1pPr marR="0" lvl="0" indent="0" fontAlgn="auto">
              <a:lnSpc>
                <a:spcPct val="100000"/>
              </a:lnSpc>
              <a:spcBef>
                <a:spcPts val="0"/>
              </a:spcBef>
              <a:spcAft>
                <a:spcPts val="0"/>
              </a:spcAft>
              <a:buClrTx/>
              <a:buSzTx/>
              <a:buFontTx/>
              <a:buNone/>
              <a:tabLst/>
              <a:defRPr sz="1700">
                <a:solidFill>
                  <a:srgbClr val="FF0000"/>
                </a:solidFill>
                <a:latin typeface="Aptos" panose="020B0004020202020204" pitchFamily="34" charset="0"/>
                <a:ea typeface="Roboto" panose="020B0604020202020204" charset="0"/>
              </a:defRPr>
            </a:lvl1pPr>
          </a:lstStyle>
          <a:p>
            <a:r>
              <a:rPr lang="tr-TR" dirty="0"/>
              <a:t>Kredibilite</a:t>
            </a:r>
            <a:r>
              <a:rPr lang="tr-TR" dirty="0">
                <a:sym typeface="Arial"/>
              </a:rPr>
              <a:t> </a:t>
            </a:r>
            <a:r>
              <a:rPr lang="tr-TR" dirty="0"/>
              <a:t>olumlu</a:t>
            </a:r>
          </a:p>
        </p:txBody>
      </p:sp>
      <p:sp>
        <p:nvSpPr>
          <p:cNvPr id="40" name="Metin kutusu 39">
            <a:extLst>
              <a:ext uri="{FF2B5EF4-FFF2-40B4-BE49-F238E27FC236}">
                <a16:creationId xmlns:a16="http://schemas.microsoft.com/office/drawing/2014/main" id="{F258B0EB-B8FC-6434-A805-B70890348526}"/>
              </a:ext>
            </a:extLst>
          </p:cNvPr>
          <p:cNvSpPr txBox="1"/>
          <p:nvPr/>
        </p:nvSpPr>
        <p:spPr>
          <a:xfrm flipH="1">
            <a:off x="1070282" y="3432189"/>
            <a:ext cx="2057179" cy="391597"/>
          </a:xfrm>
          <a:prstGeom prst="roundRect">
            <a:avLst/>
          </a:prstGeom>
          <a:noFill/>
          <a:ln w="28575">
            <a:solidFill>
              <a:srgbClr val="DC1735"/>
            </a:solidFill>
          </a:ln>
        </p:spPr>
        <p:txBody>
          <a:bodyPr wrap="square" rtlCol="0">
            <a:spAutoFit/>
          </a:bodyPr>
          <a:lstStyle>
            <a:defPPr>
              <a:defRPr lang="tr-TR"/>
            </a:defPPr>
            <a:lvl1pPr marR="0" lvl="0" indent="0" fontAlgn="auto">
              <a:lnSpc>
                <a:spcPct val="100000"/>
              </a:lnSpc>
              <a:spcBef>
                <a:spcPts val="0"/>
              </a:spcBef>
              <a:spcAft>
                <a:spcPts val="0"/>
              </a:spcAft>
              <a:buClrTx/>
              <a:buSzTx/>
              <a:buFontTx/>
              <a:buNone/>
              <a:tabLst/>
              <a:defRPr sz="1700">
                <a:solidFill>
                  <a:srgbClr val="FF0000"/>
                </a:solidFill>
                <a:latin typeface="Aptos" panose="020B0004020202020204" pitchFamily="34" charset="0"/>
                <a:ea typeface="Roboto" panose="020B0604020202020204" charset="0"/>
              </a:defRPr>
            </a:lvl1pPr>
          </a:lstStyle>
          <a:p>
            <a:r>
              <a:rPr lang="tr-TR" dirty="0"/>
              <a:t>Kredibilite</a:t>
            </a:r>
            <a:r>
              <a:rPr lang="tr-TR" dirty="0">
                <a:sym typeface="Arial"/>
              </a:rPr>
              <a:t> </a:t>
            </a:r>
            <a:r>
              <a:rPr lang="tr-TR" dirty="0"/>
              <a:t>olumsuz</a:t>
            </a:r>
          </a:p>
        </p:txBody>
      </p:sp>
      <p:cxnSp>
        <p:nvCxnSpPr>
          <p:cNvPr id="42" name="Dirsek Bağlayıcısı 44">
            <a:extLst>
              <a:ext uri="{FF2B5EF4-FFF2-40B4-BE49-F238E27FC236}">
                <a16:creationId xmlns:a16="http://schemas.microsoft.com/office/drawing/2014/main" id="{6733F511-1E2D-6F5F-E31B-3CBF2FCC0CB5}"/>
              </a:ext>
            </a:extLst>
          </p:cNvPr>
          <p:cNvCxnSpPr>
            <a:stCxn id="26" idx="0"/>
            <a:endCxn id="48" idx="2"/>
          </p:cNvCxnSpPr>
          <p:nvPr/>
        </p:nvCxnSpPr>
        <p:spPr>
          <a:xfrm flipV="1">
            <a:off x="985503" y="3357783"/>
            <a:ext cx="0" cy="502437"/>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3" name="Akış Çizelgesi: İşlem 42">
            <a:extLst>
              <a:ext uri="{FF2B5EF4-FFF2-40B4-BE49-F238E27FC236}">
                <a16:creationId xmlns:a16="http://schemas.microsoft.com/office/drawing/2014/main" id="{791EB280-5EA2-195A-AF86-01816DDBAC51}"/>
              </a:ext>
            </a:extLst>
          </p:cNvPr>
          <p:cNvSpPr/>
          <p:nvPr/>
        </p:nvSpPr>
        <p:spPr>
          <a:xfrm>
            <a:off x="175502" y="5857644"/>
            <a:ext cx="1620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Kredi</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Kullanımı</a:t>
            </a:r>
          </a:p>
        </p:txBody>
      </p:sp>
      <p:cxnSp>
        <p:nvCxnSpPr>
          <p:cNvPr id="44" name="Dirsek Bağlayıcısı 49">
            <a:extLst>
              <a:ext uri="{FF2B5EF4-FFF2-40B4-BE49-F238E27FC236}">
                <a16:creationId xmlns:a16="http://schemas.microsoft.com/office/drawing/2014/main" id="{D8F649F8-CE15-D80C-0886-D409D759860D}"/>
              </a:ext>
            </a:extLst>
          </p:cNvPr>
          <p:cNvCxnSpPr>
            <a:stCxn id="43" idx="3"/>
            <a:endCxn id="28" idx="1"/>
          </p:cNvCxnSpPr>
          <p:nvPr/>
        </p:nvCxnSpPr>
        <p:spPr>
          <a:xfrm>
            <a:off x="1795502" y="6163644"/>
            <a:ext cx="69016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5" name="Düz Ok Bağlayıcısı 44">
            <a:extLst>
              <a:ext uri="{FF2B5EF4-FFF2-40B4-BE49-F238E27FC236}">
                <a16:creationId xmlns:a16="http://schemas.microsoft.com/office/drawing/2014/main" id="{DE9FA8CE-FA3E-8376-0993-4D7D467DD9BF}"/>
              </a:ext>
            </a:extLst>
          </p:cNvPr>
          <p:cNvCxnSpPr>
            <a:stCxn id="28" idx="3"/>
            <a:endCxn id="31" idx="1"/>
          </p:cNvCxnSpPr>
          <p:nvPr/>
        </p:nvCxnSpPr>
        <p:spPr>
          <a:xfrm>
            <a:off x="4105665" y="6163644"/>
            <a:ext cx="52693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6" name="Düz Ok Bağlayıcısı 45">
            <a:extLst>
              <a:ext uri="{FF2B5EF4-FFF2-40B4-BE49-F238E27FC236}">
                <a16:creationId xmlns:a16="http://schemas.microsoft.com/office/drawing/2014/main" id="{BBCE5193-D55C-50BD-BE31-80F0BFDA3B7D}"/>
              </a:ext>
            </a:extLst>
          </p:cNvPr>
          <p:cNvCxnSpPr>
            <a:stCxn id="31" idx="3"/>
            <a:endCxn id="34" idx="1"/>
          </p:cNvCxnSpPr>
          <p:nvPr/>
        </p:nvCxnSpPr>
        <p:spPr>
          <a:xfrm>
            <a:off x="6252598" y="6163644"/>
            <a:ext cx="526933"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47" name="Dirsek Bağlayıcısı 57">
            <a:extLst>
              <a:ext uri="{FF2B5EF4-FFF2-40B4-BE49-F238E27FC236}">
                <a16:creationId xmlns:a16="http://schemas.microsoft.com/office/drawing/2014/main" id="{93B67774-A002-367A-4FD3-D72178F26E48}"/>
              </a:ext>
            </a:extLst>
          </p:cNvPr>
          <p:cNvCxnSpPr>
            <a:stCxn id="20" idx="1"/>
            <a:endCxn id="23" idx="3"/>
          </p:cNvCxnSpPr>
          <p:nvPr/>
        </p:nvCxnSpPr>
        <p:spPr>
          <a:xfrm flipH="1">
            <a:off x="6469524" y="3086128"/>
            <a:ext cx="3620305"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8" name="Akış Çizelgesi: İşlem 47">
            <a:extLst>
              <a:ext uri="{FF2B5EF4-FFF2-40B4-BE49-F238E27FC236}">
                <a16:creationId xmlns:a16="http://schemas.microsoft.com/office/drawing/2014/main" id="{640A38EC-4601-CC8F-0CA5-D327DEC07C61}"/>
              </a:ext>
            </a:extLst>
          </p:cNvPr>
          <p:cNvSpPr/>
          <p:nvPr/>
        </p:nvSpPr>
        <p:spPr>
          <a:xfrm>
            <a:off x="91405" y="2745783"/>
            <a:ext cx="1788195"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İptal</a:t>
            </a:r>
          </a:p>
        </p:txBody>
      </p:sp>
      <p:sp>
        <p:nvSpPr>
          <p:cNvPr id="49" name="Akış Çizelgesi: İşlem 48">
            <a:extLst>
              <a:ext uri="{FF2B5EF4-FFF2-40B4-BE49-F238E27FC236}">
                <a16:creationId xmlns:a16="http://schemas.microsoft.com/office/drawing/2014/main" id="{E32B7C0C-BC7A-6A0D-197D-30B2B4760844}"/>
              </a:ext>
            </a:extLst>
          </p:cNvPr>
          <p:cNvSpPr/>
          <p:nvPr/>
        </p:nvSpPr>
        <p:spPr>
          <a:xfrm>
            <a:off x="1208698" y="1021264"/>
            <a:ext cx="1620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Başvuru</a:t>
            </a:r>
          </a:p>
        </p:txBody>
      </p:sp>
      <p:sp>
        <p:nvSpPr>
          <p:cNvPr id="50" name="Akış Çizelgesi: İşlem 49">
            <a:extLst>
              <a:ext uri="{FF2B5EF4-FFF2-40B4-BE49-F238E27FC236}">
                <a16:creationId xmlns:a16="http://schemas.microsoft.com/office/drawing/2014/main" id="{938ACBB9-EF05-3C0E-11D8-D58BB252B472}"/>
              </a:ext>
            </a:extLst>
          </p:cNvPr>
          <p:cNvSpPr/>
          <p:nvPr/>
        </p:nvSpPr>
        <p:spPr>
          <a:xfrm>
            <a:off x="4852049" y="1021264"/>
            <a:ext cx="1620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Mali</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Analiz</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(BANKA)</a:t>
            </a:r>
            <a:r>
              <a:rPr kumimoji="0" lang="tr-TR" sz="1700" b="0" i="0" u="none" strike="noStrike" kern="1200" cap="none" spc="0" normalizeH="0" baseline="0" noProof="0" dirty="0">
                <a:ln>
                  <a:noFill/>
                </a:ln>
                <a:solidFill>
                  <a:schemeClr val="tx1"/>
                </a:solidFill>
                <a:effectLst/>
                <a:uLnTx/>
                <a:uFillTx/>
                <a:latin typeface="Aptos" panose="020B0004020202020204" pitchFamily="34" charset="0"/>
                <a:ea typeface="Roboto" panose="020B0604020202020204" charset="0"/>
                <a:cs typeface="Arial"/>
                <a:sym typeface="Arial"/>
              </a:rPr>
              <a:t> </a:t>
            </a:r>
          </a:p>
        </p:txBody>
      </p:sp>
      <p:sp>
        <p:nvSpPr>
          <p:cNvPr id="52" name="Akış Çizelgesi: İşlem 51">
            <a:extLst>
              <a:ext uri="{FF2B5EF4-FFF2-40B4-BE49-F238E27FC236}">
                <a16:creationId xmlns:a16="http://schemas.microsoft.com/office/drawing/2014/main" id="{6D9D96A8-BEDD-39DF-7338-1BE409C4F010}"/>
              </a:ext>
            </a:extLst>
          </p:cNvPr>
          <p:cNvSpPr/>
          <p:nvPr/>
        </p:nvSpPr>
        <p:spPr>
          <a:xfrm>
            <a:off x="6662092" y="1021264"/>
            <a:ext cx="1620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Yerinde</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İnceleme</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p>
        </p:txBody>
      </p:sp>
      <p:sp>
        <p:nvSpPr>
          <p:cNvPr id="53" name="Akış Çizelgesi: İşlem 52">
            <a:extLst>
              <a:ext uri="{FF2B5EF4-FFF2-40B4-BE49-F238E27FC236}">
                <a16:creationId xmlns:a16="http://schemas.microsoft.com/office/drawing/2014/main" id="{AC09C515-1385-2286-5E60-6B276AD2569F}"/>
              </a:ext>
            </a:extLst>
          </p:cNvPr>
          <p:cNvSpPr/>
          <p:nvPr/>
        </p:nvSpPr>
        <p:spPr>
          <a:xfrm>
            <a:off x="3042006" y="1021264"/>
            <a:ext cx="1620000"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Başvuru</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Kontrolü</a:t>
            </a:r>
          </a:p>
        </p:txBody>
      </p:sp>
      <p:cxnSp>
        <p:nvCxnSpPr>
          <p:cNvPr id="55" name="Düz Ok Bağlayıcısı 54">
            <a:extLst>
              <a:ext uri="{FF2B5EF4-FFF2-40B4-BE49-F238E27FC236}">
                <a16:creationId xmlns:a16="http://schemas.microsoft.com/office/drawing/2014/main" id="{E8A96C0B-F7E7-515F-E834-38F853C00FF5}"/>
              </a:ext>
            </a:extLst>
          </p:cNvPr>
          <p:cNvCxnSpPr/>
          <p:nvPr/>
        </p:nvCxnSpPr>
        <p:spPr>
          <a:xfrm>
            <a:off x="2828698" y="1344443"/>
            <a:ext cx="216919" cy="14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7" name="Düz Ok Bağlayıcısı 56">
            <a:extLst>
              <a:ext uri="{FF2B5EF4-FFF2-40B4-BE49-F238E27FC236}">
                <a16:creationId xmlns:a16="http://schemas.microsoft.com/office/drawing/2014/main" id="{8BC937D5-78ED-7C89-9B24-12C7B9A8E1EE}"/>
              </a:ext>
            </a:extLst>
          </p:cNvPr>
          <p:cNvCxnSpPr/>
          <p:nvPr/>
        </p:nvCxnSpPr>
        <p:spPr>
          <a:xfrm>
            <a:off x="4632598" y="1334304"/>
            <a:ext cx="216919" cy="14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8" name="Düz Ok Bağlayıcısı 57">
            <a:extLst>
              <a:ext uri="{FF2B5EF4-FFF2-40B4-BE49-F238E27FC236}">
                <a16:creationId xmlns:a16="http://schemas.microsoft.com/office/drawing/2014/main" id="{104852B8-546A-49E2-0754-1762D54D1FB7}"/>
              </a:ext>
            </a:extLst>
          </p:cNvPr>
          <p:cNvCxnSpPr/>
          <p:nvPr/>
        </p:nvCxnSpPr>
        <p:spPr>
          <a:xfrm>
            <a:off x="6464158" y="1285797"/>
            <a:ext cx="216919" cy="14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9" name="Düz Ok Bağlayıcısı 58">
            <a:extLst>
              <a:ext uri="{FF2B5EF4-FFF2-40B4-BE49-F238E27FC236}">
                <a16:creationId xmlns:a16="http://schemas.microsoft.com/office/drawing/2014/main" id="{522D2802-735F-CD00-69D7-1B325F23B41F}"/>
              </a:ext>
            </a:extLst>
          </p:cNvPr>
          <p:cNvCxnSpPr/>
          <p:nvPr/>
        </p:nvCxnSpPr>
        <p:spPr>
          <a:xfrm>
            <a:off x="8306797" y="1283794"/>
            <a:ext cx="216919" cy="1443"/>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1" name="Yuvarlatılmış Dikdörtgen 29">
            <a:extLst>
              <a:ext uri="{FF2B5EF4-FFF2-40B4-BE49-F238E27FC236}">
                <a16:creationId xmlns:a16="http://schemas.microsoft.com/office/drawing/2014/main" id="{14A1AAB0-E69C-BBB2-7156-48A0FB15C4A1}"/>
              </a:ext>
            </a:extLst>
          </p:cNvPr>
          <p:cNvSpPr/>
          <p:nvPr/>
        </p:nvSpPr>
        <p:spPr>
          <a:xfrm>
            <a:off x="84630" y="926707"/>
            <a:ext cx="1016068" cy="786926"/>
          </a:xfrm>
          <a:prstGeom prst="roundRect">
            <a:avLst/>
          </a:prstGeom>
          <a:solidFill>
            <a:schemeClr val="accent2"/>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tr-TR" sz="1700" b="1" i="0" u="none" strike="noStrike" kern="0" cap="none" spc="0" normalizeH="0" baseline="0" noProof="0" dirty="0">
                <a:ln>
                  <a:noFill/>
                </a:ln>
                <a:solidFill>
                  <a:srgbClr val="FFFFFF"/>
                </a:solidFill>
                <a:effectLst/>
                <a:uLnTx/>
                <a:uFillTx/>
                <a:latin typeface="Roboto" panose="020B0604020202020204" charset="0"/>
                <a:ea typeface="Roboto" panose="020B0604020202020204" charset="0"/>
                <a:cs typeface="Arial"/>
                <a:sym typeface="Arial"/>
              </a:rPr>
              <a:t>SÜREÇ</a:t>
            </a:r>
          </a:p>
        </p:txBody>
      </p:sp>
      <p:cxnSp>
        <p:nvCxnSpPr>
          <p:cNvPr id="62" name="Düz Ok Bağlayıcısı 61">
            <a:extLst>
              <a:ext uri="{FF2B5EF4-FFF2-40B4-BE49-F238E27FC236}">
                <a16:creationId xmlns:a16="http://schemas.microsoft.com/office/drawing/2014/main" id="{8B5B2FDC-E448-575C-BB03-0E1007BA5761}"/>
              </a:ext>
            </a:extLst>
          </p:cNvPr>
          <p:cNvCxnSpPr/>
          <p:nvPr/>
        </p:nvCxnSpPr>
        <p:spPr>
          <a:xfrm flipH="1">
            <a:off x="4178257" y="4427524"/>
            <a:ext cx="374419"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5" name="Düz Ok Bağlayıcısı 64">
            <a:extLst>
              <a:ext uri="{FF2B5EF4-FFF2-40B4-BE49-F238E27FC236}">
                <a16:creationId xmlns:a16="http://schemas.microsoft.com/office/drawing/2014/main" id="{B3FB98A7-AA1C-2EA2-9C90-F7DEB9AE2A4C}"/>
              </a:ext>
            </a:extLst>
          </p:cNvPr>
          <p:cNvCxnSpPr/>
          <p:nvPr/>
        </p:nvCxnSpPr>
        <p:spPr>
          <a:xfrm flipH="1">
            <a:off x="1814340" y="4427524"/>
            <a:ext cx="306738"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7" name="Yuvarlatılmış Dikdörtgen 29">
            <a:extLst>
              <a:ext uri="{FF2B5EF4-FFF2-40B4-BE49-F238E27FC236}">
                <a16:creationId xmlns:a16="http://schemas.microsoft.com/office/drawing/2014/main" id="{597AF859-BC16-0959-CEF8-BDEE7B1B412B}"/>
              </a:ext>
            </a:extLst>
          </p:cNvPr>
          <p:cNvSpPr/>
          <p:nvPr/>
        </p:nvSpPr>
        <p:spPr>
          <a:xfrm>
            <a:off x="66629" y="926707"/>
            <a:ext cx="1016068" cy="786926"/>
          </a:xfrm>
          <a:prstGeom prst="roundRect">
            <a:avLst/>
          </a:prstGeom>
          <a:solidFill>
            <a:srgbClr val="C0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0">
              <a:lnSpc>
                <a:spcPct val="100000"/>
              </a:lnSpc>
              <a:spcBef>
                <a:spcPts val="0"/>
              </a:spcBef>
              <a:spcAft>
                <a:spcPts val="0"/>
              </a:spcAft>
              <a:buClrTx/>
              <a:buSzTx/>
              <a:buFontTx/>
              <a:buNone/>
              <a:tabLst/>
              <a:defRPr/>
            </a:pPr>
            <a:r>
              <a:rPr kumimoji="0" lang="tr-TR" sz="1700" b="1" i="0" u="none" strike="noStrike" kern="0" cap="none" spc="0" normalizeH="0" baseline="0" noProof="0" dirty="0">
                <a:ln>
                  <a:noFill/>
                </a:ln>
                <a:solidFill>
                  <a:srgbClr val="FFFFFF"/>
                </a:solidFill>
                <a:effectLst/>
                <a:uLnTx/>
                <a:uFillTx/>
                <a:latin typeface="Aptos" panose="020B0004020202020204" pitchFamily="34" charset="0"/>
                <a:ea typeface="Roboto" panose="020B0604020202020204" charset="0"/>
                <a:cs typeface="Arial"/>
                <a:sym typeface="Arial"/>
              </a:rPr>
              <a:t>SÜREÇ</a:t>
            </a:r>
          </a:p>
        </p:txBody>
      </p:sp>
      <p:sp>
        <p:nvSpPr>
          <p:cNvPr id="79" name="Akış Çizelgesi: İşlem 78">
            <a:extLst>
              <a:ext uri="{FF2B5EF4-FFF2-40B4-BE49-F238E27FC236}">
                <a16:creationId xmlns:a16="http://schemas.microsoft.com/office/drawing/2014/main" id="{FF29A06B-778E-9F19-1259-3BA649185151}"/>
              </a:ext>
            </a:extLst>
          </p:cNvPr>
          <p:cNvSpPr/>
          <p:nvPr/>
        </p:nvSpPr>
        <p:spPr>
          <a:xfrm>
            <a:off x="9732459" y="5327324"/>
            <a:ext cx="2299552" cy="612000"/>
          </a:xfrm>
          <a:prstGeom prst="flowChartProcess">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tr-TR" sz="1700" dirty="0">
                <a:solidFill>
                  <a:schemeClr val="tx1"/>
                </a:solidFill>
                <a:latin typeface="Aptos" panose="020B0004020202020204" pitchFamily="34" charset="0"/>
                <a:ea typeface="Roboto" panose="020B0604020202020204" charset="0"/>
                <a:cs typeface="Arial"/>
              </a:rPr>
              <a:t>Sıralamaya</a:t>
            </a:r>
            <a:r>
              <a:rPr kumimoji="0" lang="tr-TR" sz="1700" b="0" i="0" u="none" strike="noStrike" kern="1200" cap="none" spc="0" normalizeH="0" baseline="0" noProof="0" dirty="0">
                <a:ln>
                  <a:noFill/>
                </a:ln>
                <a:solidFill>
                  <a:prstClr val="black"/>
                </a:solidFill>
                <a:effectLst/>
                <a:uLnTx/>
                <a:uFillTx/>
                <a:latin typeface="Aptos" panose="020B0004020202020204" pitchFamily="34" charset="0"/>
                <a:ea typeface="Roboto" panose="020B0604020202020204" charset="0"/>
                <a:cs typeface="Arial"/>
                <a:sym typeface="Arial"/>
              </a:rPr>
              <a:t> </a:t>
            </a:r>
            <a:r>
              <a:rPr lang="tr-TR" sz="1700" dirty="0">
                <a:solidFill>
                  <a:schemeClr val="tx1"/>
                </a:solidFill>
                <a:latin typeface="Aptos" panose="020B0004020202020204" pitchFamily="34" charset="0"/>
                <a:ea typeface="Roboto" panose="020B0604020202020204" charset="0"/>
                <a:cs typeface="Arial"/>
              </a:rPr>
              <a:t>Giremedi</a:t>
            </a:r>
          </a:p>
        </p:txBody>
      </p:sp>
      <p:sp>
        <p:nvSpPr>
          <p:cNvPr id="80" name="Metin kutusu 79">
            <a:extLst>
              <a:ext uri="{FF2B5EF4-FFF2-40B4-BE49-F238E27FC236}">
                <a16:creationId xmlns:a16="http://schemas.microsoft.com/office/drawing/2014/main" id="{D5CCDE5B-E21B-3968-D41C-F6D8354F84D5}"/>
              </a:ext>
            </a:extLst>
          </p:cNvPr>
          <p:cNvSpPr txBox="1"/>
          <p:nvPr/>
        </p:nvSpPr>
        <p:spPr>
          <a:xfrm>
            <a:off x="8891844" y="5602496"/>
            <a:ext cx="689612" cy="340519"/>
          </a:xfrm>
          <a:prstGeom prst="roundRect">
            <a:avLst/>
          </a:prstGeom>
          <a:noFill/>
          <a:ln w="28575">
            <a:solidFill>
              <a:srgbClr val="DC1735"/>
            </a:solidFill>
          </a:ln>
        </p:spPr>
        <p:txBody>
          <a:bodyPr wrap="square" rtlCol="0">
            <a:spAutoFit/>
          </a:bodyPr>
          <a:lstStyle>
            <a:defPPr>
              <a:defRPr lang="tr-TR"/>
            </a:defPPr>
            <a:lvl1pPr marR="0" lvl="0" indent="0" fontAlgn="auto">
              <a:lnSpc>
                <a:spcPct val="100000"/>
              </a:lnSpc>
              <a:spcBef>
                <a:spcPts val="0"/>
              </a:spcBef>
              <a:spcAft>
                <a:spcPts val="0"/>
              </a:spcAft>
              <a:buClrTx/>
              <a:buSzTx/>
              <a:buFontTx/>
              <a:buNone/>
              <a:tabLst/>
              <a:defRPr sz="1600">
                <a:solidFill>
                  <a:srgbClr val="FF0000"/>
                </a:solidFill>
                <a:latin typeface="Aptos" panose="020B0004020202020204" pitchFamily="34" charset="0"/>
                <a:ea typeface="Roboto" panose="020B0604020202020204" charset="0"/>
              </a:defRPr>
            </a:lvl1pPr>
          </a:lstStyle>
          <a:p>
            <a:r>
              <a:rPr lang="tr-TR" sz="1400" dirty="0"/>
              <a:t>Hayır</a:t>
            </a:r>
          </a:p>
        </p:txBody>
      </p:sp>
      <p:cxnSp>
        <p:nvCxnSpPr>
          <p:cNvPr id="81" name="Dirsek Bağlayıcısı 15">
            <a:extLst>
              <a:ext uri="{FF2B5EF4-FFF2-40B4-BE49-F238E27FC236}">
                <a16:creationId xmlns:a16="http://schemas.microsoft.com/office/drawing/2014/main" id="{A7E09E16-6873-5651-CB60-11AB10EF1429}"/>
              </a:ext>
            </a:extLst>
          </p:cNvPr>
          <p:cNvCxnSpPr>
            <a:cxnSpLocks/>
          </p:cNvCxnSpPr>
          <p:nvPr/>
        </p:nvCxnSpPr>
        <p:spPr>
          <a:xfrm rot="16200000" flipH="1">
            <a:off x="9587287" y="4680109"/>
            <a:ext cx="543831" cy="1974599"/>
          </a:xfrm>
          <a:prstGeom prst="bentConnector3">
            <a:avLst>
              <a:gd name="adj1" fmla="val 142035"/>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3" name="Slayt Numarası Yer Tutucusu 12">
            <a:extLst>
              <a:ext uri="{FF2B5EF4-FFF2-40B4-BE49-F238E27FC236}">
                <a16:creationId xmlns:a16="http://schemas.microsoft.com/office/drawing/2014/main" id="{774B4C60-C682-0CF5-F353-07C0FCBA01D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42527245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sp>
        <p:nvSpPr>
          <p:cNvPr id="56" name="Dikdörtgen: Köşeleri Yuvarlatılmış 55">
            <a:extLst>
              <a:ext uri="{FF2B5EF4-FFF2-40B4-BE49-F238E27FC236}">
                <a16:creationId xmlns:a16="http://schemas.microsoft.com/office/drawing/2014/main" id="{44AACE3D-0499-21F6-C7C5-294DD5574B51}"/>
              </a:ext>
            </a:extLst>
          </p:cNvPr>
          <p:cNvSpPr>
            <a:spLocks/>
          </p:cNvSpPr>
          <p:nvPr/>
        </p:nvSpPr>
        <p:spPr>
          <a:xfrm>
            <a:off x="1759994" y="1069007"/>
            <a:ext cx="9547412" cy="1102735"/>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a:solidFill>
                  <a:srgbClr val="002060"/>
                </a:solidFill>
                <a:latin typeface="Aptos" panose="020B0004020202020204" pitchFamily="34" charset="0"/>
              </a:rPr>
              <a:t>Kurul tarafından başvurusu uygun bulunan işletme, kurul tarafından onaylanmış kredi kullandırımına esas gider kalemleri için kredi kullanmak amacıyla protokole taraf </a:t>
            </a:r>
            <a:r>
              <a:rPr lang="tr-TR" dirty="0">
                <a:solidFill>
                  <a:srgbClr val="FF0000"/>
                </a:solidFill>
                <a:latin typeface="Aptos" panose="020B0004020202020204" pitchFamily="34" charset="0"/>
              </a:rPr>
              <a:t>finansal kuruluşa müracaat </a:t>
            </a:r>
            <a:r>
              <a:rPr lang="tr-TR" dirty="0">
                <a:solidFill>
                  <a:srgbClr val="002060"/>
                </a:solidFill>
                <a:latin typeface="Aptos" panose="020B0004020202020204" pitchFamily="34" charset="0"/>
              </a:rPr>
              <a:t>eder.</a:t>
            </a:r>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6" name="Dikdörtgen: Köşeleri Yuvarlatılmış 5">
            <a:extLst>
              <a:ext uri="{FF2B5EF4-FFF2-40B4-BE49-F238E27FC236}">
                <a16:creationId xmlns:a16="http://schemas.microsoft.com/office/drawing/2014/main" id="{4DD89814-CA8C-D8FA-3911-E3230DCC30A2}"/>
              </a:ext>
            </a:extLst>
          </p:cNvPr>
          <p:cNvSpPr>
            <a:spLocks/>
          </p:cNvSpPr>
          <p:nvPr/>
        </p:nvSpPr>
        <p:spPr>
          <a:xfrm>
            <a:off x="1788114" y="2352482"/>
            <a:ext cx="9547412" cy="1102735"/>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a:solidFill>
                  <a:srgbClr val="002060"/>
                </a:solidFill>
                <a:latin typeface="Aptos" panose="020B0004020202020204" pitchFamily="34" charset="0"/>
              </a:rPr>
              <a:t>Kurul kararı onaylanan işletmenin </a:t>
            </a:r>
            <a:r>
              <a:rPr lang="tr-TR" dirty="0">
                <a:solidFill>
                  <a:srgbClr val="FF0000"/>
                </a:solidFill>
                <a:latin typeface="Aptos" panose="020B0004020202020204" pitchFamily="34" charset="0"/>
              </a:rPr>
              <a:t>kurul kararı ve bilgileri </a:t>
            </a:r>
            <a:r>
              <a:rPr lang="tr-TR" dirty="0">
                <a:solidFill>
                  <a:srgbClr val="002060"/>
                </a:solidFill>
                <a:latin typeface="Aptos" panose="020B0004020202020204" pitchFamily="34" charset="0"/>
              </a:rPr>
              <a:t>sistem üzerinden finansal kuruluş ile paylaşılır.</a:t>
            </a:r>
          </a:p>
        </p:txBody>
      </p:sp>
      <p:sp>
        <p:nvSpPr>
          <p:cNvPr id="7" name="Dikdörtgen: Köşeleri Yuvarlatılmış 6">
            <a:extLst>
              <a:ext uri="{FF2B5EF4-FFF2-40B4-BE49-F238E27FC236}">
                <a16:creationId xmlns:a16="http://schemas.microsoft.com/office/drawing/2014/main" id="{F1AA4804-96A5-39AC-7FBD-C1FB979B4707}"/>
              </a:ext>
            </a:extLst>
          </p:cNvPr>
          <p:cNvSpPr>
            <a:spLocks/>
          </p:cNvSpPr>
          <p:nvPr/>
        </p:nvSpPr>
        <p:spPr>
          <a:xfrm>
            <a:off x="1759994" y="3617634"/>
            <a:ext cx="9547412" cy="1799236"/>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a:solidFill>
                  <a:srgbClr val="002060"/>
                </a:solidFill>
                <a:latin typeface="Aptos" panose="020B0004020202020204" pitchFamily="34" charset="0"/>
              </a:rPr>
              <a:t>İşletmenin başvurusu finansal kuruluşlar tarafından değerlendirilir. İşletmenin ilk kredi kullanımını proje başlangıç tarihinden itibaren</a:t>
            </a:r>
            <a:r>
              <a:rPr lang="tr-TR" dirty="0">
                <a:solidFill>
                  <a:srgbClr val="FF0000"/>
                </a:solidFill>
                <a:latin typeface="Aptos" panose="020B0004020202020204" pitchFamily="34" charset="0"/>
              </a:rPr>
              <a:t> 9 ay içerisinde </a:t>
            </a:r>
            <a:r>
              <a:rPr lang="tr-TR" dirty="0">
                <a:solidFill>
                  <a:srgbClr val="002060"/>
                </a:solidFill>
                <a:latin typeface="Aptos" panose="020B0004020202020204" pitchFamily="34" charset="0"/>
              </a:rPr>
              <a:t>gerçekleştirmesi gerekmektedir. Bu süre içerisinde de en az bir kredi kullandırımının gerçekleşmemesi durumunda işletmenin projesi iptal edilir. Projesi iptal edilen işletmeler programa tekrar başvurabilir.</a:t>
            </a:r>
          </a:p>
        </p:txBody>
      </p:sp>
      <p:sp>
        <p:nvSpPr>
          <p:cNvPr id="8" name="Dikdörtgen: Köşeleri Yuvarlatılmış 7">
            <a:extLst>
              <a:ext uri="{FF2B5EF4-FFF2-40B4-BE49-F238E27FC236}">
                <a16:creationId xmlns:a16="http://schemas.microsoft.com/office/drawing/2014/main" id="{8BBA48F7-494C-A53F-D95E-2C274F5A3A60}"/>
              </a:ext>
            </a:extLst>
          </p:cNvPr>
          <p:cNvSpPr>
            <a:spLocks/>
          </p:cNvSpPr>
          <p:nvPr/>
        </p:nvSpPr>
        <p:spPr>
          <a:xfrm>
            <a:off x="1774054" y="5579287"/>
            <a:ext cx="9561472" cy="1102735"/>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a:solidFill>
                  <a:srgbClr val="002060"/>
                </a:solidFill>
                <a:latin typeface="Aptos" panose="020B0004020202020204" pitchFamily="34" charset="0"/>
              </a:rPr>
              <a:t>Başvurusu uygun bulunan işletmeye finansal kuruluş tarafından </a:t>
            </a:r>
            <a:r>
              <a:rPr lang="tr-TR" dirty="0">
                <a:solidFill>
                  <a:srgbClr val="FF0000"/>
                </a:solidFill>
                <a:latin typeface="Aptos" panose="020B0004020202020204" pitchFamily="34" charset="0"/>
              </a:rPr>
              <a:t>aktif kredi kullandırımı yapılarak </a:t>
            </a:r>
            <a:r>
              <a:rPr lang="tr-TR" dirty="0">
                <a:solidFill>
                  <a:srgbClr val="002060"/>
                </a:solidFill>
                <a:latin typeface="Aptos" panose="020B0004020202020204" pitchFamily="34" charset="0"/>
              </a:rPr>
              <a:t>krediye ilişkin bilgiler (taksit sayısı, anapara, faiz/kâr payı bilgilerini içeren geri ödeme planları) sisteme girilir.</a:t>
            </a:r>
          </a:p>
        </p:txBody>
      </p:sp>
      <p:sp>
        <p:nvSpPr>
          <p:cNvPr id="13" name="Ok: Sağa Bükülü 12">
            <a:extLst>
              <a:ext uri="{FF2B5EF4-FFF2-40B4-BE49-F238E27FC236}">
                <a16:creationId xmlns:a16="http://schemas.microsoft.com/office/drawing/2014/main" id="{C5417A10-6B89-4DDF-829F-B3D04615AB39}"/>
              </a:ext>
            </a:extLst>
          </p:cNvPr>
          <p:cNvSpPr/>
          <p:nvPr/>
        </p:nvSpPr>
        <p:spPr>
          <a:xfrm>
            <a:off x="342785" y="3199011"/>
            <a:ext cx="1261897" cy="1381953"/>
          </a:xfrm>
          <a:prstGeom prst="curvedRightArrow">
            <a:avLst>
              <a:gd name="adj1" fmla="val 22815"/>
              <a:gd name="adj2" fmla="val 42583"/>
              <a:gd name="adj3" fmla="val 25000"/>
            </a:avLst>
          </a:prstGeom>
          <a:solidFill>
            <a:srgbClr val="DC1735"/>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chemeClr val="tx1"/>
              </a:solidFill>
            </a:endParaRPr>
          </a:p>
        </p:txBody>
      </p:sp>
      <p:sp>
        <p:nvSpPr>
          <p:cNvPr id="14" name="Ok: Sağa Bükülü 13">
            <a:extLst>
              <a:ext uri="{FF2B5EF4-FFF2-40B4-BE49-F238E27FC236}">
                <a16:creationId xmlns:a16="http://schemas.microsoft.com/office/drawing/2014/main" id="{1C3D3815-5E12-7B74-AC68-C6BE728C024F}"/>
              </a:ext>
            </a:extLst>
          </p:cNvPr>
          <p:cNvSpPr/>
          <p:nvPr/>
        </p:nvSpPr>
        <p:spPr>
          <a:xfrm>
            <a:off x="342783" y="4898133"/>
            <a:ext cx="1261897" cy="1381953"/>
          </a:xfrm>
          <a:prstGeom prst="curvedRightArrow">
            <a:avLst>
              <a:gd name="adj1" fmla="val 22815"/>
              <a:gd name="adj2" fmla="val 42583"/>
              <a:gd name="adj3" fmla="val 25000"/>
            </a:avLst>
          </a:prstGeom>
          <a:solidFill>
            <a:srgbClr val="DC1735"/>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chemeClr val="tx1"/>
              </a:solidFill>
            </a:endParaRPr>
          </a:p>
        </p:txBody>
      </p:sp>
      <p:sp>
        <p:nvSpPr>
          <p:cNvPr id="15" name="Ok: Sağa Bükülü 14">
            <a:extLst>
              <a:ext uri="{FF2B5EF4-FFF2-40B4-BE49-F238E27FC236}">
                <a16:creationId xmlns:a16="http://schemas.microsoft.com/office/drawing/2014/main" id="{72EF7479-FA54-7D04-721A-A08DA9F6B01C}"/>
              </a:ext>
            </a:extLst>
          </p:cNvPr>
          <p:cNvSpPr/>
          <p:nvPr/>
        </p:nvSpPr>
        <p:spPr>
          <a:xfrm>
            <a:off x="342784" y="1480765"/>
            <a:ext cx="1261897" cy="1381953"/>
          </a:xfrm>
          <a:prstGeom prst="curvedRightArrow">
            <a:avLst>
              <a:gd name="adj1" fmla="val 22815"/>
              <a:gd name="adj2" fmla="val 42583"/>
              <a:gd name="adj3" fmla="val 25000"/>
            </a:avLst>
          </a:prstGeom>
          <a:solidFill>
            <a:srgbClr val="DC1735"/>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chemeClr val="tx1"/>
              </a:solidFill>
            </a:endParaRPr>
          </a:p>
        </p:txBody>
      </p:sp>
      <p:sp>
        <p:nvSpPr>
          <p:cNvPr id="17" name="Slayt Numarası Yer Tutucusu 16">
            <a:extLst>
              <a:ext uri="{FF2B5EF4-FFF2-40B4-BE49-F238E27FC236}">
                <a16:creationId xmlns:a16="http://schemas.microsoft.com/office/drawing/2014/main" id="{C70A8EBD-11B5-CC53-408D-285363ECBDF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24945189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sp>
        <p:nvSpPr>
          <p:cNvPr id="56" name="Dikdörtgen: Köşeleri Yuvarlatılmış 55">
            <a:extLst>
              <a:ext uri="{FF2B5EF4-FFF2-40B4-BE49-F238E27FC236}">
                <a16:creationId xmlns:a16="http://schemas.microsoft.com/office/drawing/2014/main" id="{44AACE3D-0499-21F6-C7C5-294DD5574B51}"/>
              </a:ext>
            </a:extLst>
          </p:cNvPr>
          <p:cNvSpPr>
            <a:spLocks/>
          </p:cNvSpPr>
          <p:nvPr/>
        </p:nvSpPr>
        <p:spPr>
          <a:xfrm>
            <a:off x="121023" y="1057759"/>
            <a:ext cx="11949954" cy="5470777"/>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39" name="Dikdörtgen: Köşeleri Yuvarlatılmış 38">
            <a:extLst>
              <a:ext uri="{FF2B5EF4-FFF2-40B4-BE49-F238E27FC236}">
                <a16:creationId xmlns:a16="http://schemas.microsoft.com/office/drawing/2014/main" id="{231ED8C3-54F7-F80C-AAF0-D33338B4E63C}"/>
              </a:ext>
            </a:extLst>
          </p:cNvPr>
          <p:cNvSpPr/>
          <p:nvPr/>
        </p:nvSpPr>
        <p:spPr>
          <a:xfrm>
            <a:off x="2965055" y="1214247"/>
            <a:ext cx="6323837" cy="461665"/>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DC1735"/>
                </a:solidFill>
                <a:latin typeface="Aptos" panose="020B0004020202020204" pitchFamily="34" charset="0"/>
              </a:rPr>
              <a:t>Finansman Süreci</a:t>
            </a:r>
          </a:p>
        </p:txBody>
      </p:sp>
      <p:grpSp>
        <p:nvGrpSpPr>
          <p:cNvPr id="16" name="Grup 15">
            <a:extLst>
              <a:ext uri="{FF2B5EF4-FFF2-40B4-BE49-F238E27FC236}">
                <a16:creationId xmlns:a16="http://schemas.microsoft.com/office/drawing/2014/main" id="{EA588C4B-C257-5BBF-FFA7-2BEA4B2A7A17}"/>
              </a:ext>
            </a:extLst>
          </p:cNvPr>
          <p:cNvGrpSpPr/>
          <p:nvPr/>
        </p:nvGrpSpPr>
        <p:grpSpPr>
          <a:xfrm>
            <a:off x="3370729" y="1918597"/>
            <a:ext cx="7449671" cy="4207076"/>
            <a:chOff x="3658213" y="1809142"/>
            <a:chExt cx="8022799" cy="4371266"/>
          </a:xfrm>
        </p:grpSpPr>
        <p:sp>
          <p:nvSpPr>
            <p:cNvPr id="36" name="Metin kutusu 35">
              <a:extLst>
                <a:ext uri="{FF2B5EF4-FFF2-40B4-BE49-F238E27FC236}">
                  <a16:creationId xmlns:a16="http://schemas.microsoft.com/office/drawing/2014/main" id="{BF740D5A-2444-549A-7D26-2B285EF4BD0E}"/>
                </a:ext>
              </a:extLst>
            </p:cNvPr>
            <p:cNvSpPr txBox="1"/>
            <p:nvPr/>
          </p:nvSpPr>
          <p:spPr>
            <a:xfrm>
              <a:off x="3658213" y="1809142"/>
              <a:ext cx="8022799" cy="671556"/>
            </a:xfrm>
            <a:prstGeom prst="rect">
              <a:avLst/>
            </a:prstGeom>
            <a:noFill/>
          </p:spPr>
          <p:txBody>
            <a:bodyPr wrap="square" rtlCol="0">
              <a:spAutoFit/>
            </a:bodyPr>
            <a:lstStyle/>
            <a:p>
              <a:pPr marL="285750" indent="-285750" algn="just">
                <a:buClrTx/>
                <a:buFont typeface="Arial" panose="020B0604020202020204" pitchFamily="34" charset="0"/>
                <a:buChar char="•"/>
                <a:defRPr/>
              </a:pPr>
              <a:r>
                <a:rPr lang="tr-TR" sz="1800" dirty="0">
                  <a:solidFill>
                    <a:srgbClr val="002060"/>
                  </a:solidFill>
                  <a:latin typeface="Aptos" panose="020B0004020202020204" pitchFamily="34" charset="0"/>
                  <a:ea typeface="Roboto" panose="020B0604020202020204" charset="0"/>
                  <a:cs typeface="Times New Roman" panose="02020603050405020304" pitchFamily="18" charset="0"/>
                </a:rPr>
                <a:t>Kurul tarafından belirlenen kredi kullandırımına esas tutar, proje kapsamında işletmenin protokole taraf finansal kuruluştan kullanabileceği </a:t>
              </a:r>
              <a:r>
                <a:rPr lang="tr-TR" sz="1800" dirty="0">
                  <a:solidFill>
                    <a:srgbClr val="FF0000"/>
                  </a:solidFill>
                  <a:latin typeface="Aptos" panose="020B0004020202020204" pitchFamily="34" charset="0"/>
                  <a:ea typeface="Roboto" panose="020B0604020202020204" charset="0"/>
                  <a:cs typeface="Times New Roman" panose="02020603050405020304" pitchFamily="18" charset="0"/>
                </a:rPr>
                <a:t>kredi üst limitidir</a:t>
              </a:r>
              <a:r>
                <a:rPr lang="tr-TR" sz="1800" dirty="0">
                  <a:solidFill>
                    <a:srgbClr val="002060"/>
                  </a:solidFill>
                  <a:latin typeface="Aptos" panose="020B0004020202020204" pitchFamily="34" charset="0"/>
                  <a:ea typeface="Roboto" panose="020B0604020202020204" charset="0"/>
                  <a:cs typeface="Times New Roman" panose="02020603050405020304" pitchFamily="18" charset="0"/>
                </a:rPr>
                <a:t>.</a:t>
              </a:r>
            </a:p>
          </p:txBody>
        </p:sp>
        <p:sp>
          <p:nvSpPr>
            <p:cNvPr id="37" name="Metin kutusu 36">
              <a:extLst>
                <a:ext uri="{FF2B5EF4-FFF2-40B4-BE49-F238E27FC236}">
                  <a16:creationId xmlns:a16="http://schemas.microsoft.com/office/drawing/2014/main" id="{EAFEE629-ADE8-BE61-E91B-99322E36DA3D}"/>
                </a:ext>
              </a:extLst>
            </p:cNvPr>
            <p:cNvSpPr txBox="1"/>
            <p:nvPr/>
          </p:nvSpPr>
          <p:spPr>
            <a:xfrm>
              <a:off x="3658213" y="3105834"/>
              <a:ext cx="7948388" cy="383746"/>
            </a:xfrm>
            <a:prstGeom prst="rect">
              <a:avLst/>
            </a:prstGeom>
            <a:noFill/>
          </p:spPr>
          <p:txBody>
            <a:bodyPr wrap="square" rtlCol="0">
              <a:spAutoFit/>
            </a:bodyPr>
            <a:lstStyle/>
            <a:p>
              <a:pPr marL="285750" indent="-285750" algn="just">
                <a:buClrTx/>
                <a:buFont typeface="Arial" panose="020B0604020202020204" pitchFamily="34" charset="0"/>
                <a:buChar char="•"/>
                <a:defRPr/>
              </a:pPr>
              <a:r>
                <a:rPr lang="tr-TR" sz="1800" dirty="0">
                  <a:solidFill>
                    <a:srgbClr val="002060"/>
                  </a:solidFill>
                  <a:latin typeface="Aptos" panose="020B0004020202020204" pitchFamily="34" charset="0"/>
                  <a:ea typeface="Roboto" panose="020B0604020202020204" charset="0"/>
                  <a:cs typeface="Times New Roman" panose="02020603050405020304" pitchFamily="18" charset="0"/>
                </a:rPr>
                <a:t>İşletme, proje kapsamında </a:t>
              </a:r>
              <a:r>
                <a:rPr lang="tr-TR" sz="1800" dirty="0">
                  <a:solidFill>
                    <a:srgbClr val="FF0000"/>
                  </a:solidFill>
                  <a:latin typeface="Aptos" panose="020B0004020202020204" pitchFamily="34" charset="0"/>
                  <a:ea typeface="Roboto" panose="020B0604020202020204" charset="0"/>
                  <a:cs typeface="Times New Roman" panose="02020603050405020304" pitchFamily="18" charset="0"/>
                </a:rPr>
                <a:t>tek bir finansal kuruluştan</a:t>
              </a:r>
              <a:r>
                <a:rPr lang="tr-TR" sz="1800" dirty="0">
                  <a:solidFill>
                    <a:srgbClr val="002060"/>
                  </a:solidFill>
                  <a:latin typeface="Aptos" panose="020B0004020202020204" pitchFamily="34" charset="0"/>
                  <a:ea typeface="Roboto" panose="020B0604020202020204" charset="0"/>
                  <a:cs typeface="Times New Roman" panose="02020603050405020304" pitchFamily="18" charset="0"/>
                </a:rPr>
                <a:t> finansman sağlayabilir. </a:t>
              </a:r>
            </a:p>
          </p:txBody>
        </p:sp>
        <p:sp>
          <p:nvSpPr>
            <p:cNvPr id="38" name="Metin kutusu 37">
              <a:extLst>
                <a:ext uri="{FF2B5EF4-FFF2-40B4-BE49-F238E27FC236}">
                  <a16:creationId xmlns:a16="http://schemas.microsoft.com/office/drawing/2014/main" id="{06DDB830-03E6-86DD-4FBD-B9EF9A5EF28C}"/>
                </a:ext>
              </a:extLst>
            </p:cNvPr>
            <p:cNvSpPr txBox="1"/>
            <p:nvPr/>
          </p:nvSpPr>
          <p:spPr>
            <a:xfrm>
              <a:off x="3744083" y="4277824"/>
              <a:ext cx="7936929" cy="671556"/>
            </a:xfrm>
            <a:prstGeom prst="rect">
              <a:avLst/>
            </a:prstGeom>
            <a:noFill/>
          </p:spPr>
          <p:txBody>
            <a:bodyPr wrap="square" rtlCol="0">
              <a:spAutoFit/>
            </a:bodyPr>
            <a:lstStyle/>
            <a:p>
              <a:pPr marL="285750" indent="-285750" algn="just">
                <a:buClrTx/>
                <a:buFont typeface="Arial" panose="020B0604020202020204" pitchFamily="34" charset="0"/>
                <a:buChar char="•"/>
                <a:defRPr/>
              </a:pPr>
              <a:r>
                <a:rPr lang="tr-TR" sz="1800" dirty="0">
                  <a:solidFill>
                    <a:srgbClr val="002060"/>
                  </a:solidFill>
                  <a:latin typeface="Aptos" panose="020B0004020202020204" pitchFamily="34" charset="0"/>
                  <a:ea typeface="Roboto" panose="020B0604020202020204" charset="0"/>
                  <a:cs typeface="Times New Roman" panose="02020603050405020304" pitchFamily="18" charset="0"/>
                </a:rPr>
                <a:t>İşletme, projesi için </a:t>
              </a:r>
              <a:r>
                <a:rPr lang="tr-TR" sz="1800" dirty="0">
                  <a:solidFill>
                    <a:srgbClr val="FF0000"/>
                  </a:solidFill>
                  <a:latin typeface="Aptos" panose="020B0004020202020204" pitchFamily="34" charset="0"/>
                  <a:ea typeface="Roboto" panose="020B0604020202020204" charset="0"/>
                  <a:cs typeface="Times New Roman" panose="02020603050405020304" pitchFamily="18" charset="0"/>
                </a:rPr>
                <a:t>tek bir finansman </a:t>
              </a:r>
              <a:r>
                <a:rPr lang="tr-TR" sz="1800" dirty="0">
                  <a:solidFill>
                    <a:srgbClr val="002060"/>
                  </a:solidFill>
                  <a:latin typeface="Aptos" panose="020B0004020202020204" pitchFamily="34" charset="0"/>
                  <a:ea typeface="Roboto" panose="020B0604020202020204" charset="0"/>
                  <a:cs typeface="Times New Roman" panose="02020603050405020304" pitchFamily="18" charset="0"/>
                </a:rPr>
                <a:t>sözleşmesi yapabileceği gibi, gider türleri itibarıyla veya her bir gider için de </a:t>
              </a:r>
              <a:r>
                <a:rPr lang="tr-TR" sz="1800" dirty="0">
                  <a:solidFill>
                    <a:srgbClr val="FF0000"/>
                  </a:solidFill>
                  <a:latin typeface="Aptos" panose="020B0004020202020204" pitchFamily="34" charset="0"/>
                  <a:ea typeface="Roboto" panose="020B0604020202020204" charset="0"/>
                  <a:cs typeface="Times New Roman" panose="02020603050405020304" pitchFamily="18" charset="0"/>
                </a:rPr>
                <a:t>ayrı ayrı finansman </a:t>
              </a:r>
              <a:r>
                <a:rPr lang="tr-TR" sz="1800" dirty="0">
                  <a:solidFill>
                    <a:srgbClr val="002060"/>
                  </a:solidFill>
                  <a:latin typeface="Aptos" panose="020B0004020202020204" pitchFamily="34" charset="0"/>
                  <a:ea typeface="Roboto" panose="020B0604020202020204" charset="0"/>
                  <a:cs typeface="Times New Roman" panose="02020603050405020304" pitchFamily="18" charset="0"/>
                </a:rPr>
                <a:t>kullanabilir.</a:t>
              </a:r>
            </a:p>
          </p:txBody>
        </p:sp>
        <p:sp>
          <p:nvSpPr>
            <p:cNvPr id="28" name="Metin kutusu 27">
              <a:extLst>
                <a:ext uri="{FF2B5EF4-FFF2-40B4-BE49-F238E27FC236}">
                  <a16:creationId xmlns:a16="http://schemas.microsoft.com/office/drawing/2014/main" id="{3D21405F-F4F4-B293-B1D2-5DF6FA2232EA}"/>
                </a:ext>
              </a:extLst>
            </p:cNvPr>
            <p:cNvSpPr txBox="1"/>
            <p:nvPr/>
          </p:nvSpPr>
          <p:spPr>
            <a:xfrm>
              <a:off x="3744083" y="5508852"/>
              <a:ext cx="7936928" cy="671556"/>
            </a:xfrm>
            <a:prstGeom prst="rect">
              <a:avLst/>
            </a:prstGeom>
            <a:noFill/>
          </p:spPr>
          <p:txBody>
            <a:bodyPr wrap="square" rtlCol="0">
              <a:spAutoFit/>
            </a:bodyPr>
            <a:lstStyle/>
            <a:p>
              <a:pPr marL="285750" indent="-285750" algn="just">
                <a:buClrTx/>
                <a:buFont typeface="Arial" panose="020B0604020202020204" pitchFamily="34" charset="0"/>
                <a:buChar char="•"/>
                <a:defRPr/>
              </a:pPr>
              <a:r>
                <a:rPr lang="tr-TR" sz="1800" dirty="0">
                  <a:solidFill>
                    <a:srgbClr val="002060"/>
                  </a:solidFill>
                  <a:latin typeface="Aptos" panose="020B0004020202020204" pitchFamily="34" charset="0"/>
                  <a:ea typeface="Roboto" panose="020B0604020202020204" charset="0"/>
                  <a:cs typeface="Times New Roman" panose="02020603050405020304" pitchFamily="18" charset="0"/>
                </a:rPr>
                <a:t>İşletme tarafından finansal kuruluşa ödenecek taksitler </a:t>
              </a:r>
              <a:r>
                <a:rPr lang="tr-TR" sz="1800" dirty="0">
                  <a:solidFill>
                    <a:srgbClr val="FF0000"/>
                  </a:solidFill>
                  <a:latin typeface="Aptos" panose="020B0004020202020204" pitchFamily="34" charset="0"/>
                  <a:ea typeface="Roboto" panose="020B0604020202020204" charset="0"/>
                  <a:cs typeface="Times New Roman" panose="02020603050405020304" pitchFamily="18" charset="0"/>
                </a:rPr>
                <a:t>3’er aylık </a:t>
              </a:r>
              <a:r>
                <a:rPr lang="tr-TR" sz="1800" dirty="0">
                  <a:solidFill>
                    <a:srgbClr val="002060"/>
                  </a:solidFill>
                  <a:latin typeface="Aptos" panose="020B0004020202020204" pitchFamily="34" charset="0"/>
                  <a:ea typeface="Roboto" panose="020B0604020202020204" charset="0"/>
                  <a:cs typeface="Times New Roman" panose="02020603050405020304" pitchFamily="18" charset="0"/>
                </a:rPr>
                <a:t>dönemler için eşit ödemeli olarak belirlenecektir. </a:t>
              </a:r>
            </a:p>
          </p:txBody>
        </p:sp>
      </p:grpSp>
      <p:sp>
        <p:nvSpPr>
          <p:cNvPr id="4" name="Elmas 3">
            <a:extLst>
              <a:ext uri="{FF2B5EF4-FFF2-40B4-BE49-F238E27FC236}">
                <a16:creationId xmlns:a16="http://schemas.microsoft.com/office/drawing/2014/main" id="{AD6DFBC1-32E8-3EDD-E116-708B7032422F}"/>
              </a:ext>
            </a:extLst>
          </p:cNvPr>
          <p:cNvSpPr/>
          <p:nvPr/>
        </p:nvSpPr>
        <p:spPr>
          <a:xfrm>
            <a:off x="227037" y="2164175"/>
            <a:ext cx="3118120" cy="2936055"/>
          </a:xfrm>
          <a:prstGeom prst="diamond">
            <a:avLst/>
          </a:prstGeom>
          <a:solidFill>
            <a:srgbClr val="C00000"/>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lvl="0" algn="ctr">
              <a:buClrTx/>
              <a:defRPr/>
            </a:pPr>
            <a:r>
              <a:rPr lang="tr-TR" b="1" dirty="0">
                <a:solidFill>
                  <a:srgbClr val="FFFFFF"/>
                </a:solidFill>
                <a:latin typeface="Roboto" panose="020B0604020202020204" charset="0"/>
                <a:ea typeface="Roboto" panose="020B0604020202020204" charset="0"/>
                <a:cs typeface="Times New Roman" panose="02020603050405020304" pitchFamily="18" charset="0"/>
              </a:rPr>
              <a:t>Finansman Başvurusu ve Uygulama Süreci </a:t>
            </a:r>
            <a:endParaRPr kumimoji="0" lang="tr-TR" b="1" i="0" u="none" strike="noStrike" kern="0" cap="none" spc="0" normalizeH="0" baseline="0" noProof="0" dirty="0">
              <a:ln>
                <a:noFill/>
              </a:ln>
              <a:solidFill>
                <a:srgbClr val="FFFFFF"/>
              </a:solidFill>
              <a:effectLst/>
              <a:uLnTx/>
              <a:uFillTx/>
              <a:latin typeface="Roboto" panose="020B0604020202020204" charset="0"/>
              <a:ea typeface="Roboto" panose="020B0604020202020204" charset="0"/>
              <a:cs typeface="Times New Roman" panose="02020603050405020304" pitchFamily="18" charset="0"/>
            </a:endParaRPr>
          </a:p>
        </p:txBody>
      </p:sp>
      <p:sp>
        <p:nvSpPr>
          <p:cNvPr id="19" name="Slayt Numarası Yer Tutucusu 18">
            <a:extLst>
              <a:ext uri="{FF2B5EF4-FFF2-40B4-BE49-F238E27FC236}">
                <a16:creationId xmlns:a16="http://schemas.microsoft.com/office/drawing/2014/main" id="{9FBBFF18-8963-042C-A9A9-827283A3A1A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19416462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6" name="Dikdörtgen: Köşeleri Yuvarlatılmış 5">
            <a:extLst>
              <a:ext uri="{FF2B5EF4-FFF2-40B4-BE49-F238E27FC236}">
                <a16:creationId xmlns:a16="http://schemas.microsoft.com/office/drawing/2014/main" id="{3E3C61C4-5CA3-1993-3403-E60CD42E561D}"/>
              </a:ext>
            </a:extLst>
          </p:cNvPr>
          <p:cNvSpPr>
            <a:spLocks/>
          </p:cNvSpPr>
          <p:nvPr/>
        </p:nvSpPr>
        <p:spPr>
          <a:xfrm>
            <a:off x="169055" y="899748"/>
            <a:ext cx="11532333" cy="5887730"/>
          </a:xfrm>
          <a:prstGeom prst="roundRect">
            <a:avLst>
              <a:gd name="adj" fmla="val 3998"/>
            </a:avLst>
          </a:prstGeom>
          <a:solidFill>
            <a:srgbClr val="EAEEF0"/>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8B0FB24-F7F3-37A1-F569-D1573D80F34B}"/>
              </a:ext>
            </a:extLst>
          </p:cNvPr>
          <p:cNvSpPr txBox="1"/>
          <p:nvPr/>
        </p:nvSpPr>
        <p:spPr>
          <a:xfrm>
            <a:off x="576363" y="1591743"/>
            <a:ext cx="10865223" cy="369332"/>
          </a:xfrm>
          <a:prstGeom prst="rect">
            <a:avLst/>
          </a:prstGeom>
          <a:noFill/>
        </p:spPr>
        <p:txBody>
          <a:bodyPr wrap="square" rtlCol="0">
            <a:spAutoFit/>
          </a:bodyPr>
          <a:lstStyle/>
          <a:p>
            <a:endParaRPr lang="tr-TR" b="1" dirty="0">
              <a:solidFill>
                <a:srgbClr val="112746"/>
              </a:solidFill>
              <a:latin typeface="Aptos" panose="020B0004020202020204" pitchFamily="34" charset="0"/>
            </a:endParaRPr>
          </a:p>
        </p:txBody>
      </p:sp>
      <p:sp>
        <p:nvSpPr>
          <p:cNvPr id="8" name="Yuvarlatılmış Dikdörtgen 8">
            <a:extLst>
              <a:ext uri="{FF2B5EF4-FFF2-40B4-BE49-F238E27FC236}">
                <a16:creationId xmlns:a16="http://schemas.microsoft.com/office/drawing/2014/main" id="{FA736E3C-CEBC-5DFE-2CD2-AA5E8462B27D}"/>
              </a:ext>
            </a:extLst>
          </p:cNvPr>
          <p:cNvSpPr/>
          <p:nvPr/>
        </p:nvSpPr>
        <p:spPr>
          <a:xfrm>
            <a:off x="490612" y="972791"/>
            <a:ext cx="5874026" cy="477679"/>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800" b="1" dirty="0">
                <a:solidFill>
                  <a:schemeClr val="bg1"/>
                </a:solidFill>
                <a:latin typeface="Aptos Display" panose="020B0004020202020204" pitchFamily="34" charset="0"/>
                <a:ea typeface="Roboto" panose="020B0604020202020204" charset="0"/>
                <a:cs typeface="Times New Roman" panose="02020603050405020304" pitchFamily="18" charset="0"/>
              </a:rPr>
              <a:t>Yalın Olgunluk Değerlendirme Analizi (YODA) Raporu</a:t>
            </a:r>
            <a:endParaRPr lang="tr-TR" sz="1800" b="1" dirty="0">
              <a:solidFill>
                <a:schemeClr val="bg1"/>
              </a:solidFill>
              <a:latin typeface="Aptos Display" panose="020B0004020202020204" pitchFamily="34" charset="0"/>
              <a:ea typeface="Roboto" panose="020B0604020202020204" charset="0"/>
              <a:cs typeface="Roboto" panose="020B0604020202020204" charset="0"/>
            </a:endParaRPr>
          </a:p>
        </p:txBody>
      </p:sp>
      <p:pic>
        <p:nvPicPr>
          <p:cNvPr id="9" name="Resim 8">
            <a:extLst>
              <a:ext uri="{FF2B5EF4-FFF2-40B4-BE49-F238E27FC236}">
                <a16:creationId xmlns:a16="http://schemas.microsoft.com/office/drawing/2014/main" id="{3492CD46-9C96-7EEB-BCFF-76A1BB61F252}"/>
              </a:ext>
            </a:extLst>
          </p:cNvPr>
          <p:cNvPicPr>
            <a:picLocks noChangeAspect="1"/>
          </p:cNvPicPr>
          <p:nvPr/>
        </p:nvPicPr>
        <p:blipFill rotWithShape="1">
          <a:blip r:embed="rId7">
            <a:extLst>
              <a:ext uri="{28A0092B-C50C-407E-A947-70E740481C1C}">
                <a14:useLocalDpi xmlns:a14="http://schemas.microsoft.com/office/drawing/2010/main" val="0"/>
              </a:ext>
            </a:extLst>
          </a:blip>
          <a:srcRect l="36941" t="20525" r="34974" b="7215"/>
          <a:stretch/>
        </p:blipFill>
        <p:spPr>
          <a:xfrm>
            <a:off x="888725" y="1915071"/>
            <a:ext cx="3225645" cy="4087176"/>
          </a:xfrm>
          <a:prstGeom prst="rect">
            <a:avLst/>
          </a:prstGeom>
        </p:spPr>
      </p:pic>
      <p:sp>
        <p:nvSpPr>
          <p:cNvPr id="10" name="Metin kutusu 9">
            <a:extLst>
              <a:ext uri="{FF2B5EF4-FFF2-40B4-BE49-F238E27FC236}">
                <a16:creationId xmlns:a16="http://schemas.microsoft.com/office/drawing/2014/main" id="{E7F9DD62-E266-0525-ADAD-93B263ABA4C0}"/>
              </a:ext>
            </a:extLst>
          </p:cNvPr>
          <p:cNvSpPr txBox="1"/>
          <p:nvPr/>
        </p:nvSpPr>
        <p:spPr>
          <a:xfrm>
            <a:off x="5415761" y="1730406"/>
            <a:ext cx="5985027" cy="3831755"/>
          </a:xfrm>
          <a:prstGeom prst="rect">
            <a:avLst/>
          </a:prstGeom>
          <a:noFill/>
        </p:spPr>
        <p:txBody>
          <a:bodyPr wrap="square">
            <a:spAutoFit/>
          </a:bodyPr>
          <a:lstStyle/>
          <a:p>
            <a:r>
              <a:rPr lang="tr-TR" sz="1600" b="0" i="0" dirty="0">
                <a:solidFill>
                  <a:srgbClr val="002060"/>
                </a:solidFill>
                <a:effectLst/>
                <a:latin typeface="Aptos" panose="020B0004020202020204" pitchFamily="34" charset="0"/>
                <a:ea typeface="Roboto" panose="02000000000000000000" pitchFamily="2" charset="0"/>
              </a:rPr>
              <a:t>İmalat sektörlerinde faaliyet gösteren işletmenin </a:t>
            </a:r>
            <a:r>
              <a:rPr lang="tr-TR" sz="1600" dirty="0">
                <a:solidFill>
                  <a:srgbClr val="002060"/>
                </a:solidFill>
                <a:latin typeface="Aptos" panose="020B0004020202020204" pitchFamily="34" charset="0"/>
                <a:ea typeface="Roboto" panose="02000000000000000000" pitchFamily="2" charset="0"/>
              </a:rPr>
              <a:t>Yalın Olgunluk Değerlendirme Analizi  (YODA) yaptırmış ve imzalı raporu yüklemiş olması gerekir.</a:t>
            </a:r>
          </a:p>
          <a:p>
            <a:endParaRPr lang="tr-TR" sz="1600" dirty="0">
              <a:solidFill>
                <a:srgbClr val="002060"/>
              </a:solidFill>
              <a:latin typeface="Aptos" panose="020B0004020202020204" pitchFamily="34" charset="0"/>
              <a:ea typeface="Roboto" panose="02000000000000000000" pitchFamily="2" charset="0"/>
            </a:endParaRPr>
          </a:p>
          <a:p>
            <a:pPr lvl="0" algn="just">
              <a:lnSpc>
                <a:spcPct val="107000"/>
              </a:lnSpc>
            </a:pPr>
            <a:r>
              <a:rPr lang="tr-TR" sz="1600" dirty="0">
                <a:solidFill>
                  <a:srgbClr val="002060"/>
                </a:solidFill>
                <a:latin typeface="Aptos" panose="020B0004020202020204" pitchFamily="34" charset="0"/>
                <a:ea typeface="Roboto" panose="02000000000000000000" pitchFamily="2" charset="0"/>
              </a:rPr>
              <a:t>YODA raporunun, Kapasite Geliştirme Destek Programı başvuru formunun işletme tarafından ilk onaylandığı tarih itibariyle </a:t>
            </a:r>
            <a:r>
              <a:rPr lang="tr-TR" sz="1600" b="1" dirty="0">
                <a:solidFill>
                  <a:srgbClr val="002060"/>
                </a:solidFill>
                <a:latin typeface="Aptos" panose="020B0004020202020204" pitchFamily="34" charset="0"/>
                <a:ea typeface="Roboto" panose="02000000000000000000" pitchFamily="2" charset="0"/>
              </a:rPr>
              <a:t>son bir yıl </a:t>
            </a:r>
            <a:r>
              <a:rPr lang="tr-TR" sz="1600" dirty="0">
                <a:solidFill>
                  <a:srgbClr val="002060"/>
                </a:solidFill>
                <a:latin typeface="Aptos" panose="020B0004020202020204" pitchFamily="34" charset="0"/>
                <a:ea typeface="Roboto" panose="02000000000000000000" pitchFamily="2" charset="0"/>
              </a:rPr>
              <a:t>içerisinde alınmış olması gerekir.</a:t>
            </a:r>
          </a:p>
          <a:p>
            <a:pPr lvl="0" algn="just">
              <a:lnSpc>
                <a:spcPct val="107000"/>
              </a:lnSpc>
            </a:pPr>
            <a:endParaRPr lang="tr-TR" sz="1600" dirty="0">
              <a:solidFill>
                <a:srgbClr val="002060"/>
              </a:solidFill>
              <a:latin typeface="Aptos" panose="020B0004020202020204" pitchFamily="34" charset="0"/>
              <a:ea typeface="Roboto" panose="02000000000000000000" pitchFamily="2" charset="0"/>
            </a:endParaRPr>
          </a:p>
          <a:p>
            <a:pPr lvl="0" algn="just">
              <a:lnSpc>
                <a:spcPct val="107000"/>
              </a:lnSpc>
            </a:pPr>
            <a:r>
              <a:rPr lang="tr-TR" sz="1600" dirty="0">
                <a:solidFill>
                  <a:srgbClr val="002060"/>
                </a:solidFill>
                <a:latin typeface="Aptos" panose="020B0004020202020204" pitchFamily="34" charset="0"/>
                <a:ea typeface="Roboto" panose="02000000000000000000" pitchFamily="2" charset="0"/>
              </a:rPr>
              <a:t>Rapor, </a:t>
            </a:r>
            <a:r>
              <a:rPr lang="tr-TR" sz="1600" dirty="0">
                <a:solidFill>
                  <a:srgbClr val="FF0000"/>
                </a:solidFill>
                <a:latin typeface="Aptos" panose="020B0004020202020204" pitchFamily="34" charset="0"/>
                <a:ea typeface="Roboto" panose="02000000000000000000" pitchFamily="2" charset="0"/>
              </a:rPr>
              <a:t>yalın üretim konusunda işletmelerin mevcut durumlarını tespit ederek sorun ve ihtiyaçlarını belirlemek, yol haritalarını oluşturmak</a:t>
            </a:r>
            <a:r>
              <a:rPr lang="tr-TR" sz="1600" dirty="0">
                <a:solidFill>
                  <a:srgbClr val="002060"/>
                </a:solidFill>
                <a:latin typeface="Aptos" panose="020B0004020202020204" pitchFamily="34" charset="0"/>
                <a:ea typeface="Roboto" panose="02000000000000000000" pitchFamily="2" charset="0"/>
              </a:rPr>
              <a:t> ve bu yol haritalarının uygulanması için eğitim ve danışmanlık hizmeti sunmak üzere Sanayi ve Teknoloji Bakanlığı tarafından bildirilen Yalın Dönüşüm Danışmanları tarafından imzalanmış olmalıdır. </a:t>
            </a:r>
          </a:p>
          <a:p>
            <a:pPr algn="just">
              <a:lnSpc>
                <a:spcPct val="107000"/>
              </a:lnSpc>
              <a:spcAft>
                <a:spcPts val="800"/>
              </a:spcAft>
            </a:pPr>
            <a:r>
              <a:rPr lang="tr-TR" sz="1600" dirty="0">
                <a:solidFill>
                  <a:srgbClr val="002060"/>
                </a:solidFill>
                <a:latin typeface="Aptos" panose="020B0004020202020204" pitchFamily="34" charset="0"/>
                <a:ea typeface="Roboto" panose="02000000000000000000" pitchFamily="2" charset="0"/>
              </a:rPr>
              <a:t>Yalın Dönüşüm Danışmanları listesi, KOSGEB web sitesi </a:t>
            </a:r>
            <a:r>
              <a:rPr lang="tr-TR" sz="1600" u="sng" dirty="0">
                <a:solidFill>
                  <a:srgbClr val="002060"/>
                </a:solidFill>
                <a:effectLst/>
                <a:latin typeface="Aptos" panose="020B0004020202020204" pitchFamily="34" charset="0"/>
                <a:ea typeface="Aptos" panose="020B0004020202020204" pitchFamily="34" charset="0"/>
                <a:cs typeface="Aptos" panose="020B0004020202020204" pitchFamily="34" charset="0"/>
                <a:hlinkClick r:id="rId8">
                  <a:extLst>
                    <a:ext uri="{A12FA001-AC4F-418D-AE19-62706E023703}">
                      <ahyp:hlinkClr xmlns="" xmlns:ahyp="http://schemas.microsoft.com/office/drawing/2018/hyperlinkcolor" val="tx"/>
                    </a:ext>
                  </a:extLst>
                </a:hlinkClick>
              </a:rPr>
              <a:t>https://www.kosgeb.gov.tr/site/tr/genel/destekdetay/9165/yonde-yonderlik-ve-degerlendirme-destek-programi</a:t>
            </a:r>
            <a:endParaRPr lang="tr-TR" sz="1600" dirty="0">
              <a:solidFill>
                <a:srgbClr val="002060"/>
              </a:solidFill>
              <a:effectLst/>
              <a:latin typeface="Aptos" panose="020B0004020202020204" pitchFamily="34" charset="0"/>
              <a:ea typeface="Aptos" panose="020B0004020202020204" pitchFamily="34" charset="0"/>
              <a:cs typeface="Aptos" panose="020B0004020202020204" pitchFamily="34" charset="0"/>
            </a:endParaRPr>
          </a:p>
          <a:p>
            <a:pPr lvl="0" algn="just">
              <a:lnSpc>
                <a:spcPct val="107000"/>
              </a:lnSpc>
              <a:spcAft>
                <a:spcPts val="800"/>
              </a:spcAft>
            </a:pPr>
            <a:r>
              <a:rPr lang="tr-TR" sz="1600" dirty="0">
                <a:solidFill>
                  <a:srgbClr val="002060"/>
                </a:solidFill>
                <a:latin typeface="Aptos" panose="020B0004020202020204" pitchFamily="34" charset="0"/>
                <a:ea typeface="Roboto" panose="02000000000000000000" pitchFamily="2" charset="0"/>
              </a:rPr>
              <a:t>Linkinde bulunan Hizmet Sağlayıcılar başlığında yer almaktadır.</a:t>
            </a:r>
          </a:p>
        </p:txBody>
      </p:sp>
      <p:pic>
        <p:nvPicPr>
          <p:cNvPr id="11" name="Grafik 10" descr="Uyarı düz dolguyla">
            <a:extLst>
              <a:ext uri="{FF2B5EF4-FFF2-40B4-BE49-F238E27FC236}">
                <a16:creationId xmlns:a16="http://schemas.microsoft.com/office/drawing/2014/main" id="{C04E773B-4A1A-1279-26E6-04C01A82AFDD}"/>
              </a:ext>
            </a:extLst>
          </p:cNvPr>
          <p:cNvPicPr>
            <a:picLocks noChangeAspect="1"/>
          </p:cNvPicPr>
          <p:nvPr/>
        </p:nvPicPr>
        <p:blipFill>
          <a:blip r:embed="rId9">
            <a:extLst>
              <a:ext uri="{96DAC541-7B7A-43D3-8B79-37D633B846F1}">
                <asvg:svgBlip xmlns="" xmlns:asvg="http://schemas.microsoft.com/office/drawing/2016/SVG/main" r:embed="rId10"/>
              </a:ext>
            </a:extLst>
          </a:blip>
          <a:stretch>
            <a:fillRect/>
          </a:stretch>
        </p:blipFill>
        <p:spPr>
          <a:xfrm>
            <a:off x="4980948" y="1808711"/>
            <a:ext cx="400050" cy="394454"/>
          </a:xfrm>
          <a:prstGeom prst="rect">
            <a:avLst/>
          </a:prstGeom>
        </p:spPr>
      </p:pic>
      <p:pic>
        <p:nvPicPr>
          <p:cNvPr id="13" name="Grafik 12" descr="Onay işareti düz dolguyla">
            <a:extLst>
              <a:ext uri="{FF2B5EF4-FFF2-40B4-BE49-F238E27FC236}">
                <a16:creationId xmlns:a16="http://schemas.microsoft.com/office/drawing/2014/main" id="{4CF77002-F029-D69D-0D09-C8F986F7FB2B}"/>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5021671" y="2790765"/>
            <a:ext cx="359327" cy="354300"/>
          </a:xfrm>
          <a:prstGeom prst="rect">
            <a:avLst/>
          </a:prstGeom>
        </p:spPr>
      </p:pic>
      <p:pic>
        <p:nvPicPr>
          <p:cNvPr id="14" name="Grafik 13" descr="Onay işareti düz dolguyla">
            <a:extLst>
              <a:ext uri="{FF2B5EF4-FFF2-40B4-BE49-F238E27FC236}">
                <a16:creationId xmlns:a16="http://schemas.microsoft.com/office/drawing/2014/main" id="{1AEBF404-3D59-3885-A8E1-ADBBE9387CF6}"/>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5039052" y="5300618"/>
            <a:ext cx="359327" cy="354300"/>
          </a:xfrm>
          <a:prstGeom prst="rect">
            <a:avLst/>
          </a:prstGeom>
        </p:spPr>
      </p:pic>
      <p:pic>
        <p:nvPicPr>
          <p:cNvPr id="15" name="Grafik 14" descr="Onay işareti düz dolguyla">
            <a:extLst>
              <a:ext uri="{FF2B5EF4-FFF2-40B4-BE49-F238E27FC236}">
                <a16:creationId xmlns:a16="http://schemas.microsoft.com/office/drawing/2014/main" id="{563E43F5-5603-B61B-5EF1-C8D4DF556844}"/>
              </a:ext>
            </a:extLst>
          </p:cNvPr>
          <p:cNvPicPr>
            <a:picLocks noChangeAspect="1"/>
          </p:cNvPicPr>
          <p:nvPr/>
        </p:nvPicPr>
        <p:blipFill>
          <a:blip r:embed="rId11">
            <a:extLst>
              <a:ext uri="{96DAC541-7B7A-43D3-8B79-37D633B846F1}">
                <asvg:svgBlip xmlns="" xmlns:asvg="http://schemas.microsoft.com/office/drawing/2016/SVG/main" r:embed="rId12"/>
              </a:ext>
            </a:extLst>
          </a:blip>
          <a:stretch>
            <a:fillRect/>
          </a:stretch>
        </p:blipFill>
        <p:spPr>
          <a:xfrm>
            <a:off x="5056434" y="3805809"/>
            <a:ext cx="359327" cy="354300"/>
          </a:xfrm>
          <a:prstGeom prst="rect">
            <a:avLst/>
          </a:prstGeom>
        </p:spPr>
      </p:pic>
      <p:sp>
        <p:nvSpPr>
          <p:cNvPr id="17" name="Slayt Numarası Yer Tutucusu 16">
            <a:extLst>
              <a:ext uri="{FF2B5EF4-FFF2-40B4-BE49-F238E27FC236}">
                <a16:creationId xmlns:a16="http://schemas.microsoft.com/office/drawing/2014/main" id="{B6D1977F-7241-88E5-A7CB-0C0C1525966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39217469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6" name="Dikdörtgen: Köşeleri Yuvarlatılmış 5">
            <a:extLst>
              <a:ext uri="{FF2B5EF4-FFF2-40B4-BE49-F238E27FC236}">
                <a16:creationId xmlns:a16="http://schemas.microsoft.com/office/drawing/2014/main" id="{3E3C61C4-5CA3-1993-3403-E60CD42E561D}"/>
              </a:ext>
            </a:extLst>
          </p:cNvPr>
          <p:cNvSpPr>
            <a:spLocks/>
          </p:cNvSpPr>
          <p:nvPr/>
        </p:nvSpPr>
        <p:spPr>
          <a:xfrm>
            <a:off x="179478" y="834157"/>
            <a:ext cx="11532333" cy="5887730"/>
          </a:xfrm>
          <a:prstGeom prst="roundRect">
            <a:avLst>
              <a:gd name="adj" fmla="val 3998"/>
            </a:avLst>
          </a:prstGeom>
          <a:solidFill>
            <a:srgbClr val="EAEEF0"/>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8" name="Yuvarlatılmış Dikdörtgen 8">
            <a:extLst>
              <a:ext uri="{FF2B5EF4-FFF2-40B4-BE49-F238E27FC236}">
                <a16:creationId xmlns:a16="http://schemas.microsoft.com/office/drawing/2014/main" id="{FA736E3C-CEBC-5DFE-2CD2-AA5E8462B27D}"/>
              </a:ext>
            </a:extLst>
          </p:cNvPr>
          <p:cNvSpPr/>
          <p:nvPr/>
        </p:nvSpPr>
        <p:spPr>
          <a:xfrm>
            <a:off x="490612" y="972791"/>
            <a:ext cx="5874026" cy="477679"/>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800" b="1" dirty="0">
                <a:solidFill>
                  <a:schemeClr val="bg1"/>
                </a:solidFill>
                <a:latin typeface="Aptos Display" panose="020B0004020202020204" pitchFamily="34" charset="0"/>
                <a:ea typeface="Roboto" panose="020B0604020202020204" charset="0"/>
                <a:cs typeface="Times New Roman" panose="02020603050405020304" pitchFamily="18" charset="0"/>
              </a:rPr>
              <a:t>Dijital Dönüşüm/Olgunluk Değerlendirme Raporu</a:t>
            </a:r>
            <a:endParaRPr lang="tr-TR" sz="1800" b="1" dirty="0">
              <a:solidFill>
                <a:schemeClr val="bg1"/>
              </a:solidFill>
              <a:latin typeface="Aptos Display" panose="020B0004020202020204" pitchFamily="34" charset="0"/>
              <a:ea typeface="Roboto" panose="020B0604020202020204" charset="0"/>
              <a:cs typeface="Roboto" panose="020B0604020202020204" charset="0"/>
            </a:endParaRPr>
          </a:p>
        </p:txBody>
      </p:sp>
      <p:sp>
        <p:nvSpPr>
          <p:cNvPr id="10" name="Metin kutusu 9">
            <a:extLst>
              <a:ext uri="{FF2B5EF4-FFF2-40B4-BE49-F238E27FC236}">
                <a16:creationId xmlns:a16="http://schemas.microsoft.com/office/drawing/2014/main" id="{E7F9DD62-E266-0525-ADAD-93B263ABA4C0}"/>
              </a:ext>
            </a:extLst>
          </p:cNvPr>
          <p:cNvSpPr txBox="1"/>
          <p:nvPr/>
        </p:nvSpPr>
        <p:spPr>
          <a:xfrm>
            <a:off x="950260" y="1716794"/>
            <a:ext cx="10704146" cy="4278094"/>
          </a:xfrm>
          <a:prstGeom prst="rect">
            <a:avLst/>
          </a:prstGeom>
          <a:noFill/>
        </p:spPr>
        <p:txBody>
          <a:bodyPr wrap="square">
            <a:spAutoFit/>
          </a:bodyPr>
          <a:lstStyle/>
          <a:p>
            <a:pPr algn="just"/>
            <a:r>
              <a:rPr lang="tr-TR" sz="1600" dirty="0">
                <a:solidFill>
                  <a:srgbClr val="002060"/>
                </a:solidFill>
                <a:latin typeface="Aptos" panose="020B0004020202020204" pitchFamily="34" charset="0"/>
                <a:ea typeface="Roboto" panose="02000000000000000000" pitchFamily="2" charset="0"/>
              </a:rPr>
              <a:t>Dijital dönüşüm, işletmelerin tedarik, üretim, pazarlama, satış gibi tedarik zincirleri ve değer zincirleri boyunca hız, esneklik ve verimlilik kabiliyetleri kazanabilmeleri için </a:t>
            </a:r>
            <a:r>
              <a:rPr lang="tr-TR" sz="1600" dirty="0">
                <a:solidFill>
                  <a:srgbClr val="FF0000"/>
                </a:solidFill>
                <a:latin typeface="Aptos" panose="020B0004020202020204" pitchFamily="34" charset="0"/>
                <a:ea typeface="Roboto" panose="02000000000000000000" pitchFamily="2" charset="0"/>
              </a:rPr>
              <a:t>nesnelerin interneti, bulut teknolojileri, robot teknolojileri, büyük veri, artırılmış gerçeklik, yapay zekâ, dijital ikiz, süreç otomasyonu, kurumsal kaynak planlama vb. dijital teknolojilerden faydalanarak iş süreçlerini iyileştirmelerini </a:t>
            </a:r>
            <a:r>
              <a:rPr lang="tr-TR" sz="1600" dirty="0">
                <a:solidFill>
                  <a:srgbClr val="002060"/>
                </a:solidFill>
                <a:latin typeface="Aptos" panose="020B0004020202020204" pitchFamily="34" charset="0"/>
                <a:ea typeface="Roboto" panose="02000000000000000000" pitchFamily="2" charset="0"/>
              </a:rPr>
              <a:t>ve mevcut kabiliyetlerini geliştirmelerini sağlayan dönüşümünü ifade etmektedir. </a:t>
            </a:r>
          </a:p>
          <a:p>
            <a:pPr algn="just"/>
            <a:endParaRPr lang="tr-TR" sz="1600" dirty="0">
              <a:solidFill>
                <a:srgbClr val="002060"/>
              </a:solidFill>
              <a:latin typeface="Aptos" panose="020B0004020202020204" pitchFamily="34" charset="0"/>
              <a:ea typeface="Roboto" panose="02000000000000000000" pitchFamily="2" charset="0"/>
            </a:endParaRPr>
          </a:p>
          <a:p>
            <a:pPr algn="just"/>
            <a:r>
              <a:rPr lang="tr-TR" sz="1600" dirty="0">
                <a:solidFill>
                  <a:srgbClr val="002060"/>
                </a:solidFill>
                <a:latin typeface="Aptos" panose="020B0004020202020204" pitchFamily="34" charset="0"/>
                <a:ea typeface="Roboto" panose="02000000000000000000" pitchFamily="2" charset="0"/>
              </a:rPr>
              <a:t>Dijital dönüşüm/olgunluk değerlendirmesi ise işletmelerin faaliyetlerinde </a:t>
            </a:r>
            <a:r>
              <a:rPr lang="tr-TR" sz="1600" dirty="0">
                <a:solidFill>
                  <a:srgbClr val="FF0000"/>
                </a:solidFill>
                <a:latin typeface="Aptos" panose="020B0004020202020204" pitchFamily="34" charset="0"/>
                <a:ea typeface="Roboto" panose="02000000000000000000" pitchFamily="2" charset="0"/>
              </a:rPr>
              <a:t>dijital teknolojilerden ne kadar yararlandıklarını </a:t>
            </a:r>
            <a:r>
              <a:rPr lang="tr-TR" sz="1600" dirty="0">
                <a:solidFill>
                  <a:srgbClr val="002060"/>
                </a:solidFill>
                <a:latin typeface="Aptos" panose="020B0004020202020204" pitchFamily="34" charset="0"/>
                <a:ea typeface="Roboto" panose="02000000000000000000" pitchFamily="2" charset="0"/>
              </a:rPr>
              <a:t>ve bu teknolojileri </a:t>
            </a:r>
            <a:r>
              <a:rPr lang="tr-TR" sz="1600" dirty="0">
                <a:solidFill>
                  <a:srgbClr val="FF0000"/>
                </a:solidFill>
                <a:latin typeface="Aptos" panose="020B0004020202020204" pitchFamily="34" charset="0"/>
                <a:ea typeface="Roboto" panose="02000000000000000000" pitchFamily="2" charset="0"/>
              </a:rPr>
              <a:t>iş süreçlerine ne kadar entegre ettiklerinin </a:t>
            </a:r>
            <a:r>
              <a:rPr lang="tr-TR" sz="1600" dirty="0">
                <a:solidFill>
                  <a:srgbClr val="002060"/>
                </a:solidFill>
                <a:latin typeface="Aptos" panose="020B0004020202020204" pitchFamily="34" charset="0"/>
                <a:ea typeface="Roboto" panose="02000000000000000000" pitchFamily="2" charset="0"/>
              </a:rPr>
              <a:t>analiz edildiği ve </a:t>
            </a:r>
            <a:r>
              <a:rPr lang="tr-TR" sz="1600" dirty="0">
                <a:solidFill>
                  <a:srgbClr val="FF0000"/>
                </a:solidFill>
                <a:latin typeface="Aptos" panose="020B0004020202020204" pitchFamily="34" charset="0"/>
                <a:ea typeface="Roboto" panose="02000000000000000000" pitchFamily="2" charset="0"/>
              </a:rPr>
              <a:t>dönüşüme yönelik stratejiler </a:t>
            </a:r>
            <a:r>
              <a:rPr lang="tr-TR" sz="1600" dirty="0">
                <a:solidFill>
                  <a:srgbClr val="002060"/>
                </a:solidFill>
                <a:latin typeface="Aptos" panose="020B0004020202020204" pitchFamily="34" charset="0"/>
                <a:ea typeface="Roboto" panose="02000000000000000000" pitchFamily="2" charset="0"/>
              </a:rPr>
              <a:t>önerilen değerlendirmedir. Yapılan değerlendirme sonucunda dijital dönüşüm/olgunluk değerlendirme raporu hazırlanır.</a:t>
            </a:r>
          </a:p>
          <a:p>
            <a:pPr algn="just"/>
            <a:r>
              <a:rPr lang="tr-TR" sz="1600" dirty="0">
                <a:solidFill>
                  <a:srgbClr val="002060"/>
                </a:solidFill>
                <a:latin typeface="Aptos" panose="020B0004020202020204" pitchFamily="34" charset="0"/>
                <a:ea typeface="Roboto" panose="02000000000000000000" pitchFamily="2" charset="0"/>
              </a:rPr>
              <a:t> </a:t>
            </a:r>
          </a:p>
          <a:p>
            <a:pPr algn="just"/>
            <a:r>
              <a:rPr lang="tr-TR" sz="1600" dirty="0">
                <a:solidFill>
                  <a:srgbClr val="002060"/>
                </a:solidFill>
                <a:latin typeface="Aptos" panose="020B0004020202020204" pitchFamily="34" charset="0"/>
                <a:ea typeface="Roboto" panose="02000000000000000000" pitchFamily="2" charset="0"/>
              </a:rPr>
              <a:t>Dijital dönüşüm yatırımlarına yönelik proje başvurusunda bulunan işletmenin dijital dönüşüm/olgunluk değerlendirmesi yaptırmış olması gerekir. Dijital dönüşüm/olgunluk değerlendirme rapor tarihinin, ilan edilen son başvuru tarihi ve öncesinde olması esastır. </a:t>
            </a:r>
            <a:r>
              <a:rPr lang="tr-TR" sz="1600" b="1" dirty="0">
                <a:solidFill>
                  <a:srgbClr val="002060"/>
                </a:solidFill>
                <a:latin typeface="Aptos" panose="020B0004020202020204" pitchFamily="34" charset="0"/>
                <a:ea typeface="Roboto" panose="02000000000000000000" pitchFamily="2" charset="0"/>
              </a:rPr>
              <a:t>Raporun başvuru formunun işletme tarafından ilk onaylandığı tarih itibariyle son bir yıl içerisinde alınmış olması gerekir. </a:t>
            </a:r>
          </a:p>
          <a:p>
            <a:endParaRPr lang="tr-TR" sz="1600" dirty="0">
              <a:solidFill>
                <a:srgbClr val="002060"/>
              </a:solidFill>
              <a:latin typeface="Aptos" panose="020B0004020202020204" pitchFamily="34" charset="0"/>
              <a:ea typeface="Roboto" panose="02000000000000000000" pitchFamily="2" charset="0"/>
            </a:endParaRPr>
          </a:p>
          <a:p>
            <a:pPr algn="just"/>
            <a:r>
              <a:rPr lang="tr-TR" sz="1600" dirty="0">
                <a:solidFill>
                  <a:srgbClr val="002060"/>
                </a:solidFill>
                <a:latin typeface="Aptos" panose="020B0004020202020204" pitchFamily="34" charset="0"/>
                <a:ea typeface="Roboto" panose="02000000000000000000" pitchFamily="2" charset="0"/>
              </a:rPr>
              <a:t>Dijital dönüşüm/olgunluk değerlendirme raporu, Sanayi ve Teknoloji Bakanlığı tarafından belirlenen kurum/kuruluşlarca sertifikalandırılan/yetkilendirilen danışmanlar tarafından hazırlanmış olmalıdır.</a:t>
            </a:r>
          </a:p>
          <a:p>
            <a:r>
              <a:rPr lang="tr-TR" sz="1600" dirty="0">
                <a:solidFill>
                  <a:srgbClr val="002060"/>
                </a:solidFill>
                <a:latin typeface="Aptos" panose="020B0004020202020204" pitchFamily="34" charset="0"/>
                <a:ea typeface="Roboto" panose="02000000000000000000" pitchFamily="2" charset="0"/>
              </a:rPr>
              <a:t>Sanayi ve Teknoloji Bakanlığı tarafından belirlenen kurum/kuruluşlar listesine </a:t>
            </a:r>
            <a:r>
              <a:rPr lang="tr-TR" sz="1600" u="sng" dirty="0">
                <a:solidFill>
                  <a:srgbClr val="0563C1"/>
                </a:solidFill>
                <a:effectLst/>
                <a:latin typeface="Aptos" panose="020B0004020202020204" pitchFamily="34" charset="0"/>
                <a:ea typeface="Calibri" panose="020F0502020204030204" pitchFamily="34" charset="0"/>
                <a:cs typeface="Times New Roman" panose="02020603050405020304" pitchFamily="18" charset="0"/>
                <a:hlinkClick r:id="rId7"/>
              </a:rPr>
              <a:t>https://dijitaldonusum.sanayi.gov.tr/dijital-donusum-danismani</a:t>
            </a:r>
            <a:r>
              <a:rPr lang="tr-TR" sz="1600" dirty="0">
                <a:effectLst/>
                <a:latin typeface="Aptos" panose="020B0004020202020204" pitchFamily="34" charset="0"/>
                <a:ea typeface="Calibri" panose="020F0502020204030204" pitchFamily="34" charset="0"/>
              </a:rPr>
              <a:t> </a:t>
            </a:r>
            <a:r>
              <a:rPr lang="tr-TR" sz="1400" dirty="0">
                <a:solidFill>
                  <a:srgbClr val="002060"/>
                </a:solidFill>
                <a:latin typeface="Aptos" panose="020B0004020202020204" pitchFamily="34" charset="0"/>
                <a:ea typeface="Roboto" panose="02000000000000000000" pitchFamily="2" charset="0"/>
              </a:rPr>
              <a:t> </a:t>
            </a:r>
            <a:r>
              <a:rPr lang="tr-TR" sz="1600" dirty="0">
                <a:solidFill>
                  <a:srgbClr val="002060"/>
                </a:solidFill>
                <a:latin typeface="Aptos" panose="020B0004020202020204" pitchFamily="34" charset="0"/>
                <a:ea typeface="Roboto" panose="02000000000000000000" pitchFamily="2" charset="0"/>
              </a:rPr>
              <a:t>web sitesinden ulaşılabilir.  </a:t>
            </a:r>
          </a:p>
        </p:txBody>
      </p:sp>
      <p:sp>
        <p:nvSpPr>
          <p:cNvPr id="4" name="Grafik 10" descr="Uyarı düz dolguyla">
            <a:extLst>
              <a:ext uri="{FF2B5EF4-FFF2-40B4-BE49-F238E27FC236}">
                <a16:creationId xmlns:a16="http://schemas.microsoft.com/office/drawing/2014/main" id="{C04E773B-4A1A-1279-26E6-04C01A82AFDD}"/>
              </a:ext>
            </a:extLst>
          </p:cNvPr>
          <p:cNvSpPr/>
          <p:nvPr/>
        </p:nvSpPr>
        <p:spPr>
          <a:xfrm>
            <a:off x="501952" y="4222736"/>
            <a:ext cx="359402" cy="316810"/>
          </a:xfrm>
          <a:custGeom>
            <a:avLst/>
            <a:gdLst>
              <a:gd name="connsiteX0" fmla="*/ 357223 w 359402"/>
              <a:gd name="connsiteY0" fmla="*/ 291807 h 316810"/>
              <a:gd name="connsiteX1" fmla="*/ 194286 w 359402"/>
              <a:gd name="connsiteY1" fmla="*/ 8439 h 316810"/>
              <a:gd name="connsiteX2" fmla="*/ 165533 w 359402"/>
              <a:gd name="connsiteY2" fmla="*/ 8439 h 316810"/>
              <a:gd name="connsiteX3" fmla="*/ 2179 w 359402"/>
              <a:gd name="connsiteY3" fmla="*/ 291807 h 316810"/>
              <a:gd name="connsiteX4" fmla="*/ 16764 w 359402"/>
              <a:gd name="connsiteY4" fmla="*/ 316810 h 316810"/>
              <a:gd name="connsiteX5" fmla="*/ 179701 w 359402"/>
              <a:gd name="connsiteY5" fmla="*/ 316810 h 316810"/>
              <a:gd name="connsiteX6" fmla="*/ 342638 w 359402"/>
              <a:gd name="connsiteY6" fmla="*/ 316810 h 316810"/>
              <a:gd name="connsiteX7" fmla="*/ 357223 w 359402"/>
              <a:gd name="connsiteY7" fmla="*/ 291807 h 316810"/>
              <a:gd name="connsiteX8" fmla="*/ 167200 w 359402"/>
              <a:gd name="connsiteY8" fmla="*/ 75114 h 316810"/>
              <a:gd name="connsiteX9" fmla="*/ 192203 w 359402"/>
              <a:gd name="connsiteY9" fmla="*/ 75114 h 316810"/>
              <a:gd name="connsiteX10" fmla="*/ 192203 w 359402"/>
              <a:gd name="connsiteY10" fmla="*/ 220965 h 316810"/>
              <a:gd name="connsiteX11" fmla="*/ 167200 w 359402"/>
              <a:gd name="connsiteY11" fmla="*/ 220965 h 316810"/>
              <a:gd name="connsiteX12" fmla="*/ 167200 w 359402"/>
              <a:gd name="connsiteY12" fmla="*/ 75114 h 316810"/>
              <a:gd name="connsiteX13" fmla="*/ 179701 w 359402"/>
              <a:gd name="connsiteY13" fmla="*/ 279306 h 316810"/>
              <a:gd name="connsiteX14" fmla="*/ 158865 w 359402"/>
              <a:gd name="connsiteY14" fmla="*/ 258470 h 316810"/>
              <a:gd name="connsiteX15" fmla="*/ 179701 w 359402"/>
              <a:gd name="connsiteY15" fmla="*/ 237634 h 316810"/>
              <a:gd name="connsiteX16" fmla="*/ 200537 w 359402"/>
              <a:gd name="connsiteY16" fmla="*/ 258470 h 316810"/>
              <a:gd name="connsiteX17" fmla="*/ 179701 w 359402"/>
              <a:gd name="connsiteY17" fmla="*/ 279306 h 31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9402" h="316810">
                <a:moveTo>
                  <a:pt x="357223" y="291807"/>
                </a:moveTo>
                <a:lnTo>
                  <a:pt x="194286" y="8439"/>
                </a:lnTo>
                <a:cubicBezTo>
                  <a:pt x="188036" y="-2813"/>
                  <a:pt x="171784" y="-2813"/>
                  <a:pt x="165533" y="8439"/>
                </a:cubicBezTo>
                <a:lnTo>
                  <a:pt x="2179" y="291807"/>
                </a:lnTo>
                <a:cubicBezTo>
                  <a:pt x="-4072" y="303059"/>
                  <a:pt x="3846" y="316810"/>
                  <a:pt x="16764" y="316810"/>
                </a:cubicBezTo>
                <a:lnTo>
                  <a:pt x="179701" y="316810"/>
                </a:lnTo>
                <a:lnTo>
                  <a:pt x="342638" y="316810"/>
                </a:lnTo>
                <a:cubicBezTo>
                  <a:pt x="355557" y="316810"/>
                  <a:pt x="363474" y="303059"/>
                  <a:pt x="357223" y="291807"/>
                </a:cubicBezTo>
                <a:close/>
                <a:moveTo>
                  <a:pt x="167200" y="75114"/>
                </a:moveTo>
                <a:lnTo>
                  <a:pt x="192203" y="75114"/>
                </a:lnTo>
                <a:lnTo>
                  <a:pt x="192203" y="220965"/>
                </a:lnTo>
                <a:lnTo>
                  <a:pt x="167200" y="220965"/>
                </a:lnTo>
                <a:lnTo>
                  <a:pt x="167200" y="75114"/>
                </a:lnTo>
                <a:close/>
                <a:moveTo>
                  <a:pt x="179701" y="279306"/>
                </a:moveTo>
                <a:cubicBezTo>
                  <a:pt x="168033" y="279306"/>
                  <a:pt x="158865" y="270138"/>
                  <a:pt x="158865" y="258470"/>
                </a:cubicBezTo>
                <a:cubicBezTo>
                  <a:pt x="158865" y="246802"/>
                  <a:pt x="168033" y="237634"/>
                  <a:pt x="179701" y="237634"/>
                </a:cubicBezTo>
                <a:cubicBezTo>
                  <a:pt x="191369" y="237634"/>
                  <a:pt x="200537" y="246802"/>
                  <a:pt x="200537" y="258470"/>
                </a:cubicBezTo>
                <a:cubicBezTo>
                  <a:pt x="200537" y="270138"/>
                  <a:pt x="191369" y="279306"/>
                  <a:pt x="179701" y="279306"/>
                </a:cubicBezTo>
                <a:close/>
              </a:path>
            </a:pathLst>
          </a:custGeom>
          <a:solidFill>
            <a:srgbClr val="DC1735"/>
          </a:solidFill>
          <a:ln w="4167" cap="flat">
            <a:noFill/>
            <a:prstDash val="solid"/>
            <a:miter/>
          </a:ln>
        </p:spPr>
        <p:txBody>
          <a:bodyPr rtlCol="0" anchor="ctr"/>
          <a:lstStyle/>
          <a:p>
            <a:endParaRPr lang="tr-TR"/>
          </a:p>
        </p:txBody>
      </p:sp>
      <p:pic>
        <p:nvPicPr>
          <p:cNvPr id="13" name="Grafik 12" descr="Onay işareti düz dolguyla">
            <a:extLst>
              <a:ext uri="{FF2B5EF4-FFF2-40B4-BE49-F238E27FC236}">
                <a16:creationId xmlns:a16="http://schemas.microsoft.com/office/drawing/2014/main" id="{4CF77002-F029-D69D-0D09-C8F986F7FB2B}"/>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500569" y="3221340"/>
            <a:ext cx="359327" cy="359327"/>
          </a:xfrm>
          <a:prstGeom prst="rect">
            <a:avLst/>
          </a:prstGeom>
        </p:spPr>
      </p:pic>
      <p:pic>
        <p:nvPicPr>
          <p:cNvPr id="14" name="Grafik 13" descr="Onay işareti düz dolguyla">
            <a:extLst>
              <a:ext uri="{FF2B5EF4-FFF2-40B4-BE49-F238E27FC236}">
                <a16:creationId xmlns:a16="http://schemas.microsoft.com/office/drawing/2014/main" id="{1AEBF404-3D59-3885-A8E1-ADBBE9387CF6}"/>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497321" y="5425004"/>
            <a:ext cx="359327" cy="359327"/>
          </a:xfrm>
          <a:prstGeom prst="rect">
            <a:avLst/>
          </a:prstGeom>
        </p:spPr>
      </p:pic>
      <p:pic>
        <p:nvPicPr>
          <p:cNvPr id="15" name="Grafik 14" descr="Onay işareti düz dolguyla">
            <a:extLst>
              <a:ext uri="{FF2B5EF4-FFF2-40B4-BE49-F238E27FC236}">
                <a16:creationId xmlns:a16="http://schemas.microsoft.com/office/drawing/2014/main" id="{563E43F5-5603-B61B-5EF1-C8D4DF556844}"/>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503467" y="1797734"/>
            <a:ext cx="359327" cy="359327"/>
          </a:xfrm>
          <a:prstGeom prst="rect">
            <a:avLst/>
          </a:prstGeom>
        </p:spPr>
      </p:pic>
      <p:sp>
        <p:nvSpPr>
          <p:cNvPr id="17" name="Slayt Numarası Yer Tutucusu 16">
            <a:extLst>
              <a:ext uri="{FF2B5EF4-FFF2-40B4-BE49-F238E27FC236}">
                <a16:creationId xmlns:a16="http://schemas.microsoft.com/office/drawing/2014/main" id="{B6D1977F-7241-88E5-A7CB-0C0C15259664}"/>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115706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6" name="Dikdörtgen: Köşeleri Yuvarlatılmış 5">
            <a:extLst>
              <a:ext uri="{FF2B5EF4-FFF2-40B4-BE49-F238E27FC236}">
                <a16:creationId xmlns:a16="http://schemas.microsoft.com/office/drawing/2014/main" id="{3E3C61C4-5CA3-1993-3403-E60CD42E561D}"/>
              </a:ext>
            </a:extLst>
          </p:cNvPr>
          <p:cNvSpPr>
            <a:spLocks/>
          </p:cNvSpPr>
          <p:nvPr/>
        </p:nvSpPr>
        <p:spPr>
          <a:xfrm>
            <a:off x="329833" y="834157"/>
            <a:ext cx="11532333" cy="5983696"/>
          </a:xfrm>
          <a:prstGeom prst="roundRect">
            <a:avLst>
              <a:gd name="adj" fmla="val 3998"/>
            </a:avLst>
          </a:prstGeom>
          <a:solidFill>
            <a:srgbClr val="EAEEF0"/>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8B0FB24-F7F3-37A1-F569-D1573D80F34B}"/>
              </a:ext>
            </a:extLst>
          </p:cNvPr>
          <p:cNvSpPr txBox="1"/>
          <p:nvPr/>
        </p:nvSpPr>
        <p:spPr>
          <a:xfrm>
            <a:off x="576363" y="1591743"/>
            <a:ext cx="10865223" cy="369332"/>
          </a:xfrm>
          <a:prstGeom prst="rect">
            <a:avLst/>
          </a:prstGeom>
          <a:noFill/>
        </p:spPr>
        <p:txBody>
          <a:bodyPr wrap="square" rtlCol="0">
            <a:spAutoFit/>
          </a:bodyPr>
          <a:lstStyle/>
          <a:p>
            <a:endParaRPr lang="tr-TR" b="1" dirty="0">
              <a:solidFill>
                <a:srgbClr val="112746"/>
              </a:solidFill>
              <a:latin typeface="Aptos" panose="020B0004020202020204" pitchFamily="34" charset="0"/>
            </a:endParaRPr>
          </a:p>
        </p:txBody>
      </p:sp>
      <p:sp>
        <p:nvSpPr>
          <p:cNvPr id="8" name="Yuvarlatılmış Dikdörtgen 8">
            <a:extLst>
              <a:ext uri="{FF2B5EF4-FFF2-40B4-BE49-F238E27FC236}">
                <a16:creationId xmlns:a16="http://schemas.microsoft.com/office/drawing/2014/main" id="{FA736E3C-CEBC-5DFE-2CD2-AA5E8462B27D}"/>
              </a:ext>
            </a:extLst>
          </p:cNvPr>
          <p:cNvSpPr/>
          <p:nvPr/>
        </p:nvSpPr>
        <p:spPr>
          <a:xfrm>
            <a:off x="476250" y="949923"/>
            <a:ext cx="5874026" cy="477679"/>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800" b="1" dirty="0">
                <a:solidFill>
                  <a:schemeClr val="bg1"/>
                </a:solidFill>
                <a:latin typeface="Roboto" panose="020B0604020202020204" charset="0"/>
                <a:ea typeface="Roboto" panose="020B0604020202020204" charset="0"/>
                <a:cs typeface="Times New Roman" panose="02020603050405020304" pitchFamily="18" charset="0"/>
              </a:rPr>
              <a:t>Kurumlar </a:t>
            </a:r>
            <a:r>
              <a:rPr lang="tr-TR" b="1" dirty="0">
                <a:solidFill>
                  <a:schemeClr val="bg1"/>
                </a:solidFill>
                <a:latin typeface="Roboto" panose="020B0604020202020204" charset="0"/>
                <a:ea typeface="Roboto" panose="020B0604020202020204" charset="0"/>
                <a:cs typeface="Times New Roman" panose="02020603050405020304" pitchFamily="18" charset="0"/>
              </a:rPr>
              <a:t>V</a:t>
            </a:r>
            <a:r>
              <a:rPr lang="tr-TR" sz="1800" b="1" dirty="0">
                <a:solidFill>
                  <a:schemeClr val="bg1"/>
                </a:solidFill>
                <a:latin typeface="Roboto" panose="020B0604020202020204" charset="0"/>
                <a:ea typeface="Roboto" panose="020B0604020202020204" charset="0"/>
                <a:cs typeface="Times New Roman" panose="02020603050405020304" pitchFamily="18" charset="0"/>
              </a:rPr>
              <a:t>ergisi Beyannamesi</a:t>
            </a:r>
            <a:endParaRPr lang="tr-TR" sz="1800" b="1" dirty="0">
              <a:solidFill>
                <a:schemeClr val="bg1"/>
              </a:solidFill>
              <a:latin typeface="Roboto" panose="020B0604020202020204" charset="0"/>
              <a:ea typeface="Roboto" panose="020B0604020202020204" charset="0"/>
              <a:cs typeface="Roboto" panose="020B0604020202020204" charset="0"/>
            </a:endParaRPr>
          </a:p>
        </p:txBody>
      </p:sp>
      <p:pic>
        <p:nvPicPr>
          <p:cNvPr id="11" name="Resim 10" descr="metin, ekran görüntüsü, yazı tipi, paralel içeren bir resim&#10;&#10;Yapay zeka tarafından oluşturulan içerik yanlış olabilir.">
            <a:extLst>
              <a:ext uri="{FF2B5EF4-FFF2-40B4-BE49-F238E27FC236}">
                <a16:creationId xmlns:a16="http://schemas.microsoft.com/office/drawing/2014/main" id="{0194E32B-9618-BB74-6520-CDA822F26BA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3003" y="1555551"/>
            <a:ext cx="4569850" cy="4896926"/>
          </a:xfrm>
          <a:prstGeom prst="rect">
            <a:avLst/>
          </a:prstGeom>
        </p:spPr>
      </p:pic>
      <p:sp>
        <p:nvSpPr>
          <p:cNvPr id="14" name="Metin kutusu 13">
            <a:extLst>
              <a:ext uri="{FF2B5EF4-FFF2-40B4-BE49-F238E27FC236}">
                <a16:creationId xmlns:a16="http://schemas.microsoft.com/office/drawing/2014/main" id="{D2DC5E4D-F7B1-08FA-63AC-C08CCCE9131B}"/>
              </a:ext>
            </a:extLst>
          </p:cNvPr>
          <p:cNvSpPr txBox="1"/>
          <p:nvPr/>
        </p:nvSpPr>
        <p:spPr>
          <a:xfrm>
            <a:off x="6440960" y="1593993"/>
            <a:ext cx="5000626" cy="1477328"/>
          </a:xfrm>
          <a:prstGeom prst="rect">
            <a:avLst/>
          </a:prstGeom>
          <a:noFill/>
        </p:spPr>
        <p:txBody>
          <a:bodyPr wrap="square">
            <a:spAutoFit/>
          </a:bodyPr>
          <a:lstStyle/>
          <a:p>
            <a:pPr algn="just"/>
            <a:r>
              <a:rPr lang="tr-TR" sz="1800" dirty="0">
                <a:solidFill>
                  <a:srgbClr val="002060"/>
                </a:solidFill>
                <a:effectLst/>
                <a:latin typeface="Aptos" panose="020B0004020202020204" pitchFamily="34" charset="0"/>
                <a:ea typeface="Roboto" panose="02000000000000000000" pitchFamily="2" charset="0"/>
              </a:rPr>
              <a:t>Başvuru Formu ekinde yüklenmesi gereken Kurumlar Vergisi Beyannamesinin son onaylı mali yıla ait </a:t>
            </a:r>
            <a:r>
              <a:rPr lang="tr-TR" sz="1800" dirty="0">
                <a:solidFill>
                  <a:srgbClr val="FF0000"/>
                </a:solidFill>
                <a:effectLst/>
                <a:latin typeface="Aptos" panose="020B0004020202020204" pitchFamily="34" charset="0"/>
                <a:ea typeface="Roboto" panose="02000000000000000000" pitchFamily="2" charset="0"/>
              </a:rPr>
              <a:t>(2025 yılı) </a:t>
            </a:r>
            <a:r>
              <a:rPr lang="tr-TR" sz="1800" dirty="0">
                <a:solidFill>
                  <a:srgbClr val="002060"/>
                </a:solidFill>
                <a:effectLst/>
                <a:latin typeface="Aptos" panose="020B0004020202020204" pitchFamily="34" charset="0"/>
                <a:ea typeface="Roboto" panose="02000000000000000000" pitchFamily="2" charset="0"/>
              </a:rPr>
              <a:t>olması ve Gelir İdaresi Başkanlığı web sayfasından indirilen</a:t>
            </a:r>
            <a:r>
              <a:rPr lang="tr-TR" sz="1800" dirty="0">
                <a:effectLst/>
                <a:latin typeface="Aptos" panose="020B0004020202020204" pitchFamily="34" charset="0"/>
                <a:ea typeface="Roboto" panose="02000000000000000000" pitchFamily="2" charset="0"/>
              </a:rPr>
              <a:t> </a:t>
            </a:r>
            <a:r>
              <a:rPr lang="tr-TR" sz="1800" dirty="0">
                <a:solidFill>
                  <a:srgbClr val="FF0000"/>
                </a:solidFill>
                <a:effectLst/>
                <a:latin typeface="Aptos" panose="020B0004020202020204" pitchFamily="34" charset="0"/>
                <a:ea typeface="Roboto" panose="02000000000000000000" pitchFamily="2" charset="0"/>
              </a:rPr>
              <a:t>orijinal pdf dokümanı</a:t>
            </a:r>
            <a:r>
              <a:rPr lang="tr-TR" sz="1800" dirty="0">
                <a:effectLst/>
                <a:latin typeface="Aptos" panose="020B0004020202020204" pitchFamily="34" charset="0"/>
                <a:ea typeface="Roboto" panose="02000000000000000000" pitchFamily="2" charset="0"/>
              </a:rPr>
              <a:t> </a:t>
            </a:r>
            <a:r>
              <a:rPr lang="tr-TR" sz="1800" dirty="0">
                <a:solidFill>
                  <a:srgbClr val="002060"/>
                </a:solidFill>
                <a:effectLst/>
                <a:latin typeface="Aptos" panose="020B0004020202020204" pitchFamily="34" charset="0"/>
                <a:ea typeface="Roboto" panose="02000000000000000000" pitchFamily="2" charset="0"/>
              </a:rPr>
              <a:t>olarak yüklenmesi gerekmektedir</a:t>
            </a:r>
            <a:r>
              <a:rPr lang="tr-TR" sz="1800" dirty="0">
                <a:effectLst/>
                <a:latin typeface="Aptos" panose="020B0004020202020204" pitchFamily="34" charset="0"/>
                <a:ea typeface="Roboto" panose="02000000000000000000" pitchFamily="2" charset="0"/>
              </a:rPr>
              <a:t>. </a:t>
            </a:r>
          </a:p>
        </p:txBody>
      </p:sp>
      <p:sp>
        <p:nvSpPr>
          <p:cNvPr id="15" name="Metin kutusu 14">
            <a:extLst>
              <a:ext uri="{FF2B5EF4-FFF2-40B4-BE49-F238E27FC236}">
                <a16:creationId xmlns:a16="http://schemas.microsoft.com/office/drawing/2014/main" id="{01C8888F-CEFD-BB82-083B-DA5F4E7AF89C}"/>
              </a:ext>
            </a:extLst>
          </p:cNvPr>
          <p:cNvSpPr txBox="1"/>
          <p:nvPr/>
        </p:nvSpPr>
        <p:spPr>
          <a:xfrm>
            <a:off x="6440960" y="4618908"/>
            <a:ext cx="5047234" cy="1754326"/>
          </a:xfrm>
          <a:prstGeom prst="rect">
            <a:avLst/>
          </a:prstGeom>
          <a:noFill/>
        </p:spPr>
        <p:txBody>
          <a:bodyPr wrap="square">
            <a:spAutoFit/>
          </a:bodyPr>
          <a:lstStyle/>
          <a:p>
            <a:r>
              <a:rPr lang="tr-TR" sz="1800" b="0" i="0" dirty="0">
                <a:solidFill>
                  <a:srgbClr val="002060"/>
                </a:solidFill>
                <a:effectLst/>
                <a:latin typeface="Aptos" panose="020B0004020202020204" pitchFamily="34" charset="0"/>
                <a:ea typeface="Roboto" panose="02000000000000000000" pitchFamily="2" charset="0"/>
              </a:rPr>
              <a:t>Beyannameler, kredibilite değerlendirmesi için finansal kuruluşlarla paylaşıldığından kredi değerlendirmesinde kullanılmaktadır. Başvurunun reddedilmemesi için beyannamenin doğru olarak yüklenmiş olması önem arz etmektedir. </a:t>
            </a:r>
            <a:endParaRPr lang="tr-TR" dirty="0">
              <a:solidFill>
                <a:srgbClr val="002060"/>
              </a:solidFill>
              <a:latin typeface="Aptos" panose="020B0004020202020204" pitchFamily="34" charset="0"/>
              <a:ea typeface="Roboto" panose="02000000000000000000" pitchFamily="2" charset="0"/>
            </a:endParaRPr>
          </a:p>
        </p:txBody>
      </p:sp>
      <p:sp>
        <p:nvSpPr>
          <p:cNvPr id="16" name="Metin kutusu 15">
            <a:extLst>
              <a:ext uri="{FF2B5EF4-FFF2-40B4-BE49-F238E27FC236}">
                <a16:creationId xmlns:a16="http://schemas.microsoft.com/office/drawing/2014/main" id="{BC7B8685-D806-FE21-90F1-62CAE6159522}"/>
              </a:ext>
            </a:extLst>
          </p:cNvPr>
          <p:cNvSpPr txBox="1"/>
          <p:nvPr/>
        </p:nvSpPr>
        <p:spPr>
          <a:xfrm>
            <a:off x="6404933" y="3156440"/>
            <a:ext cx="3460062" cy="646331"/>
          </a:xfrm>
          <a:prstGeom prst="rect">
            <a:avLst/>
          </a:prstGeom>
          <a:noFill/>
        </p:spPr>
        <p:txBody>
          <a:bodyPr wrap="square">
            <a:spAutoFit/>
          </a:bodyPr>
          <a:lstStyle/>
          <a:p>
            <a:pPr algn="just"/>
            <a:r>
              <a:rPr lang="tr-TR" sz="1800" b="0" i="0" dirty="0">
                <a:solidFill>
                  <a:srgbClr val="002060"/>
                </a:solidFill>
                <a:effectLst/>
                <a:latin typeface="Aptos" panose="020B0004020202020204" pitchFamily="34" charset="0"/>
                <a:ea typeface="Roboto" panose="02000000000000000000" pitchFamily="2" charset="0"/>
              </a:rPr>
              <a:t>Geçici beyannameler ek olarak yüklenmemelidir. </a:t>
            </a:r>
            <a:endParaRPr lang="tr-TR" dirty="0">
              <a:solidFill>
                <a:srgbClr val="002060"/>
              </a:solidFill>
              <a:latin typeface="Aptos" panose="020B0004020202020204" pitchFamily="34" charset="0"/>
              <a:ea typeface="Roboto" panose="02000000000000000000" pitchFamily="2" charset="0"/>
            </a:endParaRPr>
          </a:p>
        </p:txBody>
      </p:sp>
      <p:sp>
        <p:nvSpPr>
          <p:cNvPr id="18" name="Metin kutusu 17">
            <a:extLst>
              <a:ext uri="{FF2B5EF4-FFF2-40B4-BE49-F238E27FC236}">
                <a16:creationId xmlns:a16="http://schemas.microsoft.com/office/drawing/2014/main" id="{9B98C7C2-0ACB-19AF-4AB2-5CFAB816D769}"/>
              </a:ext>
            </a:extLst>
          </p:cNvPr>
          <p:cNvSpPr txBox="1"/>
          <p:nvPr/>
        </p:nvSpPr>
        <p:spPr>
          <a:xfrm>
            <a:off x="6440960" y="3851101"/>
            <a:ext cx="5107885" cy="646331"/>
          </a:xfrm>
          <a:prstGeom prst="rect">
            <a:avLst/>
          </a:prstGeom>
          <a:noFill/>
        </p:spPr>
        <p:txBody>
          <a:bodyPr wrap="square">
            <a:spAutoFit/>
          </a:bodyPr>
          <a:lstStyle/>
          <a:p>
            <a:pPr algn="just"/>
            <a:r>
              <a:rPr lang="tr-TR" sz="1800" dirty="0">
                <a:solidFill>
                  <a:srgbClr val="002060"/>
                </a:solidFill>
                <a:effectLst/>
                <a:latin typeface="Aptos" panose="020B0004020202020204" pitchFamily="34" charset="0"/>
                <a:ea typeface="Roboto" panose="02000000000000000000" pitchFamily="2" charset="0"/>
              </a:rPr>
              <a:t>Taranmış doküman yüklenmemesi hususuna dikkat edilmelidir.</a:t>
            </a:r>
          </a:p>
        </p:txBody>
      </p:sp>
      <p:pic>
        <p:nvPicPr>
          <p:cNvPr id="19" name="Grafik 18" descr="Uyarı düz dolguyla">
            <a:extLst>
              <a:ext uri="{FF2B5EF4-FFF2-40B4-BE49-F238E27FC236}">
                <a16:creationId xmlns:a16="http://schemas.microsoft.com/office/drawing/2014/main" id="{467AD0AD-501E-5735-6A33-372C56D53197}"/>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a:off x="5966129" y="1643756"/>
            <a:ext cx="400050" cy="400050"/>
          </a:xfrm>
          <a:prstGeom prst="rect">
            <a:avLst/>
          </a:prstGeom>
        </p:spPr>
      </p:pic>
      <p:pic>
        <p:nvPicPr>
          <p:cNvPr id="20" name="Grafik 19" descr="Kapat düz dolguyla">
            <a:extLst>
              <a:ext uri="{FF2B5EF4-FFF2-40B4-BE49-F238E27FC236}">
                <a16:creationId xmlns:a16="http://schemas.microsoft.com/office/drawing/2014/main" id="{85CFB622-AAAF-2D33-6DD6-346B08C59275}"/>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6007823" y="4653876"/>
            <a:ext cx="382242" cy="382242"/>
          </a:xfrm>
          <a:prstGeom prst="rect">
            <a:avLst/>
          </a:prstGeom>
        </p:spPr>
      </p:pic>
      <p:pic>
        <p:nvPicPr>
          <p:cNvPr id="21" name="Grafik 20" descr="Kapat düz dolguyla">
            <a:extLst>
              <a:ext uri="{FF2B5EF4-FFF2-40B4-BE49-F238E27FC236}">
                <a16:creationId xmlns:a16="http://schemas.microsoft.com/office/drawing/2014/main" id="{0A255822-3B47-FF32-B457-0FCC53C59AA1}"/>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990015" y="3873988"/>
            <a:ext cx="400050" cy="400050"/>
          </a:xfrm>
          <a:prstGeom prst="rect">
            <a:avLst/>
          </a:prstGeom>
        </p:spPr>
      </p:pic>
      <p:pic>
        <p:nvPicPr>
          <p:cNvPr id="22" name="Grafik 21" descr="Kapat düz dolguyla">
            <a:extLst>
              <a:ext uri="{FF2B5EF4-FFF2-40B4-BE49-F238E27FC236}">
                <a16:creationId xmlns:a16="http://schemas.microsoft.com/office/drawing/2014/main" id="{BA6A7929-5CE9-B823-A872-458CAB8B9C6A}"/>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965631" y="3209939"/>
            <a:ext cx="400050" cy="400050"/>
          </a:xfrm>
          <a:prstGeom prst="rect">
            <a:avLst/>
          </a:prstGeom>
        </p:spPr>
      </p:pic>
      <p:sp>
        <p:nvSpPr>
          <p:cNvPr id="23" name="Slayt Numarası Yer Tutucusu 22">
            <a:extLst>
              <a:ext uri="{FF2B5EF4-FFF2-40B4-BE49-F238E27FC236}">
                <a16:creationId xmlns:a16="http://schemas.microsoft.com/office/drawing/2014/main" id="{9DA60BEB-06E5-F7EE-7568-E05D82572CD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1803182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6" name="Dikdörtgen: Köşeleri Yuvarlatılmış 5">
            <a:extLst>
              <a:ext uri="{FF2B5EF4-FFF2-40B4-BE49-F238E27FC236}">
                <a16:creationId xmlns:a16="http://schemas.microsoft.com/office/drawing/2014/main" id="{77F1A1E4-100D-AF89-C944-53EC971F62D6}"/>
              </a:ext>
            </a:extLst>
          </p:cNvPr>
          <p:cNvSpPr/>
          <p:nvPr/>
        </p:nvSpPr>
        <p:spPr>
          <a:xfrm>
            <a:off x="3550451" y="1137930"/>
            <a:ext cx="5292897" cy="615317"/>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FFFFFF"/>
                </a:solidFill>
                <a:effectLst/>
                <a:uLnTx/>
                <a:uFillTx/>
                <a:latin typeface="Aptos" panose="020B0004020202020204" pitchFamily="34" charset="0"/>
              </a:rPr>
              <a:t>Programın Amacı ve Kapsamı</a:t>
            </a:r>
          </a:p>
        </p:txBody>
      </p:sp>
      <p:sp>
        <p:nvSpPr>
          <p:cNvPr id="42" name="Metin kutusu 41">
            <a:extLst>
              <a:ext uri="{FF2B5EF4-FFF2-40B4-BE49-F238E27FC236}">
                <a16:creationId xmlns:a16="http://schemas.microsoft.com/office/drawing/2014/main" id="{A7175FC8-F9A3-BD44-2EBD-2ABEFF67C48A}"/>
              </a:ext>
            </a:extLst>
          </p:cNvPr>
          <p:cNvSpPr txBox="1"/>
          <p:nvPr/>
        </p:nvSpPr>
        <p:spPr>
          <a:xfrm>
            <a:off x="1166958" y="2990385"/>
            <a:ext cx="10036887" cy="923330"/>
          </a:xfrm>
          <a:prstGeom prst="rect">
            <a:avLst/>
          </a:prstGeom>
          <a:noFill/>
        </p:spPr>
        <p:txBody>
          <a:bodyPr wrap="square" rtlCol="0">
            <a:spAutoFit/>
          </a:bodyPr>
          <a:lstStyle/>
          <a:p>
            <a:pPr algn="ctr"/>
            <a:r>
              <a:rPr lang="tr-TR" b="1" dirty="0">
                <a:solidFill>
                  <a:srgbClr val="002060"/>
                </a:solidFill>
                <a:latin typeface="Aptos" panose="020B0004020202020204" pitchFamily="34" charset="0"/>
              </a:rPr>
              <a:t>KOBİ’lerin verimliliğini, dayanıklılığını, üretimini, pazar büyüklüğünü ve kurumsal kapasitesini artırmaya yönelik ölçek büyütme yatırımlarına, dijital dönüşüm yatırımlarına ve büyük işletmelerin tedarikçilerinin geliştirilmesine katkı sağlamaktır.</a:t>
            </a:r>
          </a:p>
        </p:txBody>
      </p:sp>
      <p:grpSp>
        <p:nvGrpSpPr>
          <p:cNvPr id="63" name="Grup 62">
            <a:extLst>
              <a:ext uri="{FF2B5EF4-FFF2-40B4-BE49-F238E27FC236}">
                <a16:creationId xmlns:a16="http://schemas.microsoft.com/office/drawing/2014/main" id="{2025A75C-5286-0616-722A-5A9292DDA847}"/>
              </a:ext>
            </a:extLst>
          </p:cNvPr>
          <p:cNvGrpSpPr/>
          <p:nvPr/>
        </p:nvGrpSpPr>
        <p:grpSpPr>
          <a:xfrm>
            <a:off x="2386787" y="4563096"/>
            <a:ext cx="2352474" cy="1596627"/>
            <a:chOff x="450939" y="4526267"/>
            <a:chExt cx="2352474" cy="1596627"/>
          </a:xfrm>
        </p:grpSpPr>
        <p:sp>
          <p:nvSpPr>
            <p:cNvPr id="45" name="Dikdörtgen: Köşeleri Yuvarlatılmış 44">
              <a:extLst>
                <a:ext uri="{FF2B5EF4-FFF2-40B4-BE49-F238E27FC236}">
                  <a16:creationId xmlns:a16="http://schemas.microsoft.com/office/drawing/2014/main" id="{2044D465-8013-44EA-F86E-C87895B03BBE}"/>
                </a:ext>
              </a:extLst>
            </p:cNvPr>
            <p:cNvSpPr/>
            <p:nvPr/>
          </p:nvSpPr>
          <p:spPr>
            <a:xfrm>
              <a:off x="710627" y="4526267"/>
              <a:ext cx="1833098" cy="615317"/>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a:ln>
                    <a:noFill/>
                  </a:ln>
                  <a:solidFill>
                    <a:srgbClr val="FFFFFF"/>
                  </a:solidFill>
                  <a:effectLst/>
                  <a:uLnTx/>
                  <a:uFillTx/>
                  <a:latin typeface="Aptos" panose="020B0004020202020204" pitchFamily="34" charset="0"/>
                </a:rPr>
                <a:t>Program Süresi</a:t>
              </a:r>
            </a:p>
          </p:txBody>
        </p:sp>
        <p:sp>
          <p:nvSpPr>
            <p:cNvPr id="51" name="Dikdörtgen: Köşeleri Yuvarlatılmış 50">
              <a:extLst>
                <a:ext uri="{FF2B5EF4-FFF2-40B4-BE49-F238E27FC236}">
                  <a16:creationId xmlns:a16="http://schemas.microsoft.com/office/drawing/2014/main" id="{A2DAF95F-EDCE-6511-E660-400327C3E850}"/>
                </a:ext>
              </a:extLst>
            </p:cNvPr>
            <p:cNvSpPr/>
            <p:nvPr/>
          </p:nvSpPr>
          <p:spPr>
            <a:xfrm>
              <a:off x="450939" y="4973703"/>
              <a:ext cx="2352474" cy="1149191"/>
            </a:xfrm>
            <a:prstGeom prst="roundRect">
              <a:avLst/>
            </a:prstGeom>
            <a:solidFill>
              <a:srgbClr val="E7EBEC"/>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60" name="Metin kutusu 59">
              <a:extLst>
                <a:ext uri="{FF2B5EF4-FFF2-40B4-BE49-F238E27FC236}">
                  <a16:creationId xmlns:a16="http://schemas.microsoft.com/office/drawing/2014/main" id="{980889CC-B2E4-E6C8-1C02-87FA4C12AC3A}"/>
                </a:ext>
              </a:extLst>
            </p:cNvPr>
            <p:cNvSpPr txBox="1"/>
            <p:nvPr/>
          </p:nvSpPr>
          <p:spPr>
            <a:xfrm>
              <a:off x="1480305" y="5313102"/>
              <a:ext cx="1063420" cy="461665"/>
            </a:xfrm>
            <a:prstGeom prst="rect">
              <a:avLst/>
            </a:prstGeom>
            <a:noFill/>
          </p:spPr>
          <p:txBody>
            <a:bodyPr wrap="square" rtlCol="0">
              <a:spAutoFit/>
            </a:bodyPr>
            <a:lstStyle/>
            <a:p>
              <a:r>
                <a:rPr lang="tr-TR" sz="2400" b="1" dirty="0">
                  <a:solidFill>
                    <a:srgbClr val="002060"/>
                  </a:solidFill>
                  <a:latin typeface="Aptos" panose="020B0004020202020204" pitchFamily="34" charset="0"/>
                </a:rPr>
                <a:t>24 Ay</a:t>
              </a:r>
            </a:p>
          </p:txBody>
        </p:sp>
      </p:grpSp>
      <p:grpSp>
        <p:nvGrpSpPr>
          <p:cNvPr id="69" name="Grup 68">
            <a:extLst>
              <a:ext uri="{FF2B5EF4-FFF2-40B4-BE49-F238E27FC236}">
                <a16:creationId xmlns:a16="http://schemas.microsoft.com/office/drawing/2014/main" id="{28627C3C-8235-1D23-2F10-6337BE00912C}"/>
              </a:ext>
            </a:extLst>
          </p:cNvPr>
          <p:cNvGrpSpPr/>
          <p:nvPr/>
        </p:nvGrpSpPr>
        <p:grpSpPr>
          <a:xfrm>
            <a:off x="6397079" y="4520694"/>
            <a:ext cx="4701227" cy="1622119"/>
            <a:chOff x="6717821" y="4537604"/>
            <a:chExt cx="4701227" cy="1622119"/>
          </a:xfrm>
        </p:grpSpPr>
        <p:sp>
          <p:nvSpPr>
            <p:cNvPr id="57" name="Dikdörtgen: Köşeleri Yuvarlatılmış 56">
              <a:extLst>
                <a:ext uri="{FF2B5EF4-FFF2-40B4-BE49-F238E27FC236}">
                  <a16:creationId xmlns:a16="http://schemas.microsoft.com/office/drawing/2014/main" id="{9E9FF68F-B074-1EE6-3B71-B25BDDDD1AA7}"/>
                </a:ext>
              </a:extLst>
            </p:cNvPr>
            <p:cNvSpPr/>
            <p:nvPr/>
          </p:nvSpPr>
          <p:spPr>
            <a:xfrm>
              <a:off x="7036576" y="4537604"/>
              <a:ext cx="3966122" cy="615317"/>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FFFFFF"/>
                  </a:solidFill>
                  <a:effectLst/>
                  <a:uLnTx/>
                  <a:uFillTx/>
                  <a:latin typeface="Aptos" panose="020B0004020202020204" pitchFamily="34" charset="0"/>
                </a:rPr>
                <a:t>Başvuru Tarihleri</a:t>
              </a:r>
            </a:p>
          </p:txBody>
        </p:sp>
        <p:sp>
          <p:nvSpPr>
            <p:cNvPr id="58" name="Dikdörtgen: Köşeleri Yuvarlatılmış 57">
              <a:extLst>
                <a:ext uri="{FF2B5EF4-FFF2-40B4-BE49-F238E27FC236}">
                  <a16:creationId xmlns:a16="http://schemas.microsoft.com/office/drawing/2014/main" id="{2E569FE9-0F0A-C625-8972-C1C2057BC0E0}"/>
                </a:ext>
              </a:extLst>
            </p:cNvPr>
            <p:cNvSpPr/>
            <p:nvPr/>
          </p:nvSpPr>
          <p:spPr>
            <a:xfrm>
              <a:off x="6717821" y="5019094"/>
              <a:ext cx="4701227" cy="1140629"/>
            </a:xfrm>
            <a:prstGeom prst="roundRect">
              <a:avLst/>
            </a:prstGeom>
            <a:solidFill>
              <a:srgbClr val="E7EBEC"/>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67" name="Metin kutusu 66">
              <a:extLst>
                <a:ext uri="{FF2B5EF4-FFF2-40B4-BE49-F238E27FC236}">
                  <a16:creationId xmlns:a16="http://schemas.microsoft.com/office/drawing/2014/main" id="{EA7144E2-8105-7D68-F7F4-19BB2B5E842E}"/>
                </a:ext>
              </a:extLst>
            </p:cNvPr>
            <p:cNvSpPr txBox="1"/>
            <p:nvPr/>
          </p:nvSpPr>
          <p:spPr>
            <a:xfrm>
              <a:off x="7697263" y="5320646"/>
              <a:ext cx="3523867" cy="461665"/>
            </a:xfrm>
            <a:prstGeom prst="rect">
              <a:avLst/>
            </a:prstGeom>
            <a:noFill/>
          </p:spPr>
          <p:txBody>
            <a:bodyPr wrap="square" rtlCol="0">
              <a:spAutoFit/>
            </a:bodyPr>
            <a:lstStyle/>
            <a:p>
              <a:pPr algn="ctr"/>
              <a:r>
                <a:rPr lang="tr-TR" sz="2400" b="1" dirty="0">
                  <a:solidFill>
                    <a:srgbClr val="002060"/>
                  </a:solidFill>
                  <a:latin typeface="Aptos" panose="020B0004020202020204" pitchFamily="34" charset="0"/>
                </a:rPr>
                <a:t>22.08.2026 – 15.09.2026</a:t>
              </a:r>
            </a:p>
          </p:txBody>
        </p:sp>
      </p:grpSp>
      <p:pic>
        <p:nvPicPr>
          <p:cNvPr id="7" name="Resim 6" descr="tasarım içeren bir resim&#10;&#10;Yapay zeka tarafından oluşturulan içerik yanlış olabilir.">
            <a:extLst>
              <a:ext uri="{FF2B5EF4-FFF2-40B4-BE49-F238E27FC236}">
                <a16:creationId xmlns:a16="http://schemas.microsoft.com/office/drawing/2014/main" id="{202F8CFF-E7C5-795D-C337-4F95A9B8A63E}"/>
              </a:ext>
            </a:extLst>
          </p:cNvPr>
          <p:cNvPicPr>
            <a:picLocks noChangeAspect="1"/>
          </p:cNvPicPr>
          <p:nvPr/>
        </p:nvPicPr>
        <p:blipFill>
          <a:blip r:embed="rId7">
            <a:extLst>
              <a:ext uri="{28A0092B-C50C-407E-A947-70E740481C1C}">
                <a14:useLocalDpi xmlns:a14="http://schemas.microsoft.com/office/drawing/2010/main" val="0"/>
              </a:ext>
            </a:extLst>
          </a:blip>
          <a:srcRect r="2197"/>
          <a:stretch/>
        </p:blipFill>
        <p:spPr>
          <a:xfrm>
            <a:off x="2425116" y="1826967"/>
            <a:ext cx="1169741" cy="1117664"/>
          </a:xfrm>
          <a:prstGeom prst="rect">
            <a:avLst/>
          </a:prstGeom>
          <a:ln>
            <a:noFill/>
          </a:ln>
          <a:effectLst>
            <a:softEdge rad="112500"/>
          </a:effectLst>
        </p:spPr>
      </p:pic>
      <p:pic>
        <p:nvPicPr>
          <p:cNvPr id="10" name="Resim 9" descr="daire, ekran görüntüsü, mavi, açık mavi içeren bir resim&#10;&#10;Yapay zeka tarafından oluşturulan içerik yanlış olabilir.">
            <a:extLst>
              <a:ext uri="{FF2B5EF4-FFF2-40B4-BE49-F238E27FC236}">
                <a16:creationId xmlns:a16="http://schemas.microsoft.com/office/drawing/2014/main" id="{00C062E6-92EB-29F7-102D-C85D397600A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79573" y="1875836"/>
            <a:ext cx="1169743" cy="1071611"/>
          </a:xfrm>
          <a:prstGeom prst="rect">
            <a:avLst/>
          </a:prstGeom>
          <a:ln>
            <a:noFill/>
          </a:ln>
          <a:effectLst>
            <a:softEdge rad="112500"/>
          </a:effectLst>
        </p:spPr>
      </p:pic>
      <p:pic>
        <p:nvPicPr>
          <p:cNvPr id="13" name="Resim 12" descr="grafik, simge, sembol, yazı tipi, logo içeren bir resim&#10;&#10;Yapay zeka tarafından oluşturulan içerik yanlış olabilir.">
            <a:extLst>
              <a:ext uri="{FF2B5EF4-FFF2-40B4-BE49-F238E27FC236}">
                <a16:creationId xmlns:a16="http://schemas.microsoft.com/office/drawing/2014/main" id="{39664B19-10F1-8903-4F3C-38CDC3450ED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34032" y="1855732"/>
            <a:ext cx="1101694" cy="1091716"/>
          </a:xfrm>
          <a:prstGeom prst="rect">
            <a:avLst/>
          </a:prstGeom>
          <a:ln>
            <a:noFill/>
          </a:ln>
          <a:effectLst>
            <a:softEdge rad="112500"/>
          </a:effectLst>
        </p:spPr>
      </p:pic>
      <p:pic>
        <p:nvPicPr>
          <p:cNvPr id="15" name="Resim 14" descr="metin, ekran görüntüsü, yazı tipi, dikdörtgen içeren bir resim&#10;&#10;Yapay zeka tarafından oluşturulan içerik yanlış olabilir.">
            <a:extLst>
              <a:ext uri="{FF2B5EF4-FFF2-40B4-BE49-F238E27FC236}">
                <a16:creationId xmlns:a16="http://schemas.microsoft.com/office/drawing/2014/main" id="{DA58169E-EF1D-2EF1-7B00-A04F2C007EB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90401" y="1855731"/>
            <a:ext cx="1216645" cy="1117664"/>
          </a:xfrm>
          <a:prstGeom prst="rect">
            <a:avLst/>
          </a:prstGeom>
          <a:ln>
            <a:noFill/>
          </a:ln>
          <a:effectLst>
            <a:softEdge rad="112500"/>
          </a:effectLst>
        </p:spPr>
      </p:pic>
      <p:pic>
        <p:nvPicPr>
          <p:cNvPr id="19" name="Resim 18" descr="kırpıntı çizim, tasarım, çizim içeren bir resim&#10;&#10;Yapay zeka tarafından oluşturulan içerik yanlış olabilir.">
            <a:extLst>
              <a:ext uri="{FF2B5EF4-FFF2-40B4-BE49-F238E27FC236}">
                <a16:creationId xmlns:a16="http://schemas.microsoft.com/office/drawing/2014/main" id="{A3159187-BE23-E90F-A8E8-B3428FBF337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533512" y="5112071"/>
            <a:ext cx="891424" cy="844996"/>
          </a:xfrm>
          <a:prstGeom prst="rect">
            <a:avLst/>
          </a:prstGeom>
          <a:ln>
            <a:noFill/>
          </a:ln>
          <a:effectLst>
            <a:softEdge rad="112500"/>
          </a:effectLst>
        </p:spPr>
      </p:pic>
      <p:pic>
        <p:nvPicPr>
          <p:cNvPr id="21" name="Resim 20" descr="ekran görüntüsü, metin, tablet bilgisayar, tasarım içeren bir resim&#10;&#10;Yapay zeka tarafından oluşturulan içerik yanlış olabilir.">
            <a:extLst>
              <a:ext uri="{FF2B5EF4-FFF2-40B4-BE49-F238E27FC236}">
                <a16:creationId xmlns:a16="http://schemas.microsoft.com/office/drawing/2014/main" id="{C75AE226-02BB-6B5B-C844-ED05FF81E6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464488" y="5077774"/>
            <a:ext cx="1044590" cy="1011252"/>
          </a:xfrm>
          <a:prstGeom prst="rect">
            <a:avLst/>
          </a:prstGeom>
          <a:ln>
            <a:noFill/>
          </a:ln>
          <a:effectLst>
            <a:softEdge rad="112500"/>
          </a:effectLst>
        </p:spPr>
      </p:pic>
      <p:sp>
        <p:nvSpPr>
          <p:cNvPr id="22" name="Slayt Numarası Yer Tutucusu 21">
            <a:extLst>
              <a:ext uri="{FF2B5EF4-FFF2-40B4-BE49-F238E27FC236}">
                <a16:creationId xmlns:a16="http://schemas.microsoft.com/office/drawing/2014/main" id="{BF427325-A8C2-8A5C-9C25-44F766751273}"/>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13979992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6" name="Dikdörtgen: Köşeleri Yuvarlatılmış 5">
            <a:extLst>
              <a:ext uri="{FF2B5EF4-FFF2-40B4-BE49-F238E27FC236}">
                <a16:creationId xmlns:a16="http://schemas.microsoft.com/office/drawing/2014/main" id="{3E3C61C4-5CA3-1993-3403-E60CD42E561D}"/>
              </a:ext>
            </a:extLst>
          </p:cNvPr>
          <p:cNvSpPr>
            <a:spLocks/>
          </p:cNvSpPr>
          <p:nvPr/>
        </p:nvSpPr>
        <p:spPr>
          <a:xfrm>
            <a:off x="384084" y="889236"/>
            <a:ext cx="11532333" cy="5887730"/>
          </a:xfrm>
          <a:prstGeom prst="roundRect">
            <a:avLst>
              <a:gd name="adj" fmla="val 3998"/>
            </a:avLst>
          </a:prstGeom>
          <a:solidFill>
            <a:srgbClr val="EAEEF0"/>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sp>
        <p:nvSpPr>
          <p:cNvPr id="7" name="Metin kutusu 6">
            <a:extLst>
              <a:ext uri="{FF2B5EF4-FFF2-40B4-BE49-F238E27FC236}">
                <a16:creationId xmlns:a16="http://schemas.microsoft.com/office/drawing/2014/main" id="{38B0FB24-F7F3-37A1-F569-D1573D80F34B}"/>
              </a:ext>
            </a:extLst>
          </p:cNvPr>
          <p:cNvSpPr txBox="1"/>
          <p:nvPr/>
        </p:nvSpPr>
        <p:spPr>
          <a:xfrm>
            <a:off x="576363" y="1591743"/>
            <a:ext cx="10865223" cy="369332"/>
          </a:xfrm>
          <a:prstGeom prst="rect">
            <a:avLst/>
          </a:prstGeom>
          <a:noFill/>
        </p:spPr>
        <p:txBody>
          <a:bodyPr wrap="square" rtlCol="0">
            <a:spAutoFit/>
          </a:bodyPr>
          <a:lstStyle/>
          <a:p>
            <a:endParaRPr lang="tr-TR" b="1" dirty="0">
              <a:solidFill>
                <a:srgbClr val="112746"/>
              </a:solidFill>
              <a:latin typeface="Aptos" panose="020B0004020202020204" pitchFamily="34" charset="0"/>
            </a:endParaRPr>
          </a:p>
        </p:txBody>
      </p:sp>
      <p:sp>
        <p:nvSpPr>
          <p:cNvPr id="8" name="Yuvarlatılmış Dikdörtgen 8">
            <a:extLst>
              <a:ext uri="{FF2B5EF4-FFF2-40B4-BE49-F238E27FC236}">
                <a16:creationId xmlns:a16="http://schemas.microsoft.com/office/drawing/2014/main" id="{FA736E3C-CEBC-5DFE-2CD2-AA5E8462B27D}"/>
              </a:ext>
            </a:extLst>
          </p:cNvPr>
          <p:cNvSpPr/>
          <p:nvPr/>
        </p:nvSpPr>
        <p:spPr>
          <a:xfrm>
            <a:off x="476250" y="949923"/>
            <a:ext cx="5874026" cy="477679"/>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800" b="1" dirty="0">
                <a:solidFill>
                  <a:schemeClr val="bg1"/>
                </a:solidFill>
                <a:latin typeface="Roboto" panose="020B0604020202020204" charset="0"/>
                <a:ea typeface="Roboto" panose="020B0604020202020204" charset="0"/>
                <a:cs typeface="Times New Roman" panose="02020603050405020304" pitchFamily="18" charset="0"/>
              </a:rPr>
              <a:t>İşletme Değerlendirme Raporu</a:t>
            </a:r>
            <a:endParaRPr lang="tr-TR" sz="1800" b="1" dirty="0">
              <a:solidFill>
                <a:schemeClr val="bg1"/>
              </a:solidFill>
              <a:latin typeface="Roboto" panose="020B0604020202020204" charset="0"/>
              <a:ea typeface="Roboto" panose="020B0604020202020204" charset="0"/>
              <a:cs typeface="Roboto" panose="020B0604020202020204" charset="0"/>
            </a:endParaRPr>
          </a:p>
        </p:txBody>
      </p:sp>
      <p:sp>
        <p:nvSpPr>
          <p:cNvPr id="14" name="Metin kutusu 13">
            <a:extLst>
              <a:ext uri="{FF2B5EF4-FFF2-40B4-BE49-F238E27FC236}">
                <a16:creationId xmlns:a16="http://schemas.microsoft.com/office/drawing/2014/main" id="{D2DC5E4D-F7B1-08FA-63AC-C08CCCE9131B}"/>
              </a:ext>
            </a:extLst>
          </p:cNvPr>
          <p:cNvSpPr txBox="1"/>
          <p:nvPr/>
        </p:nvSpPr>
        <p:spPr>
          <a:xfrm>
            <a:off x="5500718" y="1593993"/>
            <a:ext cx="6255676" cy="1477328"/>
          </a:xfrm>
          <a:prstGeom prst="rect">
            <a:avLst/>
          </a:prstGeom>
          <a:noFill/>
        </p:spPr>
        <p:txBody>
          <a:bodyPr wrap="square">
            <a:spAutoFit/>
          </a:bodyPr>
          <a:lstStyle/>
          <a:p>
            <a:pPr algn="just"/>
            <a:r>
              <a:rPr lang="tr-TR" sz="1800" dirty="0">
                <a:solidFill>
                  <a:srgbClr val="002060"/>
                </a:solidFill>
                <a:effectLst/>
                <a:latin typeface="Aptos" panose="020B0004020202020204" pitchFamily="34" charset="0"/>
                <a:ea typeface="Roboto" panose="02000000000000000000" pitchFamily="2" charset="0"/>
              </a:rPr>
              <a:t>İşletme Değerlendirme Raporu alabilecek durumdaki işletmeler için (son mali yıla ait verileri bulunan ve İşletme Değerlendirme Raporu oluşmuş) Başvuru formunun ekine zorunlu olarak yüklenmesi gereken bir rapor olmakla birlikte, başvuru sürecinde değerlendirmeye katkı sağlayacaktır.</a:t>
            </a:r>
          </a:p>
        </p:txBody>
      </p:sp>
      <p:sp>
        <p:nvSpPr>
          <p:cNvPr id="15" name="Metin kutusu 14">
            <a:extLst>
              <a:ext uri="{FF2B5EF4-FFF2-40B4-BE49-F238E27FC236}">
                <a16:creationId xmlns:a16="http://schemas.microsoft.com/office/drawing/2014/main" id="{01C8888F-CEFD-BB82-083B-DA5F4E7AF89C}"/>
              </a:ext>
            </a:extLst>
          </p:cNvPr>
          <p:cNvSpPr txBox="1"/>
          <p:nvPr/>
        </p:nvSpPr>
        <p:spPr>
          <a:xfrm>
            <a:off x="5453506" y="4727021"/>
            <a:ext cx="6462911" cy="1754326"/>
          </a:xfrm>
          <a:prstGeom prst="rect">
            <a:avLst/>
          </a:prstGeom>
          <a:noFill/>
        </p:spPr>
        <p:txBody>
          <a:bodyPr wrap="square">
            <a:spAutoFit/>
          </a:bodyPr>
          <a:lstStyle/>
          <a:p>
            <a:r>
              <a:rPr lang="tr-TR" sz="1800" b="0" i="0" dirty="0">
                <a:solidFill>
                  <a:srgbClr val="002060"/>
                </a:solidFill>
                <a:effectLst/>
                <a:latin typeface="Aptos" panose="020B0004020202020204" pitchFamily="34" charset="0"/>
                <a:ea typeface="Roboto" panose="02000000000000000000" pitchFamily="2" charset="0"/>
              </a:rPr>
              <a:t>İşletme Değerlendirme Raporu'na Findeks platformu üzerinden erişilebilir. </a:t>
            </a:r>
            <a:r>
              <a:rPr lang="tr-TR" sz="1800" b="1" i="0" dirty="0">
                <a:solidFill>
                  <a:srgbClr val="002060"/>
                </a:solidFill>
                <a:effectLst/>
                <a:latin typeface="Aptos" panose="020B0004020202020204" pitchFamily="34" charset="0"/>
                <a:ea typeface="Roboto" panose="02000000000000000000" pitchFamily="2" charset="0"/>
              </a:rPr>
              <a:t>https://www.findeks.com/urunler/kosgeb-isletme-degerlendirme-raporu-idr </a:t>
            </a:r>
            <a:r>
              <a:rPr lang="tr-TR" sz="1800" b="0" i="0" dirty="0">
                <a:solidFill>
                  <a:srgbClr val="002060"/>
                </a:solidFill>
                <a:effectLst/>
                <a:latin typeface="Aptos" panose="020B0004020202020204" pitchFamily="34" charset="0"/>
                <a:ea typeface="Roboto" panose="02000000000000000000" pitchFamily="2" charset="0"/>
              </a:rPr>
              <a:t>web sitesinden </a:t>
            </a:r>
          </a:p>
          <a:p>
            <a:r>
              <a:rPr lang="tr-TR" sz="1800" b="0" i="0" dirty="0">
                <a:solidFill>
                  <a:srgbClr val="002060"/>
                </a:solidFill>
                <a:effectLst/>
                <a:latin typeface="Aptos" panose="020B0004020202020204" pitchFamily="34" charset="0"/>
                <a:ea typeface="Roboto" panose="02000000000000000000" pitchFamily="2" charset="0"/>
              </a:rPr>
              <a:t>Findeks üyesi işletmeler doğrudan talep oluşturabilirler.</a:t>
            </a:r>
          </a:p>
          <a:p>
            <a:r>
              <a:rPr lang="tr-TR" sz="1800" b="0" i="0" dirty="0">
                <a:solidFill>
                  <a:srgbClr val="002060"/>
                </a:solidFill>
                <a:effectLst/>
                <a:latin typeface="Aptos" panose="020B0004020202020204" pitchFamily="34" charset="0"/>
                <a:ea typeface="Roboto" panose="02000000000000000000" pitchFamily="2" charset="0"/>
              </a:rPr>
              <a:t>Üye olmayan işletmeler ise üyelik işlemlerini çalıştıkları bankalar üzerinden tamamlayarak raporlarına ulaşabilirler.</a:t>
            </a:r>
            <a:endParaRPr lang="tr-TR" dirty="0">
              <a:solidFill>
                <a:srgbClr val="002060"/>
              </a:solidFill>
              <a:latin typeface="Aptos" panose="020B0004020202020204" pitchFamily="34" charset="0"/>
              <a:ea typeface="Roboto" panose="02000000000000000000" pitchFamily="2" charset="0"/>
            </a:endParaRPr>
          </a:p>
        </p:txBody>
      </p:sp>
      <p:sp>
        <p:nvSpPr>
          <p:cNvPr id="18" name="Metin kutusu 17">
            <a:extLst>
              <a:ext uri="{FF2B5EF4-FFF2-40B4-BE49-F238E27FC236}">
                <a16:creationId xmlns:a16="http://schemas.microsoft.com/office/drawing/2014/main" id="{9B98C7C2-0ACB-19AF-4AB2-5CFAB816D769}"/>
              </a:ext>
            </a:extLst>
          </p:cNvPr>
          <p:cNvSpPr txBox="1"/>
          <p:nvPr/>
        </p:nvSpPr>
        <p:spPr>
          <a:xfrm>
            <a:off x="5500717" y="3281745"/>
            <a:ext cx="6307199" cy="923330"/>
          </a:xfrm>
          <a:prstGeom prst="rect">
            <a:avLst/>
          </a:prstGeom>
          <a:noFill/>
        </p:spPr>
        <p:txBody>
          <a:bodyPr wrap="square">
            <a:spAutoFit/>
          </a:bodyPr>
          <a:lstStyle/>
          <a:p>
            <a:pPr algn="just"/>
            <a:r>
              <a:rPr lang="tr-TR" sz="1800" dirty="0">
                <a:solidFill>
                  <a:srgbClr val="002060"/>
                </a:solidFill>
                <a:effectLst/>
                <a:latin typeface="Aptos" panose="020B0004020202020204" pitchFamily="34" charset="0"/>
                <a:ea typeface="Roboto" panose="02000000000000000000" pitchFamily="2" charset="0"/>
              </a:rPr>
              <a:t>İşletme Değerlendirme Raporu, KOBİ'lerin </a:t>
            </a:r>
            <a:r>
              <a:rPr lang="tr-TR" sz="1800" dirty="0">
                <a:solidFill>
                  <a:srgbClr val="FF0000"/>
                </a:solidFill>
                <a:effectLst/>
                <a:latin typeface="Aptos" panose="020B0004020202020204" pitchFamily="34" charset="0"/>
                <a:ea typeface="Roboto" panose="02000000000000000000" pitchFamily="2" charset="0"/>
              </a:rPr>
              <a:t>mevcut durumlarını anlamaları, sektördeki konumlarını belirlemeleri, stratejik kararlar almaları ve paydaşlarıyla olan ilişkilerinde güvenilir bir referans sunmaları </a:t>
            </a:r>
            <a:r>
              <a:rPr lang="tr-TR" sz="1800" dirty="0">
                <a:solidFill>
                  <a:srgbClr val="002060"/>
                </a:solidFill>
                <a:effectLst/>
                <a:latin typeface="Aptos" panose="020B0004020202020204" pitchFamily="34" charset="0"/>
                <a:ea typeface="Roboto" panose="02000000000000000000" pitchFamily="2" charset="0"/>
              </a:rPr>
              <a:t>açısından kritik bir öneme sahiptir.</a:t>
            </a:r>
          </a:p>
        </p:txBody>
      </p:sp>
      <p:pic>
        <p:nvPicPr>
          <p:cNvPr id="19" name="Grafik 18" descr="Uyarı düz dolguyla">
            <a:extLst>
              <a:ext uri="{FF2B5EF4-FFF2-40B4-BE49-F238E27FC236}">
                <a16:creationId xmlns:a16="http://schemas.microsoft.com/office/drawing/2014/main" id="{467AD0AD-501E-5735-6A33-372C56D53197}"/>
              </a:ext>
            </a:extLst>
          </p:cNvPr>
          <p:cNvPicPr>
            <a:picLocks noChangeAspect="1"/>
          </p:cNvPicPr>
          <p:nvPr/>
        </p:nvPicPr>
        <p:blipFill>
          <a:blip r:embed="rId7">
            <a:extLst>
              <a:ext uri="{96DAC541-7B7A-43D3-8B79-37D633B846F1}">
                <asvg:svgBlip xmlns="" xmlns:asvg="http://schemas.microsoft.com/office/drawing/2016/SVG/main" r:embed="rId8"/>
              </a:ext>
            </a:extLst>
          </a:blip>
          <a:stretch>
            <a:fillRect/>
          </a:stretch>
        </p:blipFill>
        <p:spPr>
          <a:xfrm>
            <a:off x="5100667" y="1593077"/>
            <a:ext cx="400050" cy="400050"/>
          </a:xfrm>
          <a:prstGeom prst="rect">
            <a:avLst/>
          </a:prstGeom>
        </p:spPr>
      </p:pic>
      <p:pic>
        <p:nvPicPr>
          <p:cNvPr id="4" name="Resim 3">
            <a:extLst>
              <a:ext uri="{FF2B5EF4-FFF2-40B4-BE49-F238E27FC236}">
                <a16:creationId xmlns:a16="http://schemas.microsoft.com/office/drawing/2014/main" id="{D8477131-FFF8-FBB6-797A-26D74B272E3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35215" y="1707996"/>
            <a:ext cx="3614322" cy="4247012"/>
          </a:xfrm>
          <a:prstGeom prst="rect">
            <a:avLst/>
          </a:prstGeom>
        </p:spPr>
      </p:pic>
      <p:pic>
        <p:nvPicPr>
          <p:cNvPr id="9" name="Grafik 8" descr="Onay işareti düz dolguyla">
            <a:extLst>
              <a:ext uri="{FF2B5EF4-FFF2-40B4-BE49-F238E27FC236}">
                <a16:creationId xmlns:a16="http://schemas.microsoft.com/office/drawing/2014/main" id="{F44F3EB5-2571-B9FE-6A1A-923C9F009741}"/>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097186" y="3332133"/>
            <a:ext cx="359327" cy="359327"/>
          </a:xfrm>
          <a:prstGeom prst="rect">
            <a:avLst/>
          </a:prstGeom>
        </p:spPr>
      </p:pic>
      <p:pic>
        <p:nvPicPr>
          <p:cNvPr id="10" name="Grafik 9" descr="Onay işareti düz dolguyla">
            <a:extLst>
              <a:ext uri="{FF2B5EF4-FFF2-40B4-BE49-F238E27FC236}">
                <a16:creationId xmlns:a16="http://schemas.microsoft.com/office/drawing/2014/main" id="{9ACF7948-9348-79CB-157A-CB72AF22020A}"/>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5085771" y="4759073"/>
            <a:ext cx="359327" cy="359327"/>
          </a:xfrm>
          <a:prstGeom prst="rect">
            <a:avLst/>
          </a:prstGeom>
        </p:spPr>
      </p:pic>
      <p:sp>
        <p:nvSpPr>
          <p:cNvPr id="13" name="Slayt Numarası Yer Tutucusu 12">
            <a:extLst>
              <a:ext uri="{FF2B5EF4-FFF2-40B4-BE49-F238E27FC236}">
                <a16:creationId xmlns:a16="http://schemas.microsoft.com/office/drawing/2014/main" id="{F5F9A24C-FA29-EA51-8DD7-29587070AA28}"/>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11312715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Shape 400"/>
        <p:cNvGrpSpPr/>
        <p:nvPr/>
      </p:nvGrpSpPr>
      <p:grpSpPr>
        <a:xfrm>
          <a:off x="0" y="0"/>
          <a:ext cx="0" cy="0"/>
          <a:chOff x="0" y="0"/>
          <a:chExt cx="0" cy="0"/>
        </a:xfrm>
      </p:grpSpPr>
      <p:sp>
        <p:nvSpPr>
          <p:cNvPr id="7" name="Google Shape;402;p34"/>
          <p:cNvSpPr txBox="1"/>
          <p:nvPr/>
        </p:nvSpPr>
        <p:spPr>
          <a:xfrm>
            <a:off x="3778428" y="4795427"/>
            <a:ext cx="4196994" cy="72371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tr-TR" sz="3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Roboto" panose="020B0604020202020204" charset="0"/>
                <a:ea typeface="Roboto" panose="020B0604020202020204" charset="0"/>
                <a:cs typeface="Roboto" panose="020B0604020202020204" charset="0"/>
                <a:sym typeface="Roboto"/>
              </a:rPr>
              <a:t>Teşekkürler</a:t>
            </a:r>
            <a:endParaRPr kumimoji="0" lang="tr-TR" sz="3800" b="1" i="0" u="none" strike="noStrike" kern="1200" cap="none" spc="0" normalizeH="0" baseline="0" noProof="0" dirty="0">
              <a:ln>
                <a:noFill/>
              </a:ln>
              <a:solidFill>
                <a:srgbClr val="0070C0"/>
              </a:solidFill>
              <a:effectLst>
                <a:outerShdw blurRad="38100" dist="38100" dir="2700000" algn="tl">
                  <a:srgbClr val="000000">
                    <a:alpha val="43137"/>
                  </a:srgbClr>
                </a:outerShdw>
              </a:effectLst>
              <a:uLnTx/>
              <a:uFillTx/>
              <a:latin typeface="Roboto" panose="020B0604020202020204" charset="0"/>
              <a:ea typeface="Roboto" panose="020B0604020202020204" charset="0"/>
              <a:cs typeface="Roboto" panose="020B0604020202020204" charset="0"/>
              <a:sym typeface="Arial"/>
            </a:endParaRPr>
          </a:p>
        </p:txBody>
      </p:sp>
      <p:sp>
        <p:nvSpPr>
          <p:cNvPr id="2" name="Slayt Numarası Yer Tutucusu 1">
            <a:extLst>
              <a:ext uri="{FF2B5EF4-FFF2-40B4-BE49-F238E27FC236}">
                <a16:creationId xmlns:a16="http://schemas.microsoft.com/office/drawing/2014/main" id="{1F0B1EB4-1C99-7277-9B1D-89A13CE2E699}"/>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tr-TR" sz="1100" b="1" i="0" u="none" strike="noStrike" kern="0" cap="none" spc="0" normalizeH="0" baseline="0" noProof="0" smtClean="0">
                <a:ln>
                  <a:noFill/>
                </a:ln>
                <a:solidFill>
                  <a:srgbClr val="7F7F7F"/>
                </a:solidFill>
                <a:effectLst/>
                <a:uLnTx/>
                <a:uFillTx/>
                <a:latin typeface="Roboto"/>
                <a:ea typeface="Roboto"/>
                <a:sym typeface="Roboto"/>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tr-TR" sz="1100" b="1" i="0" u="none" strike="noStrike" kern="0" cap="none" spc="0" normalizeH="0" baseline="0" noProof="0" dirty="0">
              <a:ln>
                <a:noFill/>
              </a:ln>
              <a:solidFill>
                <a:srgbClr val="7F7F7F"/>
              </a:solidFill>
              <a:effectLst/>
              <a:uLnTx/>
              <a:uFillTx/>
              <a:latin typeface="Roboto"/>
              <a:ea typeface="Roboto"/>
              <a:sym typeface="Roboto"/>
            </a:endParaRPr>
          </a:p>
        </p:txBody>
      </p:sp>
    </p:spTree>
    <p:extLst>
      <p:ext uri="{BB962C8B-B14F-4D97-AF65-F5344CB8AC3E}">
        <p14:creationId xmlns:p14="http://schemas.microsoft.com/office/powerpoint/2010/main" val="5742452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sp>
        <p:nvSpPr>
          <p:cNvPr id="19" name="Dikdörtgen: Köşeleri Yuvarlatılmış 18">
            <a:extLst>
              <a:ext uri="{FF2B5EF4-FFF2-40B4-BE49-F238E27FC236}">
                <a16:creationId xmlns:a16="http://schemas.microsoft.com/office/drawing/2014/main" id="{5C78BFC6-4D06-1837-44F8-D655EC9B87FF}"/>
              </a:ext>
            </a:extLst>
          </p:cNvPr>
          <p:cNvSpPr/>
          <p:nvPr/>
        </p:nvSpPr>
        <p:spPr>
          <a:xfrm>
            <a:off x="2209800" y="1546858"/>
            <a:ext cx="7734300" cy="4736633"/>
          </a:xfrm>
          <a:prstGeom prst="roundRect">
            <a:avLst>
              <a:gd name="adj" fmla="val 2826"/>
            </a:avLst>
          </a:prstGeom>
          <a:solidFill>
            <a:schemeClr val="bg1"/>
          </a:solidFill>
          <a:ln>
            <a:solidFill>
              <a:srgbClr val="DC173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rgbClr val="203864"/>
              </a:solidFill>
              <a:latin typeface="Aptos" panose="020B0004020202020204" pitchFamily="34" charset="0"/>
            </a:endParaRPr>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4" name="Dikdörtgen: Köşeleri Yuvarlatılmış 3">
            <a:extLst>
              <a:ext uri="{FF2B5EF4-FFF2-40B4-BE49-F238E27FC236}">
                <a16:creationId xmlns:a16="http://schemas.microsoft.com/office/drawing/2014/main" id="{9A872539-DD88-1238-20F3-1CDC860366F9}"/>
              </a:ext>
            </a:extLst>
          </p:cNvPr>
          <p:cNvSpPr/>
          <p:nvPr/>
        </p:nvSpPr>
        <p:spPr>
          <a:xfrm>
            <a:off x="3099336" y="913534"/>
            <a:ext cx="6343447" cy="461665"/>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b="1" dirty="0">
                <a:solidFill>
                  <a:srgbClr val="DC1735"/>
                </a:solidFill>
                <a:latin typeface="Aptos" panose="020B0004020202020204" pitchFamily="34" charset="0"/>
              </a:rPr>
              <a:t>Desteklenen Sektörler Nelerdir?</a:t>
            </a:r>
          </a:p>
        </p:txBody>
      </p:sp>
      <p:grpSp>
        <p:nvGrpSpPr>
          <p:cNvPr id="24" name="Grup 23">
            <a:extLst>
              <a:ext uri="{FF2B5EF4-FFF2-40B4-BE49-F238E27FC236}">
                <a16:creationId xmlns:a16="http://schemas.microsoft.com/office/drawing/2014/main" id="{53D67FCC-979E-4433-C1D9-FF458FA51F8D}"/>
              </a:ext>
            </a:extLst>
          </p:cNvPr>
          <p:cNvGrpSpPr/>
          <p:nvPr/>
        </p:nvGrpSpPr>
        <p:grpSpPr>
          <a:xfrm>
            <a:off x="3887155" y="2668350"/>
            <a:ext cx="5409244" cy="3314915"/>
            <a:chOff x="1690431" y="2812990"/>
            <a:chExt cx="3496689" cy="2741291"/>
          </a:xfrm>
        </p:grpSpPr>
        <p:sp>
          <p:nvSpPr>
            <p:cNvPr id="10" name="Metin kutusu 9">
              <a:extLst>
                <a:ext uri="{FF2B5EF4-FFF2-40B4-BE49-F238E27FC236}">
                  <a16:creationId xmlns:a16="http://schemas.microsoft.com/office/drawing/2014/main" id="{1DDBDFE9-F995-1A2D-8531-DC1B40D41A30}"/>
                </a:ext>
              </a:extLst>
            </p:cNvPr>
            <p:cNvSpPr txBox="1"/>
            <p:nvPr/>
          </p:nvSpPr>
          <p:spPr>
            <a:xfrm>
              <a:off x="1690431" y="2812990"/>
              <a:ext cx="3490214" cy="290715"/>
            </a:xfrm>
            <a:prstGeom prst="rect">
              <a:avLst/>
            </a:prstGeom>
            <a:noFill/>
          </p:spPr>
          <p:txBody>
            <a:bodyPr wrap="square" rtlCol="0">
              <a:spAutoFit/>
            </a:bodyPr>
            <a:lstStyle/>
            <a:p>
              <a:r>
                <a:rPr lang="tr-TR" b="1" dirty="0">
                  <a:solidFill>
                    <a:srgbClr val="112746"/>
                  </a:solidFill>
                  <a:latin typeface="Aptos" panose="020B0004020202020204" pitchFamily="34" charset="0"/>
                </a:rPr>
                <a:t>61- Telekomünikasyon</a:t>
              </a:r>
            </a:p>
          </p:txBody>
        </p:sp>
        <p:sp>
          <p:nvSpPr>
            <p:cNvPr id="11" name="Metin kutusu 10">
              <a:extLst>
                <a:ext uri="{FF2B5EF4-FFF2-40B4-BE49-F238E27FC236}">
                  <a16:creationId xmlns:a16="http://schemas.microsoft.com/office/drawing/2014/main" id="{2FEE6299-5393-D9E9-7EE9-A81DA1CDC42A}"/>
                </a:ext>
              </a:extLst>
            </p:cNvPr>
            <p:cNvSpPr txBox="1"/>
            <p:nvPr/>
          </p:nvSpPr>
          <p:spPr>
            <a:xfrm>
              <a:off x="1690431" y="3701437"/>
              <a:ext cx="3490214" cy="534488"/>
            </a:xfrm>
            <a:prstGeom prst="rect">
              <a:avLst/>
            </a:prstGeom>
            <a:noFill/>
          </p:spPr>
          <p:txBody>
            <a:bodyPr wrap="square" rtlCol="0">
              <a:spAutoFit/>
            </a:bodyPr>
            <a:lstStyle/>
            <a:p>
              <a:r>
                <a:rPr lang="tr-TR" b="1" dirty="0">
                  <a:solidFill>
                    <a:srgbClr val="112746"/>
                  </a:solidFill>
                  <a:latin typeface="Aptos" panose="020B0004020202020204" pitchFamily="34" charset="0"/>
                </a:rPr>
                <a:t>62- Bilgisayar programlama, danışmanlık ve ilgili faaliyetler</a:t>
              </a:r>
            </a:p>
          </p:txBody>
        </p:sp>
        <p:sp>
          <p:nvSpPr>
            <p:cNvPr id="13" name="Metin kutusu 12">
              <a:extLst>
                <a:ext uri="{FF2B5EF4-FFF2-40B4-BE49-F238E27FC236}">
                  <a16:creationId xmlns:a16="http://schemas.microsoft.com/office/drawing/2014/main" id="{335E4E79-BA44-CFDC-3FB6-B17EB748FBFF}"/>
                </a:ext>
              </a:extLst>
            </p:cNvPr>
            <p:cNvSpPr txBox="1"/>
            <p:nvPr/>
          </p:nvSpPr>
          <p:spPr>
            <a:xfrm>
              <a:off x="1696906" y="4569524"/>
              <a:ext cx="3490214" cy="305422"/>
            </a:xfrm>
            <a:prstGeom prst="rect">
              <a:avLst/>
            </a:prstGeom>
            <a:noFill/>
          </p:spPr>
          <p:txBody>
            <a:bodyPr wrap="square" rtlCol="0">
              <a:spAutoFit/>
            </a:bodyPr>
            <a:lstStyle/>
            <a:p>
              <a:r>
                <a:rPr lang="tr-TR" b="1" dirty="0">
                  <a:solidFill>
                    <a:srgbClr val="112746"/>
                  </a:solidFill>
                  <a:latin typeface="Aptos" panose="020B0004020202020204" pitchFamily="34" charset="0"/>
                </a:rPr>
                <a:t>63- Bilişim altyapısı, veri işleme, barındırma</a:t>
              </a:r>
            </a:p>
          </p:txBody>
        </p:sp>
        <p:sp>
          <p:nvSpPr>
            <p:cNvPr id="14" name="Metin kutusu 13">
              <a:extLst>
                <a:ext uri="{FF2B5EF4-FFF2-40B4-BE49-F238E27FC236}">
                  <a16:creationId xmlns:a16="http://schemas.microsoft.com/office/drawing/2014/main" id="{2F640E1E-91AA-7272-0A43-C8E3418E5F80}"/>
                </a:ext>
              </a:extLst>
            </p:cNvPr>
            <p:cNvSpPr txBox="1"/>
            <p:nvPr/>
          </p:nvSpPr>
          <p:spPr>
            <a:xfrm>
              <a:off x="1696906" y="5248859"/>
              <a:ext cx="3490214" cy="305422"/>
            </a:xfrm>
            <a:prstGeom prst="rect">
              <a:avLst/>
            </a:prstGeom>
            <a:noFill/>
          </p:spPr>
          <p:txBody>
            <a:bodyPr wrap="square" rtlCol="0">
              <a:spAutoFit/>
            </a:bodyPr>
            <a:lstStyle/>
            <a:p>
              <a:r>
                <a:rPr lang="tr-TR" b="1" dirty="0">
                  <a:solidFill>
                    <a:srgbClr val="112746"/>
                  </a:solidFill>
                  <a:latin typeface="Aptos" panose="020B0004020202020204" pitchFamily="34" charset="0"/>
                </a:rPr>
                <a:t>72- Bilimsel araştırma ve geliştirme faaliyetleri</a:t>
              </a:r>
            </a:p>
          </p:txBody>
        </p:sp>
      </p:grpSp>
      <p:sp>
        <p:nvSpPr>
          <p:cNvPr id="7" name="Slayt Numarası Yer Tutucusu 6">
            <a:extLst>
              <a:ext uri="{FF2B5EF4-FFF2-40B4-BE49-F238E27FC236}">
                <a16:creationId xmlns:a16="http://schemas.microsoft.com/office/drawing/2014/main" id="{AA59D7DE-CD46-0CB8-5178-58EC22FFE65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
        <p:nvSpPr>
          <p:cNvPr id="33" name="Metin kutusu 32">
            <a:extLst>
              <a:ext uri="{FF2B5EF4-FFF2-40B4-BE49-F238E27FC236}">
                <a16:creationId xmlns:a16="http://schemas.microsoft.com/office/drawing/2014/main" id="{0E6BFA23-65DE-0F11-A6E5-95D8977CD905}"/>
              </a:ext>
            </a:extLst>
          </p:cNvPr>
          <p:cNvSpPr txBox="1"/>
          <p:nvPr/>
        </p:nvSpPr>
        <p:spPr>
          <a:xfrm>
            <a:off x="3887156" y="1793448"/>
            <a:ext cx="2833636" cy="351548"/>
          </a:xfrm>
          <a:prstGeom prst="rect">
            <a:avLst/>
          </a:prstGeom>
          <a:noFill/>
        </p:spPr>
        <p:txBody>
          <a:bodyPr wrap="square" rtlCol="0">
            <a:spAutoFit/>
          </a:bodyPr>
          <a:lstStyle/>
          <a:p>
            <a:r>
              <a:rPr lang="tr-TR" b="1" dirty="0">
                <a:solidFill>
                  <a:srgbClr val="002060"/>
                </a:solidFill>
                <a:latin typeface="Aptos" panose="020B0004020202020204" pitchFamily="34" charset="0"/>
              </a:rPr>
              <a:t>C- </a:t>
            </a:r>
            <a:r>
              <a:rPr lang="tr-TR" b="1" dirty="0">
                <a:solidFill>
                  <a:srgbClr val="112746"/>
                </a:solidFill>
                <a:latin typeface="Aptos" panose="020B0004020202020204" pitchFamily="34" charset="0"/>
              </a:rPr>
              <a:t>İmalat</a:t>
            </a:r>
          </a:p>
        </p:txBody>
      </p:sp>
      <p:pic>
        <p:nvPicPr>
          <p:cNvPr id="35" name="Resim 34">
            <a:extLst>
              <a:ext uri="{FF2B5EF4-FFF2-40B4-BE49-F238E27FC236}">
                <a16:creationId xmlns:a16="http://schemas.microsoft.com/office/drawing/2014/main" id="{C478FF2D-8699-9594-1B62-3AD5E7E730DD}"/>
              </a:ext>
            </a:extLst>
          </p:cNvPr>
          <p:cNvPicPr>
            <a:picLocks noChangeAspect="1"/>
          </p:cNvPicPr>
          <p:nvPr/>
        </p:nvPicPr>
        <p:blipFill>
          <a:blip r:embed="rId7"/>
          <a:stretch>
            <a:fillRect/>
          </a:stretch>
        </p:blipFill>
        <p:spPr>
          <a:xfrm>
            <a:off x="2923408" y="1600645"/>
            <a:ext cx="820675" cy="882408"/>
          </a:xfrm>
          <a:prstGeom prst="rect">
            <a:avLst/>
          </a:prstGeom>
          <a:ln>
            <a:noFill/>
          </a:ln>
          <a:effectLst>
            <a:softEdge rad="112500"/>
          </a:effectLst>
        </p:spPr>
      </p:pic>
      <p:pic>
        <p:nvPicPr>
          <p:cNvPr id="37" name="Resim 36">
            <a:extLst>
              <a:ext uri="{FF2B5EF4-FFF2-40B4-BE49-F238E27FC236}">
                <a16:creationId xmlns:a16="http://schemas.microsoft.com/office/drawing/2014/main" id="{20AAB8F6-8C7F-EC03-395B-E73E7BB53EE7}"/>
              </a:ext>
            </a:extLst>
          </p:cNvPr>
          <p:cNvPicPr>
            <a:picLocks noChangeAspect="1"/>
          </p:cNvPicPr>
          <p:nvPr/>
        </p:nvPicPr>
        <p:blipFill>
          <a:blip r:embed="rId8"/>
          <a:stretch>
            <a:fillRect/>
          </a:stretch>
        </p:blipFill>
        <p:spPr>
          <a:xfrm>
            <a:off x="2943146" y="2613036"/>
            <a:ext cx="800937" cy="807725"/>
          </a:xfrm>
          <a:prstGeom prst="rect">
            <a:avLst/>
          </a:prstGeom>
          <a:ln>
            <a:noFill/>
          </a:ln>
          <a:effectLst>
            <a:softEdge rad="112500"/>
          </a:effectLst>
        </p:spPr>
      </p:pic>
      <p:pic>
        <p:nvPicPr>
          <p:cNvPr id="39" name="Resim 38">
            <a:extLst>
              <a:ext uri="{FF2B5EF4-FFF2-40B4-BE49-F238E27FC236}">
                <a16:creationId xmlns:a16="http://schemas.microsoft.com/office/drawing/2014/main" id="{9EFE1A77-5EB6-EFC5-941E-F0128ED58D97}"/>
              </a:ext>
            </a:extLst>
          </p:cNvPr>
          <p:cNvPicPr>
            <a:picLocks noChangeAspect="1"/>
          </p:cNvPicPr>
          <p:nvPr/>
        </p:nvPicPr>
        <p:blipFill>
          <a:blip r:embed="rId9"/>
          <a:stretch>
            <a:fillRect/>
          </a:stretch>
        </p:blipFill>
        <p:spPr>
          <a:xfrm>
            <a:off x="2943146" y="3582714"/>
            <a:ext cx="800937" cy="807696"/>
          </a:xfrm>
          <a:prstGeom prst="rect">
            <a:avLst/>
          </a:prstGeom>
          <a:ln>
            <a:noFill/>
          </a:ln>
          <a:effectLst>
            <a:softEdge rad="112500"/>
          </a:effectLst>
        </p:spPr>
      </p:pic>
      <p:pic>
        <p:nvPicPr>
          <p:cNvPr id="41" name="Resim 40">
            <a:extLst>
              <a:ext uri="{FF2B5EF4-FFF2-40B4-BE49-F238E27FC236}">
                <a16:creationId xmlns:a16="http://schemas.microsoft.com/office/drawing/2014/main" id="{D1FE41E8-7E85-8167-3182-10BB29942284}"/>
              </a:ext>
            </a:extLst>
          </p:cNvPr>
          <p:cNvPicPr>
            <a:picLocks noChangeAspect="1"/>
          </p:cNvPicPr>
          <p:nvPr/>
        </p:nvPicPr>
        <p:blipFill>
          <a:blip r:embed="rId10"/>
          <a:stretch>
            <a:fillRect/>
          </a:stretch>
        </p:blipFill>
        <p:spPr>
          <a:xfrm>
            <a:off x="2974080" y="4482798"/>
            <a:ext cx="800937" cy="804331"/>
          </a:xfrm>
          <a:prstGeom prst="rect">
            <a:avLst/>
          </a:prstGeom>
          <a:ln>
            <a:noFill/>
          </a:ln>
          <a:effectLst>
            <a:softEdge rad="112500"/>
          </a:effectLst>
        </p:spPr>
      </p:pic>
      <p:pic>
        <p:nvPicPr>
          <p:cNvPr id="43" name="Resim 42">
            <a:extLst>
              <a:ext uri="{FF2B5EF4-FFF2-40B4-BE49-F238E27FC236}">
                <a16:creationId xmlns:a16="http://schemas.microsoft.com/office/drawing/2014/main" id="{90505CD4-891D-68A8-A228-0FF10CE058CD}"/>
              </a:ext>
            </a:extLst>
          </p:cNvPr>
          <p:cNvPicPr>
            <a:picLocks noChangeAspect="1"/>
          </p:cNvPicPr>
          <p:nvPr/>
        </p:nvPicPr>
        <p:blipFill>
          <a:blip r:embed="rId11"/>
          <a:stretch>
            <a:fillRect/>
          </a:stretch>
        </p:blipFill>
        <p:spPr>
          <a:xfrm>
            <a:off x="3021706" y="5410569"/>
            <a:ext cx="722377" cy="725425"/>
          </a:xfrm>
          <a:prstGeom prst="rect">
            <a:avLst/>
          </a:prstGeom>
          <a:ln>
            <a:noFill/>
          </a:ln>
          <a:effectLst>
            <a:softEdge rad="112500"/>
          </a:effectLst>
        </p:spPr>
      </p:pic>
    </p:spTree>
    <p:extLst>
      <p:ext uri="{BB962C8B-B14F-4D97-AF65-F5344CB8AC3E}">
        <p14:creationId xmlns:p14="http://schemas.microsoft.com/office/powerpoint/2010/main" val="41192655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7" name="Slayt Numarası Yer Tutucusu 6">
            <a:extLst>
              <a:ext uri="{FF2B5EF4-FFF2-40B4-BE49-F238E27FC236}">
                <a16:creationId xmlns:a16="http://schemas.microsoft.com/office/drawing/2014/main" id="{AA59D7DE-CD46-0CB8-5178-58EC22FFE650}"/>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
        <p:nvSpPr>
          <p:cNvPr id="17" name="Metin kutusu 16">
            <a:extLst>
              <a:ext uri="{FF2B5EF4-FFF2-40B4-BE49-F238E27FC236}">
                <a16:creationId xmlns:a16="http://schemas.microsoft.com/office/drawing/2014/main" id="{890BB547-7537-723F-C918-8323D0404F1A}"/>
              </a:ext>
            </a:extLst>
          </p:cNvPr>
          <p:cNvSpPr txBox="1"/>
          <p:nvPr/>
        </p:nvSpPr>
        <p:spPr>
          <a:xfrm>
            <a:off x="389588" y="1502976"/>
            <a:ext cx="6173137" cy="4783523"/>
          </a:xfrm>
          <a:prstGeom prst="roundRect">
            <a:avLst/>
          </a:prstGeom>
          <a:solidFill>
            <a:srgbClr val="E0E5E5"/>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defPPr>
              <a:defRPr lang="tr-TR"/>
            </a:defPPr>
            <a:lvl1pPr algn="ct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endParaRPr lang="tr-TR" dirty="0"/>
          </a:p>
          <a:p>
            <a:r>
              <a:rPr lang="tr-TR" sz="1600" b="1" dirty="0">
                <a:solidFill>
                  <a:srgbClr val="203864"/>
                </a:solidFill>
                <a:latin typeface="Aptos" panose="020B0004020202020204" pitchFamily="34" charset="0"/>
              </a:rPr>
              <a:t>NACE kodu Kısım C </a:t>
            </a:r>
            <a:r>
              <a:rPr lang="tr-TR" sz="1600" dirty="0">
                <a:solidFill>
                  <a:srgbClr val="203864"/>
                </a:solidFill>
                <a:latin typeface="Aptos" panose="020B0004020202020204" pitchFamily="34" charset="0"/>
              </a:rPr>
              <a:t>– İmalat sektörlerinde faaliyet gösteren işletmelerin;</a:t>
            </a:r>
          </a:p>
          <a:p>
            <a:endParaRPr lang="tr-TR" sz="1600" dirty="0">
              <a:solidFill>
                <a:srgbClr val="203864"/>
              </a:solidFill>
              <a:latin typeface="Aptos" panose="020B0004020202020204" pitchFamily="34" charset="0"/>
            </a:endParaRPr>
          </a:p>
          <a:p>
            <a:r>
              <a:rPr lang="tr-TR" sz="1600" dirty="0">
                <a:solidFill>
                  <a:srgbClr val="203864"/>
                </a:solidFill>
                <a:latin typeface="Aptos" panose="020B0004020202020204" pitchFamily="34" charset="0"/>
              </a:rPr>
              <a:t>Kapasite Geliştirme Destek Programı başvuru formunun işletme tarafından ilk onaylandığı tarih itibariyle;</a:t>
            </a:r>
          </a:p>
          <a:p>
            <a:endParaRPr lang="tr-TR" sz="1600" dirty="0">
              <a:solidFill>
                <a:srgbClr val="203864"/>
              </a:solidFill>
              <a:latin typeface="Aptos" panose="020B0004020202020204" pitchFamily="34" charset="0"/>
            </a:endParaRPr>
          </a:p>
          <a:p>
            <a:pPr marL="285750" indent="-285750">
              <a:buFont typeface="Wingdings" panose="05000000000000000000" pitchFamily="2" charset="2"/>
              <a:buChar char="ü"/>
            </a:pPr>
            <a:r>
              <a:rPr lang="tr-TR" sz="1600" dirty="0">
                <a:solidFill>
                  <a:srgbClr val="203864"/>
                </a:solidFill>
                <a:latin typeface="Aptos" panose="020B0004020202020204" pitchFamily="34" charset="0"/>
              </a:rPr>
              <a:t>Geçerli </a:t>
            </a:r>
            <a:r>
              <a:rPr lang="tr-TR" sz="1600" b="1" dirty="0">
                <a:solidFill>
                  <a:srgbClr val="203864"/>
                </a:solidFill>
                <a:latin typeface="Aptos" panose="020B0004020202020204" pitchFamily="34" charset="0"/>
              </a:rPr>
              <a:t>Sanayi Sicil Belgesine</a:t>
            </a:r>
            <a:r>
              <a:rPr lang="tr-TR" sz="1600" dirty="0">
                <a:solidFill>
                  <a:srgbClr val="203864"/>
                </a:solidFill>
                <a:latin typeface="Aptos" panose="020B0004020202020204" pitchFamily="34" charset="0"/>
              </a:rPr>
              <a:t>,</a:t>
            </a:r>
          </a:p>
          <a:p>
            <a:endParaRPr lang="tr-TR" sz="1600" dirty="0">
              <a:solidFill>
                <a:srgbClr val="203864"/>
              </a:solidFill>
              <a:latin typeface="Aptos" panose="020B0004020202020204" pitchFamily="34" charset="0"/>
            </a:endParaRPr>
          </a:p>
          <a:p>
            <a:pPr marL="285750" indent="-285750">
              <a:buFont typeface="Wingdings" panose="05000000000000000000" pitchFamily="2" charset="2"/>
              <a:buChar char="ü"/>
            </a:pPr>
            <a:r>
              <a:rPr lang="tr-TR" sz="1600" b="1" dirty="0">
                <a:solidFill>
                  <a:srgbClr val="203864"/>
                </a:solidFill>
                <a:latin typeface="Aptos" panose="020B0004020202020204" pitchFamily="34" charset="0"/>
              </a:rPr>
              <a:t>Son bir yıl </a:t>
            </a:r>
            <a:r>
              <a:rPr lang="tr-TR" sz="1600" dirty="0">
                <a:solidFill>
                  <a:srgbClr val="203864"/>
                </a:solidFill>
                <a:latin typeface="Aptos" panose="020B0004020202020204" pitchFamily="34" charset="0"/>
              </a:rPr>
              <a:t>içerisinde alınmış </a:t>
            </a:r>
            <a:r>
              <a:rPr lang="tr-TR" sz="1600" b="1" dirty="0">
                <a:solidFill>
                  <a:srgbClr val="203864"/>
                </a:solidFill>
                <a:latin typeface="Aptos" panose="020B0004020202020204" pitchFamily="34" charset="0"/>
              </a:rPr>
              <a:t>YODA Raporuna</a:t>
            </a:r>
            <a:r>
              <a:rPr lang="tr-TR" sz="1600" dirty="0">
                <a:solidFill>
                  <a:srgbClr val="203864"/>
                </a:solidFill>
                <a:latin typeface="Aptos" panose="020B0004020202020204" pitchFamily="34" charset="0"/>
              </a:rPr>
              <a:t> sahip olması gerekir.</a:t>
            </a:r>
          </a:p>
          <a:p>
            <a:endParaRPr lang="tr-TR" sz="1600" dirty="0">
              <a:solidFill>
                <a:srgbClr val="203864"/>
              </a:solidFill>
              <a:latin typeface="Aptos" panose="020B0004020202020204" pitchFamily="34" charset="0"/>
            </a:endParaRPr>
          </a:p>
          <a:p>
            <a:r>
              <a:rPr lang="tr-TR" sz="1600" dirty="0">
                <a:solidFill>
                  <a:srgbClr val="203864"/>
                </a:solidFill>
                <a:latin typeface="Aptos" panose="020B0004020202020204" pitchFamily="34" charset="0"/>
              </a:rPr>
              <a:t>Ayrıca;</a:t>
            </a:r>
            <a:r>
              <a:rPr lang="tr-TR" sz="1600" b="1" dirty="0">
                <a:solidFill>
                  <a:srgbClr val="203864"/>
                </a:solidFill>
                <a:latin typeface="Aptos" panose="020B0004020202020204" pitchFamily="34" charset="0"/>
              </a:rPr>
              <a:t> dijital dönüşüm yatırımlarına </a:t>
            </a:r>
            <a:r>
              <a:rPr lang="tr-TR" sz="1600" dirty="0">
                <a:solidFill>
                  <a:srgbClr val="203864"/>
                </a:solidFill>
                <a:latin typeface="Aptos" panose="020B0004020202020204" pitchFamily="34" charset="0"/>
              </a:rPr>
              <a:t>yönelik proje başvurusunda bulunan işletmenin başvuru formunun işletme tarafından ilk onaylandığı tarih itibariyle </a:t>
            </a:r>
            <a:r>
              <a:rPr lang="tr-TR" sz="1600" b="1" dirty="0">
                <a:solidFill>
                  <a:srgbClr val="203864"/>
                </a:solidFill>
                <a:latin typeface="Aptos" panose="020B0004020202020204" pitchFamily="34" charset="0"/>
              </a:rPr>
              <a:t>son bir yıl içerisinde </a:t>
            </a:r>
            <a:r>
              <a:rPr lang="tr-TR" sz="1600" dirty="0">
                <a:solidFill>
                  <a:srgbClr val="203864"/>
                </a:solidFill>
                <a:latin typeface="Aptos" panose="020B0004020202020204" pitchFamily="34" charset="0"/>
              </a:rPr>
              <a:t>alınmış Dijital dönüşüm/olgunluk değerlendirme raporu olması gerekir. </a:t>
            </a:r>
          </a:p>
          <a:p>
            <a:endParaRPr lang="tr-TR" dirty="0">
              <a:solidFill>
                <a:srgbClr val="203864"/>
              </a:solidFill>
            </a:endParaRPr>
          </a:p>
          <a:p>
            <a:endParaRPr lang="tr-TR" dirty="0"/>
          </a:p>
        </p:txBody>
      </p:sp>
      <p:grpSp>
        <p:nvGrpSpPr>
          <p:cNvPr id="32" name="Grup 31">
            <a:extLst>
              <a:ext uri="{FF2B5EF4-FFF2-40B4-BE49-F238E27FC236}">
                <a16:creationId xmlns:a16="http://schemas.microsoft.com/office/drawing/2014/main" id="{91B0A764-C28D-0CE0-6B88-EB6ADD500C28}"/>
              </a:ext>
            </a:extLst>
          </p:cNvPr>
          <p:cNvGrpSpPr/>
          <p:nvPr/>
        </p:nvGrpSpPr>
        <p:grpSpPr>
          <a:xfrm>
            <a:off x="6717821" y="1736816"/>
            <a:ext cx="5042710" cy="3025684"/>
            <a:chOff x="5240200" y="3821910"/>
            <a:chExt cx="6691824" cy="2717002"/>
          </a:xfrm>
        </p:grpSpPr>
        <p:sp>
          <p:nvSpPr>
            <p:cNvPr id="25" name="Dikdörtgen: Köşeleri Yuvarlatılmış 24">
              <a:extLst>
                <a:ext uri="{FF2B5EF4-FFF2-40B4-BE49-F238E27FC236}">
                  <a16:creationId xmlns:a16="http://schemas.microsoft.com/office/drawing/2014/main" id="{ABA4A66D-4BF2-9B40-4F30-04EEB7386939}"/>
                </a:ext>
              </a:extLst>
            </p:cNvPr>
            <p:cNvSpPr/>
            <p:nvPr/>
          </p:nvSpPr>
          <p:spPr>
            <a:xfrm>
              <a:off x="5240200" y="4694640"/>
              <a:ext cx="6691821" cy="755443"/>
            </a:xfrm>
            <a:prstGeom prst="roundRect">
              <a:avLst>
                <a:gd name="adj" fmla="val 16158"/>
              </a:avLst>
            </a:prstGeom>
            <a:solidFill>
              <a:schemeClr val="tx2">
                <a:lumMod val="90000"/>
              </a:schemeClr>
            </a:solidFill>
            <a:ln>
              <a:solidFill>
                <a:srgbClr val="DC173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a:solidFill>
                    <a:srgbClr val="203864"/>
                  </a:solidFill>
                  <a:latin typeface="Aptos" panose="020B0004020202020204" pitchFamily="34" charset="0"/>
                </a:rPr>
                <a:t>İşletmenin; sistemde kayıtlı, aktif durumda ve işletme beyanının güncel olması gerekir.</a:t>
              </a:r>
            </a:p>
          </p:txBody>
        </p:sp>
        <p:sp>
          <p:nvSpPr>
            <p:cNvPr id="27" name="Dikdörtgen: Köşeleri Yuvarlatılmış 26">
              <a:extLst>
                <a:ext uri="{FF2B5EF4-FFF2-40B4-BE49-F238E27FC236}">
                  <a16:creationId xmlns:a16="http://schemas.microsoft.com/office/drawing/2014/main" id="{A806B093-0CC3-4819-4CAC-16E235701182}"/>
                </a:ext>
              </a:extLst>
            </p:cNvPr>
            <p:cNvSpPr/>
            <p:nvPr/>
          </p:nvSpPr>
          <p:spPr>
            <a:xfrm>
              <a:off x="5240202" y="5567371"/>
              <a:ext cx="6691822" cy="971541"/>
            </a:xfrm>
            <a:prstGeom prst="roundRect">
              <a:avLst>
                <a:gd name="adj" fmla="val 16158"/>
              </a:avLst>
            </a:prstGeom>
            <a:solidFill>
              <a:schemeClr val="tx2">
                <a:lumMod val="90000"/>
              </a:schemeClr>
            </a:solidFill>
            <a:ln>
              <a:solidFill>
                <a:srgbClr val="DC173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a:solidFill>
                    <a:srgbClr val="203864"/>
                  </a:solidFill>
                  <a:latin typeface="Aptos" panose="020B0004020202020204" pitchFamily="34" charset="0"/>
                </a:rPr>
                <a:t>İşletme sınıfı küçük veya orta büyüklükte olan işletmeler yararlanabilir. </a:t>
              </a:r>
            </a:p>
            <a:p>
              <a:pPr algn="ctr"/>
              <a:r>
                <a:rPr lang="tr-TR" dirty="0">
                  <a:solidFill>
                    <a:srgbClr val="203864"/>
                  </a:solidFill>
                  <a:latin typeface="Aptos" panose="020B0004020202020204" pitchFamily="34" charset="0"/>
                </a:rPr>
                <a:t>Mikro işletmeler başvuru yapamaz. </a:t>
              </a:r>
            </a:p>
          </p:txBody>
        </p:sp>
        <p:sp>
          <p:nvSpPr>
            <p:cNvPr id="31" name="Dikdörtgen: Köşeleri Yuvarlatılmış 30">
              <a:extLst>
                <a:ext uri="{FF2B5EF4-FFF2-40B4-BE49-F238E27FC236}">
                  <a16:creationId xmlns:a16="http://schemas.microsoft.com/office/drawing/2014/main" id="{3853EEFA-F796-42FE-680E-6AC758B4D5BA}"/>
                </a:ext>
              </a:extLst>
            </p:cNvPr>
            <p:cNvSpPr/>
            <p:nvPr/>
          </p:nvSpPr>
          <p:spPr>
            <a:xfrm>
              <a:off x="5240200" y="3821910"/>
              <a:ext cx="6691821" cy="755443"/>
            </a:xfrm>
            <a:prstGeom prst="roundRect">
              <a:avLst>
                <a:gd name="adj" fmla="val 16158"/>
              </a:avLst>
            </a:prstGeom>
            <a:solidFill>
              <a:schemeClr val="tx2">
                <a:lumMod val="90000"/>
              </a:schemeClr>
            </a:solidFill>
            <a:ln>
              <a:solidFill>
                <a:srgbClr val="DC173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dirty="0">
                  <a:solidFill>
                    <a:srgbClr val="203864"/>
                  </a:solidFill>
                  <a:latin typeface="Aptos" panose="020B0004020202020204" pitchFamily="34" charset="0"/>
                </a:rPr>
                <a:t>İşletmenin Türk Ticaret Kanunu’nda tanımlı gerçek veya tüzel kişi statüsünde olması gerekir. </a:t>
              </a:r>
            </a:p>
          </p:txBody>
        </p:sp>
      </p:grpSp>
      <p:sp>
        <p:nvSpPr>
          <p:cNvPr id="15" name="Dikdörtgen: Köşeleri Yuvarlatılmış 14">
            <a:extLst>
              <a:ext uri="{FF2B5EF4-FFF2-40B4-BE49-F238E27FC236}">
                <a16:creationId xmlns:a16="http://schemas.microsoft.com/office/drawing/2014/main" id="{2347E984-2B63-A610-CC0A-376CA6E9C821}"/>
              </a:ext>
            </a:extLst>
          </p:cNvPr>
          <p:cNvSpPr/>
          <p:nvPr/>
        </p:nvSpPr>
        <p:spPr>
          <a:xfrm>
            <a:off x="2934080" y="928193"/>
            <a:ext cx="6323837" cy="461665"/>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b="1" dirty="0">
                <a:solidFill>
                  <a:srgbClr val="DC1735"/>
                </a:solidFill>
                <a:latin typeface="Aptos" panose="020B0004020202020204" pitchFamily="34" charset="0"/>
              </a:rPr>
              <a:t>Başvuru Şartları</a:t>
            </a:r>
          </a:p>
        </p:txBody>
      </p:sp>
    </p:spTree>
    <p:extLst>
      <p:ext uri="{BB962C8B-B14F-4D97-AF65-F5344CB8AC3E}">
        <p14:creationId xmlns:p14="http://schemas.microsoft.com/office/powerpoint/2010/main" val="318298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42332"/>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4" name="Dikdörtgen: Köşeleri Yuvarlatılmış 3">
            <a:extLst>
              <a:ext uri="{FF2B5EF4-FFF2-40B4-BE49-F238E27FC236}">
                <a16:creationId xmlns:a16="http://schemas.microsoft.com/office/drawing/2014/main" id="{FA5D02EB-C6DE-E4AB-9D60-DE3491EDCED6}"/>
              </a:ext>
            </a:extLst>
          </p:cNvPr>
          <p:cNvSpPr/>
          <p:nvPr/>
        </p:nvSpPr>
        <p:spPr>
          <a:xfrm>
            <a:off x="2577256" y="1117703"/>
            <a:ext cx="6323837" cy="461665"/>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b="1" dirty="0">
                <a:solidFill>
                  <a:srgbClr val="DC1735"/>
                </a:solidFill>
                <a:latin typeface="Aptos" panose="020B0004020202020204" pitchFamily="34" charset="0"/>
              </a:rPr>
              <a:t>Başvuru Şartları ve Özel İstisnalar</a:t>
            </a:r>
          </a:p>
        </p:txBody>
      </p:sp>
      <p:sp>
        <p:nvSpPr>
          <p:cNvPr id="11" name="Slayt Numarası Yer Tutucusu 10">
            <a:extLst>
              <a:ext uri="{FF2B5EF4-FFF2-40B4-BE49-F238E27FC236}">
                <a16:creationId xmlns:a16="http://schemas.microsoft.com/office/drawing/2014/main" id="{43381DDD-00C4-E866-FFAF-8B8FEC4D90EE}"/>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grpSp>
        <p:nvGrpSpPr>
          <p:cNvPr id="15" name="Grup 14">
            <a:extLst>
              <a:ext uri="{FF2B5EF4-FFF2-40B4-BE49-F238E27FC236}">
                <a16:creationId xmlns:a16="http://schemas.microsoft.com/office/drawing/2014/main" id="{4D1B9D90-F7CB-E195-E7CD-27C67AA38BEF}"/>
              </a:ext>
            </a:extLst>
          </p:cNvPr>
          <p:cNvGrpSpPr/>
          <p:nvPr/>
        </p:nvGrpSpPr>
        <p:grpSpPr>
          <a:xfrm>
            <a:off x="1454046" y="1906661"/>
            <a:ext cx="8570259" cy="4503476"/>
            <a:chOff x="5859197" y="1817426"/>
            <a:chExt cx="5410921" cy="4503476"/>
          </a:xfrm>
        </p:grpSpPr>
        <p:sp>
          <p:nvSpPr>
            <p:cNvPr id="7" name="Dikdörtgen: Köşeleri Yuvarlatılmış 6">
              <a:extLst>
                <a:ext uri="{FF2B5EF4-FFF2-40B4-BE49-F238E27FC236}">
                  <a16:creationId xmlns:a16="http://schemas.microsoft.com/office/drawing/2014/main" id="{15FB86A8-ED03-721D-CE1D-BCA33D32D41F}"/>
                </a:ext>
              </a:extLst>
            </p:cNvPr>
            <p:cNvSpPr/>
            <p:nvPr/>
          </p:nvSpPr>
          <p:spPr>
            <a:xfrm>
              <a:off x="5859197" y="1817426"/>
              <a:ext cx="5410921" cy="4503476"/>
            </a:xfrm>
            <a:prstGeom prst="roundRect">
              <a:avLst>
                <a:gd name="adj" fmla="val 2826"/>
              </a:avLst>
            </a:prstGeom>
            <a:solidFill>
              <a:schemeClr val="bg1"/>
            </a:solidFill>
            <a:ln>
              <a:solidFill>
                <a:srgbClr val="DC173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rgbClr val="203864"/>
                </a:solidFill>
                <a:latin typeface="Aptos" panose="020B0004020202020204" pitchFamily="34" charset="0"/>
              </a:endParaRPr>
            </a:p>
          </p:txBody>
        </p:sp>
        <p:sp>
          <p:nvSpPr>
            <p:cNvPr id="20" name="Metin kutusu 19">
              <a:extLst>
                <a:ext uri="{FF2B5EF4-FFF2-40B4-BE49-F238E27FC236}">
                  <a16:creationId xmlns:a16="http://schemas.microsoft.com/office/drawing/2014/main" id="{D07A6DD0-4291-34C6-99E7-771EC9B4DBD7}"/>
                </a:ext>
              </a:extLst>
            </p:cNvPr>
            <p:cNvSpPr txBox="1"/>
            <p:nvPr/>
          </p:nvSpPr>
          <p:spPr>
            <a:xfrm>
              <a:off x="6957617" y="2076085"/>
              <a:ext cx="1928724" cy="677108"/>
            </a:xfrm>
            <a:prstGeom prst="rect">
              <a:avLst/>
            </a:prstGeom>
            <a:noFill/>
          </p:spPr>
          <p:txBody>
            <a:bodyPr wrap="square" rtlCol="0">
              <a:spAutoFit/>
            </a:bodyPr>
            <a:lstStyle/>
            <a:p>
              <a:r>
                <a:rPr lang="tr-TR" sz="2000" b="1" dirty="0">
                  <a:solidFill>
                    <a:srgbClr val="112746"/>
                  </a:solidFill>
                  <a:latin typeface="Aptos" panose="020B0004020202020204" pitchFamily="34" charset="0"/>
                </a:rPr>
                <a:t>Hızlı büyüyen işletmeler</a:t>
              </a:r>
            </a:p>
            <a:p>
              <a:endParaRPr lang="tr-TR" dirty="0"/>
            </a:p>
          </p:txBody>
        </p:sp>
        <p:pic>
          <p:nvPicPr>
            <p:cNvPr id="22" name="Resim 21" descr="grafik, simge, sembol, yazı tipi, logo içeren bir resim&#10;&#10;Yapay zeka tarafından oluşturulan içerik yanlış olabilir.">
              <a:extLst>
                <a:ext uri="{FF2B5EF4-FFF2-40B4-BE49-F238E27FC236}">
                  <a16:creationId xmlns:a16="http://schemas.microsoft.com/office/drawing/2014/main" id="{FB722E41-87D7-E4DB-97F2-ECAE174D57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133263" y="1971029"/>
              <a:ext cx="764705" cy="9025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3" name="Metin kutusu 22">
              <a:extLst>
                <a:ext uri="{FF2B5EF4-FFF2-40B4-BE49-F238E27FC236}">
                  <a16:creationId xmlns:a16="http://schemas.microsoft.com/office/drawing/2014/main" id="{0753E6DA-D451-B97C-6FE1-E9A2A8B20D0C}"/>
                </a:ext>
              </a:extLst>
            </p:cNvPr>
            <p:cNvSpPr txBox="1"/>
            <p:nvPr/>
          </p:nvSpPr>
          <p:spPr>
            <a:xfrm>
              <a:off x="5941007" y="3090402"/>
              <a:ext cx="4943275" cy="646331"/>
            </a:xfrm>
            <a:prstGeom prst="rect">
              <a:avLst/>
            </a:prstGeom>
            <a:noFill/>
          </p:spPr>
          <p:txBody>
            <a:bodyPr wrap="square" rtlCol="0">
              <a:spAutoFit/>
            </a:bodyPr>
            <a:lstStyle/>
            <a:p>
              <a:r>
                <a:rPr lang="tr-TR" b="1" dirty="0">
                  <a:solidFill>
                    <a:srgbClr val="112746"/>
                  </a:solidFill>
                </a:rPr>
                <a:t>Hızlı büyüyen işletme olma durumunun istisnaları;</a:t>
              </a:r>
            </a:p>
          </p:txBody>
        </p:sp>
        <p:pic>
          <p:nvPicPr>
            <p:cNvPr id="8" name="Resim 7" descr="simge, sembol, amblem, daire, saat içeren bir resim&#10;&#10;Yapay zeka tarafından oluşturulan içerik yanlış olabilir.">
              <a:extLst>
                <a:ext uri="{FF2B5EF4-FFF2-40B4-BE49-F238E27FC236}">
                  <a16:creationId xmlns:a16="http://schemas.microsoft.com/office/drawing/2014/main" id="{5449ACCF-9193-4BB1-BD65-62EF75D84F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76627" y="3773570"/>
              <a:ext cx="821341" cy="94689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8" name="Resim 27" descr="çizgi film, kırpıntı çizim, tasarım, çizim içeren bir resim&#10;&#10;Yapay zeka tarafından oluşturulan içerik yanlış olabilir.">
              <a:extLst>
                <a:ext uri="{FF2B5EF4-FFF2-40B4-BE49-F238E27FC236}">
                  <a16:creationId xmlns:a16="http://schemas.microsoft.com/office/drawing/2014/main" id="{E0E4C4A1-62B2-5FBC-A177-6C19FD74E7E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179333" y="5173256"/>
              <a:ext cx="718636" cy="8337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9" name="Metin kutusu 28">
              <a:extLst>
                <a:ext uri="{FF2B5EF4-FFF2-40B4-BE49-F238E27FC236}">
                  <a16:creationId xmlns:a16="http://schemas.microsoft.com/office/drawing/2014/main" id="{8861E1B3-92B6-7A2F-34BA-A176870C5E23}"/>
                </a:ext>
              </a:extLst>
            </p:cNvPr>
            <p:cNvSpPr txBox="1"/>
            <p:nvPr/>
          </p:nvSpPr>
          <p:spPr>
            <a:xfrm>
              <a:off x="6972610" y="4026169"/>
              <a:ext cx="2406454" cy="369332"/>
            </a:xfrm>
            <a:prstGeom prst="rect">
              <a:avLst/>
            </a:prstGeom>
            <a:noFill/>
          </p:spPr>
          <p:txBody>
            <a:bodyPr wrap="square" rtlCol="0">
              <a:spAutoFit/>
            </a:bodyPr>
            <a:lstStyle/>
            <a:p>
              <a:r>
                <a:rPr lang="tr-TR" b="1" dirty="0">
                  <a:solidFill>
                    <a:srgbClr val="112746"/>
                  </a:solidFill>
                  <a:latin typeface="Aptos" panose="020B0004020202020204" pitchFamily="34" charset="0"/>
                </a:rPr>
                <a:t>Teknogirişim Rozetine sahip olmak</a:t>
              </a:r>
            </a:p>
          </p:txBody>
        </p:sp>
        <p:sp>
          <p:nvSpPr>
            <p:cNvPr id="30" name="Metin kutusu 29">
              <a:extLst>
                <a:ext uri="{FF2B5EF4-FFF2-40B4-BE49-F238E27FC236}">
                  <a16:creationId xmlns:a16="http://schemas.microsoft.com/office/drawing/2014/main" id="{AA54C22B-FE99-74E5-4833-C12986661CBE}"/>
                </a:ext>
              </a:extLst>
            </p:cNvPr>
            <p:cNvSpPr txBox="1"/>
            <p:nvPr/>
          </p:nvSpPr>
          <p:spPr>
            <a:xfrm>
              <a:off x="6972610" y="5197341"/>
              <a:ext cx="3634665" cy="646331"/>
            </a:xfrm>
            <a:prstGeom prst="rect">
              <a:avLst/>
            </a:prstGeom>
            <a:noFill/>
          </p:spPr>
          <p:txBody>
            <a:bodyPr wrap="square" rtlCol="0">
              <a:spAutoFit/>
            </a:bodyPr>
            <a:lstStyle/>
            <a:p>
              <a:r>
                <a:rPr lang="tr-TR" b="1" dirty="0">
                  <a:solidFill>
                    <a:srgbClr val="112746"/>
                  </a:solidFill>
                  <a:latin typeface="Aptos" panose="020B0004020202020204" pitchFamily="34" charset="0"/>
                </a:rPr>
                <a:t>Tedarikçi geliştirmeye yönelik belirlenen sektörlerde iş birliği yapılması</a:t>
              </a:r>
            </a:p>
          </p:txBody>
        </p:sp>
      </p:grpSp>
    </p:spTree>
    <p:extLst>
      <p:ext uri="{BB962C8B-B14F-4D97-AF65-F5344CB8AC3E}">
        <p14:creationId xmlns:p14="http://schemas.microsoft.com/office/powerpoint/2010/main" val="30407598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KAPASİTE GELİŞTİRME DESTEK PROGRAMI</a:t>
            </a:r>
          </a:p>
        </p:txBody>
      </p:sp>
      <p:pic>
        <p:nvPicPr>
          <p:cNvPr id="6" name="Resim 5" descr="metin, ekran görüntüsü, sayı, numara, çizgi içeren bir resim&#10;&#10;Yapay zeka tarafından oluşturulan içerik yanlış olabilir.">
            <a:extLst>
              <a:ext uri="{FF2B5EF4-FFF2-40B4-BE49-F238E27FC236}">
                <a16:creationId xmlns:a16="http://schemas.microsoft.com/office/drawing/2014/main" id="{351443C5-42F1-476B-301F-DD3D62B9818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7766" y="1663618"/>
            <a:ext cx="11596468" cy="4244387"/>
          </a:xfrm>
          <a:prstGeom prst="rect">
            <a:avLst/>
          </a:prstGeom>
        </p:spPr>
      </p:pic>
      <p:sp>
        <p:nvSpPr>
          <p:cNvPr id="7" name="Dikdörtgen: Köşeleri Yuvarlatılmış 6">
            <a:extLst>
              <a:ext uri="{FF2B5EF4-FFF2-40B4-BE49-F238E27FC236}">
                <a16:creationId xmlns:a16="http://schemas.microsoft.com/office/drawing/2014/main" id="{F5BFF9DF-3B84-86EA-22A7-2133BCA9E224}"/>
              </a:ext>
            </a:extLst>
          </p:cNvPr>
          <p:cNvSpPr/>
          <p:nvPr/>
        </p:nvSpPr>
        <p:spPr>
          <a:xfrm>
            <a:off x="297766" y="1094074"/>
            <a:ext cx="6323837" cy="461665"/>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2800" b="1" i="0" u="none" strike="noStrike" kern="1200" cap="none" spc="0" normalizeH="0" baseline="0" noProof="0" dirty="0">
                <a:ln>
                  <a:noFill/>
                </a:ln>
                <a:solidFill>
                  <a:srgbClr val="DC1735"/>
                </a:solidFill>
                <a:effectLst/>
                <a:uLnTx/>
                <a:uFillTx/>
                <a:latin typeface="Aptos" panose="020B0004020202020204" pitchFamily="34" charset="0"/>
                <a:ea typeface="+mn-ea"/>
                <a:cs typeface="+mn-cs"/>
              </a:rPr>
              <a:t>Hızlı Büyüme Koşulu Hesabı</a:t>
            </a:r>
          </a:p>
        </p:txBody>
      </p:sp>
      <p:sp>
        <p:nvSpPr>
          <p:cNvPr id="8" name="Dikdörtgen: Köşeleri Yuvarlatılmış 7">
            <a:extLst>
              <a:ext uri="{FF2B5EF4-FFF2-40B4-BE49-F238E27FC236}">
                <a16:creationId xmlns:a16="http://schemas.microsoft.com/office/drawing/2014/main" id="{BD4B0F6B-F53A-0D39-3818-EC80A2F39869}"/>
              </a:ext>
            </a:extLst>
          </p:cNvPr>
          <p:cNvSpPr/>
          <p:nvPr/>
        </p:nvSpPr>
        <p:spPr>
          <a:xfrm>
            <a:off x="297766" y="5908006"/>
            <a:ext cx="11596468" cy="723232"/>
          </a:xfrm>
          <a:prstGeom prst="roundRect">
            <a:avLst>
              <a:gd name="adj" fmla="val 16158"/>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600" b="1" i="0" u="none" strike="noStrike" kern="1200" cap="none" spc="0" normalizeH="0" baseline="0" noProof="0" dirty="0">
                <a:ln>
                  <a:noFill/>
                </a:ln>
                <a:solidFill>
                  <a:srgbClr val="112746"/>
                </a:solidFill>
                <a:effectLst/>
                <a:uLnTx/>
                <a:uFillTx/>
                <a:latin typeface="Aptos" panose="020B0004020202020204" pitchFamily="34" charset="0"/>
                <a:ea typeface="+mn-ea"/>
                <a:cs typeface="+mn-cs"/>
              </a:rPr>
              <a:t>Hızlı büyüyen işletmeler; hesaplamaya esas başlangıç yılında (2022) çalışan </a:t>
            </a:r>
            <a:r>
              <a:rPr kumimoji="0" lang="tr-TR" sz="1600" b="1" i="0" u="none" strike="noStrike" kern="1200" cap="none" spc="0" normalizeH="0" baseline="0" noProof="0" dirty="0">
                <a:ln>
                  <a:noFill/>
                </a:ln>
                <a:solidFill>
                  <a:srgbClr val="DC1735"/>
                </a:solidFill>
                <a:effectLst/>
                <a:uLnTx/>
                <a:uFillTx/>
                <a:latin typeface="Aptos" panose="020B0004020202020204" pitchFamily="34" charset="0"/>
                <a:ea typeface="+mn-ea"/>
                <a:cs typeface="+mn-cs"/>
              </a:rPr>
              <a:t>sayısı en az 10 olan </a:t>
            </a:r>
            <a:r>
              <a:rPr kumimoji="0" lang="tr-TR" sz="1600" b="1" i="0" u="none" strike="noStrike" kern="1200" cap="none" spc="0" normalizeH="0" baseline="0" noProof="0" dirty="0">
                <a:ln>
                  <a:noFill/>
                </a:ln>
                <a:solidFill>
                  <a:srgbClr val="112746"/>
                </a:solidFill>
                <a:effectLst/>
                <a:uLnTx/>
                <a:uFillTx/>
                <a:latin typeface="Aptos" panose="020B0004020202020204" pitchFamily="34" charset="0"/>
                <a:ea typeface="+mn-ea"/>
                <a:cs typeface="+mn-cs"/>
              </a:rPr>
              <a:t>(3600 prim gün) ve üç yıl boyunca istihdam veya net satışlar için </a:t>
            </a:r>
            <a:r>
              <a:rPr kumimoji="0" lang="tr-TR" sz="1600" b="1" i="0" u="none" strike="noStrike" kern="1200" cap="none" spc="0" normalizeH="0" baseline="0" noProof="0" dirty="0">
                <a:ln>
                  <a:noFill/>
                </a:ln>
                <a:solidFill>
                  <a:srgbClr val="DC1735"/>
                </a:solidFill>
                <a:effectLst/>
                <a:uLnTx/>
                <a:uFillTx/>
                <a:latin typeface="Aptos" panose="020B0004020202020204" pitchFamily="34" charset="0"/>
                <a:ea typeface="+mn-ea"/>
                <a:cs typeface="+mn-cs"/>
              </a:rPr>
              <a:t>yıllık ortalama %10 ve üzerinde </a:t>
            </a:r>
            <a:r>
              <a:rPr kumimoji="0" lang="tr-TR" sz="1600" b="1" i="0" u="none" strike="noStrike" kern="1200" cap="none" spc="0" normalizeH="0" baseline="0" noProof="0" dirty="0">
                <a:ln>
                  <a:noFill/>
                </a:ln>
                <a:solidFill>
                  <a:srgbClr val="112746"/>
                </a:solidFill>
                <a:effectLst/>
                <a:uLnTx/>
                <a:uFillTx/>
                <a:latin typeface="Aptos" panose="020B0004020202020204" pitchFamily="34" charset="0"/>
                <a:ea typeface="+mn-ea"/>
                <a:cs typeface="+mn-cs"/>
              </a:rPr>
              <a:t>büyüyen KOBİ’ler olarak tanımlanmaktadır.</a:t>
            </a:r>
          </a:p>
        </p:txBody>
      </p:sp>
      <p:sp>
        <p:nvSpPr>
          <p:cNvPr id="4" name="Slayt Numarası Yer Tutucusu 3">
            <a:extLst>
              <a:ext uri="{FF2B5EF4-FFF2-40B4-BE49-F238E27FC236}">
                <a16:creationId xmlns:a16="http://schemas.microsoft.com/office/drawing/2014/main" id="{6BB3641B-81A0-6525-9E32-B0EF93719259}"/>
              </a:ext>
            </a:extLst>
          </p:cNvPr>
          <p:cNvSpPr>
            <a:spLocks noGrp="1"/>
          </p:cNvSpPr>
          <p:nvPr>
            <p:ph type="sldNum" idx="12"/>
          </p:nvPr>
        </p:nvSpPr>
        <p:spPr>
          <a:xfrm>
            <a:off x="9379558" y="6411841"/>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ea typeface="Roboto"/>
                <a:cs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tr-TR" sz="1200" b="0" i="0" u="none" strike="noStrike" kern="1200" cap="none" spc="0" normalizeH="0" baseline="0" noProof="0" dirty="0">
              <a:ln>
                <a:noFill/>
              </a:ln>
              <a:solidFill>
                <a:srgbClr val="888888"/>
              </a:solidFill>
              <a:effectLst/>
              <a:uLnTx/>
              <a:uFillTx/>
              <a:latin typeface="Roboto"/>
              <a:ea typeface="Roboto"/>
              <a:cs typeface="Roboto"/>
              <a:sym typeface="Roboto"/>
            </a:endParaRPr>
          </a:p>
        </p:txBody>
      </p:sp>
    </p:spTree>
    <p:extLst>
      <p:ext uri="{BB962C8B-B14F-4D97-AF65-F5344CB8AC3E}">
        <p14:creationId xmlns:p14="http://schemas.microsoft.com/office/powerpoint/2010/main" val="14119148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pic>
        <p:nvPicPr>
          <p:cNvPr id="6" name="Resim 5" descr="metin, ekran görüntüsü, yazı tipi içeren bir resim&#10;&#10;Yapay zeka tarafından oluşturulan içerik yanlış olabilir.">
            <a:extLst>
              <a:ext uri="{FF2B5EF4-FFF2-40B4-BE49-F238E27FC236}">
                <a16:creationId xmlns:a16="http://schemas.microsoft.com/office/drawing/2014/main" id="{A91BA0F7-73D4-7E3A-2B9D-C3F41E38CF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66023" y="1603358"/>
            <a:ext cx="5985790" cy="4605583"/>
          </a:xfrm>
          <a:prstGeom prst="rect">
            <a:avLst/>
          </a:prstGeom>
        </p:spPr>
      </p:pic>
      <p:sp>
        <p:nvSpPr>
          <p:cNvPr id="7" name="Dikdörtgen: Köşeleri Yuvarlatılmış 6">
            <a:extLst>
              <a:ext uri="{FF2B5EF4-FFF2-40B4-BE49-F238E27FC236}">
                <a16:creationId xmlns:a16="http://schemas.microsoft.com/office/drawing/2014/main" id="{649BB7F5-23B9-EC86-577D-C007E8481F00}"/>
              </a:ext>
            </a:extLst>
          </p:cNvPr>
          <p:cNvSpPr/>
          <p:nvPr/>
        </p:nvSpPr>
        <p:spPr>
          <a:xfrm>
            <a:off x="582164" y="907016"/>
            <a:ext cx="6323837" cy="461665"/>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800" b="1" dirty="0">
                <a:solidFill>
                  <a:srgbClr val="DC1735"/>
                </a:solidFill>
                <a:latin typeface="Aptos" panose="020B0004020202020204" pitchFamily="34" charset="0"/>
              </a:rPr>
              <a:t>Teknogirişim Rozeti</a:t>
            </a:r>
          </a:p>
        </p:txBody>
      </p:sp>
      <p:grpSp>
        <p:nvGrpSpPr>
          <p:cNvPr id="29" name="Grup 28">
            <a:extLst>
              <a:ext uri="{FF2B5EF4-FFF2-40B4-BE49-F238E27FC236}">
                <a16:creationId xmlns:a16="http://schemas.microsoft.com/office/drawing/2014/main" id="{531EA34C-79B1-2ED0-2C94-29E167487FE3}"/>
              </a:ext>
            </a:extLst>
          </p:cNvPr>
          <p:cNvGrpSpPr/>
          <p:nvPr/>
        </p:nvGrpSpPr>
        <p:grpSpPr>
          <a:xfrm>
            <a:off x="7074348" y="1734502"/>
            <a:ext cx="4610420" cy="1599006"/>
            <a:chOff x="7617667" y="1459072"/>
            <a:chExt cx="4610420" cy="1599006"/>
          </a:xfrm>
        </p:grpSpPr>
        <p:grpSp>
          <p:nvGrpSpPr>
            <p:cNvPr id="10" name="Grup 9">
              <a:extLst>
                <a:ext uri="{FF2B5EF4-FFF2-40B4-BE49-F238E27FC236}">
                  <a16:creationId xmlns:a16="http://schemas.microsoft.com/office/drawing/2014/main" id="{3CE84282-35CE-B7B0-1F77-ED58AAB702F9}"/>
                </a:ext>
              </a:extLst>
            </p:cNvPr>
            <p:cNvGrpSpPr/>
            <p:nvPr/>
          </p:nvGrpSpPr>
          <p:grpSpPr>
            <a:xfrm>
              <a:off x="7745734" y="1459072"/>
              <a:ext cx="4482353" cy="1599006"/>
              <a:chOff x="8583706" y="3627418"/>
              <a:chExt cx="3608294" cy="1599006"/>
            </a:xfrm>
          </p:grpSpPr>
          <p:sp>
            <p:nvSpPr>
              <p:cNvPr id="9" name="Dikdörtgen: Köşeleri Yuvarlatılmış 8">
                <a:extLst>
                  <a:ext uri="{FF2B5EF4-FFF2-40B4-BE49-F238E27FC236}">
                    <a16:creationId xmlns:a16="http://schemas.microsoft.com/office/drawing/2014/main" id="{90CA94FF-78AC-6D67-5CC4-428786B42AC5}"/>
                  </a:ext>
                </a:extLst>
              </p:cNvPr>
              <p:cNvSpPr/>
              <p:nvPr/>
            </p:nvSpPr>
            <p:spPr>
              <a:xfrm>
                <a:off x="8583706" y="3627418"/>
                <a:ext cx="3505200" cy="1599006"/>
              </a:xfrm>
              <a:prstGeom prst="roundRect">
                <a:avLst>
                  <a:gd name="adj" fmla="val 16158"/>
                </a:avLst>
              </a:prstGeom>
              <a:solidFill>
                <a:schemeClr val="accent1">
                  <a:lumMod val="20000"/>
                  <a:lumOff val="80000"/>
                </a:schemeClr>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rgbClr val="112746"/>
                  </a:solidFill>
                  <a:latin typeface="Aptos" panose="020B0004020202020204" pitchFamily="34" charset="0"/>
                </a:endParaRPr>
              </a:p>
            </p:txBody>
          </p:sp>
          <p:sp>
            <p:nvSpPr>
              <p:cNvPr id="8" name="Metin kutusu 7">
                <a:extLst>
                  <a:ext uri="{FF2B5EF4-FFF2-40B4-BE49-F238E27FC236}">
                    <a16:creationId xmlns:a16="http://schemas.microsoft.com/office/drawing/2014/main" id="{543810AB-9DB1-7A53-1541-97E9C7CC69D7}"/>
                  </a:ext>
                </a:extLst>
              </p:cNvPr>
              <p:cNvSpPr txBox="1"/>
              <p:nvPr/>
            </p:nvSpPr>
            <p:spPr>
              <a:xfrm>
                <a:off x="9149658" y="3676089"/>
                <a:ext cx="3042342" cy="923330"/>
              </a:xfrm>
              <a:prstGeom prst="rect">
                <a:avLst/>
              </a:prstGeom>
              <a:noFill/>
            </p:spPr>
            <p:txBody>
              <a:bodyPr wrap="square" rtlCol="0">
                <a:spAutoFit/>
              </a:bodyPr>
              <a:lstStyle/>
              <a:p>
                <a:r>
                  <a:rPr lang="tr-TR" dirty="0">
                    <a:solidFill>
                      <a:srgbClr val="002060"/>
                    </a:solidFill>
                    <a:latin typeface="Aptos" panose="020B0004020202020204" pitchFamily="34" charset="0"/>
                  </a:rPr>
                  <a:t>Teknogirişim rozeti, </a:t>
                </a:r>
                <a:r>
                  <a:rPr lang="tr-TR" dirty="0">
                    <a:solidFill>
                      <a:srgbClr val="FF0000"/>
                    </a:solidFill>
                    <a:latin typeface="Aptos" panose="020B0004020202020204" pitchFamily="34" charset="0"/>
                  </a:rPr>
                  <a:t>girişimin teknoloji ve yenilik tabanlı,</a:t>
                </a:r>
                <a:r>
                  <a:rPr lang="tr-TR" dirty="0">
                    <a:solidFill>
                      <a:srgbClr val="002060"/>
                    </a:solidFill>
                    <a:latin typeface="Aptos" panose="020B0004020202020204" pitchFamily="34" charset="0"/>
                  </a:rPr>
                  <a:t> </a:t>
                </a:r>
                <a:r>
                  <a:rPr lang="tr-TR" dirty="0">
                    <a:solidFill>
                      <a:srgbClr val="FF0000"/>
                    </a:solidFill>
                    <a:latin typeface="Aptos" panose="020B0004020202020204" pitchFamily="34" charset="0"/>
                  </a:rPr>
                  <a:t>ölçeklenebilir iş modeline sahip olduğunu </a:t>
                </a:r>
                <a:r>
                  <a:rPr lang="tr-TR" dirty="0">
                    <a:solidFill>
                      <a:srgbClr val="002060"/>
                    </a:solidFill>
                    <a:latin typeface="Aptos" panose="020B0004020202020204" pitchFamily="34" charset="0"/>
                  </a:rPr>
                  <a:t>gösteren belgeyi ifade eder. </a:t>
                </a:r>
              </a:p>
            </p:txBody>
          </p:sp>
        </p:grpSp>
        <p:pic>
          <p:nvPicPr>
            <p:cNvPr id="20" name="Grafik 19" descr="Rulo şeklinde diploma düz dolguyla">
              <a:extLst>
                <a:ext uri="{FF2B5EF4-FFF2-40B4-BE49-F238E27FC236}">
                  <a16:creationId xmlns:a16="http://schemas.microsoft.com/office/drawing/2014/main" id="{EA0AB58C-3308-7913-74C8-C4588B307458}"/>
                </a:ext>
              </a:extLst>
            </p:cNvPr>
            <p:cNvPicPr>
              <a:picLocks noChangeAspect="1"/>
            </p:cNvPicPr>
            <p:nvPr/>
          </p:nvPicPr>
          <p:blipFill>
            <a:blip r:embed="rId8">
              <a:extLst>
                <a:ext uri="{96DAC541-7B7A-43D3-8B79-37D633B846F1}">
                  <asvg:svgBlip xmlns="" xmlns:asvg="http://schemas.microsoft.com/office/drawing/2016/SVG/main" r:embed="rId9"/>
                </a:ext>
              </a:extLst>
            </a:blip>
            <a:stretch>
              <a:fillRect/>
            </a:stretch>
          </p:blipFill>
          <p:spPr>
            <a:xfrm rot="16200000">
              <a:off x="7617667" y="1717512"/>
              <a:ext cx="1010179" cy="1010179"/>
            </a:xfrm>
            <a:prstGeom prst="rect">
              <a:avLst/>
            </a:prstGeom>
          </p:spPr>
        </p:pic>
      </p:grpSp>
      <p:grpSp>
        <p:nvGrpSpPr>
          <p:cNvPr id="27" name="Grup 26">
            <a:extLst>
              <a:ext uri="{FF2B5EF4-FFF2-40B4-BE49-F238E27FC236}">
                <a16:creationId xmlns:a16="http://schemas.microsoft.com/office/drawing/2014/main" id="{25FC1F6B-6B6E-EA0F-DCEC-9C7AF3A9CB58}"/>
              </a:ext>
            </a:extLst>
          </p:cNvPr>
          <p:cNvGrpSpPr/>
          <p:nvPr/>
        </p:nvGrpSpPr>
        <p:grpSpPr>
          <a:xfrm>
            <a:off x="7234964" y="4841937"/>
            <a:ext cx="4482353" cy="1010179"/>
            <a:chOff x="7709647" y="4610691"/>
            <a:chExt cx="4482353" cy="1010179"/>
          </a:xfrm>
        </p:grpSpPr>
        <p:grpSp>
          <p:nvGrpSpPr>
            <p:cNvPr id="15" name="Grup 14">
              <a:extLst>
                <a:ext uri="{FF2B5EF4-FFF2-40B4-BE49-F238E27FC236}">
                  <a16:creationId xmlns:a16="http://schemas.microsoft.com/office/drawing/2014/main" id="{786482EC-0F65-A051-1697-527C9DCF0492}"/>
                </a:ext>
              </a:extLst>
            </p:cNvPr>
            <p:cNvGrpSpPr/>
            <p:nvPr/>
          </p:nvGrpSpPr>
          <p:grpSpPr>
            <a:xfrm>
              <a:off x="7709647" y="4610691"/>
              <a:ext cx="4482353" cy="1010179"/>
              <a:chOff x="8583706" y="3627418"/>
              <a:chExt cx="3608294" cy="1599006"/>
            </a:xfrm>
          </p:grpSpPr>
          <p:sp>
            <p:nvSpPr>
              <p:cNvPr id="16" name="Dikdörtgen: Köşeleri Yuvarlatılmış 15">
                <a:extLst>
                  <a:ext uri="{FF2B5EF4-FFF2-40B4-BE49-F238E27FC236}">
                    <a16:creationId xmlns:a16="http://schemas.microsoft.com/office/drawing/2014/main" id="{FD2164F3-0CB3-FCD1-A2DD-5CA89CF81DA9}"/>
                  </a:ext>
                </a:extLst>
              </p:cNvPr>
              <p:cNvSpPr/>
              <p:nvPr/>
            </p:nvSpPr>
            <p:spPr>
              <a:xfrm>
                <a:off x="8583706" y="3627418"/>
                <a:ext cx="3505200" cy="1599006"/>
              </a:xfrm>
              <a:prstGeom prst="roundRect">
                <a:avLst>
                  <a:gd name="adj" fmla="val 16158"/>
                </a:avLst>
              </a:prstGeom>
              <a:solidFill>
                <a:schemeClr val="accent1">
                  <a:lumMod val="20000"/>
                  <a:lumOff val="80000"/>
                </a:schemeClr>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rgbClr val="112746"/>
                  </a:solidFill>
                  <a:latin typeface="Aptos" panose="020B0004020202020204" pitchFamily="34" charset="0"/>
                </a:endParaRPr>
              </a:p>
            </p:txBody>
          </p:sp>
          <p:sp>
            <p:nvSpPr>
              <p:cNvPr id="17" name="Metin kutusu 16">
                <a:extLst>
                  <a:ext uri="{FF2B5EF4-FFF2-40B4-BE49-F238E27FC236}">
                    <a16:creationId xmlns:a16="http://schemas.microsoft.com/office/drawing/2014/main" id="{067FF570-E1A5-28F0-91A1-2CC59ED4154F}"/>
                  </a:ext>
                </a:extLst>
              </p:cNvPr>
              <p:cNvSpPr txBox="1"/>
              <p:nvPr/>
            </p:nvSpPr>
            <p:spPr>
              <a:xfrm>
                <a:off x="9192814" y="3676089"/>
                <a:ext cx="2999186" cy="1023073"/>
              </a:xfrm>
              <a:prstGeom prst="rect">
                <a:avLst/>
              </a:prstGeom>
              <a:noFill/>
            </p:spPr>
            <p:txBody>
              <a:bodyPr wrap="square" rtlCol="0">
                <a:spAutoFit/>
              </a:bodyPr>
              <a:lstStyle/>
              <a:p>
                <a:r>
                  <a:rPr lang="tr-TR" dirty="0">
                    <a:solidFill>
                      <a:srgbClr val="002060"/>
                    </a:solidFill>
                    <a:latin typeface="Aptos" panose="020B0004020202020204" pitchFamily="34" charset="0"/>
                  </a:rPr>
                  <a:t>Geçerlilik süresi, belgenin verildiği tarihten itibaren 3 (üç) yıldır.</a:t>
                </a:r>
              </a:p>
            </p:txBody>
          </p:sp>
        </p:grpSp>
        <p:pic>
          <p:nvPicPr>
            <p:cNvPr id="22" name="Grafik 21" descr="Kum Saati Bitti düz dolguyla">
              <a:extLst>
                <a:ext uri="{FF2B5EF4-FFF2-40B4-BE49-F238E27FC236}">
                  <a16:creationId xmlns:a16="http://schemas.microsoft.com/office/drawing/2014/main" id="{E640E8AB-D4ED-4F77-6BDA-5E3E09A87D50}"/>
                </a:ext>
              </a:extLst>
            </p:cNvPr>
            <p:cNvPicPr>
              <a:picLocks noChangeAspect="1"/>
            </p:cNvPicPr>
            <p:nvPr/>
          </p:nvPicPr>
          <p:blipFill>
            <a:blip r:embed="rId10">
              <a:extLst>
                <a:ext uri="{96DAC541-7B7A-43D3-8B79-37D633B846F1}">
                  <asvg:svgBlip xmlns="" xmlns:asvg="http://schemas.microsoft.com/office/drawing/2016/SVG/main" r:embed="rId11"/>
                </a:ext>
              </a:extLst>
            </a:blip>
            <a:stretch>
              <a:fillRect/>
            </a:stretch>
          </p:blipFill>
          <p:spPr>
            <a:xfrm>
              <a:off x="7745734" y="4714446"/>
              <a:ext cx="684482" cy="684482"/>
            </a:xfrm>
            <a:prstGeom prst="rect">
              <a:avLst/>
            </a:prstGeom>
          </p:spPr>
        </p:pic>
      </p:grpSp>
      <p:grpSp>
        <p:nvGrpSpPr>
          <p:cNvPr id="28" name="Grup 27">
            <a:extLst>
              <a:ext uri="{FF2B5EF4-FFF2-40B4-BE49-F238E27FC236}">
                <a16:creationId xmlns:a16="http://schemas.microsoft.com/office/drawing/2014/main" id="{5EAD6255-745E-3EA8-88B2-2E1E7B74C09D}"/>
              </a:ext>
            </a:extLst>
          </p:cNvPr>
          <p:cNvGrpSpPr/>
          <p:nvPr/>
        </p:nvGrpSpPr>
        <p:grpSpPr>
          <a:xfrm>
            <a:off x="7180957" y="3571982"/>
            <a:ext cx="4503811" cy="1010179"/>
            <a:chOff x="7688189" y="3334859"/>
            <a:chExt cx="4503811" cy="1010179"/>
          </a:xfrm>
        </p:grpSpPr>
        <p:grpSp>
          <p:nvGrpSpPr>
            <p:cNvPr id="11" name="Grup 10">
              <a:extLst>
                <a:ext uri="{FF2B5EF4-FFF2-40B4-BE49-F238E27FC236}">
                  <a16:creationId xmlns:a16="http://schemas.microsoft.com/office/drawing/2014/main" id="{0CBC66C9-71FF-9B6E-C03E-A678F34CE213}"/>
                </a:ext>
              </a:extLst>
            </p:cNvPr>
            <p:cNvGrpSpPr/>
            <p:nvPr/>
          </p:nvGrpSpPr>
          <p:grpSpPr>
            <a:xfrm>
              <a:off x="7709647" y="3334859"/>
              <a:ext cx="4482353" cy="1010179"/>
              <a:chOff x="8583706" y="3627418"/>
              <a:chExt cx="3608294" cy="1599006"/>
            </a:xfrm>
          </p:grpSpPr>
          <p:sp>
            <p:nvSpPr>
              <p:cNvPr id="13" name="Dikdörtgen: Köşeleri Yuvarlatılmış 12">
                <a:extLst>
                  <a:ext uri="{FF2B5EF4-FFF2-40B4-BE49-F238E27FC236}">
                    <a16:creationId xmlns:a16="http://schemas.microsoft.com/office/drawing/2014/main" id="{4A7BEA4C-14FD-4C62-6741-8C339ADDF5F2}"/>
                  </a:ext>
                </a:extLst>
              </p:cNvPr>
              <p:cNvSpPr/>
              <p:nvPr/>
            </p:nvSpPr>
            <p:spPr>
              <a:xfrm>
                <a:off x="8583706" y="3627418"/>
                <a:ext cx="3505200" cy="1599006"/>
              </a:xfrm>
              <a:prstGeom prst="roundRect">
                <a:avLst>
                  <a:gd name="adj" fmla="val 16158"/>
                </a:avLst>
              </a:prstGeom>
              <a:solidFill>
                <a:schemeClr val="accent1">
                  <a:lumMod val="20000"/>
                  <a:lumOff val="80000"/>
                </a:schemeClr>
              </a:solidFill>
              <a:ln>
                <a:solidFill>
                  <a:schemeClr val="accent1"/>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rgbClr val="112746"/>
                  </a:solidFill>
                  <a:latin typeface="Aptos" panose="020B0004020202020204" pitchFamily="34" charset="0"/>
                </a:endParaRPr>
              </a:p>
            </p:txBody>
          </p:sp>
          <p:sp>
            <p:nvSpPr>
              <p:cNvPr id="14" name="Metin kutusu 13">
                <a:extLst>
                  <a:ext uri="{FF2B5EF4-FFF2-40B4-BE49-F238E27FC236}">
                    <a16:creationId xmlns:a16="http://schemas.microsoft.com/office/drawing/2014/main" id="{CAEB72A9-79DA-F639-8BCD-286547D2FD5B}"/>
                  </a:ext>
                </a:extLst>
              </p:cNvPr>
              <p:cNvSpPr txBox="1"/>
              <p:nvPr/>
            </p:nvSpPr>
            <p:spPr>
              <a:xfrm>
                <a:off x="9149658" y="3676089"/>
                <a:ext cx="3042342" cy="1461533"/>
              </a:xfrm>
              <a:prstGeom prst="rect">
                <a:avLst/>
              </a:prstGeom>
              <a:noFill/>
            </p:spPr>
            <p:txBody>
              <a:bodyPr wrap="square" rtlCol="0">
                <a:spAutoFit/>
              </a:bodyPr>
              <a:lstStyle/>
              <a:p>
                <a:r>
                  <a:rPr lang="tr-TR" dirty="0">
                    <a:solidFill>
                      <a:srgbClr val="002060"/>
                    </a:solidFill>
                    <a:latin typeface="Aptos" panose="020B0004020202020204" pitchFamily="34" charset="0"/>
                  </a:rPr>
                  <a:t>T.C. Sanayi ve Teknoloji Bakanlığı Milli Teknoloji Genel Müdürlüğü tarafından verilir. </a:t>
                </a:r>
              </a:p>
            </p:txBody>
          </p:sp>
        </p:grpSp>
        <p:pic>
          <p:nvPicPr>
            <p:cNvPr id="24" name="Grafik 23" descr="Okul binası düz dolguyla">
              <a:extLst>
                <a:ext uri="{FF2B5EF4-FFF2-40B4-BE49-F238E27FC236}">
                  <a16:creationId xmlns:a16="http://schemas.microsoft.com/office/drawing/2014/main" id="{F28B7720-FC89-EB03-3A07-182F71148F4C}"/>
                </a:ext>
              </a:extLst>
            </p:cNvPr>
            <p:cNvPicPr>
              <a:picLocks noChangeAspect="1"/>
            </p:cNvPicPr>
            <p:nvPr/>
          </p:nvPicPr>
          <p:blipFill>
            <a:blip r:embed="rId12">
              <a:extLst>
                <a:ext uri="{96DAC541-7B7A-43D3-8B79-37D633B846F1}">
                  <asvg:svgBlip xmlns="" xmlns:asvg="http://schemas.microsoft.com/office/drawing/2016/SVG/main" r:embed="rId13"/>
                </a:ext>
              </a:extLst>
            </a:blip>
            <a:stretch>
              <a:fillRect/>
            </a:stretch>
          </p:blipFill>
          <p:spPr>
            <a:xfrm>
              <a:off x="7688189" y="3356431"/>
              <a:ext cx="799573" cy="799573"/>
            </a:xfrm>
            <a:prstGeom prst="rect">
              <a:avLst/>
            </a:prstGeom>
          </p:spPr>
        </p:pic>
      </p:grpSp>
      <p:sp>
        <p:nvSpPr>
          <p:cNvPr id="4" name="Slayt Numarası Yer Tutucusu 3">
            <a:extLst>
              <a:ext uri="{FF2B5EF4-FFF2-40B4-BE49-F238E27FC236}">
                <a16:creationId xmlns:a16="http://schemas.microsoft.com/office/drawing/2014/main" id="{A20C5A2C-DE3C-17C9-3DD4-204288C4541E}"/>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12802322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6" name="Dikdörtgen: Köşeleri Yuvarlatılmış 5">
            <a:extLst>
              <a:ext uri="{FF2B5EF4-FFF2-40B4-BE49-F238E27FC236}">
                <a16:creationId xmlns:a16="http://schemas.microsoft.com/office/drawing/2014/main" id="{86E2FA34-3A6B-4A68-E7F2-D7A392D9BD27}"/>
              </a:ext>
            </a:extLst>
          </p:cNvPr>
          <p:cNvSpPr/>
          <p:nvPr/>
        </p:nvSpPr>
        <p:spPr>
          <a:xfrm>
            <a:off x="231057" y="778482"/>
            <a:ext cx="11808543" cy="740600"/>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2000" b="1" i="0" u="none" strike="noStrike" kern="1200" cap="none" spc="0" normalizeH="0" baseline="0" noProof="0" dirty="0">
              <a:ln>
                <a:noFill/>
              </a:ln>
              <a:solidFill>
                <a:srgbClr val="DC1735"/>
              </a:solidFill>
              <a:effectLst/>
              <a:uLnTx/>
              <a:uFillTx/>
              <a:latin typeface="Aptos" panose="020B0004020202020204" pitchFamily="34" charset="0"/>
            </a:endParaRPr>
          </a:p>
        </p:txBody>
      </p:sp>
      <p:sp>
        <p:nvSpPr>
          <p:cNvPr id="7" name="Dikdörtgen: Köşeleri Yuvarlatılmış 6">
            <a:extLst>
              <a:ext uri="{FF2B5EF4-FFF2-40B4-BE49-F238E27FC236}">
                <a16:creationId xmlns:a16="http://schemas.microsoft.com/office/drawing/2014/main" id="{B1C101AB-93F8-6455-F96D-389A96A2E5F4}"/>
              </a:ext>
            </a:extLst>
          </p:cNvPr>
          <p:cNvSpPr>
            <a:spLocks/>
          </p:cNvSpPr>
          <p:nvPr/>
        </p:nvSpPr>
        <p:spPr>
          <a:xfrm>
            <a:off x="182756" y="1596069"/>
            <a:ext cx="11879542" cy="5180897"/>
          </a:xfrm>
          <a:prstGeom prst="roundRect">
            <a:avLst>
              <a:gd name="adj" fmla="val 3998"/>
            </a:avLst>
          </a:prstGeom>
          <a:solidFill>
            <a:srgbClr val="EAEEF0"/>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solidFill>
                <a:srgbClr val="002060"/>
              </a:solidFill>
            </a:endParaRPr>
          </a:p>
        </p:txBody>
      </p:sp>
      <p:sp>
        <p:nvSpPr>
          <p:cNvPr id="8" name="Metin kutusu 7">
            <a:extLst>
              <a:ext uri="{FF2B5EF4-FFF2-40B4-BE49-F238E27FC236}">
                <a16:creationId xmlns:a16="http://schemas.microsoft.com/office/drawing/2014/main" id="{D5F52311-CD3B-C008-683F-36AE0B64EDF1}"/>
              </a:ext>
            </a:extLst>
          </p:cNvPr>
          <p:cNvSpPr txBox="1"/>
          <p:nvPr/>
        </p:nvSpPr>
        <p:spPr>
          <a:xfrm>
            <a:off x="591668" y="1619141"/>
            <a:ext cx="11008658" cy="584775"/>
          </a:xfrm>
          <a:prstGeom prst="rect">
            <a:avLst/>
          </a:prstGeom>
          <a:noFill/>
        </p:spPr>
        <p:txBody>
          <a:bodyPr wrap="square" rtlCol="0">
            <a:spAutoFit/>
          </a:bodyPr>
          <a:lstStyle/>
          <a:p>
            <a:pPr algn="ctr"/>
            <a:r>
              <a:rPr lang="tr-TR" sz="1600" b="1" dirty="0">
                <a:solidFill>
                  <a:srgbClr val="002060"/>
                </a:solidFill>
                <a:latin typeface="Aptos" panose="020B0004020202020204" pitchFamily="34" charset="0"/>
              </a:rPr>
              <a:t>İşletmenin, tedarikçi geliştirmeye yönelik belirlenen sektörlerde iş birliği yapma şartını sağlaması için KOSGEB ile paydaş arasında imzalanan protokol doğrultusunda KOSGEB’e bildirilen işletmeler arasında yer alması gerekmektedir.</a:t>
            </a:r>
          </a:p>
        </p:txBody>
      </p:sp>
      <p:pic>
        <p:nvPicPr>
          <p:cNvPr id="16" name="Resim 15" descr="metin, yazı tipi, logo, tasarım içeren bir resim&#10;&#10;Yapay zeka tarafından oluşturulan içerik yanlış olabilir.">
            <a:extLst>
              <a:ext uri="{FF2B5EF4-FFF2-40B4-BE49-F238E27FC236}">
                <a16:creationId xmlns:a16="http://schemas.microsoft.com/office/drawing/2014/main" id="{C2BF6543-2040-8F97-718A-55DE3F6B602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9089" y="2577513"/>
            <a:ext cx="2593520" cy="851487"/>
          </a:xfrm>
          <a:prstGeom prst="rect">
            <a:avLst/>
          </a:prstGeom>
        </p:spPr>
      </p:pic>
      <p:pic>
        <p:nvPicPr>
          <p:cNvPr id="18" name="Resim 17" descr="yazı tipi, metin, logo, grafik içeren bir resim&#10;&#10;Yapay zeka tarafından oluşturulan içerik yanlış olabilir.">
            <a:extLst>
              <a:ext uri="{FF2B5EF4-FFF2-40B4-BE49-F238E27FC236}">
                <a16:creationId xmlns:a16="http://schemas.microsoft.com/office/drawing/2014/main" id="{D1C43A1C-4D41-0666-A4FC-15F0778FC29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308150" y="2604436"/>
            <a:ext cx="3324689" cy="762106"/>
          </a:xfrm>
          <a:prstGeom prst="rect">
            <a:avLst/>
          </a:prstGeom>
        </p:spPr>
      </p:pic>
      <p:pic>
        <p:nvPicPr>
          <p:cNvPr id="20" name="Resim 19" descr="metin, logo, simge, sembol, yazı tipi içeren bir resim&#10;&#10;Yapay zeka tarafından oluşturulan içerik yanlış olabilir.">
            <a:extLst>
              <a:ext uri="{FF2B5EF4-FFF2-40B4-BE49-F238E27FC236}">
                <a16:creationId xmlns:a16="http://schemas.microsoft.com/office/drawing/2014/main" id="{52C63CD0-29D8-ACCB-B73C-483A8730813C}"/>
              </a:ext>
            </a:extLst>
          </p:cNvPr>
          <p:cNvPicPr>
            <a:picLocks noGrp="1" noRot="1" noChangeAspect="1" noMove="1" noResize="1" noEditPoints="1" noAdjustHandles="1" noChangeArrowheads="1" noChangeShapeType="1" noCrop="1"/>
          </p:cNvPicPr>
          <p:nvPr/>
        </p:nvPicPr>
        <p:blipFill>
          <a:blip r:embed="rId9">
            <a:extLst>
              <a:ext uri="{28A0092B-C50C-407E-A947-70E740481C1C}">
                <a14:useLocalDpi xmlns:a14="http://schemas.microsoft.com/office/drawing/2010/main" val="0"/>
              </a:ext>
            </a:extLst>
          </a:blip>
          <a:stretch>
            <a:fillRect/>
          </a:stretch>
        </p:blipFill>
        <p:spPr>
          <a:xfrm>
            <a:off x="8078085" y="2582425"/>
            <a:ext cx="3143689" cy="724001"/>
          </a:xfrm>
          <a:prstGeom prst="rect">
            <a:avLst/>
          </a:prstGeom>
        </p:spPr>
      </p:pic>
      <p:pic>
        <p:nvPicPr>
          <p:cNvPr id="22" name="Resim 21" descr="yazı tipi, logo, grafik, metin içeren bir resim&#10;&#10;Yapay zeka tarafından oluşturulan içerik yanlış olabilir.">
            <a:extLst>
              <a:ext uri="{FF2B5EF4-FFF2-40B4-BE49-F238E27FC236}">
                <a16:creationId xmlns:a16="http://schemas.microsoft.com/office/drawing/2014/main" id="{83BE17C2-053E-F3A3-0A11-510939F55B6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94824" y="4287674"/>
            <a:ext cx="3286584" cy="733527"/>
          </a:xfrm>
          <a:prstGeom prst="rect">
            <a:avLst/>
          </a:prstGeom>
        </p:spPr>
      </p:pic>
      <p:pic>
        <p:nvPicPr>
          <p:cNvPr id="24" name="Resim 23" descr="yazı tipi, logo, grafik, metin içeren bir resim&#10;&#10;Yapay zeka tarafından oluşturulan içerik yanlış olabilir.">
            <a:extLst>
              <a:ext uri="{FF2B5EF4-FFF2-40B4-BE49-F238E27FC236}">
                <a16:creationId xmlns:a16="http://schemas.microsoft.com/office/drawing/2014/main" id="{4A7698F9-5444-D291-9C70-7F160599CCB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308150" y="3999467"/>
            <a:ext cx="3553321" cy="695422"/>
          </a:xfrm>
          <a:prstGeom prst="rect">
            <a:avLst/>
          </a:prstGeom>
        </p:spPr>
      </p:pic>
      <p:pic>
        <p:nvPicPr>
          <p:cNvPr id="26" name="Resim 25" descr="yazı tipi, metin, logo, grafik içeren bir resim&#10;&#10;Yapay zeka tarafından oluşturulan içerik yanlış olabilir.">
            <a:extLst>
              <a:ext uri="{FF2B5EF4-FFF2-40B4-BE49-F238E27FC236}">
                <a16:creationId xmlns:a16="http://schemas.microsoft.com/office/drawing/2014/main" id="{1133B85D-959E-7A45-E7FE-71789AD7D83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848777" y="4040760"/>
            <a:ext cx="2526431" cy="1108083"/>
          </a:xfrm>
          <a:prstGeom prst="rect">
            <a:avLst/>
          </a:prstGeom>
        </p:spPr>
      </p:pic>
      <p:pic>
        <p:nvPicPr>
          <p:cNvPr id="30" name="Resim 29" descr="yazı tipi, metin, logo, grafik içeren bir resim&#10;&#10;Yapay zeka tarafından oluşturulan içerik yanlış olabilir.">
            <a:extLst>
              <a:ext uri="{FF2B5EF4-FFF2-40B4-BE49-F238E27FC236}">
                <a16:creationId xmlns:a16="http://schemas.microsoft.com/office/drawing/2014/main" id="{9D71291E-D13D-7331-26FD-86FA8890853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96334" y="5213442"/>
            <a:ext cx="2187388" cy="1097722"/>
          </a:xfrm>
          <a:prstGeom prst="rect">
            <a:avLst/>
          </a:prstGeom>
        </p:spPr>
      </p:pic>
      <p:sp>
        <p:nvSpPr>
          <p:cNvPr id="31" name="Metin kutusu 30">
            <a:extLst>
              <a:ext uri="{FF2B5EF4-FFF2-40B4-BE49-F238E27FC236}">
                <a16:creationId xmlns:a16="http://schemas.microsoft.com/office/drawing/2014/main" id="{24A8970D-9842-7B25-0ED9-557EBD22CA3B}"/>
              </a:ext>
            </a:extLst>
          </p:cNvPr>
          <p:cNvSpPr txBox="1"/>
          <p:nvPr/>
        </p:nvSpPr>
        <p:spPr>
          <a:xfrm>
            <a:off x="351545" y="3450105"/>
            <a:ext cx="3764751" cy="276999"/>
          </a:xfrm>
          <a:prstGeom prst="rect">
            <a:avLst/>
          </a:prstGeom>
          <a:noFill/>
        </p:spPr>
        <p:txBody>
          <a:bodyPr wrap="square" rtlCol="0">
            <a:spAutoFit/>
          </a:bodyPr>
          <a:lstStyle/>
          <a:p>
            <a:r>
              <a:rPr lang="tr-TR" sz="1200" b="1" i="0" dirty="0">
                <a:solidFill>
                  <a:srgbClr val="002060"/>
                </a:solidFill>
                <a:effectLst/>
                <a:latin typeface="Open Sans" panose="020B0606030504020204" pitchFamily="34" charset="0"/>
              </a:rPr>
              <a:t>Cumhurbaşkanlığı Savunma Sanayii Başkanlığı</a:t>
            </a:r>
            <a:endParaRPr lang="tr-TR" sz="1200" dirty="0">
              <a:solidFill>
                <a:srgbClr val="002060"/>
              </a:solidFill>
            </a:endParaRPr>
          </a:p>
        </p:txBody>
      </p:sp>
      <p:sp>
        <p:nvSpPr>
          <p:cNvPr id="32" name="Metin kutusu 31">
            <a:extLst>
              <a:ext uri="{FF2B5EF4-FFF2-40B4-BE49-F238E27FC236}">
                <a16:creationId xmlns:a16="http://schemas.microsoft.com/office/drawing/2014/main" id="{E1AD8BF3-A780-5986-6B07-B76D89169795}"/>
              </a:ext>
            </a:extLst>
          </p:cNvPr>
          <p:cNvSpPr txBox="1"/>
          <p:nvPr/>
        </p:nvSpPr>
        <p:spPr>
          <a:xfrm>
            <a:off x="5254353" y="3443529"/>
            <a:ext cx="1683291" cy="276999"/>
          </a:xfrm>
          <a:prstGeom prst="rect">
            <a:avLst/>
          </a:prstGeom>
          <a:noFill/>
        </p:spPr>
        <p:txBody>
          <a:bodyPr wrap="square" rtlCol="0">
            <a:spAutoFit/>
          </a:bodyPr>
          <a:lstStyle/>
          <a:p>
            <a:r>
              <a:rPr lang="tr-TR" sz="1200" b="1" i="0" dirty="0">
                <a:solidFill>
                  <a:srgbClr val="002060"/>
                </a:solidFill>
                <a:effectLst/>
                <a:latin typeface="Open Sans" panose="020B0606030504020204" pitchFamily="34" charset="0"/>
              </a:rPr>
              <a:t>Türkiye Uzay Ajansı</a:t>
            </a:r>
            <a:endParaRPr lang="tr-TR" sz="1200" dirty="0">
              <a:solidFill>
                <a:srgbClr val="002060"/>
              </a:solidFill>
            </a:endParaRPr>
          </a:p>
        </p:txBody>
      </p:sp>
      <p:sp>
        <p:nvSpPr>
          <p:cNvPr id="33" name="Metin kutusu 32">
            <a:extLst>
              <a:ext uri="{FF2B5EF4-FFF2-40B4-BE49-F238E27FC236}">
                <a16:creationId xmlns:a16="http://schemas.microsoft.com/office/drawing/2014/main" id="{BC2BA79A-E3FD-441C-24E6-6A93522E781D}"/>
              </a:ext>
            </a:extLst>
          </p:cNvPr>
          <p:cNvSpPr txBox="1"/>
          <p:nvPr/>
        </p:nvSpPr>
        <p:spPr>
          <a:xfrm>
            <a:off x="8075701" y="3405615"/>
            <a:ext cx="3450418" cy="276999"/>
          </a:xfrm>
          <a:prstGeom prst="rect">
            <a:avLst/>
          </a:prstGeom>
          <a:noFill/>
        </p:spPr>
        <p:txBody>
          <a:bodyPr wrap="square" rtlCol="0">
            <a:spAutoFit/>
          </a:bodyPr>
          <a:lstStyle/>
          <a:p>
            <a:r>
              <a:rPr lang="tr-TR" sz="1200" b="1" i="0" dirty="0">
                <a:solidFill>
                  <a:srgbClr val="002060"/>
                </a:solidFill>
                <a:effectLst/>
                <a:latin typeface="Open Sans" panose="020B0606030504020204" pitchFamily="34" charset="0"/>
              </a:rPr>
              <a:t>Türk Silahlı Kuvvetleri Güçlendirme Vakfı</a:t>
            </a:r>
            <a:endParaRPr lang="tr-TR" sz="1200" dirty="0">
              <a:solidFill>
                <a:srgbClr val="002060"/>
              </a:solidFill>
            </a:endParaRPr>
          </a:p>
        </p:txBody>
      </p:sp>
      <p:sp>
        <p:nvSpPr>
          <p:cNvPr id="34" name="Metin kutusu 33">
            <a:extLst>
              <a:ext uri="{FF2B5EF4-FFF2-40B4-BE49-F238E27FC236}">
                <a16:creationId xmlns:a16="http://schemas.microsoft.com/office/drawing/2014/main" id="{B127126B-AD3E-E096-D357-F9DBB35F0C2C}"/>
              </a:ext>
            </a:extLst>
          </p:cNvPr>
          <p:cNvSpPr txBox="1"/>
          <p:nvPr/>
        </p:nvSpPr>
        <p:spPr>
          <a:xfrm>
            <a:off x="532150" y="5067970"/>
            <a:ext cx="3211933" cy="461665"/>
          </a:xfrm>
          <a:prstGeom prst="rect">
            <a:avLst/>
          </a:prstGeom>
          <a:noFill/>
        </p:spPr>
        <p:txBody>
          <a:bodyPr wrap="square" rtlCol="0">
            <a:spAutoFit/>
          </a:bodyPr>
          <a:lstStyle/>
          <a:p>
            <a:pPr algn="ctr"/>
            <a:r>
              <a:rPr lang="tr-TR" sz="1200" b="1" i="0" dirty="0">
                <a:solidFill>
                  <a:srgbClr val="002060"/>
                </a:solidFill>
                <a:effectLst/>
                <a:latin typeface="Open Sans" panose="020B0606030504020204" pitchFamily="34" charset="0"/>
              </a:rPr>
              <a:t>TÜRKSAT Uydu Haberleşme Kablo TV ve İşletme A.Ş.</a:t>
            </a:r>
            <a:endParaRPr lang="tr-TR" sz="1200" dirty="0">
              <a:solidFill>
                <a:srgbClr val="002060"/>
              </a:solidFill>
            </a:endParaRPr>
          </a:p>
        </p:txBody>
      </p:sp>
      <p:sp>
        <p:nvSpPr>
          <p:cNvPr id="37" name="Metin kutusu 36">
            <a:extLst>
              <a:ext uri="{FF2B5EF4-FFF2-40B4-BE49-F238E27FC236}">
                <a16:creationId xmlns:a16="http://schemas.microsoft.com/office/drawing/2014/main" id="{CC8AFCCB-0E38-CCAD-CFDF-D9E1B86F9BDE}"/>
              </a:ext>
            </a:extLst>
          </p:cNvPr>
          <p:cNvSpPr txBox="1"/>
          <p:nvPr/>
        </p:nvSpPr>
        <p:spPr>
          <a:xfrm>
            <a:off x="4896334" y="4744613"/>
            <a:ext cx="2399327" cy="276999"/>
          </a:xfrm>
          <a:prstGeom prst="rect">
            <a:avLst/>
          </a:prstGeom>
          <a:noFill/>
        </p:spPr>
        <p:txBody>
          <a:bodyPr wrap="square" rtlCol="0">
            <a:spAutoFit/>
          </a:bodyPr>
          <a:lstStyle/>
          <a:p>
            <a:r>
              <a:rPr lang="tr-TR" sz="1200" b="1" i="0" dirty="0">
                <a:solidFill>
                  <a:srgbClr val="002060"/>
                </a:solidFill>
                <a:effectLst/>
                <a:latin typeface="Open Sans" panose="020B0606030504020204" pitchFamily="34" charset="0"/>
              </a:rPr>
              <a:t>Türk Hava Yolları Teknik A.Ş.</a:t>
            </a:r>
            <a:endParaRPr lang="tr-TR" sz="1200" dirty="0">
              <a:solidFill>
                <a:srgbClr val="002060"/>
              </a:solidFill>
            </a:endParaRPr>
          </a:p>
        </p:txBody>
      </p:sp>
      <p:sp>
        <p:nvSpPr>
          <p:cNvPr id="38" name="Metin kutusu 37">
            <a:extLst>
              <a:ext uri="{FF2B5EF4-FFF2-40B4-BE49-F238E27FC236}">
                <a16:creationId xmlns:a16="http://schemas.microsoft.com/office/drawing/2014/main" id="{AB8E2E02-456C-EA7F-FD2A-6DD21B434903}"/>
              </a:ext>
            </a:extLst>
          </p:cNvPr>
          <p:cNvSpPr txBox="1"/>
          <p:nvPr/>
        </p:nvSpPr>
        <p:spPr>
          <a:xfrm>
            <a:off x="8903888" y="5206469"/>
            <a:ext cx="2399327" cy="646331"/>
          </a:xfrm>
          <a:prstGeom prst="rect">
            <a:avLst/>
          </a:prstGeom>
          <a:noFill/>
        </p:spPr>
        <p:txBody>
          <a:bodyPr wrap="square" rtlCol="0">
            <a:spAutoFit/>
          </a:bodyPr>
          <a:lstStyle/>
          <a:p>
            <a:pPr algn="ctr"/>
            <a:r>
              <a:rPr lang="tr-TR" sz="1200" b="1" i="0" dirty="0">
                <a:solidFill>
                  <a:srgbClr val="002060"/>
                </a:solidFill>
                <a:effectLst/>
                <a:latin typeface="Open Sans" panose="020B0606030504020204" pitchFamily="34" charset="0"/>
              </a:rPr>
              <a:t>SAHA İstanbul Savunma Havacılık ve Uzay Kümelenmesi Derneği</a:t>
            </a:r>
            <a:endParaRPr lang="tr-TR" sz="1200" dirty="0">
              <a:solidFill>
                <a:srgbClr val="002060"/>
              </a:solidFill>
            </a:endParaRPr>
          </a:p>
        </p:txBody>
      </p:sp>
      <p:sp>
        <p:nvSpPr>
          <p:cNvPr id="39" name="Metin kutusu 38">
            <a:extLst>
              <a:ext uri="{FF2B5EF4-FFF2-40B4-BE49-F238E27FC236}">
                <a16:creationId xmlns:a16="http://schemas.microsoft.com/office/drawing/2014/main" id="{65D38C5F-4026-DA52-F33A-422CD5733B90}"/>
              </a:ext>
            </a:extLst>
          </p:cNvPr>
          <p:cNvSpPr txBox="1"/>
          <p:nvPr/>
        </p:nvSpPr>
        <p:spPr>
          <a:xfrm>
            <a:off x="4078828" y="6354238"/>
            <a:ext cx="4695899" cy="276999"/>
          </a:xfrm>
          <a:prstGeom prst="rect">
            <a:avLst/>
          </a:prstGeom>
          <a:noFill/>
        </p:spPr>
        <p:txBody>
          <a:bodyPr wrap="square" rtlCol="0">
            <a:spAutoFit/>
          </a:bodyPr>
          <a:lstStyle/>
          <a:p>
            <a:r>
              <a:rPr lang="tr-TR" sz="1200" b="1" i="0" dirty="0">
                <a:solidFill>
                  <a:srgbClr val="002060"/>
                </a:solidFill>
                <a:effectLst/>
                <a:latin typeface="Open Sans" panose="020B0606030504020204" pitchFamily="34" charset="0"/>
              </a:rPr>
              <a:t>Ankara Uzay ve Havacılık İhtisas Organize Sanayi Bölgesi</a:t>
            </a:r>
            <a:endParaRPr lang="tr-TR" sz="1200" dirty="0">
              <a:solidFill>
                <a:srgbClr val="002060"/>
              </a:solidFill>
            </a:endParaRPr>
          </a:p>
        </p:txBody>
      </p:sp>
      <p:sp>
        <p:nvSpPr>
          <p:cNvPr id="4" name="Slayt Numarası Yer Tutucusu 3">
            <a:extLst>
              <a:ext uri="{FF2B5EF4-FFF2-40B4-BE49-F238E27FC236}">
                <a16:creationId xmlns:a16="http://schemas.microsoft.com/office/drawing/2014/main" id="{6D5DD43C-418B-50BC-2DBE-DB202662AC2A}"/>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
        <p:nvSpPr>
          <p:cNvPr id="9" name="Metin kutusu 8">
            <a:extLst>
              <a:ext uri="{FF2B5EF4-FFF2-40B4-BE49-F238E27FC236}">
                <a16:creationId xmlns:a16="http://schemas.microsoft.com/office/drawing/2014/main" id="{77CECE83-5E77-2000-B721-748ABD848146}"/>
              </a:ext>
            </a:extLst>
          </p:cNvPr>
          <p:cNvSpPr txBox="1"/>
          <p:nvPr/>
        </p:nvSpPr>
        <p:spPr>
          <a:xfrm>
            <a:off x="303200" y="872700"/>
            <a:ext cx="11297126" cy="6771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b="1" i="0" u="none" strike="noStrike" kern="1200" cap="none" spc="0" normalizeH="0" baseline="0" noProof="0" dirty="0">
                <a:ln>
                  <a:noFill/>
                </a:ln>
                <a:solidFill>
                  <a:srgbClr val="DC1735"/>
                </a:solidFill>
                <a:effectLst/>
                <a:uLnTx/>
                <a:uFillTx/>
                <a:latin typeface="Aptos" panose="020B0004020202020204" pitchFamily="34" charset="0"/>
              </a:rPr>
              <a:t>Tedarikçi geliştirmeye yönelik belirlenen sektörlerde iş birliği</a:t>
            </a:r>
          </a:p>
          <a:p>
            <a:pPr marL="0" marR="0" lvl="0" indent="0" algn="ctr" defTabSz="914400" rtl="0" eaLnBrk="1" fontAlgn="auto" latinLnBrk="0" hangingPunct="1">
              <a:lnSpc>
                <a:spcPct val="100000"/>
              </a:lnSpc>
              <a:spcBef>
                <a:spcPts val="0"/>
              </a:spcBef>
              <a:spcAft>
                <a:spcPts val="0"/>
              </a:spcAft>
              <a:buClrTx/>
              <a:buSzTx/>
              <a:buFontTx/>
              <a:buNone/>
              <a:tabLst/>
              <a:defRPr/>
            </a:pPr>
            <a:r>
              <a:rPr lang="tr-TR" b="1" dirty="0">
                <a:solidFill>
                  <a:srgbClr val="DC1735"/>
                </a:solidFill>
                <a:latin typeface="Aptos" panose="020B0004020202020204" pitchFamily="34" charset="0"/>
              </a:rPr>
              <a:t>(Savunma, Havacılık ve Uzay)</a:t>
            </a:r>
            <a:r>
              <a:rPr kumimoji="0" lang="tr-TR" sz="2000" b="1" i="0" u="none" strike="noStrike" kern="1200" cap="none" spc="0" normalizeH="0" baseline="0" noProof="0" dirty="0">
                <a:ln>
                  <a:noFill/>
                </a:ln>
                <a:solidFill>
                  <a:srgbClr val="DC1735"/>
                </a:solidFill>
                <a:effectLst/>
                <a:uLnTx/>
                <a:uFillTx/>
                <a:latin typeface="Aptos" panose="020B0004020202020204" pitchFamily="34" charset="0"/>
              </a:rPr>
              <a:t> </a:t>
            </a:r>
          </a:p>
        </p:txBody>
      </p:sp>
    </p:spTree>
    <p:extLst>
      <p:ext uri="{BB962C8B-B14F-4D97-AF65-F5344CB8AC3E}">
        <p14:creationId xmlns:p14="http://schemas.microsoft.com/office/powerpoint/2010/main" val="9818506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artisticCrisscrossEtching/>
                    </a14:imgEffect>
                  </a14:imgLayer>
                </a14:imgProps>
              </a:ext>
            </a:extLst>
          </a:blip>
          <a:srcRect/>
          <a:stretch>
            <a:fillRect t="-13000" b="-13000"/>
          </a:stretch>
        </a:blipFill>
        <a:effectLst/>
      </p:bgPr>
    </p:bg>
    <p:spTree>
      <p:nvGrpSpPr>
        <p:cNvPr id="1" name="Shape 27"/>
        <p:cNvGrpSpPr/>
        <p:nvPr/>
      </p:nvGrpSpPr>
      <p:grpSpPr>
        <a:xfrm>
          <a:off x="0" y="0"/>
          <a:ext cx="0" cy="0"/>
          <a:chOff x="0" y="0"/>
          <a:chExt cx="0" cy="0"/>
        </a:xfrm>
      </p:grpSpPr>
      <p:sp>
        <p:nvSpPr>
          <p:cNvPr id="56" name="Dikdörtgen: Köşeleri Yuvarlatılmış 55">
            <a:extLst>
              <a:ext uri="{FF2B5EF4-FFF2-40B4-BE49-F238E27FC236}">
                <a16:creationId xmlns:a16="http://schemas.microsoft.com/office/drawing/2014/main" id="{44AACE3D-0499-21F6-C7C5-294DD5574B51}"/>
              </a:ext>
            </a:extLst>
          </p:cNvPr>
          <p:cNvSpPr>
            <a:spLocks/>
          </p:cNvSpPr>
          <p:nvPr/>
        </p:nvSpPr>
        <p:spPr>
          <a:xfrm>
            <a:off x="446198" y="1323754"/>
            <a:ext cx="10757647" cy="5018627"/>
          </a:xfrm>
          <a:prstGeom prst="roundRect">
            <a:avLst/>
          </a:prstGeom>
          <a:gradFill flip="none" rotWithShape="1">
            <a:gsLst>
              <a:gs pos="0">
                <a:srgbClr val="203864">
                  <a:tint val="66000"/>
                  <a:satMod val="160000"/>
                </a:srgbClr>
              </a:gs>
              <a:gs pos="50000">
                <a:srgbClr val="203864">
                  <a:tint val="44500"/>
                  <a:satMod val="160000"/>
                </a:srgbClr>
              </a:gs>
              <a:gs pos="100000">
                <a:srgbClr val="203864">
                  <a:tint val="23500"/>
                  <a:satMod val="160000"/>
                </a:srgbClr>
              </a:gs>
            </a:gsLst>
            <a:lin ang="8100000" scaled="1"/>
            <a:tileRect/>
          </a:gra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dirty="0"/>
          </a:p>
        </p:txBody>
      </p:sp>
      <p:pic>
        <p:nvPicPr>
          <p:cNvPr id="12" name="Resim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24305" y="-215438"/>
            <a:ext cx="2359081" cy="1326983"/>
          </a:xfrm>
          <a:prstGeom prst="rect">
            <a:avLst/>
          </a:prstGeom>
        </p:spPr>
      </p:pic>
      <p:pic>
        <p:nvPicPr>
          <p:cNvPr id="5" name="Resim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2072" y="81034"/>
            <a:ext cx="2977264" cy="734040"/>
          </a:xfrm>
          <a:prstGeom prst="rect">
            <a:avLst/>
          </a:prstGeom>
        </p:spPr>
      </p:pic>
      <p:sp>
        <p:nvSpPr>
          <p:cNvPr id="2" name="Dikdörtgen: Köşeleri Yuvarlatılmış 1">
            <a:extLst>
              <a:ext uri="{FF2B5EF4-FFF2-40B4-BE49-F238E27FC236}">
                <a16:creationId xmlns:a16="http://schemas.microsoft.com/office/drawing/2014/main" id="{6F7E91E7-9DE6-28A9-BA70-B7CB7D921779}"/>
              </a:ext>
            </a:extLst>
          </p:cNvPr>
          <p:cNvSpPr/>
          <p:nvPr/>
        </p:nvSpPr>
        <p:spPr>
          <a:xfrm>
            <a:off x="3099336" y="81034"/>
            <a:ext cx="7236970" cy="680253"/>
          </a:xfrm>
          <a:prstGeom prst="roundRect">
            <a:avLst/>
          </a:prstGeom>
          <a:solidFill>
            <a:schemeClr val="accent1">
              <a:lumMod val="5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srgbClr val="FFFFFF"/>
              </a:solidFill>
              <a:effectLst/>
              <a:uLnTx/>
              <a:uFillTx/>
              <a:latin typeface="Arial"/>
              <a:ea typeface="+mn-ea"/>
              <a:cs typeface="+mn-cs"/>
            </a:endParaRPr>
          </a:p>
        </p:txBody>
      </p:sp>
      <p:sp>
        <p:nvSpPr>
          <p:cNvPr id="3" name="Metin kutusu 2">
            <a:extLst>
              <a:ext uri="{FF2B5EF4-FFF2-40B4-BE49-F238E27FC236}">
                <a16:creationId xmlns:a16="http://schemas.microsoft.com/office/drawing/2014/main" id="{84CF0045-E88B-7A5D-49B5-90F1C5296884}"/>
              </a:ext>
            </a:extLst>
          </p:cNvPr>
          <p:cNvSpPr txBox="1"/>
          <p:nvPr/>
        </p:nvSpPr>
        <p:spPr>
          <a:xfrm>
            <a:off x="3744083" y="226763"/>
            <a:ext cx="5635475" cy="461665"/>
          </a:xfrm>
          <a:prstGeom prst="rect">
            <a:avLst/>
          </a:prstGeom>
          <a:noFill/>
        </p:spPr>
        <p:txBody>
          <a:bodyPr wrap="square" rtlCol="0">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tr-TR" sz="2400" b="1" dirty="0">
                <a:solidFill>
                  <a:srgbClr val="FFFFFF"/>
                </a:solidFill>
                <a:latin typeface="Bahnschrift SemiCondensed" panose="020B0502040204020203" pitchFamily="34" charset="0"/>
              </a:rPr>
              <a:t>KAPASİTE GELİŞTİRME </a:t>
            </a:r>
            <a:r>
              <a:rPr kumimoji="0" lang="tr-TR" sz="2400" b="1" i="0" u="none" strike="noStrike" kern="1200" cap="none" spc="0" normalizeH="0" baseline="0" noProof="0" dirty="0">
                <a:ln>
                  <a:noFill/>
                </a:ln>
                <a:solidFill>
                  <a:srgbClr val="FFFFFF"/>
                </a:solidFill>
                <a:effectLst/>
                <a:uLnTx/>
                <a:uFillTx/>
                <a:latin typeface="Bahnschrift SemiCondensed" panose="020B0502040204020203" pitchFamily="34" charset="0"/>
                <a:ea typeface="+mn-ea"/>
                <a:cs typeface="+mn-cs"/>
              </a:rPr>
              <a:t>DESTEK PROGRAMI</a:t>
            </a:r>
          </a:p>
        </p:txBody>
      </p:sp>
      <p:sp>
        <p:nvSpPr>
          <p:cNvPr id="7" name="Dikdörtgen: Köşeleri Yuvarlatılmış 6">
            <a:extLst>
              <a:ext uri="{FF2B5EF4-FFF2-40B4-BE49-F238E27FC236}">
                <a16:creationId xmlns:a16="http://schemas.microsoft.com/office/drawing/2014/main" id="{F5BFF9DF-3B84-86EA-22A7-2133BCA9E224}"/>
              </a:ext>
            </a:extLst>
          </p:cNvPr>
          <p:cNvSpPr/>
          <p:nvPr/>
        </p:nvSpPr>
        <p:spPr>
          <a:xfrm>
            <a:off x="846031" y="1710043"/>
            <a:ext cx="6069119" cy="385457"/>
          </a:xfrm>
          <a:prstGeom prst="roundRect">
            <a:avLst/>
          </a:prstGeom>
          <a:solidFill>
            <a:schemeClr val="tx2">
              <a:lumMod val="90000"/>
            </a:schemeClr>
          </a:solidFill>
          <a:ln>
            <a:solidFill>
              <a:srgbClr val="00206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b="1" dirty="0">
                <a:solidFill>
                  <a:srgbClr val="DC1735"/>
                </a:solidFill>
                <a:latin typeface="Aptos" panose="020B0004020202020204" pitchFamily="34" charset="0"/>
              </a:rPr>
              <a:t>Kredi Alt ve Üst Limit Bilgileri</a:t>
            </a:r>
          </a:p>
        </p:txBody>
      </p:sp>
      <p:grpSp>
        <p:nvGrpSpPr>
          <p:cNvPr id="30" name="Grup 29">
            <a:extLst>
              <a:ext uri="{FF2B5EF4-FFF2-40B4-BE49-F238E27FC236}">
                <a16:creationId xmlns:a16="http://schemas.microsoft.com/office/drawing/2014/main" id="{DA901BD9-55F3-50DB-69E3-26D362265DD3}"/>
              </a:ext>
            </a:extLst>
          </p:cNvPr>
          <p:cNvGrpSpPr/>
          <p:nvPr/>
        </p:nvGrpSpPr>
        <p:grpSpPr>
          <a:xfrm>
            <a:off x="742737" y="2205319"/>
            <a:ext cx="9808719" cy="2927174"/>
            <a:chOff x="715843" y="2680447"/>
            <a:chExt cx="9808719" cy="3026209"/>
          </a:xfrm>
        </p:grpSpPr>
        <p:sp>
          <p:nvSpPr>
            <p:cNvPr id="19" name="Dikdörtgen 18">
              <a:extLst>
                <a:ext uri="{FF2B5EF4-FFF2-40B4-BE49-F238E27FC236}">
                  <a16:creationId xmlns:a16="http://schemas.microsoft.com/office/drawing/2014/main" id="{86BD3F20-9E63-5A31-29E4-E102EB48B347}"/>
                </a:ext>
              </a:extLst>
            </p:cNvPr>
            <p:cNvSpPr/>
            <p:nvPr/>
          </p:nvSpPr>
          <p:spPr>
            <a:xfrm>
              <a:off x="3099335" y="2680447"/>
              <a:ext cx="2256599" cy="995446"/>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002060"/>
                  </a:solidFill>
                  <a:latin typeface="Aptos" panose="020B0004020202020204" pitchFamily="34" charset="0"/>
                </a:rPr>
                <a:t>İşletme Başına Kredi Üst Limiti</a:t>
              </a:r>
            </a:p>
          </p:txBody>
        </p:sp>
        <p:grpSp>
          <p:nvGrpSpPr>
            <p:cNvPr id="29" name="Grup 28">
              <a:extLst>
                <a:ext uri="{FF2B5EF4-FFF2-40B4-BE49-F238E27FC236}">
                  <a16:creationId xmlns:a16="http://schemas.microsoft.com/office/drawing/2014/main" id="{0D6B06A5-026B-71D7-162A-99202B1903D5}"/>
                </a:ext>
              </a:extLst>
            </p:cNvPr>
            <p:cNvGrpSpPr/>
            <p:nvPr/>
          </p:nvGrpSpPr>
          <p:grpSpPr>
            <a:xfrm>
              <a:off x="715843" y="2680447"/>
              <a:ext cx="9808719" cy="3026209"/>
              <a:chOff x="697914" y="2680445"/>
              <a:chExt cx="9808719" cy="3026209"/>
            </a:xfrm>
          </p:grpSpPr>
          <p:sp>
            <p:nvSpPr>
              <p:cNvPr id="4" name="Dikdörtgen 3">
                <a:extLst>
                  <a:ext uri="{FF2B5EF4-FFF2-40B4-BE49-F238E27FC236}">
                    <a16:creationId xmlns:a16="http://schemas.microsoft.com/office/drawing/2014/main" id="{883089DE-C1A4-E964-1FA9-F28F83E66B0E}"/>
                  </a:ext>
                </a:extLst>
              </p:cNvPr>
              <p:cNvSpPr/>
              <p:nvPr/>
            </p:nvSpPr>
            <p:spPr>
              <a:xfrm>
                <a:off x="5320079" y="2680445"/>
                <a:ext cx="2611203" cy="995446"/>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002060"/>
                    </a:solidFill>
                    <a:latin typeface="Aptos" panose="020B0004020202020204" pitchFamily="34" charset="0"/>
                  </a:rPr>
                  <a:t>Desteklenecek</a:t>
                </a:r>
              </a:p>
              <a:p>
                <a:pPr algn="ctr"/>
                <a:r>
                  <a:rPr lang="tr-TR" sz="2000" dirty="0">
                    <a:solidFill>
                      <a:srgbClr val="002060"/>
                    </a:solidFill>
                    <a:latin typeface="Aptos" panose="020B0004020202020204" pitchFamily="34" charset="0"/>
                  </a:rPr>
                  <a:t>Azami</a:t>
                </a:r>
              </a:p>
              <a:p>
                <a:pPr algn="ctr"/>
                <a:r>
                  <a:rPr lang="tr-TR" sz="2000" dirty="0">
                    <a:solidFill>
                      <a:srgbClr val="002060"/>
                    </a:solidFill>
                    <a:latin typeface="Aptos" panose="020B0004020202020204" pitchFamily="34" charset="0"/>
                  </a:rPr>
                  <a:t>Kredi Vadesi</a:t>
                </a:r>
              </a:p>
            </p:txBody>
          </p:sp>
          <p:grpSp>
            <p:nvGrpSpPr>
              <p:cNvPr id="28" name="Grup 27">
                <a:extLst>
                  <a:ext uri="{FF2B5EF4-FFF2-40B4-BE49-F238E27FC236}">
                    <a16:creationId xmlns:a16="http://schemas.microsoft.com/office/drawing/2014/main" id="{0047FD13-20F2-DF86-134C-24D703FAC0B4}"/>
                  </a:ext>
                </a:extLst>
              </p:cNvPr>
              <p:cNvGrpSpPr/>
              <p:nvPr/>
            </p:nvGrpSpPr>
            <p:grpSpPr>
              <a:xfrm>
                <a:off x="697914" y="2680445"/>
                <a:ext cx="9808719" cy="3026209"/>
                <a:chOff x="700390" y="2680445"/>
                <a:chExt cx="9808719" cy="3026209"/>
              </a:xfrm>
            </p:grpSpPr>
            <p:sp>
              <p:nvSpPr>
                <p:cNvPr id="10" name="Dikdörtgen 9">
                  <a:extLst>
                    <a:ext uri="{FF2B5EF4-FFF2-40B4-BE49-F238E27FC236}">
                      <a16:creationId xmlns:a16="http://schemas.microsoft.com/office/drawing/2014/main" id="{49C057BF-5FC9-5DF5-D80F-9CDA121029E3}"/>
                    </a:ext>
                  </a:extLst>
                </p:cNvPr>
                <p:cNvSpPr/>
                <p:nvPr/>
              </p:nvSpPr>
              <p:spPr>
                <a:xfrm>
                  <a:off x="700390" y="2680445"/>
                  <a:ext cx="2399290" cy="995444"/>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112746"/>
                      </a:solidFill>
                    </a:rPr>
                    <a:t>İşletme Başına Kredi Alt Limiti</a:t>
                  </a:r>
                  <a:endParaRPr lang="tr-TR" sz="2000" dirty="0">
                    <a:solidFill>
                      <a:srgbClr val="112746"/>
                    </a:solidFill>
                    <a:latin typeface="Aptos" panose="020B0004020202020204" pitchFamily="34" charset="0"/>
                  </a:endParaRPr>
                </a:p>
              </p:txBody>
            </p:sp>
            <p:sp>
              <p:nvSpPr>
                <p:cNvPr id="11" name="Dikdörtgen 10">
                  <a:extLst>
                    <a:ext uri="{FF2B5EF4-FFF2-40B4-BE49-F238E27FC236}">
                      <a16:creationId xmlns:a16="http://schemas.microsoft.com/office/drawing/2014/main" id="{F1F82E47-C7BB-ECFF-255F-645DB933B89B}"/>
                    </a:ext>
                  </a:extLst>
                </p:cNvPr>
                <p:cNvSpPr/>
                <p:nvPr/>
              </p:nvSpPr>
              <p:spPr>
                <a:xfrm>
                  <a:off x="5325031" y="3675890"/>
                  <a:ext cx="2590801" cy="2030763"/>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002060"/>
                      </a:solidFill>
                      <a:latin typeface="Aptos" panose="020B0004020202020204" pitchFamily="34" charset="0"/>
                    </a:rPr>
                    <a:t>36 ay</a:t>
                  </a:r>
                </a:p>
              </p:txBody>
            </p:sp>
            <p:sp>
              <p:nvSpPr>
                <p:cNvPr id="22" name="Dikdörtgen 21">
                  <a:extLst>
                    <a:ext uri="{FF2B5EF4-FFF2-40B4-BE49-F238E27FC236}">
                      <a16:creationId xmlns:a16="http://schemas.microsoft.com/office/drawing/2014/main" id="{FE465A47-D245-F7FB-8B38-C0A0D8FDCA96}"/>
                    </a:ext>
                  </a:extLst>
                </p:cNvPr>
                <p:cNvSpPr/>
                <p:nvPr/>
              </p:nvSpPr>
              <p:spPr>
                <a:xfrm>
                  <a:off x="700390" y="3675891"/>
                  <a:ext cx="2398943" cy="2030763"/>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002060"/>
                      </a:solidFill>
                      <a:latin typeface="Aptos" panose="020B0004020202020204" pitchFamily="34" charset="0"/>
                    </a:rPr>
                    <a:t>1.000.000 TL</a:t>
                  </a:r>
                </a:p>
              </p:txBody>
            </p:sp>
            <p:sp>
              <p:nvSpPr>
                <p:cNvPr id="27" name="Dikdörtgen 26">
                  <a:extLst>
                    <a:ext uri="{FF2B5EF4-FFF2-40B4-BE49-F238E27FC236}">
                      <a16:creationId xmlns:a16="http://schemas.microsoft.com/office/drawing/2014/main" id="{F570755C-B182-7FBA-3C3E-004C966D77D1}"/>
                    </a:ext>
                  </a:extLst>
                </p:cNvPr>
                <p:cNvSpPr/>
                <p:nvPr/>
              </p:nvSpPr>
              <p:spPr>
                <a:xfrm>
                  <a:off x="7918308" y="3675889"/>
                  <a:ext cx="2590801" cy="2030763"/>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400" b="1" dirty="0">
                      <a:solidFill>
                        <a:srgbClr val="002060"/>
                      </a:solidFill>
                      <a:latin typeface="Aptos" panose="020B0004020202020204" pitchFamily="34" charset="0"/>
                    </a:rPr>
                    <a:t>20 puan</a:t>
                  </a:r>
                </a:p>
                <a:p>
                  <a:pPr algn="ctr"/>
                  <a:r>
                    <a:rPr lang="tr-TR" sz="2400" b="1" dirty="0">
                      <a:solidFill>
                        <a:srgbClr val="002060"/>
                      </a:solidFill>
                      <a:latin typeface="Aptos" panose="020B0004020202020204" pitchFamily="34" charset="0"/>
                    </a:rPr>
                    <a:t>(Geri Ödemesiz)</a:t>
                  </a:r>
                </a:p>
              </p:txBody>
            </p:sp>
          </p:grpSp>
          <p:sp>
            <p:nvSpPr>
              <p:cNvPr id="18" name="Dikdörtgen 17">
                <a:extLst>
                  <a:ext uri="{FF2B5EF4-FFF2-40B4-BE49-F238E27FC236}">
                    <a16:creationId xmlns:a16="http://schemas.microsoft.com/office/drawing/2014/main" id="{F301FE6A-199B-28CB-6C74-C5BA4D427857}"/>
                  </a:ext>
                </a:extLst>
              </p:cNvPr>
              <p:cNvSpPr/>
              <p:nvPr/>
            </p:nvSpPr>
            <p:spPr>
              <a:xfrm>
                <a:off x="3099333" y="3675891"/>
                <a:ext cx="2225698" cy="2030763"/>
              </a:xfrm>
              <a:prstGeom prst="rect">
                <a:avLst/>
              </a:prstGeom>
              <a:solidFill>
                <a:schemeClr val="tx2"/>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indent="88900" algn="ctr"/>
                <a:r>
                  <a:rPr lang="tr-TR" sz="2000" b="1" dirty="0">
                    <a:solidFill>
                      <a:srgbClr val="002060"/>
                    </a:solidFill>
                    <a:latin typeface="Aptos" panose="020B0004020202020204" pitchFamily="34" charset="0"/>
                  </a:rPr>
                  <a:t>• 20.000.000 TL</a:t>
                </a:r>
              </a:p>
              <a:p>
                <a:pPr algn="ctr"/>
                <a:r>
                  <a:rPr lang="tr-TR" sz="2000" b="1" dirty="0">
                    <a:solidFill>
                      <a:srgbClr val="002060"/>
                    </a:solidFill>
                    <a:latin typeface="Aptos" panose="020B0004020202020204" pitchFamily="34" charset="0"/>
                  </a:rPr>
                  <a:t>• 30.000.000 TL*</a:t>
                </a:r>
                <a:endParaRPr lang="tr-TR" sz="1400" b="1" dirty="0">
                  <a:solidFill>
                    <a:srgbClr val="002060"/>
                  </a:solidFill>
                  <a:latin typeface="Aptos" panose="020B0004020202020204" pitchFamily="34" charset="0"/>
                </a:endParaRPr>
              </a:p>
            </p:txBody>
          </p:sp>
          <p:sp>
            <p:nvSpPr>
              <p:cNvPr id="26" name="Dikdörtgen 25">
                <a:extLst>
                  <a:ext uri="{FF2B5EF4-FFF2-40B4-BE49-F238E27FC236}">
                    <a16:creationId xmlns:a16="http://schemas.microsoft.com/office/drawing/2014/main" id="{F343D8A2-EDD4-461C-C070-F5995C4A8BB1}"/>
                  </a:ext>
                </a:extLst>
              </p:cNvPr>
              <p:cNvSpPr/>
              <p:nvPr/>
            </p:nvSpPr>
            <p:spPr>
              <a:xfrm>
                <a:off x="7915832" y="2680445"/>
                <a:ext cx="2590801" cy="995445"/>
              </a:xfrm>
              <a:prstGeom prst="rect">
                <a:avLst/>
              </a:prstGeom>
              <a:solidFill>
                <a:schemeClr val="tx2">
                  <a:lumMod val="75000"/>
                </a:schemeClr>
              </a:solidFill>
              <a:ln>
                <a:solidFill>
                  <a:schemeClr val="accent1">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tr-TR" sz="2000" dirty="0">
                    <a:solidFill>
                      <a:srgbClr val="002060"/>
                    </a:solidFill>
                    <a:latin typeface="Aptos" panose="020B0004020202020204" pitchFamily="34" charset="0"/>
                  </a:rPr>
                  <a:t>Destek Puanı</a:t>
                </a:r>
              </a:p>
            </p:txBody>
          </p:sp>
        </p:grpSp>
      </p:grpSp>
      <p:sp>
        <p:nvSpPr>
          <p:cNvPr id="32" name="Metin kutusu 31">
            <a:extLst>
              <a:ext uri="{FF2B5EF4-FFF2-40B4-BE49-F238E27FC236}">
                <a16:creationId xmlns:a16="http://schemas.microsoft.com/office/drawing/2014/main" id="{1ACDBBA9-DE65-5496-DBDC-6D7BFDD55C56}"/>
              </a:ext>
            </a:extLst>
          </p:cNvPr>
          <p:cNvSpPr txBox="1"/>
          <p:nvPr/>
        </p:nvSpPr>
        <p:spPr>
          <a:xfrm>
            <a:off x="642195" y="5159944"/>
            <a:ext cx="10365652" cy="307777"/>
          </a:xfrm>
          <a:prstGeom prst="rect">
            <a:avLst/>
          </a:prstGeom>
          <a:noFill/>
        </p:spPr>
        <p:txBody>
          <a:bodyPr wrap="square" rtlCol="0">
            <a:spAutoFit/>
          </a:bodyPr>
          <a:lstStyle/>
          <a:p>
            <a:pPr algn="just"/>
            <a:r>
              <a:rPr lang="tr-TR" sz="1400" b="1" dirty="0">
                <a:solidFill>
                  <a:srgbClr val="002060"/>
                </a:solidFill>
                <a:latin typeface="Aptos" panose="020B0004020202020204" pitchFamily="34" charset="0"/>
              </a:rPr>
              <a:t>*Tedarikçi geliştirmeye yönelik savunma, havacılık ve uzay alanında iş birliği yapılan paydaşların bildirdiği işletmeler içindir.</a:t>
            </a:r>
          </a:p>
        </p:txBody>
      </p:sp>
      <p:sp>
        <p:nvSpPr>
          <p:cNvPr id="33" name="Slayt Numarası Yer Tutucusu 32">
            <a:extLst>
              <a:ext uri="{FF2B5EF4-FFF2-40B4-BE49-F238E27FC236}">
                <a16:creationId xmlns:a16="http://schemas.microsoft.com/office/drawing/2014/main" id="{01870057-3BB0-BBBD-D556-5CDBFF21D343}"/>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tr-TR" sz="1200" b="0" i="0" u="none" strike="noStrike" kern="1200" cap="none" spc="0" normalizeH="0" baseline="0" noProof="0" smtClean="0">
                <a:ln>
                  <a:noFill/>
                </a:ln>
                <a:solidFill>
                  <a:srgbClr val="888888"/>
                </a:solidFill>
                <a:effectLst/>
                <a:uLnTx/>
                <a:uFillTx/>
                <a:latin typeface="Roboto"/>
                <a:sym typeface="Roboto"/>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tr-TR" sz="1200" b="0" i="0" u="none" strike="noStrike" kern="1200" cap="none" spc="0" normalizeH="0" baseline="0" noProof="0">
              <a:ln>
                <a:noFill/>
              </a:ln>
              <a:solidFill>
                <a:srgbClr val="888888"/>
              </a:solidFill>
              <a:effectLst/>
              <a:uLnTx/>
              <a:uFillTx/>
              <a:latin typeface="Roboto"/>
              <a:sym typeface="Roboto"/>
            </a:endParaRPr>
          </a:p>
        </p:txBody>
      </p:sp>
    </p:spTree>
    <p:extLst>
      <p:ext uri="{BB962C8B-B14F-4D97-AF65-F5344CB8AC3E}">
        <p14:creationId xmlns:p14="http://schemas.microsoft.com/office/powerpoint/2010/main" val="1465333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Özel Tasarım">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EF3F5"/>
        </a:solidFill>
        <a:ln>
          <a:solidFill>
            <a:schemeClr val="accent1">
              <a:lumMod val="50000"/>
            </a:schemeClr>
          </a:solidFill>
        </a:ln>
      </a:spPr>
      <a:bodyPr rtlCol="0" anchor="ctr"/>
      <a:lstStyle>
        <a:defPPr algn="ctr">
          <a:defRPr dirty="0"/>
        </a:defPPr>
      </a:lstStyle>
      <a:style>
        <a:lnRef idx="2">
          <a:schemeClr val="accent2">
            <a:shade val="50000"/>
          </a:schemeClr>
        </a:lnRef>
        <a:fillRef idx="1">
          <a:schemeClr val="accent2"/>
        </a:fillRef>
        <a:effectRef idx="0">
          <a:schemeClr val="accent2"/>
        </a:effectRef>
        <a:fontRef idx="minor">
          <a:schemeClr val="lt1"/>
        </a:fontRef>
      </a:style>
    </a:spDef>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1707</TotalTime>
  <Words>1539</Words>
  <Application>Microsoft Office PowerPoint</Application>
  <PresentationFormat>Geniş ekran</PresentationFormat>
  <Paragraphs>218</Paragraphs>
  <Slides>21</Slides>
  <Notes>21</Notes>
  <HiddenSlides>0</HiddenSlides>
  <MMClips>0</MMClips>
  <ScaleCrop>false</ScaleCrop>
  <HeadingPairs>
    <vt:vector size="6" baseType="variant">
      <vt:variant>
        <vt:lpstr>Kullanılan Yazı Tipleri</vt:lpstr>
      </vt:variant>
      <vt:variant>
        <vt:i4>11</vt:i4>
      </vt:variant>
      <vt:variant>
        <vt:lpstr>Tema</vt:lpstr>
      </vt:variant>
      <vt:variant>
        <vt:i4>2</vt:i4>
      </vt:variant>
      <vt:variant>
        <vt:lpstr>Slayt Başlıkları</vt:lpstr>
      </vt:variant>
      <vt:variant>
        <vt:i4>21</vt:i4>
      </vt:variant>
    </vt:vector>
  </HeadingPairs>
  <TitlesOfParts>
    <vt:vector size="34" baseType="lpstr">
      <vt:lpstr>Aptos</vt:lpstr>
      <vt:lpstr>Aptos Display</vt:lpstr>
      <vt:lpstr>Arial</vt:lpstr>
      <vt:lpstr>Bahnschrift SemiBold</vt:lpstr>
      <vt:lpstr>Bahnschrift SemiCondensed</vt:lpstr>
      <vt:lpstr>Calibri</vt:lpstr>
      <vt:lpstr>Calibri Light</vt:lpstr>
      <vt:lpstr>Open Sans</vt:lpstr>
      <vt:lpstr>Roboto</vt:lpstr>
      <vt:lpstr>Times New Roman</vt:lpstr>
      <vt:lpstr>Wingdings</vt:lpstr>
      <vt:lpstr>Özel Tasarım</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GÜLŞAH DEMİR DÜLGER</dc:creator>
  <cp:lastModifiedBy>İBRAHİM USTAÖMER</cp:lastModifiedBy>
  <cp:revision>95</cp:revision>
  <dcterms:created xsi:type="dcterms:W3CDTF">2026-05-14T11:04:56Z</dcterms:created>
  <dcterms:modified xsi:type="dcterms:W3CDTF">2026-09-04T08:57:47Z</dcterms:modified>
</cp:coreProperties>
</file>